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4" r:id="rId1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CD79AE-7253-40BB-AE71-C0B4A2885197}" type="datetimeFigureOut">
              <a:rPr lang="it-IT" smtClean="0"/>
              <a:t>15/04/2024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1426E0-3C91-43E3-9EBD-34D6B34380A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53517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1426E0-3C91-43E3-9EBD-34D6B34380A2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44823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1426E0-3C91-43E3-9EBD-34D6B34380A2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9546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1426E0-3C91-43E3-9EBD-34D6B34380A2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575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4787C97-3830-B758-E9ED-17F3FD4350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02906B8-5D45-14EB-F420-FEC49F63B0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341CEDD-3444-59DD-C05C-F8126AE30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13436-86EA-4DDF-9656-3E4749B897EC}" type="datetimeFigureOut">
              <a:rPr lang="it-IT" smtClean="0"/>
              <a:t>15/04/2024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3BE94CB-F1E6-81AD-8369-40D8FA2AE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303C83D-0650-A4B6-B009-D6A256A47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691E0-EC86-4E27-85AF-112CB3A6802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7753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17A8AA7-F663-238E-8AB4-B7255B5A7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E247B5D-FECB-698B-5B36-0378D11952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0D7BA93-6336-ECB2-09C2-6EE1AD999E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13436-86EA-4DDF-9656-3E4749B897EC}" type="datetimeFigureOut">
              <a:rPr lang="it-IT" smtClean="0"/>
              <a:t>15/04/2024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7D91D58-BC03-0106-29B0-0596603AB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47486B5-1146-E930-6B17-2F092F93A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691E0-EC86-4E27-85AF-112CB3A6802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7402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296B08B5-398E-D89F-8662-87FF30D976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E53D56A-B958-9DA4-7F97-62DF0B0613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11E813C-05F0-CB82-58E7-0ACCF262CF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13436-86EA-4DDF-9656-3E4749B897EC}" type="datetimeFigureOut">
              <a:rPr lang="it-IT" smtClean="0"/>
              <a:t>15/04/2024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34FEA5B-EAED-A34C-A04A-76EA875EF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859BD3E-9E32-53D0-0A28-64C6FAE26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691E0-EC86-4E27-85AF-112CB3A6802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4927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923A2B-7EE8-AC8B-6505-5DEA73043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D6E6E5D-A192-36E8-2F2D-703E1091DD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2DBF62E-D8EE-29D0-9708-72B7EAC58B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13436-86EA-4DDF-9656-3E4749B897EC}" type="datetimeFigureOut">
              <a:rPr lang="it-IT" smtClean="0"/>
              <a:t>15/04/2024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78B5A90-8C66-A7EC-183C-DF951A943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8304829-3775-D5C5-CDEA-631F46E60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691E0-EC86-4E27-85AF-112CB3A6802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0499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DED155-413B-A2C2-737E-5F613C875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A121439-0255-5404-7F1F-8BB3CDECBE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2F6395E-B612-BF95-D57E-336FDC9FD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13436-86EA-4DDF-9656-3E4749B897EC}" type="datetimeFigureOut">
              <a:rPr lang="it-IT" smtClean="0"/>
              <a:t>15/04/2024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BC4A208-75BE-A949-A44C-BDE846CF7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5C1B159-9FEB-667E-EC25-291FD766C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691E0-EC86-4E27-85AF-112CB3A6802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557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AD36DF-BF14-A14C-AFDA-08588D2C5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55A858A-7465-E896-1E73-BFBF84CB4B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C01DB84-B1D1-EC4F-695D-A2E2536203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A3C9D20-6D3E-EEE6-A3FC-5D60E1810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13436-86EA-4DDF-9656-3E4749B897EC}" type="datetimeFigureOut">
              <a:rPr lang="it-IT" smtClean="0"/>
              <a:t>15/04/2024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A9D56C0-6911-05B1-26A3-276894334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2AA35BD-B4B3-5D81-0DDC-F600B586B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691E0-EC86-4E27-85AF-112CB3A6802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320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7F6578-49C1-7EBC-A19E-EDAB9C5E7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043C50D-9F94-FEE9-DF92-3F033DF376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22CDBB8-7D31-04C3-6C05-5A82D47841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8B1EF99-B789-6D9F-CEF2-BF525F562F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A332D057-B4C1-F29C-9999-5C4F9F3515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C02DE993-37E8-0459-40B0-1F8114000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13436-86EA-4DDF-9656-3E4749B897EC}" type="datetimeFigureOut">
              <a:rPr lang="it-IT" smtClean="0"/>
              <a:t>15/04/2024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987735D5-4CA1-1AAF-703E-C0E0CE720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80D14E99-907D-DB36-5851-989BCD9C8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691E0-EC86-4E27-85AF-112CB3A6802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7246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9C3E67-1904-676A-8E00-A194901B8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B359B75-A60A-6540-C417-1476DC40E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13436-86EA-4DDF-9656-3E4749B897EC}" type="datetimeFigureOut">
              <a:rPr lang="it-IT" smtClean="0"/>
              <a:t>15/04/2024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DA51177-E279-C604-FB29-313D5F193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22018F8-0321-869D-CCF6-5DF0071C5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691E0-EC86-4E27-85AF-112CB3A6802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564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044BED15-75E9-4EA7-DE7C-4508BAA72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13436-86EA-4DDF-9656-3E4749B897EC}" type="datetimeFigureOut">
              <a:rPr lang="it-IT" smtClean="0"/>
              <a:t>15/04/2024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89CB382-3166-0F46-A351-ED9431AEC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8E604D0-D6C5-807F-FFDF-73881C28D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691E0-EC86-4E27-85AF-112CB3A6802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2769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6B0E84-4929-9CCE-C383-F871C6EE6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7015B8A-0763-2488-FB17-BFF9A4A527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1BDE114-9BA9-07F9-D632-1B908B44B2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7D211FE-3ACB-A887-2334-685D14013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13436-86EA-4DDF-9656-3E4749B897EC}" type="datetimeFigureOut">
              <a:rPr lang="it-IT" smtClean="0"/>
              <a:t>15/04/2024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143F71D-D893-68B4-1B14-5A029391C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D1772FC-26C2-7C09-5EC3-44DED1CF7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691E0-EC86-4E27-85AF-112CB3A6802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1472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99BF1EB-FA61-E7AF-E345-F2FFF17F12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6AFA5C46-9EE3-0447-11BE-20BBC40C1D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0F500F3-260F-FDDA-7DE5-212CCD2032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01971FE-F6DF-8695-46F0-45A3D3807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13436-86EA-4DDF-9656-3E4749B897EC}" type="datetimeFigureOut">
              <a:rPr lang="it-IT" smtClean="0"/>
              <a:t>15/04/2024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5628EE6-E410-0C22-3085-30D97F1A9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C199A7B-DBA9-F18C-B18A-BD72CF586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691E0-EC86-4E27-85AF-112CB3A6802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1717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9772FA5E-9EFE-E5BE-4C39-E80F6217A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04B50D9-6D4F-0A33-DE3A-78F5C16532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CEBC8BE-7C00-84D2-B5D5-D6CB7F5E7D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B113436-86EA-4DDF-9656-3E4749B897EC}" type="datetimeFigureOut">
              <a:rPr lang="it-IT" smtClean="0"/>
              <a:t>15/04/2024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4387805-7BA9-F4B4-9395-0014765D94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D3350AB-04ED-DEC4-89F3-E6804FF23B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D6691E0-EC86-4E27-85AF-112CB3A6802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8771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sca_esv=df9114d5be7f4ca8&amp;hl=it&amp;sxsrf=ACQVn0_PFCsVsLPTKGWMSJaecgGSyeDjuQ:1713170884810&amp;q=slobodan+milo%C5%A1evi%C4%87+marko+milo%C5%A1evi%C4%87&amp;si=AKbGX_qWtsfHufXsq_1jeDkJp50FstNngDxsch3EVTUjn7imcEYzZUKFL6AIy8Ko5cG1t0dNZSrBsH454qFtAsZ-_wazFGt3Dmm3bcJdg_s6neU-NUV8mPgFkb--hs7G968d9ihUNKrURQy5gUVPk5efaMtjYm8_nVugsoPucySAoCCYzOYRA9ecQ-qeqIU_jFndtjz174V7eTEtYpN6YcK3Soa9ijaJzmROcjcHfyVn8Pl8DOxcwhYlmLJhtvXaRV4O92BvxEOzFTDAn7MVN-rHjPfXFVh4HdXoFbP0BOcyvSM-P-vDHOg%3D&amp;sa=X&amp;ved=2ahUKEwiw-Zzw6sOFAxVv6wIHHWKtD8cQmxMoAHoECBYQAg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rasicelebri.it/frasi-di/margaret-mead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F94AA2BD-2E3F-4B1D-8127-5744B81153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E1AAC42B-1C16-0E05-BC48-AD8FFB787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987552"/>
            <a:ext cx="4485861" cy="108813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400"/>
              <a:t>La fine della Golden Age</a:t>
            </a:r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4BD02261-2DC8-4AA8-9E16-7751AE892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3D752CF2-2291-40B5-B462-C17B174C1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1480" y="2286000"/>
            <a:ext cx="43891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252051CC-D97A-CADA-7F76-082007C50F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1479" y="2688336"/>
            <a:ext cx="4498848" cy="3584448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1800"/>
              <a:t>Crisi energetica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kumimoji="0" lang="en-US" altLang="en-US" sz="1800" b="0" i="0" u="none" strike="noStrike" cap="none" spc="0" normalizeH="0" baseline="0" noProof="0">
                <a:ln>
                  <a:noFill/>
                </a:ln>
                <a:effectLst/>
                <a:uLnTx/>
                <a:uFillTx/>
              </a:rPr>
              <a:t>OPEC (organizzazione dei Paesi esportatori di petrolio): embargo del petrolio nei confronti dei Paesi alleati di Israele dopo la Guerra del Kippur (1973) → shock socio-culturale (oltre che economico) nei paesi </a:t>
            </a:r>
            <a:r>
              <a:rPr kumimoji="0" lang="en-US" sz="1800" b="0" i="0" u="none" strike="noStrike" cap="none" spc="0" normalizeH="0" baseline="0" noProof="0">
                <a:ln>
                  <a:noFill/>
                </a:ln>
                <a:effectLst/>
                <a:uLnTx/>
                <a:uFillTx/>
              </a:rPr>
              <a:t>“occidentali” </a:t>
            </a:r>
            <a:r>
              <a:rPr kumimoji="0" lang="en-US" altLang="en-US" sz="1800" b="0" i="0" u="none" strike="noStrike" cap="none" spc="0" normalizeH="0" baseline="0" noProof="0">
                <a:ln>
                  <a:noFill/>
                </a:ln>
                <a:effectLst/>
                <a:uLnTx/>
                <a:uFillTx/>
              </a:rPr>
              <a:t>→ politiche dell’</a:t>
            </a:r>
            <a:r>
              <a:rPr kumimoji="0" lang="en-US" altLang="en-US" sz="1800" b="0" i="1" u="none" strike="noStrike" cap="none" spc="0" normalizeH="0" baseline="0" noProof="0">
                <a:ln>
                  <a:noFill/>
                </a:ln>
                <a:effectLst/>
                <a:uLnTx/>
                <a:uFillTx/>
              </a:rPr>
              <a:t>austerity </a:t>
            </a:r>
            <a:r>
              <a:rPr kumimoji="0" lang="en-US" altLang="en-US" sz="1800" b="0" i="0" u="none" strike="noStrike" cap="none" spc="0" normalizeH="0" baseline="0" noProof="0">
                <a:ln>
                  <a:noFill/>
                </a:ln>
                <a:effectLst/>
                <a:uLnTx/>
                <a:uFillTx/>
              </a:rPr>
              <a:t>(crisi del mito dell’espansione irrefrenabile dell’economia capitalistica)</a:t>
            </a:r>
            <a:endParaRPr lang="en-US" sz="1800"/>
          </a:p>
          <a:p>
            <a:pPr indent="-228600">
              <a:buFont typeface="Arial" panose="020B0604020202020204" pitchFamily="34" charset="0"/>
              <a:buChar char="•"/>
            </a:pPr>
            <a:endParaRPr lang="en-US" sz="1800"/>
          </a:p>
        </p:txBody>
      </p:sp>
      <p:pic>
        <p:nvPicPr>
          <p:cNvPr id="1026" name="Picture 2" descr="Austerity”, quarant'anni fa le domeniche a piedi | Cronache Maceratesi">
            <a:extLst>
              <a:ext uri="{FF2B5EF4-FFF2-40B4-BE49-F238E27FC236}">
                <a16:creationId xmlns:a16="http://schemas.microsoft.com/office/drawing/2014/main" id="{85789CA4-1139-CFBC-EEBA-FDA75A9E4B2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3" r="1" b="2788"/>
          <a:stretch/>
        </p:blipFill>
        <p:spPr bwMode="auto">
          <a:xfrm>
            <a:off x="5308052" y="10"/>
            <a:ext cx="6883948" cy="6857990"/>
          </a:xfrm>
          <a:custGeom>
            <a:avLst/>
            <a:gdLst/>
            <a:ahLst/>
            <a:cxnLst/>
            <a:rect l="l" t="t" r="r" b="b"/>
            <a:pathLst>
              <a:path w="6883948" h="6858000">
                <a:moveTo>
                  <a:pt x="365648" y="0"/>
                </a:moveTo>
                <a:lnTo>
                  <a:pt x="6883948" y="0"/>
                </a:lnTo>
                <a:lnTo>
                  <a:pt x="6883948" y="6858000"/>
                </a:lnTo>
                <a:lnTo>
                  <a:pt x="365648" y="6858000"/>
                </a:lnTo>
                <a:lnTo>
                  <a:pt x="360213" y="6835050"/>
                </a:lnTo>
                <a:cubicBezTo>
                  <a:pt x="128263" y="5788167"/>
                  <a:pt x="0" y="4637179"/>
                  <a:pt x="0" y="3429001"/>
                </a:cubicBezTo>
                <a:cubicBezTo>
                  <a:pt x="0" y="2220824"/>
                  <a:pt x="128263" y="1069835"/>
                  <a:pt x="360213" y="22952"/>
                </a:cubicBezTo>
                <a:close/>
              </a:path>
            </a:pathLst>
          </a:custGeom>
          <a:noFill/>
          <a:effectLst>
            <a:outerShdw blurRad="50800" dist="38100" dir="10800000" algn="r" rotWithShape="0">
              <a:schemeClr val="bg1">
                <a:lumMod val="85000"/>
                <a:alpha val="3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05820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47" name="Rectangle 10246">
            <a:extLst>
              <a:ext uri="{FF2B5EF4-FFF2-40B4-BE49-F238E27FC236}">
                <a16:creationId xmlns:a16="http://schemas.microsoft.com/office/drawing/2014/main" id="{F94AA2BD-2E3F-4B1D-8127-5744B81153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EA4EC89-C5AC-9A6D-FF2D-C492731067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585216"/>
            <a:ext cx="4485861" cy="111556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400" b="0" i="0" u="none" strike="noStrike" baseline="0"/>
              <a:t>Dal bipolarismo al mondo unipolare</a:t>
            </a:r>
            <a:endParaRPr lang="en-US" sz="3400"/>
          </a:p>
        </p:txBody>
      </p:sp>
      <p:sp>
        <p:nvSpPr>
          <p:cNvPr id="10249" name="Rectangle 10248">
            <a:extLst>
              <a:ext uri="{FF2B5EF4-FFF2-40B4-BE49-F238E27FC236}">
                <a16:creationId xmlns:a16="http://schemas.microsoft.com/office/drawing/2014/main" id="{4BD02261-2DC8-4AA8-9E16-7751AE892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51" name="Rectangle 10250">
            <a:extLst>
              <a:ext uri="{FF2B5EF4-FFF2-40B4-BE49-F238E27FC236}">
                <a16:creationId xmlns:a16="http://schemas.microsoft.com/office/drawing/2014/main" id="{3D752CF2-2291-40B5-B462-C17B174C1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1480" y="2286000"/>
            <a:ext cx="43891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C20BAFC-4D83-75AB-9DB4-6AEA4CF7D6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1479" y="2285999"/>
            <a:ext cx="4498848" cy="4153711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1400" i="0" u="none" strike="noStrike" baseline="0" dirty="0"/>
              <a:t>Il </a:t>
            </a:r>
            <a:r>
              <a:rPr lang="en-US" sz="1400" i="0" u="none" strike="noStrike" baseline="0" dirty="0" err="1"/>
              <a:t>crollo</a:t>
            </a:r>
            <a:r>
              <a:rPr lang="en-US" sz="1400" i="0" u="none" strike="noStrike" baseline="0" dirty="0"/>
              <a:t> </a:t>
            </a:r>
            <a:r>
              <a:rPr lang="en-US" sz="1400" i="0" u="none" strike="noStrike" baseline="0" dirty="0" err="1"/>
              <a:t>dell’Urss</a:t>
            </a:r>
            <a:r>
              <a:rPr lang="en-US" sz="1400" i="0" u="none" strike="noStrike" baseline="0" dirty="0"/>
              <a:t> </a:t>
            </a:r>
            <a:r>
              <a:rPr lang="en-US" sz="1400" i="0" u="none" strike="noStrike" baseline="0" dirty="0" err="1"/>
              <a:t>lascia</a:t>
            </a:r>
            <a:r>
              <a:rPr lang="en-US" sz="1400" i="0" u="none" strike="noStrike" baseline="0" dirty="0"/>
              <a:t> </a:t>
            </a:r>
            <a:r>
              <a:rPr lang="en-US" sz="1400" i="0" u="none" strike="noStrike" baseline="0" dirty="0" err="1"/>
              <a:t>gli</a:t>
            </a:r>
            <a:r>
              <a:rPr lang="en-US" sz="1400" i="0" u="none" strike="noStrike" baseline="0" dirty="0"/>
              <a:t> </a:t>
            </a:r>
            <a:r>
              <a:rPr lang="en-US" sz="1400" i="0" u="none" strike="noStrike" baseline="0" dirty="0" err="1"/>
              <a:t>Stati</a:t>
            </a:r>
            <a:r>
              <a:rPr lang="en-US" sz="1400" i="0" u="none" strike="noStrike" baseline="0" dirty="0"/>
              <a:t> </a:t>
            </a:r>
            <a:r>
              <a:rPr lang="en-US" sz="1400" i="0" u="none" strike="noStrike" baseline="0" dirty="0" err="1"/>
              <a:t>Uniti</a:t>
            </a:r>
            <a:r>
              <a:rPr lang="en-US" sz="1400" i="0" u="none" strike="noStrike" baseline="0" dirty="0"/>
              <a:t> come unica </a:t>
            </a:r>
            <a:r>
              <a:rPr lang="en-US" sz="1400" i="0" u="none" strike="noStrike" baseline="0" dirty="0" err="1"/>
              <a:t>superpotenza</a:t>
            </a:r>
            <a:r>
              <a:rPr lang="en-US" sz="1400" i="0" u="none" strike="noStrike" baseline="0" dirty="0"/>
              <a:t> </a:t>
            </a:r>
            <a:r>
              <a:rPr lang="en-US" sz="1400" i="0" u="none" strike="noStrike" baseline="0" dirty="0" err="1"/>
              <a:t>militare</a:t>
            </a:r>
            <a:r>
              <a:rPr lang="en-US" sz="1400" i="0" u="none" strike="noStrike" baseline="0" dirty="0"/>
              <a:t>. </a:t>
            </a:r>
            <a:r>
              <a:rPr lang="en-US" sz="1400" i="0" u="none" strike="noStrike" baseline="0" dirty="0" err="1"/>
              <a:t>Gli</a:t>
            </a:r>
            <a:r>
              <a:rPr lang="en-US" sz="1400" i="0" u="none" strike="noStrike" baseline="0" dirty="0"/>
              <a:t> </a:t>
            </a:r>
            <a:r>
              <a:rPr lang="en-US" sz="1400" i="0" u="none" strike="noStrike" baseline="0" dirty="0" err="1"/>
              <a:t>americani</a:t>
            </a:r>
            <a:r>
              <a:rPr lang="en-US" sz="1400" i="0" u="none" strike="noStrike" baseline="0" dirty="0"/>
              <a:t> non </a:t>
            </a:r>
            <a:r>
              <a:rPr lang="en-US" sz="1400" i="0" u="none" strike="noStrike" baseline="0" dirty="0" err="1"/>
              <a:t>sostengono</a:t>
            </a:r>
            <a:r>
              <a:rPr lang="en-US" sz="1400" i="0" u="none" strike="noStrike" baseline="0" dirty="0"/>
              <a:t> </a:t>
            </a:r>
            <a:r>
              <a:rPr lang="en-US" sz="1400" i="0" u="none" strike="noStrike" baseline="0" dirty="0" err="1"/>
              <a:t>Gorbačev</a:t>
            </a:r>
            <a:r>
              <a:rPr lang="en-US" sz="1400" i="0" u="none" strike="noStrike" baseline="0" dirty="0"/>
              <a:t> e </a:t>
            </a:r>
            <a:r>
              <a:rPr lang="en-US" sz="1400" i="0" u="none" strike="noStrike" baseline="0" dirty="0" err="1"/>
              <a:t>puntano</a:t>
            </a:r>
            <a:r>
              <a:rPr lang="en-US" sz="1400" i="0" u="none" strike="noStrike" baseline="0" dirty="0"/>
              <a:t> a </a:t>
            </a:r>
            <a:r>
              <a:rPr lang="en-US" sz="1400" i="0" u="none" strike="noStrike" baseline="0" dirty="0" err="1"/>
              <a:t>una</a:t>
            </a:r>
            <a:r>
              <a:rPr lang="en-US" sz="1400" i="0" u="none" strike="noStrike" baseline="0" dirty="0"/>
              <a:t> </a:t>
            </a:r>
            <a:r>
              <a:rPr lang="en-US" sz="1400" i="0" u="none" strike="noStrike" baseline="0" dirty="0" err="1"/>
              <a:t>disfatta</a:t>
            </a:r>
            <a:r>
              <a:rPr lang="en-US" sz="1400" i="0" u="none" strike="noStrike" baseline="0" dirty="0"/>
              <a:t> </a:t>
            </a:r>
            <a:r>
              <a:rPr lang="en-US" sz="1400" i="0" u="none" strike="noStrike" baseline="0" dirty="0" err="1"/>
              <a:t>completa</a:t>
            </a:r>
            <a:r>
              <a:rPr lang="en-US" sz="1400" i="0" u="none" strike="noStrike" baseline="0" dirty="0"/>
              <a:t> </a:t>
            </a:r>
            <a:r>
              <a:rPr lang="en-US" sz="1400" i="0" u="none" strike="noStrike" baseline="0" dirty="0" err="1"/>
              <a:t>dell’avversario</a:t>
            </a:r>
            <a:r>
              <a:rPr lang="en-US" sz="1400" i="0" u="none" strike="noStrike" baseline="0" dirty="0"/>
              <a:t> </a:t>
            </a:r>
            <a:r>
              <a:rPr lang="en-US" sz="1400" i="0" u="none" strike="noStrike" baseline="0" dirty="0" err="1"/>
              <a:t>storico</a:t>
            </a:r>
            <a:endParaRPr lang="en-US" sz="1400" i="0" u="none" strike="noStrike" baseline="0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400" i="0" u="none" strike="noStrike" baseline="0" dirty="0"/>
              <a:t>Il 1991 e </a:t>
            </a:r>
            <a:r>
              <a:rPr lang="en-US" sz="1400" i="0" u="none" strike="noStrike" baseline="0" dirty="0" err="1"/>
              <a:t>anche</a:t>
            </a:r>
            <a:r>
              <a:rPr lang="en-US" sz="1400" i="0" u="none" strike="noStrike" baseline="0" dirty="0"/>
              <a:t> </a:t>
            </a:r>
            <a:r>
              <a:rPr lang="en-US" sz="1400" i="0" u="none" strike="noStrike" baseline="0" dirty="0" err="1"/>
              <a:t>l’anno</a:t>
            </a:r>
            <a:r>
              <a:rPr lang="en-US" sz="1400" i="0" u="none" strike="noStrike" baseline="0" dirty="0"/>
              <a:t> </a:t>
            </a:r>
            <a:r>
              <a:rPr lang="en-US" sz="1400" i="0" u="none" strike="noStrike" baseline="0" dirty="0" err="1"/>
              <a:t>della</a:t>
            </a:r>
            <a:r>
              <a:rPr lang="en-US" sz="1400" i="0" u="none" strike="noStrike" baseline="0" dirty="0"/>
              <a:t> Guerra del </a:t>
            </a:r>
            <a:r>
              <a:rPr lang="en-US" sz="1400" i="0" u="none" strike="noStrike" baseline="0" dirty="0" err="1"/>
              <a:t>Golfo</a:t>
            </a:r>
            <a:r>
              <a:rPr lang="en-US" sz="1400" i="0" u="none" strike="noStrike" baseline="0" dirty="0"/>
              <a:t>, </a:t>
            </a:r>
            <a:r>
              <a:rPr lang="en-US" sz="1400" i="0" u="none" strike="noStrike" baseline="0" dirty="0" err="1"/>
              <a:t>contro</a:t>
            </a:r>
            <a:r>
              <a:rPr lang="en-US" sz="1400" i="0" u="none" strike="noStrike" baseline="0" dirty="0"/>
              <a:t> </a:t>
            </a:r>
            <a:r>
              <a:rPr lang="en-US" sz="1400" i="0" u="none" strike="noStrike" baseline="0" dirty="0" err="1"/>
              <a:t>l’Iraq</a:t>
            </a:r>
            <a:r>
              <a:rPr lang="en-US" sz="1400" i="0" u="none" strike="noStrike" baseline="0" dirty="0"/>
              <a:t> di Saddam Hussein </a:t>
            </a:r>
            <a:r>
              <a:rPr lang="en-US" sz="1400" i="0" u="none" strike="noStrike" baseline="0" dirty="0" err="1"/>
              <a:t>che</a:t>
            </a:r>
            <a:r>
              <a:rPr lang="en-US" sz="1400" i="0" u="none" strike="noStrike" baseline="0" dirty="0"/>
              <a:t> ha </a:t>
            </a:r>
            <a:r>
              <a:rPr lang="en-US" sz="1400" i="0" u="none" strike="noStrike" baseline="0" dirty="0" err="1"/>
              <a:t>occupato</a:t>
            </a:r>
            <a:r>
              <a:rPr lang="en-US" sz="1400" i="0" u="none" strike="noStrike" baseline="0" dirty="0"/>
              <a:t> il Kuwait, in cui </a:t>
            </a:r>
            <a:r>
              <a:rPr lang="en-US" sz="1400" i="0" u="none" strike="noStrike" baseline="0" dirty="0" err="1"/>
              <a:t>gli</a:t>
            </a:r>
            <a:r>
              <a:rPr lang="en-US" sz="1400" i="0" u="none" strike="noStrike" baseline="0" dirty="0"/>
              <a:t> </a:t>
            </a:r>
            <a:r>
              <a:rPr lang="en-US" sz="1400" i="0" u="none" strike="noStrike" baseline="0" dirty="0" err="1"/>
              <a:t>Stati</a:t>
            </a:r>
            <a:r>
              <a:rPr lang="en-US" sz="1400" i="0" u="none" strike="noStrike" baseline="0" dirty="0"/>
              <a:t> </a:t>
            </a:r>
            <a:r>
              <a:rPr lang="en-US" sz="1400" i="0" u="none" strike="noStrike" baseline="0" dirty="0" err="1"/>
              <a:t>Uniti</a:t>
            </a:r>
            <a:r>
              <a:rPr lang="en-US" sz="1400" i="0" u="none" strike="noStrike" baseline="0" dirty="0"/>
              <a:t> </a:t>
            </a:r>
            <a:r>
              <a:rPr lang="en-US" sz="1400" i="0" u="none" strike="noStrike" baseline="0" dirty="0" err="1"/>
              <a:t>danno</a:t>
            </a:r>
            <a:r>
              <a:rPr lang="en-US" sz="1400" i="0" u="none" strike="noStrike" baseline="0" dirty="0"/>
              <a:t> </a:t>
            </a:r>
            <a:r>
              <a:rPr lang="en-US" sz="1400" i="0" u="none" strike="noStrike" baseline="0" dirty="0" err="1"/>
              <a:t>una</a:t>
            </a:r>
            <a:r>
              <a:rPr lang="en-US" sz="1400" i="0" u="none" strike="noStrike" baseline="0" dirty="0"/>
              <a:t> </a:t>
            </a:r>
            <a:r>
              <a:rPr lang="en-US" sz="1400" i="0" u="none" strike="noStrike" baseline="0" dirty="0" err="1"/>
              <a:t>dimostrazione</a:t>
            </a:r>
            <a:r>
              <a:rPr lang="en-US" sz="1400" i="0" u="none" strike="noStrike" baseline="0" dirty="0"/>
              <a:t> </a:t>
            </a:r>
            <a:r>
              <a:rPr lang="en-US" sz="1400" i="0" u="none" strike="noStrike" baseline="0" dirty="0" err="1"/>
              <a:t>planetaria</a:t>
            </a:r>
            <a:r>
              <a:rPr lang="en-US" sz="1400" i="0" u="none" strike="noStrike" baseline="0" dirty="0"/>
              <a:t> del loro </a:t>
            </a:r>
            <a:r>
              <a:rPr lang="en-US" sz="1400" i="0" u="none" strike="noStrike" baseline="0" dirty="0" err="1"/>
              <a:t>strabordante</a:t>
            </a:r>
            <a:r>
              <a:rPr lang="en-US" sz="1400" i="0" u="none" strike="noStrike" baseline="0" dirty="0"/>
              <a:t> </a:t>
            </a:r>
            <a:r>
              <a:rPr lang="en-US" sz="1400" i="0" u="none" strike="noStrike" baseline="0" dirty="0" err="1"/>
              <a:t>potere</a:t>
            </a:r>
            <a:r>
              <a:rPr lang="en-US" sz="1400" i="0" u="none" strike="noStrike" baseline="0" dirty="0"/>
              <a:t> </a:t>
            </a:r>
            <a:r>
              <a:rPr lang="en-US" sz="1400" i="0" u="none" strike="noStrike" baseline="0" dirty="0" err="1"/>
              <a:t>militare</a:t>
            </a:r>
            <a:r>
              <a:rPr lang="en-US" sz="1400" i="0" u="none" strike="noStrike" baseline="0" dirty="0"/>
              <a:t> 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400" i="0" u="none" strike="noStrike" baseline="0" dirty="0"/>
              <a:t> Si </a:t>
            </a:r>
            <a:r>
              <a:rPr lang="en-US" sz="1400" i="0" u="none" strike="noStrike" baseline="0" dirty="0" err="1"/>
              <a:t>affaccia</a:t>
            </a:r>
            <a:r>
              <a:rPr lang="en-US" sz="1400" i="0" u="none" strike="noStrike" baseline="0" dirty="0"/>
              <a:t> la </a:t>
            </a:r>
            <a:r>
              <a:rPr lang="en-US" sz="1400" i="0" u="none" strike="noStrike" baseline="0" dirty="0" err="1"/>
              <a:t>prospettiva</a:t>
            </a:r>
            <a:r>
              <a:rPr lang="en-US" sz="1400" i="0" u="none" strike="noStrike" baseline="0" dirty="0"/>
              <a:t> di un nuovo </a:t>
            </a:r>
            <a:r>
              <a:rPr lang="en-US" sz="1400" i="0" u="none" strike="noStrike" baseline="0" dirty="0" err="1"/>
              <a:t>ciclo</a:t>
            </a:r>
            <a:r>
              <a:rPr lang="en-US" sz="1400" i="0" u="none" strike="noStrike" baseline="0" dirty="0"/>
              <a:t> di </a:t>
            </a:r>
            <a:r>
              <a:rPr lang="en-US" sz="1400" i="0" u="none" strike="noStrike" baseline="0" dirty="0" err="1"/>
              <a:t>globalizzazione</a:t>
            </a:r>
            <a:r>
              <a:rPr lang="en-US" sz="1400" i="0" u="none" strike="noStrike" baseline="0" dirty="0"/>
              <a:t> </a:t>
            </a:r>
            <a:r>
              <a:rPr lang="en-US" sz="1400" i="0" u="none" strike="noStrike" baseline="0" dirty="0" err="1"/>
              <a:t>economica</a:t>
            </a:r>
            <a:r>
              <a:rPr lang="en-US" sz="1400" i="0" u="none" strike="noStrike" baseline="0" dirty="0"/>
              <a:t> sotto la </a:t>
            </a:r>
            <a:r>
              <a:rPr lang="en-US" sz="1400" i="0" u="none" strike="noStrike" baseline="0" dirty="0" err="1"/>
              <a:t>protezione</a:t>
            </a:r>
            <a:r>
              <a:rPr lang="en-US" sz="1400" i="0" u="none" strike="noStrike" baseline="0" dirty="0"/>
              <a:t> </a:t>
            </a:r>
            <a:r>
              <a:rPr lang="en-US" sz="1400" i="0" u="none" strike="noStrike" baseline="0" dirty="0" err="1"/>
              <a:t>militare</a:t>
            </a:r>
            <a:r>
              <a:rPr lang="en-US" sz="1400" i="0" u="none" strike="noStrike" baseline="0" dirty="0"/>
              <a:t> </a:t>
            </a:r>
            <a:r>
              <a:rPr lang="en-US" sz="1400" i="0" u="none" strike="noStrike" baseline="0" dirty="0" err="1"/>
              <a:t>degli</a:t>
            </a:r>
            <a:r>
              <a:rPr lang="en-US" sz="1400" i="0" u="none" strike="noStrike" baseline="0" dirty="0"/>
              <a:t> </a:t>
            </a:r>
            <a:r>
              <a:rPr lang="en-US" sz="1400" i="0" u="none" strike="noStrike" baseline="0" dirty="0" err="1"/>
              <a:t>Usa</a:t>
            </a:r>
            <a:r>
              <a:rPr lang="en-US" sz="1400" i="0" u="none" strike="noStrike" baseline="0" dirty="0"/>
              <a:t>, in </a:t>
            </a:r>
            <a:r>
              <a:rPr lang="en-US" sz="1400" i="0" u="none" strike="noStrike" baseline="0" dirty="0" err="1"/>
              <a:t>grado</a:t>
            </a:r>
            <a:r>
              <a:rPr lang="en-US" sz="1400" i="0" u="none" strike="noStrike" baseline="0" dirty="0"/>
              <a:t> di </a:t>
            </a:r>
            <a:r>
              <a:rPr lang="en-US" sz="1400" i="0" u="none" strike="noStrike" baseline="0" dirty="0" err="1"/>
              <a:t>intervenire</a:t>
            </a:r>
            <a:r>
              <a:rPr lang="en-US" sz="1400" i="0" u="none" strike="noStrike" baseline="0" dirty="0"/>
              <a:t> in </a:t>
            </a:r>
            <a:r>
              <a:rPr lang="en-US" sz="1400" i="0" u="none" strike="noStrike" baseline="0" dirty="0" err="1"/>
              <a:t>ogni</a:t>
            </a:r>
            <a:r>
              <a:rPr lang="en-US" sz="1400" i="0" u="none" strike="noStrike" baseline="0" dirty="0"/>
              <a:t> </a:t>
            </a:r>
            <a:r>
              <a:rPr lang="en-US" sz="1400" i="0" u="none" strike="noStrike" baseline="0" dirty="0" err="1"/>
              <a:t>parte</a:t>
            </a:r>
            <a:r>
              <a:rPr lang="en-US" sz="1400" i="0" u="none" strike="noStrike" baseline="0" dirty="0"/>
              <a:t> del </a:t>
            </a:r>
            <a:r>
              <a:rPr lang="en-US" sz="1400" i="0" u="none" strike="noStrike" baseline="0" dirty="0" err="1"/>
              <a:t>globo</a:t>
            </a:r>
            <a:r>
              <a:rPr lang="en-US" sz="1400" i="0" u="none" strike="noStrike" baseline="0" dirty="0"/>
              <a:t> </a:t>
            </a:r>
            <a:r>
              <a:rPr lang="en-US" sz="1400" i="0" u="none" strike="noStrike" baseline="0" dirty="0" err="1"/>
              <a:t>contro</a:t>
            </a:r>
            <a:r>
              <a:rPr lang="en-US" sz="1400" i="0" u="none" strike="noStrike" baseline="0" dirty="0"/>
              <a:t> </a:t>
            </a:r>
            <a:r>
              <a:rPr lang="en-US" sz="1400" i="0" u="none" strike="noStrike" baseline="0" dirty="0" err="1"/>
              <a:t>paesi</a:t>
            </a:r>
            <a:r>
              <a:rPr lang="en-US" sz="1400" i="0" u="none" strike="noStrike" baseline="0" dirty="0"/>
              <a:t> </a:t>
            </a:r>
            <a:r>
              <a:rPr lang="en-US" sz="1400" i="0" u="none" strike="noStrike" baseline="0" dirty="0" err="1"/>
              <a:t>eversori</a:t>
            </a:r>
            <a:r>
              <a:rPr lang="en-US" sz="1400" i="0" u="none" strike="noStrike" baseline="0" dirty="0"/>
              <a:t> </a:t>
            </a:r>
            <a:r>
              <a:rPr lang="en-US" sz="1400" i="0" u="none" strike="noStrike" baseline="0" dirty="0" err="1"/>
              <a:t>della</a:t>
            </a:r>
            <a:r>
              <a:rPr lang="en-US" sz="1400" i="0" u="none" strike="noStrike" baseline="0" dirty="0"/>
              <a:t> </a:t>
            </a:r>
            <a:r>
              <a:rPr lang="en-US" sz="1400" i="0" u="none" strike="noStrike" baseline="0" dirty="0" err="1"/>
              <a:t>legalità</a:t>
            </a:r>
            <a:r>
              <a:rPr lang="en-US" sz="1400" i="0" u="none" strike="noStrike" baseline="0" dirty="0"/>
              <a:t> </a:t>
            </a:r>
            <a:r>
              <a:rPr lang="en-US" sz="1400" i="0" u="none" strike="noStrike" baseline="0" dirty="0" err="1"/>
              <a:t>internazionale</a:t>
            </a:r>
            <a:r>
              <a:rPr lang="en-US" sz="1400" i="0" u="none" strike="noStrike" baseline="0" dirty="0"/>
              <a:t> (</a:t>
            </a:r>
            <a:r>
              <a:rPr lang="en-US" sz="1400" i="0" u="none" strike="noStrike" baseline="0" dirty="0" err="1"/>
              <a:t>si</a:t>
            </a:r>
            <a:r>
              <a:rPr lang="en-US" sz="1400" i="0" u="none" strike="noStrike" baseline="0" dirty="0"/>
              <a:t> </a:t>
            </a:r>
            <a:r>
              <a:rPr lang="en-US" sz="1400" i="0" u="none" strike="noStrike" baseline="0" dirty="0" err="1"/>
              <a:t>parlera</a:t>
            </a:r>
            <a:r>
              <a:rPr lang="en-US" sz="1400" i="0" u="none" strike="noStrike" baseline="0" dirty="0"/>
              <a:t> di “</a:t>
            </a:r>
            <a:r>
              <a:rPr lang="en-US" sz="1400" i="0" u="none" strike="noStrike" baseline="0" dirty="0" err="1"/>
              <a:t>Stati</a:t>
            </a:r>
            <a:r>
              <a:rPr lang="en-US" sz="1400" i="0" u="none" strike="noStrike" baseline="0" dirty="0"/>
              <a:t> </a:t>
            </a:r>
            <a:r>
              <a:rPr lang="en-US" sz="1400" i="0" u="none" strike="noStrike" baseline="0" dirty="0" err="1"/>
              <a:t>canaglia</a:t>
            </a:r>
            <a:r>
              <a:rPr lang="en-US" sz="1400" i="0" u="none" strike="noStrike" baseline="0" dirty="0"/>
              <a:t>”)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400" i="0" u="none" strike="noStrike" baseline="0" dirty="0"/>
              <a:t>Nella </a:t>
            </a:r>
            <a:r>
              <a:rPr lang="en-US" sz="1400" i="0" u="none" strike="noStrike" baseline="0" dirty="0" err="1"/>
              <a:t>politica</a:t>
            </a:r>
            <a:r>
              <a:rPr lang="en-US" sz="1400" i="0" u="none" strike="noStrike" baseline="0" dirty="0"/>
              <a:t> e </a:t>
            </a:r>
            <a:r>
              <a:rPr lang="en-US" sz="1400" i="0" u="none" strike="noStrike" baseline="0" dirty="0" err="1"/>
              <a:t>nell’opinione</a:t>
            </a:r>
            <a:r>
              <a:rPr lang="en-US" sz="1400" i="0" u="none" strike="noStrike" baseline="0" dirty="0"/>
              <a:t> </a:t>
            </a:r>
            <a:r>
              <a:rPr lang="en-US" sz="1400" i="0" u="none" strike="noStrike" baseline="0" dirty="0" err="1"/>
              <a:t>pubblica</a:t>
            </a:r>
            <a:r>
              <a:rPr lang="en-US" sz="1400" i="0" u="none" strike="noStrike" baseline="0" dirty="0"/>
              <a:t> </a:t>
            </a:r>
            <a:r>
              <a:rPr lang="en-US" sz="1400" i="0" u="none" strike="noStrike" baseline="0" dirty="0" err="1"/>
              <a:t>statunitense</a:t>
            </a:r>
            <a:r>
              <a:rPr lang="en-US" sz="1400" i="0" u="none" strike="noStrike" baseline="0" dirty="0"/>
              <a:t> non tutti </a:t>
            </a:r>
            <a:r>
              <a:rPr lang="en-US" sz="1400" i="0" u="none" strike="noStrike" baseline="0" dirty="0" err="1"/>
              <a:t>sono</a:t>
            </a:r>
            <a:r>
              <a:rPr lang="en-US" sz="1400" i="0" u="none" strike="noStrike" baseline="0" dirty="0"/>
              <a:t> in </a:t>
            </a:r>
            <a:r>
              <a:rPr lang="en-US" sz="1400" i="0" u="none" strike="noStrike" baseline="0" dirty="0" err="1"/>
              <a:t>realtà</a:t>
            </a:r>
            <a:r>
              <a:rPr lang="en-US" sz="1400" i="0" u="none" strike="noStrike" baseline="0" dirty="0"/>
              <a:t> </a:t>
            </a:r>
            <a:r>
              <a:rPr lang="en-US" sz="1400" i="0" u="none" strike="noStrike" baseline="0" dirty="0" err="1"/>
              <a:t>d’accordo</a:t>
            </a:r>
            <a:r>
              <a:rPr lang="en-US" sz="1400" i="0" u="none" strike="noStrike" baseline="0" dirty="0"/>
              <a:t> </a:t>
            </a:r>
            <a:r>
              <a:rPr lang="en-US" sz="1400" i="0" u="none" strike="noStrike" baseline="0" dirty="0" err="1"/>
              <a:t>sul</a:t>
            </a:r>
            <a:r>
              <a:rPr lang="en-US" sz="1400" i="0" u="none" strike="noStrike" baseline="0" dirty="0"/>
              <a:t> </a:t>
            </a:r>
            <a:r>
              <a:rPr lang="en-US" sz="1400" i="0" u="none" strike="noStrike" baseline="0" dirty="0" err="1"/>
              <a:t>mantenimento</a:t>
            </a:r>
            <a:r>
              <a:rPr lang="en-US" sz="1400" i="0" u="none" strike="noStrike" baseline="0" dirty="0"/>
              <a:t> di </a:t>
            </a:r>
            <a:r>
              <a:rPr lang="en-US" sz="1400" i="0" u="none" strike="noStrike" baseline="0" dirty="0" err="1"/>
              <a:t>questo</a:t>
            </a:r>
            <a:r>
              <a:rPr lang="en-US" sz="1400" i="0" u="none" strike="noStrike" baseline="0" dirty="0"/>
              <a:t> </a:t>
            </a:r>
            <a:r>
              <a:rPr lang="en-US" sz="1400" i="0" u="none" strike="noStrike" baseline="0" dirty="0" err="1"/>
              <a:t>ruolo</a:t>
            </a:r>
            <a:r>
              <a:rPr lang="en-US" sz="1400" i="0" u="none" strike="noStrike" baseline="0" dirty="0"/>
              <a:t> </a:t>
            </a:r>
            <a:r>
              <a:rPr lang="en-US" sz="1400" i="0" u="none" strike="noStrike" baseline="0" dirty="0" err="1"/>
              <a:t>globale</a:t>
            </a:r>
            <a:r>
              <a:rPr lang="en-US" sz="1400" i="0" u="none" strike="noStrike" baseline="0" dirty="0"/>
              <a:t>, </a:t>
            </a:r>
            <a:r>
              <a:rPr lang="en-US" sz="1400" i="0" u="none" strike="noStrike" baseline="0" dirty="0" err="1"/>
              <a:t>ora</a:t>
            </a:r>
            <a:r>
              <a:rPr lang="en-US" sz="1400" i="0" u="none" strike="noStrike" baseline="0" dirty="0"/>
              <a:t> </a:t>
            </a:r>
            <a:r>
              <a:rPr lang="en-US" sz="1400" i="0" u="none" strike="noStrike" baseline="0" dirty="0" err="1"/>
              <a:t>che</a:t>
            </a:r>
            <a:r>
              <a:rPr lang="en-US" sz="1400" i="0" u="none" strike="noStrike" baseline="0" dirty="0"/>
              <a:t> il </a:t>
            </a:r>
            <a:r>
              <a:rPr lang="en-US" sz="1400" i="0" u="none" strike="noStrike" baseline="0" dirty="0" err="1"/>
              <a:t>nemico</a:t>
            </a:r>
            <a:r>
              <a:rPr lang="en-US" sz="1400" i="0" u="none" strike="noStrike" baseline="0" dirty="0"/>
              <a:t> </a:t>
            </a:r>
            <a:r>
              <a:rPr lang="en-US" sz="1400" i="0" u="none" strike="noStrike" baseline="0" dirty="0" err="1"/>
              <a:t>storico</a:t>
            </a:r>
            <a:r>
              <a:rPr lang="en-US" sz="1400" i="0" u="none" strike="noStrike" baseline="0" dirty="0"/>
              <a:t> </a:t>
            </a:r>
            <a:r>
              <a:rPr lang="en-US" sz="1400" i="0" u="none" strike="noStrike" baseline="0" dirty="0" err="1"/>
              <a:t>comunista</a:t>
            </a:r>
            <a:r>
              <a:rPr lang="en-US" sz="1400" i="0" u="none" strike="noStrike" baseline="0" dirty="0"/>
              <a:t> e </a:t>
            </a:r>
            <a:r>
              <a:rPr lang="en-US" sz="1400" i="0" u="none" strike="noStrike" baseline="0" dirty="0" err="1"/>
              <a:t>crollato</a:t>
            </a:r>
            <a:r>
              <a:rPr lang="en-US" sz="1300" i="0" u="none" strike="noStrike" baseline="0" dirty="0"/>
              <a:t>. </a:t>
            </a:r>
            <a:endParaRPr lang="en-US" sz="1300" dirty="0"/>
          </a:p>
        </p:txBody>
      </p:sp>
      <p:pic>
        <p:nvPicPr>
          <p:cNvPr id="10242" name="Picture 2" descr="Guerra del Golfo (2)">
            <a:extLst>
              <a:ext uri="{FF2B5EF4-FFF2-40B4-BE49-F238E27FC236}">
                <a16:creationId xmlns:a16="http://schemas.microsoft.com/office/drawing/2014/main" id="{05B144C9-197F-1ED3-24DF-A9C93DEBB1A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33" r="1" b="1"/>
          <a:stretch/>
        </p:blipFill>
        <p:spPr bwMode="auto">
          <a:xfrm>
            <a:off x="5308052" y="10"/>
            <a:ext cx="6883948" cy="6857990"/>
          </a:xfrm>
          <a:custGeom>
            <a:avLst/>
            <a:gdLst/>
            <a:ahLst/>
            <a:cxnLst/>
            <a:rect l="l" t="t" r="r" b="b"/>
            <a:pathLst>
              <a:path w="6883948" h="6858000">
                <a:moveTo>
                  <a:pt x="365648" y="0"/>
                </a:moveTo>
                <a:lnTo>
                  <a:pt x="6883948" y="0"/>
                </a:lnTo>
                <a:lnTo>
                  <a:pt x="6883948" y="6858000"/>
                </a:lnTo>
                <a:lnTo>
                  <a:pt x="365648" y="6858000"/>
                </a:lnTo>
                <a:lnTo>
                  <a:pt x="360213" y="6835050"/>
                </a:lnTo>
                <a:cubicBezTo>
                  <a:pt x="128263" y="5788167"/>
                  <a:pt x="0" y="4637179"/>
                  <a:pt x="0" y="3429001"/>
                </a:cubicBezTo>
                <a:cubicBezTo>
                  <a:pt x="0" y="2220824"/>
                  <a:pt x="128263" y="1069835"/>
                  <a:pt x="360213" y="22952"/>
                </a:cubicBezTo>
                <a:close/>
              </a:path>
            </a:pathLst>
          </a:custGeom>
          <a:noFill/>
          <a:effectLst>
            <a:outerShdw blurRad="50800" dist="38100" dir="10800000" algn="r" rotWithShape="0">
              <a:schemeClr val="bg1">
                <a:lumMod val="85000"/>
                <a:alpha val="3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90872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78" name="Rectangle 11277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D4CD4E7-149C-EDFF-5CDC-121E2251D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Guerre </a:t>
            </a:r>
            <a:r>
              <a:rPr lang="en-US" sz="5400" dirty="0" err="1"/>
              <a:t>nella</a:t>
            </a:r>
            <a:r>
              <a:rPr lang="en-US" sz="5400" dirty="0"/>
              <a:t> ex-</a:t>
            </a:r>
            <a:r>
              <a:rPr lang="en-US" sz="5400" dirty="0" err="1"/>
              <a:t>Jugoslavia</a:t>
            </a:r>
            <a:endParaRPr lang="en-US" sz="5400" dirty="0"/>
          </a:p>
        </p:txBody>
      </p:sp>
      <p:sp>
        <p:nvSpPr>
          <p:cNvPr id="11280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0528216-316A-B01D-9058-97BD48DDA1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72493" y="2071316"/>
            <a:ext cx="6713552" cy="4119172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200" dirty="0" err="1"/>
              <a:t>Crescita</a:t>
            </a:r>
            <a:r>
              <a:rPr lang="en-US" sz="2200" dirty="0"/>
              <a:t> </a:t>
            </a:r>
            <a:r>
              <a:rPr lang="en-US" sz="2200" dirty="0" err="1"/>
              <a:t>nazionalismi</a:t>
            </a:r>
            <a:endParaRPr lang="en-US" sz="2200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 dirty="0" err="1"/>
              <a:t>Affermazione</a:t>
            </a:r>
            <a:r>
              <a:rPr lang="en-US" sz="2200" dirty="0"/>
              <a:t> di </a:t>
            </a:r>
            <a:r>
              <a:rPr lang="it-IT" sz="2000" b="0" i="0" dirty="0" err="1">
                <a:effectLst/>
                <a:highlight>
                  <a:srgbClr val="FFFFFF"/>
                </a:highlight>
                <a:latin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Milošević</a:t>
            </a:r>
            <a:r>
              <a:rPr lang="en-US" sz="2200" dirty="0"/>
              <a:t> in Serbia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 dirty="0"/>
              <a:t>-1991: </a:t>
            </a:r>
            <a:r>
              <a:rPr lang="en-US" sz="2200" dirty="0" err="1"/>
              <a:t>indipendenza</a:t>
            </a:r>
            <a:r>
              <a:rPr lang="en-US" sz="2200" dirty="0"/>
              <a:t> Slovenia, </a:t>
            </a:r>
            <a:r>
              <a:rPr lang="en-US" sz="2200" dirty="0" err="1"/>
              <a:t>Croazia</a:t>
            </a:r>
            <a:r>
              <a:rPr lang="en-US" sz="2200" dirty="0"/>
              <a:t>, Macedonia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 dirty="0" err="1"/>
              <a:t>Aggressione</a:t>
            </a:r>
            <a:r>
              <a:rPr lang="en-US" sz="2200" dirty="0"/>
              <a:t> </a:t>
            </a:r>
            <a:r>
              <a:rPr lang="en-US" sz="2200" dirty="0" err="1"/>
              <a:t>militare</a:t>
            </a:r>
            <a:r>
              <a:rPr lang="en-US" sz="2200" dirty="0"/>
              <a:t> </a:t>
            </a:r>
            <a:r>
              <a:rPr lang="en-US" sz="2200" dirty="0" err="1"/>
              <a:t>dei</a:t>
            </a:r>
            <a:r>
              <a:rPr lang="en-US" sz="2200" dirty="0"/>
              <a:t> </a:t>
            </a:r>
            <a:r>
              <a:rPr lang="en-US" sz="2200" dirty="0" err="1"/>
              <a:t>nuovi</a:t>
            </a:r>
            <a:r>
              <a:rPr lang="en-US" sz="2200" dirty="0"/>
              <a:t> </a:t>
            </a:r>
            <a:r>
              <a:rPr lang="en-US" sz="2200" dirty="0" err="1"/>
              <a:t>stati</a:t>
            </a:r>
            <a:r>
              <a:rPr lang="en-US" sz="2200" dirty="0"/>
              <a:t> da </a:t>
            </a:r>
            <a:r>
              <a:rPr lang="en-US" sz="2200" dirty="0" err="1"/>
              <a:t>parte</a:t>
            </a:r>
            <a:r>
              <a:rPr lang="en-US" sz="2200" dirty="0"/>
              <a:t> </a:t>
            </a:r>
            <a:r>
              <a:rPr lang="en-US" sz="2200" dirty="0" err="1"/>
              <a:t>dell’esercito</a:t>
            </a:r>
            <a:r>
              <a:rPr lang="en-US" sz="2200" dirty="0"/>
              <a:t> </a:t>
            </a:r>
            <a:r>
              <a:rPr lang="en-US" sz="2200" dirty="0" err="1"/>
              <a:t>Serbo</a:t>
            </a:r>
            <a:r>
              <a:rPr lang="en-US" sz="2200" dirty="0"/>
              <a:t> (</a:t>
            </a:r>
            <a:r>
              <a:rPr lang="en-US" sz="2200" dirty="0" err="1"/>
              <a:t>esercito</a:t>
            </a:r>
            <a:r>
              <a:rPr lang="en-US" sz="2200" dirty="0"/>
              <a:t> </a:t>
            </a:r>
            <a:r>
              <a:rPr lang="en-US" sz="2200" dirty="0" err="1"/>
              <a:t>federale</a:t>
            </a:r>
            <a:r>
              <a:rPr lang="en-US" sz="2200" dirty="0"/>
              <a:t>)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 dirty="0" err="1"/>
              <a:t>Violenze</a:t>
            </a:r>
            <a:r>
              <a:rPr lang="en-US" sz="2200" dirty="0"/>
              <a:t>, </a:t>
            </a:r>
            <a:r>
              <a:rPr lang="en-US" sz="2200" dirty="0" err="1"/>
              <a:t>stupri</a:t>
            </a:r>
            <a:r>
              <a:rPr lang="en-US" sz="2200" dirty="0"/>
              <a:t> </a:t>
            </a:r>
            <a:r>
              <a:rPr lang="en-US" sz="2200" dirty="0" err="1"/>
              <a:t>etnici</a:t>
            </a:r>
            <a:r>
              <a:rPr lang="en-US" sz="2200" dirty="0"/>
              <a:t>, </a:t>
            </a:r>
            <a:r>
              <a:rPr lang="en-US" sz="2200" dirty="0" err="1"/>
              <a:t>pulizia</a:t>
            </a:r>
            <a:r>
              <a:rPr lang="en-US" sz="2200" dirty="0"/>
              <a:t> </a:t>
            </a:r>
            <a:r>
              <a:rPr lang="en-US" sz="2200" dirty="0" err="1"/>
              <a:t>etnica</a:t>
            </a:r>
            <a:endParaRPr lang="en-US" sz="2200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 dirty="0"/>
              <a:t>Srebrenica: </a:t>
            </a:r>
            <a:r>
              <a:rPr lang="en-US" sz="2200" dirty="0" err="1"/>
              <a:t>una</a:t>
            </a:r>
            <a:r>
              <a:rPr lang="en-US" sz="2200" dirty="0"/>
              <a:t> </a:t>
            </a:r>
            <a:r>
              <a:rPr lang="en-US" sz="2200" dirty="0" err="1"/>
              <a:t>delle</a:t>
            </a:r>
            <a:r>
              <a:rPr lang="en-US" sz="2200" dirty="0"/>
              <a:t> </a:t>
            </a:r>
            <a:r>
              <a:rPr lang="en-US" sz="2200" dirty="0" err="1"/>
              <a:t>stragi</a:t>
            </a:r>
            <a:r>
              <a:rPr lang="en-US" sz="2200" dirty="0"/>
              <a:t> </a:t>
            </a:r>
            <a:r>
              <a:rPr lang="en-US" sz="2200" dirty="0" err="1"/>
              <a:t>più</a:t>
            </a:r>
            <a:r>
              <a:rPr lang="en-US" sz="2200" dirty="0"/>
              <a:t> </a:t>
            </a:r>
            <a:r>
              <a:rPr lang="en-US" sz="2200" dirty="0" err="1"/>
              <a:t>orribili</a:t>
            </a:r>
            <a:r>
              <a:rPr lang="en-US" sz="2200" dirty="0"/>
              <a:t> </a:t>
            </a:r>
            <a:r>
              <a:rPr lang="en-US" sz="2200" dirty="0" err="1"/>
              <a:t>della</a:t>
            </a:r>
            <a:r>
              <a:rPr lang="en-US" sz="2200" dirty="0"/>
              <a:t> </a:t>
            </a:r>
            <a:r>
              <a:rPr lang="en-US" sz="2200" dirty="0" err="1"/>
              <a:t>storia</a:t>
            </a:r>
            <a:r>
              <a:rPr lang="en-US" sz="2200" dirty="0"/>
              <a:t> </a:t>
            </a:r>
            <a:r>
              <a:rPr lang="en-US" sz="2200" dirty="0" err="1"/>
              <a:t>europea</a:t>
            </a:r>
            <a:endParaRPr lang="en-US" sz="2200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/>
              <a:t>https://youtu.be/o1BNAA9fJ2U?si=z1nzPMDlmKOKgLH8</a:t>
            </a:r>
            <a:endParaRPr lang="en-US" sz="2200" dirty="0"/>
          </a:p>
          <a:p>
            <a:endParaRPr lang="en-US" sz="2200" b="0" i="0" dirty="0">
              <a:effectLst/>
              <a:highlight>
                <a:srgbClr val="F5EFE0"/>
              </a:highlight>
            </a:endParaRPr>
          </a:p>
          <a:p>
            <a:endParaRPr lang="en-US" sz="2200" dirty="0"/>
          </a:p>
        </p:txBody>
      </p:sp>
      <p:pic>
        <p:nvPicPr>
          <p:cNvPr id="11268" name="Picture 4" descr="La guerra in ex-jugoslavia (1991-1995) - ERLEBNIS - IL LIBERO PENSIERO">
            <a:extLst>
              <a:ext uri="{FF2B5EF4-FFF2-40B4-BE49-F238E27FC236}">
                <a16:creationId xmlns:a16="http://schemas.microsoft.com/office/drawing/2014/main" id="{85B7AEF3-87EA-878F-BBF9-2EE7DB4AD6F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0" r="13081" b="-2"/>
          <a:stretch/>
        </p:blipFill>
        <p:spPr bwMode="auto">
          <a:xfrm>
            <a:off x="7675658" y="2093976"/>
            <a:ext cx="3941064" cy="409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64125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F96C8A7B-23F1-303C-90E6-8ED84B36E894}"/>
              </a:ext>
            </a:extLst>
          </p:cNvPr>
          <p:cNvSpPr txBox="1"/>
          <p:nvPr/>
        </p:nvSpPr>
        <p:spPr>
          <a:xfrm>
            <a:off x="3047215" y="2969691"/>
            <a:ext cx="6094428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b="0" i="0" u="sng" dirty="0">
                <a:effectLst/>
                <a:highlight>
                  <a:srgbClr val="FFFFFF"/>
                </a:highlight>
                <a:latin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Margaret Mead</a:t>
            </a:r>
          </a:p>
          <a:p>
            <a:endParaRPr lang="it-IT" b="0" i="0" dirty="0">
              <a:solidFill>
                <a:srgbClr val="4D5156"/>
              </a:solidFill>
              <a:effectLst/>
              <a:highlight>
                <a:srgbClr val="FFFFFF"/>
              </a:highlight>
              <a:latin typeface="arial" panose="020B0604020202020204" pitchFamily="34" charset="0"/>
            </a:endParaRPr>
          </a:p>
          <a:p>
            <a:endParaRPr lang="it-IT" dirty="0">
              <a:solidFill>
                <a:srgbClr val="4D5156"/>
              </a:solidFill>
              <a:highlight>
                <a:srgbClr val="FFFFFF"/>
              </a:highlight>
              <a:latin typeface="arial" panose="020B0604020202020204" pitchFamily="34" charset="0"/>
            </a:endParaRPr>
          </a:p>
          <a:p>
            <a:pPr algn="ctr"/>
            <a:r>
              <a:rPr lang="it-IT" sz="2000" b="0" i="0" dirty="0">
                <a:solidFill>
                  <a:srgbClr val="4D5156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Non dubitare mai che un piccolo gruppo di cittadini coscienziosi ed impegnati possa cambiare il mondo. In verità è l'unica cosa che è sempre accaduta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2508998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3" name="Rectangle 2062">
            <a:extLst>
              <a:ext uri="{FF2B5EF4-FFF2-40B4-BE49-F238E27FC236}">
                <a16:creationId xmlns:a16="http://schemas.microsoft.com/office/drawing/2014/main" id="{F94AA2BD-2E3F-4B1D-8127-5744B81153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7DDB9A1-323B-13CB-8565-64AB0594A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987552"/>
            <a:ext cx="4485861" cy="108813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400" b="0" i="0" u="none" strike="noStrike" baseline="0"/>
              <a:t>La crisi del Welfare State</a:t>
            </a:r>
            <a:endParaRPr lang="en-US" sz="3400"/>
          </a:p>
        </p:txBody>
      </p:sp>
      <p:sp>
        <p:nvSpPr>
          <p:cNvPr id="2065" name="Rectangle 2064">
            <a:extLst>
              <a:ext uri="{FF2B5EF4-FFF2-40B4-BE49-F238E27FC236}">
                <a16:creationId xmlns:a16="http://schemas.microsoft.com/office/drawing/2014/main" id="{4BD02261-2DC8-4AA8-9E16-7751AE892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67" name="Rectangle 2066">
            <a:extLst>
              <a:ext uri="{FF2B5EF4-FFF2-40B4-BE49-F238E27FC236}">
                <a16:creationId xmlns:a16="http://schemas.microsoft.com/office/drawing/2014/main" id="{3D752CF2-2291-40B5-B462-C17B174C1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1480" y="2286000"/>
            <a:ext cx="43891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8B787D4-E5FA-CDF9-2A8F-E72F030FEF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1479" y="2688336"/>
            <a:ext cx="4498848" cy="3584448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endParaRPr lang="en-US" sz="1100" b="0" i="0" u="none" strike="noStrike" baseline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100" b="0" i="0" u="none" strike="noStrike" baseline="0"/>
              <a:t> L’eta dell’oro vede uno sviluppo generalizzato dei sistemi di welfare, - La fine dell’eta dell’oro conduce a una crisi del Welfare, i cui oneri diventano sempre piu difficili da sostenere. La combinazione fra crisi economica e alti livelli di spesa pubblica conduce a un quadro di indebitamento, crescita della pressione fiscale, ecc.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100" b="0" i="0" u="none" strike="noStrike" baseline="0"/>
              <a:t>Sia Margaret Thatcher in Gran Bretagna che Ronald Reagan negli Stati Uniti si presentanto agli elettori con un programma di tagli alla spesa pubblica e di contenimento delle tasse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100" b="0" i="0" u="none" strike="noStrike" baseline="0"/>
              <a:t>Si diffonde nell’opinione pubblica dei paesi occidentali l’idea che lo Stato dovrebbe ridurre la sua presenza e lasciare maggiore spazio ai servizi privati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100" b="0" i="0" u="none" strike="noStrike" baseline="0"/>
              <a:t>La combinazione fra crisi economica e crisi del Welfare determina un senso di fragilita nelle societa occidentali, che vedono messo in discussione un progresso e un benessere che erano parsi inattaccabili</a:t>
            </a:r>
            <a:endParaRPr lang="en-US" sz="1100"/>
          </a:p>
        </p:txBody>
      </p:sp>
      <p:pic>
        <p:nvPicPr>
          <p:cNvPr id="2050" name="Picture 2" descr="Reagan e la Thatcher? Ci salvarono dalla sinistra - Linkiesta.it">
            <a:extLst>
              <a:ext uri="{FF2B5EF4-FFF2-40B4-BE49-F238E27FC236}">
                <a16:creationId xmlns:a16="http://schemas.microsoft.com/office/drawing/2014/main" id="{432559EA-64D4-0271-5E4D-2EF991EB2DC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3" r="8492"/>
          <a:stretch/>
        </p:blipFill>
        <p:spPr bwMode="auto">
          <a:xfrm>
            <a:off x="5308052" y="10"/>
            <a:ext cx="6883948" cy="6857990"/>
          </a:xfrm>
          <a:custGeom>
            <a:avLst/>
            <a:gdLst/>
            <a:ahLst/>
            <a:cxnLst/>
            <a:rect l="l" t="t" r="r" b="b"/>
            <a:pathLst>
              <a:path w="6883948" h="6858000">
                <a:moveTo>
                  <a:pt x="365648" y="0"/>
                </a:moveTo>
                <a:lnTo>
                  <a:pt x="6883948" y="0"/>
                </a:lnTo>
                <a:lnTo>
                  <a:pt x="6883948" y="6858000"/>
                </a:lnTo>
                <a:lnTo>
                  <a:pt x="365648" y="6858000"/>
                </a:lnTo>
                <a:lnTo>
                  <a:pt x="360213" y="6835050"/>
                </a:lnTo>
                <a:cubicBezTo>
                  <a:pt x="128263" y="5788167"/>
                  <a:pt x="0" y="4637179"/>
                  <a:pt x="0" y="3429001"/>
                </a:cubicBezTo>
                <a:cubicBezTo>
                  <a:pt x="0" y="2220824"/>
                  <a:pt x="128263" y="1069835"/>
                  <a:pt x="360213" y="22952"/>
                </a:cubicBezTo>
                <a:close/>
              </a:path>
            </a:pathLst>
          </a:custGeom>
          <a:noFill/>
          <a:effectLst>
            <a:outerShdw blurRad="50800" dist="38100" dir="10800000" algn="r" rotWithShape="0">
              <a:schemeClr val="bg1">
                <a:lumMod val="85000"/>
                <a:alpha val="3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94793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F94AA2BD-2E3F-4B1D-8127-5744B81153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58761F9-1EBC-B436-4B5C-44BB2D21C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698835"/>
            <a:ext cx="4485861" cy="105455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2400" b="1" i="0" u="none" strike="noStrike" baseline="0" dirty="0"/>
              <a:t>La fine </a:t>
            </a:r>
            <a:r>
              <a:rPr lang="en-US" sz="2400" b="1" i="0" u="none" strike="noStrike" baseline="0" dirty="0" err="1"/>
              <a:t>della</a:t>
            </a:r>
            <a:r>
              <a:rPr lang="en-US" sz="2400" b="1" i="0" u="none" strike="noStrike" baseline="0" dirty="0"/>
              <a:t> </a:t>
            </a:r>
            <a:r>
              <a:rPr lang="en-US" sz="2400" b="1" i="0" u="none" strike="noStrike" baseline="0" dirty="0" err="1"/>
              <a:t>guerra</a:t>
            </a:r>
            <a:r>
              <a:rPr lang="en-US" sz="2400" b="1" i="0" u="none" strike="noStrike" baseline="0" dirty="0"/>
              <a:t> </a:t>
            </a:r>
            <a:r>
              <a:rPr lang="en-US" sz="2400" b="1" i="0" u="none" strike="noStrike" baseline="0" dirty="0" err="1"/>
              <a:t>fredda</a:t>
            </a:r>
            <a:r>
              <a:rPr lang="en-US" sz="2400" b="1" i="0" u="none" strike="noStrike" baseline="0" dirty="0"/>
              <a:t> e il </a:t>
            </a:r>
            <a:r>
              <a:rPr lang="en-US" sz="2400" b="1" i="0" u="none" strike="noStrike" baseline="0" dirty="0" err="1"/>
              <a:t>tentativo</a:t>
            </a:r>
            <a:r>
              <a:rPr lang="en-US" sz="2400" b="1" i="0" u="none" strike="noStrike" baseline="0" dirty="0"/>
              <a:t> di</a:t>
            </a:r>
            <a:br>
              <a:rPr lang="en-US" sz="2400" b="1" i="0" u="none" strike="noStrike" baseline="0" dirty="0"/>
            </a:br>
            <a:r>
              <a:rPr lang="en-US" sz="2400" b="1" i="0" u="none" strike="noStrike" baseline="0" dirty="0" err="1"/>
              <a:t>riformare</a:t>
            </a:r>
            <a:r>
              <a:rPr lang="en-US" sz="2400" b="1" i="0" u="none" strike="noStrike" baseline="0" dirty="0"/>
              <a:t> </a:t>
            </a:r>
            <a:r>
              <a:rPr lang="en-US" sz="2400" b="1" i="0" u="none" strike="noStrike" baseline="0" dirty="0" err="1"/>
              <a:t>l’Urss</a:t>
            </a:r>
            <a:endParaRPr lang="en-US" sz="2400" dirty="0"/>
          </a:p>
        </p:txBody>
      </p:sp>
      <p:sp>
        <p:nvSpPr>
          <p:cNvPr id="3081" name="Rectangle 3080">
            <a:extLst>
              <a:ext uri="{FF2B5EF4-FFF2-40B4-BE49-F238E27FC236}">
                <a16:creationId xmlns:a16="http://schemas.microsoft.com/office/drawing/2014/main" id="{4BD02261-2DC8-4AA8-9E16-7751AE892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083" name="Rectangle 3082">
            <a:extLst>
              <a:ext uri="{FF2B5EF4-FFF2-40B4-BE49-F238E27FC236}">
                <a16:creationId xmlns:a16="http://schemas.microsoft.com/office/drawing/2014/main" id="{3D752CF2-2291-40B5-B462-C17B174C1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1480" y="2286000"/>
            <a:ext cx="43891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88C424D-F484-D76F-5E29-08B4011362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1479" y="1753386"/>
            <a:ext cx="6242240" cy="9125145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/>
            <a:r>
              <a:rPr lang="it-IT" b="0" i="0" u="none" strike="noStrike" baseline="0" dirty="0">
                <a:solidFill>
                  <a:srgbClr val="8C8C8C"/>
                </a:solidFill>
                <a:latin typeface="Carlito"/>
              </a:rPr>
              <a:t>Dagli anni Settanta, i sistemi comunisti in Urss e nel blocco sovietico entrano in una crisi che si </a:t>
            </a:r>
            <a:r>
              <a:rPr lang="it-IT" b="0" i="0" u="none" strike="noStrike" baseline="0" dirty="0" err="1">
                <a:solidFill>
                  <a:srgbClr val="8C8C8C"/>
                </a:solidFill>
                <a:latin typeface="Carlito"/>
              </a:rPr>
              <a:t>rivelera</a:t>
            </a:r>
            <a:r>
              <a:rPr lang="it-IT" b="0" i="0" u="none" strike="noStrike" baseline="0" dirty="0">
                <a:solidFill>
                  <a:srgbClr val="8C8C8C"/>
                </a:solidFill>
                <a:latin typeface="Carlito"/>
              </a:rPr>
              <a:t> irreversibile (bassa </a:t>
            </a:r>
            <a:r>
              <a:rPr lang="it-IT" b="0" i="0" u="none" strike="noStrike" baseline="0" dirty="0" err="1">
                <a:solidFill>
                  <a:srgbClr val="8C8C8C"/>
                </a:solidFill>
                <a:latin typeface="Carlito"/>
              </a:rPr>
              <a:t>produttivita</a:t>
            </a:r>
            <a:r>
              <a:rPr lang="it-IT" b="0" i="0" u="none" strike="noStrike" baseline="0" dirty="0">
                <a:solidFill>
                  <a:srgbClr val="8C8C8C"/>
                </a:solidFill>
                <a:latin typeface="Carlito"/>
              </a:rPr>
              <a:t> agricola, settore industriale </a:t>
            </a:r>
            <a:r>
              <a:rPr lang="it-IT" b="0" i="0" u="none" strike="noStrike" baseline="0" dirty="0" err="1">
                <a:solidFill>
                  <a:srgbClr val="8C8C8C"/>
                </a:solidFill>
                <a:latin typeface="Carlito"/>
              </a:rPr>
              <a:t>nvecchiato</a:t>
            </a:r>
            <a:r>
              <a:rPr lang="it-IT" b="0" i="0" u="none" strike="noStrike" baseline="0" dirty="0">
                <a:solidFill>
                  <a:srgbClr val="8C8C8C"/>
                </a:solidFill>
                <a:latin typeface="Carlito"/>
              </a:rPr>
              <a:t> e centrato sugli armamenti, burocrazia soffocante, settore dei consumi arretrato, crescita della corruzione e del mercato nero)</a:t>
            </a:r>
          </a:p>
          <a:p>
            <a:pPr algn="l"/>
            <a:r>
              <a:rPr lang="it-IT" b="0" i="0" u="none" strike="noStrike" baseline="0" dirty="0">
                <a:solidFill>
                  <a:srgbClr val="8C8C8C"/>
                </a:solidFill>
                <a:latin typeface="Carlito"/>
              </a:rPr>
              <a:t>Un segnale chiaro e inequivocabile di questa crisi arriva dalla Polonia, dove il movimento sindacale di Solidarnosc conquista un consenso di massa e muove una critica radicale alla classe dirigente al potere</a:t>
            </a:r>
          </a:p>
          <a:p>
            <a:pPr algn="l"/>
            <a:r>
              <a:rPr lang="it-IT" b="0" i="0" u="none" strike="noStrike" baseline="0" dirty="0">
                <a:solidFill>
                  <a:srgbClr val="8C8C8C"/>
                </a:solidFill>
                <a:latin typeface="Carlito"/>
              </a:rPr>
              <a:t>Alla morte di Breznev (1982) si apre un confronto tra riformatori e conservatori all’interno del Pcus</a:t>
            </a:r>
          </a:p>
          <a:p>
            <a:pPr algn="l"/>
            <a:r>
              <a:rPr lang="it-IT" b="0" i="0" u="none" strike="noStrike" baseline="0" dirty="0">
                <a:solidFill>
                  <a:srgbClr val="8C8C8C"/>
                </a:solidFill>
                <a:latin typeface="Carlito"/>
              </a:rPr>
              <a:t>Nel 1985 diviene segretario del Pcus Michail </a:t>
            </a:r>
            <a:r>
              <a:rPr lang="it-IT" b="0" i="0" u="none" strike="noStrike" baseline="0" dirty="0" err="1">
                <a:solidFill>
                  <a:srgbClr val="8C8C8C"/>
                </a:solidFill>
                <a:latin typeface="Carlito"/>
              </a:rPr>
              <a:t>Gorbačev</a:t>
            </a:r>
            <a:r>
              <a:rPr lang="it-IT" b="0" i="0" u="none" strike="noStrike" baseline="0" dirty="0">
                <a:solidFill>
                  <a:srgbClr val="8C8C8C"/>
                </a:solidFill>
                <a:latin typeface="Carlito"/>
              </a:rPr>
              <a:t>, esponente riformatore, primo leader sovietico non coinvolto nello stalinismo </a:t>
            </a:r>
            <a:r>
              <a:rPr lang="it-IT" b="0" i="0" u="none" strike="noStrike" baseline="0" dirty="0" err="1">
                <a:solidFill>
                  <a:srgbClr val="8C8C8C"/>
                </a:solidFill>
                <a:latin typeface="Carlito"/>
              </a:rPr>
              <a:t>Gorbačev</a:t>
            </a:r>
            <a:r>
              <a:rPr lang="it-IT" b="0" i="0" u="none" strike="noStrike" baseline="0" dirty="0">
                <a:solidFill>
                  <a:srgbClr val="8C8C8C"/>
                </a:solidFill>
                <a:latin typeface="Carlito"/>
              </a:rPr>
              <a:t> lancia un programma ambizioso di riforma a 360°: nuova politica estera per porre termine alla guerra fredda, negoziati per il disarmo, riforme economiche interne per rivitalizzare il sistema e accrescere la </a:t>
            </a:r>
            <a:r>
              <a:rPr lang="it-IT" b="0" i="0" u="none" strike="noStrike" baseline="0" dirty="0" err="1">
                <a:solidFill>
                  <a:srgbClr val="8C8C8C"/>
                </a:solidFill>
                <a:latin typeface="Carlito"/>
              </a:rPr>
              <a:t>produttivita</a:t>
            </a:r>
            <a:r>
              <a:rPr lang="it-IT" b="0" i="0" u="none" strike="noStrike" baseline="0" dirty="0">
                <a:solidFill>
                  <a:srgbClr val="8C8C8C"/>
                </a:solidFill>
                <a:latin typeface="Carlito"/>
              </a:rPr>
              <a:t> (</a:t>
            </a:r>
            <a:r>
              <a:rPr lang="it-IT" b="0" i="1" u="none" strike="noStrike" baseline="0" dirty="0">
                <a:solidFill>
                  <a:srgbClr val="8C8C8C"/>
                </a:solidFill>
                <a:latin typeface="Carlito-Italic"/>
              </a:rPr>
              <a:t>perestrojka</a:t>
            </a:r>
            <a:r>
              <a:rPr lang="it-IT" b="0" i="0" u="none" strike="noStrike" baseline="0" dirty="0">
                <a:solidFill>
                  <a:srgbClr val="8C8C8C"/>
                </a:solidFill>
                <a:latin typeface="Carlito"/>
              </a:rPr>
              <a:t>), avvio di una liberalizzazione politico culturale (</a:t>
            </a:r>
            <a:r>
              <a:rPr lang="it-IT" b="0" i="1" u="none" strike="noStrike" baseline="0" dirty="0">
                <a:solidFill>
                  <a:srgbClr val="8C8C8C"/>
                </a:solidFill>
                <a:latin typeface="Carlito-Italic"/>
              </a:rPr>
              <a:t>glasnost</a:t>
            </a:r>
            <a:r>
              <a:rPr lang="it-IT" b="0" i="0" u="none" strike="noStrike" baseline="0" dirty="0">
                <a:solidFill>
                  <a:srgbClr val="8C8C8C"/>
                </a:solidFill>
                <a:latin typeface="Carlito"/>
              </a:rPr>
              <a:t>, riconoscimento della liberta d’espressione)</a:t>
            </a:r>
          </a:p>
          <a:p>
            <a:pPr algn="l"/>
            <a:endParaRPr lang="en-US" sz="1800" dirty="0"/>
          </a:p>
        </p:txBody>
      </p:sp>
      <p:pic>
        <p:nvPicPr>
          <p:cNvPr id="3074" name="Picture 2" descr="IPOCRITI OMAGGI A GORBACIOV. CRITICO' GUERRE E ESPANSIONISMO NATO A EST E  IN UCRAINA | Rifondazione Comunista">
            <a:extLst>
              <a:ext uri="{FF2B5EF4-FFF2-40B4-BE49-F238E27FC236}">
                <a16:creationId xmlns:a16="http://schemas.microsoft.com/office/drawing/2014/main" id="{A4B0A332-72FB-AE2B-DCFA-9549EB83D65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7" r="1" b="1"/>
          <a:stretch/>
        </p:blipFill>
        <p:spPr bwMode="auto">
          <a:xfrm>
            <a:off x="6984460" y="10"/>
            <a:ext cx="5207540" cy="6857990"/>
          </a:xfrm>
          <a:custGeom>
            <a:avLst/>
            <a:gdLst/>
            <a:ahLst/>
            <a:cxnLst/>
            <a:rect l="l" t="t" r="r" b="b"/>
            <a:pathLst>
              <a:path w="6883948" h="6858000">
                <a:moveTo>
                  <a:pt x="365648" y="0"/>
                </a:moveTo>
                <a:lnTo>
                  <a:pt x="6883948" y="0"/>
                </a:lnTo>
                <a:lnTo>
                  <a:pt x="6883948" y="6858000"/>
                </a:lnTo>
                <a:lnTo>
                  <a:pt x="365648" y="6858000"/>
                </a:lnTo>
                <a:lnTo>
                  <a:pt x="360213" y="6835050"/>
                </a:lnTo>
                <a:cubicBezTo>
                  <a:pt x="128263" y="5788167"/>
                  <a:pt x="0" y="4637179"/>
                  <a:pt x="0" y="3429001"/>
                </a:cubicBezTo>
                <a:cubicBezTo>
                  <a:pt x="0" y="2220824"/>
                  <a:pt x="128263" y="1069835"/>
                  <a:pt x="360213" y="22952"/>
                </a:cubicBezTo>
                <a:close/>
              </a:path>
            </a:pathLst>
          </a:custGeom>
          <a:noFill/>
          <a:effectLst>
            <a:outerShdw blurRad="50800" dist="38100" dir="10800000" algn="r" rotWithShape="0">
              <a:schemeClr val="bg1">
                <a:lumMod val="85000"/>
                <a:alpha val="3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9259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27433ED-A4DC-763F-1D01-3D9CED726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b="1" i="0" u="none" strike="noStrike" baseline="0"/>
              <a:t>Contestazione e crisi in Polonia</a:t>
            </a:r>
            <a:endParaRPr lang="en-US" sz="4600"/>
          </a:p>
        </p:txBody>
      </p:sp>
      <p:sp>
        <p:nvSpPr>
          <p:cNvPr id="4105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09DC343-731E-5B51-A243-8067B64400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algn="l"/>
            <a:r>
              <a:rPr lang="it-IT" sz="2400" b="0" i="0" u="none" strike="noStrike" baseline="0" dirty="0">
                <a:solidFill>
                  <a:srgbClr val="8C8C8C"/>
                </a:solidFill>
                <a:latin typeface="Carlito"/>
              </a:rPr>
              <a:t>Estate 1980: ondata di scioperi in Polonia. Sull’onda delle proteste nasce il</a:t>
            </a:r>
          </a:p>
          <a:p>
            <a:pPr algn="l"/>
            <a:r>
              <a:rPr lang="it-IT" sz="2400" b="0" i="0" u="none" strike="noStrike" baseline="0" dirty="0">
                <a:solidFill>
                  <a:srgbClr val="8C8C8C"/>
                </a:solidFill>
                <a:latin typeface="Carlito"/>
              </a:rPr>
              <a:t>sindacato libero Solidarnosc, che pratica forme di lotta non violenta</a:t>
            </a:r>
          </a:p>
          <a:p>
            <a:pPr algn="l"/>
            <a:r>
              <a:rPr lang="it-IT" sz="2400" b="0" i="0" u="none" strike="noStrike" baseline="0" dirty="0">
                <a:solidFill>
                  <a:srgbClr val="8C8C8C"/>
                </a:solidFill>
                <a:latin typeface="Carlito"/>
              </a:rPr>
              <a:t>- 1981: Solidarnosc arriva a contare circa nove milioni di iscritti</a:t>
            </a:r>
          </a:p>
          <a:p>
            <a:pPr algn="l"/>
            <a:r>
              <a:rPr lang="it-IT" sz="2400" b="0" i="0" u="none" strike="noStrike" baseline="0" dirty="0">
                <a:solidFill>
                  <a:srgbClr val="8C8C8C"/>
                </a:solidFill>
                <a:latin typeface="LiberationSans"/>
              </a:rPr>
              <a:t>- </a:t>
            </a:r>
            <a:r>
              <a:rPr lang="it-IT" sz="2400" b="0" i="0" u="none" strike="noStrike" baseline="0" dirty="0">
                <a:solidFill>
                  <a:srgbClr val="8C8C8C"/>
                </a:solidFill>
                <a:latin typeface="Carlito"/>
              </a:rPr>
              <a:t>1983: Nobel per la Pace a Lech Walesa</a:t>
            </a:r>
          </a:p>
          <a:p>
            <a:pPr algn="l"/>
            <a:r>
              <a:rPr lang="it-IT" sz="2400" b="0" i="0" u="none" strike="noStrike" baseline="0" dirty="0">
                <a:solidFill>
                  <a:srgbClr val="8C8C8C"/>
                </a:solidFill>
                <a:latin typeface="LiberationSans"/>
              </a:rPr>
              <a:t>- </a:t>
            </a:r>
            <a:r>
              <a:rPr lang="it-IT" sz="2400" b="0" i="0" u="none" strike="noStrike" baseline="0" dirty="0">
                <a:solidFill>
                  <a:srgbClr val="8C8C8C"/>
                </a:solidFill>
                <a:latin typeface="Carlito"/>
              </a:rPr>
              <a:t>1983 e 1987: visite di Papa Giovanni Paolo II in Polonia</a:t>
            </a:r>
          </a:p>
          <a:p>
            <a:pPr algn="l"/>
            <a:r>
              <a:rPr lang="it-IT" sz="2400" b="0" i="0" u="none" strike="noStrike" baseline="0" dirty="0">
                <a:solidFill>
                  <a:srgbClr val="8C8C8C"/>
                </a:solidFill>
                <a:latin typeface="Carlito"/>
              </a:rPr>
              <a:t>- 1989: Solidarnosc viene legalizzato e si afferma alle prime elezioni libere</a:t>
            </a:r>
            <a:endParaRPr lang="en-US" sz="2200" dirty="0"/>
          </a:p>
        </p:txBody>
      </p:sp>
      <p:pic>
        <p:nvPicPr>
          <p:cNvPr id="4098" name="Picture 2" descr="31 agosto 1980: in Polonia viene fondato il sindacato Solidarność -">
            <a:extLst>
              <a:ext uri="{FF2B5EF4-FFF2-40B4-BE49-F238E27FC236}">
                <a16:creationId xmlns:a16="http://schemas.microsoft.com/office/drawing/2014/main" id="{79D02BC7-0A73-9B89-6503-453C1A7B04F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0" r="29031" b="1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4085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28A7970-54AD-6111-03CD-6E899871B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40" y="1138265"/>
            <a:ext cx="4544762" cy="140118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1" i="0" u="none" strike="noStrike" kern="1200" baseline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La politica estera di Gorbačev</a:t>
            </a:r>
            <a:endParaRPr lang="en-US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5131" name="Straight Connector 5126">
            <a:extLst>
              <a:ext uri="{FF2B5EF4-FFF2-40B4-BE49-F238E27FC236}">
                <a16:creationId xmlns:a16="http://schemas.microsoft.com/office/drawing/2014/main" id="{FC23E3B9-5ABF-58B3-E2B0-E9A5DAA900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1462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24ED9A5-AA04-C343-28D5-99E007A4D8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1840" y="2551176"/>
            <a:ext cx="4544762" cy="3602935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lang="it-IT" sz="2000" b="0" i="0" u="none" strike="noStrike" baseline="0" dirty="0">
                <a:solidFill>
                  <a:srgbClr val="8C8C8C"/>
                </a:solidFill>
                <a:latin typeface="Carlito"/>
              </a:rPr>
              <a:t>Incontri con Reagan a Ginevra e Reykjavik</a:t>
            </a:r>
          </a:p>
          <a:p>
            <a:pPr algn="l"/>
            <a:r>
              <a:rPr lang="it-IT" sz="2000" b="0" i="0" u="none" strike="noStrike" baseline="0" dirty="0">
                <a:solidFill>
                  <a:srgbClr val="8C8C8C"/>
                </a:solidFill>
                <a:latin typeface="Carlito"/>
              </a:rPr>
              <a:t>- Accordi di Washington per la riduzione dei missili</a:t>
            </a:r>
          </a:p>
          <a:p>
            <a:pPr algn="l"/>
            <a:r>
              <a:rPr lang="it-IT" sz="2000" b="0" i="0" u="none" strike="noStrike" baseline="0" dirty="0">
                <a:solidFill>
                  <a:srgbClr val="8C8C8C"/>
                </a:solidFill>
                <a:latin typeface="Carlito"/>
              </a:rPr>
              <a:t>- Trattato fra Nato e Patto di Varsavia di non aggressione e riduzione degli</a:t>
            </a:r>
          </a:p>
          <a:p>
            <a:pPr algn="l"/>
            <a:r>
              <a:rPr lang="it-IT" sz="2000" b="0" i="0" u="none" strike="noStrike" baseline="0" dirty="0">
                <a:solidFill>
                  <a:srgbClr val="8C8C8C"/>
                </a:solidFill>
                <a:latin typeface="Carlito"/>
              </a:rPr>
              <a:t>armamenti convenzionali (1990)</a:t>
            </a:r>
          </a:p>
          <a:p>
            <a:pPr algn="l"/>
            <a:r>
              <a:rPr lang="it-IT" sz="2000" b="0" i="0" u="none" strike="noStrike" baseline="0" dirty="0">
                <a:solidFill>
                  <a:srgbClr val="8C8C8C"/>
                </a:solidFill>
                <a:latin typeface="Carlito"/>
              </a:rPr>
              <a:t>- Programma della “casa comune europea”</a:t>
            </a:r>
            <a:endParaRPr lang="en-US" sz="2000" dirty="0"/>
          </a:p>
        </p:txBody>
      </p:sp>
      <p:pic>
        <p:nvPicPr>
          <p:cNvPr id="5122" name="Picture 2" descr="Quella volta che Gorbaciov incontrò Reagan, prevenendo lo scoppio di una  Terza guerra mondiale - Russia Beyond - Italia">
            <a:extLst>
              <a:ext uri="{FF2B5EF4-FFF2-40B4-BE49-F238E27FC236}">
                <a16:creationId xmlns:a16="http://schemas.microsoft.com/office/drawing/2014/main" id="{9C13DCD1-4AE8-2DD9-57F2-6D53EFE9748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82748" y="1936236"/>
            <a:ext cx="5334160" cy="2987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4615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E10252-2D7B-D72D-9611-B4BC3C491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40" y="1138265"/>
            <a:ext cx="4544762" cy="140118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1" i="0" u="none" strike="noStrike" kern="1200" baseline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 tentativi di riforma in Urss</a:t>
            </a:r>
            <a:endParaRPr lang="en-US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6151" name="Straight Connector 6150">
            <a:extLst>
              <a:ext uri="{FF2B5EF4-FFF2-40B4-BE49-F238E27FC236}">
                <a16:creationId xmlns:a16="http://schemas.microsoft.com/office/drawing/2014/main" id="{FC23E3B9-5ABF-58B3-E2B0-E9A5DAA900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1462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B5C97C3-2EF6-2699-D7BF-A8CEC65688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1840" y="2026764"/>
            <a:ext cx="4544762" cy="4127348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pPr algn="l"/>
            <a:r>
              <a:rPr lang="it-IT" sz="2000" b="0" i="0" u="none" strike="noStrike" baseline="0" dirty="0" err="1">
                <a:solidFill>
                  <a:srgbClr val="8C8C8C"/>
                </a:solidFill>
                <a:latin typeface="Carlito"/>
              </a:rPr>
              <a:t>Gorbačev</a:t>
            </a:r>
            <a:r>
              <a:rPr lang="it-IT" sz="2000" b="0" i="0" u="none" strike="noStrike" baseline="0" dirty="0">
                <a:solidFill>
                  <a:srgbClr val="8C8C8C"/>
                </a:solidFill>
                <a:latin typeface="Carlito"/>
              </a:rPr>
              <a:t> e costretto a una continua e complessa mediazione tra riformatori e conservatori</a:t>
            </a:r>
          </a:p>
          <a:p>
            <a:pPr algn="l"/>
            <a:r>
              <a:rPr lang="it-IT" sz="2000" b="0" i="0" u="none" strike="noStrike" baseline="0" dirty="0">
                <a:solidFill>
                  <a:srgbClr val="8C8C8C"/>
                </a:solidFill>
                <a:latin typeface="Carlito"/>
              </a:rPr>
              <a:t>Gli esperimenti per stimolare l’economia e l’iniziativa privata non decollano: cade nel vuoto l’appello ai contadini ad avviare </a:t>
            </a:r>
            <a:r>
              <a:rPr lang="it-IT" sz="2000" b="0" i="0" u="none" strike="noStrike" baseline="0" dirty="0" err="1">
                <a:solidFill>
                  <a:srgbClr val="8C8C8C"/>
                </a:solidFill>
                <a:latin typeface="Carlito"/>
              </a:rPr>
              <a:t>attivita</a:t>
            </a:r>
            <a:r>
              <a:rPr lang="it-IT" sz="2000" b="0" i="0" u="none" strike="noStrike" baseline="0" dirty="0">
                <a:solidFill>
                  <a:srgbClr val="8C8C8C"/>
                </a:solidFill>
                <a:latin typeface="Carlito"/>
              </a:rPr>
              <a:t> commerciali e imprenditoriali </a:t>
            </a:r>
          </a:p>
          <a:p>
            <a:pPr algn="l"/>
            <a:r>
              <a:rPr lang="it-IT" sz="2000" b="0" i="0" u="none" strike="noStrike" baseline="0" dirty="0">
                <a:solidFill>
                  <a:srgbClr val="8C8C8C"/>
                </a:solidFill>
                <a:latin typeface="Carlito"/>
              </a:rPr>
              <a:t>L’Urss dipende dalla tecnologia occidentale e non riesce a colmare il divario: nel 1987, nel paese si contano lo 0,5% dei personal computer presenti negli Stati Uniti</a:t>
            </a:r>
          </a:p>
          <a:p>
            <a:pPr algn="l"/>
            <a:r>
              <a:rPr lang="it-IT" sz="2000" b="0" i="0" u="none" strike="noStrike" baseline="0" dirty="0">
                <a:solidFill>
                  <a:srgbClr val="8C8C8C"/>
                </a:solidFill>
                <a:latin typeface="Carlito"/>
              </a:rPr>
              <a:t>Nel 1990, il settore privato rappresenta appena il 4% delle attività produttive e commerciali </a:t>
            </a:r>
            <a:r>
              <a:rPr lang="it-IT" sz="2000" b="0" i="0" strike="noStrike" baseline="0" dirty="0">
                <a:solidFill>
                  <a:srgbClr val="8C8C8C"/>
                </a:solidFill>
                <a:latin typeface="Carlito"/>
              </a:rPr>
              <a:t>dell’Unione Sovietica</a:t>
            </a:r>
            <a:endParaRPr lang="en-US" sz="2000" dirty="0"/>
          </a:p>
        </p:txBody>
      </p:sp>
      <p:pic>
        <p:nvPicPr>
          <p:cNvPr id="6146" name="Picture 2" descr="La caduta - la Repubblica">
            <a:extLst>
              <a:ext uri="{FF2B5EF4-FFF2-40B4-BE49-F238E27FC236}">
                <a16:creationId xmlns:a16="http://schemas.microsoft.com/office/drawing/2014/main" id="{69541244-18AE-A45A-B184-DE4E3C1A07F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82748" y="1929568"/>
            <a:ext cx="5334160" cy="3000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19413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878126-E4F1-F39A-5B90-395E81CC0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40" y="871146"/>
            <a:ext cx="4544762" cy="910518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La </a:t>
            </a:r>
            <a:r>
              <a:rPr lang="en-US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caduta</a:t>
            </a:r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del </a:t>
            </a:r>
            <a:r>
              <a:rPr lang="en-US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muro</a:t>
            </a:r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di </a:t>
            </a:r>
            <a:r>
              <a:rPr lang="en-US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Berlino</a:t>
            </a:r>
            <a:endParaRPr lang="en-US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7175" name="Straight Connector 7174">
            <a:extLst>
              <a:ext uri="{FF2B5EF4-FFF2-40B4-BE49-F238E27FC236}">
                <a16:creationId xmlns:a16="http://schemas.microsoft.com/office/drawing/2014/main" id="{FC23E3B9-5ABF-58B3-E2B0-E9A5DAA900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1462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FF7AF73-C989-CF53-A7F5-A5137AEBDA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1913" y="1414022"/>
            <a:ext cx="5995447" cy="5373278"/>
          </a:xfr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 indent="-228600">
              <a:buFont typeface="Arial" panose="020B0604020202020204" pitchFamily="34" charset="0"/>
              <a:buChar char="•"/>
            </a:pPr>
            <a:endParaRPr lang="en-US" sz="2000" dirty="0"/>
          </a:p>
          <a:p>
            <a:pPr algn="l"/>
            <a:r>
              <a:rPr lang="it-IT" sz="7200" b="0" i="0" u="none" strike="noStrike" baseline="0" dirty="0">
                <a:solidFill>
                  <a:srgbClr val="8C8C8C"/>
                </a:solidFill>
                <a:latin typeface="Carlito"/>
              </a:rPr>
              <a:t>- 1988: </a:t>
            </a:r>
            <a:r>
              <a:rPr lang="it-IT" sz="7200" b="0" i="0" u="none" strike="noStrike" baseline="0" dirty="0" err="1">
                <a:solidFill>
                  <a:srgbClr val="8C8C8C"/>
                </a:solidFill>
                <a:latin typeface="Carlito"/>
              </a:rPr>
              <a:t>Gorbačev</a:t>
            </a:r>
            <a:r>
              <a:rPr lang="it-IT" sz="7200" b="0" i="0" u="none" strike="noStrike" baseline="0" dirty="0">
                <a:solidFill>
                  <a:srgbClr val="8C8C8C"/>
                </a:solidFill>
                <a:latin typeface="Carlito"/>
              </a:rPr>
              <a:t> rende chiaro ai governi delle democrazie popolari</a:t>
            </a:r>
          </a:p>
          <a:p>
            <a:pPr algn="l"/>
            <a:r>
              <a:rPr lang="it-IT" sz="7200" b="0" i="0" u="none" strike="noStrike" baseline="0" dirty="0">
                <a:solidFill>
                  <a:srgbClr val="8C8C8C"/>
                </a:solidFill>
                <a:latin typeface="Carlito"/>
              </a:rPr>
              <a:t>che l’Urss non </a:t>
            </a:r>
            <a:r>
              <a:rPr lang="it-IT" sz="7200" b="0" i="0" u="none" strike="noStrike" baseline="0" dirty="0" err="1">
                <a:solidFill>
                  <a:srgbClr val="8C8C8C"/>
                </a:solidFill>
                <a:latin typeface="Carlito"/>
              </a:rPr>
              <a:t>interverra</a:t>
            </a:r>
            <a:r>
              <a:rPr lang="it-IT" sz="7200" b="0" i="0" u="none" strike="noStrike" baseline="0" dirty="0">
                <a:solidFill>
                  <a:srgbClr val="8C8C8C"/>
                </a:solidFill>
                <a:latin typeface="Carlito"/>
              </a:rPr>
              <a:t> </a:t>
            </a:r>
            <a:r>
              <a:rPr lang="it-IT" sz="7200" b="0" i="0" u="none" strike="noStrike" baseline="0" dirty="0" err="1">
                <a:solidFill>
                  <a:srgbClr val="8C8C8C"/>
                </a:solidFill>
                <a:latin typeface="Carlito"/>
              </a:rPr>
              <a:t>piu</a:t>
            </a:r>
            <a:r>
              <a:rPr lang="it-IT" sz="7200" b="0" i="0" u="none" strike="noStrike" baseline="0" dirty="0">
                <a:solidFill>
                  <a:srgbClr val="8C8C8C"/>
                </a:solidFill>
                <a:latin typeface="Carlito"/>
              </a:rPr>
              <a:t> militarmente a loro sostegno</a:t>
            </a:r>
          </a:p>
          <a:p>
            <a:pPr algn="l"/>
            <a:r>
              <a:rPr lang="it-IT" sz="7200" b="0" i="0" u="none" strike="noStrike" baseline="0" dirty="0">
                <a:solidFill>
                  <a:srgbClr val="8C8C8C"/>
                </a:solidFill>
                <a:latin typeface="Carlito"/>
              </a:rPr>
              <a:t>(precedenti: Ungheria 1956, Cecoslovacchia 1968)</a:t>
            </a:r>
          </a:p>
          <a:p>
            <a:pPr algn="l"/>
            <a:r>
              <a:rPr lang="it-IT" sz="7200" b="0" i="0" u="none" strike="noStrike" baseline="0" dirty="0">
                <a:solidFill>
                  <a:srgbClr val="8C8C8C"/>
                </a:solidFill>
                <a:latin typeface="Carlito"/>
              </a:rPr>
              <a:t>- giugno 1989: prime elezioni libere in Polonia</a:t>
            </a:r>
          </a:p>
          <a:p>
            <a:pPr algn="l"/>
            <a:r>
              <a:rPr lang="it-IT" sz="7200" b="0" i="0" u="none" strike="noStrike" baseline="0" dirty="0">
                <a:solidFill>
                  <a:srgbClr val="8C8C8C"/>
                </a:solidFill>
                <a:latin typeface="Carlito"/>
              </a:rPr>
              <a:t>- agosto 1989: l’Ungheria apre le frontiere con l’Austria: si crea una</a:t>
            </a:r>
          </a:p>
          <a:p>
            <a:pPr algn="l"/>
            <a:r>
              <a:rPr lang="it-IT" sz="7200" b="0" i="0" u="none" strike="noStrike" baseline="0" dirty="0">
                <a:solidFill>
                  <a:srgbClr val="8C8C8C"/>
                </a:solidFill>
                <a:latin typeface="Carlito"/>
              </a:rPr>
              <a:t>prima breccia nella cortina di ferro</a:t>
            </a:r>
          </a:p>
          <a:p>
            <a:pPr algn="l"/>
            <a:r>
              <a:rPr lang="it-IT" sz="7200" b="0" i="0" u="none" strike="noStrike" baseline="0" dirty="0">
                <a:solidFill>
                  <a:srgbClr val="8C8C8C"/>
                </a:solidFill>
                <a:latin typeface="Carlito"/>
              </a:rPr>
              <a:t>- novembre 1989: apertura del Muro di Berlino e dei confini tra le</a:t>
            </a:r>
          </a:p>
          <a:p>
            <a:pPr algn="l"/>
            <a:r>
              <a:rPr lang="it-IT" sz="7200" b="0" i="0" u="none" strike="noStrike" baseline="0" dirty="0">
                <a:solidFill>
                  <a:srgbClr val="8C8C8C"/>
                </a:solidFill>
                <a:latin typeface="Carlito"/>
              </a:rPr>
              <a:t>due Germanie (ottobre 1990, unificazione tedesca)</a:t>
            </a:r>
          </a:p>
          <a:p>
            <a:pPr algn="l"/>
            <a:r>
              <a:rPr lang="it-IT" sz="7200" b="0" i="0" u="none" strike="noStrike" baseline="0" dirty="0">
                <a:solidFill>
                  <a:srgbClr val="8C8C8C"/>
                </a:solidFill>
                <a:latin typeface="Carlito"/>
              </a:rPr>
              <a:t>- La caduta del Muro accelera la fine dei sistemi socialisti in tutta</a:t>
            </a:r>
          </a:p>
          <a:p>
            <a:pPr algn="l"/>
            <a:r>
              <a:rPr lang="it-IT" sz="7200" b="0" i="0" u="none" strike="noStrike" baseline="0" dirty="0">
                <a:solidFill>
                  <a:srgbClr val="8C8C8C"/>
                </a:solidFill>
                <a:latin typeface="Carlito"/>
              </a:rPr>
              <a:t>l’Europa Orientale. Solo in Romania il dittatore Ceausescu cerca di</a:t>
            </a:r>
          </a:p>
          <a:p>
            <a:pPr algn="l"/>
            <a:r>
              <a:rPr lang="it-IT" sz="7200" b="0" i="0" u="none" strike="noStrike" baseline="0" dirty="0">
                <a:solidFill>
                  <a:srgbClr val="8C8C8C"/>
                </a:solidFill>
                <a:latin typeface="Carlito"/>
              </a:rPr>
              <a:t>resistere con la violenza e viene ucciso</a:t>
            </a:r>
          </a:p>
          <a:p>
            <a:pPr algn="l"/>
            <a:r>
              <a:rPr lang="it-IT" sz="7200" b="0" i="0" u="none" strike="noStrike" baseline="0" dirty="0">
                <a:solidFill>
                  <a:srgbClr val="8C8C8C"/>
                </a:solidFill>
                <a:latin typeface="Carlito"/>
              </a:rPr>
              <a:t>- Inizia una transizione difficile, con aspetti traumatici dal punto di vista sociale.</a:t>
            </a:r>
            <a:endParaRPr lang="en-US" sz="7200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sz="7200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sz="7200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sz="7200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sz="7200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7200" dirty="0"/>
              <a:t>https://youtu.be/K5NY7kE8mWY?si=cswZXSurnw6ePX8n</a:t>
            </a:r>
          </a:p>
        </p:txBody>
      </p:sp>
      <p:pic>
        <p:nvPicPr>
          <p:cNvPr id="7170" name="Picture 2" descr="A trent'anni dalla Caduta del Muro di Berlino, un evento per ricordare la  storia e le conseguenze per mondo ebraico e società europee - Mosaico">
            <a:extLst>
              <a:ext uri="{FF2B5EF4-FFF2-40B4-BE49-F238E27FC236}">
                <a16:creationId xmlns:a16="http://schemas.microsoft.com/office/drawing/2014/main" id="{0DEA768E-05FD-B6F5-01AE-B265A70EA16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57360" y="1929568"/>
            <a:ext cx="4959547" cy="3000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7742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208" name="Slide Background">
            <a:extLst>
              <a:ext uri="{FF2B5EF4-FFF2-40B4-BE49-F238E27FC236}">
                <a16:creationId xmlns:a16="http://schemas.microsoft.com/office/drawing/2014/main" id="{9D768B77-8742-43A0-AF16-6AC4D378E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8210" name="Rectangle 8209">
            <a:extLst>
              <a:ext uri="{FF2B5EF4-FFF2-40B4-BE49-F238E27FC236}">
                <a16:creationId xmlns:a16="http://schemas.microsoft.com/office/drawing/2014/main" id="{48B13CA8-CBEA-4805-955D-CEBE322365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617490" cy="5486399"/>
          </a:xfrm>
          <a:prstGeom prst="rect">
            <a:avLst/>
          </a:prstGeom>
          <a:ln>
            <a:noFill/>
          </a:ln>
          <a:effectLst>
            <a:outerShdw blurRad="393700" dist="127000" dir="5400000" sx="95000" sy="95000" algn="t" rotWithShape="0">
              <a:srgbClr val="000000">
                <a:alpha val="3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FCC8C8E0-777C-57A2-C310-7DE2D0DD1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282805"/>
            <a:ext cx="3221377" cy="67867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b="1" i="0" u="none" strike="noStrike" baseline="0" dirty="0" err="1"/>
              <a:t>L’altro</a:t>
            </a:r>
            <a:r>
              <a:rPr lang="en-US" sz="4000" b="1" i="0" u="none" strike="noStrike" baseline="0" dirty="0"/>
              <a:t> 1989</a:t>
            </a:r>
            <a:endParaRPr lang="en-US" sz="4000" dirty="0"/>
          </a:p>
        </p:txBody>
      </p:sp>
      <p:pic>
        <p:nvPicPr>
          <p:cNvPr id="8194" name="Picture 2" descr="Trenta anni fa la strage di piazza Tienammen e l'eroe del carro armato">
            <a:extLst>
              <a:ext uri="{FF2B5EF4-FFF2-40B4-BE49-F238E27FC236}">
                <a16:creationId xmlns:a16="http://schemas.microsoft.com/office/drawing/2014/main" id="{1812BA5D-A5EC-7B37-C2B7-0C51D2232A7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14" r="10360"/>
          <a:stretch/>
        </p:blipFill>
        <p:spPr bwMode="auto">
          <a:xfrm>
            <a:off x="6693031" y="1"/>
            <a:ext cx="5498969" cy="6858000"/>
          </a:xfrm>
          <a:prstGeom prst="rect">
            <a:avLst/>
          </a:prstGeom>
          <a:noFill/>
          <a:effectLst>
            <a:outerShdw blurRad="254000" dist="190500" dir="5580000" sx="90000" sy="90000" algn="ctr" rotWithShape="0">
              <a:srgbClr val="000000">
                <a:alpha val="2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79974954-A208-748C-86A4-6737BA582E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1478" y="1131216"/>
            <a:ext cx="6281553" cy="514156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it-IT" sz="1800" b="1" i="0" u="none" strike="noStrike" baseline="0" dirty="0">
                <a:latin typeface="Carlito-Bold"/>
              </a:rPr>
              <a:t>In Cina </a:t>
            </a:r>
            <a:r>
              <a:rPr lang="it-IT" sz="1800" b="0" i="0" u="none" strike="noStrike" baseline="0" dirty="0">
                <a:latin typeface="Carlito"/>
              </a:rPr>
              <a:t>alla fine degli anni Ottanta cresce la richiesta di</a:t>
            </a:r>
          </a:p>
          <a:p>
            <a:pPr algn="l"/>
            <a:r>
              <a:rPr lang="it-IT" sz="1800" b="0" i="0" u="none" strike="noStrike" baseline="0" dirty="0">
                <a:latin typeface="Carlito"/>
              </a:rPr>
              <a:t>estendere le riforme anche al piano politico: pesa l’esempio della</a:t>
            </a:r>
          </a:p>
          <a:p>
            <a:pPr algn="l"/>
            <a:r>
              <a:rPr lang="it-IT" sz="1800" b="0" i="0" u="none" strike="noStrike" baseline="0" dirty="0">
                <a:latin typeface="Carlito"/>
              </a:rPr>
              <a:t>Perestrojka e di quanto sta accadendo nel blocco sovietico</a:t>
            </a:r>
          </a:p>
          <a:p>
            <a:pPr algn="l"/>
            <a:r>
              <a:rPr lang="it-IT" sz="1800" b="1" i="0" u="none" strike="noStrike" baseline="0" dirty="0">
                <a:latin typeface="Carlito-Bold"/>
              </a:rPr>
              <a:t>Primavera 1989: </a:t>
            </a:r>
            <a:r>
              <a:rPr lang="it-IT" sz="1800" b="0" i="0" u="none" strike="noStrike" baseline="0" dirty="0">
                <a:latin typeface="Carlito"/>
              </a:rPr>
              <a:t>movimento degli studenti a Pechino per le</a:t>
            </a:r>
          </a:p>
          <a:p>
            <a:pPr algn="l"/>
            <a:r>
              <a:rPr lang="it-IT" sz="1800" b="0" i="0" u="none" strike="noStrike" baseline="0" dirty="0">
                <a:latin typeface="Carlito"/>
              </a:rPr>
              <a:t>riforme democratiche. Dalla capitale, la </a:t>
            </a:r>
            <a:r>
              <a:rPr lang="it-IT" sz="1800" b="0" i="0" u="none" strike="noStrike" baseline="0" dirty="0" err="1">
                <a:latin typeface="Carlito"/>
              </a:rPr>
              <a:t>prostesta</a:t>
            </a:r>
            <a:r>
              <a:rPr lang="it-IT" sz="1800" b="0" i="0" u="none" strike="noStrike" baseline="0" dirty="0">
                <a:latin typeface="Carlito"/>
              </a:rPr>
              <a:t> si estende ad</a:t>
            </a:r>
          </a:p>
          <a:p>
            <a:pPr algn="l"/>
            <a:r>
              <a:rPr lang="it-IT" sz="1800" b="0" i="0" u="none" strike="noStrike" baseline="0" dirty="0">
                <a:latin typeface="Carlito"/>
              </a:rPr>
              <a:t>altre zone del paese, e tocca anche Hong Kong e Taiwan</a:t>
            </a:r>
          </a:p>
          <a:p>
            <a:pPr algn="l"/>
            <a:r>
              <a:rPr lang="it-IT" sz="1800" b="1" i="0" u="none" strike="noStrike" baseline="0" dirty="0">
                <a:latin typeface="Carlito-Bold"/>
              </a:rPr>
              <a:t>16-17 maggio: </a:t>
            </a:r>
            <a:r>
              <a:rPr lang="it-IT" sz="1800" b="0" i="0" u="none" strike="noStrike" baseline="0" dirty="0">
                <a:latin typeface="Carlito"/>
              </a:rPr>
              <a:t>visita di </a:t>
            </a:r>
            <a:r>
              <a:rPr lang="it-IT" sz="1800" b="0" i="0" u="none" strike="noStrike" baseline="0" dirty="0" err="1">
                <a:latin typeface="Carlito"/>
              </a:rPr>
              <a:t>Gorbačev</a:t>
            </a:r>
            <a:r>
              <a:rPr lang="it-IT" sz="1800" b="0" i="0" u="none" strike="noStrike" baseline="0" dirty="0">
                <a:latin typeface="Carlito"/>
              </a:rPr>
              <a:t> a Pechino</a:t>
            </a:r>
          </a:p>
          <a:p>
            <a:pPr algn="l"/>
            <a:r>
              <a:rPr lang="it-IT" sz="1800" b="1" i="0" u="none" strike="noStrike" baseline="0" dirty="0">
                <a:latin typeface="Carlito-Bold"/>
              </a:rPr>
              <a:t>19 maggio: </a:t>
            </a:r>
            <a:r>
              <a:rPr lang="it-IT" sz="1800" b="0" i="0" u="none" strike="noStrike" baseline="0" dirty="0">
                <a:latin typeface="Carlito"/>
              </a:rPr>
              <a:t>fallisce il negoziato con gli studenti, viene dichiarata</a:t>
            </a:r>
          </a:p>
          <a:p>
            <a:pPr algn="l"/>
            <a:r>
              <a:rPr lang="it-IT" sz="1800" b="0" i="0" u="none" strike="noStrike" baseline="0" dirty="0">
                <a:latin typeface="Carlito"/>
              </a:rPr>
              <a:t>la legge marziale</a:t>
            </a:r>
          </a:p>
          <a:p>
            <a:pPr algn="l"/>
            <a:r>
              <a:rPr lang="it-IT" sz="1800" b="1" i="0" u="none" strike="noStrike" baseline="0" dirty="0">
                <a:latin typeface="Carlito-Bold"/>
              </a:rPr>
              <a:t>4 giugno: </a:t>
            </a:r>
            <a:r>
              <a:rPr lang="it-IT" sz="1800" b="0" i="0" u="none" strike="noStrike" baseline="0" dirty="0">
                <a:latin typeface="Carlito"/>
              </a:rPr>
              <a:t>scatta la repressione militare</a:t>
            </a:r>
          </a:p>
          <a:p>
            <a:pPr algn="l"/>
            <a:r>
              <a:rPr lang="it-IT" sz="1800" b="1" i="0" u="none" strike="noStrike" baseline="0" dirty="0">
                <a:latin typeface="Carlito-Bold"/>
              </a:rPr>
              <a:t>Il modello cinese </a:t>
            </a:r>
            <a:r>
              <a:rPr lang="it-IT" sz="1800" b="0" i="0" u="none" strike="noStrike" baseline="0" dirty="0">
                <a:latin typeface="Carlito"/>
              </a:rPr>
              <a:t>rimarrà quello di un capitalismo senza</a:t>
            </a:r>
          </a:p>
          <a:p>
            <a:pPr algn="l"/>
            <a:r>
              <a:rPr lang="it-IT" sz="1800" b="0" i="0" u="none" strike="noStrike" baseline="0" dirty="0">
                <a:latin typeface="Carlito"/>
              </a:rPr>
              <a:t>Democrazia</a:t>
            </a:r>
          </a:p>
          <a:p>
            <a:pPr algn="l"/>
            <a:r>
              <a:rPr lang="en-US" sz="1800" dirty="0"/>
              <a:t>https://youtu.be/YeFzeNAHEhU?si=gBchOpysJBwIF0EG</a:t>
            </a:r>
          </a:p>
        </p:txBody>
      </p:sp>
    </p:spTree>
    <p:extLst>
      <p:ext uri="{BB962C8B-B14F-4D97-AF65-F5344CB8AC3E}">
        <p14:creationId xmlns:p14="http://schemas.microsoft.com/office/powerpoint/2010/main" val="1618809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7B7B326-AFBE-A017-F5F5-184D1A748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63951"/>
            <a:ext cx="3932237" cy="575035"/>
          </a:xfrm>
        </p:spPr>
        <p:txBody>
          <a:bodyPr/>
          <a:lstStyle/>
          <a:p>
            <a:r>
              <a:rPr lang="it-IT" sz="3200" b="1" i="0" u="none" strike="noStrike" baseline="0">
                <a:latin typeface="Carlito-Bold"/>
              </a:rPr>
              <a:t>L’implosione dell’Urss</a:t>
            </a:r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DA51670-2721-83B2-CEA4-618A3830CA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987425"/>
            <a:ext cx="6580189" cy="5870575"/>
          </a:xfrm>
        </p:spPr>
        <p:txBody>
          <a:bodyPr>
            <a:noAutofit/>
          </a:bodyPr>
          <a:lstStyle/>
          <a:p>
            <a:pPr algn="l"/>
            <a:r>
              <a:rPr lang="it-IT" sz="1400" b="0" i="0" u="none" strike="noStrike" baseline="0">
                <a:solidFill>
                  <a:srgbClr val="8C8C8C"/>
                </a:solidFill>
                <a:latin typeface="Carlito"/>
              </a:rPr>
              <a:t>La perdita dell’impero esterno in Europa Orientale accresce le tendenze divisive</a:t>
            </a:r>
          </a:p>
          <a:p>
            <a:pPr algn="l"/>
            <a:r>
              <a:rPr lang="it-IT" sz="1400" b="0" i="0" u="none" strike="noStrike" baseline="0">
                <a:solidFill>
                  <a:srgbClr val="8C8C8C"/>
                </a:solidFill>
                <a:latin typeface="Carlito"/>
              </a:rPr>
              <a:t>all’interno dell’Urss. Nel 1990 e la stessa Federazione Russa, ora guidata dal</a:t>
            </a:r>
          </a:p>
          <a:p>
            <a:pPr algn="l"/>
            <a:r>
              <a:rPr lang="it-IT" sz="1400" b="0" i="0" u="none" strike="noStrike" baseline="0">
                <a:solidFill>
                  <a:srgbClr val="8C8C8C"/>
                </a:solidFill>
                <a:latin typeface="Carlito"/>
              </a:rPr>
              <a:t>riformista radicale Boris Eltsin, a chiedere autonomia rispetto al potere centrale</a:t>
            </a:r>
          </a:p>
          <a:p>
            <a:pPr algn="l"/>
            <a:r>
              <a:rPr lang="it-IT" sz="1400" b="0" i="0" u="none" strike="noStrike" baseline="0">
                <a:solidFill>
                  <a:srgbClr val="8C8C8C"/>
                </a:solidFill>
                <a:latin typeface="LiberationSans"/>
              </a:rPr>
              <a:t>- </a:t>
            </a:r>
            <a:r>
              <a:rPr lang="it-IT" sz="1400" b="0" i="0" u="none" strike="noStrike" baseline="0">
                <a:solidFill>
                  <a:srgbClr val="8C8C8C"/>
                </a:solidFill>
                <a:latin typeface="Carlito"/>
              </a:rPr>
              <a:t>Si aggrava nel frattempo la crisi economica: i vari tentativi di riforma segnano il</a:t>
            </a:r>
          </a:p>
          <a:p>
            <a:pPr algn="l"/>
            <a:r>
              <a:rPr lang="it-IT" sz="1400" b="0" i="0" u="none" strike="noStrike" baseline="0">
                <a:solidFill>
                  <a:srgbClr val="8C8C8C"/>
                </a:solidFill>
                <a:latin typeface="Carlito"/>
              </a:rPr>
              <a:t>passo e si inizia a temere un crollo del sistema. Cresce la polarizzazione tra</a:t>
            </a:r>
          </a:p>
          <a:p>
            <a:pPr algn="l"/>
            <a:r>
              <a:rPr lang="it-IT" sz="1400" b="0" i="0" u="none" strike="noStrike" baseline="0">
                <a:solidFill>
                  <a:srgbClr val="8C8C8C"/>
                </a:solidFill>
                <a:latin typeface="Carlito"/>
              </a:rPr>
              <a:t>riformisti e conservatori: i primi sono per riforme ancora più radicali, i secondi</a:t>
            </a:r>
          </a:p>
          <a:p>
            <a:pPr algn="l"/>
            <a:r>
              <a:rPr lang="it-IT" sz="1400" b="0" i="0" u="none" strike="noStrike" baseline="0">
                <a:solidFill>
                  <a:srgbClr val="8C8C8C"/>
                </a:solidFill>
                <a:latin typeface="Carlito"/>
              </a:rPr>
              <a:t>per un ritorno al passato</a:t>
            </a:r>
          </a:p>
          <a:p>
            <a:pPr algn="l"/>
            <a:r>
              <a:rPr lang="it-IT" sz="1400" b="0" i="0" u="none" strike="noStrike" baseline="0">
                <a:solidFill>
                  <a:srgbClr val="8C8C8C"/>
                </a:solidFill>
                <a:latin typeface="LiberationSans"/>
              </a:rPr>
              <a:t>- </a:t>
            </a:r>
            <a:r>
              <a:rPr lang="it-IT" sz="1400" b="0" i="0" u="none" strike="noStrike" baseline="0">
                <a:solidFill>
                  <a:srgbClr val="8C8C8C"/>
                </a:solidFill>
                <a:latin typeface="Carlito"/>
              </a:rPr>
              <a:t>agosto 1991: un gruppo di congiurati attua un colpo di Stato conservatore.</a:t>
            </a:r>
          </a:p>
          <a:p>
            <a:pPr algn="l"/>
            <a:r>
              <a:rPr lang="it-IT" sz="1400" b="0" i="0" u="none" strike="noStrike" baseline="0">
                <a:solidFill>
                  <a:srgbClr val="8C8C8C"/>
                </a:solidFill>
                <a:latin typeface="Carlito"/>
              </a:rPr>
              <a:t>Gorbačev rifiuta di avallare il loro operato. A Mosca Eltsin guida la resistenza</a:t>
            </a:r>
          </a:p>
          <a:p>
            <a:pPr algn="l"/>
            <a:r>
              <a:rPr lang="it-IT" sz="1400" b="0" i="0" u="none" strike="noStrike" baseline="0">
                <a:solidFill>
                  <a:srgbClr val="8C8C8C"/>
                </a:solidFill>
                <a:latin typeface="Carlito"/>
              </a:rPr>
              <a:t>popolare contro i golpisti, che alla fine recedono dai loro propositi</a:t>
            </a:r>
          </a:p>
          <a:p>
            <a:pPr algn="l"/>
            <a:r>
              <a:rPr lang="it-IT" sz="1400" b="0" i="0" u="none" strike="noStrike" baseline="0">
                <a:solidFill>
                  <a:srgbClr val="8C8C8C"/>
                </a:solidFill>
                <a:latin typeface="LiberationSans"/>
              </a:rPr>
              <a:t>- </a:t>
            </a:r>
            <a:r>
              <a:rPr lang="it-IT" sz="1400" b="0" i="0" u="none" strike="noStrike" baseline="0">
                <a:solidFill>
                  <a:srgbClr val="8C8C8C"/>
                </a:solidFill>
                <a:latin typeface="Carlito"/>
              </a:rPr>
              <a:t>La vicenda del tentato golpe conduce a una messa al bando del Pcus e a un</a:t>
            </a:r>
          </a:p>
          <a:p>
            <a:pPr algn="l"/>
            <a:r>
              <a:rPr lang="it-IT" sz="1400" b="0" i="0" u="none" strike="noStrike" baseline="0">
                <a:solidFill>
                  <a:srgbClr val="8C8C8C"/>
                </a:solidFill>
                <a:latin typeface="Carlito"/>
              </a:rPr>
              <a:t>indebolimento fatale dell’autorità di Gorbačev, mentre emerge Eltsin come</a:t>
            </a:r>
          </a:p>
          <a:p>
            <a:pPr algn="l"/>
            <a:r>
              <a:rPr lang="it-IT" sz="1400" b="0" i="0" u="none" strike="noStrike" baseline="0">
                <a:solidFill>
                  <a:srgbClr val="8C8C8C"/>
                </a:solidFill>
                <a:latin typeface="Carlito"/>
              </a:rPr>
              <a:t>nuovo leader. Prevalgono le spinte centrifughe delle diverse repubbliche che</a:t>
            </a:r>
          </a:p>
          <a:p>
            <a:pPr algn="l"/>
            <a:r>
              <a:rPr lang="it-IT" sz="1400" b="0" i="0" u="none" strike="noStrike" baseline="0">
                <a:solidFill>
                  <a:srgbClr val="8C8C8C"/>
                </a:solidFill>
                <a:latin typeface="Carlito"/>
              </a:rPr>
              <a:t>compongono l’Urss</a:t>
            </a:r>
          </a:p>
          <a:p>
            <a:pPr algn="l"/>
            <a:r>
              <a:rPr lang="it-IT" sz="1400" b="0" i="0" u="none" strike="noStrike" baseline="0">
                <a:solidFill>
                  <a:srgbClr val="8C8C8C"/>
                </a:solidFill>
                <a:latin typeface="LiberationSans"/>
              </a:rPr>
              <a:t>- </a:t>
            </a:r>
            <a:r>
              <a:rPr lang="it-IT" sz="1400" b="0" i="0" u="none" strike="noStrike" baseline="0">
                <a:solidFill>
                  <a:srgbClr val="8C8C8C"/>
                </a:solidFill>
                <a:latin typeface="Carlito"/>
              </a:rPr>
              <a:t>21 dicembre 1991: alla conferenza di Alma Ata i rappresentanti di undici</a:t>
            </a:r>
          </a:p>
          <a:p>
            <a:pPr algn="l"/>
            <a:r>
              <a:rPr lang="it-IT" sz="1400" b="0" i="0" u="none" strike="noStrike" baseline="0">
                <a:solidFill>
                  <a:srgbClr val="8C8C8C"/>
                </a:solidFill>
                <a:latin typeface="Carlito"/>
              </a:rPr>
              <a:t>repubbliche danno vita alla Csi (Comunita degli Stati indipendenti), che</a:t>
            </a:r>
          </a:p>
          <a:p>
            <a:pPr algn="l"/>
            <a:r>
              <a:rPr lang="it-IT" sz="1400" b="0" i="0" u="none" strike="noStrike" baseline="0">
                <a:solidFill>
                  <a:srgbClr val="8C8C8C"/>
                </a:solidFill>
                <a:latin typeface="Carlito"/>
              </a:rPr>
              <a:t>sostituisce l’Urss</a:t>
            </a:r>
          </a:p>
          <a:p>
            <a:pPr algn="l"/>
            <a:r>
              <a:rPr lang="it-IT" sz="1400" b="0" i="0" u="none" strike="noStrike" baseline="0">
                <a:solidFill>
                  <a:srgbClr val="8C8C8C"/>
                </a:solidFill>
                <a:latin typeface="LiberationSans"/>
              </a:rPr>
              <a:t>- </a:t>
            </a:r>
            <a:r>
              <a:rPr lang="it-IT" sz="1400" b="0" i="0" u="none" strike="noStrike" baseline="0">
                <a:solidFill>
                  <a:srgbClr val="8C8C8C"/>
                </a:solidFill>
                <a:latin typeface="Carlito"/>
              </a:rPr>
              <a:t>25 dicembre 1991: Gorbačev si dimette ed esce di scena</a:t>
            </a:r>
            <a:endParaRPr lang="it-IT" sz="1400" dirty="0"/>
          </a:p>
        </p:txBody>
      </p:sp>
      <p:pic>
        <p:nvPicPr>
          <p:cNvPr id="9220" name="Picture 4" descr="8 Dicembre 1991- Sorge la Comunità di Stati Indipendenti (CSI) – Oggi nella  Storia">
            <a:extLst>
              <a:ext uri="{FF2B5EF4-FFF2-40B4-BE49-F238E27FC236}">
                <a16:creationId xmlns:a16="http://schemas.microsoft.com/office/drawing/2014/main" id="{1E219512-7802-0BAF-9393-2D72C5A8F9E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480" y="1428750"/>
            <a:ext cx="4609708" cy="3990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246726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1306</Words>
  <Application>Microsoft Office PowerPoint</Application>
  <PresentationFormat>Widescreen</PresentationFormat>
  <Paragraphs>104</Paragraphs>
  <Slides>12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22" baseType="lpstr">
      <vt:lpstr>Aptos</vt:lpstr>
      <vt:lpstr>Aptos Display</vt:lpstr>
      <vt:lpstr>Arial</vt:lpstr>
      <vt:lpstr>Arial</vt:lpstr>
      <vt:lpstr>Calibri</vt:lpstr>
      <vt:lpstr>Carlito</vt:lpstr>
      <vt:lpstr>Carlito-Bold</vt:lpstr>
      <vt:lpstr>Carlito-Italic</vt:lpstr>
      <vt:lpstr>LiberationSans</vt:lpstr>
      <vt:lpstr>Tema di Office</vt:lpstr>
      <vt:lpstr>La fine della Golden Age</vt:lpstr>
      <vt:lpstr>La crisi del Welfare State</vt:lpstr>
      <vt:lpstr>La fine della guerra fredda e il tentativo di riformare l’Urss</vt:lpstr>
      <vt:lpstr>Contestazione e crisi in Polonia</vt:lpstr>
      <vt:lpstr>La politica estera di Gorbačev</vt:lpstr>
      <vt:lpstr>I tentativi di riforma in Urss</vt:lpstr>
      <vt:lpstr>La caduta del muro di Berlino</vt:lpstr>
      <vt:lpstr>L’altro 1989</vt:lpstr>
      <vt:lpstr>L’implosione dell’Urss</vt:lpstr>
      <vt:lpstr>Dal bipolarismo al mondo unipolare</vt:lpstr>
      <vt:lpstr>Guerre nella ex-Jugoslavia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fine della Golden Age</dc:title>
  <dc:creator>Annalisa Cegna</dc:creator>
  <cp:lastModifiedBy>Annalisa Cegna</cp:lastModifiedBy>
  <cp:revision>12</cp:revision>
  <dcterms:created xsi:type="dcterms:W3CDTF">2024-04-15T06:18:56Z</dcterms:created>
  <dcterms:modified xsi:type="dcterms:W3CDTF">2024-04-15T09:02:18Z</dcterms:modified>
</cp:coreProperties>
</file>