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D79AE-7253-40BB-AE71-C0B4A2885197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26E0-3C91-43E3-9EBD-34D6B3438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5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26E0-3C91-43E3-9EBD-34D6B34380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8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26E0-3C91-43E3-9EBD-34D6B34380A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5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26E0-3C91-43E3-9EBD-34D6B34380A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7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87C97-3830-B758-E9ED-17F3FD43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2906B8-5D45-14EB-F420-FEC49F63B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1CEDD-3444-59DD-C05C-F8126A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BE94CB-F1E6-81AD-8369-40D8FA2A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03C83D-0650-A4B6-B009-D6A256A4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75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A8AA7-F663-238E-8AB4-B7255B5A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247B5D-FECB-698B-5B36-0378D1195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7BA93-6336-ECB2-09C2-6EE1AD99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91D58-BC03-0106-29B0-0596603A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7486B5-1146-E930-6B17-2F092F93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40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6B08B5-398E-D89F-8662-87FF30D97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53D56A-B958-9DA4-7F97-62DF0B061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E813C-05F0-CB82-58E7-0ACCF262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4FEA5B-EAED-A34C-A04A-76EA875E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59BD3E-9E32-53D0-0A28-64C6FAE2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92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23A2B-7EE8-AC8B-6505-5DEA7304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6E6E5D-A192-36E8-2F2D-703E1091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DBF62E-D8EE-29D0-9708-72B7EAC5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B5A90-8C66-A7EC-183C-DF951A94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304829-3775-D5C5-CDEA-631F46E6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4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ED155-413B-A2C2-737E-5F613C87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121439-0255-5404-7F1F-8BB3CDEC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F6395E-B612-BF95-D57E-336FDC9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4A208-75BE-A949-A44C-BDE846CF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C1B159-9FEB-667E-EC25-291FD766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D36DF-BF14-A14C-AFDA-08588D2C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5A858A-7465-E896-1E73-BFBF84CB4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01DB84-B1D1-EC4F-695D-A2E253620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3C9D20-6D3E-EEE6-A3FC-5D60E18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9D56C0-6911-05B1-26A3-27689433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AA35BD-B4B3-5D81-0DDC-F600B586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2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F6578-49C1-7EBC-A19E-EDAB9C5E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43C50D-9F94-FEE9-DF92-3F033DF3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2CDBB8-7D31-04C3-6C05-5A82D478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B1EF99-B789-6D9F-CEF2-BF525F562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32D057-B4C1-F29C-9999-5C4F9F351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2DE993-37E8-0459-40B0-1F811400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7735D5-4CA1-1AAF-703E-C0E0CE72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D14E99-907D-DB36-5851-989BCD9C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4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C3E67-1904-676A-8E00-A194901B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359B75-A60A-6540-C417-1476DC40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51177-E279-C604-FB29-313D5F19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2018F8-0321-869D-CCF6-5DF0071C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4BED15-75E9-4EA7-DE7C-4508BAA7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9CB382-3166-0F46-A351-ED9431AE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E604D0-D6C5-807F-FFDF-73881C28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76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B0E84-4929-9CCE-C383-F871C6EE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015B8A-0763-2488-FB17-BFF9A4A5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DE114-9BA9-07F9-D632-1B908B44B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D211FE-3ACB-A887-2334-685D1401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43F71D-D893-68B4-1B14-5A029391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1772FC-26C2-7C09-5EC3-44DED1CF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47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BF1EB-FA61-E7AF-E345-F2FFF17F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FA5C46-9EE3-0447-11BE-20BBC40C1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F500F3-260F-FDDA-7DE5-212CCD20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971FE-F6DF-8695-46F0-45A3D38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628EE6-E410-0C22-3085-30D97F1A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99A7B-DBA9-F18C-B18A-BD72CF58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72FA5E-9EFE-E5BE-4C39-E80F6217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4B50D9-6D4F-0A33-DE3A-78F5C165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BC8BE-7C00-84D2-B5D5-D6CB7F5E7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13436-86EA-4DDF-9656-3E4749B897E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87805-7BA9-F4B4-9395-0014765D9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350AB-04ED-DEC4-89F3-E6804FF23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691E0-EC86-4E27-85AF-112CB3A680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7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df9114d5be7f4ca8&amp;hl=it&amp;sxsrf=ACQVn0_PFCsVsLPTKGWMSJaecgGSyeDjuQ:1713170884810&amp;q=slobodan+milo%C5%A1evi%C4%87+marko+milo%C5%A1evi%C4%87&amp;si=AKbGX_qWtsfHufXsq_1jeDkJp50FstNngDxsch3EVTUjn7imcEYzZUKFL6AIy8Ko5cG1t0dNZSrBsH454qFtAsZ-_wazFGt3Dmm3bcJdg_s6neU-NUV8mPgFkb--hs7G968d9ihUNKrURQy5gUVPk5efaMtjYm8_nVugsoPucySAoCCYzOYRA9ecQ-qeqIU_jFndtjz174V7eTEtYpN6YcK3Soa9ijaJzmROcjcHfyVn8Pl8DOxcwhYlmLJhtvXaRV4O92BvxEOzFTDAn7MVN-rHjPfXFVh4HdXoFbP0BOcyvSM-P-vDHOg%3D&amp;sa=X&amp;ved=2ahUKEwiw-Zzw6sOFAxVv6wIHHWKtD8cQmxMoAHoECBYQA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sicelebri.it/frasi-di/margaret-mea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1AAC42B-1C16-0E05-BC48-AD8FFB78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La fine della Golden Age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52051CC-D97A-CADA-7F76-082007C50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Crisi energetica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OPEC (organizzazione dei Paesi esportatori di petrolio): embargo del petrolio nei confronti dei Paesi alleati di Israele dopo la Guerra del Kippur (1973) → shock socio-culturale (oltre che economico) nei paesi </a:t>
            </a:r>
            <a:r>
              <a:rPr kumimoji="0" 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“occidentali” </a:t>
            </a:r>
            <a:r>
              <a:rPr kumimoji="0" lang="en-US" alt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→ politiche dell’</a:t>
            </a:r>
            <a:r>
              <a:rPr kumimoji="0" lang="en-US" altLang="en-US" sz="1800" b="0" i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austerity </a:t>
            </a:r>
            <a:r>
              <a:rPr kumimoji="0" lang="en-US" altLang="en-US" sz="1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(crisi del mito dell’espansione irrefrenabile dell’economia capitalistica)</a:t>
            </a: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1026" name="Picture 2" descr="Austerity”, quarant'anni fa le domeniche a piedi | Cronache Maceratesi">
            <a:extLst>
              <a:ext uri="{FF2B5EF4-FFF2-40B4-BE49-F238E27FC236}">
                <a16:creationId xmlns:a16="http://schemas.microsoft.com/office/drawing/2014/main" id="{85789CA4-1139-CFBC-EEBA-FDA75A9E4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r="1" b="2788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8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A4EC89-C5AC-9A6D-FF2D-C4927310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585216"/>
            <a:ext cx="4485861" cy="11155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u="none" strike="noStrike" baseline="0"/>
              <a:t>Dal bipolarismo al mondo unipolare</a:t>
            </a:r>
            <a:endParaRPr lang="en-US" sz="340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20BAFC-4D83-75AB-9DB4-6AEA4CF7D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285999"/>
            <a:ext cx="4498848" cy="4153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Il </a:t>
            </a:r>
            <a:r>
              <a:rPr lang="en-US" sz="1400" i="0" u="none" strike="noStrike" baseline="0" dirty="0" err="1"/>
              <a:t>crollo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dell’Urss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lascia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gli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Stati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Uniti</a:t>
            </a:r>
            <a:r>
              <a:rPr lang="en-US" sz="1400" i="0" u="none" strike="noStrike" baseline="0" dirty="0"/>
              <a:t> come unica </a:t>
            </a:r>
            <a:r>
              <a:rPr lang="en-US" sz="1400" i="0" u="none" strike="noStrike" baseline="0" dirty="0" err="1"/>
              <a:t>superpotenza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militare</a:t>
            </a:r>
            <a:r>
              <a:rPr lang="en-US" sz="1400" i="0" u="none" strike="noStrike" baseline="0" dirty="0"/>
              <a:t>. </a:t>
            </a:r>
            <a:r>
              <a:rPr lang="en-US" sz="1400" i="0" u="none" strike="noStrike" baseline="0" dirty="0" err="1"/>
              <a:t>Gli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americani</a:t>
            </a:r>
            <a:r>
              <a:rPr lang="en-US" sz="1400" i="0" u="none" strike="noStrike" baseline="0" dirty="0"/>
              <a:t> non </a:t>
            </a:r>
            <a:r>
              <a:rPr lang="en-US" sz="1400" i="0" u="none" strike="noStrike" baseline="0" dirty="0" err="1"/>
              <a:t>sostengono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Gorbačev</a:t>
            </a:r>
            <a:r>
              <a:rPr lang="en-US" sz="1400" i="0" u="none" strike="noStrike" baseline="0" dirty="0"/>
              <a:t> e </a:t>
            </a:r>
            <a:r>
              <a:rPr lang="en-US" sz="1400" i="0" u="none" strike="noStrike" baseline="0" dirty="0" err="1"/>
              <a:t>puntano</a:t>
            </a:r>
            <a:r>
              <a:rPr lang="en-US" sz="1400" i="0" u="none" strike="noStrike" baseline="0" dirty="0"/>
              <a:t> a </a:t>
            </a:r>
            <a:r>
              <a:rPr lang="en-US" sz="1400" i="0" u="none" strike="noStrike" baseline="0" dirty="0" err="1"/>
              <a:t>una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disfatta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completa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dell’avversario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storico</a:t>
            </a:r>
            <a:endParaRPr lang="en-US" sz="1400" i="0" u="none" strike="noStrike" baseline="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Il 1991 e </a:t>
            </a:r>
            <a:r>
              <a:rPr lang="en-US" sz="1400" i="0" u="none" strike="noStrike" baseline="0" dirty="0" err="1"/>
              <a:t>anche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l’anno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della</a:t>
            </a:r>
            <a:r>
              <a:rPr lang="en-US" sz="1400" i="0" u="none" strike="noStrike" baseline="0" dirty="0"/>
              <a:t> Guerra del </a:t>
            </a:r>
            <a:r>
              <a:rPr lang="en-US" sz="1400" i="0" u="none" strike="noStrike" baseline="0" dirty="0" err="1"/>
              <a:t>Golfo</a:t>
            </a:r>
            <a:r>
              <a:rPr lang="en-US" sz="1400" i="0" u="none" strike="noStrike" baseline="0" dirty="0"/>
              <a:t>, </a:t>
            </a:r>
            <a:r>
              <a:rPr lang="en-US" sz="1400" i="0" u="none" strike="noStrike" baseline="0" dirty="0" err="1"/>
              <a:t>contro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l’Iraq</a:t>
            </a:r>
            <a:r>
              <a:rPr lang="en-US" sz="1400" i="0" u="none" strike="noStrike" baseline="0" dirty="0"/>
              <a:t> di Saddam Hussein </a:t>
            </a:r>
            <a:r>
              <a:rPr lang="en-US" sz="1400" i="0" u="none" strike="noStrike" baseline="0" dirty="0" err="1"/>
              <a:t>che</a:t>
            </a:r>
            <a:r>
              <a:rPr lang="en-US" sz="1400" i="0" u="none" strike="noStrike" baseline="0" dirty="0"/>
              <a:t> ha </a:t>
            </a:r>
            <a:r>
              <a:rPr lang="en-US" sz="1400" i="0" u="none" strike="noStrike" baseline="0" dirty="0" err="1"/>
              <a:t>occupato</a:t>
            </a:r>
            <a:r>
              <a:rPr lang="en-US" sz="1400" i="0" u="none" strike="noStrike" baseline="0" dirty="0"/>
              <a:t> il Kuwait, in cui </a:t>
            </a:r>
            <a:r>
              <a:rPr lang="en-US" sz="1400" i="0" u="none" strike="noStrike" baseline="0" dirty="0" err="1"/>
              <a:t>gli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Stati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Uniti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danno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una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dimostrazione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planetaria</a:t>
            </a:r>
            <a:r>
              <a:rPr lang="en-US" sz="1400" i="0" u="none" strike="noStrike" baseline="0" dirty="0"/>
              <a:t> del loro </a:t>
            </a:r>
            <a:r>
              <a:rPr lang="en-US" sz="1400" i="0" u="none" strike="noStrike" baseline="0" dirty="0" err="1"/>
              <a:t>strabordante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potere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militare</a:t>
            </a:r>
            <a:r>
              <a:rPr lang="en-US" sz="1400" i="0" u="none" strike="noStrike" baseline="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 Si </a:t>
            </a:r>
            <a:r>
              <a:rPr lang="en-US" sz="1400" i="0" u="none" strike="noStrike" baseline="0" dirty="0" err="1"/>
              <a:t>affaccia</a:t>
            </a:r>
            <a:r>
              <a:rPr lang="en-US" sz="1400" i="0" u="none" strike="noStrike" baseline="0" dirty="0"/>
              <a:t> la </a:t>
            </a:r>
            <a:r>
              <a:rPr lang="en-US" sz="1400" i="0" u="none" strike="noStrike" baseline="0" dirty="0" err="1"/>
              <a:t>prospettiva</a:t>
            </a:r>
            <a:r>
              <a:rPr lang="en-US" sz="1400" i="0" u="none" strike="noStrike" baseline="0" dirty="0"/>
              <a:t> di un nuovo </a:t>
            </a:r>
            <a:r>
              <a:rPr lang="en-US" sz="1400" i="0" u="none" strike="noStrike" baseline="0" dirty="0" err="1"/>
              <a:t>ciclo</a:t>
            </a:r>
            <a:r>
              <a:rPr lang="en-US" sz="1400" i="0" u="none" strike="noStrike" baseline="0" dirty="0"/>
              <a:t> di </a:t>
            </a:r>
            <a:r>
              <a:rPr lang="en-US" sz="1400" i="0" u="none" strike="noStrike" baseline="0" dirty="0" err="1"/>
              <a:t>globalizzazione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economica</a:t>
            </a:r>
            <a:r>
              <a:rPr lang="en-US" sz="1400" i="0" u="none" strike="noStrike" baseline="0" dirty="0"/>
              <a:t> sotto la </a:t>
            </a:r>
            <a:r>
              <a:rPr lang="en-US" sz="1400" i="0" u="none" strike="noStrike" baseline="0" dirty="0" err="1"/>
              <a:t>protezione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militare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degli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Usa</a:t>
            </a:r>
            <a:r>
              <a:rPr lang="en-US" sz="1400" i="0" u="none" strike="noStrike" baseline="0" dirty="0"/>
              <a:t>, in </a:t>
            </a:r>
            <a:r>
              <a:rPr lang="en-US" sz="1400" i="0" u="none" strike="noStrike" baseline="0" dirty="0" err="1"/>
              <a:t>grado</a:t>
            </a:r>
            <a:r>
              <a:rPr lang="en-US" sz="1400" i="0" u="none" strike="noStrike" baseline="0" dirty="0"/>
              <a:t> di </a:t>
            </a:r>
            <a:r>
              <a:rPr lang="en-US" sz="1400" i="0" u="none" strike="noStrike" baseline="0" dirty="0" err="1"/>
              <a:t>intervenire</a:t>
            </a:r>
            <a:r>
              <a:rPr lang="en-US" sz="1400" i="0" u="none" strike="noStrike" baseline="0" dirty="0"/>
              <a:t> in </a:t>
            </a:r>
            <a:r>
              <a:rPr lang="en-US" sz="1400" i="0" u="none" strike="noStrike" baseline="0" dirty="0" err="1"/>
              <a:t>ogni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parte</a:t>
            </a:r>
            <a:r>
              <a:rPr lang="en-US" sz="1400" i="0" u="none" strike="noStrike" baseline="0" dirty="0"/>
              <a:t> del </a:t>
            </a:r>
            <a:r>
              <a:rPr lang="en-US" sz="1400" i="0" u="none" strike="noStrike" baseline="0" dirty="0" err="1"/>
              <a:t>globo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contro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paesi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eversori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della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legalità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internazionale</a:t>
            </a:r>
            <a:r>
              <a:rPr lang="en-US" sz="1400" i="0" u="none" strike="noStrike" baseline="0" dirty="0"/>
              <a:t> (</a:t>
            </a:r>
            <a:r>
              <a:rPr lang="en-US" sz="1400" i="0" u="none" strike="noStrike" baseline="0" dirty="0" err="1"/>
              <a:t>si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parlera</a:t>
            </a:r>
            <a:r>
              <a:rPr lang="en-US" sz="1400" i="0" u="none" strike="noStrike" baseline="0" dirty="0"/>
              <a:t> di “</a:t>
            </a:r>
            <a:r>
              <a:rPr lang="en-US" sz="1400" i="0" u="none" strike="noStrike" baseline="0" dirty="0" err="1"/>
              <a:t>Stati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canaglia</a:t>
            </a:r>
            <a:r>
              <a:rPr lang="en-US" sz="1400" i="0" u="none" strike="noStrike" baseline="0" dirty="0"/>
              <a:t>”)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Nella </a:t>
            </a:r>
            <a:r>
              <a:rPr lang="en-US" sz="1400" i="0" u="none" strike="noStrike" baseline="0" dirty="0" err="1"/>
              <a:t>politica</a:t>
            </a:r>
            <a:r>
              <a:rPr lang="en-US" sz="1400" i="0" u="none" strike="noStrike" baseline="0" dirty="0"/>
              <a:t> e </a:t>
            </a:r>
            <a:r>
              <a:rPr lang="en-US" sz="1400" i="0" u="none" strike="noStrike" baseline="0" dirty="0" err="1"/>
              <a:t>nell’opinione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pubblica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statunitense</a:t>
            </a:r>
            <a:r>
              <a:rPr lang="en-US" sz="1400" i="0" u="none" strike="noStrike" baseline="0" dirty="0"/>
              <a:t> non tutti </a:t>
            </a:r>
            <a:r>
              <a:rPr lang="en-US" sz="1400" i="0" u="none" strike="noStrike" baseline="0" dirty="0" err="1"/>
              <a:t>sono</a:t>
            </a:r>
            <a:r>
              <a:rPr lang="en-US" sz="1400" i="0" u="none" strike="noStrike" baseline="0" dirty="0"/>
              <a:t> in </a:t>
            </a:r>
            <a:r>
              <a:rPr lang="en-US" sz="1400" i="0" u="none" strike="noStrike" baseline="0" dirty="0" err="1"/>
              <a:t>realtà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d’accordo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sul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mantenimento</a:t>
            </a:r>
            <a:r>
              <a:rPr lang="en-US" sz="1400" i="0" u="none" strike="noStrike" baseline="0" dirty="0"/>
              <a:t> di </a:t>
            </a:r>
            <a:r>
              <a:rPr lang="en-US" sz="1400" i="0" u="none" strike="noStrike" baseline="0" dirty="0" err="1"/>
              <a:t>questo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ruolo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globale</a:t>
            </a:r>
            <a:r>
              <a:rPr lang="en-US" sz="1400" i="0" u="none" strike="noStrike" baseline="0" dirty="0"/>
              <a:t>, </a:t>
            </a:r>
            <a:r>
              <a:rPr lang="en-US" sz="1400" i="0" u="none" strike="noStrike" baseline="0" dirty="0" err="1"/>
              <a:t>ora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che</a:t>
            </a:r>
            <a:r>
              <a:rPr lang="en-US" sz="1400" i="0" u="none" strike="noStrike" baseline="0" dirty="0"/>
              <a:t> il </a:t>
            </a:r>
            <a:r>
              <a:rPr lang="en-US" sz="1400" i="0" u="none" strike="noStrike" baseline="0" dirty="0" err="1"/>
              <a:t>nemico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storico</a:t>
            </a:r>
            <a:r>
              <a:rPr lang="en-US" sz="1400" i="0" u="none" strike="noStrike" baseline="0" dirty="0"/>
              <a:t> </a:t>
            </a:r>
            <a:r>
              <a:rPr lang="en-US" sz="1400" i="0" u="none" strike="noStrike" baseline="0" dirty="0" err="1"/>
              <a:t>comunista</a:t>
            </a:r>
            <a:r>
              <a:rPr lang="en-US" sz="1400" i="0" u="none" strike="noStrike" baseline="0" dirty="0"/>
              <a:t> e </a:t>
            </a:r>
            <a:r>
              <a:rPr lang="en-US" sz="1400" i="0" u="none" strike="noStrike" baseline="0" dirty="0" err="1"/>
              <a:t>crollato</a:t>
            </a:r>
            <a:r>
              <a:rPr lang="en-US" sz="1300" i="0" u="none" strike="noStrike" baseline="0" dirty="0"/>
              <a:t>. </a:t>
            </a:r>
            <a:endParaRPr lang="en-US" sz="1300" dirty="0"/>
          </a:p>
        </p:txBody>
      </p:sp>
      <p:pic>
        <p:nvPicPr>
          <p:cNvPr id="10242" name="Picture 2" descr="Guerra del Golfo (2)">
            <a:extLst>
              <a:ext uri="{FF2B5EF4-FFF2-40B4-BE49-F238E27FC236}">
                <a16:creationId xmlns:a16="http://schemas.microsoft.com/office/drawing/2014/main" id="{05B144C9-197F-1ED3-24DF-A9C93DEBB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3" r="1" b="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8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4CD4E7-149C-EDFF-5CDC-121E2251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Guerre </a:t>
            </a:r>
            <a:r>
              <a:rPr lang="en-US" sz="5400" dirty="0" err="1"/>
              <a:t>nella</a:t>
            </a:r>
            <a:r>
              <a:rPr lang="en-US" sz="5400" dirty="0"/>
              <a:t> ex-</a:t>
            </a:r>
            <a:r>
              <a:rPr lang="en-US" sz="5400" dirty="0" err="1"/>
              <a:t>Jugoslavia</a:t>
            </a:r>
            <a:endParaRPr lang="en-US" sz="5400" dirty="0"/>
          </a:p>
        </p:txBody>
      </p:sp>
      <p:sp>
        <p:nvSpPr>
          <p:cNvPr id="112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528216-316A-B01D-9058-97BD48DDA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Crescita</a:t>
            </a:r>
            <a:r>
              <a:rPr lang="en-US" sz="2200" dirty="0"/>
              <a:t> </a:t>
            </a:r>
            <a:r>
              <a:rPr lang="en-US" sz="2200" dirty="0" err="1"/>
              <a:t>nazionalismi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Affermazione</a:t>
            </a:r>
            <a:r>
              <a:rPr lang="en-US" sz="2200" dirty="0"/>
              <a:t> di </a:t>
            </a:r>
            <a:r>
              <a:rPr lang="it-IT" sz="20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Milošević</a:t>
            </a:r>
            <a:r>
              <a:rPr lang="en-US" sz="2200" dirty="0"/>
              <a:t> in Serbia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-1991: </a:t>
            </a:r>
            <a:r>
              <a:rPr lang="en-US" sz="2200" dirty="0" err="1"/>
              <a:t>indipendenza</a:t>
            </a:r>
            <a:r>
              <a:rPr lang="en-US" sz="2200" dirty="0"/>
              <a:t> Slovenia, </a:t>
            </a:r>
            <a:r>
              <a:rPr lang="en-US" sz="2200" dirty="0" err="1"/>
              <a:t>Croazia</a:t>
            </a:r>
            <a:r>
              <a:rPr lang="en-US" sz="2200" dirty="0"/>
              <a:t>, Macedonia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Aggressione</a:t>
            </a:r>
            <a:r>
              <a:rPr lang="en-US" sz="2200" dirty="0"/>
              <a:t> </a:t>
            </a:r>
            <a:r>
              <a:rPr lang="en-US" sz="2200" dirty="0" err="1"/>
              <a:t>militare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nuovi</a:t>
            </a:r>
            <a:r>
              <a:rPr lang="en-US" sz="2200" dirty="0"/>
              <a:t> </a:t>
            </a:r>
            <a:r>
              <a:rPr lang="en-US" sz="2200" dirty="0" err="1"/>
              <a:t>stati</a:t>
            </a:r>
            <a:r>
              <a:rPr lang="en-US" sz="2200" dirty="0"/>
              <a:t> da </a:t>
            </a:r>
            <a:r>
              <a:rPr lang="en-US" sz="2200" dirty="0" err="1"/>
              <a:t>parte</a:t>
            </a:r>
            <a:r>
              <a:rPr lang="en-US" sz="2200" dirty="0"/>
              <a:t> </a:t>
            </a:r>
            <a:r>
              <a:rPr lang="en-US" sz="2200" dirty="0" err="1"/>
              <a:t>dell’esercito</a:t>
            </a:r>
            <a:r>
              <a:rPr lang="en-US" sz="2200" dirty="0"/>
              <a:t> </a:t>
            </a:r>
            <a:r>
              <a:rPr lang="en-US" sz="2200" dirty="0" err="1"/>
              <a:t>Serbo</a:t>
            </a:r>
            <a:r>
              <a:rPr lang="en-US" sz="2200" dirty="0"/>
              <a:t> (</a:t>
            </a:r>
            <a:r>
              <a:rPr lang="en-US" sz="2200" dirty="0" err="1"/>
              <a:t>esercito</a:t>
            </a:r>
            <a:r>
              <a:rPr lang="en-US" sz="2200" dirty="0"/>
              <a:t> </a:t>
            </a:r>
            <a:r>
              <a:rPr lang="en-US" sz="2200" dirty="0" err="1"/>
              <a:t>federale</a:t>
            </a:r>
            <a:r>
              <a:rPr lang="en-US" sz="22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Violenze</a:t>
            </a:r>
            <a:r>
              <a:rPr lang="en-US" sz="2200" dirty="0"/>
              <a:t>, </a:t>
            </a:r>
            <a:r>
              <a:rPr lang="en-US" sz="2200" dirty="0" err="1"/>
              <a:t>stupri</a:t>
            </a:r>
            <a:r>
              <a:rPr lang="en-US" sz="2200" dirty="0"/>
              <a:t> </a:t>
            </a:r>
            <a:r>
              <a:rPr lang="en-US" sz="2200" dirty="0" err="1"/>
              <a:t>etnici</a:t>
            </a:r>
            <a:r>
              <a:rPr lang="en-US" sz="2200" dirty="0"/>
              <a:t>, </a:t>
            </a:r>
            <a:r>
              <a:rPr lang="en-US" sz="2200" dirty="0" err="1"/>
              <a:t>pulizia</a:t>
            </a:r>
            <a:r>
              <a:rPr lang="en-US" sz="2200" dirty="0"/>
              <a:t> </a:t>
            </a:r>
            <a:r>
              <a:rPr lang="en-US" sz="2200" dirty="0" err="1"/>
              <a:t>etnica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Srebrenica: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stragi</a:t>
            </a:r>
            <a:r>
              <a:rPr lang="en-US" sz="2200" dirty="0"/>
              <a:t>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orribili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storia</a:t>
            </a:r>
            <a:r>
              <a:rPr lang="en-US" sz="2200" dirty="0"/>
              <a:t> </a:t>
            </a:r>
            <a:r>
              <a:rPr lang="en-US" sz="2200" dirty="0" err="1"/>
              <a:t>europea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https://youtu.be/o1BNAA9fJ2U?si=z1nzPMDlmKOKgLH8</a:t>
            </a:r>
            <a:endParaRPr lang="en-US" sz="2200" dirty="0"/>
          </a:p>
          <a:p>
            <a:endParaRPr lang="en-US" sz="2200" b="0" i="0" dirty="0">
              <a:effectLst/>
              <a:highlight>
                <a:srgbClr val="F5EFE0"/>
              </a:highlight>
            </a:endParaRPr>
          </a:p>
          <a:p>
            <a:endParaRPr lang="en-US" sz="2200" dirty="0"/>
          </a:p>
        </p:txBody>
      </p:sp>
      <p:pic>
        <p:nvPicPr>
          <p:cNvPr id="11268" name="Picture 4" descr="La guerra in ex-jugoslavia (1991-1995) - ERLEBNIS - IL LIBERO PENSIERO">
            <a:extLst>
              <a:ext uri="{FF2B5EF4-FFF2-40B4-BE49-F238E27FC236}">
                <a16:creationId xmlns:a16="http://schemas.microsoft.com/office/drawing/2014/main" id="{85B7AEF3-87EA-878F-BBF9-2EE7DB4AD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13081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1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6C8A7B-23F1-303C-90E6-8ED84B36E894}"/>
              </a:ext>
            </a:extLst>
          </p:cNvPr>
          <p:cNvSpPr txBox="1"/>
          <p:nvPr/>
        </p:nvSpPr>
        <p:spPr>
          <a:xfrm>
            <a:off x="3047215" y="2969691"/>
            <a:ext cx="609442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u="sng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 Mead</a:t>
            </a:r>
          </a:p>
          <a:p>
            <a:endParaRPr lang="it-IT" b="0" i="0" dirty="0">
              <a:solidFill>
                <a:srgbClr val="4D5156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it-IT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it-IT" sz="20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Non dubitare mai che un piccolo gruppo di cittadini coscienziosi ed impegnati possa cambiare il mondo. In verità è l'unica cosa che è sempre accaduta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0899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DDB9A1-323B-13CB-8565-64AB0594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u="none" strike="noStrike" baseline="0"/>
              <a:t>La crisi del Welfare State</a:t>
            </a:r>
            <a:endParaRPr lang="en-US" sz="340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B787D4-E5FA-CDF9-2A8F-E72F030FE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100" b="0" i="0" u="none" strike="noStrike" baseline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b="0" i="0" u="none" strike="noStrike" baseline="0"/>
              <a:t> L’eta dell’oro vede uno sviluppo generalizzato dei sistemi di welfare, - La fine dell’eta dell’oro conduce a una crisi del Welfare, i cui oneri diventano sempre piu difficili da sostenere. La combinazione fra crisi economica e alti livelli di spesa pubblica conduce a un quadro di indebitamento, crescita della pressione fiscale, ecc.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b="0" i="0" u="none" strike="noStrike" baseline="0"/>
              <a:t>Sia Margaret Thatcher in Gran Bretagna che Ronald Reagan negli Stati Uniti si presentanto agli elettori con un programma di tagli alla spesa pubblica e di contenimento delle tasse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b="0" i="0" u="none" strike="noStrike" baseline="0"/>
              <a:t>Si diffonde nell’opinione pubblica dei paesi occidentali l’idea che lo Stato dovrebbe ridurre la sua presenza e lasciare maggiore spazio ai servizi privati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100" b="0" i="0" u="none" strike="noStrike" baseline="0"/>
              <a:t>La combinazione fra crisi economica e crisi del Welfare determina un senso di fragilita nelle societa occidentali, che vedono messo in discussione un progresso e un benessere che erano parsi inattaccabili</a:t>
            </a:r>
            <a:endParaRPr lang="en-US" sz="1100"/>
          </a:p>
        </p:txBody>
      </p:sp>
      <p:pic>
        <p:nvPicPr>
          <p:cNvPr id="2050" name="Picture 2" descr="Reagan e la Thatcher? Ci salvarono dalla sinistra - Linkiesta.it">
            <a:extLst>
              <a:ext uri="{FF2B5EF4-FFF2-40B4-BE49-F238E27FC236}">
                <a16:creationId xmlns:a16="http://schemas.microsoft.com/office/drawing/2014/main" id="{432559EA-64D4-0271-5E4D-2EF991EB2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849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7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8761F9-1EBC-B436-4B5C-44BB2D21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98835"/>
            <a:ext cx="4485861" cy="10545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i="0" u="none" strike="noStrike" baseline="0" dirty="0"/>
              <a:t>La fine </a:t>
            </a:r>
            <a:r>
              <a:rPr lang="en-US" sz="2400" b="1" i="0" u="none" strike="noStrike" baseline="0" dirty="0" err="1"/>
              <a:t>della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guerra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fredda</a:t>
            </a:r>
            <a:r>
              <a:rPr lang="en-US" sz="2400" b="1" i="0" u="none" strike="noStrike" baseline="0" dirty="0"/>
              <a:t> e il </a:t>
            </a:r>
            <a:r>
              <a:rPr lang="en-US" sz="2400" b="1" i="0" u="none" strike="noStrike" baseline="0" dirty="0" err="1"/>
              <a:t>tentativo</a:t>
            </a:r>
            <a:r>
              <a:rPr lang="en-US" sz="2400" b="1" i="0" u="none" strike="noStrike" baseline="0" dirty="0"/>
              <a:t> di</a:t>
            </a:r>
            <a:br>
              <a:rPr lang="en-US" sz="2400" b="1" i="0" u="none" strike="noStrike" baseline="0" dirty="0"/>
            </a:br>
            <a:r>
              <a:rPr lang="en-US" sz="2400" b="1" i="0" u="none" strike="noStrike" baseline="0" dirty="0" err="1"/>
              <a:t>riformare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l’Urss</a:t>
            </a:r>
            <a:endParaRPr lang="en-US" sz="24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8C424D-F484-D76F-5E29-08B401136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1753386"/>
            <a:ext cx="6242240" cy="91251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Dagli anni Settanta, i sistemi comunisti in Urss e nel blocco sovietico entrano in una crisi che si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rivelera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 irreversibile (bassa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produttivita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 agricola, settore industriale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nvecchiato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 e centrato sugli armamenti, burocrazia soffocante, settore dei consumi arretrato, crescita della corruzione e del mercato nero)</a:t>
            </a:r>
          </a:p>
          <a:p>
            <a:pPr algn="l"/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Un segnale chiaro e inequivocabile di questa crisi arriva dalla Polonia, dove il movimento sindacale di Solidarnosc conquista un consenso di massa e muove una critica radicale alla classe dirigente al potere</a:t>
            </a:r>
          </a:p>
          <a:p>
            <a:pPr algn="l"/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Alla morte di Breznev (1982) si apre un confronto tra riformatori e conservatori all’interno del Pcus</a:t>
            </a:r>
          </a:p>
          <a:p>
            <a:pPr algn="l"/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Nel 1985 diviene segretario del Pcus Michail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Gorbačev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, esponente riformatore, primo leader sovietico non coinvolto nello stalinismo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Gorbačev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 lancia un programma ambizioso di riforma a 360°: nuova politica estera per porre termine alla guerra fredda, negoziati per il disarmo, riforme economiche interne per rivitalizzare il sistema e accrescere la </a:t>
            </a:r>
            <a:r>
              <a:rPr lang="it-IT" b="0" i="0" u="none" strike="noStrike" baseline="0" dirty="0" err="1">
                <a:solidFill>
                  <a:srgbClr val="8C8C8C"/>
                </a:solidFill>
                <a:latin typeface="Carlito"/>
              </a:rPr>
              <a:t>produttivita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 (</a:t>
            </a:r>
            <a:r>
              <a:rPr lang="it-IT" b="0" i="1" u="none" strike="noStrike" baseline="0" dirty="0">
                <a:solidFill>
                  <a:srgbClr val="8C8C8C"/>
                </a:solidFill>
                <a:latin typeface="Carlito-Italic"/>
              </a:rPr>
              <a:t>perestrojka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), avvio di una liberalizzazione politico culturale (</a:t>
            </a:r>
            <a:r>
              <a:rPr lang="it-IT" b="0" i="1" u="none" strike="noStrike" baseline="0" dirty="0">
                <a:solidFill>
                  <a:srgbClr val="8C8C8C"/>
                </a:solidFill>
                <a:latin typeface="Carlito-Italic"/>
              </a:rPr>
              <a:t>glasnost</a:t>
            </a:r>
            <a:r>
              <a:rPr lang="it-IT" b="0" i="0" u="none" strike="noStrike" baseline="0" dirty="0">
                <a:solidFill>
                  <a:srgbClr val="8C8C8C"/>
                </a:solidFill>
                <a:latin typeface="Carlito"/>
              </a:rPr>
              <a:t>, riconoscimento della liberta d’espressione)</a:t>
            </a:r>
          </a:p>
          <a:p>
            <a:pPr algn="l"/>
            <a:endParaRPr lang="en-US" sz="1800" dirty="0"/>
          </a:p>
        </p:txBody>
      </p:sp>
      <p:pic>
        <p:nvPicPr>
          <p:cNvPr id="3074" name="Picture 2" descr="IPOCRITI OMAGGI A GORBACIOV. CRITICO' GUERRE E ESPANSIONISMO NATO A EST E  IN UCRAINA | Rifondazione Comunista">
            <a:extLst>
              <a:ext uri="{FF2B5EF4-FFF2-40B4-BE49-F238E27FC236}">
                <a16:creationId xmlns:a16="http://schemas.microsoft.com/office/drawing/2014/main" id="{A4B0A332-72FB-AE2B-DCFA-9549EB83D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 bwMode="auto">
          <a:xfrm>
            <a:off x="6984460" y="10"/>
            <a:ext cx="5207540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5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7433ED-A4DC-763F-1D01-3D9CED72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i="0" u="none" strike="noStrike" baseline="0"/>
              <a:t>Contestazione e crisi in Polonia</a:t>
            </a:r>
            <a:endParaRPr lang="en-US" sz="460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9DC343-731E-5B51-A243-8067B644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Estate 1980: ondata di scioperi in Polonia. Sull’onda delle proteste nasce il</a:t>
            </a:r>
          </a:p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sindacato libero Solidarnosc, che pratica forme di lotta non violenta</a:t>
            </a:r>
          </a:p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- 1981: Solidarnosc arriva a contare circa nove milioni di iscritti</a:t>
            </a:r>
          </a:p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1983: Nobel per la Pace a Lech Walesa</a:t>
            </a:r>
          </a:p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1983 e 1987: visite di Papa Giovanni Paolo II in Polonia</a:t>
            </a:r>
          </a:p>
          <a:p>
            <a:pPr algn="l"/>
            <a:r>
              <a:rPr lang="it-IT" sz="2400" b="0" i="0" u="none" strike="noStrike" baseline="0" dirty="0">
                <a:solidFill>
                  <a:srgbClr val="8C8C8C"/>
                </a:solidFill>
                <a:latin typeface="Carlito"/>
              </a:rPr>
              <a:t>- 1989: Solidarnosc viene legalizzato e si afferma alle prime elezioni libere</a:t>
            </a:r>
            <a:endParaRPr lang="en-US" sz="2200" dirty="0"/>
          </a:p>
        </p:txBody>
      </p:sp>
      <p:pic>
        <p:nvPicPr>
          <p:cNvPr id="4098" name="Picture 2" descr="31 agosto 1980: in Polonia viene fondato il sindacato Solidarność -">
            <a:extLst>
              <a:ext uri="{FF2B5EF4-FFF2-40B4-BE49-F238E27FC236}">
                <a16:creationId xmlns:a16="http://schemas.microsoft.com/office/drawing/2014/main" id="{79D02BC7-0A73-9B89-6503-453C1A7B0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2903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8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A7970-54AD-6111-03CD-6E899871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politica estera di Gorbačev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131" name="Straight Connector 512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4ED9A5-AA04-C343-28D5-99E007A4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Incontri con Reagan a Ginevra e Reykjavik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- Accordi di Washington per la riduzione dei missili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- Trattato fra Nato e Patto di Varsavia di non aggressione e riduzione degli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armamenti convenzionali (1990)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- Programma della “casa comune europea”</a:t>
            </a:r>
            <a:endParaRPr lang="en-US" sz="2000" dirty="0"/>
          </a:p>
        </p:txBody>
      </p:sp>
      <p:pic>
        <p:nvPicPr>
          <p:cNvPr id="5122" name="Picture 2" descr="Quella volta che Gorbaciov incontrò Reagan, prevenendo lo scoppio di una  Terza guerra mondiale - Russia Beyond - Italia">
            <a:extLst>
              <a:ext uri="{FF2B5EF4-FFF2-40B4-BE49-F238E27FC236}">
                <a16:creationId xmlns:a16="http://schemas.microsoft.com/office/drawing/2014/main" id="{9C13DCD1-4AE8-2DD9-57F2-6D53EFE97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748" y="1936236"/>
            <a:ext cx="5334160" cy="29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1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10252-2D7B-D72D-9611-B4BC3C49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tentativi di riforma in Urss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5C97C3-2EF6-2699-D7BF-A8CEC6568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0" y="2026764"/>
            <a:ext cx="4544762" cy="412734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/>
            <a:r>
              <a:rPr lang="it-IT" sz="2000" b="0" i="0" u="none" strike="noStrike" baseline="0" dirty="0" err="1">
                <a:solidFill>
                  <a:srgbClr val="8C8C8C"/>
                </a:solidFill>
                <a:latin typeface="Carlito"/>
              </a:rPr>
              <a:t>Gorbačev</a:t>
            </a:r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 e costretto a una continua e complessa mediazione tra riformatori e conservatori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Gli esperimenti per stimolare l’economia e l’iniziativa privata non decollano: cade nel vuoto l’appello ai contadini ad avviare </a:t>
            </a:r>
            <a:r>
              <a:rPr lang="it-IT" sz="2000" b="0" i="0" u="none" strike="noStrike" baseline="0" dirty="0" err="1">
                <a:solidFill>
                  <a:srgbClr val="8C8C8C"/>
                </a:solidFill>
                <a:latin typeface="Carlito"/>
              </a:rPr>
              <a:t>attivita</a:t>
            </a:r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 commerciali e imprenditoriali 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L’Urss dipende dalla tecnologia occidentale e non riesce a colmare il divario: nel 1987, nel paese si contano lo 0,5% dei personal computer presenti negli Stati Uniti</a:t>
            </a:r>
          </a:p>
          <a:p>
            <a:pPr algn="l"/>
            <a:r>
              <a:rPr lang="it-IT" sz="2000" b="0" i="0" u="none" strike="noStrike" baseline="0" dirty="0">
                <a:solidFill>
                  <a:srgbClr val="8C8C8C"/>
                </a:solidFill>
                <a:latin typeface="Carlito"/>
              </a:rPr>
              <a:t>Nel 1990, il settore privato rappresenta appena il 4% delle attività produttive e commerciali </a:t>
            </a:r>
            <a:r>
              <a:rPr lang="it-IT" sz="2000" b="0" i="0" strike="noStrike" baseline="0" dirty="0">
                <a:solidFill>
                  <a:srgbClr val="8C8C8C"/>
                </a:solidFill>
                <a:latin typeface="Carlito"/>
              </a:rPr>
              <a:t>dell’Unione Sovietica</a:t>
            </a:r>
            <a:endParaRPr lang="en-US" sz="2000" dirty="0"/>
          </a:p>
        </p:txBody>
      </p:sp>
      <p:pic>
        <p:nvPicPr>
          <p:cNvPr id="6146" name="Picture 2" descr="La caduta - la Repubblica">
            <a:extLst>
              <a:ext uri="{FF2B5EF4-FFF2-40B4-BE49-F238E27FC236}">
                <a16:creationId xmlns:a16="http://schemas.microsoft.com/office/drawing/2014/main" id="{69541244-18AE-A45A-B184-DE4E3C1A07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748" y="1929568"/>
            <a:ext cx="5334160" cy="30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78126-E4F1-F39A-5B90-395E81CC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871146"/>
            <a:ext cx="4544762" cy="9105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caduta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muro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Berlino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F7AF73-C989-CF53-A7F5-A5137AEBD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913" y="1414022"/>
            <a:ext cx="5995447" cy="537327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- 1988: </a:t>
            </a:r>
            <a:r>
              <a:rPr lang="it-IT" sz="7200" b="0" i="0" u="none" strike="noStrike" baseline="0" dirty="0" err="1">
                <a:solidFill>
                  <a:srgbClr val="8C8C8C"/>
                </a:solidFill>
                <a:latin typeface="Carlito"/>
              </a:rPr>
              <a:t>Gorbačev</a:t>
            </a:r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 rende chiaro ai governi delle democrazie popolari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che l’Urss non </a:t>
            </a:r>
            <a:r>
              <a:rPr lang="it-IT" sz="7200" b="0" i="0" u="none" strike="noStrike" baseline="0" dirty="0" err="1">
                <a:solidFill>
                  <a:srgbClr val="8C8C8C"/>
                </a:solidFill>
                <a:latin typeface="Carlito"/>
              </a:rPr>
              <a:t>interverra</a:t>
            </a:r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 </a:t>
            </a:r>
            <a:r>
              <a:rPr lang="it-IT" sz="7200" b="0" i="0" u="none" strike="noStrike" baseline="0" dirty="0" err="1">
                <a:solidFill>
                  <a:srgbClr val="8C8C8C"/>
                </a:solidFill>
                <a:latin typeface="Carlito"/>
              </a:rPr>
              <a:t>piu</a:t>
            </a:r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 militarmente a loro sostegno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(precedenti: Ungheria 1956, Cecoslovacchia 1968)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giugno 1989: prime elezioni libere in Polonia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agosto 1989: l’Ungheria apre le frontiere con l’Austria: si crea una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prima breccia nella cortina di ferro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novembre 1989: apertura del Muro di Berlino e dei confini tra le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due Germanie (ottobre 1990, unificazione tedesca)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La caduta del Muro accelera la fine dei sistemi socialisti in tutta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l’Europa Orientale. Solo in Romania il dittatore Ceausescu cerca di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resistere con la violenza e viene ucciso</a:t>
            </a:r>
          </a:p>
          <a:p>
            <a:pPr algn="l"/>
            <a:r>
              <a:rPr lang="it-IT" sz="7200" b="0" i="0" u="none" strike="noStrike" baseline="0" dirty="0">
                <a:solidFill>
                  <a:srgbClr val="8C8C8C"/>
                </a:solidFill>
                <a:latin typeface="Carlito"/>
              </a:rPr>
              <a:t>- Inizia una transizione difficile, con aspetti traumatici dal punto di vista sociale.</a:t>
            </a:r>
            <a:endParaRPr lang="en-US" sz="7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7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7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7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7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dirty="0"/>
              <a:t>https://youtu.be/K5NY7kE8mWY?si=cswZXSurnw6ePX8n</a:t>
            </a:r>
          </a:p>
        </p:txBody>
      </p:sp>
      <p:pic>
        <p:nvPicPr>
          <p:cNvPr id="7170" name="Picture 2" descr="A trent'anni dalla Caduta del Muro di Berlino, un evento per ricordare la  storia e le conseguenze per mondo ebraico e società europee - Mosaico">
            <a:extLst>
              <a:ext uri="{FF2B5EF4-FFF2-40B4-BE49-F238E27FC236}">
                <a16:creationId xmlns:a16="http://schemas.microsoft.com/office/drawing/2014/main" id="{0DEA768E-05FD-B6F5-01AE-B265A70EA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360" y="1929568"/>
            <a:ext cx="4959547" cy="30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4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CC8C8E0-777C-57A2-C310-7DE2D0DD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82805"/>
            <a:ext cx="3221377" cy="678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0" u="none" strike="noStrike" baseline="0" dirty="0" err="1"/>
              <a:t>L’altro</a:t>
            </a:r>
            <a:r>
              <a:rPr lang="en-US" sz="4000" b="1" i="0" u="none" strike="noStrike" baseline="0" dirty="0"/>
              <a:t> 1989</a:t>
            </a:r>
            <a:endParaRPr lang="en-US" sz="4000" dirty="0"/>
          </a:p>
        </p:txBody>
      </p:sp>
      <p:pic>
        <p:nvPicPr>
          <p:cNvPr id="8194" name="Picture 2" descr="Trenta anni fa la strage di piazza Tienammen e l'eroe del carro armato">
            <a:extLst>
              <a:ext uri="{FF2B5EF4-FFF2-40B4-BE49-F238E27FC236}">
                <a16:creationId xmlns:a16="http://schemas.microsoft.com/office/drawing/2014/main" id="{1812BA5D-A5EC-7B37-C2B7-0C51D2232A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r="10360"/>
          <a:stretch/>
        </p:blipFill>
        <p:spPr bwMode="auto">
          <a:xfrm>
            <a:off x="6693031" y="1"/>
            <a:ext cx="5498969" cy="6858000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9974954-A208-748C-86A4-6737BA582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8" y="1131216"/>
            <a:ext cx="6281553" cy="514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sz="1800" b="1" i="0" u="none" strike="noStrike" baseline="0" dirty="0">
                <a:latin typeface="Carlito-Bold"/>
              </a:rPr>
              <a:t>In Cina </a:t>
            </a:r>
            <a:r>
              <a:rPr lang="it-IT" sz="1800" b="0" i="0" u="none" strike="noStrike" baseline="0" dirty="0">
                <a:latin typeface="Carlito"/>
              </a:rPr>
              <a:t>alla fine degli anni Ottanta cresce la richiesta di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estendere le riforme anche al piano politico: pesa l’esempio della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Perestrojka e di quanto sta accadendo nel blocco sovietico</a:t>
            </a:r>
          </a:p>
          <a:p>
            <a:pPr algn="l"/>
            <a:r>
              <a:rPr lang="it-IT" sz="1800" b="1" i="0" u="none" strike="noStrike" baseline="0" dirty="0">
                <a:latin typeface="Carlito-Bold"/>
              </a:rPr>
              <a:t>Primavera 1989: </a:t>
            </a:r>
            <a:r>
              <a:rPr lang="it-IT" sz="1800" b="0" i="0" u="none" strike="noStrike" baseline="0" dirty="0">
                <a:latin typeface="Carlito"/>
              </a:rPr>
              <a:t>movimento degli studenti a Pechino per le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riforme democratiche. Dalla capitale, la </a:t>
            </a:r>
            <a:r>
              <a:rPr lang="it-IT" sz="1800" b="0" i="0" u="none" strike="noStrike" baseline="0" dirty="0" err="1">
                <a:latin typeface="Carlito"/>
              </a:rPr>
              <a:t>prostesta</a:t>
            </a:r>
            <a:r>
              <a:rPr lang="it-IT" sz="1800" b="0" i="0" u="none" strike="noStrike" baseline="0" dirty="0">
                <a:latin typeface="Carlito"/>
              </a:rPr>
              <a:t> si estende ad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altre zone del paese, e tocca anche Hong Kong e Taiwan</a:t>
            </a:r>
          </a:p>
          <a:p>
            <a:pPr algn="l"/>
            <a:r>
              <a:rPr lang="it-IT" sz="1800" b="1" i="0" u="none" strike="noStrike" baseline="0" dirty="0">
                <a:latin typeface="Carlito-Bold"/>
              </a:rPr>
              <a:t>16-17 maggio: </a:t>
            </a:r>
            <a:r>
              <a:rPr lang="it-IT" sz="1800" b="0" i="0" u="none" strike="noStrike" baseline="0" dirty="0">
                <a:latin typeface="Carlito"/>
              </a:rPr>
              <a:t>visita di </a:t>
            </a:r>
            <a:r>
              <a:rPr lang="it-IT" sz="1800" b="0" i="0" u="none" strike="noStrike" baseline="0" dirty="0" err="1">
                <a:latin typeface="Carlito"/>
              </a:rPr>
              <a:t>Gorbačev</a:t>
            </a:r>
            <a:r>
              <a:rPr lang="it-IT" sz="1800" b="0" i="0" u="none" strike="noStrike" baseline="0" dirty="0">
                <a:latin typeface="Carlito"/>
              </a:rPr>
              <a:t> a Pechino</a:t>
            </a:r>
          </a:p>
          <a:p>
            <a:pPr algn="l"/>
            <a:r>
              <a:rPr lang="it-IT" sz="1800" b="1" i="0" u="none" strike="noStrike" baseline="0" dirty="0">
                <a:latin typeface="Carlito-Bold"/>
              </a:rPr>
              <a:t>19 maggio: </a:t>
            </a:r>
            <a:r>
              <a:rPr lang="it-IT" sz="1800" b="0" i="0" u="none" strike="noStrike" baseline="0" dirty="0">
                <a:latin typeface="Carlito"/>
              </a:rPr>
              <a:t>fallisce il negoziato con gli studenti, viene dichiarata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la legge marziale</a:t>
            </a:r>
          </a:p>
          <a:p>
            <a:pPr algn="l"/>
            <a:r>
              <a:rPr lang="it-IT" sz="1800" b="1" i="0" u="none" strike="noStrike" baseline="0" dirty="0">
                <a:latin typeface="Carlito-Bold"/>
              </a:rPr>
              <a:t>4 giugno: </a:t>
            </a:r>
            <a:r>
              <a:rPr lang="it-IT" sz="1800" b="0" i="0" u="none" strike="noStrike" baseline="0" dirty="0">
                <a:latin typeface="Carlito"/>
              </a:rPr>
              <a:t>scatta la repressione militare</a:t>
            </a:r>
          </a:p>
          <a:p>
            <a:pPr algn="l"/>
            <a:r>
              <a:rPr lang="it-IT" sz="1800" b="1" i="0" u="none" strike="noStrike" baseline="0" dirty="0">
                <a:latin typeface="Carlito-Bold"/>
              </a:rPr>
              <a:t>Il modello cinese </a:t>
            </a:r>
            <a:r>
              <a:rPr lang="it-IT" sz="1800" b="0" i="0" u="none" strike="noStrike" baseline="0" dirty="0">
                <a:latin typeface="Carlito"/>
              </a:rPr>
              <a:t>rimarrà quello di un capitalismo senza</a:t>
            </a:r>
          </a:p>
          <a:p>
            <a:pPr algn="l"/>
            <a:r>
              <a:rPr lang="it-IT" sz="1800" b="0" i="0" u="none" strike="noStrike" baseline="0" dirty="0">
                <a:latin typeface="Carlito"/>
              </a:rPr>
              <a:t>Democrazia</a:t>
            </a:r>
          </a:p>
          <a:p>
            <a:pPr algn="l"/>
            <a:r>
              <a:rPr lang="en-US" sz="1800" dirty="0"/>
              <a:t>https://youtu.be/YeFzeNAHEhU?si=gBchOpysJBwIF0EG</a:t>
            </a:r>
          </a:p>
        </p:txBody>
      </p:sp>
    </p:spTree>
    <p:extLst>
      <p:ext uri="{BB962C8B-B14F-4D97-AF65-F5344CB8AC3E}">
        <p14:creationId xmlns:p14="http://schemas.microsoft.com/office/powerpoint/2010/main" val="16188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7B326-AFBE-A017-F5F5-184D1A74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951"/>
            <a:ext cx="3932237" cy="575035"/>
          </a:xfrm>
        </p:spPr>
        <p:txBody>
          <a:bodyPr/>
          <a:lstStyle/>
          <a:p>
            <a:r>
              <a:rPr lang="it-IT" sz="3200" b="1" i="0" u="none" strike="noStrike" baseline="0">
                <a:latin typeface="Carlito-Bold"/>
              </a:rPr>
              <a:t>L’implosione dell’Urss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A51670-2721-83B2-CEA4-618A3830C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6580189" cy="5870575"/>
          </a:xfrm>
        </p:spPr>
        <p:txBody>
          <a:bodyPr>
            <a:noAutofit/>
          </a:bodyPr>
          <a:lstStyle/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La perdita dell’impero esterno in Europa Orientale accresce le tendenze divisive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all’interno dell’Urss. Nel 1990 e la stessa Federazione Russa, ora guidata dal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riformista radicale Boris Eltsin, a chiedere autonomia rispetto al potere centrale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Si aggrava nel frattempo la crisi economica: i vari tentativi di riforma segnano il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passo e si inizia a temere un crollo del sistema. Cresce la polarizzazione tra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riformisti e conservatori: i primi sono per riforme ancora più radicali, i secondi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per un ritorno al passato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agosto 1991: un gruppo di congiurati attua un colpo di Stato conservatore.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Gorbačev rifiuta di avallare il loro operato. A Mosca Eltsin guida la resistenza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popolare contro i golpisti, che alla fine recedono dai loro propositi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La vicenda del tentato golpe conduce a una messa al bando del Pcus e a un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indebolimento fatale dell’autorità di Gorbačev, mentre emerge Eltsin come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nuovo leader. Prevalgono le spinte centrifughe delle diverse repubbliche che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compongono l’Urss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21 dicembre 1991: alla conferenza di Alma Ata i rappresentanti di undici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repubbliche danno vita alla Csi (Comunita degli Stati indipendenti), che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sostituisce l’Urss</a:t>
            </a:r>
          </a:p>
          <a:p>
            <a:pPr algn="l"/>
            <a:r>
              <a:rPr lang="it-IT" sz="1400" b="0" i="0" u="none" strike="noStrike" baseline="0">
                <a:solidFill>
                  <a:srgbClr val="8C8C8C"/>
                </a:solidFill>
                <a:latin typeface="LiberationSans"/>
              </a:rPr>
              <a:t>- </a:t>
            </a:r>
            <a:r>
              <a:rPr lang="it-IT" sz="1400" b="0" i="0" u="none" strike="noStrike" baseline="0">
                <a:solidFill>
                  <a:srgbClr val="8C8C8C"/>
                </a:solidFill>
                <a:latin typeface="Carlito"/>
              </a:rPr>
              <a:t>25 dicembre 1991: Gorbačev si dimette ed esce di scena</a:t>
            </a:r>
            <a:endParaRPr lang="it-IT" sz="1400" dirty="0"/>
          </a:p>
        </p:txBody>
      </p:sp>
      <p:pic>
        <p:nvPicPr>
          <p:cNvPr id="9220" name="Picture 4" descr="8 Dicembre 1991- Sorge la Comunità di Stati Indipendenti (CSI) – Oggi nella  Storia">
            <a:extLst>
              <a:ext uri="{FF2B5EF4-FFF2-40B4-BE49-F238E27FC236}">
                <a16:creationId xmlns:a16="http://schemas.microsoft.com/office/drawing/2014/main" id="{1E219512-7802-0BAF-9393-2D72C5A8F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80" y="1428750"/>
            <a:ext cx="4609708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67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1306</Words>
  <Application>Microsoft Office PowerPoint</Application>
  <PresentationFormat>Widescreen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Arial</vt:lpstr>
      <vt:lpstr>Calibri</vt:lpstr>
      <vt:lpstr>Carlito</vt:lpstr>
      <vt:lpstr>Carlito-Bold</vt:lpstr>
      <vt:lpstr>Carlito-Italic</vt:lpstr>
      <vt:lpstr>LiberationSans</vt:lpstr>
      <vt:lpstr>Tema di Office</vt:lpstr>
      <vt:lpstr>La fine della Golden Age</vt:lpstr>
      <vt:lpstr>La crisi del Welfare State</vt:lpstr>
      <vt:lpstr>La fine della guerra fredda e il tentativo di riformare l’Urss</vt:lpstr>
      <vt:lpstr>Contestazione e crisi in Polonia</vt:lpstr>
      <vt:lpstr>La politica estera di Gorbačev</vt:lpstr>
      <vt:lpstr>I tentativi di riforma in Urss</vt:lpstr>
      <vt:lpstr>La caduta del muro di Berlino</vt:lpstr>
      <vt:lpstr>L’altro 1989</vt:lpstr>
      <vt:lpstr>L’implosione dell’Urss</vt:lpstr>
      <vt:lpstr>Dal bipolarismo al mondo unipolare</vt:lpstr>
      <vt:lpstr>Guerre nella ex-Jugoslavia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fine della Golden Age</dc:title>
  <dc:creator>Annalisa Cegna</dc:creator>
  <cp:lastModifiedBy>Annalisa Cegna</cp:lastModifiedBy>
  <cp:revision>12</cp:revision>
  <dcterms:created xsi:type="dcterms:W3CDTF">2024-04-15T06:18:56Z</dcterms:created>
  <dcterms:modified xsi:type="dcterms:W3CDTF">2024-04-15T09:02:18Z</dcterms:modified>
</cp:coreProperties>
</file>