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23" r:id="rId1"/>
  </p:sldMasterIdLst>
  <p:notesMasterIdLst>
    <p:notesMasterId r:id="rId16"/>
  </p:notesMasterIdLst>
  <p:sldIdLst>
    <p:sldId id="330" r:id="rId2"/>
    <p:sldId id="325" r:id="rId3"/>
    <p:sldId id="331" r:id="rId4"/>
    <p:sldId id="299" r:id="rId5"/>
    <p:sldId id="300" r:id="rId6"/>
    <p:sldId id="304" r:id="rId7"/>
    <p:sldId id="275" r:id="rId8"/>
    <p:sldId id="332" r:id="rId9"/>
    <p:sldId id="307" r:id="rId10"/>
    <p:sldId id="313" r:id="rId11"/>
    <p:sldId id="314" r:id="rId12"/>
    <p:sldId id="318" r:id="rId13"/>
    <p:sldId id="320" r:id="rId14"/>
    <p:sldId id="317" r:id="rId1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CC"/>
    <a:srgbClr val="00CC00"/>
    <a:srgbClr val="33CC33"/>
    <a:srgbClr val="99FFCC"/>
    <a:srgbClr val="00FFCC"/>
    <a:srgbClr val="99FF99"/>
    <a:srgbClr val="66FF33"/>
    <a:srgbClr val="00FF00"/>
    <a:srgbClr val="00FFF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 d="1"/>
        <a:sy n="1" d="1"/>
      </p:scale>
      <p:origin x="0" y="0"/>
    </p:cViewPr>
  </p:notesTextViewPr>
  <p:sorterViewPr>
    <p:cViewPr>
      <p:scale>
        <a:sx n="100" d="100"/>
        <a:sy n="100" d="100"/>
      </p:scale>
      <p:origin x="0" y="259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0D64A1-A71C-4E79-8936-CE28D855BAE2}" type="datetimeFigureOut">
              <a:rPr lang="it-IT" smtClean="0"/>
              <a:t>06/03/2024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B001B8-7B37-4058-8B73-784A6B8C685D}" type="slidenum">
              <a:rPr lang="it-IT" smtClean="0"/>
              <a:t>‹N›</a:t>
            </a:fld>
            <a:endParaRPr lang="it-IT"/>
          </a:p>
        </p:txBody>
      </p:sp>
    </p:spTree>
    <p:extLst>
      <p:ext uri="{BB962C8B-B14F-4D97-AF65-F5344CB8AC3E}">
        <p14:creationId xmlns:p14="http://schemas.microsoft.com/office/powerpoint/2010/main" val="165984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D7B001B8-7B37-4058-8B73-784A6B8C685D}" type="slidenum">
              <a:rPr lang="it-IT" smtClean="0"/>
              <a:t>10</a:t>
            </a:fld>
            <a:endParaRPr lang="it-IT"/>
          </a:p>
        </p:txBody>
      </p:sp>
    </p:spTree>
    <p:extLst>
      <p:ext uri="{BB962C8B-B14F-4D97-AF65-F5344CB8AC3E}">
        <p14:creationId xmlns:p14="http://schemas.microsoft.com/office/powerpoint/2010/main" val="39044218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olo 28"/>
          <p:cNvSpPr>
            <a:spLocks noGrp="1"/>
          </p:cNvSpPr>
          <p:nvPr>
            <p:ph type="ctrTitle"/>
          </p:nvPr>
        </p:nvSpPr>
        <p:spPr>
          <a:xfrm>
            <a:off x="381000" y="4853411"/>
            <a:ext cx="8458200" cy="1222375"/>
          </a:xfrm>
        </p:spPr>
        <p:txBody>
          <a:bodyPr anchor="t"/>
          <a:lstStyle/>
          <a:p>
            <a:r>
              <a:rPr kumimoji="0" lang="it-IT"/>
              <a:t>Fare clic per modificare lo stile del titolo</a:t>
            </a:r>
            <a:endParaRPr kumimoji="0" lang="en-US"/>
          </a:p>
        </p:txBody>
      </p:sp>
      <p:sp>
        <p:nvSpPr>
          <p:cNvPr id="9" name="Sottotitolo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a:t>Fare clic per modificare lo stile del sottotitolo dello schema</a:t>
            </a:r>
            <a:endParaRPr kumimoji="0" lang="en-US"/>
          </a:p>
        </p:txBody>
      </p:sp>
      <p:sp>
        <p:nvSpPr>
          <p:cNvPr id="16" name="Segnaposto data 15"/>
          <p:cNvSpPr>
            <a:spLocks noGrp="1"/>
          </p:cNvSpPr>
          <p:nvPr>
            <p:ph type="dt" sz="half" idx="10"/>
          </p:nvPr>
        </p:nvSpPr>
        <p:spPr/>
        <p:txBody>
          <a:bodyPr/>
          <a:lstStyle/>
          <a:p>
            <a:fld id="{C9ADEC84-C285-4E25-B24C-4B392532FC74}" type="datetimeFigureOut">
              <a:rPr lang="it-IT" smtClean="0"/>
              <a:t>06/03/2024</a:t>
            </a:fld>
            <a:endParaRPr lang="it-IT"/>
          </a:p>
        </p:txBody>
      </p:sp>
      <p:sp>
        <p:nvSpPr>
          <p:cNvPr id="2" name="Segnaposto piè di pagina 1"/>
          <p:cNvSpPr>
            <a:spLocks noGrp="1"/>
          </p:cNvSpPr>
          <p:nvPr>
            <p:ph type="ftr" sz="quarter" idx="11"/>
          </p:nvPr>
        </p:nvSpPr>
        <p:spPr/>
        <p:txBody>
          <a:bodyPr/>
          <a:lstStyle/>
          <a:p>
            <a:endParaRPr lang="it-IT"/>
          </a:p>
        </p:txBody>
      </p:sp>
      <p:sp>
        <p:nvSpPr>
          <p:cNvPr id="15" name="Segnaposto numero diapositiva 14"/>
          <p:cNvSpPr>
            <a:spLocks noGrp="1"/>
          </p:cNvSpPr>
          <p:nvPr>
            <p:ph type="sldNum" sz="quarter" idx="12"/>
          </p:nvPr>
        </p:nvSpPr>
        <p:spPr>
          <a:xfrm>
            <a:off x="8229600" y="6473952"/>
            <a:ext cx="758952" cy="246888"/>
          </a:xfrm>
        </p:spPr>
        <p:txBody>
          <a:bodyPr/>
          <a:lstStyle/>
          <a:p>
            <a:fld id="{338D52A3-F205-4CA4-AB0B-E92D4559899E}"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C9ADEC84-C285-4E25-B24C-4B392532FC74}" type="datetimeFigureOut">
              <a:rPr lang="it-IT" smtClean="0"/>
              <a:t>06/03/2024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38D52A3-F205-4CA4-AB0B-E92D4559899E}" type="slidenum">
              <a:rPr lang="it-IT" smtClean="0"/>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58000" y="549276"/>
            <a:ext cx="1828800" cy="5851525"/>
          </a:xfrm>
        </p:spPr>
        <p:txBody>
          <a:bodyPr vert="eaVert"/>
          <a:lstStyle/>
          <a:p>
            <a:r>
              <a:rPr kumimoji="0" lang="it-IT"/>
              <a:t>Fare clic per modificare lo stile del titolo</a:t>
            </a:r>
            <a:endParaRPr kumimoji="0" lang="en-US"/>
          </a:p>
        </p:txBody>
      </p:sp>
      <p:sp>
        <p:nvSpPr>
          <p:cNvPr id="3" name="Segnaposto testo verticale 2"/>
          <p:cNvSpPr>
            <a:spLocks noGrp="1"/>
          </p:cNvSpPr>
          <p:nvPr>
            <p:ph type="body" orient="vert" idx="1"/>
          </p:nvPr>
        </p:nvSpPr>
        <p:spPr>
          <a:xfrm>
            <a:off x="457200" y="549276"/>
            <a:ext cx="6248400" cy="5851525"/>
          </a:xfrm>
        </p:spPr>
        <p:txBody>
          <a:bodyPr vert="eaVert"/>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4" name="Segnaposto data 3"/>
          <p:cNvSpPr>
            <a:spLocks noGrp="1"/>
          </p:cNvSpPr>
          <p:nvPr>
            <p:ph type="dt" sz="half" idx="10"/>
          </p:nvPr>
        </p:nvSpPr>
        <p:spPr/>
        <p:txBody>
          <a:bodyPr/>
          <a:lstStyle/>
          <a:p>
            <a:fld id="{C9ADEC84-C285-4E25-B24C-4B392532FC74}" type="datetimeFigureOut">
              <a:rPr lang="it-IT" smtClean="0"/>
              <a:t>06/03/2024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38D52A3-F205-4CA4-AB0B-E92D4559899E}"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2" name="Titolo 21"/>
          <p:cNvSpPr>
            <a:spLocks noGrp="1"/>
          </p:cNvSpPr>
          <p:nvPr>
            <p:ph type="title"/>
          </p:nvPr>
        </p:nvSpPr>
        <p:spPr/>
        <p:txBody>
          <a:bodyPr/>
          <a:lstStyle/>
          <a:p>
            <a:r>
              <a:rPr kumimoji="0" lang="it-IT"/>
              <a:t>Fare clic per modificare lo stile del titolo</a:t>
            </a:r>
            <a:endParaRPr kumimoji="0" lang="en-US"/>
          </a:p>
        </p:txBody>
      </p:sp>
      <p:sp>
        <p:nvSpPr>
          <p:cNvPr id="27" name="Segnaposto contenuto 26"/>
          <p:cNvSpPr>
            <a:spLocks noGrp="1"/>
          </p:cNvSpPr>
          <p:nvPr>
            <p:ph idx="1"/>
          </p:nvPr>
        </p:nvSpPr>
        <p:spPr/>
        <p:txBody>
          <a:body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25" name="Segnaposto data 24"/>
          <p:cNvSpPr>
            <a:spLocks noGrp="1"/>
          </p:cNvSpPr>
          <p:nvPr>
            <p:ph type="dt" sz="half" idx="10"/>
          </p:nvPr>
        </p:nvSpPr>
        <p:spPr/>
        <p:txBody>
          <a:bodyPr/>
          <a:lstStyle/>
          <a:p>
            <a:fld id="{C9ADEC84-C285-4E25-B24C-4B392532FC74}" type="datetimeFigureOut">
              <a:rPr lang="it-IT" smtClean="0"/>
              <a:t>06/03/2024</a:t>
            </a:fld>
            <a:endParaRPr lang="it-IT"/>
          </a:p>
        </p:txBody>
      </p:sp>
      <p:sp>
        <p:nvSpPr>
          <p:cNvPr id="19" name="Segnaposto piè di pagina 18"/>
          <p:cNvSpPr>
            <a:spLocks noGrp="1"/>
          </p:cNvSpPr>
          <p:nvPr>
            <p:ph type="ftr" sz="quarter" idx="11"/>
          </p:nvPr>
        </p:nvSpPr>
        <p:spPr>
          <a:xfrm>
            <a:off x="3581400" y="76200"/>
            <a:ext cx="2895600" cy="288925"/>
          </a:xfrm>
        </p:spPr>
        <p:txBody>
          <a:bodyPr/>
          <a:lstStyle/>
          <a:p>
            <a:endParaRPr lang="it-IT"/>
          </a:p>
        </p:txBody>
      </p:sp>
      <p:sp>
        <p:nvSpPr>
          <p:cNvPr id="16" name="Segnaposto numero diapositiva 15"/>
          <p:cNvSpPr>
            <a:spLocks noGrp="1"/>
          </p:cNvSpPr>
          <p:nvPr>
            <p:ph type="sldNum" sz="quarter" idx="12"/>
          </p:nvPr>
        </p:nvSpPr>
        <p:spPr>
          <a:xfrm>
            <a:off x="8229600" y="6473952"/>
            <a:ext cx="758952" cy="246888"/>
          </a:xfrm>
        </p:spPr>
        <p:txBody>
          <a:bodyPr/>
          <a:lstStyle/>
          <a:p>
            <a:fld id="{338D52A3-F205-4CA4-AB0B-E92D4559899E}"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Segnaposto testo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a:t>Fare clic per modificare stili del testo dello schema</a:t>
            </a:r>
          </a:p>
        </p:txBody>
      </p:sp>
      <p:sp>
        <p:nvSpPr>
          <p:cNvPr id="19" name="Segnaposto data 18"/>
          <p:cNvSpPr>
            <a:spLocks noGrp="1"/>
          </p:cNvSpPr>
          <p:nvPr>
            <p:ph type="dt" sz="half" idx="10"/>
          </p:nvPr>
        </p:nvSpPr>
        <p:spPr/>
        <p:txBody>
          <a:bodyPr/>
          <a:lstStyle/>
          <a:p>
            <a:fld id="{C9ADEC84-C285-4E25-B24C-4B392532FC74}" type="datetimeFigureOut">
              <a:rPr lang="it-IT" smtClean="0"/>
              <a:t>06/03/2024</a:t>
            </a:fld>
            <a:endParaRPr lang="it-IT"/>
          </a:p>
        </p:txBody>
      </p:sp>
      <p:sp>
        <p:nvSpPr>
          <p:cNvPr id="11" name="Segnaposto piè di pagina 10"/>
          <p:cNvSpPr>
            <a:spLocks noGrp="1"/>
          </p:cNvSpPr>
          <p:nvPr>
            <p:ph type="ftr" sz="quarter" idx="11"/>
          </p:nvPr>
        </p:nvSpPr>
        <p:spPr/>
        <p:txBody>
          <a:bodyPr/>
          <a:lstStyle/>
          <a:p>
            <a:endParaRPr lang="it-IT"/>
          </a:p>
        </p:txBody>
      </p:sp>
      <p:sp>
        <p:nvSpPr>
          <p:cNvPr id="16" name="Segnaposto numero diapositiva 15"/>
          <p:cNvSpPr>
            <a:spLocks noGrp="1"/>
          </p:cNvSpPr>
          <p:nvPr>
            <p:ph type="sldNum" sz="quarter" idx="12"/>
          </p:nvPr>
        </p:nvSpPr>
        <p:spPr/>
        <p:txBody>
          <a:bodyPr/>
          <a:lstStyle/>
          <a:p>
            <a:fld id="{338D52A3-F205-4CA4-AB0B-E92D4559899E}" type="slidenum">
              <a:rPr lang="it-IT" smtClean="0"/>
              <a:t>‹N›</a:t>
            </a:fld>
            <a:endParaRPr lang="it-IT"/>
          </a:p>
        </p:txBody>
      </p:sp>
      <p:sp>
        <p:nvSpPr>
          <p:cNvPr id="8" name="Titolo 7"/>
          <p:cNvSpPr>
            <a:spLocks noGrp="1"/>
          </p:cNvSpPr>
          <p:nvPr>
            <p:ph type="title"/>
          </p:nvPr>
        </p:nvSpPr>
        <p:spPr>
          <a:xfrm>
            <a:off x="180475" y="2947085"/>
            <a:ext cx="8686800" cy="1184825"/>
          </a:xfrm>
        </p:spPr>
        <p:txBody>
          <a:bodyPr rtlCol="0" anchor="t"/>
          <a:lstStyle>
            <a:lvl1pPr algn="r">
              <a:defRPr/>
            </a:lvl1pPr>
          </a:lstStyle>
          <a:p>
            <a:r>
              <a:rPr kumimoji="0" lang="it-IT"/>
              <a:t>Fare clic per modificare lo stile del titolo</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0" name="Titolo 19"/>
          <p:cNvSpPr>
            <a:spLocks noGrp="1"/>
          </p:cNvSpPr>
          <p:nvPr>
            <p:ph type="title"/>
          </p:nvPr>
        </p:nvSpPr>
        <p:spPr>
          <a:xfrm>
            <a:off x="301752" y="457200"/>
            <a:ext cx="8686800" cy="841248"/>
          </a:xfrm>
        </p:spPr>
        <p:txBody>
          <a:bodyPr/>
          <a:lstStyle/>
          <a:p>
            <a:r>
              <a:rPr kumimoji="0" lang="it-IT"/>
              <a:t>Fare clic per modificare lo stile del titolo</a:t>
            </a:r>
            <a:endParaRPr kumimoji="0" lang="en-US"/>
          </a:p>
        </p:txBody>
      </p:sp>
      <p:sp>
        <p:nvSpPr>
          <p:cNvPr id="14" name="Segnaposto contenuto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3" name="Segnaposto contenuto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21" name="Segnaposto data 20"/>
          <p:cNvSpPr>
            <a:spLocks noGrp="1"/>
          </p:cNvSpPr>
          <p:nvPr>
            <p:ph type="dt" sz="half" idx="10"/>
          </p:nvPr>
        </p:nvSpPr>
        <p:spPr/>
        <p:txBody>
          <a:bodyPr/>
          <a:lstStyle/>
          <a:p>
            <a:fld id="{C9ADEC84-C285-4E25-B24C-4B392532FC74}" type="datetimeFigureOut">
              <a:rPr lang="it-IT" smtClean="0"/>
              <a:t>06/03/2024</a:t>
            </a:fld>
            <a:endParaRPr lang="it-IT"/>
          </a:p>
        </p:txBody>
      </p:sp>
      <p:sp>
        <p:nvSpPr>
          <p:cNvPr id="10" name="Segnaposto piè di pagina 9"/>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338D52A3-F205-4CA4-AB0B-E92D4559899E}"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9" name="Titolo 28"/>
          <p:cNvSpPr>
            <a:spLocks noGrp="1"/>
          </p:cNvSpPr>
          <p:nvPr>
            <p:ph type="title"/>
          </p:nvPr>
        </p:nvSpPr>
        <p:spPr>
          <a:xfrm>
            <a:off x="304800" y="5410200"/>
            <a:ext cx="8610600" cy="882650"/>
          </a:xfrm>
        </p:spPr>
        <p:txBody>
          <a:bodyPr anchor="ctr"/>
          <a:lstStyle>
            <a:lvl1pPr>
              <a:defRPr/>
            </a:lvl1pPr>
          </a:lstStyle>
          <a:p>
            <a:r>
              <a:rPr kumimoji="0" lang="it-IT"/>
              <a:t>Fare clic per modificare lo stile del titolo</a:t>
            </a:r>
            <a:endParaRPr kumimoji="0" lang="en-US"/>
          </a:p>
        </p:txBody>
      </p:sp>
      <p:sp>
        <p:nvSpPr>
          <p:cNvPr id="13" name="Segnaposto testo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25" name="Segnaposto testo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it-IT"/>
              <a:t>Fare clic per modificare stili del testo dello schema</a:t>
            </a:r>
          </a:p>
        </p:txBody>
      </p:sp>
      <p:sp>
        <p:nvSpPr>
          <p:cNvPr id="4" name="Segnaposto contenuto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28" name="Segnaposto contenuto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10" name="Segnaposto data 9"/>
          <p:cNvSpPr>
            <a:spLocks noGrp="1"/>
          </p:cNvSpPr>
          <p:nvPr>
            <p:ph type="dt" sz="half" idx="10"/>
          </p:nvPr>
        </p:nvSpPr>
        <p:spPr/>
        <p:txBody>
          <a:bodyPr/>
          <a:lstStyle/>
          <a:p>
            <a:fld id="{C9ADEC84-C285-4E25-B24C-4B392532FC74}" type="datetimeFigureOut">
              <a:rPr lang="it-IT" smtClean="0"/>
              <a:t>06/03/2024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a:xfrm>
            <a:off x="8229600" y="6477000"/>
            <a:ext cx="762000" cy="246888"/>
          </a:xfrm>
        </p:spPr>
        <p:txBody>
          <a:bodyPr/>
          <a:lstStyle/>
          <a:p>
            <a:fld id="{338D52A3-F205-4CA4-AB0B-E92D4559899E}" type="slidenum">
              <a:rPr lang="it-IT" smtClean="0"/>
              <a:t>‹N›</a:t>
            </a:fld>
            <a:endParaRPr lang="it-IT"/>
          </a:p>
        </p:txBody>
      </p:sp>
      <p:sp>
        <p:nvSpPr>
          <p:cNvPr id="11" name="Connettore 1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30" name="Titolo 29"/>
          <p:cNvSpPr>
            <a:spLocks noGrp="1"/>
          </p:cNvSpPr>
          <p:nvPr>
            <p:ph type="title"/>
          </p:nvPr>
        </p:nvSpPr>
        <p:spPr>
          <a:xfrm>
            <a:off x="301752" y="457200"/>
            <a:ext cx="8686800" cy="841248"/>
          </a:xfrm>
        </p:spPr>
        <p:txBody>
          <a:bodyPr/>
          <a:lstStyle/>
          <a:p>
            <a:r>
              <a:rPr kumimoji="0" lang="it-IT"/>
              <a:t>Fare clic per modificare lo stile del titolo</a:t>
            </a:r>
            <a:endParaRPr kumimoji="0" lang="en-US"/>
          </a:p>
        </p:txBody>
      </p:sp>
      <p:sp>
        <p:nvSpPr>
          <p:cNvPr id="12" name="Segnaposto data 11"/>
          <p:cNvSpPr>
            <a:spLocks noGrp="1"/>
          </p:cNvSpPr>
          <p:nvPr>
            <p:ph type="dt" sz="half" idx="10"/>
          </p:nvPr>
        </p:nvSpPr>
        <p:spPr/>
        <p:txBody>
          <a:bodyPr/>
          <a:lstStyle/>
          <a:p>
            <a:fld id="{C9ADEC84-C285-4E25-B24C-4B392532FC74}" type="datetimeFigureOut">
              <a:rPr lang="it-IT" smtClean="0"/>
              <a:t>06/03/2024</a:t>
            </a:fld>
            <a:endParaRPr lang="it-IT"/>
          </a:p>
        </p:txBody>
      </p:sp>
      <p:sp>
        <p:nvSpPr>
          <p:cNvPr id="21" name="Segnaposto piè di pagina 20"/>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338D52A3-F205-4CA4-AB0B-E92D4559899E}"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3" name="Segnaposto data 2"/>
          <p:cNvSpPr>
            <a:spLocks noGrp="1"/>
          </p:cNvSpPr>
          <p:nvPr>
            <p:ph type="dt" sz="half" idx="10"/>
          </p:nvPr>
        </p:nvSpPr>
        <p:spPr/>
        <p:txBody>
          <a:bodyPr/>
          <a:lstStyle/>
          <a:p>
            <a:fld id="{C9ADEC84-C285-4E25-B24C-4B392532FC74}" type="datetimeFigureOut">
              <a:rPr lang="it-IT" smtClean="0"/>
              <a:t>06/03/2024</a:t>
            </a:fld>
            <a:endParaRPr lang="it-IT"/>
          </a:p>
        </p:txBody>
      </p:sp>
      <p:sp>
        <p:nvSpPr>
          <p:cNvPr id="24" name="Segnaposto piè di pagina 23"/>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38D52A3-F205-4CA4-AB0B-E92D4559899E}"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Connettore 1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olo 11"/>
          <p:cNvSpPr>
            <a:spLocks noGrp="1"/>
          </p:cNvSpPr>
          <p:nvPr>
            <p:ph type="title"/>
          </p:nvPr>
        </p:nvSpPr>
        <p:spPr>
          <a:xfrm>
            <a:off x="457200" y="5486400"/>
            <a:ext cx="8458200" cy="520700"/>
          </a:xfrm>
        </p:spPr>
        <p:txBody>
          <a:bodyPr anchor="ctr"/>
          <a:lstStyle>
            <a:lvl1pPr algn="l">
              <a:buNone/>
              <a:defRPr sz="2000" b="1"/>
            </a:lvl1pPr>
          </a:lstStyle>
          <a:p>
            <a:r>
              <a:rPr kumimoji="0" lang="it-IT"/>
              <a:t>Fare clic per modificare lo stile del titolo</a:t>
            </a:r>
            <a:endParaRPr kumimoji="0" lang="en-US"/>
          </a:p>
        </p:txBody>
      </p:sp>
      <p:sp>
        <p:nvSpPr>
          <p:cNvPr id="26" name="Segnaposto testo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it-IT"/>
              <a:t>Fare clic per modificare stili del testo dello schema</a:t>
            </a:r>
          </a:p>
        </p:txBody>
      </p:sp>
      <p:sp>
        <p:nvSpPr>
          <p:cNvPr id="14" name="Segnaposto contenuto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it-IT"/>
              <a:t>Fare clic per modificare stili del testo dello schema</a:t>
            </a:r>
          </a:p>
          <a:p>
            <a:pPr lvl="1" eaLnBrk="1" latinLnBrk="0" hangingPunct="1"/>
            <a:r>
              <a:rPr lang="it-IT"/>
              <a:t>Secondo livello</a:t>
            </a:r>
          </a:p>
          <a:p>
            <a:pPr lvl="2" eaLnBrk="1" latinLnBrk="0" hangingPunct="1"/>
            <a:r>
              <a:rPr lang="it-IT"/>
              <a:t>Terzo livello</a:t>
            </a:r>
          </a:p>
          <a:p>
            <a:pPr lvl="3" eaLnBrk="1" latinLnBrk="0" hangingPunct="1"/>
            <a:r>
              <a:rPr lang="it-IT"/>
              <a:t>Quarto livello</a:t>
            </a:r>
          </a:p>
          <a:p>
            <a:pPr lvl="4" eaLnBrk="1" latinLnBrk="0" hangingPunct="1"/>
            <a:r>
              <a:rPr lang="it-IT"/>
              <a:t>Quinto livello</a:t>
            </a:r>
            <a:endParaRPr kumimoji="0" lang="en-US"/>
          </a:p>
        </p:txBody>
      </p:sp>
      <p:sp>
        <p:nvSpPr>
          <p:cNvPr id="25" name="Segnaposto data 24"/>
          <p:cNvSpPr>
            <a:spLocks noGrp="1"/>
          </p:cNvSpPr>
          <p:nvPr>
            <p:ph type="dt" sz="half" idx="10"/>
          </p:nvPr>
        </p:nvSpPr>
        <p:spPr/>
        <p:txBody>
          <a:bodyPr/>
          <a:lstStyle/>
          <a:p>
            <a:fld id="{C9ADEC84-C285-4E25-B24C-4B392532FC74}" type="datetimeFigureOut">
              <a:rPr lang="it-IT" smtClean="0"/>
              <a:t>06/03/2024</a:t>
            </a:fld>
            <a:endParaRPr lang="it-IT"/>
          </a:p>
        </p:txBody>
      </p:sp>
      <p:sp>
        <p:nvSpPr>
          <p:cNvPr id="29" name="Segnaposto piè di pagina 28"/>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338D52A3-F205-4CA4-AB0B-E92D4559899E}"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3" name="Segnaposto immagine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it-IT"/>
              <a:t>Fare clic sull'icona per inserire un'immagine</a:t>
            </a:r>
            <a:endParaRPr kumimoji="0" lang="en-US" dirty="0"/>
          </a:p>
        </p:txBody>
      </p:sp>
      <p:sp>
        <p:nvSpPr>
          <p:cNvPr id="7" name="Segnaposto data 6"/>
          <p:cNvSpPr>
            <a:spLocks noGrp="1"/>
          </p:cNvSpPr>
          <p:nvPr>
            <p:ph type="dt" sz="half" idx="10"/>
          </p:nvPr>
        </p:nvSpPr>
        <p:spPr/>
        <p:txBody>
          <a:bodyPr/>
          <a:lstStyle/>
          <a:p>
            <a:fld id="{C9ADEC84-C285-4E25-B24C-4B392532FC74}" type="datetimeFigureOut">
              <a:rPr lang="it-IT" smtClean="0"/>
              <a:t>06/03/2024</a:t>
            </a:fld>
            <a:endParaRPr lang="it-IT"/>
          </a:p>
        </p:txBody>
      </p:sp>
      <p:sp>
        <p:nvSpPr>
          <p:cNvPr id="5" name="Segnaposto piè di pagina 4"/>
          <p:cNvSpPr>
            <a:spLocks noGrp="1"/>
          </p:cNvSpPr>
          <p:nvPr>
            <p:ph type="ftr" sz="quarter" idx="11"/>
          </p:nvPr>
        </p:nvSpPr>
        <p:spPr/>
        <p:txBody>
          <a:bodyPr/>
          <a:lstStyle/>
          <a:p>
            <a:endParaRPr lang="it-IT"/>
          </a:p>
        </p:txBody>
      </p:sp>
      <p:sp>
        <p:nvSpPr>
          <p:cNvPr id="31" name="Segnaposto numero diapositiva 30"/>
          <p:cNvSpPr>
            <a:spLocks noGrp="1"/>
          </p:cNvSpPr>
          <p:nvPr>
            <p:ph type="sldNum" sz="quarter" idx="12"/>
          </p:nvPr>
        </p:nvSpPr>
        <p:spPr/>
        <p:txBody>
          <a:bodyPr/>
          <a:lstStyle/>
          <a:p>
            <a:fld id="{338D52A3-F205-4CA4-AB0B-E92D4559899E}" type="slidenum">
              <a:rPr lang="it-IT" smtClean="0"/>
              <a:t>‹N›</a:t>
            </a:fld>
            <a:endParaRPr lang="it-IT"/>
          </a:p>
        </p:txBody>
      </p:sp>
      <p:sp>
        <p:nvSpPr>
          <p:cNvPr id="17" name="Titolo 16"/>
          <p:cNvSpPr>
            <a:spLocks noGrp="1"/>
          </p:cNvSpPr>
          <p:nvPr>
            <p:ph type="title"/>
          </p:nvPr>
        </p:nvSpPr>
        <p:spPr>
          <a:xfrm>
            <a:off x="381000" y="4993760"/>
            <a:ext cx="5867400" cy="522288"/>
          </a:xfrm>
        </p:spPr>
        <p:txBody>
          <a:bodyPr anchor="ctr"/>
          <a:lstStyle>
            <a:lvl1pPr algn="l">
              <a:buNone/>
              <a:defRPr sz="2000" b="1"/>
            </a:lvl1pPr>
          </a:lstStyle>
          <a:p>
            <a:r>
              <a:rPr kumimoji="0" lang="it-IT"/>
              <a:t>Fare clic per modificare lo stile del titolo</a:t>
            </a:r>
            <a:endParaRPr kumimoji="0" lang="en-US"/>
          </a:p>
        </p:txBody>
      </p:sp>
      <p:sp>
        <p:nvSpPr>
          <p:cNvPr id="26" name="Segnaposto testo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it-IT"/>
              <a:t>Fare clic per modificare stili del testo dello schema</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Connettore 1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Segnaposto testo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it-IT"/>
              <a:t>Fare clic per modificare stili del testo dello schema</a:t>
            </a:r>
          </a:p>
          <a:p>
            <a:pPr lvl="1" eaLnBrk="1" latinLnBrk="0" hangingPunct="1"/>
            <a:r>
              <a:rPr kumimoji="0" lang="it-IT"/>
              <a:t>Secondo livello</a:t>
            </a:r>
          </a:p>
          <a:p>
            <a:pPr lvl="2" eaLnBrk="1" latinLnBrk="0" hangingPunct="1"/>
            <a:r>
              <a:rPr kumimoji="0" lang="it-IT"/>
              <a:t>Terzo livello</a:t>
            </a:r>
          </a:p>
          <a:p>
            <a:pPr lvl="3" eaLnBrk="1" latinLnBrk="0" hangingPunct="1"/>
            <a:r>
              <a:rPr kumimoji="0" lang="it-IT"/>
              <a:t>Quarto livello</a:t>
            </a:r>
          </a:p>
          <a:p>
            <a:pPr lvl="4" eaLnBrk="1" latinLnBrk="0" hangingPunct="1"/>
            <a:r>
              <a:rPr kumimoji="0" lang="it-IT"/>
              <a:t>Quinto livello</a:t>
            </a:r>
            <a:endParaRPr kumimoji="0" lang="en-US"/>
          </a:p>
        </p:txBody>
      </p:sp>
      <p:sp>
        <p:nvSpPr>
          <p:cNvPr id="11" name="Segnaposto data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87C3A683-3A04-4ED5-B903-5A853B6A4C34}" type="datetimeFigureOut">
              <a:rPr lang="it-IT" smtClean="0">
                <a:solidFill>
                  <a:srgbClr val="465E9C"/>
                </a:solidFill>
              </a:rPr>
              <a:pPr/>
              <a:t>06/03/2024</a:t>
            </a:fld>
            <a:endParaRPr lang="it-IT">
              <a:solidFill>
                <a:srgbClr val="465E9C"/>
              </a:solidFill>
            </a:endParaRPr>
          </a:p>
        </p:txBody>
      </p:sp>
      <p:sp>
        <p:nvSpPr>
          <p:cNvPr id="28" name="Segnaposto piè di pagina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it-IT">
              <a:solidFill>
                <a:srgbClr val="465E9C"/>
              </a:solidFill>
            </a:endParaRPr>
          </a:p>
        </p:txBody>
      </p:sp>
      <p:sp>
        <p:nvSpPr>
          <p:cNvPr id="5" name="Segnaposto numero diapositiva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D1AA9F65-6A90-46D2-B07C-BECBD538B8DF}" type="slidenum">
              <a:rPr lang="it-IT" smtClean="0">
                <a:solidFill>
                  <a:srgbClr val="465E9C"/>
                </a:solidFill>
              </a:rPr>
              <a:pPr/>
              <a:t>‹N›</a:t>
            </a:fld>
            <a:endParaRPr lang="it-IT">
              <a:solidFill>
                <a:srgbClr val="465E9C"/>
              </a:solidFill>
            </a:endParaRPr>
          </a:p>
        </p:txBody>
      </p:sp>
      <p:sp>
        <p:nvSpPr>
          <p:cNvPr id="10" name="Segnaposto titolo 9"/>
          <p:cNvSpPr>
            <a:spLocks noGrp="1"/>
          </p:cNvSpPr>
          <p:nvPr>
            <p:ph type="title"/>
          </p:nvPr>
        </p:nvSpPr>
        <p:spPr>
          <a:xfrm>
            <a:off x="304800" y="457200"/>
            <a:ext cx="8686800" cy="838200"/>
          </a:xfrm>
          <a:prstGeom prst="rect">
            <a:avLst/>
          </a:prstGeom>
        </p:spPr>
        <p:txBody>
          <a:bodyPr vert="horz" anchor="ctr">
            <a:normAutofit/>
          </a:bodyPr>
          <a:lstStyle/>
          <a:p>
            <a:r>
              <a:rPr kumimoji="0" lang="it-IT"/>
              <a:t>Fare clic per modificare lo stile del titolo</a:t>
            </a:r>
            <a:endParaRPr kumimoji="0" lang="en-US"/>
          </a:p>
        </p:txBody>
      </p:sp>
      <p:sp>
        <p:nvSpPr>
          <p:cNvPr id="9" name="Connettore 1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Connettore 1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4024" r:id="rId1"/>
    <p:sldLayoutId id="2147484025" r:id="rId2"/>
    <p:sldLayoutId id="2147484026" r:id="rId3"/>
    <p:sldLayoutId id="2147484027" r:id="rId4"/>
    <p:sldLayoutId id="2147484028" r:id="rId5"/>
    <p:sldLayoutId id="2147484029" r:id="rId6"/>
    <p:sldLayoutId id="2147484030" r:id="rId7"/>
    <p:sldLayoutId id="2147484031" r:id="rId8"/>
    <p:sldLayoutId id="2147484032" r:id="rId9"/>
    <p:sldLayoutId id="2147484033" r:id="rId10"/>
    <p:sldLayoutId id="2147484034"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png"/><Relationship Id="rId2" Type="http://schemas.openxmlformats.org/officeDocument/2006/relationships/image" Target="../media/image23.jpg"/><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30720" y="2833978"/>
            <a:ext cx="3477184" cy="400110"/>
          </a:xfrm>
          <a:prstGeom prst="rect">
            <a:avLst/>
          </a:prstGeom>
        </p:spPr>
        <p:txBody>
          <a:bodyPr wrap="square">
            <a:spAutoFit/>
          </a:bodyPr>
          <a:lstStyle/>
          <a:p>
            <a:r>
              <a:rPr lang="it-IT" sz="1000" b="1" dirty="0">
                <a:latin typeface="Arial" panose="020B0604020202020204" pitchFamily="34" charset="0"/>
                <a:cs typeface="Arial" panose="020B0604020202020204" pitchFamily="34" charset="0"/>
              </a:rPr>
              <a:t>Operaie lavorano al tornio calotte di bomba. </a:t>
            </a:r>
          </a:p>
          <a:p>
            <a:r>
              <a:rPr lang="it-IT" sz="1000" b="1" dirty="0">
                <a:latin typeface="Arial" panose="020B0604020202020204" pitchFamily="34" charset="0"/>
                <a:cs typeface="Arial" panose="020B0604020202020204" pitchFamily="34" charset="0"/>
              </a:rPr>
              <a:t>Dalla rivista «L'Illustrazione Italiana» 20 maggio 1917</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670514"/>
            <a:ext cx="2592288" cy="2027465"/>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50172">
            <a:off x="5999922" y="717956"/>
            <a:ext cx="1981249" cy="13367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rot="428289">
            <a:off x="5444876" y="2243350"/>
            <a:ext cx="3091340" cy="400110"/>
          </a:xfrm>
          <a:prstGeom prst="rect">
            <a:avLst/>
          </a:prstGeom>
        </p:spPr>
        <p:txBody>
          <a:bodyPr wrap="square">
            <a:spAutoFit/>
          </a:bodyPr>
          <a:lstStyle/>
          <a:p>
            <a:r>
              <a:rPr lang="it-IT" sz="1000" b="1" dirty="0">
                <a:latin typeface="Arial" panose="020B0604020202020204" pitchFamily="34" charset="0"/>
                <a:cs typeface="Arial" panose="020B0604020202020204" pitchFamily="34" charset="0"/>
              </a:rPr>
              <a:t>Stabilimento militare di Villa Contri 1915-1918.</a:t>
            </a:r>
          </a:p>
          <a:p>
            <a:r>
              <a:rPr lang="it-IT" sz="1000" b="1" dirty="0">
                <a:latin typeface="Arial" panose="020B0604020202020204" pitchFamily="34" charset="0"/>
                <a:cs typeface="Arial" panose="020B0604020202020204" pitchFamily="34" charset="0"/>
              </a:rPr>
              <a:t>Donne selezionano bossoli da ricaricare. </a:t>
            </a:r>
          </a:p>
        </p:txBody>
      </p:sp>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751706"/>
            <a:ext cx="1688258" cy="2800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ttangolo 11"/>
          <p:cNvSpPr/>
          <p:nvPr/>
        </p:nvSpPr>
        <p:spPr>
          <a:xfrm>
            <a:off x="3489034" y="3789040"/>
            <a:ext cx="2216429" cy="553998"/>
          </a:xfrm>
          <a:prstGeom prst="rect">
            <a:avLst/>
          </a:prstGeom>
        </p:spPr>
        <p:txBody>
          <a:bodyPr wrap="square">
            <a:spAutoFit/>
          </a:bodyPr>
          <a:lstStyle/>
          <a:p>
            <a:r>
              <a:rPr lang="it-IT" sz="1000" b="1" dirty="0">
                <a:latin typeface="Arial" panose="020B0604020202020204" pitchFamily="34" charset="0"/>
                <a:cs typeface="Arial" panose="020B0604020202020204" pitchFamily="34" charset="0"/>
              </a:rPr>
              <a:t>Bigliettaia di tram. </a:t>
            </a:r>
          </a:p>
          <a:p>
            <a:r>
              <a:rPr lang="it-IT" sz="1000" b="1" dirty="0">
                <a:latin typeface="Arial" panose="020B0604020202020204" pitchFamily="34" charset="0"/>
                <a:cs typeface="Arial" panose="020B0604020202020204" pitchFamily="34" charset="0"/>
              </a:rPr>
              <a:t>Da «L'Illustrazione Italiana»</a:t>
            </a:r>
          </a:p>
          <a:p>
            <a:r>
              <a:rPr lang="it-IT" sz="1000" b="1" dirty="0">
                <a:latin typeface="Arial" panose="020B0604020202020204" pitchFamily="34" charset="0"/>
                <a:cs typeface="Arial" panose="020B0604020202020204" pitchFamily="34" charset="0"/>
              </a:rPr>
              <a:t>20 maggio 1917.</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118" y="4509120"/>
            <a:ext cx="8450263"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Immagin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70656">
            <a:off x="5791866" y="5253499"/>
            <a:ext cx="1477550" cy="1321222"/>
          </a:xfrm>
          <a:prstGeom prst="rect">
            <a:avLst/>
          </a:prstGeom>
          <a:ln>
            <a:noFill/>
          </a:ln>
          <a:effectLst>
            <a:outerShdw blurRad="292100" dist="139700" dir="2700000" algn="tl" rotWithShape="0">
              <a:srgbClr val="333333">
                <a:alpha val="65000"/>
              </a:srgbClr>
            </a:outerShdw>
          </a:effectLst>
        </p:spPr>
      </p:pic>
      <p:pic>
        <p:nvPicPr>
          <p:cNvPr id="14" name="Immagin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51565">
            <a:off x="3624640" y="5390746"/>
            <a:ext cx="1656140" cy="1242105"/>
          </a:xfrm>
          <a:prstGeom prst="rect">
            <a:avLst/>
          </a:prstGeom>
          <a:ln>
            <a:noFill/>
          </a:ln>
          <a:effectLst>
            <a:outerShdw blurRad="292100" dist="139700" dir="2700000" algn="tl" rotWithShape="0">
              <a:srgbClr val="333333">
                <a:alpha val="65000"/>
              </a:srgbClr>
            </a:outerShdw>
          </a:effectLst>
        </p:spPr>
      </p:pic>
      <p:pic>
        <p:nvPicPr>
          <p:cNvPr id="15" name="Immagin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04092" y="5393903"/>
            <a:ext cx="1235790" cy="1235790"/>
          </a:xfrm>
          <a:prstGeom prst="rect">
            <a:avLst/>
          </a:prstGeom>
          <a:ln>
            <a:noFill/>
          </a:ln>
          <a:effectLst>
            <a:outerShdw blurRad="292100" dist="139700" dir="2700000" algn="tl" rotWithShape="0">
              <a:srgbClr val="333333">
                <a:alpha val="65000"/>
              </a:srgbClr>
            </a:outerShdw>
          </a:effectLst>
        </p:spPr>
      </p:pic>
      <p:pic>
        <p:nvPicPr>
          <p:cNvPr id="5" name="Immagine 4">
            <a:extLst>
              <a:ext uri="{FF2B5EF4-FFF2-40B4-BE49-F238E27FC236}">
                <a16:creationId xmlns:a16="http://schemas.microsoft.com/office/drawing/2014/main" id="{BEE287BA-DCEB-C378-85C7-B962DFC21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254" y="667883"/>
            <a:ext cx="2592288" cy="2027465"/>
          </a:xfrm>
          <a:prstGeom prst="rect">
            <a:avLst/>
          </a:prstGeom>
          <a:ln>
            <a:noFill/>
          </a:ln>
          <a:effectLst>
            <a:outerShdw blurRad="292100" dist="139700" dir="2700000" algn="tl" rotWithShape="0">
              <a:srgbClr val="333333">
                <a:alpha val="65000"/>
              </a:srgbClr>
            </a:outerShdw>
          </a:effectLst>
        </p:spPr>
      </p:pic>
      <p:pic>
        <p:nvPicPr>
          <p:cNvPr id="8" name="Picture 6">
            <a:extLst>
              <a:ext uri="{FF2B5EF4-FFF2-40B4-BE49-F238E27FC236}">
                <a16:creationId xmlns:a16="http://schemas.microsoft.com/office/drawing/2014/main" id="{72C4BD40-B3BF-A25F-6D99-F773C64240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7904" y="748801"/>
            <a:ext cx="1688258" cy="28004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0058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85310" y="224644"/>
            <a:ext cx="4512501" cy="3384376"/>
          </a:xfrm>
          <a:prstGeom prst="rect">
            <a:avLst/>
          </a:prstGeom>
        </p:spPr>
      </p:pic>
      <p:sp>
        <p:nvSpPr>
          <p:cNvPr id="3" name="CasellaDiTesto 2"/>
          <p:cNvSpPr txBox="1"/>
          <p:nvPr/>
        </p:nvSpPr>
        <p:spPr>
          <a:xfrm>
            <a:off x="683568" y="3717032"/>
            <a:ext cx="8064896" cy="1338828"/>
          </a:xfrm>
          <a:prstGeom prst="rect">
            <a:avLst/>
          </a:prstGeom>
          <a:noFill/>
          <a:ln w="57150">
            <a:solidFill>
              <a:srgbClr val="00FFFF"/>
            </a:solidFill>
          </a:ln>
        </p:spPr>
        <p:txBody>
          <a:bodyPr wrap="square" rtlCol="0">
            <a:spAutoFit/>
          </a:bodyPr>
          <a:lstStyle/>
          <a:p>
            <a:pPr algn="just">
              <a:lnSpc>
                <a:spcPct val="150000"/>
              </a:lnSpc>
            </a:pPr>
            <a:r>
              <a:rPr lang="it-IT" dirty="0">
                <a:latin typeface="Arial" panose="020B0604020202020204" pitchFamily="34" charset="0"/>
                <a:cs typeface="Arial" panose="020B0604020202020204" pitchFamily="34" charset="0"/>
              </a:rPr>
              <a:t>Esenzioni fiscali concesse a padri con famiglie numerose - Congedi  e previdenze statali per maternità -  Prestiti concessi per nascite o matrimoni Assegni familiari ai lavoratori stipendiati e salariati</a:t>
            </a:r>
          </a:p>
        </p:txBody>
      </p:sp>
      <p:sp>
        <p:nvSpPr>
          <p:cNvPr id="4" name="CasellaDiTesto 3"/>
          <p:cNvSpPr txBox="1"/>
          <p:nvPr/>
        </p:nvSpPr>
        <p:spPr>
          <a:xfrm>
            <a:off x="2414672" y="1664804"/>
            <a:ext cx="2301343" cy="504056"/>
          </a:xfrm>
          <a:prstGeom prst="rect">
            <a:avLst/>
          </a:prstGeom>
          <a:noFill/>
          <a:ln w="38100">
            <a:solidFill>
              <a:srgbClr val="FF0000"/>
            </a:solidFill>
          </a:ln>
        </p:spPr>
        <p:txBody>
          <a:bodyPr wrap="square" rtlCol="0">
            <a:spAutoFit/>
          </a:bodyPr>
          <a:lstStyle/>
          <a:p>
            <a:endParaRPr lang="it-IT" dirty="0"/>
          </a:p>
        </p:txBody>
      </p:sp>
      <p:sp>
        <p:nvSpPr>
          <p:cNvPr id="5" name="CasellaDiTesto 4"/>
          <p:cNvSpPr txBox="1"/>
          <p:nvPr/>
        </p:nvSpPr>
        <p:spPr>
          <a:xfrm>
            <a:off x="2406010" y="2168860"/>
            <a:ext cx="2310005" cy="513348"/>
          </a:xfrm>
          <a:prstGeom prst="rect">
            <a:avLst/>
          </a:prstGeom>
          <a:noFill/>
          <a:ln w="38100">
            <a:solidFill>
              <a:srgbClr val="00FFFF"/>
            </a:solidFill>
          </a:ln>
        </p:spPr>
        <p:txBody>
          <a:bodyPr wrap="square" rtlCol="0">
            <a:spAutoFit/>
          </a:bodyPr>
          <a:lstStyle/>
          <a:p>
            <a:endParaRPr lang="it-IT" dirty="0"/>
          </a:p>
        </p:txBody>
      </p:sp>
      <p:sp>
        <p:nvSpPr>
          <p:cNvPr id="6" name="Rettangolo 5"/>
          <p:cNvSpPr/>
          <p:nvPr/>
        </p:nvSpPr>
        <p:spPr>
          <a:xfrm>
            <a:off x="683568" y="5241974"/>
            <a:ext cx="8064896" cy="872034"/>
          </a:xfrm>
          <a:prstGeom prst="rect">
            <a:avLst/>
          </a:prstGeom>
          <a:ln w="38100">
            <a:solidFill>
              <a:srgbClr val="FF0000"/>
            </a:solidFill>
          </a:ln>
        </p:spPr>
        <p:txBody>
          <a:bodyPr wrap="square">
            <a:spAutoFit/>
          </a:bodyPr>
          <a:lstStyle/>
          <a:p>
            <a:pPr algn="just">
              <a:lnSpc>
                <a:spcPct val="150000"/>
              </a:lnSpc>
            </a:pPr>
            <a:r>
              <a:rPr lang="it-IT" dirty="0">
                <a:latin typeface="Arial" panose="020B0604020202020204" pitchFamily="34" charset="0"/>
                <a:cs typeface="Arial" panose="020B0604020202020204" pitchFamily="34" charset="0"/>
              </a:rPr>
              <a:t>Aborto trattato come un crimine contro lo Stato - Messa al bando del controllo delle nascite - Censura sull’educazione sessuale </a:t>
            </a:r>
          </a:p>
        </p:txBody>
      </p:sp>
    </p:spTree>
    <p:extLst>
      <p:ext uri="{BB962C8B-B14F-4D97-AF65-F5344CB8AC3E}">
        <p14:creationId xmlns:p14="http://schemas.microsoft.com/office/powerpoint/2010/main" val="1863212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4" y="3933056"/>
            <a:ext cx="4061862" cy="2360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9670">
            <a:off x="676377" y="1240137"/>
            <a:ext cx="3107335" cy="2291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51520" y="314484"/>
            <a:ext cx="8615303"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1400" dirty="0">
                <a:latin typeface="Arial" panose="020B0604020202020204" pitchFamily="34" charset="0"/>
                <a:cs typeface="Arial" panose="020B0604020202020204" pitchFamily="34" charset="0"/>
              </a:rPr>
              <a:t>Nonostante alcune voci contrarie il fascismo per la prima volta organizza lo sport femminile: favorisce l’educazione fisica, la bicicletta, la montagna</a:t>
            </a:r>
          </a:p>
        </p:txBody>
      </p:sp>
      <p:pic>
        <p:nvPicPr>
          <p:cNvPr id="1029" name="Picture 5" descr="http://www.bibliolab.it/donne_web/pic/04_nuova%20donna/12_Accademia%20di%20Orvie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0197" y="1282421"/>
            <a:ext cx="3832243" cy="2650635"/>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4984766" y="4266962"/>
            <a:ext cx="3866309"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it-IT" sz="1200" dirty="0">
                <a:latin typeface="Arial" panose="020B0604020202020204" pitchFamily="34" charset="0"/>
                <a:cs typeface="Arial" panose="020B0604020202020204" pitchFamily="34" charset="0"/>
              </a:rPr>
              <a:t>Nel </a:t>
            </a:r>
            <a:r>
              <a:rPr lang="it-IT" sz="1200" b="1" dirty="0">
                <a:latin typeface="Arial" panose="020B0604020202020204" pitchFamily="34" charset="0"/>
                <a:cs typeface="Arial" panose="020B0604020202020204" pitchFamily="34" charset="0"/>
              </a:rPr>
              <a:t>1932</a:t>
            </a:r>
            <a:r>
              <a:rPr lang="it-IT" sz="1200" dirty="0">
                <a:latin typeface="Arial" panose="020B0604020202020204" pitchFamily="34" charset="0"/>
                <a:cs typeface="Arial" panose="020B0604020202020204" pitchFamily="34" charset="0"/>
              </a:rPr>
              <a:t> nasce ad Orvieto l’</a:t>
            </a:r>
            <a:r>
              <a:rPr lang="it-IT" sz="1200" b="1" dirty="0">
                <a:latin typeface="Arial" panose="020B0604020202020204" pitchFamily="34" charset="0"/>
                <a:cs typeface="Arial" panose="020B0604020202020204" pitchFamily="34" charset="0"/>
              </a:rPr>
              <a:t>Accademia Femminile di Educazione Fisica</a:t>
            </a:r>
          </a:p>
          <a:p>
            <a:pPr algn="just">
              <a:lnSpc>
                <a:spcPct val="150000"/>
              </a:lnSpc>
            </a:pPr>
            <a:r>
              <a:rPr lang="it-IT" sz="1200" dirty="0">
                <a:latin typeface="Arial" panose="020B0604020202020204" pitchFamily="34" charset="0"/>
                <a:cs typeface="Arial" panose="020B0604020202020204" pitchFamily="34" charset="0"/>
              </a:rPr>
              <a:t>Migliorare la razza vuol dire avere un corpo sano.</a:t>
            </a:r>
          </a:p>
          <a:p>
            <a:pPr algn="just">
              <a:lnSpc>
                <a:spcPct val="150000"/>
              </a:lnSpc>
            </a:pPr>
            <a:r>
              <a:rPr lang="it-IT" sz="1200" dirty="0">
                <a:latin typeface="Arial" panose="020B0604020202020204" pitchFamily="34" charset="0"/>
                <a:cs typeface="Arial" panose="020B0604020202020204" pitchFamily="34" charset="0"/>
              </a:rPr>
              <a:t>L’Accademia  è </a:t>
            </a:r>
            <a:r>
              <a:rPr lang="it-IT" sz="1200" b="1" dirty="0">
                <a:latin typeface="Arial" panose="020B0604020202020204" pitchFamily="34" charset="0"/>
                <a:cs typeface="Arial" panose="020B0604020202020204" pitchFamily="34" charset="0"/>
              </a:rPr>
              <a:t>destinata </a:t>
            </a:r>
            <a:r>
              <a:rPr lang="it-IT" sz="1200" dirty="0">
                <a:latin typeface="Arial" panose="020B0604020202020204" pitchFamily="34" charset="0"/>
                <a:cs typeface="Arial" panose="020B0604020202020204" pitchFamily="34" charset="0"/>
              </a:rPr>
              <a:t>a </a:t>
            </a:r>
            <a:r>
              <a:rPr lang="it-IT" sz="1200" b="1" dirty="0">
                <a:latin typeface="Arial" panose="020B0604020202020204" pitchFamily="34" charset="0"/>
                <a:cs typeface="Arial" panose="020B0604020202020204" pitchFamily="34" charset="0"/>
              </a:rPr>
              <a:t>formare</a:t>
            </a:r>
            <a:r>
              <a:rPr lang="it-IT" sz="1200" dirty="0">
                <a:latin typeface="Arial" panose="020B0604020202020204" pitchFamily="34" charset="0"/>
                <a:cs typeface="Arial" panose="020B0604020202020204" pitchFamily="34" charset="0"/>
              </a:rPr>
              <a:t> le </a:t>
            </a:r>
            <a:r>
              <a:rPr lang="it-IT" sz="1200" b="1" dirty="0">
                <a:latin typeface="Arial" panose="020B0604020202020204" pitchFamily="34" charset="0"/>
                <a:cs typeface="Arial" panose="020B0604020202020204" pitchFamily="34" charset="0"/>
              </a:rPr>
              <a:t>dirigenti </a:t>
            </a:r>
            <a:r>
              <a:rPr lang="it-IT" sz="1200" dirty="0">
                <a:latin typeface="Arial" panose="020B0604020202020204" pitchFamily="34" charset="0"/>
                <a:cs typeface="Arial" panose="020B0604020202020204" pitchFamily="34" charset="0"/>
              </a:rPr>
              <a:t>delle </a:t>
            </a:r>
            <a:r>
              <a:rPr lang="it-IT" sz="1200" b="1" dirty="0">
                <a:latin typeface="Arial" panose="020B0604020202020204" pitchFamily="34" charset="0"/>
                <a:cs typeface="Arial" panose="020B0604020202020204" pitchFamily="34" charset="0"/>
              </a:rPr>
              <a:t>Piccole e Giovani Italiane</a:t>
            </a:r>
            <a:r>
              <a:rPr lang="it-IT" sz="1200" dirty="0">
                <a:latin typeface="Arial" panose="020B0604020202020204" pitchFamily="34" charset="0"/>
                <a:cs typeface="Arial" panose="020B0604020202020204" pitchFamily="34" charset="0"/>
              </a:rPr>
              <a:t>, le </a:t>
            </a:r>
            <a:r>
              <a:rPr lang="it-IT" sz="1200" b="1" dirty="0">
                <a:latin typeface="Arial" panose="020B0604020202020204" pitchFamily="34" charset="0"/>
                <a:cs typeface="Arial" panose="020B0604020202020204" pitchFamily="34" charset="0"/>
              </a:rPr>
              <a:t>insegnanti</a:t>
            </a:r>
            <a:r>
              <a:rPr lang="it-IT" sz="1200" dirty="0">
                <a:latin typeface="Arial" panose="020B0604020202020204" pitchFamily="34" charset="0"/>
                <a:cs typeface="Arial" panose="020B0604020202020204" pitchFamily="34" charset="0"/>
              </a:rPr>
              <a:t> di </a:t>
            </a:r>
            <a:r>
              <a:rPr lang="it-IT" sz="1200" b="1" dirty="0">
                <a:latin typeface="Arial" panose="020B0604020202020204" pitchFamily="34" charset="0"/>
                <a:cs typeface="Arial" panose="020B0604020202020204" pitchFamily="34" charset="0"/>
              </a:rPr>
              <a:t>educazione fisica </a:t>
            </a:r>
            <a:r>
              <a:rPr lang="it-IT" sz="1200" dirty="0">
                <a:latin typeface="Arial" panose="020B0604020202020204" pitchFamily="34" charset="0"/>
                <a:cs typeface="Arial" panose="020B0604020202020204" pitchFamily="34" charset="0"/>
              </a:rPr>
              <a:t>delle scuole</a:t>
            </a:r>
          </a:p>
        </p:txBody>
      </p:sp>
      <p:pic>
        <p:nvPicPr>
          <p:cNvPr id="103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842582">
            <a:off x="3467066" y="2987248"/>
            <a:ext cx="1231167" cy="17390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21259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881220" y="869860"/>
            <a:ext cx="7632848" cy="507831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r>
              <a:rPr lang="it-IT" sz="2400" dirty="0">
                <a:latin typeface="Arial" panose="020B0604020202020204" pitchFamily="34" charset="0"/>
                <a:cs typeface="Arial" panose="020B0604020202020204" pitchFamily="34" charset="0"/>
              </a:rPr>
              <a:t>Il </a:t>
            </a:r>
            <a:r>
              <a:rPr lang="it-IT" sz="2400" b="1" dirty="0">
                <a:latin typeface="Arial" panose="020B0604020202020204" pitchFamily="34" charset="0"/>
                <a:cs typeface="Arial" panose="020B0604020202020204" pitchFamily="34" charset="0"/>
              </a:rPr>
              <a:t>compito</a:t>
            </a:r>
            <a:r>
              <a:rPr lang="it-IT" sz="2400" dirty="0">
                <a:latin typeface="Arial" panose="020B0604020202020204" pitchFamily="34" charset="0"/>
                <a:cs typeface="Arial" panose="020B0604020202020204" pitchFamily="34" charset="0"/>
              </a:rPr>
              <a:t> delle </a:t>
            </a:r>
            <a:r>
              <a:rPr lang="it-IT" sz="2400" b="1" dirty="0">
                <a:latin typeface="Arial" panose="020B0604020202020204" pitchFamily="34" charset="0"/>
                <a:cs typeface="Arial" panose="020B0604020202020204" pitchFamily="34" charset="0"/>
              </a:rPr>
              <a:t>donne</a:t>
            </a:r>
            <a:r>
              <a:rPr lang="it-IT" sz="2400" dirty="0">
                <a:latin typeface="Arial" panose="020B0604020202020204" pitchFamily="34" charset="0"/>
                <a:cs typeface="Arial" panose="020B0604020202020204" pitchFamily="34" charset="0"/>
              </a:rPr>
              <a:t> era dunque la </a:t>
            </a:r>
            <a:r>
              <a:rPr lang="it-IT" sz="2400" b="1" dirty="0">
                <a:latin typeface="Arial" panose="020B0604020202020204" pitchFamily="34" charset="0"/>
                <a:cs typeface="Arial" panose="020B0604020202020204" pitchFamily="34" charset="0"/>
              </a:rPr>
              <a:t>maternità</a:t>
            </a:r>
            <a:r>
              <a:rPr lang="it-IT" sz="2400" dirty="0">
                <a:latin typeface="Arial" panose="020B0604020202020204" pitchFamily="34" charset="0"/>
                <a:cs typeface="Arial" panose="020B0604020202020204" pitchFamily="34" charset="0"/>
              </a:rPr>
              <a:t>. </a:t>
            </a:r>
          </a:p>
          <a:p>
            <a:pPr algn="ctr">
              <a:lnSpc>
                <a:spcPct val="150000"/>
              </a:lnSpc>
            </a:pPr>
            <a:r>
              <a:rPr lang="it-IT" sz="2400" dirty="0">
                <a:latin typeface="Arial" panose="020B0604020202020204" pitchFamily="34" charset="0"/>
                <a:cs typeface="Arial" panose="020B0604020202020204" pitchFamily="34" charset="0"/>
              </a:rPr>
              <a:t>Come “custodi” del focolare” la loro vocazione era:</a:t>
            </a:r>
          </a:p>
          <a:p>
            <a:pPr marL="342900" indent="-342900" algn="just">
              <a:lnSpc>
                <a:spcPct val="150000"/>
              </a:lnSpc>
              <a:buFont typeface="Arial" panose="020B0604020202020204" pitchFamily="34" charset="0"/>
              <a:buChar char="•"/>
            </a:pPr>
            <a:r>
              <a:rPr lang="it-IT" sz="2400" b="1" dirty="0">
                <a:latin typeface="Arial" panose="020B0604020202020204" pitchFamily="34" charset="0"/>
                <a:cs typeface="Arial" panose="020B0604020202020204" pitchFamily="34" charset="0"/>
              </a:rPr>
              <a:t>procreare</a:t>
            </a:r>
          </a:p>
          <a:p>
            <a:pPr marL="342900" indent="-342900" algn="just">
              <a:lnSpc>
                <a:spcPct val="150000"/>
              </a:lnSpc>
              <a:buFont typeface="Arial" panose="020B0604020202020204" pitchFamily="34" charset="0"/>
              <a:buChar char="•"/>
            </a:pPr>
            <a:r>
              <a:rPr lang="it-IT" sz="2400" b="1" dirty="0">
                <a:latin typeface="Arial" panose="020B0604020202020204" pitchFamily="34" charset="0"/>
                <a:cs typeface="Arial" panose="020B0604020202020204" pitchFamily="34" charset="0"/>
              </a:rPr>
              <a:t>allevare figli </a:t>
            </a:r>
          </a:p>
          <a:p>
            <a:pPr marL="342900" indent="-342900" algn="just">
              <a:lnSpc>
                <a:spcPct val="150000"/>
              </a:lnSpc>
              <a:buFont typeface="Arial" panose="020B0604020202020204" pitchFamily="34" charset="0"/>
              <a:buChar char="•"/>
            </a:pPr>
            <a:r>
              <a:rPr lang="it-IT" sz="2400" b="1" dirty="0">
                <a:latin typeface="Arial" panose="020B0604020202020204" pitchFamily="34" charset="0"/>
                <a:cs typeface="Arial" panose="020B0604020202020204" pitchFamily="34" charset="0"/>
              </a:rPr>
              <a:t>amministrare le funzioni familiari nell’interesse dello Stato</a:t>
            </a:r>
            <a:endParaRPr lang="it-IT" sz="2400" dirty="0">
              <a:latin typeface="Arial" panose="020B0604020202020204" pitchFamily="34" charset="0"/>
              <a:cs typeface="Arial" panose="020B0604020202020204" pitchFamily="34" charset="0"/>
            </a:endParaRPr>
          </a:p>
          <a:p>
            <a:pPr algn="ctr">
              <a:lnSpc>
                <a:spcPct val="150000"/>
              </a:lnSpc>
            </a:pPr>
            <a:r>
              <a:rPr lang="it-IT" sz="2400" dirty="0">
                <a:solidFill>
                  <a:srgbClr val="00CC00"/>
                </a:solidFill>
                <a:latin typeface="Arial" panose="020B0604020202020204" pitchFamily="34" charset="0"/>
                <a:cs typeface="Arial" panose="020B0604020202020204" pitchFamily="34" charset="0"/>
              </a:rPr>
              <a:t>Come </a:t>
            </a:r>
            <a:r>
              <a:rPr lang="it-IT" sz="2400" b="1" dirty="0">
                <a:solidFill>
                  <a:srgbClr val="00CC00"/>
                </a:solidFill>
                <a:latin typeface="Arial" panose="020B0604020202020204" pitchFamily="34" charset="0"/>
                <a:cs typeface="Arial" panose="020B0604020202020204" pitchFamily="34" charset="0"/>
              </a:rPr>
              <a:t>renderle coscienti </a:t>
            </a:r>
          </a:p>
          <a:p>
            <a:pPr algn="ctr">
              <a:lnSpc>
                <a:spcPct val="150000"/>
              </a:lnSpc>
            </a:pPr>
            <a:r>
              <a:rPr lang="it-IT" sz="2400" dirty="0">
                <a:solidFill>
                  <a:srgbClr val="00CC00"/>
                </a:solidFill>
                <a:latin typeface="Arial" panose="020B0604020202020204" pitchFamily="34" charset="0"/>
                <a:cs typeface="Arial" panose="020B0604020202020204" pitchFamily="34" charset="0"/>
              </a:rPr>
              <a:t>di tali </a:t>
            </a:r>
            <a:r>
              <a:rPr lang="it-IT" sz="2400" b="1" dirty="0">
                <a:solidFill>
                  <a:srgbClr val="00CC00"/>
                </a:solidFill>
                <a:latin typeface="Arial" panose="020B0604020202020204" pitchFamily="34" charset="0"/>
                <a:cs typeface="Arial" panose="020B0604020202020204" pitchFamily="34" charset="0"/>
              </a:rPr>
              <a:t>aspettative</a:t>
            </a:r>
            <a:r>
              <a:rPr lang="it-IT" sz="2400" dirty="0">
                <a:solidFill>
                  <a:srgbClr val="00CC00"/>
                </a:solidFill>
                <a:latin typeface="Arial" panose="020B0604020202020204" pitchFamily="34" charset="0"/>
                <a:cs typeface="Arial" panose="020B0604020202020204" pitchFamily="34" charset="0"/>
              </a:rPr>
              <a:t> della </a:t>
            </a:r>
            <a:r>
              <a:rPr lang="it-IT" sz="2400" b="1" dirty="0">
                <a:solidFill>
                  <a:srgbClr val="00CC00"/>
                </a:solidFill>
                <a:latin typeface="Arial" panose="020B0604020202020204" pitchFamily="34" charset="0"/>
                <a:cs typeface="Arial" panose="020B0604020202020204" pitchFamily="34" charset="0"/>
              </a:rPr>
              <a:t>società</a:t>
            </a:r>
            <a:r>
              <a:rPr lang="it-IT" sz="2400" dirty="0">
                <a:solidFill>
                  <a:srgbClr val="00CC00"/>
                </a:solidFill>
                <a:latin typeface="Arial" panose="020B0604020202020204" pitchFamily="34" charset="0"/>
                <a:cs typeface="Arial" panose="020B0604020202020204" pitchFamily="34" charset="0"/>
              </a:rPr>
              <a:t>?</a:t>
            </a:r>
          </a:p>
          <a:p>
            <a:pPr algn="just">
              <a:lnSpc>
                <a:spcPct val="150000"/>
              </a:lnSpc>
            </a:pPr>
            <a:r>
              <a:rPr lang="it-IT"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67734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980728"/>
            <a:ext cx="3296886" cy="2234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 name="Immagin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382025">
            <a:off x="4937821" y="3962637"/>
            <a:ext cx="3607034" cy="257001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 name="Immagin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86" y="3571202"/>
            <a:ext cx="2128435" cy="3073142"/>
          </a:xfrm>
          <a:prstGeom prst="rect">
            <a:avLst/>
          </a:prstGeom>
          <a:ln>
            <a:noFill/>
          </a:ln>
          <a:effectLst>
            <a:outerShdw blurRad="292100" dist="139700" dir="2700000" algn="tl" rotWithShape="0">
              <a:srgbClr val="333333">
                <a:alpha val="65000"/>
              </a:srgbClr>
            </a:outerShdw>
          </a:effectLst>
        </p:spPr>
      </p:pic>
      <p:sp>
        <p:nvSpPr>
          <p:cNvPr id="5" name="CasellaDiTesto 4"/>
          <p:cNvSpPr txBox="1"/>
          <p:nvPr/>
        </p:nvSpPr>
        <p:spPr>
          <a:xfrm flipH="1">
            <a:off x="1074884" y="3352133"/>
            <a:ext cx="820390" cy="276999"/>
          </a:xfrm>
          <a:prstGeom prst="rect">
            <a:avLst/>
          </a:prstGeom>
          <a:noFill/>
        </p:spPr>
        <p:txBody>
          <a:bodyPr wrap="square" rtlCol="0">
            <a:spAutoFit/>
          </a:bodyPr>
          <a:lstStyle/>
          <a:p>
            <a:pPr algn="ctr"/>
            <a:r>
              <a:rPr lang="it-IT" sz="1200" b="1" dirty="0">
                <a:latin typeface="Arial" panose="020B0604020202020204" pitchFamily="34" charset="0"/>
                <a:cs typeface="Arial" panose="020B0604020202020204" pitchFamily="34" charset="0"/>
              </a:rPr>
              <a:t>SOLD</a:t>
            </a:r>
          </a:p>
        </p:txBody>
      </p:sp>
      <p:pic>
        <p:nvPicPr>
          <p:cNvPr id="7" name="Immagine 6"/>
          <p:cNvPicPr>
            <a:picLocks noChangeAspect="1"/>
          </p:cNvPicPr>
          <p:nvPr/>
        </p:nvPicPr>
        <p:blipFill rotWithShape="1">
          <a:blip r:embed="rId5" cstate="print">
            <a:extLst>
              <a:ext uri="{28A0092B-C50C-407E-A947-70E740481C1C}">
                <a14:useLocalDpi xmlns:a14="http://schemas.microsoft.com/office/drawing/2010/main" val="0"/>
              </a:ext>
            </a:extLst>
          </a:blip>
          <a:srcRect l="19091" r="16321"/>
          <a:stretch/>
        </p:blipFill>
        <p:spPr>
          <a:xfrm rot="757669">
            <a:off x="2109565" y="3606992"/>
            <a:ext cx="1284555" cy="1988839"/>
          </a:xfrm>
          <a:prstGeom prst="rect">
            <a:avLst/>
          </a:prstGeom>
          <a:ln>
            <a:noFill/>
          </a:ln>
          <a:effectLst>
            <a:outerShdw blurRad="292100" dist="139700" dir="2700000" algn="tl" rotWithShape="0">
              <a:srgbClr val="333333">
                <a:alpha val="65000"/>
              </a:srgbClr>
            </a:outerShdw>
          </a:effectLst>
        </p:spPr>
      </p:pic>
      <p:pic>
        <p:nvPicPr>
          <p:cNvPr id="9" name="Immagin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1533" y="4213270"/>
            <a:ext cx="1618488" cy="2286000"/>
          </a:xfrm>
          <a:prstGeom prst="rect">
            <a:avLst/>
          </a:prstGeom>
        </p:spPr>
      </p:pic>
      <p:sp>
        <p:nvSpPr>
          <p:cNvPr id="10" name="Rettangolo 9"/>
          <p:cNvSpPr/>
          <p:nvPr/>
        </p:nvSpPr>
        <p:spPr>
          <a:xfrm>
            <a:off x="1087313" y="209741"/>
            <a:ext cx="7373119" cy="612155"/>
          </a:xfrm>
          <a:prstGeom prst="rect">
            <a:avLst/>
          </a:prstGeom>
          <a:solidFill>
            <a:srgbClr val="66FFCC"/>
          </a:solidFill>
          <a:ln w="57150">
            <a:solidFill>
              <a:schemeClr val="bg1"/>
            </a:solidFill>
          </a:ln>
        </p:spPr>
        <p:txBody>
          <a:bodyPr wrap="square">
            <a:spAutoFit/>
          </a:bodyPr>
          <a:lstStyle/>
          <a:p>
            <a:pPr algn="ctr">
              <a:lnSpc>
                <a:spcPct val="150000"/>
              </a:lnSpc>
            </a:pPr>
            <a:r>
              <a:rPr lang="it-IT" sz="1200" b="1" dirty="0">
                <a:latin typeface="Arial" panose="020B0604020202020204" pitchFamily="34" charset="0"/>
                <a:cs typeface="Arial" panose="020B0604020202020204" pitchFamily="34" charset="0"/>
              </a:rPr>
              <a:t>Per poter meglio controllare le donne la dittatura mussoliniana pensò di inquadrarle in diverse organizzazioni di massa</a:t>
            </a:r>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456571">
            <a:off x="4664827" y="933112"/>
            <a:ext cx="3704051" cy="2778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2176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5735" y="260648"/>
            <a:ext cx="4824537" cy="3618403"/>
          </a:xfrm>
          <a:prstGeom prst="rect">
            <a:avLst/>
          </a:prstGeom>
        </p:spPr>
      </p:pic>
      <p:sp>
        <p:nvSpPr>
          <p:cNvPr id="4" name="CasellaDiTesto 3"/>
          <p:cNvSpPr txBox="1"/>
          <p:nvPr/>
        </p:nvSpPr>
        <p:spPr>
          <a:xfrm>
            <a:off x="3491880" y="1412776"/>
            <a:ext cx="886691" cy="2016224"/>
          </a:xfrm>
          <a:prstGeom prst="rect">
            <a:avLst/>
          </a:prstGeom>
          <a:noFill/>
          <a:ln w="38100">
            <a:solidFill>
              <a:srgbClr val="00FFCC"/>
            </a:solidFill>
          </a:ln>
        </p:spPr>
        <p:txBody>
          <a:bodyPr wrap="square" rtlCol="0">
            <a:spAutoFit/>
          </a:bodyPr>
          <a:lstStyle/>
          <a:p>
            <a:endParaRPr lang="it-IT" dirty="0"/>
          </a:p>
        </p:txBody>
      </p:sp>
      <p:sp>
        <p:nvSpPr>
          <p:cNvPr id="2" name="Rettangolo 1"/>
          <p:cNvSpPr/>
          <p:nvPr/>
        </p:nvSpPr>
        <p:spPr>
          <a:xfrm>
            <a:off x="1209150" y="4149080"/>
            <a:ext cx="7272808" cy="21698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it-IT" dirty="0">
                <a:latin typeface="Arial" panose="020B0604020202020204" pitchFamily="34" charset="0"/>
                <a:cs typeface="Arial" panose="020B0604020202020204" pitchFamily="34" charset="0"/>
              </a:rPr>
              <a:t>La bambina a scuola apprende  nel </a:t>
            </a:r>
            <a:r>
              <a:rPr lang="it-IT" b="1" dirty="0">
                <a:latin typeface="Arial" panose="020B0604020202020204" pitchFamily="34" charset="0"/>
                <a:cs typeface="Arial" panose="020B0604020202020204" pitchFamily="34" charset="0"/>
              </a:rPr>
              <a:t>Decalogo della Piccola Italiana:</a:t>
            </a:r>
            <a:r>
              <a:rPr lang="it-IT" dirty="0">
                <a:latin typeface="Arial" panose="020B0604020202020204" pitchFamily="34" charset="0"/>
                <a:cs typeface="Arial" panose="020B0604020202020204" pitchFamily="34" charset="0"/>
              </a:rPr>
              <a:t> 3) la patria si serve anche spazzando la casa</a:t>
            </a:r>
          </a:p>
          <a:p>
            <a:pPr algn="just">
              <a:lnSpc>
                <a:spcPct val="150000"/>
              </a:lnSpc>
            </a:pPr>
            <a:r>
              <a:rPr lang="it-IT" dirty="0">
                <a:latin typeface="Arial" panose="020B0604020202020204" pitchFamily="34" charset="0"/>
                <a:cs typeface="Arial" panose="020B0604020202020204" pitchFamily="34" charset="0"/>
              </a:rPr>
              <a:t>8) la donna è la prima responsabile del destino di un popolo</a:t>
            </a:r>
          </a:p>
          <a:p>
            <a:pPr algn="just">
              <a:lnSpc>
                <a:spcPct val="150000"/>
              </a:lnSpc>
            </a:pPr>
            <a:r>
              <a:rPr lang="it-IT" dirty="0">
                <a:latin typeface="Arial" panose="020B0604020202020204" pitchFamily="34" charset="0"/>
                <a:cs typeface="Arial" panose="020B0604020202020204" pitchFamily="34" charset="0"/>
              </a:rPr>
              <a:t>9) il Duce ha ricostruito la famiglia italiana ricca di figli, parca di bisogni, tenace alla fatica, ardente nella fede fascista e cristiana.</a:t>
            </a:r>
          </a:p>
        </p:txBody>
      </p:sp>
    </p:spTree>
    <p:extLst>
      <p:ext uri="{BB962C8B-B14F-4D97-AF65-F5344CB8AC3E}">
        <p14:creationId xmlns:p14="http://schemas.microsoft.com/office/powerpoint/2010/main" val="3326966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115616" y="1739071"/>
            <a:ext cx="7416824" cy="2677656"/>
          </a:xfrm>
          <a:prstGeom prst="rect">
            <a:avLst/>
          </a:prstGeom>
          <a:ln w="28575">
            <a:solidFill>
              <a:srgbClr val="FF0000"/>
            </a:solidFill>
          </a:ln>
          <a:effectLst>
            <a:glow rad="228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it-IT" sz="2800" dirty="0">
                <a:latin typeface="Arial" panose="020B0604020202020204" pitchFamily="34" charset="0"/>
                <a:cs typeface="Arial" panose="020B0604020202020204" pitchFamily="34" charset="0"/>
              </a:rPr>
              <a:t>A guerra finita per </a:t>
            </a:r>
            <a:r>
              <a:rPr lang="it-IT" sz="2800" b="1" dirty="0">
                <a:latin typeface="Arial" panose="020B0604020202020204" pitchFamily="34" charset="0"/>
                <a:cs typeface="Arial" panose="020B0604020202020204" pitchFamily="34" charset="0"/>
              </a:rPr>
              <a:t>le donne</a:t>
            </a:r>
            <a:r>
              <a:rPr lang="it-IT" sz="2800" dirty="0">
                <a:latin typeface="Arial" panose="020B0604020202020204" pitchFamily="34" charset="0"/>
                <a:cs typeface="Arial" panose="020B0604020202020204" pitchFamily="34" charset="0"/>
              </a:rPr>
              <a:t>:</a:t>
            </a:r>
          </a:p>
          <a:p>
            <a:pPr algn="ctr">
              <a:lnSpc>
                <a:spcPct val="150000"/>
              </a:lnSpc>
            </a:pPr>
            <a:r>
              <a:rPr lang="it-IT" sz="2800" dirty="0">
                <a:latin typeface="Arial" panose="020B0604020202020204" pitchFamily="34" charset="0"/>
                <a:cs typeface="Arial" panose="020B0604020202020204" pitchFamily="34" charset="0"/>
              </a:rPr>
              <a:t>quali </a:t>
            </a:r>
            <a:r>
              <a:rPr lang="it-IT" sz="2800" b="1" dirty="0">
                <a:latin typeface="Arial" panose="020B0604020202020204" pitchFamily="34" charset="0"/>
                <a:cs typeface="Arial" panose="020B0604020202020204" pitchFamily="34" charset="0"/>
              </a:rPr>
              <a:t>integrazione</a:t>
            </a:r>
            <a:r>
              <a:rPr lang="it-IT" sz="2800" dirty="0">
                <a:latin typeface="Arial" panose="020B0604020202020204" pitchFamily="34" charset="0"/>
                <a:cs typeface="Arial" panose="020B0604020202020204" pitchFamily="34" charset="0"/>
              </a:rPr>
              <a:t> e </a:t>
            </a:r>
            <a:r>
              <a:rPr lang="it-IT" sz="2800" b="1" dirty="0">
                <a:latin typeface="Arial" panose="020B0604020202020204" pitchFamily="34" charset="0"/>
                <a:cs typeface="Arial" panose="020B0604020202020204" pitchFamily="34" charset="0"/>
              </a:rPr>
              <a:t>promozione</a:t>
            </a:r>
          </a:p>
          <a:p>
            <a:pPr algn="ctr">
              <a:lnSpc>
                <a:spcPct val="150000"/>
              </a:lnSpc>
            </a:pPr>
            <a:r>
              <a:rPr lang="it-IT" sz="2800" dirty="0">
                <a:latin typeface="Arial" panose="020B0604020202020204" pitchFamily="34" charset="0"/>
                <a:cs typeface="Arial" panose="020B0604020202020204" pitchFamily="34" charset="0"/>
              </a:rPr>
              <a:t>fatte balenare dalla propaganda bellica</a:t>
            </a:r>
          </a:p>
          <a:p>
            <a:pPr algn="ctr">
              <a:lnSpc>
                <a:spcPct val="150000"/>
              </a:lnSpc>
            </a:pPr>
            <a:r>
              <a:rPr lang="it-IT" sz="2800" dirty="0">
                <a:latin typeface="Arial" panose="020B0604020202020204" pitchFamily="34" charset="0"/>
                <a:cs typeface="Arial" panose="020B0604020202020204" pitchFamily="34" charset="0"/>
              </a:rPr>
              <a:t>furono </a:t>
            </a:r>
            <a:r>
              <a:rPr lang="it-IT" sz="2800" b="1" dirty="0">
                <a:latin typeface="Arial" panose="020B0604020202020204" pitchFamily="34" charset="0"/>
                <a:cs typeface="Arial" panose="020B0604020202020204" pitchFamily="34" charset="0"/>
              </a:rPr>
              <a:t>attuate</a:t>
            </a:r>
            <a:r>
              <a:rPr lang="it-IT" sz="28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953281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7784" y="532208"/>
            <a:ext cx="2363535" cy="1672655"/>
          </a:xfrm>
          <a:prstGeom prst="rect">
            <a:avLst/>
          </a:prstGeom>
        </p:spPr>
      </p:pic>
      <p:sp>
        <p:nvSpPr>
          <p:cNvPr id="4" name="CasellaDiTesto 3"/>
          <p:cNvSpPr txBox="1"/>
          <p:nvPr/>
        </p:nvSpPr>
        <p:spPr>
          <a:xfrm>
            <a:off x="1187624" y="2564904"/>
            <a:ext cx="6807795" cy="193899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it-IT" sz="2000" b="1" dirty="0">
                <a:latin typeface="Arial" panose="020B0604020202020204" pitchFamily="34" charset="0"/>
                <a:cs typeface="Arial" panose="020B0604020202020204" pitchFamily="34" charset="0"/>
              </a:rPr>
              <a:t>1919:</a:t>
            </a:r>
            <a:r>
              <a:rPr lang="it-IT" sz="2000" dirty="0">
                <a:latin typeface="Arial" panose="020B0604020202020204" pitchFamily="34" charset="0"/>
                <a:cs typeface="Arial" panose="020B0604020202020204" pitchFamily="34" charset="0"/>
              </a:rPr>
              <a:t> prime manifestazioni di violenza squadrista contro le donne che non abbandonano il posto per fare spazio ai reduci. In varie città sono aggredite le manovratrici dei  tram e  le impiegate pubbliche.</a:t>
            </a:r>
          </a:p>
          <a:p>
            <a:pPr algn="just"/>
            <a:r>
              <a:rPr lang="it-IT" sz="2000" b="1" dirty="0">
                <a:latin typeface="Arial" panose="020B0604020202020204" pitchFamily="34" charset="0"/>
                <a:cs typeface="Arial" panose="020B0604020202020204" pitchFamily="34" charset="0"/>
              </a:rPr>
              <a:t>1920</a:t>
            </a:r>
            <a:r>
              <a:rPr lang="it-IT" sz="2000" dirty="0">
                <a:latin typeface="Arial" panose="020B0604020202020204" pitchFamily="34" charset="0"/>
                <a:cs typeface="Arial" panose="020B0604020202020204" pitchFamily="34" charset="0"/>
              </a:rPr>
              <a:t>: il governo Giolitti  dispone il licenziamento delle donne da tutti gli uffici pubblici per lasciar posto ai reduci</a:t>
            </a:r>
          </a:p>
        </p:txBody>
      </p:sp>
    </p:spTree>
    <p:extLst>
      <p:ext uri="{BB962C8B-B14F-4D97-AF65-F5344CB8AC3E}">
        <p14:creationId xmlns:p14="http://schemas.microsoft.com/office/powerpoint/2010/main" val="1938461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462107" y="512539"/>
            <a:ext cx="6624736" cy="2960875"/>
          </a:xfrm>
          <a:prstGeom prst="rect">
            <a:avLst/>
          </a:prstGeom>
          <a:ln/>
          <a:effectLst>
            <a:glow rad="2286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wrap="square">
            <a:spAutoFit/>
          </a:bodyPr>
          <a:lstStyle/>
          <a:p>
            <a:pPr algn="ctr">
              <a:lnSpc>
                <a:spcPct val="150000"/>
              </a:lnSpc>
            </a:pPr>
            <a:endParaRPr lang="it-IT" sz="1400" dirty="0">
              <a:solidFill>
                <a:prstClr val="black"/>
              </a:solidFill>
              <a:latin typeface="Arial" panose="020B0604020202020204" pitchFamily="34" charset="0"/>
              <a:cs typeface="Arial" panose="020B0604020202020204" pitchFamily="34" charset="0"/>
            </a:endParaRPr>
          </a:p>
          <a:p>
            <a:pPr algn="ctr">
              <a:lnSpc>
                <a:spcPct val="150000"/>
              </a:lnSpc>
            </a:pPr>
            <a:r>
              <a:rPr lang="it-IT" sz="1400" dirty="0">
                <a:solidFill>
                  <a:prstClr val="black"/>
                </a:solidFill>
                <a:latin typeface="Arial" panose="020B0604020202020204" pitchFamily="34" charset="0"/>
                <a:cs typeface="Arial" panose="020B0604020202020204" pitchFamily="34" charset="0"/>
              </a:rPr>
              <a:t>Caratteristica fondamentale del </a:t>
            </a:r>
            <a:r>
              <a:rPr lang="it-IT" sz="1400" b="1" dirty="0">
                <a:solidFill>
                  <a:prstClr val="black"/>
                </a:solidFill>
                <a:latin typeface="Arial" panose="020B0604020202020204" pitchFamily="34" charset="0"/>
                <a:cs typeface="Arial" panose="020B0604020202020204" pitchFamily="34" charset="0"/>
              </a:rPr>
              <a:t>regime fascista</a:t>
            </a:r>
            <a:r>
              <a:rPr lang="it-IT" sz="1400" dirty="0">
                <a:solidFill>
                  <a:prstClr val="black"/>
                </a:solidFill>
                <a:latin typeface="Arial" panose="020B0604020202020204" pitchFamily="34" charset="0"/>
                <a:cs typeface="Arial" panose="020B0604020202020204" pitchFamily="34" charset="0"/>
              </a:rPr>
              <a:t>:</a:t>
            </a:r>
          </a:p>
          <a:p>
            <a:pPr marL="285750" indent="-285750" algn="just">
              <a:lnSpc>
                <a:spcPct val="150000"/>
              </a:lnSpc>
              <a:buFont typeface="Arial" panose="020B0604020202020204" pitchFamily="34" charset="0"/>
              <a:buChar char="•"/>
            </a:pPr>
            <a:r>
              <a:rPr lang="it-IT" sz="1400" dirty="0">
                <a:solidFill>
                  <a:prstClr val="black"/>
                </a:solidFill>
                <a:latin typeface="Arial" panose="020B0604020202020204" pitchFamily="34" charset="0"/>
                <a:cs typeface="Arial" panose="020B0604020202020204" pitchFamily="34" charset="0"/>
              </a:rPr>
              <a:t>proporsi come artefice di una </a:t>
            </a:r>
            <a:r>
              <a:rPr lang="it-IT" sz="1400" b="1" dirty="0">
                <a:solidFill>
                  <a:prstClr val="black"/>
                </a:solidFill>
                <a:latin typeface="Arial" panose="020B0604020202020204" pitchFamily="34" charset="0"/>
                <a:cs typeface="Arial" panose="020B0604020202020204" pitchFamily="34" charset="0"/>
              </a:rPr>
              <a:t>propria rivoluzione</a:t>
            </a:r>
          </a:p>
          <a:p>
            <a:pPr marL="285750" indent="-285750" algn="just">
              <a:lnSpc>
                <a:spcPct val="150000"/>
              </a:lnSpc>
              <a:buFont typeface="Arial" panose="020B0604020202020204" pitchFamily="34" charset="0"/>
              <a:buChar char="•"/>
            </a:pPr>
            <a:r>
              <a:rPr lang="it-IT" sz="1400" dirty="0">
                <a:solidFill>
                  <a:prstClr val="black"/>
                </a:solidFill>
                <a:latin typeface="Arial" panose="020B0604020202020204" pitchFamily="34" charset="0"/>
                <a:cs typeface="Arial" panose="020B0604020202020204" pitchFamily="34" charset="0"/>
              </a:rPr>
              <a:t>dar vita a un </a:t>
            </a:r>
            <a:r>
              <a:rPr lang="it-IT" sz="1400" b="1" dirty="0">
                <a:solidFill>
                  <a:prstClr val="black"/>
                </a:solidFill>
                <a:latin typeface="Arial" panose="020B0604020202020204" pitchFamily="34" charset="0"/>
                <a:cs typeface="Arial" panose="020B0604020202020204" pitchFamily="34" charset="0"/>
              </a:rPr>
              <a:t>nuovo ordine politico e sociale  </a:t>
            </a:r>
            <a:r>
              <a:rPr lang="it-IT" sz="1400" dirty="0">
                <a:solidFill>
                  <a:prstClr val="black"/>
                </a:solidFill>
                <a:latin typeface="Arial" panose="020B0604020202020204" pitchFamily="34" charset="0"/>
                <a:cs typeface="Arial" panose="020B0604020202020204" pitchFamily="34" charset="0"/>
              </a:rPr>
              <a:t>diverso da quelli conosciuti fino allora. </a:t>
            </a:r>
          </a:p>
          <a:p>
            <a:pPr marL="285750" indent="-285750" algn="just">
              <a:lnSpc>
                <a:spcPct val="150000"/>
              </a:lnSpc>
              <a:buFont typeface="Arial" panose="020B0604020202020204" pitchFamily="34" charset="0"/>
              <a:buChar char="•"/>
            </a:pPr>
            <a:r>
              <a:rPr lang="it-IT" sz="1400" dirty="0">
                <a:solidFill>
                  <a:prstClr val="black"/>
                </a:solidFill>
                <a:latin typeface="Arial" panose="020B0604020202020204" pitchFamily="34" charset="0"/>
                <a:cs typeface="Arial" panose="020B0604020202020204" pitchFamily="34" charset="0"/>
              </a:rPr>
              <a:t>presentarsi come portatore di una </a:t>
            </a:r>
            <a:r>
              <a:rPr lang="it-IT" sz="1400" b="1" dirty="0">
                <a:solidFill>
                  <a:prstClr val="black"/>
                </a:solidFill>
                <a:latin typeface="Arial" panose="020B0604020202020204" pitchFamily="34" charset="0"/>
                <a:cs typeface="Arial" panose="020B0604020202020204" pitchFamily="34" charset="0"/>
              </a:rPr>
              <a:t>ideologia tradizionalista </a:t>
            </a:r>
            <a:r>
              <a:rPr lang="it-IT" sz="1400" dirty="0">
                <a:solidFill>
                  <a:prstClr val="black"/>
                </a:solidFill>
                <a:latin typeface="Arial" panose="020B0604020202020204" pitchFamily="34" charset="0"/>
                <a:cs typeface="Arial" panose="020B0604020202020204" pitchFamily="34" charset="0"/>
              </a:rPr>
              <a:t>ma aspirante anche alla creazione di un “</a:t>
            </a:r>
            <a:r>
              <a:rPr lang="it-IT" sz="1400" b="1" dirty="0">
                <a:solidFill>
                  <a:prstClr val="black"/>
                </a:solidFill>
                <a:latin typeface="Arial" panose="020B0604020202020204" pitchFamily="34" charset="0"/>
                <a:cs typeface="Arial" panose="020B0604020202020204" pitchFamily="34" charset="0"/>
              </a:rPr>
              <a:t>uomo nuovo</a:t>
            </a:r>
            <a:r>
              <a:rPr lang="it-IT" sz="1400" dirty="0">
                <a:solidFill>
                  <a:prstClr val="black"/>
                </a:solidFill>
                <a:latin typeface="Arial" panose="020B0604020202020204" pitchFamily="34" charset="0"/>
                <a:cs typeface="Arial" panose="020B0604020202020204" pitchFamily="34" charset="0"/>
              </a:rPr>
              <a:t>”. </a:t>
            </a:r>
          </a:p>
          <a:p>
            <a:pPr marL="285750" indent="-285750" algn="just">
              <a:lnSpc>
                <a:spcPct val="150000"/>
              </a:lnSpc>
              <a:buFont typeface="Arial" panose="020B0604020202020204" pitchFamily="34" charset="0"/>
              <a:buChar char="•"/>
            </a:pPr>
            <a:endParaRPr lang="it-IT" sz="1400" dirty="0">
              <a:solidFill>
                <a:prstClr val="black"/>
              </a:solidFill>
              <a:latin typeface="Arial" panose="020B0604020202020204" pitchFamily="34" charset="0"/>
              <a:cs typeface="Arial" panose="020B0604020202020204" pitchFamily="34" charset="0"/>
            </a:endParaRPr>
          </a:p>
          <a:p>
            <a:pPr algn="ctr">
              <a:lnSpc>
                <a:spcPct val="150000"/>
              </a:lnSpc>
            </a:pPr>
            <a:r>
              <a:rPr lang="it-IT" sz="1400" b="1" dirty="0">
                <a:solidFill>
                  <a:srgbClr val="FF0000"/>
                </a:solidFill>
                <a:latin typeface="Arial" panose="020B0604020202020204" pitchFamily="34" charset="0"/>
                <a:cs typeface="Arial" panose="020B0604020202020204" pitchFamily="34" charset="0"/>
              </a:rPr>
              <a:t>E LA DONNA?</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77361">
            <a:off x="619837" y="3651831"/>
            <a:ext cx="3040370" cy="2102923"/>
          </a:xfrm>
          <a:prstGeom prst="rect">
            <a:avLst/>
          </a:prstGeom>
        </p:spPr>
      </p:pic>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802"/>
          <a:stretch/>
        </p:blipFill>
        <p:spPr bwMode="auto">
          <a:xfrm rot="518575">
            <a:off x="3239168" y="5097652"/>
            <a:ext cx="1125486" cy="1611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C:\Users\Lidia\Desktop\Donne e fascismo\Le donne nel fascismo (1)_file\donf107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59188">
            <a:off x="7231807" y="3312033"/>
            <a:ext cx="1189830" cy="1678982"/>
          </a:xfrm>
          <a:prstGeom prst="rect">
            <a:avLst/>
          </a:prstGeom>
          <a:noFill/>
          <a:extLst>
            <a:ext uri="{909E8E84-426E-40DD-AFC4-6F175D3DCCD1}">
              <a14:hiddenFill xmlns:a14="http://schemas.microsoft.com/office/drawing/2010/main">
                <a:solidFill>
                  <a:srgbClr val="FFFFFF"/>
                </a:solidFill>
              </a14:hiddenFill>
            </a:ext>
          </a:extLst>
        </p:spPr>
      </p:pic>
      <p:pic>
        <p:nvPicPr>
          <p:cNvPr id="6" name="Immagin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590600" y="3774163"/>
            <a:ext cx="1769992" cy="2496143"/>
          </a:xfrm>
          <a:prstGeom prst="rect">
            <a:avLst/>
          </a:prstGeom>
        </p:spPr>
      </p:pic>
      <p:pic>
        <p:nvPicPr>
          <p:cNvPr id="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82685">
            <a:off x="6456500" y="5056849"/>
            <a:ext cx="2058381" cy="1515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7370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2290"/>
          <a:stretch/>
        </p:blipFill>
        <p:spPr bwMode="auto">
          <a:xfrm>
            <a:off x="827584" y="609475"/>
            <a:ext cx="7491483" cy="574660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17069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98019" y="980728"/>
            <a:ext cx="6984776" cy="4893647"/>
          </a:xfrm>
          <a:prstGeom prst="rect">
            <a:avLst/>
          </a:prstGeom>
          <a:effectLst>
            <a:glow rad="228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ct val="200000"/>
              </a:lnSpc>
            </a:pPr>
            <a:r>
              <a:rPr lang="it-IT" sz="2400" dirty="0">
                <a:latin typeface="Arial" panose="020B0604020202020204" pitchFamily="34" charset="0"/>
                <a:cs typeface="Arial" panose="020B0604020202020204" pitchFamily="34" charset="0"/>
              </a:rPr>
              <a:t>Quale fu l’atteggiamento che il </a:t>
            </a:r>
            <a:r>
              <a:rPr lang="it-IT" sz="2400" b="1" dirty="0">
                <a:latin typeface="Arial" panose="020B0604020202020204" pitchFamily="34" charset="0"/>
                <a:cs typeface="Arial" panose="020B0604020202020204" pitchFamily="34" charset="0"/>
              </a:rPr>
              <a:t>fascismo</a:t>
            </a:r>
            <a:r>
              <a:rPr lang="it-IT" sz="2400" dirty="0">
                <a:latin typeface="Arial" panose="020B0604020202020204" pitchFamily="34" charset="0"/>
                <a:cs typeface="Arial" panose="020B0604020202020204" pitchFamily="34" charset="0"/>
              </a:rPr>
              <a:t> </a:t>
            </a:r>
          </a:p>
          <a:p>
            <a:pPr algn="ctr">
              <a:lnSpc>
                <a:spcPct val="200000"/>
              </a:lnSpc>
            </a:pPr>
            <a:r>
              <a:rPr lang="it-IT" sz="2400" dirty="0">
                <a:latin typeface="Arial" panose="020B0604020202020204" pitchFamily="34" charset="0"/>
                <a:cs typeface="Arial" panose="020B0604020202020204" pitchFamily="34" charset="0"/>
              </a:rPr>
              <a:t>adottò verso le </a:t>
            </a:r>
            <a:r>
              <a:rPr lang="it-IT" sz="2400" b="1" dirty="0">
                <a:latin typeface="Arial" panose="020B0604020202020204" pitchFamily="34" charset="0"/>
                <a:cs typeface="Arial" panose="020B0604020202020204" pitchFamily="34" charset="0"/>
              </a:rPr>
              <a:t>donne</a:t>
            </a:r>
            <a:r>
              <a:rPr lang="it-IT" sz="2400" dirty="0">
                <a:latin typeface="Arial" panose="020B0604020202020204" pitchFamily="34" charset="0"/>
                <a:cs typeface="Arial" panose="020B0604020202020204" pitchFamily="34" charset="0"/>
              </a:rPr>
              <a:t> in ambito:</a:t>
            </a:r>
          </a:p>
          <a:p>
            <a:pPr marL="285750" indent="-285750" algn="just">
              <a:lnSpc>
                <a:spcPct val="200000"/>
              </a:lnSpc>
              <a:buFont typeface="Arial" panose="020B0604020202020204" pitchFamily="34" charset="0"/>
              <a:buChar char="•"/>
            </a:pPr>
            <a:r>
              <a:rPr lang="it-IT" sz="2800" b="1" dirty="0">
                <a:solidFill>
                  <a:schemeClr val="tx1"/>
                </a:solidFill>
                <a:latin typeface="Arial" panose="020B0604020202020204" pitchFamily="34" charset="0"/>
                <a:cs typeface="Arial" panose="020B0604020202020204" pitchFamily="34" charset="0"/>
              </a:rPr>
              <a:t>POLITICO</a:t>
            </a:r>
          </a:p>
          <a:p>
            <a:pPr marL="285750" indent="-285750" algn="just">
              <a:lnSpc>
                <a:spcPct val="200000"/>
              </a:lnSpc>
              <a:buFont typeface="Arial" panose="020B0604020202020204" pitchFamily="34" charset="0"/>
              <a:buChar char="•"/>
            </a:pPr>
            <a:r>
              <a:rPr lang="it-IT" sz="2800" b="1" dirty="0">
                <a:solidFill>
                  <a:schemeClr val="tx1"/>
                </a:solidFill>
                <a:latin typeface="Arial" panose="020B0604020202020204" pitchFamily="34" charset="0"/>
                <a:cs typeface="Arial" panose="020B0604020202020204" pitchFamily="34" charset="0"/>
              </a:rPr>
              <a:t>LAVORATIVO </a:t>
            </a:r>
          </a:p>
          <a:p>
            <a:pPr marL="285750" indent="-285750" algn="just">
              <a:lnSpc>
                <a:spcPct val="200000"/>
              </a:lnSpc>
              <a:buFont typeface="Arial" panose="020B0604020202020204" pitchFamily="34" charset="0"/>
              <a:buChar char="•"/>
            </a:pPr>
            <a:r>
              <a:rPr lang="it-IT" sz="2800" b="1" dirty="0">
                <a:solidFill>
                  <a:schemeClr val="tx1"/>
                </a:solidFill>
                <a:latin typeface="Arial" panose="020B0604020202020204" pitchFamily="34" charset="0"/>
                <a:cs typeface="Arial" panose="020B0604020202020204" pitchFamily="34" charset="0"/>
              </a:rPr>
              <a:t>GIURIDICO</a:t>
            </a:r>
          </a:p>
          <a:p>
            <a:pPr algn="just">
              <a:lnSpc>
                <a:spcPct val="200000"/>
              </a:lnSpc>
            </a:pPr>
            <a:endParaRPr lang="it-IT"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6424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899592" y="1052736"/>
            <a:ext cx="7848872" cy="5170646"/>
          </a:xfrm>
          <a:prstGeom prst="rect">
            <a:avLst/>
          </a:prstGeom>
          <a:ln w="19050"/>
          <a:effectLst>
            <a:glow rad="228600">
              <a:schemeClr val="accent6">
                <a:satMod val="175000"/>
                <a:alpha val="40000"/>
              </a:schemeClr>
            </a:glow>
          </a:effectLst>
        </p:spPr>
        <p:style>
          <a:lnRef idx="2">
            <a:schemeClr val="dk1"/>
          </a:lnRef>
          <a:fillRef idx="1">
            <a:schemeClr val="lt1"/>
          </a:fillRef>
          <a:effectRef idx="0">
            <a:schemeClr val="dk1"/>
          </a:effectRef>
          <a:fontRef idx="minor">
            <a:schemeClr val="dk1"/>
          </a:fontRef>
        </p:style>
        <p:txBody>
          <a:bodyPr wrap="square">
            <a:spAutoFit/>
          </a:bodyPr>
          <a:lstStyle/>
          <a:p>
            <a:pPr lvl="0" algn="just">
              <a:lnSpc>
                <a:spcPct val="150000"/>
              </a:lnSpc>
            </a:pPr>
            <a:r>
              <a:rPr lang="it-IT" dirty="0">
                <a:latin typeface="Arial" panose="020B0604020202020204" pitchFamily="34" charset="0"/>
                <a:ea typeface="Times New Roman"/>
                <a:cs typeface="Arial" panose="020B0604020202020204" pitchFamily="34" charset="0"/>
              </a:rPr>
              <a:t>Inizialmente il fascismo abbraccia le posizioni degli intellettuali futuristi sostenendo:</a:t>
            </a:r>
          </a:p>
          <a:p>
            <a:pPr marL="457200" indent="-457200" algn="just">
              <a:lnSpc>
                <a:spcPct val="150000"/>
              </a:lnSpc>
              <a:buFont typeface="Arial" panose="020B0604020202020204" pitchFamily="34" charset="0"/>
              <a:buChar char="•"/>
            </a:pPr>
            <a:r>
              <a:rPr lang="it-IT" b="1" dirty="0">
                <a:latin typeface="Arial" panose="020B0604020202020204" pitchFamily="34" charset="0"/>
                <a:ea typeface="Times New Roman"/>
                <a:cs typeface="Arial" panose="020B0604020202020204" pitchFamily="34" charset="0"/>
              </a:rPr>
              <a:t>Il suffragio femminile</a:t>
            </a:r>
            <a:endParaRPr lang="it-IT" b="1" dirty="0">
              <a:latin typeface="Arial" panose="020B0604020202020204" pitchFamily="34" charset="0"/>
              <a:cs typeface="Arial" panose="020B0604020202020204" pitchFamily="34" charset="0"/>
            </a:endParaRPr>
          </a:p>
          <a:p>
            <a:pPr marL="457200" indent="-457200" algn="just">
              <a:lnSpc>
                <a:spcPct val="150000"/>
              </a:lnSpc>
              <a:buFont typeface="Arial" panose="020B0604020202020204" pitchFamily="34" charset="0"/>
              <a:buChar char="•"/>
            </a:pPr>
            <a:r>
              <a:rPr lang="it-IT" b="1" dirty="0">
                <a:latin typeface="Arial" panose="020B0604020202020204" pitchFamily="34" charset="0"/>
                <a:ea typeface="Times New Roman"/>
                <a:cs typeface="Arial" panose="020B0604020202020204" pitchFamily="34" charset="0"/>
              </a:rPr>
              <a:t>la soppressione della famiglia borghese</a:t>
            </a:r>
          </a:p>
          <a:p>
            <a:pPr marL="457200" lvl="0" indent="-457200" algn="just">
              <a:lnSpc>
                <a:spcPct val="150000"/>
              </a:lnSpc>
              <a:buFont typeface="Arial" panose="020B0604020202020204" pitchFamily="34" charset="0"/>
              <a:buChar char="•"/>
            </a:pPr>
            <a:r>
              <a:rPr lang="it-IT" b="1" dirty="0">
                <a:latin typeface="Arial" panose="020B0604020202020204" pitchFamily="34" charset="0"/>
                <a:ea typeface="Times New Roman"/>
                <a:cs typeface="Arial" panose="020B0604020202020204" pitchFamily="34" charset="0"/>
              </a:rPr>
              <a:t>il divorzio</a:t>
            </a:r>
          </a:p>
          <a:p>
            <a:pPr lvl="0" algn="ctr">
              <a:lnSpc>
                <a:spcPct val="150000"/>
              </a:lnSpc>
            </a:pPr>
            <a:r>
              <a:rPr lang="it-IT" sz="2000" dirty="0">
                <a:latin typeface="Arial" panose="020B0604020202020204" pitchFamily="34" charset="0"/>
                <a:ea typeface="Times New Roman"/>
                <a:cs typeface="Arial" panose="020B0604020202020204" pitchFamily="34" charset="0"/>
              </a:rPr>
              <a:t>Ma nel </a:t>
            </a:r>
            <a:r>
              <a:rPr lang="it-IT" sz="2000" b="1" dirty="0">
                <a:latin typeface="Arial" panose="020B0604020202020204" pitchFamily="34" charset="0"/>
                <a:ea typeface="Times New Roman"/>
                <a:cs typeface="Arial" panose="020B0604020202020204" pitchFamily="34" charset="0"/>
              </a:rPr>
              <a:t>1925:</a:t>
            </a:r>
          </a:p>
          <a:p>
            <a:pPr lvl="0" algn="just">
              <a:lnSpc>
                <a:spcPct val="150000"/>
              </a:lnSpc>
            </a:pPr>
            <a:r>
              <a:rPr lang="it-IT" sz="1600" b="1" dirty="0">
                <a:solidFill>
                  <a:prstClr val="black"/>
                </a:solidFill>
                <a:latin typeface="Arial" panose="020B0604020202020204" pitchFamily="34" charset="0"/>
                <a:cs typeface="Arial" panose="020B0604020202020204" pitchFamily="34" charset="0"/>
              </a:rPr>
              <a:t>  </a:t>
            </a:r>
            <a:r>
              <a:rPr lang="it-IT" sz="1600" dirty="0">
                <a:solidFill>
                  <a:prstClr val="black"/>
                </a:solidFill>
                <a:latin typeface="Arial" panose="020B0604020202020204" pitchFamily="34" charset="0"/>
                <a:cs typeface="Arial" panose="020B0604020202020204" pitchFamily="34" charset="0"/>
              </a:rPr>
              <a:t>Potranno </a:t>
            </a:r>
            <a:r>
              <a:rPr lang="it-IT" sz="1600" b="1" dirty="0">
                <a:solidFill>
                  <a:prstClr val="black"/>
                </a:solidFill>
                <a:latin typeface="Arial" panose="020B0604020202020204" pitchFamily="34" charset="0"/>
                <a:cs typeface="Arial" panose="020B0604020202020204" pitchFamily="34" charset="0"/>
              </a:rPr>
              <a:t>essere elettrici </a:t>
            </a:r>
            <a:r>
              <a:rPr lang="it-IT" sz="1600" dirty="0">
                <a:solidFill>
                  <a:prstClr val="black"/>
                </a:solidFill>
                <a:latin typeface="Arial" panose="020B0604020202020204" pitchFamily="34" charset="0"/>
                <a:cs typeface="Arial" panose="020B0604020202020204" pitchFamily="34" charset="0"/>
              </a:rPr>
              <a:t>(su richiesta e solo per le consultazioni amministrative):</a:t>
            </a:r>
          </a:p>
          <a:p>
            <a:pPr marL="285750" lvl="0" indent="-285750" algn="just">
              <a:lnSpc>
                <a:spcPct val="150000"/>
              </a:lnSpc>
              <a:buFont typeface="Arial" panose="020B0604020202020204" pitchFamily="34" charset="0"/>
              <a:buChar char="•"/>
            </a:pPr>
            <a:r>
              <a:rPr lang="it-IT" sz="1600" b="1" dirty="0">
                <a:solidFill>
                  <a:prstClr val="black"/>
                </a:solidFill>
                <a:latin typeface="Arial" panose="020B0604020202020204" pitchFamily="34" charset="0"/>
                <a:cs typeface="Arial" panose="020B0604020202020204" pitchFamily="34" charset="0"/>
              </a:rPr>
              <a:t>donne</a:t>
            </a:r>
            <a:r>
              <a:rPr lang="it-IT" sz="1600" dirty="0">
                <a:solidFill>
                  <a:prstClr val="black"/>
                </a:solidFill>
                <a:latin typeface="Arial" panose="020B0604020202020204" pitchFamily="34" charset="0"/>
                <a:cs typeface="Arial" panose="020B0604020202020204" pitchFamily="34" charset="0"/>
              </a:rPr>
              <a:t> con </a:t>
            </a:r>
            <a:r>
              <a:rPr lang="it-IT" sz="1600" b="1" dirty="0">
                <a:solidFill>
                  <a:prstClr val="black"/>
                </a:solidFill>
                <a:latin typeface="Arial" panose="020B0604020202020204" pitchFamily="34" charset="0"/>
                <a:cs typeface="Arial" panose="020B0604020202020204" pitchFamily="34" charset="0"/>
              </a:rPr>
              <a:t>più di 25 anni</a:t>
            </a:r>
            <a:r>
              <a:rPr lang="it-IT" sz="1600" dirty="0">
                <a:solidFill>
                  <a:prstClr val="black"/>
                </a:solidFill>
                <a:latin typeface="Arial" panose="020B0604020202020204" pitchFamily="34" charset="0"/>
                <a:cs typeface="Arial" panose="020B0604020202020204" pitchFamily="34" charset="0"/>
              </a:rPr>
              <a:t>, provviste di </a:t>
            </a:r>
            <a:r>
              <a:rPr lang="it-IT" sz="1600" b="1" dirty="0">
                <a:solidFill>
                  <a:prstClr val="black"/>
                </a:solidFill>
                <a:latin typeface="Arial" panose="020B0604020202020204" pitchFamily="34" charset="0"/>
                <a:cs typeface="Arial" panose="020B0604020202020204" pitchFamily="34" charset="0"/>
              </a:rPr>
              <a:t>licenza elementare </a:t>
            </a:r>
            <a:r>
              <a:rPr lang="it-IT" sz="1600" dirty="0">
                <a:solidFill>
                  <a:prstClr val="black"/>
                </a:solidFill>
                <a:latin typeface="Arial" panose="020B0604020202020204" pitchFamily="34" charset="0"/>
                <a:cs typeface="Arial" panose="020B0604020202020204" pitchFamily="34" charset="0"/>
              </a:rPr>
              <a:t>che </a:t>
            </a:r>
            <a:r>
              <a:rPr lang="it-IT" sz="1600" b="1" dirty="0">
                <a:solidFill>
                  <a:prstClr val="black"/>
                </a:solidFill>
                <a:latin typeface="Arial" panose="020B0604020202020204" pitchFamily="34" charset="0"/>
                <a:cs typeface="Arial" panose="020B0604020202020204" pitchFamily="34" charset="0"/>
              </a:rPr>
              <a:t>esercitavano </a:t>
            </a:r>
            <a:r>
              <a:rPr lang="it-IT" sz="1600" dirty="0">
                <a:solidFill>
                  <a:prstClr val="black"/>
                </a:solidFill>
                <a:latin typeface="Arial" panose="020B0604020202020204" pitchFamily="34" charset="0"/>
                <a:cs typeface="Arial" panose="020B0604020202020204" pitchFamily="34" charset="0"/>
              </a:rPr>
              <a:t>la </a:t>
            </a:r>
            <a:r>
              <a:rPr lang="it-IT" sz="1600" b="1" dirty="0">
                <a:solidFill>
                  <a:prstClr val="black"/>
                </a:solidFill>
                <a:latin typeface="Arial" panose="020B0604020202020204" pitchFamily="34" charset="0"/>
                <a:cs typeface="Arial" panose="020B0604020202020204" pitchFamily="34" charset="0"/>
              </a:rPr>
              <a:t>patria podestà </a:t>
            </a:r>
            <a:r>
              <a:rPr lang="it-IT" sz="1600" dirty="0">
                <a:solidFill>
                  <a:prstClr val="black"/>
                </a:solidFill>
                <a:latin typeface="Arial" panose="020B0604020202020204" pitchFamily="34" charset="0"/>
                <a:cs typeface="Arial" panose="020B0604020202020204" pitchFamily="34" charset="0"/>
              </a:rPr>
              <a:t>e </a:t>
            </a:r>
            <a:r>
              <a:rPr lang="it-IT" sz="1600" b="1" dirty="0">
                <a:solidFill>
                  <a:prstClr val="black"/>
                </a:solidFill>
                <a:latin typeface="Arial" panose="020B0604020202020204" pitchFamily="34" charset="0"/>
                <a:cs typeface="Arial" panose="020B0604020202020204" pitchFamily="34" charset="0"/>
              </a:rPr>
              <a:t>pagavano le tasse </a:t>
            </a:r>
            <a:r>
              <a:rPr lang="it-IT" sz="1600" dirty="0">
                <a:solidFill>
                  <a:prstClr val="black"/>
                </a:solidFill>
                <a:latin typeface="Arial" panose="020B0604020202020204" pitchFamily="34" charset="0"/>
                <a:cs typeface="Arial" panose="020B0604020202020204" pitchFamily="34" charset="0"/>
              </a:rPr>
              <a:t>(oltre un limite stabilito)</a:t>
            </a:r>
          </a:p>
          <a:p>
            <a:pPr marL="285750" lvl="0" indent="-285750" algn="just">
              <a:lnSpc>
                <a:spcPct val="150000"/>
              </a:lnSpc>
              <a:buFont typeface="Arial" panose="020B0604020202020204" pitchFamily="34" charset="0"/>
              <a:buChar char="•"/>
            </a:pPr>
            <a:r>
              <a:rPr lang="it-IT" sz="1600" b="1" dirty="0">
                <a:solidFill>
                  <a:prstClr val="black"/>
                </a:solidFill>
                <a:latin typeface="Arial" panose="020B0604020202020204" pitchFamily="34" charset="0"/>
                <a:cs typeface="Arial" panose="020B0604020202020204" pitchFamily="34" charset="0"/>
              </a:rPr>
              <a:t>decorate al valor militare </a:t>
            </a:r>
            <a:r>
              <a:rPr lang="it-IT" sz="1600" dirty="0">
                <a:solidFill>
                  <a:prstClr val="black"/>
                </a:solidFill>
                <a:latin typeface="Arial" panose="020B0604020202020204" pitchFamily="34" charset="0"/>
                <a:cs typeface="Arial" panose="020B0604020202020204" pitchFamily="34" charset="0"/>
              </a:rPr>
              <a:t>o </a:t>
            </a:r>
            <a:r>
              <a:rPr lang="it-IT" sz="1600" b="1" dirty="0">
                <a:solidFill>
                  <a:prstClr val="black"/>
                </a:solidFill>
                <a:latin typeface="Arial" panose="020B0604020202020204" pitchFamily="34" charset="0"/>
                <a:cs typeface="Arial" panose="020B0604020202020204" pitchFamily="34" charset="0"/>
              </a:rPr>
              <a:t>civile</a:t>
            </a:r>
            <a:r>
              <a:rPr lang="it-IT" sz="1600" dirty="0">
                <a:solidFill>
                  <a:prstClr val="black"/>
                </a:solidFill>
                <a:latin typeface="Arial" panose="020B0604020202020204" pitchFamily="34" charset="0"/>
                <a:cs typeface="Arial" panose="020B0604020202020204" pitchFamily="34" charset="0"/>
              </a:rPr>
              <a:t> </a:t>
            </a:r>
          </a:p>
          <a:p>
            <a:pPr marL="285750" lvl="0" indent="-285750" algn="just">
              <a:lnSpc>
                <a:spcPct val="150000"/>
              </a:lnSpc>
              <a:buFont typeface="Arial" panose="020B0604020202020204" pitchFamily="34" charset="0"/>
              <a:buChar char="•"/>
            </a:pPr>
            <a:r>
              <a:rPr lang="it-IT" sz="1600" b="1" dirty="0">
                <a:solidFill>
                  <a:prstClr val="black"/>
                </a:solidFill>
                <a:latin typeface="Arial" panose="020B0604020202020204" pitchFamily="34" charset="0"/>
                <a:cs typeface="Arial" panose="020B0604020202020204" pitchFamily="34" charset="0"/>
              </a:rPr>
              <a:t>madri</a:t>
            </a:r>
            <a:r>
              <a:rPr lang="it-IT" sz="1600" dirty="0">
                <a:solidFill>
                  <a:prstClr val="black"/>
                </a:solidFill>
                <a:latin typeface="Arial" panose="020B0604020202020204" pitchFamily="34" charset="0"/>
                <a:cs typeface="Arial" panose="020B0604020202020204" pitchFamily="34" charset="0"/>
              </a:rPr>
              <a:t> o </a:t>
            </a:r>
            <a:r>
              <a:rPr lang="it-IT" sz="1600" b="1" dirty="0">
                <a:solidFill>
                  <a:prstClr val="black"/>
                </a:solidFill>
                <a:latin typeface="Arial" panose="020B0604020202020204" pitchFamily="34" charset="0"/>
                <a:cs typeface="Arial" panose="020B0604020202020204" pitchFamily="34" charset="0"/>
              </a:rPr>
              <a:t>vedove di caduti.</a:t>
            </a:r>
          </a:p>
          <a:p>
            <a:pPr lvl="0" algn="ctr">
              <a:lnSpc>
                <a:spcPct val="150000"/>
              </a:lnSpc>
            </a:pPr>
            <a:r>
              <a:rPr lang="it-IT" sz="1600" b="1" dirty="0">
                <a:solidFill>
                  <a:prstClr val="black"/>
                </a:solidFill>
                <a:latin typeface="Arial" panose="020B0604020202020204" pitchFamily="34" charset="0"/>
                <a:cs typeface="Arial" panose="020B0604020202020204" pitchFamily="34" charset="0"/>
              </a:rPr>
              <a:t>1926 – ABOLIZIONE DELLE CONSULTAZIONI ELETTORALI AMMINISTRATIVE</a:t>
            </a:r>
            <a:endParaRPr lang="it-IT" sz="1400" b="1" dirty="0">
              <a:latin typeface="Arial" panose="020B0604020202020204" pitchFamily="34" charset="0"/>
              <a:ea typeface="Times New Roman"/>
              <a:cs typeface="Arial" panose="020B0604020202020204" pitchFamily="34" charset="0"/>
            </a:endParaRPr>
          </a:p>
          <a:p>
            <a:pPr lvl="0" algn="ctr">
              <a:lnSpc>
                <a:spcPct val="150000"/>
              </a:lnSpc>
            </a:pPr>
            <a:endParaRPr lang="it-IT" sz="1400" b="1" dirty="0">
              <a:latin typeface="Arial" panose="020B0604020202020204" pitchFamily="34" charset="0"/>
              <a:ea typeface="Times New Roman"/>
              <a:cs typeface="Arial" panose="020B0604020202020204" pitchFamily="34" charset="0"/>
            </a:endParaRPr>
          </a:p>
        </p:txBody>
      </p:sp>
      <p:sp>
        <p:nvSpPr>
          <p:cNvPr id="2" name="CasellaDiTesto 1"/>
          <p:cNvSpPr txBox="1"/>
          <p:nvPr/>
        </p:nvSpPr>
        <p:spPr>
          <a:xfrm>
            <a:off x="3347864" y="509085"/>
            <a:ext cx="3240360" cy="400110"/>
          </a:xfrm>
          <a:prstGeom prst="rect">
            <a:avLst/>
          </a:prstGeom>
          <a:noFill/>
        </p:spPr>
        <p:txBody>
          <a:bodyPr wrap="square" rtlCol="0">
            <a:spAutoFit/>
          </a:bodyPr>
          <a:lstStyle/>
          <a:p>
            <a:pPr algn="ctr"/>
            <a:r>
              <a:rPr lang="it-IT" sz="2000" b="1" dirty="0">
                <a:latin typeface="Arial" panose="020B0604020202020204" pitchFamily="34" charset="0"/>
                <a:cs typeface="Arial" panose="020B0604020202020204" pitchFamily="34" charset="0"/>
              </a:rPr>
              <a:t>Ambito Politico</a:t>
            </a:r>
          </a:p>
        </p:txBody>
      </p:sp>
      <p:sp>
        <p:nvSpPr>
          <p:cNvPr id="4" name="Rettangolo 3"/>
          <p:cNvSpPr/>
          <p:nvPr/>
        </p:nvSpPr>
        <p:spPr>
          <a:xfrm>
            <a:off x="6119014" y="1556792"/>
            <a:ext cx="2196244" cy="193899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lnSpc>
                <a:spcPct val="150000"/>
              </a:lnSpc>
            </a:pPr>
            <a:r>
              <a:rPr lang="it-IT" sz="800" dirty="0">
                <a:latin typeface="Arial" panose="020B0604020202020204" pitchFamily="34" charset="0"/>
                <a:cs typeface="Arial" panose="020B0604020202020204" pitchFamily="34" charset="0"/>
              </a:rPr>
              <a:t>«</a:t>
            </a:r>
            <a:r>
              <a:rPr lang="it-IT" sz="800" i="1" dirty="0">
                <a:latin typeface="Arial" panose="020B0604020202020204" pitchFamily="34" charset="0"/>
                <a:cs typeface="Arial" panose="020B0604020202020204" pitchFamily="34" charset="0"/>
              </a:rPr>
              <a:t>La donna deve obbedire. Essa è analitica, non sintetica. </a:t>
            </a:r>
          </a:p>
          <a:p>
            <a:pPr algn="just">
              <a:lnSpc>
                <a:spcPct val="150000"/>
              </a:lnSpc>
            </a:pPr>
            <a:r>
              <a:rPr lang="it-IT" sz="800" i="1" dirty="0">
                <a:latin typeface="Arial" panose="020B0604020202020204" pitchFamily="34" charset="0"/>
                <a:cs typeface="Arial" panose="020B0604020202020204" pitchFamily="34" charset="0"/>
              </a:rPr>
              <a:t>Ha forse mai fatto dell’architettura in tutti questi secoli? Le si dica di costruirmi una capanna, non dico un tempio! Non lo può! Se io le concedessi il diritto elettorale, mi si deriderebbe. </a:t>
            </a:r>
          </a:p>
          <a:p>
            <a:pPr algn="just">
              <a:lnSpc>
                <a:spcPct val="150000"/>
              </a:lnSpc>
            </a:pPr>
            <a:r>
              <a:rPr lang="it-IT" sz="800" i="1" dirty="0">
                <a:latin typeface="Arial" panose="020B0604020202020204" pitchFamily="34" charset="0"/>
                <a:cs typeface="Arial" panose="020B0604020202020204" pitchFamily="34" charset="0"/>
              </a:rPr>
              <a:t>Nel nostro Stato essa non deve contare</a:t>
            </a:r>
            <a:r>
              <a:rPr lang="it-IT" sz="800" dirty="0">
                <a:latin typeface="Arial" panose="020B0604020202020204" pitchFamily="34" charset="0"/>
                <a:cs typeface="Arial" panose="020B0604020202020204" pitchFamily="34" charset="0"/>
              </a:rPr>
              <a:t>»</a:t>
            </a:r>
          </a:p>
          <a:p>
            <a:pPr algn="just">
              <a:lnSpc>
                <a:spcPct val="150000"/>
              </a:lnSpc>
            </a:pPr>
            <a:r>
              <a:rPr lang="it-IT" sz="800" b="1" dirty="0">
                <a:latin typeface="Arial" panose="020B0604020202020204" pitchFamily="34" charset="0"/>
                <a:cs typeface="Arial" panose="020B0604020202020204" pitchFamily="34" charset="0"/>
              </a:rPr>
              <a:t>Benito Mussolini</a:t>
            </a:r>
          </a:p>
          <a:p>
            <a:pPr algn="just">
              <a:lnSpc>
                <a:spcPct val="150000"/>
              </a:lnSpc>
            </a:pPr>
            <a:endParaRPr lang="it-IT"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5438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181618" y="260648"/>
            <a:ext cx="2348720" cy="707886"/>
          </a:xfrm>
          <a:prstGeom prst="rect">
            <a:avLst/>
          </a:prstGeom>
        </p:spPr>
        <p:txBody>
          <a:bodyPr wrap="none">
            <a:spAutoFit/>
          </a:bodyPr>
          <a:lstStyle/>
          <a:p>
            <a:pPr lvl="0" algn="ctr"/>
            <a:r>
              <a:rPr lang="it-IT" sz="2000" b="1" dirty="0">
                <a:solidFill>
                  <a:prstClr val="black"/>
                </a:solidFill>
                <a:latin typeface="Arial" panose="020B0604020202020204" pitchFamily="34" charset="0"/>
                <a:cs typeface="Arial" panose="020B0604020202020204" pitchFamily="34" charset="0"/>
              </a:rPr>
              <a:t>Ambito lavorativo</a:t>
            </a:r>
          </a:p>
          <a:p>
            <a:pPr lvl="0" algn="ctr"/>
            <a:endParaRPr lang="it-IT" sz="2000" b="1" dirty="0">
              <a:solidFill>
                <a:prstClr val="black"/>
              </a:solidFill>
              <a:latin typeface="Arial" panose="020B0604020202020204" pitchFamily="34" charset="0"/>
              <a:cs typeface="Arial" panose="020B0604020202020204" pitchFamily="34" charset="0"/>
            </a:endParaRPr>
          </a:p>
        </p:txBody>
      </p:sp>
      <p:sp>
        <p:nvSpPr>
          <p:cNvPr id="6" name="Rettangolo 5"/>
          <p:cNvSpPr/>
          <p:nvPr/>
        </p:nvSpPr>
        <p:spPr>
          <a:xfrm>
            <a:off x="820269" y="968534"/>
            <a:ext cx="7352131" cy="258532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just">
              <a:lnSpc>
                <a:spcPct val="150000"/>
              </a:lnSpc>
            </a:pPr>
            <a:r>
              <a:rPr lang="it-IT" sz="1200" b="1" u="sng" dirty="0">
                <a:latin typeface="Arial" panose="020B0604020202020204" pitchFamily="34" charset="0"/>
                <a:cs typeface="Arial" panose="020B0604020202020204" pitchFamily="34" charset="0"/>
              </a:rPr>
              <a:t>1926</a:t>
            </a:r>
            <a:r>
              <a:rPr lang="it-IT" sz="1200" dirty="0">
                <a:latin typeface="Arial" panose="020B0604020202020204" pitchFamily="34" charset="0"/>
                <a:cs typeface="Arial" panose="020B0604020202020204" pitchFamily="34" charset="0"/>
              </a:rPr>
              <a:t>: le donne </a:t>
            </a:r>
            <a:r>
              <a:rPr lang="it-IT" sz="1200" b="1" dirty="0">
                <a:latin typeface="Arial" panose="020B0604020202020204" pitchFamily="34" charset="0"/>
                <a:cs typeface="Arial" panose="020B0604020202020204" pitchFamily="34" charset="0"/>
              </a:rPr>
              <a:t>perdono</a:t>
            </a:r>
            <a:r>
              <a:rPr lang="it-IT" sz="1200" dirty="0">
                <a:latin typeface="Arial" panose="020B0604020202020204" pitchFamily="34" charset="0"/>
                <a:cs typeface="Arial" panose="020B0604020202020204" pitchFamily="34" charset="0"/>
              </a:rPr>
              <a:t> il diritto all’</a:t>
            </a:r>
            <a:r>
              <a:rPr lang="it-IT" sz="1200" b="1" dirty="0">
                <a:latin typeface="Arial" panose="020B0604020202020204" pitchFamily="34" charset="0"/>
                <a:cs typeface="Arial" panose="020B0604020202020204" pitchFamily="34" charset="0"/>
              </a:rPr>
              <a:t>insegnamento</a:t>
            </a:r>
            <a:r>
              <a:rPr lang="it-IT" sz="1200" dirty="0">
                <a:latin typeface="Arial" panose="020B0604020202020204" pitchFamily="34" charset="0"/>
                <a:cs typeface="Arial" panose="020B0604020202020204" pitchFamily="34" charset="0"/>
              </a:rPr>
              <a:t> di </a:t>
            </a:r>
            <a:r>
              <a:rPr lang="it-IT" sz="1200" b="1" dirty="0">
                <a:latin typeface="Arial" panose="020B0604020202020204" pitchFamily="34" charset="0"/>
                <a:cs typeface="Arial" panose="020B0604020202020204" pitchFamily="34" charset="0"/>
              </a:rPr>
              <a:t>filosofia</a:t>
            </a:r>
            <a:r>
              <a:rPr lang="it-IT" sz="1200" dirty="0">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storia</a:t>
            </a:r>
            <a:r>
              <a:rPr lang="it-IT" sz="1200" dirty="0">
                <a:latin typeface="Arial" panose="020B0604020202020204" pitchFamily="34" charset="0"/>
                <a:cs typeface="Arial" panose="020B0604020202020204" pitchFamily="34" charset="0"/>
              </a:rPr>
              <a:t> e </a:t>
            </a:r>
            <a:r>
              <a:rPr lang="it-IT" sz="1200" b="1" dirty="0">
                <a:latin typeface="Arial" panose="020B0604020202020204" pitchFamily="34" charset="0"/>
                <a:cs typeface="Arial" panose="020B0604020202020204" pitchFamily="34" charset="0"/>
              </a:rPr>
              <a:t>letteratura</a:t>
            </a:r>
            <a:r>
              <a:rPr lang="it-IT" sz="1200" dirty="0">
                <a:latin typeface="Arial" panose="020B0604020202020204" pitchFamily="34" charset="0"/>
                <a:cs typeface="Arial" panose="020B0604020202020204" pitchFamily="34" charset="0"/>
              </a:rPr>
              <a:t> italiana </a:t>
            </a:r>
            <a:r>
              <a:rPr lang="it-IT" sz="1200" b="1" dirty="0">
                <a:latin typeface="Arial" panose="020B0604020202020204" pitchFamily="34" charset="0"/>
                <a:cs typeface="Arial" panose="020B0604020202020204" pitchFamily="34" charset="0"/>
              </a:rPr>
              <a:t>nelle scuole superiori</a:t>
            </a:r>
            <a:r>
              <a:rPr lang="it-IT" sz="1200" dirty="0">
                <a:latin typeface="Arial" panose="020B0604020202020204" pitchFamily="34" charset="0"/>
                <a:cs typeface="Arial" panose="020B0604020202020204" pitchFamily="34" charset="0"/>
              </a:rPr>
              <a:t>, fatta eccezione per gli istituti magistrali </a:t>
            </a:r>
          </a:p>
          <a:p>
            <a:pPr algn="just">
              <a:lnSpc>
                <a:spcPct val="150000"/>
              </a:lnSpc>
            </a:pPr>
            <a:r>
              <a:rPr lang="it-IT" sz="1200" b="1" u="sng" dirty="0">
                <a:latin typeface="Arial" panose="020B0604020202020204" pitchFamily="34" charset="0"/>
                <a:cs typeface="Arial" panose="020B0604020202020204" pitchFamily="34" charset="0"/>
              </a:rPr>
              <a:t>1929</a:t>
            </a:r>
            <a:r>
              <a:rPr lang="it-IT" sz="1200" dirty="0">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Studiare</a:t>
            </a:r>
            <a:r>
              <a:rPr lang="it-IT" sz="1200" dirty="0">
                <a:latin typeface="Arial" panose="020B0604020202020204" pitchFamily="34" charset="0"/>
                <a:cs typeface="Arial" panose="020B0604020202020204" pitchFamily="34" charset="0"/>
              </a:rPr>
              <a:t> per le donne </a:t>
            </a:r>
            <a:r>
              <a:rPr lang="it-IT" sz="1200" b="1" dirty="0">
                <a:latin typeface="Arial" panose="020B0604020202020204" pitchFamily="34" charset="0"/>
                <a:cs typeface="Arial" panose="020B0604020202020204" pitchFamily="34" charset="0"/>
              </a:rPr>
              <a:t>costa di più </a:t>
            </a:r>
            <a:r>
              <a:rPr lang="it-IT" sz="1200" dirty="0">
                <a:latin typeface="Arial" panose="020B0604020202020204" pitchFamily="34" charset="0"/>
                <a:cs typeface="Arial" panose="020B0604020202020204" pitchFamily="34" charset="0"/>
              </a:rPr>
              <a:t>(per scuole medie Università aumentano le tasse dal 30 al 50%) </a:t>
            </a:r>
          </a:p>
          <a:p>
            <a:pPr algn="just">
              <a:lnSpc>
                <a:spcPct val="150000"/>
              </a:lnSpc>
            </a:pPr>
            <a:r>
              <a:rPr lang="it-IT" sz="1200" b="1" u="sng" dirty="0">
                <a:latin typeface="Arial" panose="020B0604020202020204" pitchFamily="34" charset="0"/>
                <a:cs typeface="Arial" panose="020B0604020202020204" pitchFamily="34" charset="0"/>
              </a:rPr>
              <a:t>1933</a:t>
            </a:r>
            <a:r>
              <a:rPr lang="it-IT" sz="1200" dirty="0">
                <a:latin typeface="Arial" panose="020B0604020202020204" pitchFamily="34" charset="0"/>
                <a:cs typeface="Arial" panose="020B0604020202020204" pitchFamily="34" charset="0"/>
              </a:rPr>
              <a:t>: nel pubblico impiego </a:t>
            </a:r>
            <a:r>
              <a:rPr lang="it-IT" sz="1200" b="1" dirty="0">
                <a:latin typeface="Arial" panose="020B0604020202020204" pitchFamily="34" charset="0"/>
                <a:cs typeface="Arial" panose="020B0604020202020204" pitchFamily="34" charset="0"/>
              </a:rPr>
              <a:t>gli uomini </a:t>
            </a:r>
            <a:r>
              <a:rPr lang="it-IT" sz="1200" dirty="0">
                <a:latin typeface="Arial" panose="020B0604020202020204" pitchFamily="34" charset="0"/>
                <a:cs typeface="Arial" panose="020B0604020202020204" pitchFamily="34" charset="0"/>
              </a:rPr>
              <a:t>devono essere assunti in </a:t>
            </a:r>
            <a:r>
              <a:rPr lang="it-IT" sz="1200" b="1" dirty="0">
                <a:latin typeface="Arial" panose="020B0604020202020204" pitchFamily="34" charset="0"/>
                <a:cs typeface="Arial" panose="020B0604020202020204" pitchFamily="34" charset="0"/>
              </a:rPr>
              <a:t>posizioni superiori </a:t>
            </a:r>
            <a:r>
              <a:rPr lang="it-IT" sz="1200" dirty="0">
                <a:latin typeface="Arial" panose="020B0604020202020204" pitchFamily="34" charset="0"/>
                <a:cs typeface="Arial" panose="020B0604020202020204" pitchFamily="34" charset="0"/>
              </a:rPr>
              <a:t>rispetto a quelle delle donne; </a:t>
            </a:r>
          </a:p>
          <a:p>
            <a:pPr algn="just">
              <a:lnSpc>
                <a:spcPct val="150000"/>
              </a:lnSpc>
            </a:pPr>
            <a:r>
              <a:rPr lang="it-IT" sz="1200" b="1" u="sng" dirty="0">
                <a:latin typeface="Arial" panose="020B0604020202020204" pitchFamily="34" charset="0"/>
                <a:cs typeface="Arial" panose="020B0604020202020204" pitchFamily="34" charset="0"/>
              </a:rPr>
              <a:t>1934</a:t>
            </a:r>
            <a:r>
              <a:rPr lang="it-IT" sz="1200" dirty="0">
                <a:latin typeface="Arial" panose="020B0604020202020204" pitchFamily="34" charset="0"/>
                <a:cs typeface="Arial" panose="020B0604020202020204" pitchFamily="34" charset="0"/>
              </a:rPr>
              <a:t>: le donne vengono </a:t>
            </a:r>
            <a:r>
              <a:rPr lang="it-IT" sz="1200" b="1" dirty="0">
                <a:latin typeface="Arial" panose="020B0604020202020204" pitchFamily="34" charset="0"/>
                <a:cs typeface="Arial" panose="020B0604020202020204" pitchFamily="34" charset="0"/>
              </a:rPr>
              <a:t>escluse </a:t>
            </a:r>
            <a:r>
              <a:rPr lang="it-IT" sz="1200" dirty="0">
                <a:latin typeface="Arial" panose="020B0604020202020204" pitchFamily="34" charset="0"/>
                <a:cs typeface="Arial" panose="020B0604020202020204" pitchFamily="34" charset="0"/>
              </a:rPr>
              <a:t>dalla posizione di </a:t>
            </a:r>
            <a:r>
              <a:rPr lang="it-IT" sz="1200" b="1" dirty="0">
                <a:latin typeface="Arial" panose="020B0604020202020204" pitchFamily="34" charset="0"/>
                <a:cs typeface="Arial" panose="020B0604020202020204" pitchFamily="34" charset="0"/>
              </a:rPr>
              <a:t>segretario comunale</a:t>
            </a:r>
            <a:r>
              <a:rPr lang="it-IT" sz="1200" dirty="0">
                <a:latin typeface="Arial" panose="020B0604020202020204" pitchFamily="34" charset="0"/>
                <a:cs typeface="Arial" panose="020B0604020202020204" pitchFamily="34" charset="0"/>
              </a:rPr>
              <a:t> e dalla partecipazione a </a:t>
            </a:r>
            <a:r>
              <a:rPr lang="it-IT" sz="1200" b="1" dirty="0">
                <a:latin typeface="Arial" panose="020B0604020202020204" pitchFamily="34" charset="0"/>
                <a:cs typeface="Arial" panose="020B0604020202020204" pitchFamily="34" charset="0"/>
              </a:rPr>
              <a:t>concors</a:t>
            </a:r>
            <a:r>
              <a:rPr lang="it-IT" sz="1200" dirty="0">
                <a:latin typeface="Arial" panose="020B0604020202020204" pitchFamily="34" charset="0"/>
                <a:cs typeface="Arial" panose="020B0604020202020204" pitchFamily="34" charset="0"/>
              </a:rPr>
              <a:t>i da </a:t>
            </a:r>
            <a:r>
              <a:rPr lang="it-IT" sz="1200" b="1" dirty="0">
                <a:latin typeface="Arial" panose="020B0604020202020204" pitchFamily="34" charset="0"/>
                <a:cs typeface="Arial" panose="020B0604020202020204" pitchFamily="34" charset="0"/>
              </a:rPr>
              <a:t>preside</a:t>
            </a:r>
            <a:r>
              <a:rPr lang="it-IT" sz="1200" dirty="0">
                <a:latin typeface="Arial" panose="020B0604020202020204" pitchFamily="34" charset="0"/>
                <a:cs typeface="Arial" panose="020B0604020202020204" pitchFamily="34" charset="0"/>
              </a:rPr>
              <a:t> e direttori di </a:t>
            </a:r>
            <a:r>
              <a:rPr lang="it-IT" sz="1200" b="1" dirty="0">
                <a:latin typeface="Arial" panose="020B0604020202020204" pitchFamily="34" charset="0"/>
                <a:cs typeface="Arial" panose="020B0604020202020204" pitchFamily="34" charset="0"/>
              </a:rPr>
              <a:t>Istituti </a:t>
            </a:r>
            <a:r>
              <a:rPr lang="it-IT" sz="1200" dirty="0">
                <a:latin typeface="Arial" panose="020B0604020202020204" pitchFamily="34" charset="0"/>
                <a:cs typeface="Arial" panose="020B0604020202020204" pitchFamily="34" charset="0"/>
              </a:rPr>
              <a:t>e </a:t>
            </a:r>
            <a:r>
              <a:rPr lang="it-IT" sz="1200" b="1" dirty="0">
                <a:latin typeface="Arial" panose="020B0604020202020204" pitchFamily="34" charset="0"/>
                <a:cs typeface="Arial" panose="020B0604020202020204" pitchFamily="34" charset="0"/>
              </a:rPr>
              <a:t>scuole</a:t>
            </a:r>
            <a:r>
              <a:rPr lang="it-IT" sz="1200" dirty="0">
                <a:latin typeface="Arial" panose="020B0604020202020204" pitchFamily="34" charset="0"/>
                <a:cs typeface="Arial" panose="020B0604020202020204" pitchFamily="34" charset="0"/>
              </a:rPr>
              <a:t> d’</a:t>
            </a:r>
            <a:r>
              <a:rPr lang="it-IT" sz="1200" b="1" dirty="0">
                <a:latin typeface="Arial" panose="020B0604020202020204" pitchFamily="34" charset="0"/>
                <a:cs typeface="Arial" panose="020B0604020202020204" pitchFamily="34" charset="0"/>
              </a:rPr>
              <a:t>istruzione</a:t>
            </a:r>
            <a:r>
              <a:rPr lang="it-IT" sz="1200" dirty="0">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media</a:t>
            </a:r>
            <a:r>
              <a:rPr lang="it-IT" sz="1200" dirty="0">
                <a:latin typeface="Arial" panose="020B0604020202020204" pitchFamily="34" charset="0"/>
                <a:cs typeface="Arial" panose="020B0604020202020204" pitchFamily="34" charset="0"/>
              </a:rPr>
              <a:t> e </a:t>
            </a:r>
            <a:r>
              <a:rPr lang="it-IT" sz="1200" b="1" dirty="0">
                <a:latin typeface="Arial" panose="020B0604020202020204" pitchFamily="34" charset="0"/>
                <a:cs typeface="Arial" panose="020B0604020202020204" pitchFamily="34" charset="0"/>
              </a:rPr>
              <a:t>tecnica</a:t>
            </a:r>
          </a:p>
          <a:p>
            <a:pPr algn="just">
              <a:lnSpc>
                <a:spcPct val="150000"/>
              </a:lnSpc>
            </a:pPr>
            <a:r>
              <a:rPr lang="it-IT" sz="1200" b="1" u="sng" dirty="0">
                <a:latin typeface="Arial" panose="020B0604020202020204" pitchFamily="34" charset="0"/>
                <a:cs typeface="Arial" panose="020B0604020202020204" pitchFamily="34" charset="0"/>
              </a:rPr>
              <a:t>1938</a:t>
            </a:r>
            <a:r>
              <a:rPr lang="it-IT" sz="1200" dirty="0">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l’occupazione femminile </a:t>
            </a:r>
            <a:r>
              <a:rPr lang="it-IT" sz="1200" dirty="0">
                <a:latin typeface="Arial" panose="020B0604020202020204" pitchFamily="34" charset="0"/>
                <a:cs typeface="Arial" panose="020B0604020202020204" pitchFamily="34" charset="0"/>
              </a:rPr>
              <a:t>nella </a:t>
            </a:r>
            <a:r>
              <a:rPr lang="it-IT" sz="1200" b="1" dirty="0">
                <a:latin typeface="Arial" panose="020B0604020202020204" pitchFamily="34" charset="0"/>
                <a:cs typeface="Arial" panose="020B0604020202020204" pitchFamily="34" charset="0"/>
              </a:rPr>
              <a:t>pubblica amministrazione non</a:t>
            </a:r>
            <a:r>
              <a:rPr lang="it-IT" sz="1200" dirty="0">
                <a:latin typeface="Arial" panose="020B0604020202020204" pitchFamily="34" charset="0"/>
                <a:cs typeface="Arial" panose="020B0604020202020204" pitchFamily="34" charset="0"/>
              </a:rPr>
              <a:t> poteva essere </a:t>
            </a:r>
            <a:r>
              <a:rPr lang="it-IT" sz="1200" b="1" dirty="0">
                <a:latin typeface="Arial" panose="020B0604020202020204" pitchFamily="34" charset="0"/>
                <a:cs typeface="Arial" panose="020B0604020202020204" pitchFamily="34" charset="0"/>
              </a:rPr>
              <a:t>superiore </a:t>
            </a:r>
            <a:r>
              <a:rPr lang="it-IT" sz="1200" dirty="0">
                <a:latin typeface="Arial" panose="020B0604020202020204" pitchFamily="34" charset="0"/>
                <a:cs typeface="Arial" panose="020B0604020202020204" pitchFamily="34" charset="0"/>
              </a:rPr>
              <a:t>al </a:t>
            </a:r>
            <a:r>
              <a:rPr lang="it-IT" sz="1200" b="1" dirty="0">
                <a:latin typeface="Arial" panose="020B0604020202020204" pitchFamily="34" charset="0"/>
                <a:cs typeface="Arial" panose="020B0604020202020204" pitchFamily="34" charset="0"/>
              </a:rPr>
              <a:t>10%</a:t>
            </a:r>
          </a:p>
          <a:p>
            <a:pPr algn="just">
              <a:lnSpc>
                <a:spcPct val="150000"/>
              </a:lnSpc>
            </a:pPr>
            <a:r>
              <a:rPr lang="it-IT" sz="1200" b="1" dirty="0">
                <a:latin typeface="Arial" panose="020B0604020202020204" pitchFamily="34" charset="0"/>
                <a:cs typeface="Arial" panose="020B0604020202020204" pitchFamily="34" charset="0"/>
              </a:rPr>
              <a:t>          ………………………………………………………………………………………………………………....</a:t>
            </a:r>
          </a:p>
        </p:txBody>
      </p:sp>
      <p:sp>
        <p:nvSpPr>
          <p:cNvPr id="4" name="CasellaDiTesto 3"/>
          <p:cNvSpPr txBox="1"/>
          <p:nvPr/>
        </p:nvSpPr>
        <p:spPr>
          <a:xfrm>
            <a:off x="831745" y="4080908"/>
            <a:ext cx="7704856" cy="2308324"/>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just">
              <a:lnSpc>
                <a:spcPct val="150000"/>
              </a:lnSpc>
            </a:pPr>
            <a:r>
              <a:rPr lang="it-IT" sz="1200" dirty="0">
                <a:latin typeface="Arial" panose="020B0604020202020204" pitchFamily="34" charset="0"/>
                <a:cs typeface="Arial" panose="020B0604020202020204" pitchFamily="34" charset="0"/>
              </a:rPr>
              <a:t>Nel 1931 viene promulgato il nuovo codice di procedura penale (Codice Rocco) che ribadisce:</a:t>
            </a:r>
          </a:p>
          <a:p>
            <a:pPr marL="342900" indent="-342900" algn="just">
              <a:lnSpc>
                <a:spcPct val="150000"/>
              </a:lnSpc>
              <a:buFont typeface="Arial" panose="020B0604020202020204" pitchFamily="34" charset="0"/>
              <a:buChar char="•"/>
            </a:pPr>
            <a:r>
              <a:rPr lang="it-IT" sz="1200" b="1" dirty="0">
                <a:latin typeface="Arial" panose="020B0604020202020204" pitchFamily="34" charset="0"/>
                <a:cs typeface="Arial" panose="020B0604020202020204" pitchFamily="34" charset="0"/>
              </a:rPr>
              <a:t>patria potestà </a:t>
            </a:r>
            <a:r>
              <a:rPr lang="it-IT" sz="1200" dirty="0">
                <a:latin typeface="Arial" panose="020B0604020202020204" pitchFamily="34" charset="0"/>
                <a:cs typeface="Arial" panose="020B0604020202020204" pitchFamily="34" charset="0"/>
              </a:rPr>
              <a:t>- il marito è il capo famiglia, la donna ne assume il cognome e deve seguirlo ovunque egli ritenga necessario stabilire la residenza</a:t>
            </a:r>
          </a:p>
          <a:p>
            <a:pPr marL="342900" indent="-342900" algn="just">
              <a:lnSpc>
                <a:spcPct val="150000"/>
              </a:lnSpc>
              <a:buFont typeface="Arial" panose="020B0604020202020204" pitchFamily="34" charset="0"/>
              <a:buChar char="•"/>
            </a:pPr>
            <a:r>
              <a:rPr lang="it-IT" sz="1200" b="1" dirty="0">
                <a:latin typeface="Arial" panose="020B0604020202020204" pitchFamily="34" charset="0"/>
                <a:cs typeface="Arial" panose="020B0604020202020204" pitchFamily="34" charset="0"/>
              </a:rPr>
              <a:t>potestà maritale</a:t>
            </a:r>
          </a:p>
          <a:p>
            <a:pPr marL="342900" indent="-342900" algn="just">
              <a:lnSpc>
                <a:spcPct val="150000"/>
              </a:lnSpc>
              <a:buFont typeface="Arial" panose="020B0604020202020204" pitchFamily="34" charset="0"/>
              <a:buChar char="•"/>
            </a:pPr>
            <a:r>
              <a:rPr lang="it-IT" sz="1200" b="1" dirty="0">
                <a:latin typeface="Arial" panose="020B0604020202020204" pitchFamily="34" charset="0"/>
                <a:cs typeface="Arial" panose="020B0604020202020204" pitchFamily="34" charset="0"/>
              </a:rPr>
              <a:t>totale subalternità</a:t>
            </a:r>
            <a:r>
              <a:rPr lang="it-IT" sz="1200" dirty="0">
                <a:latin typeface="Arial" panose="020B0604020202020204" pitchFamily="34" charset="0"/>
                <a:cs typeface="Arial" panose="020B0604020202020204" pitchFamily="34" charset="0"/>
              </a:rPr>
              <a:t> della </a:t>
            </a:r>
            <a:r>
              <a:rPr lang="it-IT" sz="1200" b="1" dirty="0">
                <a:latin typeface="Arial" panose="020B0604020202020204" pitchFamily="34" charset="0"/>
                <a:cs typeface="Arial" panose="020B0604020202020204" pitchFamily="34" charset="0"/>
              </a:rPr>
              <a:t>donna</a:t>
            </a:r>
            <a:r>
              <a:rPr lang="it-IT" sz="1200" dirty="0">
                <a:latin typeface="Arial" panose="020B0604020202020204" pitchFamily="34" charset="0"/>
                <a:cs typeface="Arial" panose="020B0604020202020204" pitchFamily="34" charset="0"/>
              </a:rPr>
              <a:t> all’uomo</a:t>
            </a:r>
          </a:p>
          <a:p>
            <a:pPr algn="just">
              <a:lnSpc>
                <a:spcPct val="150000"/>
              </a:lnSpc>
            </a:pPr>
            <a:r>
              <a:rPr lang="it-IT" sz="1200" dirty="0">
                <a:latin typeface="Arial" panose="020B0604020202020204" pitchFamily="34" charset="0"/>
                <a:cs typeface="Arial" panose="020B0604020202020204" pitchFamily="34" charset="0"/>
              </a:rPr>
              <a:t>La </a:t>
            </a:r>
            <a:r>
              <a:rPr lang="it-IT" sz="1200" b="1" dirty="0">
                <a:latin typeface="Arial" panose="020B0604020202020204" pitchFamily="34" charset="0"/>
                <a:cs typeface="Arial" panose="020B0604020202020204" pitchFamily="34" charset="0"/>
              </a:rPr>
              <a:t>sessualità</a:t>
            </a:r>
            <a:r>
              <a:rPr lang="it-IT" sz="1200" dirty="0">
                <a:latin typeface="Arial" panose="020B0604020202020204" pitchFamily="34" charset="0"/>
                <a:cs typeface="Arial" panose="020B0604020202020204" pitchFamily="34" charset="0"/>
              </a:rPr>
              <a:t> </a:t>
            </a:r>
            <a:r>
              <a:rPr lang="it-IT" sz="1200" b="1" dirty="0">
                <a:latin typeface="Arial" panose="020B0604020202020204" pitchFamily="34" charset="0"/>
                <a:cs typeface="Arial" panose="020B0604020202020204" pitchFamily="34" charset="0"/>
              </a:rPr>
              <a:t>fuori</a:t>
            </a:r>
            <a:r>
              <a:rPr lang="it-IT" sz="1200" dirty="0">
                <a:latin typeface="Arial" panose="020B0604020202020204" pitchFamily="34" charset="0"/>
                <a:cs typeface="Arial" panose="020B0604020202020204" pitchFamily="34" charset="0"/>
              </a:rPr>
              <a:t> dal matrimonio = «</a:t>
            </a:r>
            <a:r>
              <a:rPr lang="it-IT" sz="1200" b="1" dirty="0">
                <a:latin typeface="Arial" panose="020B0604020202020204" pitchFamily="34" charset="0"/>
                <a:cs typeface="Arial" panose="020B0604020202020204" pitchFamily="34" charset="0"/>
              </a:rPr>
              <a:t>delitto contro </a:t>
            </a:r>
            <a:r>
              <a:rPr lang="it-IT" sz="1200" dirty="0">
                <a:latin typeface="Arial" panose="020B0604020202020204" pitchFamily="34" charset="0"/>
                <a:cs typeface="Arial" panose="020B0604020202020204" pitchFamily="34" charset="0"/>
              </a:rPr>
              <a:t>la </a:t>
            </a:r>
            <a:r>
              <a:rPr lang="it-IT" sz="1200" b="1" dirty="0">
                <a:latin typeface="Arial" panose="020B0604020202020204" pitchFamily="34" charset="0"/>
                <a:cs typeface="Arial" panose="020B0604020202020204" pitchFamily="34" charset="0"/>
              </a:rPr>
              <a:t>moralità familiare</a:t>
            </a:r>
            <a:r>
              <a:rPr lang="it-IT" sz="1200" dirty="0">
                <a:latin typeface="Arial" panose="020B0604020202020204" pitchFamily="34" charset="0"/>
                <a:cs typeface="Arial" panose="020B0604020202020204" pitchFamily="34" charset="0"/>
              </a:rPr>
              <a:t>». Ma le norme prevedevano una «</a:t>
            </a:r>
            <a:r>
              <a:rPr lang="it-IT" sz="1200" b="1" dirty="0">
                <a:latin typeface="Arial" panose="020B0604020202020204" pitchFamily="34" charset="0"/>
                <a:cs typeface="Arial" panose="020B0604020202020204" pitchFamily="34" charset="0"/>
              </a:rPr>
              <a:t>doppia morale</a:t>
            </a:r>
            <a:r>
              <a:rPr lang="it-IT" sz="1200" dirty="0">
                <a:latin typeface="Arial" panose="020B0604020202020204" pitchFamily="34" charset="0"/>
                <a:cs typeface="Arial" panose="020B0604020202020204" pitchFamily="34" charset="0"/>
              </a:rPr>
              <a:t>»: a pagare era soprattutto la donna.</a:t>
            </a:r>
          </a:p>
          <a:p>
            <a:pPr algn="just">
              <a:lnSpc>
                <a:spcPct val="150000"/>
              </a:lnSpc>
            </a:pPr>
            <a:r>
              <a:rPr lang="it-IT" sz="1200" b="1" dirty="0">
                <a:latin typeface="Arial" panose="020B0604020202020204" pitchFamily="34" charset="0"/>
                <a:cs typeface="Arial" panose="020B0604020202020204" pitchFamily="34" charset="0"/>
              </a:rPr>
              <a:t>         …………………………………………………………………………………………………………………………..</a:t>
            </a:r>
          </a:p>
        </p:txBody>
      </p:sp>
      <p:sp>
        <p:nvSpPr>
          <p:cNvPr id="5" name="Rettangolo 4"/>
          <p:cNvSpPr/>
          <p:nvPr/>
        </p:nvSpPr>
        <p:spPr>
          <a:xfrm>
            <a:off x="2398173" y="3501008"/>
            <a:ext cx="4572000" cy="400110"/>
          </a:xfrm>
          <a:prstGeom prst="rect">
            <a:avLst/>
          </a:prstGeom>
        </p:spPr>
        <p:txBody>
          <a:bodyPr>
            <a:spAutoFit/>
          </a:bodyPr>
          <a:lstStyle/>
          <a:p>
            <a:pPr lvl="0" algn="ctr"/>
            <a:r>
              <a:rPr lang="it-IT" sz="2000" b="1" dirty="0">
                <a:solidFill>
                  <a:prstClr val="black"/>
                </a:solidFill>
                <a:latin typeface="Arial" panose="020B0604020202020204" pitchFamily="34" charset="0"/>
                <a:cs typeface="Arial" panose="020B0604020202020204" pitchFamily="34" charset="0"/>
              </a:rPr>
              <a:t>Ambito giuridico</a:t>
            </a:r>
          </a:p>
        </p:txBody>
      </p:sp>
    </p:spTree>
    <p:extLst>
      <p:ext uri="{BB962C8B-B14F-4D97-AF65-F5344CB8AC3E}">
        <p14:creationId xmlns:p14="http://schemas.microsoft.com/office/powerpoint/2010/main" val="568107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1680" y="1340768"/>
            <a:ext cx="5472608" cy="4104456"/>
          </a:xfrm>
          <a:prstGeom prst="rect">
            <a:avLst/>
          </a:prstGeom>
        </p:spPr>
      </p:pic>
      <p:sp>
        <p:nvSpPr>
          <p:cNvPr id="3" name="CasellaDiTesto 2"/>
          <p:cNvSpPr txBox="1"/>
          <p:nvPr/>
        </p:nvSpPr>
        <p:spPr>
          <a:xfrm>
            <a:off x="917594" y="260648"/>
            <a:ext cx="7020780" cy="923330"/>
          </a:xfrm>
          <a:prstGeom prst="rect">
            <a:avLst/>
          </a:prstGeom>
          <a:solidFill>
            <a:schemeClr val="accent1"/>
          </a:solidFill>
          <a:ln w="38100">
            <a:solidFill>
              <a:schemeClr val="bg1"/>
            </a:solidFill>
          </a:ln>
          <a:effectLst>
            <a:glow rad="139700">
              <a:schemeClr val="accent6">
                <a:satMod val="175000"/>
                <a:alpha val="40000"/>
              </a:schemeClr>
            </a:glow>
          </a:effectLst>
        </p:spPr>
        <p:txBody>
          <a:bodyPr wrap="square" rtlCol="0">
            <a:spAutoFit/>
          </a:bodyPr>
          <a:lstStyle/>
          <a:p>
            <a:pPr algn="ctr">
              <a:lnSpc>
                <a:spcPct val="150000"/>
              </a:lnSpc>
            </a:pPr>
            <a:r>
              <a:rPr lang="it-IT" b="1" dirty="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Discriminate  in ogni ambito il regime assegnò </a:t>
            </a:r>
          </a:p>
          <a:p>
            <a:pPr algn="ctr">
              <a:lnSpc>
                <a:spcPct val="150000"/>
              </a:lnSpc>
            </a:pPr>
            <a:r>
              <a:rPr lang="it-IT" b="1" dirty="0">
                <a:ln w="1905">
                  <a:solidFill>
                    <a:schemeClr val="accent6">
                      <a:lumMod val="50000"/>
                    </a:schemeClr>
                  </a:solidFill>
                </a:ln>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panose="020B0604020202020204" pitchFamily="34" charset="0"/>
                <a:cs typeface="Arial" panose="020B0604020202020204" pitchFamily="34" charset="0"/>
              </a:rPr>
              <a:t>alle donne un unico ruolo </a:t>
            </a:r>
          </a:p>
        </p:txBody>
      </p:sp>
      <p:sp>
        <p:nvSpPr>
          <p:cNvPr id="4" name="CasellaDiTesto 3"/>
          <p:cNvSpPr txBox="1"/>
          <p:nvPr/>
        </p:nvSpPr>
        <p:spPr>
          <a:xfrm>
            <a:off x="1658322" y="5669839"/>
            <a:ext cx="5688632" cy="830997"/>
          </a:xfrm>
          <a:prstGeom prst="rect">
            <a:avLst/>
          </a:prstGeom>
          <a:noFill/>
          <a:ln w="38100">
            <a:solidFill>
              <a:schemeClr val="bg1"/>
            </a:solidFill>
          </a:ln>
          <a:effectLst>
            <a:glow rad="228600">
              <a:schemeClr val="accent6">
                <a:satMod val="175000"/>
                <a:alpha val="40000"/>
              </a:schemeClr>
            </a:glow>
          </a:effectLst>
        </p:spPr>
        <p:txBody>
          <a:bodyPr wrap="square" rtlCol="0">
            <a:spAutoFit/>
          </a:bodyPr>
          <a:lstStyle/>
          <a:p>
            <a:pPr algn="ctr"/>
            <a:r>
              <a:rPr lang="it-IT" b="1" dirty="0">
                <a:ln w="1905">
                  <a:solidFill>
                    <a:schemeClr val="accent6">
                      <a:lumMod val="75000"/>
                    </a:schemeClr>
                  </a:solidFill>
                </a:ln>
                <a:solidFill>
                  <a:srgbClr val="FF0000"/>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Dare </a:t>
            </a:r>
            <a:r>
              <a:rPr lang="it-IT" sz="2400" b="1" dirty="0">
                <a:ln w="1905">
                  <a:solidFill>
                    <a:schemeClr val="accent6">
                      <a:lumMod val="75000"/>
                    </a:schemeClr>
                  </a:solidFill>
                </a:ln>
                <a:solidFill>
                  <a:srgbClr val="FF0000"/>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figli</a:t>
            </a:r>
            <a:r>
              <a:rPr lang="it-IT" b="1" dirty="0">
                <a:ln w="1905">
                  <a:solidFill>
                    <a:schemeClr val="accent6">
                      <a:lumMod val="75000"/>
                    </a:schemeClr>
                  </a:solidFill>
                </a:ln>
                <a:solidFill>
                  <a:srgbClr val="FF0000"/>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 alla nazione divenne il</a:t>
            </a:r>
          </a:p>
          <a:p>
            <a:pPr algn="ctr"/>
            <a:r>
              <a:rPr lang="it-IT" sz="2400" b="1" dirty="0">
                <a:ln w="1905">
                  <a:solidFill>
                    <a:schemeClr val="accent6">
                      <a:lumMod val="75000"/>
                    </a:schemeClr>
                  </a:solidFill>
                </a:ln>
                <a:solidFill>
                  <a:srgbClr val="FF0000"/>
                </a:solidFill>
                <a:effectLst>
                  <a:innerShdw blurRad="69850" dist="43180" dir="5400000">
                    <a:srgbClr val="000000">
                      <a:alpha val="65000"/>
                    </a:srgbClr>
                  </a:innerShdw>
                </a:effectLst>
                <a:latin typeface="Arial" panose="020B0604020202020204" pitchFamily="34" charset="0"/>
                <a:cs typeface="Arial" panose="020B0604020202020204" pitchFamily="34" charset="0"/>
              </a:rPr>
              <a:t> loro compito primario</a:t>
            </a:r>
          </a:p>
        </p:txBody>
      </p:sp>
    </p:spTree>
    <p:extLst>
      <p:ext uri="{BB962C8B-B14F-4D97-AF65-F5344CB8AC3E}">
        <p14:creationId xmlns:p14="http://schemas.microsoft.com/office/powerpoint/2010/main" val="1135909911"/>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erra">
  <a:themeElements>
    <a:clrScheme name="Terra">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erra">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erra">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3533</TotalTime>
  <Words>784</Words>
  <Application>Microsoft Office PowerPoint</Application>
  <PresentationFormat>Presentazione su schermo (4:3)</PresentationFormat>
  <Paragraphs>78</Paragraphs>
  <Slides>14</Slides>
  <Notes>1</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14</vt:i4>
      </vt:variant>
    </vt:vector>
  </HeadingPairs>
  <TitlesOfParts>
    <vt:vector size="20" baseType="lpstr">
      <vt:lpstr>Arial</vt:lpstr>
      <vt:lpstr>Calibri</vt:lpstr>
      <vt:lpstr>Franklin Gothic Book</vt:lpstr>
      <vt:lpstr>Franklin Gothic Medium</vt:lpstr>
      <vt:lpstr>Wingdings 2</vt:lpstr>
      <vt:lpstr>Terra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Lidia</dc:creator>
  <cp:lastModifiedBy>Annalisa Cegna</cp:lastModifiedBy>
  <cp:revision>220</cp:revision>
  <dcterms:created xsi:type="dcterms:W3CDTF">2019-01-20T14:10:56Z</dcterms:created>
  <dcterms:modified xsi:type="dcterms:W3CDTF">2024-03-06T16:24:04Z</dcterms:modified>
</cp:coreProperties>
</file>