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61" r:id="rId4"/>
    <p:sldId id="262" r:id="rId5"/>
    <p:sldId id="264" r:id="rId6"/>
    <p:sldId id="277" r:id="rId7"/>
    <p:sldId id="281" r:id="rId8"/>
    <p:sldId id="299" r:id="rId9"/>
    <p:sldId id="267" r:id="rId10"/>
    <p:sldId id="287" r:id="rId11"/>
    <p:sldId id="295" r:id="rId12"/>
    <p:sldId id="282" r:id="rId13"/>
    <p:sldId id="296" r:id="rId14"/>
    <p:sldId id="298" r:id="rId15"/>
    <p:sldId id="29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7A127B-0834-451A-AA75-3BC532EC2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D69172-1B24-43F8-9BB2-FB6D15DDA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ED9624-8D88-4B4C-83B9-3B543F4E1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B98B-B304-4BE7-8F40-0C4EA9FBA7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345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9FE1C-A104-4598-9988-396068C0F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38E9E-AF17-4B73-B895-4181C997B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381DE-D41A-46BE-82E9-5969430C0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738A-38AA-4A4F-9237-8D5764DB3E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215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FB508-5FDA-4F12-8F7D-9A6D21428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DE28E0-627E-4199-9229-5E361D53C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AC4AA-0047-49AB-8D59-90341A981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0DF8-961B-42EE-A411-07920F362E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842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C5149-CA5A-420C-86A0-72D745907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91FA2-6BC6-4376-9E51-50ED26560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F2355-A5EA-404D-9AE2-9F55AFD3A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F22C-CD66-471C-99F9-AFF6432509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993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BD62E-FF99-47AD-8AEA-DE78AEBC2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864CB7-8924-4582-A242-3199C76A9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BD101-06FA-4889-B03F-8AD69AAF1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2D940-8E5D-45B1-8422-56E31C1984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26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893DA-6218-46C7-90F9-B63210AB3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36AD3-0C52-4283-A342-60B54262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525AC8-E3F7-44F5-9586-3EE10F953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E722-C3ED-422A-8289-C2E5D195C4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70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DD049-5BF1-40F6-944D-7BAFDFA87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0E2F7-D356-461E-8A52-48D89B5D7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8619E-9F58-4881-8E3C-F80DDFDF5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9770-2EAC-4706-98BD-B258F25028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450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68BE21-A5CC-4CB9-B70C-A7B8C501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50808B-1824-4560-8ABB-F44AD7B2F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1CFB1E-5A49-4BB2-9476-7BF331E06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5880-7AEF-4BC8-B6D3-C370EC62CF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57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24B5EE-AE92-4F6E-978A-537EA4028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0CF8E1-4F9A-4132-8004-9C0E6D407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E83E00-56ED-4374-BCB8-4E758662E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D41B-8F75-4679-BB5E-C49A35C2E6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56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277B4E-B734-4047-AE65-C322F6C58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25AD0C-83FD-4AB1-9357-A214C956B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563171-EFF3-492E-A195-17AA0E4DA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4C3C-F96E-4675-AA30-944CB16E49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336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1D825-B158-49AD-BF98-CE596E1B0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AC957-D553-457A-B70D-BA6EF9E6D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5B854-B052-412C-9A50-D2B6FF25A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198AD-F0E1-471B-89E4-930AE94E9D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744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1217F-1C36-4179-8DD3-20CEBE86E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6EF4A-3767-42D2-9496-A80993375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203E7-2C05-4F17-B221-B3822CC37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8F84-CDFB-4CF8-AC39-C56241EDE5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9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4A46A0-2DB5-4BBE-B71B-9B9037DB3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832243-F67C-476E-84DB-6C198E318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8D5871-8636-45E7-A6D8-6CE4982161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32C7EA-A689-4512-8465-EB145C64B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9E226F-ECDD-4659-9D03-B367B5D396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 smtClean="0"/>
            </a:lvl1pPr>
          </a:lstStyle>
          <a:p>
            <a:pPr>
              <a:defRPr/>
            </a:pPr>
            <a:fld id="{5C3F3CD5-AB36-4884-8E13-CF70E0EF68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26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-central-1.protection.sophos.com/?d=youtu.be&amp;u=aHR0cHM6Ly95b3V0dS5iZS9ZUjVBcFl4a1UtVT9zaT02cmhmejloWHVCeE1jZVVG&amp;i=NjUwYjA2NjhiODliMjY1YTZiMmEyN2Ni&amp;t=eVVHRHRaYVlPdExXcTd5cnFlK253MmN4UDRQZXlxVUpmUnhoZ2ZGcnczUT0=&amp;h=18a4c801bd79428c95a3671dd6d56bd6&amp;s=AVNPUEhUT0NFTkNSWVBUSVbCcAY_DsH59hWNGb-F0kMZdZ61W_wCopfqXwlpt8i1G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\\upload.wikimedia.org\wikipedia\it\a\a9\Manifestazione_femminista_in_Italia_del_1977.JPG" TargetMode="External"/><Relationship Id="rId2" Type="http://schemas.openxmlformats.org/officeDocument/2006/relationships/hyperlink" Target="https://eu-central-1.protection.sophos.com/?d=youtu.be&amp;u=aHR0cHM6Ly95b3V0dS5iZS80aHA4SDA3b2Zucz9zaT1HekhNM21JTFFFSjBmTG5E&amp;i=NjUwYjA2NjhiODliMjY1YTZiMmEyN2Ni&amp;t=RDAxdW9nQk9WTmJFR1pYanF1Mnd1RFQ5UURjdTE4MjNaTi9uVWoycXFCRT0=&amp;h=fc03dc713ea54763b5aba0cf4a35ea4a&amp;s=AVNPUEhUT0NFTkNSWVBUSVbCcAY_DsH59hWNGb-F0kMZdZ61W_wCopfqXwlpt8i1G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fZVu0alU0I?si=vpE8zEBhxvcCwDJ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fGpOn0udvX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10381D7-427C-446B-9636-B1365545C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700"/>
              <a:t>Gli anni dei movimenti</a:t>
            </a:r>
            <a:br>
              <a:rPr lang="it-IT" altLang="it-IT" sz="3700"/>
            </a:br>
            <a:r>
              <a:rPr lang="it-IT" altLang="it-IT" sz="3700"/>
              <a:t>1968-1977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8E755E-4894-F4C9-F840-78882B20C3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76131" y="1656556"/>
            <a:ext cx="4597400" cy="3086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Text Placeholder 2">
            <a:extLst>
              <a:ext uri="{FF2B5EF4-FFF2-40B4-BE49-F238E27FC236}">
                <a16:creationId xmlns:a16="http://schemas.microsoft.com/office/drawing/2014/main" id="{DC6C613A-1A0E-FC4E-FEEC-536E3BD96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5149849"/>
          </a:xfrm>
        </p:spPr>
        <p:txBody>
          <a:bodyPr/>
          <a:lstStyle/>
          <a:p>
            <a:r>
              <a:rPr lang="it-IT" altLang="it-IT" sz="2400" dirty="0">
                <a:latin typeface="Cambria" panose="02040503050406030204" pitchFamily="18" charset="0"/>
              </a:rPr>
              <a:t>Nel mondo giovanile inizia una diffusa attività di controcultura imperniata sulla critica dei modelli di vita e consumo; nascono gruppi e aggregazioni attorno a riviste come Mondo Beat, Provos. La musica comincia a produrre forme espressive di rottura con la tradizione e di antiautoritarismo</a:t>
            </a:r>
          </a:p>
          <a:p>
            <a:r>
              <a:rPr lang="it-IT" sz="1400" b="0" i="0" dirty="0"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3"/>
              </a:rPr>
              <a:t>(https://youtu.be/YR5ApYxkU-U?si=6rhfz9hXuBxMceUF</a:t>
            </a:r>
            <a:r>
              <a:rPr lang="it-IT" sz="1400" b="0" i="0" dirty="0"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)</a:t>
            </a:r>
            <a:endParaRPr lang="it-IT" altLang="it-IT" sz="24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F307C4C-DB8C-44E3-8567-EDE07C414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Dal 68 al 77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BDF8052-23D9-430F-8722-50B6EDEA54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500"/>
              <a:t>Nell’autunno 70 (dalla confluenza di vari soggetti provenienti dalla sinistra comunista, dalla facoltà di Sociologia a Trento, da collettivi sparsi in Italia) nascono le BR, trovando un terreno comune nella necessità del passaggio in clandestina come risposta alla repressione montante. 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/>
          </a:p>
          <a:p>
            <a:pPr eaLnBrk="1" hangingPunct="1">
              <a:lnSpc>
                <a:spcPct val="90000"/>
              </a:lnSpc>
            </a:pPr>
            <a:r>
              <a:rPr lang="it-IT" altLang="it-IT" sz="1500"/>
              <a:t>Il loro è il tentativo di affermarsi come avanguardia del processo rivoluzionario secondo loro in atto in Italia.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/>
          </a:p>
          <a:p>
            <a:pPr eaLnBrk="1" hangingPunct="1">
              <a:lnSpc>
                <a:spcPct val="90000"/>
              </a:lnSpc>
            </a:pPr>
            <a:r>
              <a:rPr lang="it-IT" altLang="it-IT" sz="1500"/>
              <a:t>Queste BR non sono tuttavia quelle degli anni successivi; in questa fase sembrano ancora simili ad altri gruppi che agivano nelle piazze italiane, ben diverse da quelle dell’omicidio dell’operaio comunista e delegato sindacale  Guido Rossa (1978) fatto che segna il netto distacco di gran parte dei movimenti giovanili dai gruppi terroristici 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4A13846-B8F9-C7CB-EF6D-9F1267289C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7" b="2533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A1AFF07-AC9E-4E42-9356-34C76EE84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Dal 68 al 77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3DFDB45-F40F-4197-AC50-CE7356A920E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100"/>
              <a:t>Nel 1973 il generale Pinochet rovescia il governo delle sinistre uscito vincitore dalle elezioni e i golpisti uccidono il Presidente Salvador Allende.</a:t>
            </a:r>
          </a:p>
          <a:p>
            <a:pPr eaLnBrk="1" hangingPunct="1">
              <a:lnSpc>
                <a:spcPct val="90000"/>
              </a:lnSpc>
            </a:pPr>
            <a:endParaRPr lang="it-IT" altLang="it-IT" sz="1100"/>
          </a:p>
          <a:p>
            <a:pPr eaLnBrk="1" hangingPunct="1">
              <a:lnSpc>
                <a:spcPct val="90000"/>
              </a:lnSpc>
            </a:pPr>
            <a:r>
              <a:rPr lang="it-IT" altLang="it-IT" sz="1100"/>
              <a:t>In parallelo inizia l’operazione Condor  ideata e promossa dagli USA in america meridionale con l’instaurazione progressiva di dittature militare in Argentina, Uruguay, Brasile, Bolivia, Perù (oltre il Paraguay che già lo era).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100"/>
          </a:p>
          <a:p>
            <a:pPr eaLnBrk="1" hangingPunct="1">
              <a:lnSpc>
                <a:spcPct val="90000"/>
              </a:lnSpc>
            </a:pPr>
            <a:r>
              <a:rPr lang="it-IT" altLang="it-IT" sz="1100"/>
              <a:t>Questa spinta proveniente dagli Usa ha effetti anche in Italia: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/>
              <a:t>Il clima incombente preme sulle spinte terroristiche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/>
              <a:t>Berlinguer lancia la politica di compromesso storico per salvaguardare le istituzioni democratiche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1100"/>
          </a:p>
          <a:p>
            <a:pPr eaLnBrk="1" hangingPunct="1">
              <a:lnSpc>
                <a:spcPct val="90000"/>
              </a:lnSpc>
            </a:pPr>
            <a:r>
              <a:rPr lang="it-IT" altLang="it-IT" sz="1100"/>
              <a:t>Dopo la sconfitta della DC al referendum del 74 e alle elezioni amministrative del 75, e l’avanzata del PCI parallela alla politica di compromesso storico, la strada per i gruppi della sinistra extraparlamentare nati sull’onda del 68 (Lotta continua, Avanguardia Operaia, PDUP ed altri) sembra quella elettorale. Nasce Democrazia Proletaria a sinistra del PCI che raccoglie solo l’1.5% dei voti.</a:t>
            </a:r>
          </a:p>
          <a:p>
            <a:pPr eaLnBrk="1" hangingPunct="1">
              <a:lnSpc>
                <a:spcPct val="90000"/>
              </a:lnSpc>
            </a:pPr>
            <a:endParaRPr lang="it-IT" altLang="it-IT" sz="1100"/>
          </a:p>
          <a:p>
            <a:pPr eaLnBrk="1" hangingPunct="1">
              <a:lnSpc>
                <a:spcPct val="90000"/>
              </a:lnSpc>
            </a:pPr>
            <a:r>
              <a:rPr lang="it-IT" altLang="it-IT" sz="1100"/>
              <a:t>E’ la sconfitta del movimento del 68 (ma non delle sue elite) che nato con caratteristiche libertarie e autorganizzate si era sempre più spostato su posizioni leniniste e gerarchizzate.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216A01A-1B2C-24B6-E26C-1CA1D640C5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2794" b="3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088CA96-237A-4569-871C-CD273D117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>
                <a:latin typeface="Cambria" panose="02040503050406030204" pitchFamily="18" charset="0"/>
              </a:rPr>
              <a:t>Gli anni dei movimenti: il ‘77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3C41F6B-E8F2-4155-92F1-F4F07129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A breve distanza di tempo (le prime avvisaglie sono al festival del Parco Lambro a Milano nel 1976) riprende vita un movimento  parzialmente diverso da quello del 68.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Circoli giovanili, centri sociali e forme di autonomia operaia sono la cornice all’interno della quale prende vita il ’77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000" dirty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Questo movimento pur mantenendo una continuità con gli anni 60 la sua origine, si caratterizza  in modo completamente diverso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it-IT" altLang="it-IT" sz="1800" dirty="0">
                <a:latin typeface="Cambria" panose="02040503050406030204" pitchFamily="18" charset="0"/>
              </a:rPr>
              <a:t>La violenza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it-IT" altLang="it-IT" sz="1800" dirty="0">
                <a:latin typeface="Cambria" panose="02040503050406030204" pitchFamily="18" charset="0"/>
              </a:rPr>
              <a:t>L’antifascismo militante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it-IT" altLang="it-IT" sz="1800" dirty="0">
                <a:latin typeface="Cambria" panose="02040503050406030204" pitchFamily="18" charset="0"/>
              </a:rPr>
              <a:t>L’essere radicalmente alternativo a favore di una rottura sociale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it-IT" altLang="it-IT" sz="1800" dirty="0">
                <a:latin typeface="Cambria" panose="02040503050406030204" pitchFamily="18" charset="0"/>
              </a:rPr>
              <a:t>Il rifiutare ogni forma di delega elettorale e riportare tutto in una dimensione assembleare (tratto originario del 68)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5F0DBB7-1984-4301-B593-05EA24941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075613" cy="1143000"/>
          </a:xfrm>
        </p:spPr>
        <p:txBody>
          <a:bodyPr/>
          <a:lstStyle/>
          <a:p>
            <a:pPr eaLnBrk="1" hangingPunct="1"/>
            <a:r>
              <a:rPr lang="it-IT" altLang="it-IT" sz="3600">
                <a:latin typeface="Cambria" panose="02040503050406030204" pitchFamily="18" charset="0"/>
              </a:rPr>
              <a:t>Il femminismo</a:t>
            </a:r>
            <a:r>
              <a:rPr lang="it-IT" altLang="it-IT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A844BD0-92C8-4F49-93BB-C03EB5C910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384800" cy="48592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Inversione tendenza livello di vita: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“presa di coscienza collettiva”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20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Crescita dei gruppi femministi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“il personale è politico”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6 dicembre 1975: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20.000 in piazza a Roma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Aprile 1976: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>
                <a:latin typeface="Cambria" panose="02040503050406030204" pitchFamily="18" charset="0"/>
              </a:rPr>
              <a:t>50.000 in piazza per l’aborto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2000" dirty="0">
              <a:latin typeface="Cambria" panose="02040503050406030204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Segoe UI" panose="020B0502040204020203" pitchFamily="34" charset="0"/>
                <a:hlinkClick r:id="rId2"/>
              </a:rPr>
              <a:t>https://youtu.be/4hp8H07ofns?si=GzHM3mILQEJ0fLnD</a:t>
            </a:r>
            <a:endParaRPr kumimoji="0" lang="it-IT" alt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 eaLnBrk="1" hangingPunct="1">
              <a:lnSpc>
                <a:spcPct val="90000"/>
              </a:lnSpc>
            </a:pPr>
            <a:endParaRPr lang="it-IT" altLang="it-IT" sz="2000" dirty="0">
              <a:latin typeface="Cambria" panose="02040503050406030204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C597C7BB-8B1E-46A6-B698-9FCCBC68B77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 sz="2800"/>
          </a:p>
        </p:txBody>
      </p:sp>
      <p:pic>
        <p:nvPicPr>
          <p:cNvPr id="27653" name="Picture 5" descr="File:Manifestazione femminista in Italia del 1977.JPG">
            <a:hlinkClick r:id="rId3"/>
            <a:extLst>
              <a:ext uri="{FF2B5EF4-FFF2-40B4-BE49-F238E27FC236}">
                <a16:creationId xmlns:a16="http://schemas.microsoft.com/office/drawing/2014/main" id="{4D816AEE-5D62-43FB-9235-A31E598C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93" y="1600201"/>
            <a:ext cx="560749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1977g.jpg (23909 byte)">
            <a:extLst>
              <a:ext uri="{FF2B5EF4-FFF2-40B4-BE49-F238E27FC236}">
                <a16:creationId xmlns:a16="http://schemas.microsoft.com/office/drawing/2014/main" id="{D1C09CC0-CAD7-4F37-982D-AD97B554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244706"/>
            <a:ext cx="4263969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a1977c">
            <a:extLst>
              <a:ext uri="{FF2B5EF4-FFF2-40B4-BE49-F238E27FC236}">
                <a16:creationId xmlns:a16="http://schemas.microsoft.com/office/drawing/2014/main" id="{D38612A3-3E26-4BC7-B709-486077D0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50" y="348494"/>
            <a:ext cx="4186814" cy="27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a1977d">
            <a:extLst>
              <a:ext uri="{FF2B5EF4-FFF2-40B4-BE49-F238E27FC236}">
                <a16:creationId xmlns:a16="http://schemas.microsoft.com/office/drawing/2014/main" id="{D9466A85-0916-4476-93F4-AD1FA145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1" y="3429000"/>
            <a:ext cx="400259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1977l.jpg (16539 byte)">
            <a:extLst>
              <a:ext uri="{FF2B5EF4-FFF2-40B4-BE49-F238E27FC236}">
                <a16:creationId xmlns:a16="http://schemas.microsoft.com/office/drawing/2014/main" id="{7938AF6F-0D21-4AD5-ADF8-B534DB4C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69" y="3429000"/>
            <a:ext cx="3816350" cy="249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1977f.jpg (23263 byte)">
            <a:extLst>
              <a:ext uri="{FF2B5EF4-FFF2-40B4-BE49-F238E27FC236}">
                <a16:creationId xmlns:a16="http://schemas.microsoft.com/office/drawing/2014/main" id="{0C4F1AFD-F77F-467C-B1C6-543997543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03" y="3428999"/>
            <a:ext cx="42116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18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76FE033-0A2D-4B41-909B-DFCC47AAC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Dal 77 al 79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B008ADF-62FE-43BA-8CD4-FE0AE1EE4C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500" dirty="0"/>
              <a:t>L’omicidio di Guido Rossa (gennaio 1979) segnò la definitiva e insanabile frattura tra il mondo operaio e del lavoro con il terrorismo che – di fronte al suo isolamento – innalzò ancora di più il tiro giungendo al rapimento e uccisione di Aldo Moro, preceduto e seguito da uno stillicidio di ferimenti, uccisioni di magistrati, giornalisti, professori. 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500" dirty="0"/>
              <a:t>Una spinta che portò a vedere una continuità tra movimenti sociali e terrorismo rosso. 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500" dirty="0"/>
              <a:t>Con l’operazione del 7 aprile 1979 contro coloro che erano ritenuti i dirigenti del movimento del ’77 (Toni Negri, Oreste Scalzone, Franco Piperno per citare i più noti) quel che resta del movimento viene liquidato. 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500" dirty="0"/>
              <a:t>Il rapimento e l’uccisione di Aldo Moro: il «funerale della Repubblica»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500" dirty="0"/>
              <a:t>https://www.youtube.com/watch?v=LqGljIEXkEE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495755-3DDF-8365-163D-F40BBD5CFE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r="7523" b="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4E25B6-8BA8-42BC-8558-4946AA4BA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Gli anni dei movimenti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DE8355-396D-7CEA-7797-D2E3768E1B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r="781" b="-1"/>
          <a:stretch/>
        </p:blipFill>
        <p:spPr bwMode="auto">
          <a:xfrm>
            <a:off x="609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ABD20FD5-8054-4A28-99D3-7863AE09AAA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300" dirty="0"/>
              <a:t>Come secondo punto di inizio dobbiamo considerare il contesto internazionale: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300" dirty="0"/>
              <a:t>La rivoluzione cubana e il mito di Che Guevara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300" dirty="0"/>
              <a:t>Negli Usa si sviluppa l’opposizione alle truppe in Vietnam con l’occupazione dei Campus e delle Università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300" dirty="0"/>
              <a:t>Gli afroamericani danno vita ai movimenti contro il razzismo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300" dirty="0"/>
              <a:t>In Giappone gli studenti entrano in lotta contro l’autoritarismo e il classismo di quella società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300" dirty="0"/>
              <a:t>La primavera di Praga e l’invasione della Cecoslovacchia </a:t>
            </a:r>
          </a:p>
          <a:p>
            <a:pPr eaLnBrk="1" hangingPunct="1">
              <a:lnSpc>
                <a:spcPct val="90000"/>
              </a:lnSpc>
            </a:pPr>
            <a:endParaRPr lang="it-IT" altLang="it-IT" sz="13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300" dirty="0"/>
              <a:t>Tutti questi elementi giocano un ruolo anche in Italia dove si scontrano con il ruolo egemone del PCI sulla sinistra.</a:t>
            </a:r>
          </a:p>
          <a:p>
            <a:pPr eaLnBrk="1" hangingPunct="1">
              <a:lnSpc>
                <a:spcPct val="90000"/>
              </a:lnSpc>
            </a:pPr>
            <a:endParaRPr lang="it-IT" altLang="it-IT" sz="13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300" dirty="0"/>
              <a:t>L’Italia di quegli anni ha vissuto la grande migrazione interna che ha rimescolato la classe operaia e si avvia a non essere più quel paese contadino del dopoguerra. </a:t>
            </a:r>
          </a:p>
          <a:p>
            <a:pPr eaLnBrk="1" hangingPunct="1">
              <a:lnSpc>
                <a:spcPct val="90000"/>
              </a:lnSpc>
            </a:pPr>
            <a:endParaRPr lang="it-IT" altLang="it-IT" sz="13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300" dirty="0"/>
              <a:t>Nel 68 le forme organizzative assunte dal recupero dell’autonomia operaia rispetto alla CGIL e al PCI si incontrano con le espressioni politicizzate del movimento studentesco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sz="1050" b="0" i="0" dirty="0">
              <a:effectLst/>
              <a:highlight>
                <a:srgbClr val="FFFFFF"/>
              </a:highlight>
              <a:latin typeface="Segoe UI" panose="020B0502040204020203" pitchFamily="34" charset="0"/>
              <a:hlinkClick r:id="rId3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sz="1050" dirty="0">
                <a:highlight>
                  <a:srgbClr val="FFFFFF"/>
                </a:highlight>
                <a:latin typeface="Segoe UI" panose="020B0502040204020203" pitchFamily="34" charset="0"/>
                <a:hlinkClick r:id="rId3"/>
              </a:rPr>
              <a:t>(</a:t>
            </a:r>
            <a:r>
              <a:rPr lang="it-IT" sz="1050" b="0" i="0" dirty="0"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3"/>
              </a:rPr>
              <a:t>https://youtu.be/qfZVu0alU0I?si=vpE8zEBhxvcCwDJo</a:t>
            </a:r>
            <a:r>
              <a:rPr lang="it-IT" sz="1050" b="0" i="0" dirty="0"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)</a:t>
            </a:r>
            <a:endParaRPr lang="it-IT" altLang="it-IT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538149-266F-475E-9E12-9BF02BCE0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Gli anni dei movimenti: il ‘68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12DFDC4-1321-4841-B55C-6BD68BA24A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/>
              <a:t>Rivoluzione dei costumi e dei comportamenti, rottura degli schemi della famiglia tradizionale, progressiva massificazione della scuola (sull’onda delle riforme del centro sinistra), università con una radicata tradizione elitaria, sono i punti di aggancio di una rivolta che si trasferisce nel contrasto generazionale e nelle sue espressioni politiche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/>
              <a:t>Repressione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>
                <a:hlinkClick r:id="rId2"/>
              </a:rPr>
              <a:t>https://www.youtube.com/watch?v=fGpOn0udvXs</a:t>
            </a:r>
            <a:endParaRPr lang="it-IT" altLang="it-IT" sz="2200" dirty="0"/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https://www.youtube.com/watch?v=gmUUMgfuj9k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D9222A-2DB5-736F-3A45-21E0692DBF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4534" b="3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CFD5665-20A5-494B-843D-07266B799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Gli anni dei movimenti: il ‘68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2CAB9F2-BF38-431A-85CC-49E7A3500D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500" dirty="0"/>
              <a:t>Combinandosi con diversi fattori e dando importanti contributi a: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Statuto dei lavoratori,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Divorzio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aborto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la nuova legislazione sulla scuola e l'università. </a:t>
            </a:r>
            <a:br>
              <a:rPr lang="it-IT" altLang="it-IT" sz="1500" dirty="0"/>
            </a:br>
            <a:endParaRPr lang="it-IT" altLang="it-IT" sz="15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500" dirty="0"/>
              <a:t>La caratterizzazione giovanile del movimento ha prodotto cambiamenti radicali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nel costume,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nella musica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nel cinema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nell’abbigliamento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nei rapporti sociali e interpersonali tra padri e figli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 dirty="0"/>
              <a:t>nel linguaggio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15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15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1233D1-0375-AF86-6A58-7DC2065C85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 r="-2" b="-2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CE5694B-7CAB-4215-AD56-30BF4BEC2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Gli anni dei movimenti: il ‘68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A2B5A9C-63B9-4456-BE8A-7CEC1301C4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500"/>
              <a:t>I giovani erano alla ricerca di miti e modelli da cui trarre ispirazione, rifiutando progressivamente la visione del mondo degli adulti, innescando un conflitto generazionale che portò una ventata di verità su rapporti e legami incrostati di ipocrisia e vuota retorica.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/>
          </a:p>
          <a:p>
            <a:pPr eaLnBrk="1" hangingPunct="1">
              <a:lnSpc>
                <a:spcPct val="90000"/>
              </a:lnSpc>
            </a:pPr>
            <a:r>
              <a:rPr lang="it-IT" altLang="it-IT" sz="1500"/>
              <a:t>I richiami a Marx, Freud, Marcuse costituirono i punti di riferimento.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/>
          </a:p>
          <a:p>
            <a:pPr eaLnBrk="1" hangingPunct="1">
              <a:lnSpc>
                <a:spcPct val="90000"/>
              </a:lnSpc>
            </a:pPr>
            <a:r>
              <a:rPr lang="it-IT" altLang="it-IT" sz="1500"/>
              <a:t>La ricerca di miti funzionali alle problematiche del momento portò l'interesse per le rivoluzioni, cinese e cubana, verso personaggi come Guevara e verso tutti i movimenti di liberazione dal colonialismo. 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/>
          </a:p>
          <a:p>
            <a:pPr eaLnBrk="1" hangingPunct="1">
              <a:lnSpc>
                <a:spcPct val="90000"/>
              </a:lnSpc>
            </a:pPr>
            <a:r>
              <a:rPr lang="it-IT" altLang="it-IT" sz="1500"/>
              <a:t>https://www.youtube.com/watch?v=0gvQKndyPGY</a:t>
            </a:r>
          </a:p>
          <a:p>
            <a:pPr eaLnBrk="1" hangingPunct="1">
              <a:lnSpc>
                <a:spcPct val="90000"/>
              </a:lnSpc>
            </a:pPr>
            <a:endParaRPr lang="it-IT" altLang="it-IT" sz="15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0D913A7-1659-2CB1-50CF-0B5D1CA81A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5" b="3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5C307E6-BE18-43D5-9982-EE5231FDF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Dal 68 al 77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466A329-BCE4-4E53-9784-730F1EB67EC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it-IT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Fu una lunga stagione (1968-1977) di rivoluzione culturale che ha segnato, in particolare in Italia, una stagione di riforme istituzionali, di conquiste salariali e di qualità del lavoro, di rivalutazione di importanti componenti sociali (le donne, i bambini, i giovani, gli anziani), di profonde mutazioni nella mentalità collettiva e nei rapporti interpersonali. 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Si trattò di cambiamenti che hanno modificato il comune sentire e senza i quali le leggi sul divorzio e sull’aborto, e la successiva sconfitta dei relativi referendum abrogativi, avrebbero incontrato ancor più difficoltà per entrare a far parte di una società laica e matura.</a:t>
            </a:r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4E3F68EC-EF4A-F182-19FA-CA1D6CEB7C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2" b="3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02725C6-C633-49C6-9168-5854896B0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Dal 68 al 77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3ED18E0-291A-479A-883A-AB61323D4BC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100" dirty="0"/>
              <a:t>Nel passaggio fra le due fasi l’interesse per le rivoluzioni si estese fino a comprendere la Resistenza e quelle esperienze geograficamente lontane ma che riportavano al fascismo (Franco in Spagna e Pinochet in Cile) contro il quale si doveva combattere.</a:t>
            </a:r>
          </a:p>
          <a:p>
            <a:pPr eaLnBrk="1" hangingPunct="1">
              <a:lnSpc>
                <a:spcPct val="90000"/>
              </a:lnSpc>
            </a:pPr>
            <a:endParaRPr lang="it-IT" altLang="it-IT" sz="11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100" dirty="0"/>
              <a:t>Questo è un punto di passaggio molto importante fra i due picchi dei movimenti perché si inserisce nel quadro politico italiano e nella strategia della tensione: il fascismo non è finito e va combattuto.</a:t>
            </a:r>
          </a:p>
          <a:p>
            <a:pPr eaLnBrk="1" hangingPunct="1">
              <a:lnSpc>
                <a:spcPct val="90000"/>
              </a:lnSpc>
            </a:pPr>
            <a:endParaRPr lang="it-IT" altLang="it-IT" sz="11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100" dirty="0"/>
              <a:t>L’Italia dell’inizio decennio è un paese che vive un secondo tentativo golpista (1970) ma anche 6 stragi tra il 1969 e il 1974 dove la matrice eversiva di destra risulterà sempre più evidente: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 dirty="0"/>
              <a:t>12 dicembre 1969: Strage di piazza Fontana (17 vittime e 88 feriti, oltre Pinelli)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 dirty="0"/>
              <a:t>22 luglio 1970: Strage di Gioia Tauro (6 vittime e 66 feriti)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 dirty="0"/>
              <a:t>31 maggio 1972: Strage di </a:t>
            </a:r>
            <a:r>
              <a:rPr lang="it-IT" altLang="it-IT" sz="1100" dirty="0" err="1"/>
              <a:t>Peteano</a:t>
            </a:r>
            <a:r>
              <a:rPr lang="it-IT" altLang="it-IT" sz="1100" dirty="0"/>
              <a:t> a Gorizia (3 vittime e 2 feriti)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 dirty="0"/>
              <a:t>17 maggio 1973: Strage della Questura di Milano (4 vittime e circa 40 feriti)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 dirty="0"/>
              <a:t>28 maggio 1974: Strage di Piazza della Loggia (8 vittime e 102 feriti)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100" dirty="0"/>
              <a:t>4 agosto 1974: Strage dell'Italicus (Espresso Roma-Brennero, 12 vittime e 105  feriti)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F1C555C-A6FA-A4A0-9FFE-85C50DEED8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r="9699" b="-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076E74F-C99C-3412-C481-45230615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it-IT" dirty="0"/>
              <a:t>Stragismo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7C20106-DCB9-B4D0-A10E-69D36F3345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500" b="0" i="0" dirty="0">
                <a:effectLst/>
                <a:highlight>
                  <a:srgbClr val="FFFFFF"/>
                </a:highlight>
              </a:rPr>
              <a:t>E’ al Nord che si sviluppano le violenze e la maggior parte delle stragi. I movimenti politici che le organizzano  hanno nomi e ispiratori, i cosiddetti “cattivi maestri”. </a:t>
            </a:r>
            <a:r>
              <a:rPr lang="it-IT" sz="1500" b="1" i="0" dirty="0">
                <a:effectLst/>
                <a:highlight>
                  <a:srgbClr val="FFFFFF"/>
                </a:highlight>
              </a:rPr>
              <a:t>Le principali organizzazioni di destra sono state Ordine Nuovo, Avanguardia Nazionale ed il Fronte della gioventù e i loro leader sono stati Giuseppe Rauti, Stefano delle Chiaie e il generale Junio Valerio Borghese</a:t>
            </a:r>
            <a:r>
              <a:rPr lang="it-IT" sz="1500" b="0" i="0" dirty="0">
                <a:effectLst/>
                <a:highlight>
                  <a:srgbClr val="FFFFFF"/>
                </a:highlight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sz="1500" b="0" i="0" dirty="0">
                <a:effectLst/>
                <a:highlight>
                  <a:srgbClr val="FFFFFF"/>
                </a:highlight>
              </a:rPr>
              <a:t>Nella seconda metà degli anni Settanta i gruppi neofascisti più forti sono </a:t>
            </a:r>
            <a:r>
              <a:rPr lang="it-IT" sz="1500" b="1" i="0" dirty="0">
                <a:effectLst/>
                <a:highlight>
                  <a:srgbClr val="FFFFFF"/>
                </a:highlight>
              </a:rPr>
              <a:t>Terza posizione e i NAR</a:t>
            </a:r>
            <a:r>
              <a:rPr lang="it-IT" sz="15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1500" b="1" i="0" dirty="0">
                <a:effectLst/>
                <a:highlight>
                  <a:srgbClr val="FFFFFF"/>
                </a:highlight>
              </a:rPr>
              <a:t>A Milano ci sono i “sanbabilini”, i giovani neofascisti che si radunano nella piazza di san Babila</a:t>
            </a:r>
            <a:r>
              <a:rPr lang="it-IT" sz="1500" b="0" i="0" dirty="0">
                <a:effectLst/>
                <a:highlight>
                  <a:srgbClr val="FFFFFF"/>
                </a:highlight>
              </a:rPr>
              <a:t>, “imbevuti” di ideologie rivoluzionarie, violenti, fanatici e al centro della cronaca nera locale con pestaggi ed omicidi di nemici “rossi”. </a:t>
            </a:r>
          </a:p>
          <a:p>
            <a:pPr>
              <a:lnSpc>
                <a:spcPct val="90000"/>
              </a:lnSpc>
            </a:pPr>
            <a:endParaRPr lang="it-IT" sz="1500" dirty="0"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</a:pPr>
            <a:r>
              <a:rPr lang="it-IT" sz="1500" dirty="0"/>
              <a:t>https://www.youtube.com/watch?v=a-IjAS_PLcY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C6BCBBD-020C-F4CC-0B78-2C646A8023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5" b="-2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6917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0862019-C846-4B4B-BC10-8FF252679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it-IT" altLang="it-IT"/>
              <a:t>Dal 68 al 77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2677224-E9FA-4DCF-BF5D-B6AE73AB9C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500"/>
              <a:t>La violenza politica si diffonde: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/>
              <a:t>Violenza istituzionale antioperaia e antisociale, come le bombe alla Banca Nazionale dell'Agricoltura di Milano, prima di una serie di numerose stragi che, a causa del coinvolgimento dei servizi segreti, sono state definite "stragi di stato".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/>
              <a:t>Violenza repressiva delle lotte dei lavoratori, degli studenti, delle donne, cariche spietate dei cortei, morti e feriti sotto le camionette.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/>
              <a:t>Violenza di piazza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/>
              <a:t>Violenza terroristica.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altLang="it-IT" sz="1500"/>
          </a:p>
          <a:p>
            <a:pPr eaLnBrk="1" hangingPunct="1">
              <a:lnSpc>
                <a:spcPct val="90000"/>
              </a:lnSpc>
            </a:pPr>
            <a:r>
              <a:rPr lang="it-IT" altLang="it-IT" sz="1500"/>
              <a:t>Ma con una distinzione fondamentale.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/>
              <a:t>Nel </a:t>
            </a:r>
            <a:r>
              <a:rPr lang="it-IT" altLang="it-IT" sz="1500" i="1"/>
              <a:t>sessantotto</a:t>
            </a:r>
            <a:r>
              <a:rPr lang="it-IT" altLang="it-IT" sz="1500"/>
              <a:t> il movimento ebbe molte anime, non tutte in sintonia.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/>
              <a:t>Non ci fu una escalation dalla violenza di massa verso il terrorismo.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500"/>
              <a:t>I due percorsi risultano separati nella massa dei movimenti, salvo eccezioni.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C630B55-E801-EBB2-290E-8939EEEAB5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r="12917" b="-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1729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Cambria</vt:lpstr>
      <vt:lpstr>Segoe UI</vt:lpstr>
      <vt:lpstr>Struttura predefinita</vt:lpstr>
      <vt:lpstr>Gli anni dei movimenti 1968-1977</vt:lpstr>
      <vt:lpstr>Gli anni dei movimenti</vt:lpstr>
      <vt:lpstr>Gli anni dei movimenti: il ‘68</vt:lpstr>
      <vt:lpstr>Gli anni dei movimenti: il ‘68</vt:lpstr>
      <vt:lpstr>Gli anni dei movimenti: il ‘68</vt:lpstr>
      <vt:lpstr>Dal 68 al 77</vt:lpstr>
      <vt:lpstr>Dal 68 al 77</vt:lpstr>
      <vt:lpstr>Stragismo</vt:lpstr>
      <vt:lpstr>Dal 68 al 77</vt:lpstr>
      <vt:lpstr>Dal 68 al 77</vt:lpstr>
      <vt:lpstr>Dal 68 al 77</vt:lpstr>
      <vt:lpstr>Gli anni dei movimenti: il ‘77</vt:lpstr>
      <vt:lpstr>Il femminismo </vt:lpstr>
      <vt:lpstr>Presentazione standard di PowerPoint</vt:lpstr>
      <vt:lpstr>Dal 77 al 79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anni dei movimenti 1968-1977</dc:title>
  <dc:creator>utente</dc:creator>
  <cp:lastModifiedBy>Annalisa Cegna</cp:lastModifiedBy>
  <cp:revision>9</cp:revision>
  <dcterms:created xsi:type="dcterms:W3CDTF">2020-05-06T07:58:30Z</dcterms:created>
  <dcterms:modified xsi:type="dcterms:W3CDTF">2024-04-11T10:14:42Z</dcterms:modified>
</cp:coreProperties>
</file>