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C689C9-731E-C6B5-5BCC-EF75143F672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CC015E6-DED8-5D7E-44EC-B1361DB2D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3C67E21-04A9-4BEB-5856-329C380FD3B6}"/>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5" name="Segnaposto piè di pagina 4">
            <a:extLst>
              <a:ext uri="{FF2B5EF4-FFF2-40B4-BE49-F238E27FC236}">
                <a16:creationId xmlns:a16="http://schemas.microsoft.com/office/drawing/2014/main" id="{D018F825-77E0-9239-40F1-455B4E4BFC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E94CA0-A5D6-34AB-A2F4-77EB64D7F2E7}"/>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256012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4AA12E-4433-D66C-D2C9-22B56DB417D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B0BB4A3-4F05-3697-615B-E6D58600F35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E95992-0752-9EA2-0AB0-78BEFDF07791}"/>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5" name="Segnaposto piè di pagina 4">
            <a:extLst>
              <a:ext uri="{FF2B5EF4-FFF2-40B4-BE49-F238E27FC236}">
                <a16:creationId xmlns:a16="http://schemas.microsoft.com/office/drawing/2014/main" id="{9377A6A3-B6CC-AF6C-5BB4-DAC3981C12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508075-AB09-7C6C-3978-6F940B436CEB}"/>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226319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7CF25F6-281A-3C1A-C298-271E23C0187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975BFF6-EAD0-393A-C42F-743CBB8CAF3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AFBCF5-FC0B-6977-576E-33E1334ABD21}"/>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5" name="Segnaposto piè di pagina 4">
            <a:extLst>
              <a:ext uri="{FF2B5EF4-FFF2-40B4-BE49-F238E27FC236}">
                <a16:creationId xmlns:a16="http://schemas.microsoft.com/office/drawing/2014/main" id="{D7AC1920-0CF4-4A54-8D60-996FE83C17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395C7B-69F6-8F23-1B30-86687078EDAA}"/>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8134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C05865-ED18-714E-7A4D-C82A9586CE3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44AAAC-E0D1-2228-8A82-A8A9526E76F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5859A8-05AC-E273-8EF2-740737871508}"/>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5" name="Segnaposto piè di pagina 4">
            <a:extLst>
              <a:ext uri="{FF2B5EF4-FFF2-40B4-BE49-F238E27FC236}">
                <a16:creationId xmlns:a16="http://schemas.microsoft.com/office/drawing/2014/main" id="{6A83BEFA-D328-58E3-BBE7-6F394E6A34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84E78F5-688D-3538-495B-1279E9D5A7B6}"/>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67063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A2C317-5F94-03A9-1703-E7DA6B1FCE0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AC7D667-7E55-163B-BD88-A3100E57BF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4D5D5EE-39C7-712E-929F-0219FB3E547E}"/>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5" name="Segnaposto piè di pagina 4">
            <a:extLst>
              <a:ext uri="{FF2B5EF4-FFF2-40B4-BE49-F238E27FC236}">
                <a16:creationId xmlns:a16="http://schemas.microsoft.com/office/drawing/2014/main" id="{C2B9E74E-AABD-00D2-B091-B16A022772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20D624-8B8D-81F1-9641-B82F903A0792}"/>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199245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9315C-CFFC-F145-AD0D-369886E24EB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9D6321-9C79-5F1C-5361-2BCB765AF47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8C639DF-3CE7-94CB-8DE5-45A2B39CD49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313169-9EE3-0809-098E-1400A8C5FE22}"/>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6" name="Segnaposto piè di pagina 5">
            <a:extLst>
              <a:ext uri="{FF2B5EF4-FFF2-40B4-BE49-F238E27FC236}">
                <a16:creationId xmlns:a16="http://schemas.microsoft.com/office/drawing/2014/main" id="{28F73A6E-7B70-B4C6-C8F4-68FDCCBAE6E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D19C85B-7D7A-2FAE-F09A-B604EF7D9C73}"/>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190265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5655D-53D7-9C57-70CC-4C5EC6F559D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6978BD2-4AAB-239B-A87C-DA3FDD382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0D712BB-A18F-C12B-E61F-B213E5B041F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A87BD15-F1A6-6B81-5161-2A83F33C0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1FFC0DA-DDCF-20C7-A13C-88CF6CE7BAD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1A6A361-0DA4-4014-F248-CDB4212D3C2D}"/>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8" name="Segnaposto piè di pagina 7">
            <a:extLst>
              <a:ext uri="{FF2B5EF4-FFF2-40B4-BE49-F238E27FC236}">
                <a16:creationId xmlns:a16="http://schemas.microsoft.com/office/drawing/2014/main" id="{B10D37E9-209F-2941-F36F-6F59AC984AA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A1F17D4-A956-F730-5168-05DBE7B86739}"/>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132456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B47996-2358-A961-C184-33B27C09CF8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FE5EBB1-6298-574B-FA28-54DF680BF0EE}"/>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4" name="Segnaposto piè di pagina 3">
            <a:extLst>
              <a:ext uri="{FF2B5EF4-FFF2-40B4-BE49-F238E27FC236}">
                <a16:creationId xmlns:a16="http://schemas.microsoft.com/office/drawing/2014/main" id="{85194804-137F-6559-6C61-4830ADA943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1963285-1BB1-A703-D9B1-30EB38D22A35}"/>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9662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2ECDB4A-E708-D372-D4EF-C660E75FDECB}"/>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3" name="Segnaposto piè di pagina 2">
            <a:extLst>
              <a:ext uri="{FF2B5EF4-FFF2-40B4-BE49-F238E27FC236}">
                <a16:creationId xmlns:a16="http://schemas.microsoft.com/office/drawing/2014/main" id="{05C0877B-9C3A-03AE-5F38-4EB908FC1D4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362115B-941F-6668-2EBC-37E8E35EC3B8}"/>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383910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410DD5-B6AE-6476-7891-82D1875E0DF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D27787-2348-61A9-2BBA-8A65F0CD4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9C562FC-8FC5-99E4-9BC2-282BF55E4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B0C4E29-3867-EF8E-4B4E-1377CFD130FD}"/>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6" name="Segnaposto piè di pagina 5">
            <a:extLst>
              <a:ext uri="{FF2B5EF4-FFF2-40B4-BE49-F238E27FC236}">
                <a16:creationId xmlns:a16="http://schemas.microsoft.com/office/drawing/2014/main" id="{181AEC08-0074-CDA4-2451-68C23E7D66A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CECC03-E8F8-09B5-9D65-9B2E983D3012}"/>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421218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7F683E-F4FE-14D4-CAE7-EDA2CB546D1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3E8620-9ABA-5213-E5A9-DC4813EBA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011EAD4-AC0F-F81D-DDE3-E1DBB2DC1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6C75B41-D9C9-64E0-FDF0-70D7672C9579}"/>
              </a:ext>
            </a:extLst>
          </p:cNvPr>
          <p:cNvSpPr>
            <a:spLocks noGrp="1"/>
          </p:cNvSpPr>
          <p:nvPr>
            <p:ph type="dt" sz="half" idx="10"/>
          </p:nvPr>
        </p:nvSpPr>
        <p:spPr/>
        <p:txBody>
          <a:bodyPr/>
          <a:lstStyle/>
          <a:p>
            <a:fld id="{78FA99FC-445F-446F-93B3-1B2F90B06B85}" type="datetimeFigureOut">
              <a:rPr lang="it-IT" smtClean="0"/>
              <a:t>03/04/2024</a:t>
            </a:fld>
            <a:endParaRPr lang="it-IT"/>
          </a:p>
        </p:txBody>
      </p:sp>
      <p:sp>
        <p:nvSpPr>
          <p:cNvPr id="6" name="Segnaposto piè di pagina 5">
            <a:extLst>
              <a:ext uri="{FF2B5EF4-FFF2-40B4-BE49-F238E27FC236}">
                <a16:creationId xmlns:a16="http://schemas.microsoft.com/office/drawing/2014/main" id="{8413DC69-5EDE-0439-E1E1-678C562A5C6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A5BE04-3FE4-3DEB-19E5-AFA52CF2582D}"/>
              </a:ext>
            </a:extLst>
          </p:cNvPr>
          <p:cNvSpPr>
            <a:spLocks noGrp="1"/>
          </p:cNvSpPr>
          <p:nvPr>
            <p:ph type="sldNum" sz="quarter" idx="12"/>
          </p:nvPr>
        </p:nvSpPr>
        <p:spPr/>
        <p:txBody>
          <a:bodyPr/>
          <a:lstStyle/>
          <a:p>
            <a:fld id="{421A3C2F-15B6-45A7-AA19-BC4EE0F4F926}" type="slidenum">
              <a:rPr lang="it-IT" smtClean="0"/>
              <a:t>‹N›</a:t>
            </a:fld>
            <a:endParaRPr lang="it-IT"/>
          </a:p>
        </p:txBody>
      </p:sp>
    </p:spTree>
    <p:extLst>
      <p:ext uri="{BB962C8B-B14F-4D97-AF65-F5344CB8AC3E}">
        <p14:creationId xmlns:p14="http://schemas.microsoft.com/office/powerpoint/2010/main" val="233315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7804C14-7A8A-631D-FCF4-22E1803A4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91FC806-29AD-81C9-FF13-CC7F717B1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F7D099-8238-D90A-E398-F6CBAF9DB7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FA99FC-445F-446F-93B3-1B2F90B06B85}" type="datetimeFigureOut">
              <a:rPr lang="it-IT" smtClean="0"/>
              <a:t>03/04/2024</a:t>
            </a:fld>
            <a:endParaRPr lang="it-IT"/>
          </a:p>
        </p:txBody>
      </p:sp>
      <p:sp>
        <p:nvSpPr>
          <p:cNvPr id="5" name="Segnaposto piè di pagina 4">
            <a:extLst>
              <a:ext uri="{FF2B5EF4-FFF2-40B4-BE49-F238E27FC236}">
                <a16:creationId xmlns:a16="http://schemas.microsoft.com/office/drawing/2014/main" id="{97B7F45E-4E4C-EBB8-1442-C484355B7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4975788-0EA6-84CC-41AF-63CB5B940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1A3C2F-15B6-45A7-AA19-BC4EE0F4F926}" type="slidenum">
              <a:rPr lang="it-IT" smtClean="0"/>
              <a:t>‹N›</a:t>
            </a:fld>
            <a:endParaRPr lang="it-IT"/>
          </a:p>
        </p:txBody>
      </p:sp>
    </p:spTree>
    <p:extLst>
      <p:ext uri="{BB962C8B-B14F-4D97-AF65-F5344CB8AC3E}">
        <p14:creationId xmlns:p14="http://schemas.microsoft.com/office/powerpoint/2010/main" val="257287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magine che contiene nuvola, cielo, aria aperta, dipinto&#10;&#10;Descrizione generata automaticamente">
            <a:extLst>
              <a:ext uri="{FF2B5EF4-FFF2-40B4-BE49-F238E27FC236}">
                <a16:creationId xmlns:a16="http://schemas.microsoft.com/office/drawing/2014/main" id="{ECFAF07D-083A-F12E-F5BB-D3FF3A310CE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473" r="18261" b="-1"/>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7599A8B1-99B5-629A-5672-13A3371BF1BA}"/>
              </a:ext>
            </a:extLst>
          </p:cNvPr>
          <p:cNvSpPr>
            <a:spLocks noGrp="1"/>
          </p:cNvSpPr>
          <p:nvPr>
            <p:ph type="title"/>
          </p:nvPr>
        </p:nvSpPr>
        <p:spPr>
          <a:xfrm>
            <a:off x="761801" y="328512"/>
            <a:ext cx="4778387" cy="1628970"/>
          </a:xfrm>
        </p:spPr>
        <p:txBody>
          <a:bodyPr vert="horz" lIns="91440" tIns="45720" rIns="91440" bIns="45720" rtlCol="0" anchor="ctr">
            <a:normAutofit/>
          </a:bodyPr>
          <a:lstStyle/>
          <a:p>
            <a:r>
              <a:rPr lang="en-US" sz="4000"/>
              <a:t>Il muro di Berlino</a:t>
            </a:r>
          </a:p>
        </p:txBody>
      </p:sp>
      <p:sp>
        <p:nvSpPr>
          <p:cNvPr id="6" name="Segnaposto testo 5">
            <a:extLst>
              <a:ext uri="{FF2B5EF4-FFF2-40B4-BE49-F238E27FC236}">
                <a16:creationId xmlns:a16="http://schemas.microsoft.com/office/drawing/2014/main" id="{5C514B70-E6F3-858E-94A7-9C98DC082EDA}"/>
              </a:ext>
            </a:extLst>
          </p:cNvPr>
          <p:cNvSpPr>
            <a:spLocks noGrp="1"/>
          </p:cNvSpPr>
          <p:nvPr>
            <p:ph type="body" sz="half" idx="2"/>
          </p:nvPr>
        </p:nvSpPr>
        <p:spPr>
          <a:xfrm>
            <a:off x="761801" y="2285995"/>
            <a:ext cx="4659756" cy="3973072"/>
          </a:xfrm>
        </p:spPr>
        <p:txBody>
          <a:bodyPr vert="horz" lIns="91440" tIns="45720" rIns="91440" bIns="45720" rtlCol="0" anchor="ctr">
            <a:noAutofit/>
          </a:bodyPr>
          <a:lstStyle/>
          <a:p>
            <a:pPr indent="-228600">
              <a:buFont typeface="Arial" panose="020B0604020202020204" pitchFamily="34" charset="0"/>
              <a:buChar char="•"/>
            </a:pPr>
            <a:r>
              <a:rPr lang="it-IT" sz="1400" dirty="0"/>
              <a:t>Nel 1960, mentre la RDT versava in una grave crisi economica, cominciò una massiccia emigrazione verso la RFT: quasi 2000 persone al giorno si trasferivano da Berlino est a Berlino ovest. Per bloccare questa emorragia, nella notte fra il 12 e il 13 agosto 1961, il governo tedesco-orientale divise con un reticolato la città e, nei giorni seguenti, costruì il “Muro di Berlino”, che separò anche fisicamente la città, come riferisce l’articolo riprodotto. Migliaia di abitanti di Belino est, che lavoravano a Berlino ovest, furono costretti ad abbandonare i loro impieghi. Con un comunicato ufficiale, la RDT giustificò il Muro di Berlino col diritto di ogni Stato sovrano di controllare i propri confini, in questo caso c’era “l’esigenza di sbarrare il passo ai revanscisti tedesco-occidentali”. Negli anni seguenti, furono molti i tedeschi orientali che cercarono di oltrepassare il Muro di Berlino, in cerca di una maggiore prosperità. Le guardie di confine avevano l’ordine di sparare a vista: furono quasi 200 le persone uccise, mentre tentavano di oltrepassare il Muro. </a:t>
            </a:r>
            <a:endParaRPr lang="en-US" sz="1400" dirty="0"/>
          </a:p>
        </p:txBody>
      </p:sp>
    </p:spTree>
    <p:extLst>
      <p:ext uri="{BB962C8B-B14F-4D97-AF65-F5344CB8AC3E}">
        <p14:creationId xmlns:p14="http://schemas.microsoft.com/office/powerpoint/2010/main" val="254231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873F2A-21D6-B65E-833F-2EA32F075CE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Crisi dei missili a Cuba e distensione</a:t>
            </a:r>
          </a:p>
        </p:txBody>
      </p:sp>
      <p:sp>
        <p:nvSpPr>
          <p:cNvPr id="206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testo 3">
            <a:extLst>
              <a:ext uri="{FF2B5EF4-FFF2-40B4-BE49-F238E27FC236}">
                <a16:creationId xmlns:a16="http://schemas.microsoft.com/office/drawing/2014/main" id="{6BB1782C-77EE-800B-8923-DEA0D00CDE5C}"/>
              </a:ext>
            </a:extLst>
          </p:cNvPr>
          <p:cNvSpPr>
            <a:spLocks noGrp="1"/>
          </p:cNvSpPr>
          <p:nvPr>
            <p:ph type="body" sz="half" idx="2"/>
          </p:nvPr>
        </p:nvSpPr>
        <p:spPr>
          <a:xfrm>
            <a:off x="630936" y="2807208"/>
            <a:ext cx="3429000" cy="3410712"/>
          </a:xfrm>
        </p:spPr>
        <p:txBody>
          <a:bodyPr vert="horz" lIns="91440" tIns="45720" rIns="91440" bIns="45720" rtlCol="0" anchor="t">
            <a:normAutofit fontScale="92500" lnSpcReduction="20000"/>
          </a:bodyPr>
          <a:lstStyle/>
          <a:p>
            <a:pPr indent="-228600">
              <a:buFont typeface="Arial" panose="020B0604020202020204" pitchFamily="34" charset="0"/>
              <a:buChar char="•"/>
            </a:pPr>
            <a:r>
              <a:rPr lang="en-US" sz="2000" dirty="0" err="1"/>
              <a:t>Ottobre</a:t>
            </a:r>
            <a:r>
              <a:rPr lang="en-US" sz="2000" dirty="0"/>
              <a:t> 1962</a:t>
            </a:r>
          </a:p>
          <a:p>
            <a:pPr indent="-228600">
              <a:buFont typeface="Arial" panose="020B0604020202020204" pitchFamily="34" charset="0"/>
              <a:buChar char="•"/>
            </a:pPr>
            <a:r>
              <a:rPr lang="en-US" sz="2000" dirty="0"/>
              <a:t>Kennedy vs </a:t>
            </a:r>
            <a:r>
              <a:rPr lang="en-US" sz="2000" b="0" i="0" dirty="0" err="1">
                <a:effectLst/>
              </a:rPr>
              <a:t>Chruščëv</a:t>
            </a:r>
            <a:r>
              <a:rPr lang="en-US" sz="2000" b="0" i="0" dirty="0">
                <a:effectLst/>
              </a:rPr>
              <a:t> </a:t>
            </a:r>
          </a:p>
          <a:p>
            <a:pPr indent="-228600">
              <a:buFont typeface="Arial" panose="020B0604020202020204" pitchFamily="34" charset="0"/>
              <a:buChar char="•"/>
            </a:pPr>
            <a:r>
              <a:rPr lang="en-US" sz="2000" b="0" i="0" dirty="0" err="1">
                <a:effectLst/>
              </a:rPr>
              <a:t>L’Urss</a:t>
            </a:r>
            <a:r>
              <a:rPr lang="en-US" sz="2000" b="0" i="0" dirty="0">
                <a:effectLst/>
              </a:rPr>
              <a:t> </a:t>
            </a:r>
            <a:r>
              <a:rPr lang="en-US" sz="2000" b="0" i="0" dirty="0" err="1">
                <a:effectLst/>
              </a:rPr>
              <a:t>stava</a:t>
            </a:r>
            <a:r>
              <a:rPr lang="en-US" sz="2000" b="0" i="0" dirty="0">
                <a:effectLst/>
              </a:rPr>
              <a:t> </a:t>
            </a:r>
            <a:r>
              <a:rPr lang="en-US" sz="2000" b="0" i="0" dirty="0" err="1">
                <a:effectLst/>
              </a:rPr>
              <a:t>schierando</a:t>
            </a:r>
            <a:r>
              <a:rPr lang="en-US" sz="2000" b="0" i="0" dirty="0">
                <a:effectLst/>
              </a:rPr>
              <a:t> </a:t>
            </a:r>
            <a:r>
              <a:rPr lang="en-US" sz="2000" b="0" i="0" dirty="0" err="1">
                <a:effectLst/>
              </a:rPr>
              <a:t>missili</a:t>
            </a:r>
            <a:r>
              <a:rPr lang="en-US" sz="2000" b="0" i="0" dirty="0">
                <a:effectLst/>
              </a:rPr>
              <a:t> </a:t>
            </a:r>
            <a:r>
              <a:rPr lang="en-US" sz="2000" b="0" i="0" dirty="0" err="1">
                <a:effectLst/>
              </a:rPr>
              <a:t>nucleari</a:t>
            </a:r>
            <a:r>
              <a:rPr lang="en-US" sz="2000" b="0" i="0" dirty="0">
                <a:effectLst/>
              </a:rPr>
              <a:t> a Cuba (dal 1959 a Cuba </a:t>
            </a:r>
            <a:r>
              <a:rPr lang="en-US" sz="2000" b="0" i="0" dirty="0" err="1">
                <a:effectLst/>
              </a:rPr>
              <a:t>c’era</a:t>
            </a:r>
            <a:r>
              <a:rPr lang="en-US" sz="2000" b="0" i="0" dirty="0">
                <a:effectLst/>
              </a:rPr>
              <a:t> il regime </a:t>
            </a:r>
            <a:r>
              <a:rPr lang="en-US" sz="2000" b="0" i="0" dirty="0" err="1">
                <a:effectLst/>
              </a:rPr>
              <a:t>rivoluzionario</a:t>
            </a:r>
            <a:r>
              <a:rPr lang="en-US" sz="2000" b="0" i="0" dirty="0">
                <a:effectLst/>
              </a:rPr>
              <a:t> di Fidel Castro) e </a:t>
            </a:r>
            <a:r>
              <a:rPr lang="en-US" sz="2000" b="0" i="0" dirty="0" err="1">
                <a:effectLst/>
              </a:rPr>
              <a:t>gli</a:t>
            </a:r>
            <a:r>
              <a:rPr lang="en-US" sz="2000" b="0" i="0" dirty="0">
                <a:effectLst/>
              </a:rPr>
              <a:t> </a:t>
            </a:r>
            <a:r>
              <a:rPr lang="en-US" sz="2000" b="0" i="0" dirty="0" err="1">
                <a:effectLst/>
              </a:rPr>
              <a:t>Stati</a:t>
            </a:r>
            <a:r>
              <a:rPr lang="en-US" sz="2000" b="0" i="0" dirty="0">
                <a:effectLst/>
              </a:rPr>
              <a:t> </a:t>
            </a:r>
            <a:r>
              <a:rPr lang="en-US" sz="2000" b="0" i="0" dirty="0" err="1">
                <a:effectLst/>
              </a:rPr>
              <a:t>Uniti</a:t>
            </a:r>
            <a:r>
              <a:rPr lang="en-US" sz="2000" b="0" i="0" dirty="0">
                <a:effectLst/>
              </a:rPr>
              <a:t> </a:t>
            </a:r>
            <a:r>
              <a:rPr lang="en-US" sz="2000" b="0" i="0" dirty="0" err="1">
                <a:effectLst/>
              </a:rPr>
              <a:t>minacciano</a:t>
            </a:r>
            <a:r>
              <a:rPr lang="en-US" sz="2000" b="0" i="0" dirty="0">
                <a:effectLst/>
              </a:rPr>
              <a:t> di </a:t>
            </a:r>
            <a:r>
              <a:rPr lang="en-US" sz="2000" b="0" i="0" dirty="0" err="1">
                <a:effectLst/>
              </a:rPr>
              <a:t>rispondere</a:t>
            </a:r>
            <a:r>
              <a:rPr lang="en-US" sz="2000" b="0" i="0" dirty="0">
                <a:effectLst/>
              </a:rPr>
              <a:t> con le </a:t>
            </a:r>
            <a:r>
              <a:rPr lang="en-US" sz="2000" b="0" i="0" dirty="0" err="1">
                <a:effectLst/>
              </a:rPr>
              <a:t>armi</a:t>
            </a:r>
            <a:r>
              <a:rPr lang="en-US" sz="2000" b="0" i="0" dirty="0">
                <a:effectLst/>
              </a:rPr>
              <a:t>. </a:t>
            </a:r>
          </a:p>
          <a:p>
            <a:pPr indent="-228600">
              <a:buFont typeface="Arial" panose="020B0604020202020204" pitchFamily="34" charset="0"/>
              <a:buChar char="•"/>
            </a:pPr>
            <a:r>
              <a:rPr lang="en-US" sz="2000" dirty="0" err="1"/>
              <a:t>Accordo</a:t>
            </a:r>
            <a:r>
              <a:rPr lang="en-US" sz="2000" dirty="0"/>
              <a:t> </a:t>
            </a:r>
            <a:r>
              <a:rPr lang="en-US" sz="2000" dirty="0" err="1"/>
              <a:t>Usa</a:t>
            </a:r>
            <a:r>
              <a:rPr lang="en-US" sz="2000" dirty="0"/>
              <a:t> </a:t>
            </a:r>
            <a:r>
              <a:rPr lang="en-US" sz="2000" dirty="0" err="1"/>
              <a:t>Urss</a:t>
            </a:r>
            <a:r>
              <a:rPr lang="en-US" sz="2000" dirty="0"/>
              <a:t> e </a:t>
            </a:r>
            <a:r>
              <a:rPr lang="en-US" sz="2000" dirty="0" err="1"/>
              <a:t>distensione</a:t>
            </a:r>
            <a:r>
              <a:rPr lang="en-US" sz="2000" dirty="0"/>
              <a:t> (</a:t>
            </a:r>
            <a:r>
              <a:rPr lang="en-US" sz="2000" dirty="0" err="1"/>
              <a:t>trattato</a:t>
            </a:r>
            <a:r>
              <a:rPr lang="en-US" sz="2000" dirty="0"/>
              <a:t> di non </a:t>
            </a:r>
            <a:r>
              <a:rPr lang="en-US" sz="2000" dirty="0" err="1"/>
              <a:t>proliferazione</a:t>
            </a:r>
            <a:r>
              <a:rPr lang="en-US" sz="2000" dirty="0"/>
              <a:t> </a:t>
            </a:r>
            <a:r>
              <a:rPr lang="en-US" sz="2000" dirty="0" err="1"/>
              <a:t>nucleare</a:t>
            </a:r>
            <a:r>
              <a:rPr lang="en-US" sz="2000" dirty="0"/>
              <a:t>, Ostpolitik, </a:t>
            </a:r>
            <a:r>
              <a:rPr lang="en-US" sz="2000" dirty="0" err="1"/>
              <a:t>enciclica</a:t>
            </a:r>
            <a:r>
              <a:rPr lang="en-US" sz="2000" dirty="0"/>
              <a:t> Pacem in </a:t>
            </a:r>
            <a:r>
              <a:rPr lang="en-US" sz="2000" dirty="0" err="1"/>
              <a:t>terris</a:t>
            </a:r>
            <a:r>
              <a:rPr lang="en-US" sz="2000" dirty="0"/>
              <a:t>)</a:t>
            </a:r>
            <a:endParaRPr lang="en-US" sz="2000" b="0" i="0" dirty="0">
              <a:effectLst/>
            </a:endParaRPr>
          </a:p>
          <a:p>
            <a:pPr indent="-228600">
              <a:buFont typeface="Arial" panose="020B0604020202020204" pitchFamily="34" charset="0"/>
              <a:buChar char="•"/>
            </a:pPr>
            <a:endParaRPr lang="en-US" sz="2000" dirty="0"/>
          </a:p>
        </p:txBody>
      </p:sp>
      <p:pic>
        <p:nvPicPr>
          <p:cNvPr id="2052" name="Picture 4">
            <a:extLst>
              <a:ext uri="{FF2B5EF4-FFF2-40B4-BE49-F238E27FC236}">
                <a16:creationId xmlns:a16="http://schemas.microsoft.com/office/drawing/2014/main" id="{A2376D26-DD4F-A6CE-BCD6-5DD48A0999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891883"/>
            <a:ext cx="6903720" cy="507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58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2C886C-D6E8-4113-2548-3D25FD9F2182}"/>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kern="1200">
                <a:solidFill>
                  <a:schemeClr val="tx1"/>
                </a:solidFill>
                <a:latin typeface="+mj-lt"/>
                <a:ea typeface="+mj-ea"/>
                <a:cs typeface="+mj-cs"/>
              </a:rPr>
              <a:t>Europa Orientale</a:t>
            </a:r>
          </a:p>
        </p:txBody>
      </p:sp>
      <p:sp>
        <p:nvSpPr>
          <p:cNvPr id="4" name="Segnaposto testo 3">
            <a:extLst>
              <a:ext uri="{FF2B5EF4-FFF2-40B4-BE49-F238E27FC236}">
                <a16:creationId xmlns:a16="http://schemas.microsoft.com/office/drawing/2014/main" id="{2AA12EB0-7FE2-3199-9F9E-BE67898A1982}"/>
              </a:ext>
            </a:extLst>
          </p:cNvPr>
          <p:cNvSpPr>
            <a:spLocks noGrp="1"/>
          </p:cNvSpPr>
          <p:nvPr>
            <p:ph type="body" sz="half" idx="2"/>
          </p:nvPr>
        </p:nvSpPr>
        <p:spPr>
          <a:xfrm>
            <a:off x="876693" y="2533476"/>
            <a:ext cx="3455821" cy="3447832"/>
          </a:xfrm>
        </p:spPr>
        <p:txBody>
          <a:bodyPr vert="horz" lIns="91440" tIns="45720" rIns="91440" bIns="45720" rtlCol="0" anchor="t">
            <a:normAutofit/>
          </a:bodyPr>
          <a:lstStyle/>
          <a:p>
            <a:pPr indent="-228600">
              <a:buFont typeface="Arial" panose="020B0604020202020204" pitchFamily="34" charset="0"/>
              <a:buChar char="•"/>
            </a:pPr>
            <a:r>
              <a:rPr lang="en-US" sz="2000" dirty="0"/>
              <a:t>Economia civile </a:t>
            </a:r>
            <a:r>
              <a:rPr lang="en-US" sz="2000" dirty="0" err="1"/>
              <a:t>arretrata</a:t>
            </a:r>
            <a:endParaRPr lang="en-US" sz="2000" dirty="0"/>
          </a:p>
          <a:p>
            <a:pPr indent="-228600">
              <a:buFont typeface="Arial" panose="020B0604020202020204" pitchFamily="34" charset="0"/>
              <a:buChar char="•"/>
            </a:pPr>
            <a:r>
              <a:rPr lang="en-US" sz="2000" dirty="0"/>
              <a:t>1964 </a:t>
            </a:r>
            <a:r>
              <a:rPr lang="en-US" sz="2000" dirty="0" err="1"/>
              <a:t>sostituzione</a:t>
            </a:r>
            <a:r>
              <a:rPr lang="en-US" sz="2000" dirty="0"/>
              <a:t> </a:t>
            </a:r>
            <a:r>
              <a:rPr lang="it-IT" sz="2000" b="0" i="0" dirty="0" err="1">
                <a:effectLst/>
              </a:rPr>
              <a:t>Chruščëv</a:t>
            </a:r>
            <a:r>
              <a:rPr lang="it-IT" sz="2000" b="0" i="0" dirty="0">
                <a:effectLst/>
              </a:rPr>
              <a:t> con </a:t>
            </a:r>
            <a:r>
              <a:rPr lang="it-IT" sz="2000" b="0" i="0" dirty="0" err="1">
                <a:effectLst/>
              </a:rPr>
              <a:t>Bréžnev</a:t>
            </a:r>
            <a:endParaRPr lang="it-IT" sz="2000" b="0" i="0" dirty="0">
              <a:effectLst/>
            </a:endParaRPr>
          </a:p>
          <a:p>
            <a:pPr indent="-228600">
              <a:buFont typeface="Arial" panose="020B0604020202020204" pitchFamily="34" charset="0"/>
              <a:buChar char="•"/>
            </a:pPr>
            <a:r>
              <a:rPr lang="it-IT" sz="2000" dirty="0"/>
              <a:t>Misure a favore di operai e contadini </a:t>
            </a:r>
          </a:p>
          <a:p>
            <a:pPr indent="-228600">
              <a:buFont typeface="Arial" panose="020B0604020202020204" pitchFamily="34" charset="0"/>
              <a:buChar char="•"/>
            </a:pPr>
            <a:r>
              <a:rPr lang="it-IT" sz="2000" b="0" i="0" dirty="0">
                <a:effectLst/>
              </a:rPr>
              <a:t>Ripristino di metodi autoritari</a:t>
            </a:r>
          </a:p>
          <a:p>
            <a:pPr indent="-228600">
              <a:buFont typeface="Arial" panose="020B0604020202020204" pitchFamily="34" charset="0"/>
              <a:buChar char="•"/>
            </a:pPr>
            <a:r>
              <a:rPr lang="it-IT" sz="2000" dirty="0"/>
              <a:t>Socialismo reale</a:t>
            </a:r>
            <a:endParaRPr lang="it-IT" sz="2000" b="0" i="0" dirty="0">
              <a:effectLst/>
            </a:endParaRPr>
          </a:p>
          <a:p>
            <a:endParaRPr lang="en-US" sz="2000" dirty="0"/>
          </a:p>
        </p:txBody>
      </p:sp>
      <p:pic>
        <p:nvPicPr>
          <p:cNvPr id="3074" name="Picture 2">
            <a:extLst>
              <a:ext uri="{FF2B5EF4-FFF2-40B4-BE49-F238E27FC236}">
                <a16:creationId xmlns:a16="http://schemas.microsoft.com/office/drawing/2014/main" id="{04ECC8B7-F0FC-E2D3-50E9-A7A44D6528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87672" y="773904"/>
            <a:ext cx="6389346" cy="5319502"/>
          </a:xfrm>
          <a:prstGeom prst="rect">
            <a:avLst/>
          </a:prstGeom>
          <a:noFill/>
          <a:extLst>
            <a:ext uri="{909E8E84-426E-40DD-AFC4-6F175D3DCCD1}">
              <a14:hiddenFill xmlns:a14="http://schemas.microsoft.com/office/drawing/2010/main">
                <a:solidFill>
                  <a:srgbClr val="FFFFFF"/>
                </a:solidFill>
              </a14:hiddenFill>
            </a:ext>
          </a:extLst>
        </p:spPr>
      </p:pic>
      <p:grpSp>
        <p:nvGrpSpPr>
          <p:cNvPr id="3079" name="Group 307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080" name="Rectangle 307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144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40E27D9E-0476-5DBD-51D1-730F0789F61D}"/>
              </a:ext>
            </a:extLst>
          </p:cNvPr>
          <p:cNvSpPr>
            <a:spLocks noGrp="1"/>
          </p:cNvSpPr>
          <p:nvPr>
            <p:ph type="title"/>
          </p:nvPr>
        </p:nvSpPr>
        <p:spPr>
          <a:xfrm>
            <a:off x="761802" y="762001"/>
            <a:ext cx="4080362" cy="1708242"/>
          </a:xfrm>
        </p:spPr>
        <p:txBody>
          <a:bodyPr vert="horz" lIns="91440" tIns="45720" rIns="91440" bIns="45720" rtlCol="0" anchor="ctr">
            <a:normAutofit/>
          </a:bodyPr>
          <a:lstStyle/>
          <a:p>
            <a:r>
              <a:rPr lang="en-US" sz="4000" kern="1200" dirty="0">
                <a:solidFill>
                  <a:schemeClr val="tx1"/>
                </a:solidFill>
                <a:latin typeface="+mj-lt"/>
                <a:ea typeface="+mj-ea"/>
                <a:cs typeface="+mj-cs"/>
              </a:rPr>
              <a:t>Europa occidentale</a:t>
            </a:r>
          </a:p>
        </p:txBody>
      </p:sp>
      <p:sp>
        <p:nvSpPr>
          <p:cNvPr id="4" name="Segnaposto testo 3">
            <a:extLst>
              <a:ext uri="{FF2B5EF4-FFF2-40B4-BE49-F238E27FC236}">
                <a16:creationId xmlns:a16="http://schemas.microsoft.com/office/drawing/2014/main" id="{F68BBE34-3493-59DB-D775-2CAD317CCD3F}"/>
              </a:ext>
            </a:extLst>
          </p:cNvPr>
          <p:cNvSpPr>
            <a:spLocks noGrp="1"/>
          </p:cNvSpPr>
          <p:nvPr>
            <p:ph type="body" sz="half" idx="2"/>
          </p:nvPr>
        </p:nvSpPr>
        <p:spPr>
          <a:xfrm>
            <a:off x="761803" y="2470244"/>
            <a:ext cx="4080361" cy="3769834"/>
          </a:xfrm>
        </p:spPr>
        <p:txBody>
          <a:bodyPr vert="horz" lIns="91440" tIns="45720" rIns="91440" bIns="45720" rtlCol="0" anchor="ctr">
            <a:normAutofit/>
          </a:bodyPr>
          <a:lstStyle/>
          <a:p>
            <a:r>
              <a:rPr lang="en-US" sz="2000" dirty="0" err="1"/>
              <a:t>Dittature</a:t>
            </a:r>
            <a:r>
              <a:rPr lang="en-US" sz="2000" dirty="0"/>
              <a:t>:</a:t>
            </a:r>
          </a:p>
          <a:p>
            <a:r>
              <a:rPr lang="en-US" sz="2000" dirty="0"/>
              <a:t>Franco in </a:t>
            </a:r>
            <a:r>
              <a:rPr lang="en-US" sz="2000" dirty="0" err="1"/>
              <a:t>Spagna</a:t>
            </a:r>
            <a:r>
              <a:rPr lang="en-US" sz="2000" dirty="0"/>
              <a:t> (1939-1975)</a:t>
            </a:r>
          </a:p>
          <a:p>
            <a:r>
              <a:rPr lang="en-US" sz="2000" dirty="0"/>
              <a:t>Salazar in </a:t>
            </a:r>
            <a:r>
              <a:rPr lang="en-US" sz="2000" dirty="0" err="1"/>
              <a:t>Portogallo</a:t>
            </a:r>
            <a:r>
              <a:rPr lang="en-US" sz="2000" dirty="0"/>
              <a:t> (1932-1970)</a:t>
            </a:r>
          </a:p>
          <a:p>
            <a:r>
              <a:rPr lang="en-US" sz="2000" dirty="0"/>
              <a:t>“</a:t>
            </a:r>
            <a:r>
              <a:rPr lang="en-US" sz="2000" dirty="0" err="1"/>
              <a:t>Dittatura</a:t>
            </a:r>
            <a:r>
              <a:rPr lang="en-US" sz="2000" dirty="0"/>
              <a:t> </a:t>
            </a:r>
            <a:r>
              <a:rPr lang="en-US" sz="2000" dirty="0" err="1"/>
              <a:t>dei</a:t>
            </a:r>
            <a:r>
              <a:rPr lang="en-US" sz="2000" dirty="0"/>
              <a:t> </a:t>
            </a:r>
            <a:r>
              <a:rPr lang="en-US" sz="2000" dirty="0" err="1"/>
              <a:t>colonnelli</a:t>
            </a:r>
            <a:r>
              <a:rPr lang="en-US" sz="2000" dirty="0"/>
              <a:t>” in Grecia (1967-1974)</a:t>
            </a:r>
          </a:p>
          <a:p>
            <a:r>
              <a:rPr lang="en-US" sz="2000" dirty="0"/>
              <a:t>Nuova </a:t>
            </a:r>
            <a:r>
              <a:rPr lang="en-US" sz="2000" dirty="0" err="1"/>
              <a:t>stagione</a:t>
            </a:r>
            <a:r>
              <a:rPr lang="en-US" sz="2000" dirty="0"/>
              <a:t> </a:t>
            </a:r>
            <a:r>
              <a:rPr lang="en-US" sz="2000" dirty="0" err="1"/>
              <a:t>politica</a:t>
            </a:r>
            <a:r>
              <a:rPr lang="en-US" sz="2000" dirty="0"/>
              <a:t> (</a:t>
            </a:r>
            <a:r>
              <a:rPr lang="en-US" sz="2000" dirty="0" err="1"/>
              <a:t>partiti</a:t>
            </a:r>
            <a:r>
              <a:rPr lang="en-US" sz="2000" dirty="0"/>
              <a:t> </a:t>
            </a:r>
            <a:r>
              <a:rPr lang="en-US" sz="2000" dirty="0" err="1"/>
              <a:t>socialdemocratici</a:t>
            </a:r>
            <a:r>
              <a:rPr lang="en-US" sz="2000" dirty="0"/>
              <a:t> al </a:t>
            </a:r>
            <a:r>
              <a:rPr lang="en-US" sz="2000" dirty="0" err="1"/>
              <a:t>governo</a:t>
            </a:r>
            <a:r>
              <a:rPr lang="en-US" sz="2000" dirty="0"/>
              <a:t>)</a:t>
            </a:r>
          </a:p>
          <a:p>
            <a:r>
              <a:rPr lang="en-US" sz="2000" dirty="0"/>
              <a:t>Welfare e boom </a:t>
            </a:r>
            <a:r>
              <a:rPr lang="en-US" sz="2000" dirty="0" err="1"/>
              <a:t>economico</a:t>
            </a:r>
            <a:endParaRPr lang="en-US" sz="2000" dirty="0"/>
          </a:p>
          <a:p>
            <a:r>
              <a:rPr lang="en-US" sz="2000" dirty="0" err="1"/>
              <a:t>Integrazione</a:t>
            </a:r>
            <a:r>
              <a:rPr lang="en-US" sz="2000" dirty="0"/>
              <a:t> </a:t>
            </a:r>
            <a:r>
              <a:rPr lang="en-US" sz="2000"/>
              <a:t>europea</a:t>
            </a:r>
            <a:endParaRPr lang="en-US" sz="2000" dirty="0"/>
          </a:p>
        </p:txBody>
      </p:sp>
      <p:sp>
        <p:nvSpPr>
          <p:cNvPr id="12" name="Rectangle 11">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D773DB65-997C-F6FB-64BB-08F0CB3CC0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0" y="1208486"/>
            <a:ext cx="5334197" cy="444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483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TotalTime>
  <Words>324</Words>
  <Application>Microsoft Office PowerPoint</Application>
  <PresentationFormat>Widescreen</PresentationFormat>
  <Paragraphs>21</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Aptos</vt:lpstr>
      <vt:lpstr>Aptos Display</vt:lpstr>
      <vt:lpstr>Arial</vt:lpstr>
      <vt:lpstr>Tema di Office</vt:lpstr>
      <vt:lpstr>Il muro di Berlino</vt:lpstr>
      <vt:lpstr>Crisi dei missili a Cuba e distensione</vt:lpstr>
      <vt:lpstr>Europa Orientale</vt:lpstr>
      <vt:lpstr>Europa occidentale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muro di Berlino</dc:title>
  <dc:creator>Annalisa Cegna</dc:creator>
  <cp:lastModifiedBy>Annalisa Cegna</cp:lastModifiedBy>
  <cp:revision>2</cp:revision>
  <dcterms:created xsi:type="dcterms:W3CDTF">2024-04-03T07:23:49Z</dcterms:created>
  <dcterms:modified xsi:type="dcterms:W3CDTF">2024-04-03T08:42:50Z</dcterms:modified>
</cp:coreProperties>
</file>