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91" r:id="rId2"/>
    <p:sldId id="340" r:id="rId3"/>
    <p:sldId id="292" r:id="rId4"/>
    <p:sldId id="334" r:id="rId5"/>
    <p:sldId id="293" r:id="rId6"/>
    <p:sldId id="295" r:id="rId7"/>
    <p:sldId id="298" r:id="rId8"/>
    <p:sldId id="300" r:id="rId9"/>
    <p:sldId id="299" r:id="rId10"/>
    <p:sldId id="304" r:id="rId11"/>
    <p:sldId id="305" r:id="rId12"/>
    <p:sldId id="310" r:id="rId13"/>
    <p:sldId id="339" r:id="rId14"/>
    <p:sldId id="314" r:id="rId15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551" autoAdjust="0"/>
  </p:normalViewPr>
  <p:slideViewPr>
    <p:cSldViewPr snapToGrid="0" snapToObjects="1">
      <p:cViewPr varScale="1">
        <p:scale>
          <a:sx n="86" d="100"/>
          <a:sy n="86" d="100"/>
        </p:scale>
        <p:origin x="135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EEB64-5EF6-344B-A1F3-7F798DB84B4E}" type="datetimeFigureOut">
              <a:rPr lang="it-IT" smtClean="0"/>
              <a:t>02/04/2024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BFEE2-740A-0449-9932-9ABEF3263D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8999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EEB64-5EF6-344B-A1F3-7F798DB84B4E}" type="datetimeFigureOut">
              <a:rPr lang="it-IT" smtClean="0"/>
              <a:t>02/04/2024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BFEE2-740A-0449-9932-9ABEF3263D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3776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EEB64-5EF6-344B-A1F3-7F798DB84B4E}" type="datetimeFigureOut">
              <a:rPr lang="it-IT" smtClean="0"/>
              <a:t>02/04/2024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BFEE2-740A-0449-9932-9ABEF3263D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1757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EEB64-5EF6-344B-A1F3-7F798DB84B4E}" type="datetimeFigureOut">
              <a:rPr lang="it-IT" smtClean="0"/>
              <a:t>02/04/2024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BFEE2-740A-0449-9932-9ABEF3263D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6018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EEB64-5EF6-344B-A1F3-7F798DB84B4E}" type="datetimeFigureOut">
              <a:rPr lang="it-IT" smtClean="0"/>
              <a:t>02/04/2024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BFEE2-740A-0449-9932-9ABEF3263D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9234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EEB64-5EF6-344B-A1F3-7F798DB84B4E}" type="datetimeFigureOut">
              <a:rPr lang="it-IT" smtClean="0"/>
              <a:t>02/04/2024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BFEE2-740A-0449-9932-9ABEF3263D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7171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EEB64-5EF6-344B-A1F3-7F798DB84B4E}" type="datetimeFigureOut">
              <a:rPr lang="it-IT" smtClean="0"/>
              <a:t>02/04/2024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BFEE2-740A-0449-9932-9ABEF3263D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3838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EEB64-5EF6-344B-A1F3-7F798DB84B4E}" type="datetimeFigureOut">
              <a:rPr lang="it-IT" smtClean="0"/>
              <a:t>02/04/2024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BFEE2-740A-0449-9932-9ABEF3263D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8373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EEB64-5EF6-344B-A1F3-7F798DB84B4E}" type="datetimeFigureOut">
              <a:rPr lang="it-IT" smtClean="0"/>
              <a:t>02/04/2024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BFEE2-740A-0449-9932-9ABEF3263D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4522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EEB64-5EF6-344B-A1F3-7F798DB84B4E}" type="datetimeFigureOut">
              <a:rPr lang="it-IT" smtClean="0"/>
              <a:t>02/04/2024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BFEE2-740A-0449-9932-9ABEF3263D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3008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EEB64-5EF6-344B-A1F3-7F798DB84B4E}" type="datetimeFigureOut">
              <a:rPr lang="it-IT" smtClean="0"/>
              <a:t>02/04/2024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BFEE2-740A-0449-9932-9ABEF3263D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3766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EEB64-5EF6-344B-A1F3-7F798DB84B4E}" type="datetimeFigureOut">
              <a:rPr lang="it-IT" smtClean="0"/>
              <a:t>02/04/2024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BFEE2-740A-0449-9932-9ABEF3263D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7976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cyclopedia.ushmm.org/content/en/article/nuremberg-laws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boutholocaust.org/facts/what-was-nazi-germany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Repubblica </a:t>
            </a:r>
            <a:r>
              <a:rPr lang="it-IT"/>
              <a:t>di Weimar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33740"/>
          </a:xfrm>
        </p:spPr>
        <p:txBody>
          <a:bodyPr>
            <a:normAutofit lnSpcReduction="10000"/>
          </a:bodyPr>
          <a:lstStyle/>
          <a:p>
            <a:r>
              <a:rPr lang="it-IT" dirty="0"/>
              <a:t>1919: Repubblica di Weimar dopo la sconfitta e la fine dell’Impero </a:t>
            </a:r>
          </a:p>
          <a:p>
            <a:r>
              <a:rPr lang="it-IT" dirty="0"/>
              <a:t>Nuova costituzione: Stato federale con larghe autonomie, sistema parlamentare bicamerale </a:t>
            </a:r>
          </a:p>
          <a:p>
            <a:endParaRPr lang="it-IT" dirty="0"/>
          </a:p>
          <a:p>
            <a:r>
              <a:rPr lang="it-IT" dirty="0"/>
              <a:t>Problemi nel ripristino della legalità:</a:t>
            </a:r>
          </a:p>
          <a:p>
            <a:r>
              <a:rPr lang="it-IT" dirty="0"/>
              <a:t>Tentativi rivoluzionari</a:t>
            </a:r>
          </a:p>
          <a:p>
            <a:r>
              <a:rPr lang="it-IT" dirty="0"/>
              <a:t>Gruppi paramilitari di ex soldati e ufficiali nazionalisti che attuano colpi di stato contro la Repubblica </a:t>
            </a:r>
            <a:r>
              <a:rPr lang="mr-IN" dirty="0"/>
              <a:t>–</a:t>
            </a:r>
            <a:r>
              <a:rPr lang="it-IT" dirty="0"/>
              <a:t> considerata debole</a:t>
            </a:r>
          </a:p>
        </p:txBody>
      </p:sp>
    </p:spTree>
    <p:extLst>
      <p:ext uri="{BB962C8B-B14F-4D97-AF65-F5344CB8AC3E}">
        <p14:creationId xmlns:p14="http://schemas.microsoft.com/office/powerpoint/2010/main" val="2258742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Politica razziale del nazismo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La politica razziale è al centro del dominio nazista in Germania e poi in Europa</a:t>
            </a:r>
          </a:p>
          <a:p>
            <a:endParaRPr lang="it-IT" dirty="0"/>
          </a:p>
          <a:p>
            <a:pPr>
              <a:buFont typeface="Wingdings" charset="2"/>
              <a:buChar char="Ø"/>
            </a:pPr>
            <a:r>
              <a:rPr lang="it-IT" dirty="0"/>
              <a:t>Persecuzione degli ebrei dal 1933 in Germania</a:t>
            </a:r>
          </a:p>
          <a:p>
            <a:pPr>
              <a:buFont typeface="Wingdings" charset="2"/>
              <a:buChar char="Ø"/>
            </a:pPr>
            <a:r>
              <a:rPr lang="it-IT" dirty="0"/>
              <a:t>Sterminio degli ebrei durante la Seconda guerra mondiale in tutta Europa</a:t>
            </a:r>
          </a:p>
        </p:txBody>
      </p:sp>
    </p:spTree>
    <p:extLst>
      <p:ext uri="{BB962C8B-B14F-4D97-AF65-F5344CB8AC3E}">
        <p14:creationId xmlns:p14="http://schemas.microsoft.com/office/powerpoint/2010/main" val="2797003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1024px nuremberg laws racial chart (1)">
            <a:extLst>
              <a:ext uri="{FF2B5EF4-FFF2-40B4-BE49-F238E27FC236}">
                <a16:creationId xmlns:a16="http://schemas.microsoft.com/office/drawing/2014/main" id="{7E416E94-A839-09F7-8920-458C33F19C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1"/>
          <a:stretch/>
        </p:blipFill>
        <p:spPr bwMode="auto">
          <a:xfrm>
            <a:off x="4818910" y="10"/>
            <a:ext cx="432508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5" name="Rectangle 410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046425"/>
          </a:xfrm>
        </p:spPr>
        <p:txBody>
          <a:bodyPr>
            <a:normAutofit fontScale="90000"/>
          </a:bodyPr>
          <a:lstStyle/>
          <a:p>
            <a:r>
              <a:rPr lang="it-IT" sz="3500" dirty="0"/>
              <a:t>La persecuzione degli ebrei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4287" y="1411550"/>
            <a:ext cx="4563123" cy="5353234"/>
          </a:xfrm>
        </p:spPr>
        <p:txBody>
          <a:bodyPr>
            <a:normAutofit fontScale="70000" lnSpcReduction="20000"/>
          </a:bodyPr>
          <a:lstStyle/>
          <a:p>
            <a:endParaRPr lang="it-IT" sz="1700" dirty="0"/>
          </a:p>
          <a:p>
            <a:r>
              <a:rPr lang="it-IT" sz="2000" dirty="0"/>
              <a:t>Leggi di Norimberga (1935)</a:t>
            </a:r>
          </a:p>
          <a:p>
            <a:pPr algn="l"/>
            <a:r>
              <a:rPr lang="it-IT" sz="2000" b="0" i="0" u="sng" dirty="0">
                <a:effectLst/>
                <a:latin typeface="Inter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Leggi di Norimberga</a:t>
            </a:r>
            <a:r>
              <a:rPr lang="it-IT" sz="2000" b="0" i="0" dirty="0">
                <a:effectLst/>
                <a:latin typeface="Inter"/>
              </a:rPr>
              <a:t> è il nome dato a due leggi emanate nella </a:t>
            </a:r>
            <a:r>
              <a:rPr lang="it-IT" sz="2000" b="0" i="0" u="sng" dirty="0">
                <a:effectLst/>
                <a:latin typeface="Inte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Germania nazista</a:t>
            </a:r>
            <a:r>
              <a:rPr lang="it-IT" sz="2000" b="0" i="0" dirty="0">
                <a:effectLst/>
                <a:latin typeface="Inter"/>
              </a:rPr>
              <a:t> </a:t>
            </a:r>
            <a:r>
              <a:rPr lang="it-IT" sz="2000" b="0" i="0" dirty="0">
                <a:solidFill>
                  <a:srgbClr val="000000"/>
                </a:solidFill>
                <a:effectLst/>
                <a:latin typeface="Inter"/>
              </a:rPr>
              <a:t>nel settembre del 1935: la Legge per la protezione del sangue e dell’onore tedesco e la Legge sulla cittadinanza del Reich.</a:t>
            </a:r>
          </a:p>
          <a:p>
            <a:pPr algn="l"/>
            <a:r>
              <a:rPr lang="it-IT" sz="2000" b="0" i="0" dirty="0">
                <a:solidFill>
                  <a:srgbClr val="000000"/>
                </a:solidFill>
                <a:effectLst/>
                <a:latin typeface="Inter"/>
              </a:rPr>
              <a:t>La </a:t>
            </a:r>
            <a:r>
              <a:rPr lang="it-IT" sz="2000" b="1" i="0" dirty="0">
                <a:solidFill>
                  <a:srgbClr val="000000"/>
                </a:solidFill>
                <a:effectLst/>
                <a:latin typeface="Inter"/>
              </a:rPr>
              <a:t>Legge per la protezione del sangue e dell’onore tedesco</a:t>
            </a:r>
            <a:r>
              <a:rPr lang="it-IT" sz="2000" b="0" i="0" dirty="0">
                <a:solidFill>
                  <a:srgbClr val="000000"/>
                </a:solidFill>
                <a:effectLst/>
                <a:latin typeface="Inter"/>
              </a:rPr>
              <a:t> vietava il matrimonio tra tedeschi ebrei e non ebrei, criminalizzando i rapporti sessuali tra di essi e proibendo agli ebrei di assumere come domestiche donne tedesche di età inferiore ai 45 anni.</a:t>
            </a:r>
          </a:p>
          <a:p>
            <a:pPr algn="l"/>
            <a:r>
              <a:rPr lang="it-IT" sz="2000" b="0" i="0" dirty="0">
                <a:solidFill>
                  <a:srgbClr val="000000"/>
                </a:solidFill>
                <a:effectLst/>
                <a:latin typeface="Inter"/>
              </a:rPr>
              <a:t>La </a:t>
            </a:r>
            <a:r>
              <a:rPr lang="it-IT" sz="2000" b="1" i="0" dirty="0">
                <a:solidFill>
                  <a:srgbClr val="000000"/>
                </a:solidFill>
                <a:effectLst/>
                <a:latin typeface="Inter"/>
              </a:rPr>
              <a:t>Legge sulla cittadinanza del Reich </a:t>
            </a:r>
            <a:r>
              <a:rPr lang="it-IT" sz="2000" b="0" i="0" dirty="0">
                <a:solidFill>
                  <a:srgbClr val="000000"/>
                </a:solidFill>
                <a:effectLst/>
                <a:latin typeface="Inter"/>
              </a:rPr>
              <a:t>fu invece concepita per definire a chi dovesse essere applicata la prima legge. Solo gli individui di “sangue tedesco o affine” potevano essere cittadini della Germania, mentre gli ebrei, definiti come razza, furono privati della cittadinanza tedesca e relegati allo status di “sudditi dello stato”. Questa legge definiva ebreo chiunque avesse tre o più nonni nati tali, inclusi i convertiti al cristianesimo, i figli e i nipoti dei convertiti.</a:t>
            </a:r>
          </a:p>
          <a:p>
            <a:pPr algn="l"/>
            <a:r>
              <a:rPr lang="it-IT" sz="2000" b="0" i="0" dirty="0">
                <a:solidFill>
                  <a:srgbClr val="000000"/>
                </a:solidFill>
                <a:effectLst/>
                <a:latin typeface="Inter"/>
              </a:rPr>
              <a:t>Le leggi di Norimberga influenzarono la vita quotidiana di tutti gli ebrei in Germania fin negli aspetti più essenziali e intimi. Provocarono inoltre una nuova ondata di divieti spontanei riguardanti la partecipazione ebraica alla vita tedesca.</a:t>
            </a:r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r>
              <a:rPr lang="it-IT" sz="17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95940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4DF55BE-B4AB-4BA1-BDE1-E9F7FB3F1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936" y="539578"/>
            <a:ext cx="4485959" cy="16846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3500"/>
              <a:t>“Notte dei cristalli”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47A8EA7-4110-62A6-4991-3ECD16A250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8650" y="2409568"/>
            <a:ext cx="4485959" cy="3690551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228600" defTabSz="9144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cap="none" spc="0" normalizeH="0" baseline="0" noProof="0">
                <a:ln>
                  <a:noFill/>
                </a:ln>
                <a:effectLst/>
                <a:uLnTx/>
                <a:uFillTx/>
              </a:rPr>
              <a:t>“Notte dei cristalli”, 1938: centinaia di negozi di ebrei distrutti dalle SS e dalla GESTAPO (polizia), centinaia di vittime, migliaia di ebrei arrestati 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70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0855182-2594-E5AD-134C-91EBD02562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0643" y="492628"/>
            <a:ext cx="3608155" cy="1984485"/>
          </a:xfrm>
          <a:prstGeom prst="rect">
            <a:avLst/>
          </a:prstGeom>
        </p:spPr>
      </p:pic>
      <p:pic>
        <p:nvPicPr>
          <p:cNvPr id="4" name="Segnaposto contenuto 3" descr="imgres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639" y="3073671"/>
            <a:ext cx="3608155" cy="2914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284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Repressione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998128" y="273050"/>
            <a:ext cx="3688672" cy="5853113"/>
          </a:xfrm>
        </p:spPr>
        <p:txBody>
          <a:bodyPr>
            <a:normAutofit fontScale="70000" lnSpcReduction="20000"/>
          </a:bodyPr>
          <a:lstStyle/>
          <a:p>
            <a:r>
              <a:rPr lang="it-IT" dirty="0"/>
              <a:t>Marzo 1933, due mesi dopo l’ascesa al potere, Hitler apre il primo campo di concentramento per prigionieri politici a </a:t>
            </a:r>
            <a:r>
              <a:rPr lang="it-IT" dirty="0" err="1"/>
              <a:t>Dachau</a:t>
            </a:r>
            <a:r>
              <a:rPr lang="it-IT" dirty="0"/>
              <a:t> (dintorni di Monaco): 1200 prigionieri a maggio, quasi 5000 a dicembre 1933</a:t>
            </a:r>
          </a:p>
          <a:p>
            <a:endParaRPr lang="it-IT" dirty="0"/>
          </a:p>
          <a:p>
            <a:r>
              <a:rPr lang="it-IT" dirty="0"/>
              <a:t>Campi di concentramento per oppositori politici, religiosi, omosessuali, zingari e dopo la “notte dei cristalli” anche ebrei sono costruiti in tutto il Paese  </a:t>
            </a:r>
          </a:p>
          <a:p>
            <a:endParaRPr lang="it-IT" dirty="0"/>
          </a:p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B6CC461-3646-E4F1-99F1-19421922D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844" y="1167188"/>
            <a:ext cx="2641464" cy="4523624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92BE21B7-DE56-AD7A-B94D-2ABD12E1C2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6330" y="1087289"/>
            <a:ext cx="5864057" cy="4523624"/>
          </a:xfrm>
          <a:prstGeom prst="rect">
            <a:avLst/>
          </a:prstGeom>
        </p:spPr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6916BE8-61C1-2D18-3947-5ED3B5D91C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-195309" y="1087290"/>
            <a:ext cx="5193437" cy="5038874"/>
          </a:xfr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58229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propaganda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Propaganda e mezzi di comunicazione di massa</a:t>
            </a:r>
          </a:p>
          <a:p>
            <a:r>
              <a:rPr lang="it-IT" dirty="0"/>
              <a:t>Aspetti rituali, simbolici ed estetici del regime e delle manifestazioni di massa </a:t>
            </a:r>
          </a:p>
          <a:p>
            <a:endParaRPr lang="it-IT" dirty="0"/>
          </a:p>
          <a:p>
            <a:r>
              <a:rPr lang="it-IT" dirty="0"/>
              <a:t>Contraddizione tra la modernità dei mezzi impiegati per costruire il regime e appello a concetti antichi, come la “stirpe tedesca”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E1ADB41-987F-5682-222D-7EC8AD3F17D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" name="Segnaposto contenuto 3" descr="triumph-of-hte-will1.jpg">
            <a:extLst>
              <a:ext uri="{FF2B5EF4-FFF2-40B4-BE49-F238E27FC236}">
                <a16:creationId xmlns:a16="http://schemas.microsoft.com/office/drawing/2014/main" id="{51699AA5-BA09-80EE-8F5F-89151C6BAE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221" r="-22221"/>
          <a:stretch>
            <a:fillRect/>
          </a:stretch>
        </p:blipFill>
        <p:spPr>
          <a:xfrm>
            <a:off x="-714653" y="1435100"/>
            <a:ext cx="5111751" cy="4525963"/>
          </a:xfrm>
        </p:spPr>
      </p:pic>
    </p:spTree>
    <p:extLst>
      <p:ext uri="{BB962C8B-B14F-4D97-AF65-F5344CB8AC3E}">
        <p14:creationId xmlns:p14="http://schemas.microsoft.com/office/powerpoint/2010/main" val="118650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A1F58EB8-EC9F-DDF4-00BD-3E5C7B727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Repubblica di Weimar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0CDCD21C-4314-E334-867A-64AAB6431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7729" y="95496"/>
            <a:ext cx="1970547" cy="5853113"/>
          </a:xfrm>
        </p:spPr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endParaRPr lang="it-IT" dirty="0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5845C404-8754-737F-4D9E-AF8AC437BEC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00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it-IT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1919: Repubblica di Weimar dopo la sconfitta e la fine dell’Impero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it-IT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Nuova costituzione: Stato federale con larghe autonomie, sistema parlamentare bicamerale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it-IT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it-IT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Problemi nel ripristino della legalità: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it-IT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Tentativi rivoluzionari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it-IT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Gruppi paramilitari di ex soldati e ufficiali nazionalisti che attuano colpi di stato contro la Repubblica</a:t>
            </a:r>
            <a:endParaRPr lang="it-IT" dirty="0"/>
          </a:p>
        </p:txBody>
      </p:sp>
      <p:pic>
        <p:nvPicPr>
          <p:cNvPr id="1028" name="Picture 4" descr="AccaddeOggi #9novembre Germania :1918 nasce Repubblica di weimar">
            <a:extLst>
              <a:ext uri="{FF2B5EF4-FFF2-40B4-BE49-F238E27FC236}">
                <a16:creationId xmlns:a16="http://schemas.microsoft.com/office/drawing/2014/main" id="{99B1FE82-DF7B-44EC-1B61-EBE658022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293" y="854075"/>
            <a:ext cx="3666478" cy="461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863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Polarizzazione politica: crescita dei partiti di estrema destra ed estrema sinistra, attentati e violenze nel paese</a:t>
            </a:r>
          </a:p>
          <a:p>
            <a:endParaRPr lang="it-IT" dirty="0"/>
          </a:p>
          <a:p>
            <a:r>
              <a:rPr lang="it-IT" dirty="0"/>
              <a:t>La democrazia di Weimar si dimostra debole</a:t>
            </a:r>
          </a:p>
          <a:p>
            <a:endParaRPr lang="it-IT" dirty="0"/>
          </a:p>
          <a:p>
            <a:r>
              <a:rPr lang="it-IT" dirty="0"/>
              <a:t>Crisi nel 1923: iperinflazione, disoccupazione e intervento degli Stati Uniti per ristrutturare il debito, con il piano </a:t>
            </a:r>
            <a:r>
              <a:rPr lang="it-IT" dirty="0" err="1"/>
              <a:t>Dawes</a:t>
            </a:r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70630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Iperinflazione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1921: 1 dollaro = 65 marchi tedeschi</a:t>
            </a:r>
          </a:p>
          <a:p>
            <a:r>
              <a:rPr lang="it-IT" dirty="0"/>
              <a:t>1922: 1 dollaro = 2420 marchi tedeschi</a:t>
            </a:r>
          </a:p>
          <a:p>
            <a:r>
              <a:rPr lang="it-IT" dirty="0"/>
              <a:t>Giugno 1923: 1 dollaro = 100.000 marchi tedeschi</a:t>
            </a:r>
          </a:p>
          <a:p>
            <a:r>
              <a:rPr lang="it-IT" dirty="0"/>
              <a:t>Luglio 1923: 1 dollaro = 350.000 marchi tedeschi</a:t>
            </a:r>
          </a:p>
          <a:p>
            <a:r>
              <a:rPr lang="it-IT" dirty="0"/>
              <a:t>Ottobre 1923: 1 dollaro = 25.000.000.000 marchi</a:t>
            </a:r>
          </a:p>
        </p:txBody>
      </p:sp>
    </p:spTree>
    <p:extLst>
      <p:ext uri="{BB962C8B-B14F-4D97-AF65-F5344CB8AC3E}">
        <p14:creationId xmlns:p14="http://schemas.microsoft.com/office/powerpoint/2010/main" val="1695132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Ascesa del nazismo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/>
              <a:t>Crisi politica della Repubblica di Weimar: colpi di stato nel 1920 e nel 1923 (Hitler), instabilità alleanza socialdemocratici e cattolici</a:t>
            </a:r>
          </a:p>
          <a:p>
            <a:endParaRPr lang="it-IT" dirty="0"/>
          </a:p>
          <a:p>
            <a:r>
              <a:rPr lang="it-IT" dirty="0"/>
              <a:t>Effetti della crisi del 1929, più pesanti che altrove: 6 milioni di disoccupati nel 1932</a:t>
            </a:r>
          </a:p>
          <a:p>
            <a:endParaRPr lang="it-IT" dirty="0"/>
          </a:p>
          <a:p>
            <a:r>
              <a:rPr lang="it-IT" dirty="0"/>
              <a:t>Fattori di lungo periodo: tradizione democratica debole, autoritarismo, militarismo, antisemitismo</a:t>
            </a:r>
          </a:p>
        </p:txBody>
      </p:sp>
    </p:spTree>
    <p:extLst>
      <p:ext uri="{BB962C8B-B14F-4D97-AF65-F5344CB8AC3E}">
        <p14:creationId xmlns:p14="http://schemas.microsoft.com/office/powerpoint/2010/main" val="1587160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72674"/>
          </a:xfrm>
        </p:spPr>
        <p:txBody>
          <a:bodyPr/>
          <a:lstStyle/>
          <a:p>
            <a:r>
              <a:rPr lang="it-IT" dirty="0"/>
              <a:t>Hitler al potere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03290" y="745724"/>
            <a:ext cx="3346232" cy="4771508"/>
          </a:xfrm>
        </p:spPr>
        <p:txBody>
          <a:bodyPr>
            <a:normAutofit/>
          </a:bodyPr>
          <a:lstStyle/>
          <a:p>
            <a:endParaRPr lang="it-IT" dirty="0"/>
          </a:p>
          <a:p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2781A8D-77C5-DB91-3DFF-8BB3B28B0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8675" y="1216241"/>
            <a:ext cx="4580877" cy="5273335"/>
          </a:xfrm>
        </p:spPr>
        <p:txBody>
          <a:bodyPr>
            <a:normAutofit fontScale="250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it-IT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Il partito nazionalsocialista tedesco dei lavoratori (NSDAP)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it-IT" sz="6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it-IT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 partito di tipo nuovo: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it-IT" sz="6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Ø"/>
              <a:tabLst/>
              <a:defRPr/>
            </a:pPr>
            <a:r>
              <a:rPr kumimoji="0" lang="it-IT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Forte leadership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Ø"/>
              <a:tabLst/>
              <a:defRPr/>
            </a:pPr>
            <a:r>
              <a:rPr kumimoji="0" lang="it-IT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Organizzazione anche militare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Ø"/>
              <a:tabLst/>
              <a:defRPr/>
            </a:pPr>
            <a:r>
              <a:rPr kumimoji="0" lang="it-IT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Tattica legalitaria combinata alla violenza: al potere per via elettorale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it-IT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Struttura gerarchica del partito, affiancata da gruppi paramilitari (SA e poi SS), che inizialmente sono la guardia del corpo del leader del partito Adolf Hitler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it-IT" sz="6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it-IT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Propaganda e grandi manifestazioni di massa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it-IT" sz="6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it-IT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Crescita rapidissima: nel 1933 ha un milione e mezzo di iscritti, di tutti i settori sociali </a:t>
            </a:r>
            <a:endParaRPr lang="it-IT" sz="6400" dirty="0">
              <a:solidFill>
                <a:prstClr val="black"/>
              </a:solidFill>
              <a:latin typeface="Calibri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it-IT" sz="6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it-IT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Il partito nazionalsocialista di Hitler passa dal 2,8% dei voti nel 1928 al 18% nel 1930, quando diventa il secondo partito del paese</a:t>
            </a:r>
          </a:p>
          <a:p>
            <a:endParaRPr lang="it-IT" dirty="0"/>
          </a:p>
        </p:txBody>
      </p:sp>
      <p:pic>
        <p:nvPicPr>
          <p:cNvPr id="2050" name="Picture 2" descr="L'avvento del Nazismo">
            <a:extLst>
              <a:ext uri="{FF2B5EF4-FFF2-40B4-BE49-F238E27FC236}">
                <a16:creationId xmlns:a16="http://schemas.microsoft.com/office/drawing/2014/main" id="{121932AE-649B-2543-25C9-2FFF2063E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735" y="333213"/>
            <a:ext cx="3571738" cy="5872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972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1500" y="1138265"/>
            <a:ext cx="4343399" cy="14011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2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Adolf Hitler </a:t>
            </a:r>
          </a:p>
        </p:txBody>
      </p:sp>
      <p:cxnSp>
        <p:nvCxnSpPr>
          <p:cNvPr id="3079" name="Straight Connector 3078">
            <a:extLst>
              <a:ext uri="{FF2B5EF4-FFF2-40B4-BE49-F238E27FC236}">
                <a16:creationId xmlns:a16="http://schemas.microsoft.com/office/drawing/2014/main" id="{FC23E3B9-5ABF-58B3-E2B0-E9A5DAA90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8855" y="871146"/>
            <a:ext cx="552704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16AFB06-1551-7C5C-314A-6B23684705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1500" y="2551176"/>
            <a:ext cx="4343399" cy="3602935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228600" defTabSz="9144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cap="none" spc="0" normalizeH="0" baseline="0" noProof="0">
                <a:ln>
                  <a:noFill/>
                </a:ln>
                <a:effectLst/>
                <a:uLnTx/>
                <a:uFillTx/>
              </a:rPr>
              <a:t>Emblema del leader carismatico </a:t>
            </a:r>
          </a:p>
          <a:p>
            <a:pPr marL="342900" marR="0" lvl="0" indent="-228600" defTabSz="9144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cap="none" spc="0" normalizeH="0" baseline="0" noProof="0">
              <a:ln>
                <a:noFill/>
              </a:ln>
              <a:effectLst/>
              <a:uLnTx/>
              <a:uFillTx/>
            </a:endParaRPr>
          </a:p>
          <a:p>
            <a:pPr marL="342900" marR="0" lvl="0" indent="-228600" defTabSz="9144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cap="none" spc="0" normalizeH="0" baseline="0" noProof="0">
                <a:ln>
                  <a:noFill/>
                </a:ln>
                <a:effectLst/>
                <a:uLnTx/>
                <a:uFillTx/>
              </a:rPr>
              <a:t>“Mein Kampf” (La mia battaglia): programma politico in forma di autobiografia, pubblicato nel 1925-1926</a:t>
            </a:r>
          </a:p>
          <a:p>
            <a:pPr marL="342900" marR="0" lvl="0" indent="-228600" defTabSz="9144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cap="none" spc="0" normalizeH="0" baseline="0" noProof="0">
              <a:ln>
                <a:noFill/>
              </a:ln>
              <a:effectLst/>
              <a:uLnTx/>
              <a:uFillTx/>
            </a:endParaRPr>
          </a:p>
          <a:p>
            <a:pPr marL="342900" marR="0" lvl="0" indent="-228600" defTabSz="9144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cap="none" spc="0" normalizeH="0" baseline="0" noProof="0">
                <a:ln>
                  <a:noFill/>
                </a:ln>
                <a:effectLst/>
                <a:uLnTx/>
                <a:uFillTx/>
              </a:rPr>
              <a:t>Popolo tedesco e razza sono al centro del testo</a:t>
            </a:r>
          </a:p>
          <a:p>
            <a:pPr marL="342900" marR="0" lvl="0" indent="-228600" defTabSz="9144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cap="none" spc="0" normalizeH="0" baseline="0" noProof="0">
                <a:ln>
                  <a:noFill/>
                </a:ln>
                <a:effectLst/>
                <a:uLnTx/>
                <a:uFillTx/>
              </a:rPr>
              <a:t>Nazionalismo e opposizione alla democrazia</a:t>
            </a:r>
          </a:p>
          <a:p>
            <a:pPr marL="342900" marR="0" lvl="0" indent="-228600" defTabSz="9144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cap="none" spc="0" normalizeH="0" baseline="0" noProof="0">
                <a:ln>
                  <a:noFill/>
                </a:ln>
                <a:effectLst/>
                <a:uLnTx/>
                <a:uFillTx/>
              </a:rPr>
              <a:t>Anticomunismo e antisemitismo si saldano</a:t>
            </a:r>
          </a:p>
          <a:p>
            <a:pPr marL="342900" marR="0" lvl="0" indent="-228600" defTabSz="9144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cap="none" spc="0" normalizeH="0" baseline="0" noProof="0">
              <a:ln>
                <a:noFill/>
              </a:ln>
              <a:effectLst/>
              <a:uLnTx/>
              <a:uFillTx/>
            </a:endParaRPr>
          </a:p>
          <a:p>
            <a:pPr marL="0" marR="0" lvl="0" indent="-228600" defTabSz="9144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cap="none" spc="0" normalizeH="0" baseline="0" noProof="0">
                <a:ln>
                  <a:noFill/>
                </a:ln>
                <a:effectLst/>
                <a:uLnTx/>
                <a:uFillTx/>
              </a:rPr>
              <a:t> 1933: 1 milione di esemplari venduti e distribuiti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600"/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DF8BC164-E230-753F-2C7E-B4EE7BA77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1064" y="0"/>
            <a:ext cx="3602935" cy="6858000"/>
          </a:xfrm>
          <a:prstGeom prst="rect">
            <a:avLst/>
          </a:prstGeom>
          <a:solidFill>
            <a:schemeClr val="bg1">
              <a:lumMod val="9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Mein Kampf. La mia battaglia - Adolf Hitler - Libro - Liberamente - | IBS">
            <a:extLst>
              <a:ext uri="{FF2B5EF4-FFF2-40B4-BE49-F238E27FC236}">
                <a16:creationId xmlns:a16="http://schemas.microsoft.com/office/drawing/2014/main" id="{25B4BDEF-F9E1-64D2-A677-B7071CA3C03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8143" y="1508458"/>
            <a:ext cx="2589144" cy="383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261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Hitler cancelliere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b="0" i="0" dirty="0">
                <a:solidFill>
                  <a:srgbClr val="000000"/>
                </a:solidFill>
                <a:effectLst/>
                <a:latin typeface="Avenir"/>
              </a:rPr>
              <a:t>Cancelliere del Reich dal 30 gennaio 1933</a:t>
            </a:r>
            <a:r>
              <a:rPr lang="it-IT" dirty="0"/>
              <a:t> sciolse il Parlamento, cancellò i diritti stabiliti dalla costituzione (libertà di stampa, espressione e opinione), vietò assemblee e giornali</a:t>
            </a:r>
          </a:p>
          <a:p>
            <a:r>
              <a:rPr lang="it-IT" b="0" i="0" dirty="0">
                <a:solidFill>
                  <a:srgbClr val="000000"/>
                </a:solidFill>
                <a:effectLst/>
                <a:latin typeface="Avenir"/>
              </a:rPr>
              <a:t>Il 2 agosto del 1934, per effetto di una legge deliberata dal Consiglio dei ministri, le cariche di presidente del Reich e di cancelliere furono unificate e i poteri del presidente attribuiti a H. (ufficialmente denominato </a:t>
            </a:r>
            <a:r>
              <a:rPr lang="it-IT" b="0" i="1" dirty="0">
                <a:solidFill>
                  <a:srgbClr val="000000"/>
                </a:solidFill>
                <a:effectLst/>
                <a:latin typeface="Avenir"/>
              </a:rPr>
              <a:t>Führer und </a:t>
            </a:r>
            <a:r>
              <a:rPr lang="it-IT" b="0" i="1" dirty="0" err="1">
                <a:solidFill>
                  <a:srgbClr val="000000"/>
                </a:solidFill>
                <a:effectLst/>
                <a:latin typeface="Avenir"/>
              </a:rPr>
              <a:t>Reichskanzler</a:t>
            </a:r>
            <a:r>
              <a:rPr lang="it-IT" b="0" i="0" dirty="0">
                <a:solidFill>
                  <a:srgbClr val="000000"/>
                </a:solidFill>
                <a:effectLst/>
                <a:latin typeface="Avenir"/>
              </a:rPr>
              <a:t>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52634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nazismo al potere (1933)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/>
              <a:t>Crisi della democrazia, paralisi delle istituzioni: gli errori degli altri partiti (socialdemocratici e cattolici) che non riescono a formare maggioranze stabili</a:t>
            </a:r>
          </a:p>
          <a:p>
            <a:endParaRPr lang="it-IT" dirty="0"/>
          </a:p>
          <a:p>
            <a:r>
              <a:rPr lang="it-IT" dirty="0"/>
              <a:t>La costruzione del regime nazista basato sul partito unico in 6 mesi</a:t>
            </a:r>
          </a:p>
          <a:p>
            <a:endParaRPr lang="it-IT" dirty="0"/>
          </a:p>
          <a:p>
            <a:r>
              <a:rPr lang="it-IT" dirty="0"/>
              <a:t>La violenza dei gruppi paramilitari affianca l’azione in Parlamento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512142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1051</TotalTime>
  <Words>944</Words>
  <Application>Microsoft Office PowerPoint</Application>
  <PresentationFormat>Presentazione su schermo (4:3)</PresentationFormat>
  <Paragraphs>90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0" baseType="lpstr">
      <vt:lpstr>Arial</vt:lpstr>
      <vt:lpstr>Avenir</vt:lpstr>
      <vt:lpstr>Calibri</vt:lpstr>
      <vt:lpstr>Inter</vt:lpstr>
      <vt:lpstr>Wingdings</vt:lpstr>
      <vt:lpstr>Tema di Office</vt:lpstr>
      <vt:lpstr>Repubblica di Weimar</vt:lpstr>
      <vt:lpstr>Repubblica di Weimar</vt:lpstr>
      <vt:lpstr>Presentazione standard di PowerPoint</vt:lpstr>
      <vt:lpstr>Iperinflazione </vt:lpstr>
      <vt:lpstr>Ascesa del nazismo</vt:lpstr>
      <vt:lpstr>Hitler al potere </vt:lpstr>
      <vt:lpstr>Adolf Hitler </vt:lpstr>
      <vt:lpstr>Hitler cancelliere</vt:lpstr>
      <vt:lpstr>Il nazismo al potere (1933)</vt:lpstr>
      <vt:lpstr>Politica razziale del nazismo</vt:lpstr>
      <vt:lpstr>La persecuzione degli ebrei</vt:lpstr>
      <vt:lpstr>“Notte dei cristalli”</vt:lpstr>
      <vt:lpstr>Repressione</vt:lpstr>
      <vt:lpstr>La propaganda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Federica Bertagna</dc:creator>
  <cp:lastModifiedBy>Annalisa Cegna</cp:lastModifiedBy>
  <cp:revision>68</cp:revision>
  <dcterms:created xsi:type="dcterms:W3CDTF">2017-05-15T10:53:49Z</dcterms:created>
  <dcterms:modified xsi:type="dcterms:W3CDTF">2024-04-02T08:58:29Z</dcterms:modified>
</cp:coreProperties>
</file>