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25A8AA-3815-4C37-9CE0-23E60BAE887E}" type="datetimeFigureOut">
              <a:rPr lang="it-IT" smtClean="0"/>
              <a:t>23/02/2024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FC2539-7ECC-47CA-8996-A51515AE2E2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68929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FC2539-7ECC-47CA-8996-A51515AE2E25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488962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BC64216-92CC-184F-BD5C-ECDD02E4C3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74AA7119-0F24-FAC3-5493-F64883E2A7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990BA5F-762A-F247-C313-BE53B3742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55EE9-3AC2-4B62-97C8-664E76480304}" type="datetimeFigureOut">
              <a:rPr lang="it-IT" smtClean="0"/>
              <a:t>23/02/2024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825868B-3662-8182-F7ED-0EEA1D883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82E6D23-DF4D-617A-9FD9-A434FB5C8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DAD51-4518-4779-9CB7-1A3F39AF0AE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44962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3EB2C6A-C135-F64B-11A2-7FEE38B0BA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159991C-09D9-7CA9-1092-7BEFE28AF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63AB0B0-4D6E-2F68-B49A-8A678C75E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55EE9-3AC2-4B62-97C8-664E76480304}" type="datetimeFigureOut">
              <a:rPr lang="it-IT" smtClean="0"/>
              <a:t>23/02/2024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E925D80-0963-EE09-1AE2-206C67C9C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48FA8F0-4214-1ED7-F990-47268F491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DAD51-4518-4779-9CB7-1A3F39AF0AE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09842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887F27E2-C3AD-C96A-9249-DE784E8BF2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DDE02D1-6D23-71C2-0FDB-65AEE684DA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2CFD51A-6884-1723-C52C-7E8376E8D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55EE9-3AC2-4B62-97C8-664E76480304}" type="datetimeFigureOut">
              <a:rPr lang="it-IT" smtClean="0"/>
              <a:t>23/02/2024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188BA9F-E554-1DC8-22BF-B8CF2289D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77BC002-B802-400B-6CDC-E6CACEE1A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DAD51-4518-4779-9CB7-1A3F39AF0AE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8023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40C5E56-BE44-F756-E6A8-03057CAA5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1A1B7AC-750F-51DC-F3BB-9BD393CF87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1684A1E-6953-E829-19D8-311C63BF6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55EE9-3AC2-4B62-97C8-664E76480304}" type="datetimeFigureOut">
              <a:rPr lang="it-IT" smtClean="0"/>
              <a:t>23/02/2024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09FED1E-A0C5-71DF-0BAA-59E058E5C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94297BE-764F-12EE-925D-F0D996B89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DAD51-4518-4779-9CB7-1A3F39AF0AE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9738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4182C92-E465-D9CC-A812-E7D696E48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021EA95-1024-DE00-8573-F926EBC635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37F6CC6-1209-ED75-4A3D-24BA86AF8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55EE9-3AC2-4B62-97C8-664E76480304}" type="datetimeFigureOut">
              <a:rPr lang="it-IT" smtClean="0"/>
              <a:t>23/02/2024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9C2E080-DEE9-9F32-3A64-CDBDBF460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7891354-C704-BEE5-F78C-551F57B67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DAD51-4518-4779-9CB7-1A3F39AF0AE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012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FFA32A-7F63-93AA-3159-666CDB006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9DDC881-62A9-D908-E571-3F39438778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D41223C-A519-B630-41C8-DD03D19F5A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C8C69A5-BE0C-9452-E4FB-289D74B00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55EE9-3AC2-4B62-97C8-664E76480304}" type="datetimeFigureOut">
              <a:rPr lang="it-IT" smtClean="0"/>
              <a:t>23/02/2024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9394BC1-573A-990D-8C77-476CDF10C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B1AA028-0140-C9AB-458B-66734F879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DAD51-4518-4779-9CB7-1A3F39AF0AE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48060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9D4180C-7DE8-BFDE-8869-7422B394A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22083A7-8856-0B9B-3D57-C61FD8CE2E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EB91003-B4A0-AF6E-F7C3-CF3CD809CE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E1BEF4E9-17C8-2C55-2E21-E51EC325AD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CDDF84B0-D833-609D-B511-982B5DD27D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0BAF8AC8-D0A3-E1ED-335F-72AD1515B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55EE9-3AC2-4B62-97C8-664E76480304}" type="datetimeFigureOut">
              <a:rPr lang="it-IT" smtClean="0"/>
              <a:t>23/02/2024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4E95A0DE-A646-21FA-A9FE-5C6251245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79EA6BFF-B073-D5FA-50BB-8491D3E11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DAD51-4518-4779-9CB7-1A3F39AF0AE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74263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93E5CB4-1180-17FE-F567-1706577C7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7F062609-D09C-B168-0B11-F188BD0A5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55EE9-3AC2-4B62-97C8-664E76480304}" type="datetimeFigureOut">
              <a:rPr lang="it-IT" smtClean="0"/>
              <a:t>23/02/2024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AC6955E-4C06-3D06-A19A-6247BB21B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0F04A199-0B66-0FE7-6D30-80E9227DE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DAD51-4518-4779-9CB7-1A3F39AF0AE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0544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50B4BC34-76B7-5253-C893-3A98A2A69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55EE9-3AC2-4B62-97C8-664E76480304}" type="datetimeFigureOut">
              <a:rPr lang="it-IT" smtClean="0"/>
              <a:t>23/02/2024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A04DCDA2-2119-453C-8BAB-3F2BA2440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04230A2-D7F5-0EF6-E7FF-29FE79967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DAD51-4518-4779-9CB7-1A3F39AF0AE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7055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C7A2C97-A582-1FE5-A44D-56B65B859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AAB530D-CB4D-EF53-62FB-8AB412A3AC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B45E4D0-D25C-8B7E-3E16-C400DAE38D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0D70A3C-4DB7-3F2A-D4FA-CB0CB8C64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55EE9-3AC2-4B62-97C8-664E76480304}" type="datetimeFigureOut">
              <a:rPr lang="it-IT" smtClean="0"/>
              <a:t>23/02/2024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306841A-D0A5-30F7-42A9-30ECA4722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736C9F6-EB92-517E-F320-CFA29EAD6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DAD51-4518-4779-9CB7-1A3F39AF0AE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9713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4CC2150-CA66-0F22-B4BD-0DE294228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90D3EE5F-2CBC-C0A1-A131-A6122B36F4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87C3549-0CFF-8D1C-0A31-1FE7423C97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45CA3EA-E2AE-BAD9-3EA6-ECAACF62F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55EE9-3AC2-4B62-97C8-664E76480304}" type="datetimeFigureOut">
              <a:rPr lang="it-IT" smtClean="0"/>
              <a:t>23/02/2024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D01A9D8-B243-67E7-F931-160FEB90E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0C900AE-AB28-A118-B3C7-B784C1590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DAD51-4518-4779-9CB7-1A3F39AF0AE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9287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D7DA1CF9-5004-25E7-2DFD-B30315C39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11100E5-3899-ABEA-5A1B-CB599612F6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C7CEAB5-70F6-4D48-6F78-0022A1E854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A55EE9-3AC2-4B62-97C8-664E76480304}" type="datetimeFigureOut">
              <a:rPr lang="it-IT" smtClean="0"/>
              <a:t>23/02/2024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AC89D96-51E4-38F8-5643-B6A1432063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4DCAA3F-4C5A-B1D5-4647-F5AC3C4EB1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9DAD51-4518-4779-9CB7-1A3F39AF0AE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81489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Background">
            <a:extLst>
              <a:ext uri="{FF2B5EF4-FFF2-40B4-BE49-F238E27FC236}">
                <a16:creationId xmlns:a16="http://schemas.microsoft.com/office/drawing/2014/main" id="{AA857166-A416-4C5E-8AA9-5D5D1E13D1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12191999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3A48C6C-3CC4-4EE5-A773-EC1EB7F59C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240" y="0"/>
            <a:ext cx="4617491" cy="6858000"/>
          </a:xfrm>
          <a:prstGeom prst="rect">
            <a:avLst/>
          </a:prstGeom>
          <a:ln>
            <a:noFill/>
          </a:ln>
          <a:effectLst>
            <a:outerShdw blurRad="203200" dist="88900" dir="21540000" sx="94000" sy="94000" algn="t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F489C2E0-4895-4B72-85EA-7EE9FAFFDC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240" y="-1"/>
            <a:ext cx="4617491" cy="5136739"/>
          </a:xfrm>
          <a:prstGeom prst="rect">
            <a:avLst/>
          </a:prstGeom>
          <a:ln>
            <a:noFill/>
          </a:ln>
          <a:effectLst>
            <a:outerShdw blurRad="177800" dist="101600" dir="5400000" sx="97000" sy="97000" algn="t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504A496C-0836-60B8-8D8C-51331F30B3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2887" y="617921"/>
            <a:ext cx="3482041" cy="3988585"/>
          </a:xfrm>
        </p:spPr>
        <p:txBody>
          <a:bodyPr anchor="ctr">
            <a:normAutofit fontScale="90000"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tabLst/>
              <a:defRPr/>
            </a:pPr>
            <a:r>
              <a:rPr kumimoji="0" lang="it-IT" sz="2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Generale arretratezza: economia agricola con poche aree industrializzate</a:t>
            </a:r>
            <a:br>
              <a:rPr kumimoji="0" lang="it-IT" sz="2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it-IT" sz="2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Contadini in condizioni di semi-schiavitù, terra in mano a grandi proprietari</a:t>
            </a:r>
            <a:br>
              <a:rPr kumimoji="0" lang="it-IT" sz="2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it-IT" sz="2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Governo dispotico dello zar</a:t>
            </a:r>
            <a:br>
              <a:rPr kumimoji="0" lang="it-IT" sz="2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it-IT" sz="2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Minoranze etniche prive di diritti </a:t>
            </a:r>
            <a:br>
              <a:rPr kumimoji="0" lang="it-IT" sz="2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it-IT" sz="2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Uno stato inefficiente</a:t>
            </a:r>
            <a:br>
              <a:rPr kumimoji="0" lang="it-IT" sz="3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endParaRPr lang="it-IT" sz="4400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B6C4B1F-EE35-F9D2-B8FC-2E37733131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2887" y="5480647"/>
            <a:ext cx="3482041" cy="989163"/>
          </a:xfrm>
        </p:spPr>
        <p:txBody>
          <a:bodyPr anchor="ctr">
            <a:noAutofit/>
          </a:bodyPr>
          <a:lstStyle/>
          <a:p>
            <a:pPr algn="l"/>
            <a:r>
              <a:rPr lang="it-IT" sz="3600" dirty="0"/>
              <a:t>La Rivoluzione russa 1917</a:t>
            </a:r>
          </a:p>
        </p:txBody>
      </p:sp>
      <p:pic>
        <p:nvPicPr>
          <p:cNvPr id="4" name="Segnaposto contenuto 3" descr="imgres.jpg">
            <a:extLst>
              <a:ext uri="{FF2B5EF4-FFF2-40B4-BE49-F238E27FC236}">
                <a16:creationId xmlns:a16="http://schemas.microsoft.com/office/drawing/2014/main" id="{4AA50D18-833C-6A3F-616C-508826D58D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952" r="-9952"/>
          <a:stretch>
            <a:fillRect/>
          </a:stretch>
        </p:blipFill>
        <p:spPr>
          <a:xfrm>
            <a:off x="5199145" y="1711120"/>
            <a:ext cx="6409958" cy="352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92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8" name="Rectangle 1037">
            <a:extLst>
              <a:ext uri="{FF2B5EF4-FFF2-40B4-BE49-F238E27FC236}">
                <a16:creationId xmlns:a16="http://schemas.microsoft.com/office/drawing/2014/main" id="{E45CA849-654C-4173-AD99-B3A2528275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05596431-73EE-EB09-DE6F-F6315F0A0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411480"/>
            <a:ext cx="11201400" cy="1106424"/>
          </a:xfrm>
        </p:spPr>
        <p:txBody>
          <a:bodyPr>
            <a:normAutofit/>
          </a:bodyPr>
          <a:lstStyle/>
          <a:p>
            <a:r>
              <a:rPr lang="it-IT" sz="3600"/>
              <a:t>La Russia in guerra</a:t>
            </a:r>
          </a:p>
        </p:txBody>
      </p:sp>
      <p:sp>
        <p:nvSpPr>
          <p:cNvPr id="1040" name="Rectangle 1039">
            <a:extLst>
              <a:ext uri="{FF2B5EF4-FFF2-40B4-BE49-F238E27FC236}">
                <a16:creationId xmlns:a16="http://schemas.microsoft.com/office/drawing/2014/main" id="{3E23A947-2D45-4208-AE2B-64948C87A3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87931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6" name="Picture 2" descr="Perché la Russia si ritirò dalla Prima Guerra Mondiale?">
            <a:extLst>
              <a:ext uri="{FF2B5EF4-FFF2-40B4-BE49-F238E27FC236}">
                <a16:creationId xmlns:a16="http://schemas.microsoft.com/office/drawing/2014/main" id="{3BE1F9E9-B521-B7D3-82FB-2A2EF98E4F6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40" r="589" b="-1"/>
          <a:stretch/>
        </p:blipFill>
        <p:spPr bwMode="auto">
          <a:xfrm>
            <a:off x="429768" y="1721922"/>
            <a:ext cx="6704891" cy="4520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 useBgFill="1">
        <p:nvSpPr>
          <p:cNvPr id="1042" name="Rectangle 1041">
            <a:extLst>
              <a:ext uri="{FF2B5EF4-FFF2-40B4-BE49-F238E27FC236}">
                <a16:creationId xmlns:a16="http://schemas.microsoft.com/office/drawing/2014/main" id="{E5BBB0F9-6A59-4D02-A9C7-A2D6516684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43801" y="1721922"/>
            <a:ext cx="4218432" cy="4520560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721B97D-6C22-277D-361D-C94CC848F1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8752" y="2020824"/>
            <a:ext cx="3455097" cy="3959352"/>
          </a:xfrm>
        </p:spPr>
        <p:txBody>
          <a:bodyPr anchor="ctr">
            <a:normAutofit/>
          </a:bodyPr>
          <a:lstStyle/>
          <a:p>
            <a:pPr marL="342900" marR="0" lvl="0" indent="-342900" defTabSz="4572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it-IT" sz="15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La scelta disastrosa di entrare in guerra: esercito enorme ma male armato e impreparato, perdite umane fortissime, accentuazione del carattere dispotico del potere dello zar Nicola II)</a:t>
            </a:r>
          </a:p>
          <a:p>
            <a:pPr marL="342900" marR="0" lvl="0" indent="-342900" defTabSz="4572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it-IT" sz="15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1915: scioperi nelle campagne e nelle città</a:t>
            </a:r>
          </a:p>
          <a:p>
            <a:pPr marL="342900" marR="0" lvl="0" indent="-342900" defTabSz="4572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it-IT" sz="15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Marzo</a:t>
            </a:r>
            <a:r>
              <a:rPr lang="it-IT" sz="1500" dirty="0">
                <a:latin typeface="Calibri"/>
              </a:rPr>
              <a:t> (Febbraio)</a:t>
            </a:r>
            <a:r>
              <a:rPr kumimoji="0" lang="it-IT" sz="15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 1917: sciopero generale, i soldati si uniscono alla protesta di contadini e Abdicazione dello zar</a:t>
            </a:r>
          </a:p>
          <a:p>
            <a:pPr marL="342900" marR="0" lvl="0" indent="-342900" defTabSz="4572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it-IT" sz="15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L’assemblea legislativa forma un governo provvisorio </a:t>
            </a:r>
          </a:p>
          <a:p>
            <a:endParaRPr lang="it-IT" sz="1500" dirty="0"/>
          </a:p>
        </p:txBody>
      </p:sp>
    </p:spTree>
    <p:extLst>
      <p:ext uri="{BB962C8B-B14F-4D97-AF65-F5344CB8AC3E}">
        <p14:creationId xmlns:p14="http://schemas.microsoft.com/office/powerpoint/2010/main" val="32310815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3" name="Rectangle 1032">
            <a:extLst>
              <a:ext uri="{FF2B5EF4-FFF2-40B4-BE49-F238E27FC236}">
                <a16:creationId xmlns:a16="http://schemas.microsoft.com/office/drawing/2014/main" id="{E45CA849-654C-4173-AD99-B3A2528275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30C975FB-A34C-AB00-0A39-8E0A22C59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411480"/>
            <a:ext cx="11201400" cy="1106424"/>
          </a:xfrm>
        </p:spPr>
        <p:txBody>
          <a:bodyPr>
            <a:normAutofit/>
          </a:bodyPr>
          <a:lstStyle/>
          <a:p>
            <a:r>
              <a:rPr lang="it-IT" sz="3600"/>
              <a:t>I soviet</a:t>
            </a:r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3E23A947-2D45-4208-AE2B-64948C87A3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87931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6" name="Picture 2" descr="6.1. CARATTERISTICHE E FUNZIONAMENTO DEI SOVIET">
            <a:extLst>
              <a:ext uri="{FF2B5EF4-FFF2-40B4-BE49-F238E27FC236}">
                <a16:creationId xmlns:a16="http://schemas.microsoft.com/office/drawing/2014/main" id="{80995102-1596-5563-0CB0-E507E84ADF3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29" r="-1" b="-1"/>
          <a:stretch/>
        </p:blipFill>
        <p:spPr bwMode="auto">
          <a:xfrm>
            <a:off x="429768" y="1721922"/>
            <a:ext cx="6704891" cy="4520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 useBgFill="1">
        <p:nvSpPr>
          <p:cNvPr id="1037" name="Rectangle 1036">
            <a:extLst>
              <a:ext uri="{FF2B5EF4-FFF2-40B4-BE49-F238E27FC236}">
                <a16:creationId xmlns:a16="http://schemas.microsoft.com/office/drawing/2014/main" id="{E5BBB0F9-6A59-4D02-A9C7-A2D6516684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43801" y="1721922"/>
            <a:ext cx="4218432" cy="4520560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30" name="Content Placeholder 1029">
            <a:extLst>
              <a:ext uri="{FF2B5EF4-FFF2-40B4-BE49-F238E27FC236}">
                <a16:creationId xmlns:a16="http://schemas.microsoft.com/office/drawing/2014/main" id="{3A7F2988-41A4-32F0-3EA7-5189D56F4B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8752" y="2020824"/>
            <a:ext cx="3455097" cy="3959352"/>
          </a:xfrm>
        </p:spPr>
        <p:txBody>
          <a:bodyPr anchor="ctr">
            <a:normAutofit fontScale="62500" lnSpcReduction="20000"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it-IT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NELLE CAMPAGNE E NELLE CITTA’ SI DIFFONDONO I SOVIET, ASSEMBLEE DI CONTADINI E OPERAI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it-IT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SONO GUIDATI DA DUE PARTITI: 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charset="2"/>
              <a:buChar char="Ø"/>
              <a:tabLst/>
              <a:defRPr/>
            </a:pPr>
            <a:r>
              <a:rPr kumimoji="0" lang="it-IT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MENSCEVICHI 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charset="2"/>
              <a:buChar char="Ø"/>
              <a:tabLst/>
              <a:defRPr/>
            </a:pPr>
            <a:r>
              <a:rPr kumimoji="0" lang="it-IT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SOCIALISTI RIVOLUZIONARI (Bolscevichi)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charset="2"/>
              <a:buChar char="Ø"/>
              <a:tabLst/>
              <a:defRPr/>
            </a:pPr>
            <a:endParaRPr kumimoji="0" lang="it-IT" sz="2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it-IT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DOPPIO POTERE: 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charset="2"/>
              <a:buChar char="Ø"/>
              <a:tabLst/>
              <a:defRPr/>
            </a:pPr>
            <a:r>
              <a:rPr kumimoji="0" lang="it-IT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IL GOVERNO PROVVISORIO VUOLE CONTINUARE LA GUERRA MA E’ DEBOLE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charset="2"/>
              <a:buChar char="Ø"/>
              <a:tabLst/>
              <a:defRPr/>
            </a:pPr>
            <a:r>
              <a:rPr kumimoji="0" lang="it-IT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 SOVIET PREMONO PER LA FINE DELLA GUERRA E LA TERRA AI CONTADINI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5501761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288C6B4-AFC3-407F-A595-EFFD38D4CC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CF236821-17FE-429B-8D2C-08E13A64EA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455673" cy="6858000"/>
          </a:xfrm>
          <a:custGeom>
            <a:avLst/>
            <a:gdLst>
              <a:gd name="connsiteX0" fmla="*/ 0 w 4455673"/>
              <a:gd name="connsiteY0" fmla="*/ 0 h 6858000"/>
              <a:gd name="connsiteX1" fmla="*/ 3242695 w 4455673"/>
              <a:gd name="connsiteY1" fmla="*/ 0 h 6858000"/>
              <a:gd name="connsiteX2" fmla="*/ 3305678 w 4455673"/>
              <a:gd name="connsiteY2" fmla="*/ 69271 h 6858000"/>
              <a:gd name="connsiteX3" fmla="*/ 4455673 w 4455673"/>
              <a:gd name="connsiteY3" fmla="*/ 3429000 h 6858000"/>
              <a:gd name="connsiteX4" fmla="*/ 3305678 w 4455673"/>
              <a:gd name="connsiteY4" fmla="*/ 6788730 h 6858000"/>
              <a:gd name="connsiteX5" fmla="*/ 3242695 w 4455673"/>
              <a:gd name="connsiteY5" fmla="*/ 6858000 h 6858000"/>
              <a:gd name="connsiteX6" fmla="*/ 0 w 4455673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55673" h="6858000">
                <a:moveTo>
                  <a:pt x="0" y="0"/>
                </a:moveTo>
                <a:lnTo>
                  <a:pt x="3242695" y="0"/>
                </a:lnTo>
                <a:lnTo>
                  <a:pt x="3305678" y="69271"/>
                </a:lnTo>
                <a:cubicBezTo>
                  <a:pt x="4016204" y="929100"/>
                  <a:pt x="4455673" y="2116944"/>
                  <a:pt x="4455673" y="3429000"/>
                </a:cubicBezTo>
                <a:cubicBezTo>
                  <a:pt x="4455673" y="4741056"/>
                  <a:pt x="4016204" y="5928900"/>
                  <a:pt x="3305678" y="6788730"/>
                </a:cubicBezTo>
                <a:lnTo>
                  <a:pt x="3242695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5" name="Freeform: Shape 14">
            <a:extLst>
              <a:ext uri="{FF2B5EF4-FFF2-40B4-BE49-F238E27FC236}">
                <a16:creationId xmlns:a16="http://schemas.microsoft.com/office/drawing/2014/main" id="{C0BDBCD2-E081-43AB-9119-C55465E59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446529" cy="6858000"/>
          </a:xfrm>
          <a:custGeom>
            <a:avLst/>
            <a:gdLst>
              <a:gd name="connsiteX0" fmla="*/ 0 w 4446529"/>
              <a:gd name="connsiteY0" fmla="*/ 0 h 6858000"/>
              <a:gd name="connsiteX1" fmla="*/ 3233551 w 4446529"/>
              <a:gd name="connsiteY1" fmla="*/ 0 h 6858000"/>
              <a:gd name="connsiteX2" fmla="*/ 3296534 w 4446529"/>
              <a:gd name="connsiteY2" fmla="*/ 69271 h 6858000"/>
              <a:gd name="connsiteX3" fmla="*/ 4446529 w 4446529"/>
              <a:gd name="connsiteY3" fmla="*/ 3429000 h 6858000"/>
              <a:gd name="connsiteX4" fmla="*/ 3296534 w 4446529"/>
              <a:gd name="connsiteY4" fmla="*/ 6788730 h 6858000"/>
              <a:gd name="connsiteX5" fmla="*/ 3233551 w 4446529"/>
              <a:gd name="connsiteY5" fmla="*/ 6858000 h 6858000"/>
              <a:gd name="connsiteX6" fmla="*/ 0 w 444652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46529" h="6858000">
                <a:moveTo>
                  <a:pt x="0" y="0"/>
                </a:moveTo>
                <a:lnTo>
                  <a:pt x="3233551" y="0"/>
                </a:lnTo>
                <a:lnTo>
                  <a:pt x="3296534" y="69271"/>
                </a:lnTo>
                <a:cubicBezTo>
                  <a:pt x="4007060" y="929100"/>
                  <a:pt x="4446529" y="2116944"/>
                  <a:pt x="4446529" y="3429000"/>
                </a:cubicBezTo>
                <a:cubicBezTo>
                  <a:pt x="4446529" y="4741056"/>
                  <a:pt x="4007060" y="5928900"/>
                  <a:pt x="3296534" y="6788730"/>
                </a:cubicBezTo>
                <a:lnTo>
                  <a:pt x="3233551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1747F501-6BF3-4116-1F5F-6A67B212C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4" y="1161288"/>
            <a:ext cx="3438144" cy="1239012"/>
          </a:xfrm>
        </p:spPr>
        <p:txBody>
          <a:bodyPr anchor="ctr">
            <a:normAutofit fontScale="90000"/>
          </a:bodyPr>
          <a:lstStyle/>
          <a:p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I BOLSCEVICHI DI LENIN </a:t>
            </a:r>
            <a:b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E LE “TESI DI APRILE”.</a:t>
            </a:r>
            <a:b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 LA RIVOLUZIONE D’OTTOBRE (1917)</a:t>
            </a:r>
            <a:endParaRPr lang="it-IT" sz="2400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8E79BE4-34FE-485A-98A5-92CE8F7C47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426546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5893" y="2443480"/>
            <a:ext cx="338328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53C2DFF-0D5C-0DFC-8646-4632BBD43F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094" y="2718054"/>
            <a:ext cx="3438906" cy="3762902"/>
          </a:xfrm>
        </p:spPr>
        <p:txBody>
          <a:bodyPr anchor="t">
            <a:normAutofit fontScale="40000" lnSpcReduction="20000"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it-IT" sz="3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Tesi di aprile: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it-IT" sz="3800" dirty="0">
                <a:solidFill>
                  <a:prstClr val="black"/>
                </a:solidFill>
                <a:latin typeface="Calibri"/>
              </a:rPr>
              <a:t>FINE DELLA FASE DEMOCRATICO-BORGHESE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it-IT" sz="3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RIVOLUZIONE SOCIALISTA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it-IT" sz="3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 ALLA GUERRA 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it-IT" sz="3800" dirty="0">
                <a:solidFill>
                  <a:prstClr val="black"/>
                </a:solidFill>
                <a:latin typeface="Calibri"/>
              </a:rPr>
              <a:t>REDISTRBUZIONE DELLA TERRA</a:t>
            </a:r>
            <a:r>
              <a:rPr kumimoji="0" lang="it-IT" sz="3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AI CONTADINI 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it-IT" sz="3800" dirty="0">
                <a:solidFill>
                  <a:prstClr val="black"/>
                </a:solidFill>
                <a:latin typeface="Calibri"/>
              </a:rPr>
              <a:t>PIENO</a:t>
            </a:r>
            <a:r>
              <a:rPr kumimoji="0" lang="it-IT" sz="3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POTERE AI SOVIET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lang="it-IT" sz="3800" dirty="0">
              <a:solidFill>
                <a:prstClr val="black"/>
              </a:solidFill>
              <a:latin typeface="Calibri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it-IT" sz="3800" dirty="0">
                <a:solidFill>
                  <a:prstClr val="black"/>
                </a:solidFill>
                <a:latin typeface="Calibri"/>
              </a:rPr>
              <a:t>Insurrezione</a:t>
            </a:r>
            <a:r>
              <a:rPr kumimoji="0" lang="it-IT" sz="3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d’ottobre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it-IT" sz="3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 SOLDATI SI RIFIUTANO DI OBBEDIRE 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it-IT" sz="3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 CONTADINI OCCUPANO LE TERRE DEI GRANDI PROPRIETARI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it-IT" sz="3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SCIOPERI NELLE CITTA’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it-IT" sz="3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endParaRPr lang="en-US" sz="1700" dirty="0"/>
          </a:p>
        </p:txBody>
      </p:sp>
      <p:pic>
        <p:nvPicPr>
          <p:cNvPr id="4" name="Segnaposto contenuto 3" descr="Immagine che contiene uomo, vestiti, persona, Viso umano&#10;&#10;Descrizione generata automaticamente">
            <a:extLst>
              <a:ext uri="{FF2B5EF4-FFF2-40B4-BE49-F238E27FC236}">
                <a16:creationId xmlns:a16="http://schemas.microsoft.com/office/drawing/2014/main" id="{ED1C5847-EE9E-BA37-C6C9-ACEF1FAED0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1184" y="938156"/>
            <a:ext cx="6922008" cy="508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53840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F4A1E54-E0E0-E015-A016-18922C78DC8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r>
              <a:rPr lang="it-IT" dirty="0"/>
              <a:t>L’assalto al palazzo d’inverno a </a:t>
            </a:r>
            <a:r>
              <a:rPr lang="it-IT"/>
              <a:t>San Pietroburgo</a:t>
            </a:r>
            <a:endParaRPr lang="it-IT" dirty="0"/>
          </a:p>
        </p:txBody>
      </p:sp>
      <p:pic>
        <p:nvPicPr>
          <p:cNvPr id="4" name="Segnaposto contenuto 3" descr="images.jpg">
            <a:extLst>
              <a:ext uri="{FF2B5EF4-FFF2-40B4-BE49-F238E27FC236}">
                <a16:creationId xmlns:a16="http://schemas.microsoft.com/office/drawing/2014/main" id="{E8C12776-1C79-73F3-4D09-0410930986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136" b="12136"/>
          <a:stretch>
            <a:fillRect/>
          </a:stretch>
        </p:blipFill>
        <p:spPr>
          <a:xfrm>
            <a:off x="1653702" y="1738312"/>
            <a:ext cx="8229600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92372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867310A-485E-4118-BCA4-B6C3C10C8D0D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0" y="1681163"/>
            <a:ext cx="5157788" cy="823912"/>
          </a:xfrm>
        </p:spPr>
        <p:txBody>
          <a:bodyPr/>
          <a:lstStyle/>
          <a:p>
            <a:r>
              <a:rPr lang="it-IT" dirty="0"/>
              <a:t>Le prime decisioni di Lenin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E177622-397A-A565-DCB5-10C7F0DC5A8F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0" y="2505075"/>
            <a:ext cx="5157788" cy="3684588"/>
          </a:xfrm>
        </p:spPr>
        <p:txBody>
          <a:bodyPr>
            <a:normAutofit fontScale="70000" lnSpcReduction="20000"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it-IT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PROCLAMATA LA REPUBBLICA SOVIETICA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it-IT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PACE IMMEDIATA  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it-IT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ASSEGNAZIONE DI TERRE AI CONTADINI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it-IT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NAZIONALIZZAZIONE DI BANCHE E INDUSTRIE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it-IT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it-IT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CONCESSA L’INDIPENDENZA ALLA POLONIA E ALLA FINLANDIA IN BASE AL PRINCIPIO DI AUTODETERMINAZIONE DEI POPOLI </a:t>
            </a:r>
          </a:p>
          <a:p>
            <a:endParaRPr lang="it-IT" dirty="0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B6B22AB-4300-3D7D-DFFC-35B6849A593A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7008813" y="1681163"/>
            <a:ext cx="5183187" cy="823912"/>
          </a:xfrm>
        </p:spPr>
        <p:txBody>
          <a:bodyPr>
            <a:normAutofit fontScale="92500" lnSpcReduction="10000"/>
          </a:bodyPr>
          <a:lstStyle/>
          <a:p>
            <a:r>
              <a:rPr lang="it-IT" dirty="0"/>
              <a:t>Lenin firma la pace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b="0" i="0" u="none" strike="noStrike" kern="1200" cap="none" spc="0" normalizeH="0" baseline="0" noProof="0" dirty="0">
                <a:ln w="0">
                  <a:solidFill>
                    <a:srgbClr val="E60500"/>
                  </a:solidFill>
                </a:ln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Marzo 1918 &gt;Pace di Brest-</a:t>
            </a:r>
            <a:r>
              <a:rPr kumimoji="0" lang="it-IT" b="0" i="0" u="none" strike="noStrike" kern="1200" cap="none" spc="0" normalizeH="0" baseline="0" noProof="0" dirty="0" err="1">
                <a:ln w="0">
                  <a:solidFill>
                    <a:srgbClr val="E60500"/>
                  </a:solidFill>
                </a:ln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Litovsk</a:t>
            </a:r>
            <a:endParaRPr kumimoji="0" lang="it-IT" b="0" i="0" u="none" strike="noStrike" kern="1200" cap="none" spc="0" normalizeH="0" baseline="0" noProof="0" dirty="0">
              <a:ln w="0">
                <a:solidFill>
                  <a:srgbClr val="E60500"/>
                </a:solidFill>
              </a:ln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endParaRPr lang="it-IT" dirty="0"/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1A4D7F7D-08A5-478F-5740-FC38B09C1B18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7008813" y="2505075"/>
            <a:ext cx="5183187" cy="3684588"/>
          </a:xfrm>
        </p:spPr>
        <p:txBody>
          <a:bodyPr>
            <a:normAutofit fontScale="77500" lnSpcReduction="20000"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it-IT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PERDITA DI VASTI TERRITORI: REPUBBLICHE BALTICHE, UCRAINA, BIELORUSSIA, PARTE DELLA RUSSIA (CEDUTA ALLA POLONIA) 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charset="2"/>
              <a:buChar char="Ø"/>
              <a:tabLst/>
              <a:defRPr/>
            </a:pPr>
            <a:r>
              <a:rPr kumimoji="0" lang="it-IT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RIDUZIONE ENORME DI RISORSE AGRICOLE (CEREALI)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it-IT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it-IT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CONSEGUENZE INTERNE: OPPOSIZIONE A LENIN E FEROCE GUERRA CIVILE 1918-1921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277677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DB0594E-0977-37DA-5062-02985C02383A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0" y="1681163"/>
            <a:ext cx="5157788" cy="823912"/>
          </a:xfrm>
        </p:spPr>
        <p:txBody>
          <a:bodyPr>
            <a:normAutofit fontScale="77500" lnSpcReduction="20000"/>
          </a:bodyPr>
          <a:lstStyle/>
          <a:p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LA GUERRA CIVILE IN RUSSIA (1918-1921)</a:t>
            </a:r>
            <a:endParaRPr lang="it-IT" dirty="0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B313A81-272F-18A8-716E-7819872D37CC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0" y="2505074"/>
            <a:ext cx="5157788" cy="4225663"/>
          </a:xfrm>
        </p:spPr>
        <p:txBody>
          <a:bodyPr>
            <a:normAutofit fontScale="55000" lnSpcReduction="20000"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it-IT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it-IT" sz="2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 BOLSCEVICHI ORGANIZZANO UN ESERCITO: L’ARMATA ROSSA, GUIDATA DA TROCKIJ (organizzata da </a:t>
            </a:r>
            <a:r>
              <a:rPr kumimoji="0" lang="it-IT" sz="2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Trockij</a:t>
            </a:r>
            <a:r>
              <a:rPr kumimoji="0" lang="it-IT" sz="2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con una larga coscrizione e con una disciplina rigidissima)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lang="it-IT" sz="2900" dirty="0">
              <a:solidFill>
                <a:prstClr val="black"/>
              </a:solidFill>
              <a:latin typeface="Calibri" panose="020F0502020204030204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it-IT" sz="2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SCONTRO FEROCE TRA “ROSSI” RIVOLUZIONARI E “BIANCHI” CONTRORIVOLUZIONARI (Maggiore forza ma minore organizzazione delle armate “bianche”)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it-IT" sz="2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it-IT" sz="2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it-IT" sz="2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REQUISIZIONE DI PRODOTTI AGRICOLI PER SFAMARE LA POPOLAZIONE: MILIONI DI MORTI PER CARESTIA E GUERRA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it-IT" sz="2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VIENE INTRODOTTO IL COMUNISMO DI GUERRA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it-IT" sz="2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it-IT" sz="2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L’ARMATA ROSSA RICONQUISTA I TERRITORI PERDUTI DELL’IMPERO RUSSO, TRANNE POLONIA, FINLANDIA E REPUBBLICHE BALTICHE </a:t>
            </a:r>
          </a:p>
          <a:p>
            <a:endParaRPr lang="it-IT" dirty="0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22ECA2DF-A1B0-CE22-DEA1-A6B32B395CDE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7008813" y="1681163"/>
            <a:ext cx="5183187" cy="823912"/>
          </a:xfrm>
        </p:spPr>
        <p:txBody>
          <a:bodyPr>
            <a:normAutofit/>
          </a:bodyPr>
          <a:lstStyle/>
          <a:p>
            <a:r>
              <a:rPr kumimoji="0" lang="it-IT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BILANCIO</a:t>
            </a:r>
            <a:endParaRPr lang="it-IT" dirty="0"/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038538B-414C-1650-4432-399D94A0EE6A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7008813" y="2505075"/>
            <a:ext cx="5183187" cy="3684588"/>
          </a:xfrm>
        </p:spPr>
        <p:txBody>
          <a:bodyPr>
            <a:normAutofit fontScale="70000" lnSpcReduction="20000"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it-IT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IL SOGNO DI LENIN DI ESPORTARE LA RIVOLUZIONE IN EUROPA SI INFRANGE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it-IT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it-IT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IL PARTITO BOLSCEVICO DIVENUTO PARTITO COMUNISTA ELIMINA OGNI OPPOSIZIONE 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it-IT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it-IT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IL “COMUNISMO DI GUERRA</a:t>
            </a:r>
            <a:r>
              <a:rPr kumimoji="0" lang="it-IT" sz="3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”(</a:t>
            </a:r>
            <a:r>
              <a:rPr lang="it-IT" sz="3400" b="0" i="0" dirty="0">
                <a:effectLst/>
                <a:latin typeface="arial" panose="020B0604020202020204" pitchFamily="34" charset="0"/>
              </a:rPr>
              <a:t>l'insieme di provvedimenti economici e sociali</a:t>
            </a:r>
            <a:r>
              <a:rPr lang="it-IT" sz="2000" b="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)</a:t>
            </a:r>
            <a:r>
              <a:rPr kumimoji="0" lang="it-IT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PROVOCA MILIONI DI VITTIME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8467419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459</Words>
  <Application>Microsoft Office PowerPoint</Application>
  <PresentationFormat>Widescreen</PresentationFormat>
  <Paragraphs>60</Paragraphs>
  <Slides>7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3" baseType="lpstr">
      <vt:lpstr>arial</vt:lpstr>
      <vt:lpstr>arial</vt:lpstr>
      <vt:lpstr>Calibri</vt:lpstr>
      <vt:lpstr>Calibri Light</vt:lpstr>
      <vt:lpstr>Wingdings</vt:lpstr>
      <vt:lpstr>Tema di Office</vt:lpstr>
      <vt:lpstr>Generale arretratezza: economia agricola con poche aree industrializzate Contadini in condizioni di semi-schiavitù, terra in mano a grandi proprietari Governo dispotico dello zar Minoranze etniche prive di diritti  Uno stato inefficiente </vt:lpstr>
      <vt:lpstr>La Russia in guerra</vt:lpstr>
      <vt:lpstr>I soviet</vt:lpstr>
      <vt:lpstr>I BOLSCEVICHI DI LENIN  E LE “TESI DI APRILE”.  LA RIVOLUZIONE D’OTTOBRE (1917)</vt:lpstr>
      <vt:lpstr>L’assalto al palazzo d’inverno a San Pietroburgo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Generale arretratezza: economia agricola con poche aree industrializzate Contadini in condizioni di semi-schiavitù, terra in mano a grandi proprietari Governo dispotico dello zar Minoranze etniche prive di diritti  Uno stato inefficiente </dc:title>
  <dc:creator>Annalisa Cegna</dc:creator>
  <cp:lastModifiedBy>Annalisa Cegna</cp:lastModifiedBy>
  <cp:revision>8</cp:revision>
  <dcterms:created xsi:type="dcterms:W3CDTF">2024-02-15T17:11:59Z</dcterms:created>
  <dcterms:modified xsi:type="dcterms:W3CDTF">2024-02-23T10:19:01Z</dcterms:modified>
</cp:coreProperties>
</file>