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2" r:id="rId8"/>
    <p:sldId id="281" r:id="rId9"/>
    <p:sldId id="275" r:id="rId10"/>
    <p:sldId id="278" r:id="rId11"/>
    <p:sldId id="280"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F7F59B-5B32-C981-E123-B712F27E983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D0CA903-F09B-DCF0-0285-5961CDA6D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265279B-EE4C-7EE8-7E97-6359F3C8881A}"/>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5" name="Segnaposto piè di pagina 4">
            <a:extLst>
              <a:ext uri="{FF2B5EF4-FFF2-40B4-BE49-F238E27FC236}">
                <a16:creationId xmlns:a16="http://schemas.microsoft.com/office/drawing/2014/main" id="{53BA44D0-2247-F1AF-B8FC-41952797A9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D6DE67-3D65-E3FF-218E-30DDE4B12E29}"/>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313573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78064D-5C0C-1080-96D4-1759DF9A34E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A906FC8-03F1-FC56-BE39-D0BC780CAEF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9AC72A-5090-B118-2E5E-88A78E929A94}"/>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5" name="Segnaposto piè di pagina 4">
            <a:extLst>
              <a:ext uri="{FF2B5EF4-FFF2-40B4-BE49-F238E27FC236}">
                <a16:creationId xmlns:a16="http://schemas.microsoft.com/office/drawing/2014/main" id="{1E2F2090-457B-ECE5-1756-AC51985330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57EF93-1158-1B9D-80C1-AF822421698A}"/>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155692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65CCF6F-7C3D-6514-F09D-362C22EEF49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63D57DA-4940-C194-ABD7-F55374179FE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701F1B-7828-567B-23B0-CAB8341E41F0}"/>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5" name="Segnaposto piè di pagina 4">
            <a:extLst>
              <a:ext uri="{FF2B5EF4-FFF2-40B4-BE49-F238E27FC236}">
                <a16:creationId xmlns:a16="http://schemas.microsoft.com/office/drawing/2014/main" id="{21E563F4-3B7E-C5E3-9E43-944421695B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C43286-1066-3423-E5CB-2BE33424F810}"/>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310128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3A3C0A-A67E-A0FB-F1E1-56CB9168C29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8932A16-9796-CB1E-888B-2B45161F3CE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D7BBA58-D1ED-5F55-E4EC-38DC231DABDE}"/>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5" name="Segnaposto piè di pagina 4">
            <a:extLst>
              <a:ext uri="{FF2B5EF4-FFF2-40B4-BE49-F238E27FC236}">
                <a16:creationId xmlns:a16="http://schemas.microsoft.com/office/drawing/2014/main" id="{6422946F-64F0-C0A5-985A-B66A2698F54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17AF07-FAED-9AB4-3FBE-6FF5AFE9A130}"/>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32311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CFEF93-9772-00FE-F534-8A622A3D725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74EA603-CAB5-EFCE-7786-2E80AC65D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1D08B2E-1BBF-0690-0D83-EAE93FC69716}"/>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5" name="Segnaposto piè di pagina 4">
            <a:extLst>
              <a:ext uri="{FF2B5EF4-FFF2-40B4-BE49-F238E27FC236}">
                <a16:creationId xmlns:a16="http://schemas.microsoft.com/office/drawing/2014/main" id="{47F422A0-D37E-36E3-FCA1-0AA71EBE53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999661-DF5F-C449-7249-B6E1F61786E6}"/>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132848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457031-B106-A78D-E0CE-7E6A5AC129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0FB68EC-4112-2649-FCD0-697142FB045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6186738-2A34-E93F-4843-F77464469F8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7151F9C-19D9-5C7A-7686-0C8F2B9CED15}"/>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6" name="Segnaposto piè di pagina 5">
            <a:extLst>
              <a:ext uri="{FF2B5EF4-FFF2-40B4-BE49-F238E27FC236}">
                <a16:creationId xmlns:a16="http://schemas.microsoft.com/office/drawing/2014/main" id="{FE228C3C-0897-CE45-3E08-F3C379F2BD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BEB4DD8-5CFF-D131-37B4-8D5AC17432A2}"/>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157962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D1796E-BB3E-9090-2AA7-153D15491E8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EE3DC30-0293-BBED-6E90-71F83E08C7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A636BB1-77CC-C8ED-A20D-41BC5ECD2D1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5767430-F964-9FD2-BC4E-B3B4B44C8F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A55ADB9-4973-2497-A1B4-EF9A0E94F00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6660868-1A91-0CF5-287B-91A5C9BA971D}"/>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8" name="Segnaposto piè di pagina 7">
            <a:extLst>
              <a:ext uri="{FF2B5EF4-FFF2-40B4-BE49-F238E27FC236}">
                <a16:creationId xmlns:a16="http://schemas.microsoft.com/office/drawing/2014/main" id="{860B9D49-0788-1528-E3BC-8A7E2FDC32F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1891C30-A763-37B1-B02F-9D8C71F5CBA3}"/>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225548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720FC6-F406-DCCF-7979-2D81199B3D7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A016E54-58B1-5FD4-8C9C-B0740B6593B1}"/>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4" name="Segnaposto piè di pagina 3">
            <a:extLst>
              <a:ext uri="{FF2B5EF4-FFF2-40B4-BE49-F238E27FC236}">
                <a16:creationId xmlns:a16="http://schemas.microsoft.com/office/drawing/2014/main" id="{7C775771-86E8-8668-CE46-DE39B56E695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624BCE9-BD3F-E6E5-86D3-7E46E5DCA2C7}"/>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1534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8F686AC-F50A-522B-F44E-767B8D3CD898}"/>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3" name="Segnaposto piè di pagina 2">
            <a:extLst>
              <a:ext uri="{FF2B5EF4-FFF2-40B4-BE49-F238E27FC236}">
                <a16:creationId xmlns:a16="http://schemas.microsoft.com/office/drawing/2014/main" id="{00D34936-DA53-A12D-46A4-79329D12976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4D9C299-A25F-360D-2F0A-7FAF37733D6D}"/>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216200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23E54-6476-3AA4-B58A-36160A906FF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3BF1E6-AF07-7DF5-6379-2A85FCD8C0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FED38E-A438-4146-274B-422836CAB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3111FB3-D453-DF9C-6209-9067E8B55F95}"/>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6" name="Segnaposto piè di pagina 5">
            <a:extLst>
              <a:ext uri="{FF2B5EF4-FFF2-40B4-BE49-F238E27FC236}">
                <a16:creationId xmlns:a16="http://schemas.microsoft.com/office/drawing/2014/main" id="{B8416120-230F-782F-E2CA-EC57CF3CD49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4D01033-E761-B8D7-7D99-9E8249A93BC6}"/>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232019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C31947-CAAA-B770-BF80-52CDF952326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3FF404E-D534-C7B5-CE8B-701FEF703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CD8C572-384B-2EE9-CF37-2496B47B8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27F7976-5555-83C7-BADD-AAD89B18AB03}"/>
              </a:ext>
            </a:extLst>
          </p:cNvPr>
          <p:cNvSpPr>
            <a:spLocks noGrp="1"/>
          </p:cNvSpPr>
          <p:nvPr>
            <p:ph type="dt" sz="half" idx="10"/>
          </p:nvPr>
        </p:nvSpPr>
        <p:spPr/>
        <p:txBody>
          <a:bodyPr/>
          <a:lstStyle/>
          <a:p>
            <a:fld id="{58EA0E9B-AF91-4D91-86CF-C0B63A1A038E}" type="datetimeFigureOut">
              <a:rPr lang="it-IT" smtClean="0"/>
              <a:t>01/03/2024</a:t>
            </a:fld>
            <a:endParaRPr lang="it-IT"/>
          </a:p>
        </p:txBody>
      </p:sp>
      <p:sp>
        <p:nvSpPr>
          <p:cNvPr id="6" name="Segnaposto piè di pagina 5">
            <a:extLst>
              <a:ext uri="{FF2B5EF4-FFF2-40B4-BE49-F238E27FC236}">
                <a16:creationId xmlns:a16="http://schemas.microsoft.com/office/drawing/2014/main" id="{737105CA-FC04-473E-911A-826F59DF128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E60738-88C9-817B-58E8-86ABCDA7CFE3}"/>
              </a:ext>
            </a:extLst>
          </p:cNvPr>
          <p:cNvSpPr>
            <a:spLocks noGrp="1"/>
          </p:cNvSpPr>
          <p:nvPr>
            <p:ph type="sldNum" sz="quarter" idx="12"/>
          </p:nvPr>
        </p:nvSpPr>
        <p:spPr/>
        <p:txBody>
          <a:bodyPr/>
          <a:lstStyle/>
          <a:p>
            <a:fld id="{A00E574F-97CB-431D-BD9F-5A0BF6059EF2}" type="slidenum">
              <a:rPr lang="it-IT" smtClean="0"/>
              <a:t>‹N›</a:t>
            </a:fld>
            <a:endParaRPr lang="it-IT"/>
          </a:p>
        </p:txBody>
      </p:sp>
    </p:spTree>
    <p:extLst>
      <p:ext uri="{BB962C8B-B14F-4D97-AF65-F5344CB8AC3E}">
        <p14:creationId xmlns:p14="http://schemas.microsoft.com/office/powerpoint/2010/main" val="291750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9A30015-515A-39F2-9682-B852557B3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650C332-D343-C12C-338B-11D504E89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B95717-A79A-5BE2-0CB3-432AD4945A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A0E9B-AF91-4D91-86CF-C0B63A1A038E}" type="datetimeFigureOut">
              <a:rPr lang="it-IT" smtClean="0"/>
              <a:t>01/03/2024</a:t>
            </a:fld>
            <a:endParaRPr lang="it-IT"/>
          </a:p>
        </p:txBody>
      </p:sp>
      <p:sp>
        <p:nvSpPr>
          <p:cNvPr id="5" name="Segnaposto piè di pagina 4">
            <a:extLst>
              <a:ext uri="{FF2B5EF4-FFF2-40B4-BE49-F238E27FC236}">
                <a16:creationId xmlns:a16="http://schemas.microsoft.com/office/drawing/2014/main" id="{5D9878E4-34D4-063C-96D1-23002AABE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063411-BD7A-C243-E215-188DDAD17F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E574F-97CB-431D-BD9F-5A0BF6059EF2}" type="slidenum">
              <a:rPr lang="it-IT" smtClean="0"/>
              <a:t>‹N›</a:t>
            </a:fld>
            <a:endParaRPr lang="it-IT"/>
          </a:p>
        </p:txBody>
      </p:sp>
    </p:spTree>
    <p:extLst>
      <p:ext uri="{BB962C8B-B14F-4D97-AF65-F5344CB8AC3E}">
        <p14:creationId xmlns:p14="http://schemas.microsoft.com/office/powerpoint/2010/main" val="2258768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56CD903-EA8E-3DA9-5E53-1CE61B20A4D6}"/>
              </a:ext>
            </a:extLst>
          </p:cNvPr>
          <p:cNvSpPr>
            <a:spLocks noGrp="1"/>
          </p:cNvSpPr>
          <p:nvPr>
            <p:ph type="ctrTitle"/>
          </p:nvPr>
        </p:nvSpPr>
        <p:spPr>
          <a:xfrm>
            <a:off x="638881" y="457200"/>
            <a:ext cx="10909640" cy="1368614"/>
          </a:xfrm>
        </p:spPr>
        <p:txBody>
          <a:bodyPr anchor="ctr">
            <a:normAutofit fontScale="90000"/>
          </a:bodyPr>
          <a:lstStyle/>
          <a:p>
            <a:r>
              <a:rPr lang="it-IT" sz="6600" dirty="0"/>
              <a:t>Europa prima e dopo la Prima guerra mondiale</a:t>
            </a:r>
          </a:p>
        </p:txBody>
      </p:sp>
      <p:sp>
        <p:nvSpPr>
          <p:cNvPr id="2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descr="1011px-Cartina_Europa_1914.svg.png">
            <a:extLst>
              <a:ext uri="{FF2B5EF4-FFF2-40B4-BE49-F238E27FC236}">
                <a16:creationId xmlns:a16="http://schemas.microsoft.com/office/drawing/2014/main" id="{F724CD68-9676-DEA4-D6F8-27B8A9A1AFD0}"/>
              </a:ext>
            </a:extLst>
          </p:cNvPr>
          <p:cNvPicPr>
            <a:picLocks noChangeAspect="1"/>
          </p:cNvPicPr>
          <p:nvPr/>
        </p:nvPicPr>
        <p:blipFill rotWithShape="1">
          <a:blip r:embed="rId2">
            <a:extLst>
              <a:ext uri="{28A0092B-C50C-407E-A947-70E740481C1C}">
                <a14:useLocalDpi xmlns:a14="http://schemas.microsoft.com/office/drawing/2010/main" val="0"/>
              </a:ext>
            </a:extLst>
          </a:blip>
          <a:srcRect t="6637" b="3481"/>
          <a:stretch/>
        </p:blipFill>
        <p:spPr>
          <a:xfrm>
            <a:off x="1146478" y="2642616"/>
            <a:ext cx="3961540" cy="360578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5" name="Segnaposto contenuto 3" descr="prima_guerra_mondiale_Europ1918.jpg">
            <a:extLst>
              <a:ext uri="{FF2B5EF4-FFF2-40B4-BE49-F238E27FC236}">
                <a16:creationId xmlns:a16="http://schemas.microsoft.com/office/drawing/2014/main" id="{0683FD8B-9603-A771-8432-A7FDB8CE95F9}"/>
              </a:ext>
            </a:extLst>
          </p:cNvPr>
          <p:cNvPicPr>
            <a:picLocks noChangeAspect="1"/>
          </p:cNvPicPr>
          <p:nvPr/>
        </p:nvPicPr>
        <p:blipFill rotWithShape="1">
          <a:blip r:embed="rId3">
            <a:extLst>
              <a:ext uri="{28A0092B-C50C-407E-A947-70E740481C1C}">
                <a14:useLocalDpi xmlns:a14="http://schemas.microsoft.com/office/drawing/2010/main" val="0"/>
              </a:ext>
            </a:extLst>
          </a:blip>
          <a:srcRect l="14263" r="6432" b="-1"/>
          <a:stretch/>
        </p:blipFill>
        <p:spPr>
          <a:xfrm>
            <a:off x="6951342" y="2642616"/>
            <a:ext cx="4220724" cy="3605784"/>
          </a:xfrm>
          <a:prstGeom prst="rect">
            <a:avLst/>
          </a:prstGeom>
        </p:spPr>
      </p:pic>
    </p:spTree>
    <p:extLst>
      <p:ext uri="{BB962C8B-B14F-4D97-AF65-F5344CB8AC3E}">
        <p14:creationId xmlns:p14="http://schemas.microsoft.com/office/powerpoint/2010/main" val="2995574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descr="legionari fiume.jpg">
            <a:extLst>
              <a:ext uri="{FF2B5EF4-FFF2-40B4-BE49-F238E27FC236}">
                <a16:creationId xmlns:a16="http://schemas.microsoft.com/office/drawing/2014/main" id="{9D9BA2BC-9560-4627-B841-222B31FF4BC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56772" y="1860963"/>
            <a:ext cx="4777556"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Immagine 18" descr="1919 primo direttorio del fascio di verona.jpg">
            <a:extLst>
              <a:ext uri="{FF2B5EF4-FFF2-40B4-BE49-F238E27FC236}">
                <a16:creationId xmlns:a16="http://schemas.microsoft.com/office/drawing/2014/main" id="{7F928B97-AAE1-4912-9427-4405B72B1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1319" y="2307303"/>
            <a:ext cx="1412397" cy="194478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0" name="CasellaDiTesto 19">
            <a:extLst>
              <a:ext uri="{FF2B5EF4-FFF2-40B4-BE49-F238E27FC236}">
                <a16:creationId xmlns:a16="http://schemas.microsoft.com/office/drawing/2014/main" id="{8BD37E72-FF79-4528-85BC-9E88CF4D79E3}"/>
              </a:ext>
            </a:extLst>
          </p:cNvPr>
          <p:cNvSpPr txBox="1"/>
          <p:nvPr/>
        </p:nvSpPr>
        <p:spPr>
          <a:xfrm>
            <a:off x="0" y="2848806"/>
            <a:ext cx="2276206" cy="86177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Marzo 1919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Fondazione a Milano dei Fasci di Combattimento</a:t>
            </a:r>
          </a:p>
        </p:txBody>
      </p:sp>
      <p:pic>
        <p:nvPicPr>
          <p:cNvPr id="21" name="Immagine 20" descr="Don-Luigi-Sturzo.jpg">
            <a:extLst>
              <a:ext uri="{FF2B5EF4-FFF2-40B4-BE49-F238E27FC236}">
                <a16:creationId xmlns:a16="http://schemas.microsoft.com/office/drawing/2014/main" id="{595B8814-E6B4-4E3C-A810-0E7B085883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0785" y="760374"/>
            <a:ext cx="2143139" cy="1384798"/>
          </a:xfrm>
          <a:prstGeom prst="rect">
            <a:avLst/>
          </a:prstGeom>
          <a:effectLst>
            <a:outerShdw blurRad="50800" dist="38100" dir="2700000" algn="tl" rotWithShape="0">
              <a:prstClr val="black">
                <a:alpha val="40000"/>
              </a:prstClr>
            </a:outerShdw>
          </a:effectLst>
        </p:spPr>
      </p:pic>
      <p:pic>
        <p:nvPicPr>
          <p:cNvPr id="22" name="Immagine 21" descr="biennio rosso.jpg">
            <a:extLst>
              <a:ext uri="{FF2B5EF4-FFF2-40B4-BE49-F238E27FC236}">
                <a16:creationId xmlns:a16="http://schemas.microsoft.com/office/drawing/2014/main" id="{6B74DFC2-AFE8-477F-BDDA-3694FECA6D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622" y="4233604"/>
            <a:ext cx="1837163" cy="2546562"/>
          </a:xfrm>
          <a:prstGeom prst="rect">
            <a:avLst/>
          </a:prstGeom>
          <a:effectLst>
            <a:outerShdw blurRad="50800" dist="38100" dir="2700000" algn="tl" rotWithShape="0">
              <a:prstClr val="black">
                <a:alpha val="40000"/>
              </a:prstClr>
            </a:outerShdw>
          </a:effectLst>
        </p:spPr>
      </p:pic>
      <p:sp>
        <p:nvSpPr>
          <p:cNvPr id="23" name="CasellaDiTesto 22">
            <a:extLst>
              <a:ext uri="{FF2B5EF4-FFF2-40B4-BE49-F238E27FC236}">
                <a16:creationId xmlns:a16="http://schemas.microsoft.com/office/drawing/2014/main" id="{2B7DCFC2-276A-4A77-BB7E-3FF281D5717D}"/>
              </a:ext>
            </a:extLst>
          </p:cNvPr>
          <p:cNvSpPr txBox="1"/>
          <p:nvPr/>
        </p:nvSpPr>
        <p:spPr>
          <a:xfrm>
            <a:off x="66631" y="897364"/>
            <a:ext cx="1691831" cy="86177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Gennaio 1919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Nasce il Partito Popolare Italiano</a:t>
            </a:r>
          </a:p>
        </p:txBody>
      </p:sp>
      <p:sp>
        <p:nvSpPr>
          <p:cNvPr id="24" name="Rettangolo 23">
            <a:extLst>
              <a:ext uri="{FF2B5EF4-FFF2-40B4-BE49-F238E27FC236}">
                <a16:creationId xmlns:a16="http://schemas.microsoft.com/office/drawing/2014/main" id="{3D475694-C862-477F-BD62-FBC0A8CB6E82}"/>
              </a:ext>
            </a:extLst>
          </p:cNvPr>
          <p:cNvSpPr/>
          <p:nvPr/>
        </p:nvSpPr>
        <p:spPr>
          <a:xfrm>
            <a:off x="2176168" y="4624466"/>
            <a:ext cx="6142068" cy="1846659"/>
          </a:xfrm>
          <a:prstGeom prst="rect">
            <a:avLst/>
          </a:prstGeom>
          <a:solidFill>
            <a:srgbClr val="EC7634"/>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Ottobre 1919</a:t>
            </a:r>
            <a:endParaRPr kumimoji="0" lang="it-IT"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massimalisti </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vincono il XVI Congresso nazionale socialista:</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Rivoluzione sovietica come modello di azione e adesione all’Internazionale comunista</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possibilità di </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ricorso alla violenza</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per conseguire i fini del partito</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obiettivi del partito sono la demolizione dello Stato borghese, la dittatura del proletariato e la costruzione di un nuovo ordine comunista</a:t>
            </a:r>
          </a:p>
        </p:txBody>
      </p:sp>
      <p:sp>
        <p:nvSpPr>
          <p:cNvPr id="25" name="CasellaDiTesto 24">
            <a:extLst>
              <a:ext uri="{FF2B5EF4-FFF2-40B4-BE49-F238E27FC236}">
                <a16:creationId xmlns:a16="http://schemas.microsoft.com/office/drawing/2014/main" id="{1D7E8ED6-00AE-494F-9EC9-3105F3EBAB4E}"/>
              </a:ext>
            </a:extLst>
          </p:cNvPr>
          <p:cNvSpPr txBox="1"/>
          <p:nvPr/>
        </p:nvSpPr>
        <p:spPr>
          <a:xfrm>
            <a:off x="5574398" y="962988"/>
            <a:ext cx="5742304" cy="584775"/>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L’ondata nazionalista, nata prima della guerra, trova nuova linfa nel mito della “vittoria mutilata” e nell’impresa di Fiume (1919)</a:t>
            </a:r>
          </a:p>
        </p:txBody>
      </p:sp>
      <p:pic>
        <p:nvPicPr>
          <p:cNvPr id="26" name="Immagine 25" descr="PCdI1921.gif">
            <a:extLst>
              <a:ext uri="{FF2B5EF4-FFF2-40B4-BE49-F238E27FC236}">
                <a16:creationId xmlns:a16="http://schemas.microsoft.com/office/drawing/2014/main" id="{6032685F-5B46-49BE-AC30-33C92B1746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41792" y="4337333"/>
            <a:ext cx="1654876" cy="2339103"/>
          </a:xfrm>
          <a:prstGeom prst="rect">
            <a:avLst/>
          </a:prstGeom>
        </p:spPr>
      </p:pic>
      <p:sp>
        <p:nvSpPr>
          <p:cNvPr id="27" name="CasellaDiTesto 26">
            <a:extLst>
              <a:ext uri="{FF2B5EF4-FFF2-40B4-BE49-F238E27FC236}">
                <a16:creationId xmlns:a16="http://schemas.microsoft.com/office/drawing/2014/main" id="{A53C73CC-A851-48A9-A435-0D9EF281A43F}"/>
              </a:ext>
            </a:extLst>
          </p:cNvPr>
          <p:cNvSpPr txBox="1"/>
          <p:nvPr/>
        </p:nvSpPr>
        <p:spPr>
          <a:xfrm>
            <a:off x="8444196" y="5199107"/>
            <a:ext cx="1571636" cy="615553"/>
          </a:xfrm>
          <a:prstGeom prst="rect">
            <a:avLst/>
          </a:prstGeom>
          <a:solidFill>
            <a:srgbClr val="C00000"/>
          </a:solidFill>
          <a:ln>
            <a:no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Gennaio 1921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Nasce il </a:t>
            </a: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PCd</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’I</a:t>
            </a:r>
          </a:p>
        </p:txBody>
      </p:sp>
      <p:sp>
        <p:nvSpPr>
          <p:cNvPr id="14" name="Rettangolo con angoli arrotondati 13">
            <a:extLst>
              <a:ext uri="{FF2B5EF4-FFF2-40B4-BE49-F238E27FC236}">
                <a16:creationId xmlns:a16="http://schemas.microsoft.com/office/drawing/2014/main" id="{5355824D-53C5-FD49-8A99-04F74D3EEF5C}"/>
              </a:ext>
            </a:extLst>
          </p:cNvPr>
          <p:cNvSpPr/>
          <p:nvPr/>
        </p:nvSpPr>
        <p:spPr>
          <a:xfrm>
            <a:off x="2696" y="356839"/>
            <a:ext cx="6768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asellaDiTesto 14">
            <a:extLst>
              <a:ext uri="{FF2B5EF4-FFF2-40B4-BE49-F238E27FC236}">
                <a16:creationId xmlns:a16="http://schemas.microsoft.com/office/drawing/2014/main" id="{68DFF7F4-A76D-BC4B-A968-E3455ADC3C37}"/>
              </a:ext>
            </a:extLst>
          </p:cNvPr>
          <p:cNvSpPr txBox="1"/>
          <p:nvPr/>
        </p:nvSpPr>
        <p:spPr>
          <a:xfrm>
            <a:off x="-16227" y="139028"/>
            <a:ext cx="295741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La crisi dello Stato liberale </a:t>
            </a:r>
          </a:p>
        </p:txBody>
      </p:sp>
    </p:spTree>
    <p:extLst>
      <p:ext uri="{BB962C8B-B14F-4D97-AF65-F5344CB8AC3E}">
        <p14:creationId xmlns:p14="http://schemas.microsoft.com/office/powerpoint/2010/main" val="124427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descr="L'ASINO 19 gen 1919.jpg">
            <a:extLst>
              <a:ext uri="{FF2B5EF4-FFF2-40B4-BE49-F238E27FC236}">
                <a16:creationId xmlns:a16="http://schemas.microsoft.com/office/drawing/2014/main" id="{276062FB-E654-4D22-82EB-E0FC60A257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89411" y="2653315"/>
            <a:ext cx="2942739" cy="3989441"/>
          </a:xfrm>
          <a:prstGeom prst="rect">
            <a:avLst/>
          </a:prstGeom>
        </p:spPr>
      </p:pic>
      <p:pic>
        <p:nvPicPr>
          <p:cNvPr id="21" name="Immagine 20" descr="guardie rosse.jpg">
            <a:extLst>
              <a:ext uri="{FF2B5EF4-FFF2-40B4-BE49-F238E27FC236}">
                <a16:creationId xmlns:a16="http://schemas.microsoft.com/office/drawing/2014/main" id="{F7CF5BE3-C167-444F-A55F-AC848B046F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7756" y="3148550"/>
            <a:ext cx="5284304" cy="3420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CasellaDiTesto 21">
            <a:extLst>
              <a:ext uri="{FF2B5EF4-FFF2-40B4-BE49-F238E27FC236}">
                <a16:creationId xmlns:a16="http://schemas.microsoft.com/office/drawing/2014/main" id="{8E861FF3-D60C-4D28-A475-30DED86481F4}"/>
              </a:ext>
            </a:extLst>
          </p:cNvPr>
          <p:cNvSpPr txBox="1"/>
          <p:nvPr/>
        </p:nvSpPr>
        <p:spPr>
          <a:xfrm>
            <a:off x="5827756" y="1757799"/>
            <a:ext cx="5284304" cy="1200329"/>
          </a:xfrm>
          <a:prstGeom prst="rect">
            <a:avLst/>
          </a:prstGeom>
          <a:solidFill>
            <a:srgbClr val="FC642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richiesta di aumenti salariali &gt; serrata</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occupazione delle fabbriche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vittoria sindacale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ma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speranze di palingenesi rivoluzionaria deluse</a:t>
            </a:r>
          </a:p>
        </p:txBody>
      </p:sp>
      <p:sp>
        <p:nvSpPr>
          <p:cNvPr id="23" name="CasellaDiTesto 22">
            <a:extLst>
              <a:ext uri="{FF2B5EF4-FFF2-40B4-BE49-F238E27FC236}">
                <a16:creationId xmlns:a16="http://schemas.microsoft.com/office/drawing/2014/main" id="{FD9B960C-DA86-41E8-B8BA-78406DA97C88}"/>
              </a:ext>
            </a:extLst>
          </p:cNvPr>
          <p:cNvSpPr txBox="1"/>
          <p:nvPr/>
        </p:nvSpPr>
        <p:spPr>
          <a:xfrm>
            <a:off x="1111571" y="1771242"/>
            <a:ext cx="4269823" cy="646331"/>
          </a:xfrm>
          <a:prstGeom prst="rect">
            <a:avLst/>
          </a:prstGeom>
          <a:solidFill>
            <a:srgbClr val="FC642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Nord e centro &gt; imponibile di manodopera</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Sud &gt; Occupazione delle terre incolte</a:t>
            </a:r>
          </a:p>
        </p:txBody>
      </p:sp>
      <p:sp>
        <p:nvSpPr>
          <p:cNvPr id="24" name="CasellaDiTesto 23">
            <a:extLst>
              <a:ext uri="{FF2B5EF4-FFF2-40B4-BE49-F238E27FC236}">
                <a16:creationId xmlns:a16="http://schemas.microsoft.com/office/drawing/2014/main" id="{F4FF8901-0E63-499B-8E85-D0F0ED5FAC5E}"/>
              </a:ext>
            </a:extLst>
          </p:cNvPr>
          <p:cNvSpPr txBox="1"/>
          <p:nvPr/>
        </p:nvSpPr>
        <p:spPr>
          <a:xfrm>
            <a:off x="3107521" y="1059031"/>
            <a:ext cx="5976957" cy="400110"/>
          </a:xfrm>
          <a:prstGeom prst="rect">
            <a:avLst/>
          </a:prstGeom>
          <a:solidFill>
            <a:srgbClr val="E605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E7E6E6"/>
                </a:solidFill>
                <a:effectLst/>
                <a:uLnTx/>
                <a:uFillTx/>
                <a:latin typeface="Calibri" panose="020F0502020204030204"/>
                <a:ea typeface="+mn-ea"/>
                <a:cs typeface="+mn-cs"/>
              </a:rPr>
              <a:t>Il biennio rosso &gt; accesa conflittualità agraria ed operaia</a:t>
            </a:r>
          </a:p>
        </p:txBody>
      </p:sp>
      <p:sp>
        <p:nvSpPr>
          <p:cNvPr id="10" name="Rettangolo con angoli arrotondati 9">
            <a:extLst>
              <a:ext uri="{FF2B5EF4-FFF2-40B4-BE49-F238E27FC236}">
                <a16:creationId xmlns:a16="http://schemas.microsoft.com/office/drawing/2014/main" id="{D829E42B-B54E-1748-8521-810C7B3C1C7D}"/>
              </a:ext>
            </a:extLst>
          </p:cNvPr>
          <p:cNvSpPr/>
          <p:nvPr/>
        </p:nvSpPr>
        <p:spPr>
          <a:xfrm>
            <a:off x="2696" y="356839"/>
            <a:ext cx="6768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asellaDiTesto 10">
            <a:extLst>
              <a:ext uri="{FF2B5EF4-FFF2-40B4-BE49-F238E27FC236}">
                <a16:creationId xmlns:a16="http://schemas.microsoft.com/office/drawing/2014/main" id="{E8E3FA3F-A385-3143-A0CB-E1A0BB4998F3}"/>
              </a:ext>
            </a:extLst>
          </p:cNvPr>
          <p:cNvSpPr txBox="1"/>
          <p:nvPr/>
        </p:nvSpPr>
        <p:spPr>
          <a:xfrm>
            <a:off x="-16227" y="139028"/>
            <a:ext cx="295741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La crisi dello </a:t>
            </a:r>
            <a:r>
              <a:rPr kumimoji="0" lang="it-IT" sz="200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Stato liberale</a:t>
            </a:r>
            <a:endPar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p:txBody>
      </p:sp>
      <p:sp>
        <p:nvSpPr>
          <p:cNvPr id="12" name="CasellaDiTesto 11">
            <a:extLst>
              <a:ext uri="{FF2B5EF4-FFF2-40B4-BE49-F238E27FC236}">
                <a16:creationId xmlns:a16="http://schemas.microsoft.com/office/drawing/2014/main" id="{77DC2DB4-9463-6D41-8C57-39367352E040}"/>
              </a:ext>
            </a:extLst>
          </p:cNvPr>
          <p:cNvSpPr txBox="1"/>
          <p:nvPr/>
        </p:nvSpPr>
        <p:spPr>
          <a:xfrm>
            <a:off x="3592767" y="411384"/>
            <a:ext cx="32069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mn-cs"/>
              </a:rPr>
              <a:t>1919-1920 &gt; il biennio rosso</a:t>
            </a:r>
          </a:p>
        </p:txBody>
      </p:sp>
    </p:spTree>
    <p:extLst>
      <p:ext uri="{BB962C8B-B14F-4D97-AF65-F5344CB8AC3E}">
        <p14:creationId xmlns:p14="http://schemas.microsoft.com/office/powerpoint/2010/main" val="90416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descr="Immagine che contiene testo, mappa, atlante, schermata&#10;&#10;Descrizione generata automaticamente">
            <a:extLst>
              <a:ext uri="{FF2B5EF4-FFF2-40B4-BE49-F238E27FC236}">
                <a16:creationId xmlns:a16="http://schemas.microsoft.com/office/drawing/2014/main" id="{FBB3E78D-56D9-4DEF-5B82-8BEA0A9809D7}"/>
              </a:ext>
            </a:extLst>
          </p:cNvPr>
          <p:cNvPicPr>
            <a:picLocks noChangeAspect="1"/>
          </p:cNvPicPr>
          <p:nvPr/>
        </p:nvPicPr>
        <p:blipFill rotWithShape="1">
          <a:blip r:embed="rId2"/>
          <a:srcRect l="1941" r="194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8" name="Content Placeholder 7">
            <a:extLst>
              <a:ext uri="{FF2B5EF4-FFF2-40B4-BE49-F238E27FC236}">
                <a16:creationId xmlns:a16="http://schemas.microsoft.com/office/drawing/2014/main" id="{F7E868DE-D3A4-670F-38A0-07C6C04097C5}"/>
              </a:ext>
            </a:extLst>
          </p:cNvPr>
          <p:cNvSpPr>
            <a:spLocks noGrp="1"/>
          </p:cNvSpPr>
          <p:nvPr>
            <p:ph idx="1"/>
          </p:nvPr>
        </p:nvSpPr>
        <p:spPr>
          <a:xfrm>
            <a:off x="6417734" y="-1"/>
            <a:ext cx="5291663" cy="7159558"/>
          </a:xfrm>
        </p:spPr>
        <p:txBody>
          <a:bodyPr>
            <a:normAutofit fontScale="47500" lnSpcReduction="20000"/>
          </a:bodyPr>
          <a:lstStyle/>
          <a:p>
            <a:pPr marL="0" marR="0" lvl="0" indent="0" algn="l" defTabSz="914400" rtl="0" eaLnBrk="1" fontAlgn="auto" latinLnBrk="0" hangingPunct="1">
              <a:lnSpc>
                <a:spcPct val="120000"/>
              </a:lnSpc>
              <a:spcBef>
                <a:spcPts val="0"/>
              </a:spcBef>
              <a:spcAft>
                <a:spcPts val="0"/>
              </a:spcAft>
              <a:buClrTx/>
              <a:buSzTx/>
              <a:buNone/>
              <a:tabLst/>
              <a:defRPr/>
            </a:pPr>
            <a:r>
              <a:rPr lang="it-IT" sz="3000" dirty="0">
                <a:solidFill>
                  <a:prstClr val="black"/>
                </a:solidFill>
                <a:latin typeface="Calibri" panose="020F0502020204030204"/>
              </a:rPr>
              <a:t>Una guerra civile europea? (Enzo Traverso; A ferro e fuoco. La guerra civile europea 1914-1945, Il Mulino, 2008)</a:t>
            </a:r>
          </a:p>
          <a:p>
            <a:pPr marL="0" marR="0" lvl="0" indent="0" algn="l" defTabSz="914400" rtl="0" eaLnBrk="1" fontAlgn="auto" latinLnBrk="0" hangingPunct="1">
              <a:lnSpc>
                <a:spcPct val="120000"/>
              </a:lnSpc>
              <a:spcBef>
                <a:spcPts val="0"/>
              </a:spcBef>
              <a:spcAft>
                <a:spcPts val="0"/>
              </a:spcAft>
              <a:buClrTx/>
              <a:buSzTx/>
              <a:buNone/>
              <a:tabLst/>
              <a:defRPr/>
            </a:pPr>
            <a:r>
              <a:rPr lang="it-IT" sz="3000" u="sng" dirty="0">
                <a:solidFill>
                  <a:prstClr val="black"/>
                </a:solidFill>
                <a:latin typeface="Calibri" panose="020F0502020204030204"/>
              </a:rPr>
              <a:t>Dimensione ideologica</a:t>
            </a:r>
          </a:p>
          <a:p>
            <a:pPr marL="0" marR="0" lvl="0" indent="0" algn="l" defTabSz="914400" rtl="0" eaLnBrk="1" fontAlgn="auto" latinLnBrk="0" hangingPunct="1">
              <a:lnSpc>
                <a:spcPct val="120000"/>
              </a:lnSpc>
              <a:spcBef>
                <a:spcPts val="0"/>
              </a:spcBef>
              <a:spcAft>
                <a:spcPts val="0"/>
              </a:spcAft>
              <a:buClrTx/>
              <a:buSzTx/>
              <a:buNone/>
              <a:tabLst/>
              <a:defRPr/>
            </a:pPr>
            <a:endParaRPr lang="it-IT" sz="30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3000" b="1" i="0" u="none" strike="noStrike" kern="1200" cap="none" spc="0" normalizeH="0" baseline="0" noProof="0" dirty="0">
                <a:ln>
                  <a:noFill/>
                </a:ln>
                <a:solidFill>
                  <a:prstClr val="black"/>
                </a:solidFill>
                <a:effectLst/>
                <a:uLnTx/>
                <a:uFillTx/>
                <a:latin typeface="Calibri" panose="020F0502020204030204"/>
                <a:ea typeface="+mn-ea"/>
                <a:cs typeface="+mn-cs"/>
              </a:rPr>
              <a:t>Trattato di Versailles</a:t>
            </a:r>
            <a:r>
              <a:rPr kumimoji="0" lang="it-IT" sz="3000" b="0" i="0" u="none" strike="noStrike" kern="1200" cap="none" spc="0" normalizeH="0" baseline="0" noProof="0" dirty="0">
                <a:ln>
                  <a:noFill/>
                </a:ln>
                <a:solidFill>
                  <a:prstClr val="black"/>
                </a:solidFill>
                <a:effectLst/>
                <a:uLnTx/>
                <a:uFillTx/>
                <a:latin typeface="Calibri" panose="020F0502020204030204"/>
                <a:ea typeface="+mn-ea"/>
                <a:cs typeface="+mn-cs"/>
              </a:rPr>
              <a:t> (stipulato con la Germania, 1919)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3000" b="0" i="0" u="none" strike="noStrike" kern="1200" cap="none" spc="0" normalizeH="0" baseline="0" noProof="0" dirty="0">
                <a:ln>
                  <a:noFill/>
                </a:ln>
                <a:solidFill>
                  <a:prstClr val="black"/>
                </a:solidFill>
                <a:effectLst/>
                <a:uLnTx/>
                <a:uFillTx/>
                <a:latin typeface="Calibri" panose="020F0502020204030204"/>
                <a:ea typeface="+mn-ea"/>
                <a:cs typeface="+mn-cs"/>
              </a:rPr>
              <a:t>Diktat (imposizioni)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3000" b="1" i="0" u="none" strike="noStrike" kern="1200" cap="none" spc="0" normalizeH="0" baseline="0" noProof="0" dirty="0">
                <a:ln>
                  <a:noFill/>
                </a:ln>
                <a:solidFill>
                  <a:prstClr val="black"/>
                </a:solidFill>
                <a:effectLst/>
                <a:uLnTx/>
                <a:uFillTx/>
                <a:latin typeface="Calibri" panose="020F0502020204030204"/>
                <a:ea typeface="+mn-ea"/>
                <a:cs typeface="+mn-cs"/>
              </a:rPr>
              <a:t>Trattato di Saint Germain </a:t>
            </a:r>
            <a:r>
              <a:rPr kumimoji="0" lang="it-IT" sz="3000" b="0" i="0" u="none" strike="noStrike" kern="1200" cap="none" spc="0" normalizeH="0" baseline="0" noProof="0" dirty="0">
                <a:ln>
                  <a:noFill/>
                </a:ln>
                <a:solidFill>
                  <a:prstClr val="black"/>
                </a:solidFill>
                <a:effectLst/>
                <a:uLnTx/>
                <a:uFillTx/>
                <a:latin typeface="Calibri" panose="020F0502020204030204"/>
                <a:ea typeface="+mn-ea"/>
                <a:cs typeface="+mn-cs"/>
              </a:rPr>
              <a:t>(con l’Austria, 1919)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3000" b="1" i="0" u="none" strike="noStrike" kern="1200" cap="none" spc="0" normalizeH="0" baseline="0" noProof="0" dirty="0">
                <a:ln>
                  <a:noFill/>
                </a:ln>
                <a:solidFill>
                  <a:prstClr val="black"/>
                </a:solidFill>
                <a:effectLst/>
                <a:uLnTx/>
                <a:uFillTx/>
                <a:latin typeface="Calibri" panose="020F0502020204030204"/>
                <a:ea typeface="+mn-ea"/>
                <a:cs typeface="+mn-cs"/>
              </a:rPr>
              <a:t>Trattato di Neuilly </a:t>
            </a:r>
            <a:r>
              <a:rPr kumimoji="0" lang="it-IT" sz="3000" b="0" i="0" u="none" strike="noStrike" kern="1200" cap="none" spc="0" normalizeH="0" baseline="0" noProof="0" dirty="0">
                <a:ln>
                  <a:noFill/>
                </a:ln>
                <a:solidFill>
                  <a:prstClr val="black"/>
                </a:solidFill>
                <a:effectLst/>
                <a:uLnTx/>
                <a:uFillTx/>
                <a:latin typeface="Calibri" panose="020F0502020204030204"/>
                <a:ea typeface="+mn-ea"/>
                <a:cs typeface="+mn-cs"/>
              </a:rPr>
              <a:t>(con la Bulgaria, 1919)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3000" b="1" i="0" u="none" strike="noStrike" kern="1200" cap="none" spc="0" normalizeH="0" baseline="0" noProof="0" dirty="0">
                <a:ln>
                  <a:noFill/>
                </a:ln>
                <a:solidFill>
                  <a:prstClr val="black"/>
                </a:solidFill>
                <a:effectLst/>
                <a:uLnTx/>
                <a:uFillTx/>
                <a:latin typeface="Calibri" panose="020F0502020204030204"/>
                <a:ea typeface="+mn-ea"/>
                <a:cs typeface="+mn-cs"/>
              </a:rPr>
              <a:t>Trattato del Trianon </a:t>
            </a:r>
            <a:r>
              <a:rPr kumimoji="0" lang="it-IT" sz="3000" b="0" i="0" u="none" strike="noStrike" kern="1200" cap="none" spc="0" normalizeH="0" baseline="0" noProof="0" dirty="0">
                <a:ln>
                  <a:noFill/>
                </a:ln>
                <a:solidFill>
                  <a:prstClr val="black"/>
                </a:solidFill>
                <a:effectLst/>
                <a:uLnTx/>
                <a:uFillTx/>
                <a:latin typeface="Calibri" panose="020F0502020204030204"/>
                <a:ea typeface="+mn-ea"/>
                <a:cs typeface="+mn-cs"/>
              </a:rPr>
              <a:t>(con l’Ungheria, 1920)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3000" b="1" i="0" u="none" strike="noStrike" kern="1200" cap="none" spc="0" normalizeH="0" baseline="0" noProof="0" dirty="0">
                <a:ln>
                  <a:noFill/>
                </a:ln>
                <a:solidFill>
                  <a:prstClr val="black"/>
                </a:solidFill>
                <a:effectLst/>
                <a:uLnTx/>
                <a:uFillTx/>
                <a:latin typeface="Calibri" panose="020F0502020204030204"/>
                <a:ea typeface="+mn-ea"/>
                <a:cs typeface="+mn-cs"/>
              </a:rPr>
              <a:t>Trattato di Sèvres </a:t>
            </a:r>
            <a:r>
              <a:rPr kumimoji="0" lang="it-IT" sz="3000" b="0" i="0" u="none" strike="noStrike" kern="1200" cap="none" spc="0" normalizeH="0" baseline="0" noProof="0" dirty="0">
                <a:ln>
                  <a:noFill/>
                </a:ln>
                <a:solidFill>
                  <a:prstClr val="black"/>
                </a:solidFill>
                <a:effectLst/>
                <a:uLnTx/>
                <a:uFillTx/>
                <a:latin typeface="Calibri" panose="020F0502020204030204"/>
                <a:ea typeface="+mn-ea"/>
                <a:cs typeface="+mn-cs"/>
              </a:rPr>
              <a:t>(con la Turchia 1920)</a:t>
            </a:r>
          </a:p>
          <a:p>
            <a:pPr marL="0" marR="0" lvl="0" indent="0" algn="l" defTabSz="914400" rtl="0" eaLnBrk="1" fontAlgn="auto" latinLnBrk="0" hangingPunct="1">
              <a:lnSpc>
                <a:spcPct val="120000"/>
              </a:lnSpc>
              <a:spcBef>
                <a:spcPts val="0"/>
              </a:spcBef>
              <a:spcAft>
                <a:spcPts val="0"/>
              </a:spcAft>
              <a:buClrTx/>
              <a:buSzTx/>
              <a:buNone/>
              <a:tabLst/>
              <a:defRPr/>
            </a:pPr>
            <a:endParaRPr lang="it-IT" sz="3000"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None/>
              <a:tabLst/>
              <a:defRPr/>
            </a:pPr>
            <a:endParaRPr lang="it-IT" sz="3000"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None/>
              <a:tabLst/>
              <a:defRPr/>
            </a:pPr>
            <a:r>
              <a:rPr lang="it-IT" sz="3000" dirty="0">
                <a:solidFill>
                  <a:prstClr val="black"/>
                </a:solidFill>
                <a:latin typeface="Calibri" panose="020F0502020204030204"/>
              </a:rPr>
              <a:t>F</a:t>
            </a:r>
            <a:r>
              <a:rPr kumimoji="0" lang="it-IT" sz="3000" b="0" i="0" u="none" strike="noStrike" kern="1200" cap="none" spc="0" normalizeH="0" baseline="0" noProof="0" dirty="0">
                <a:ln>
                  <a:noFill/>
                </a:ln>
                <a:solidFill>
                  <a:prstClr val="black"/>
                </a:solidFill>
                <a:effectLst/>
                <a:uLnTx/>
                <a:uFillTx/>
                <a:latin typeface="Calibri"/>
                <a:ea typeface="+mn-ea"/>
                <a:cs typeface="+mn-cs"/>
              </a:rPr>
              <a:t>ine degli Imperi</a:t>
            </a:r>
          </a:p>
          <a:p>
            <a:pPr marL="0" marR="0" lvl="0" indent="0" algn="l" defTabSz="457200" rtl="0" eaLnBrk="1" fontAlgn="auto" latinLnBrk="0" hangingPunct="1">
              <a:lnSpc>
                <a:spcPct val="120000"/>
              </a:lnSpc>
              <a:spcBef>
                <a:spcPct val="20000"/>
              </a:spcBef>
              <a:spcAft>
                <a:spcPts val="0"/>
              </a:spcAft>
              <a:buClrTx/>
              <a:buSz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mn-cs"/>
              </a:rPr>
              <a:t>(Impero tedesco, Impero russo, Impero austroungarico, </a:t>
            </a:r>
            <a:r>
              <a:rPr lang="it-IT" sz="3000" u="none" dirty="0">
                <a:solidFill>
                  <a:prstClr val="black"/>
                </a:solidFill>
                <a:latin typeface="Calibri"/>
              </a:rPr>
              <a:t>I</a:t>
            </a:r>
            <a:r>
              <a:rPr kumimoji="0" lang="it-IT" sz="3000" b="0" i="0" strike="noStrike" kern="1200" cap="none" spc="0" normalizeH="0" baseline="0" noProof="0" dirty="0" err="1">
                <a:ln>
                  <a:noFill/>
                </a:ln>
                <a:solidFill>
                  <a:prstClr val="black"/>
                </a:solidFill>
                <a:effectLst/>
                <a:uLnTx/>
                <a:uFillTx/>
                <a:latin typeface="Calibri"/>
                <a:ea typeface="+mn-ea"/>
                <a:cs typeface="+mn-cs"/>
              </a:rPr>
              <a:t>mpero</a:t>
            </a:r>
            <a:r>
              <a:rPr kumimoji="0" lang="it-IT" sz="3000" b="0" i="0" strike="noStrike" kern="1200" cap="none" spc="0" normalizeH="0" baseline="0" noProof="0" dirty="0">
                <a:ln>
                  <a:noFill/>
                </a:ln>
                <a:solidFill>
                  <a:prstClr val="black"/>
                </a:solidFill>
                <a:effectLst/>
                <a:uLnTx/>
                <a:uFillTx/>
                <a:latin typeface="Calibri"/>
                <a:ea typeface="+mn-ea"/>
                <a:cs typeface="+mn-cs"/>
              </a:rPr>
              <a:t> ottomano) </a:t>
            </a:r>
          </a:p>
          <a:p>
            <a:pPr marL="0" marR="0" lvl="0" indent="0" algn="l" defTabSz="914400" rtl="0" eaLnBrk="1" fontAlgn="auto" latinLnBrk="0" hangingPunct="1">
              <a:lnSpc>
                <a:spcPct val="120000"/>
              </a:lnSpc>
              <a:spcBef>
                <a:spcPts val="0"/>
              </a:spcBef>
              <a:spcAft>
                <a:spcPts val="0"/>
              </a:spcAft>
              <a:buClrTx/>
              <a:buSzTx/>
              <a:buNone/>
              <a:tabLst/>
              <a:defRPr/>
            </a:pPr>
            <a:endParaRPr kumimoji="0" lang="it-IT" sz="3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it-IT" sz="3000" b="0" i="0" u="none" strike="noStrike" kern="1200" cap="none" spc="0" normalizeH="0" baseline="0" noProof="0" dirty="0">
                <a:ln>
                  <a:noFill/>
                </a:ln>
                <a:solidFill>
                  <a:prstClr val="black"/>
                </a:solidFill>
                <a:effectLst/>
                <a:uLnTx/>
                <a:uFillTx/>
                <a:latin typeface="Calibri"/>
                <a:ea typeface="+mn-ea"/>
                <a:cs typeface="+mn-cs"/>
              </a:rPr>
              <a:t> Riduzione dei territori tedeschi</a:t>
            </a:r>
          </a:p>
          <a:p>
            <a:pPr marL="0" marR="0" lvl="0" indent="0" algn="l" defTabSz="914400" rtl="0" eaLnBrk="1" fontAlgn="auto" latinLnBrk="0" hangingPunct="1">
              <a:lnSpc>
                <a:spcPct val="120000"/>
              </a:lnSpc>
              <a:spcBef>
                <a:spcPts val="0"/>
              </a:spcBef>
              <a:spcAft>
                <a:spcPts val="0"/>
              </a:spcAft>
              <a:buClrTx/>
              <a:buSz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mn-cs"/>
              </a:rPr>
              <a:t>Smembramento dell’Impero Austro-Ungarico: </a:t>
            </a:r>
          </a:p>
          <a:p>
            <a:pPr marL="0" marR="0" lvl="0" indent="0" algn="l" defTabSz="914400" rtl="0" eaLnBrk="1" fontAlgn="auto" latinLnBrk="0" hangingPunct="1">
              <a:lnSpc>
                <a:spcPct val="120000"/>
              </a:lnSpc>
              <a:spcBef>
                <a:spcPts val="0"/>
              </a:spcBef>
              <a:spcAft>
                <a:spcPts val="0"/>
              </a:spcAft>
              <a:buClrTx/>
              <a:buSz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mn-cs"/>
              </a:rPr>
              <a:t>Repubblica d’Austria, Repubblica ungherese, Repubblica di Cecoslovacchia,</a:t>
            </a:r>
          </a:p>
          <a:p>
            <a:pPr marL="0" marR="0" lvl="0" indent="0" algn="l" defTabSz="914400" rtl="0" eaLnBrk="1" fontAlgn="auto" latinLnBrk="0" hangingPunct="1">
              <a:lnSpc>
                <a:spcPct val="120000"/>
              </a:lnSpc>
              <a:spcBef>
                <a:spcPts val="0"/>
              </a:spcBef>
              <a:spcAft>
                <a:spcPts val="0"/>
              </a:spcAft>
              <a:buClrTx/>
              <a:buSz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mn-cs"/>
              </a:rPr>
              <a:t>Regno dei Serbi, Croati e Sloveni (Con Bosnia-Erzegovina e Montenegro)</a:t>
            </a:r>
          </a:p>
          <a:p>
            <a:pPr marL="0" marR="0" lvl="0" indent="0" algn="l" defTabSz="914400" rtl="0" eaLnBrk="1" fontAlgn="auto" latinLnBrk="0" hangingPunct="1">
              <a:lnSpc>
                <a:spcPct val="120000"/>
              </a:lnSpc>
              <a:spcBef>
                <a:spcPts val="0"/>
              </a:spcBef>
              <a:spcAft>
                <a:spcPts val="0"/>
              </a:spcAft>
              <a:buClrTx/>
              <a:buSzTx/>
              <a:buFont typeface="Arial" pitchFamily="34" charset="0"/>
              <a:buChar char="•"/>
              <a:tabLst/>
              <a:defRPr/>
            </a:pPr>
            <a:r>
              <a:rPr lang="it-IT" sz="3000" dirty="0">
                <a:solidFill>
                  <a:prstClr val="black"/>
                </a:solidFill>
                <a:latin typeface="Calibri"/>
              </a:rPr>
              <a:t>Trento, Trieste, Istria assegnate all’Italia (ma non la Dalmazia)</a:t>
            </a:r>
          </a:p>
          <a:p>
            <a:pPr marL="0" marR="0" lvl="0" indent="0" algn="l" defTabSz="914400" rtl="0" eaLnBrk="1" fontAlgn="auto" latinLnBrk="0" hangingPunct="1">
              <a:lnSpc>
                <a:spcPct val="120000"/>
              </a:lnSpc>
              <a:spcBef>
                <a:spcPts val="0"/>
              </a:spcBef>
              <a:spcAft>
                <a:spcPts val="0"/>
              </a:spcAft>
              <a:buClrTx/>
              <a:buSzTx/>
              <a:buFont typeface="Arial" pitchFamily="34" charset="0"/>
              <a:buChar char="•"/>
              <a:tabLst/>
              <a:defRPr/>
            </a:pPr>
            <a:endParaRPr lang="it-IT" sz="3000" dirty="0">
              <a:solidFill>
                <a:prstClr val="black"/>
              </a:solidFill>
              <a:latin typeface="Calibri"/>
            </a:endParaRPr>
          </a:p>
          <a:p>
            <a:pPr marL="0" marR="0" lvl="0" indent="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it-IT" sz="3000" b="0" i="0" u="none" strike="noStrike" kern="1200" cap="none" spc="0" normalizeH="0" baseline="0" noProof="0" dirty="0">
                <a:ln>
                  <a:noFill/>
                </a:ln>
                <a:solidFill>
                  <a:prstClr val="black"/>
                </a:solidFill>
                <a:effectLst/>
                <a:uLnTx/>
                <a:uFillTx/>
                <a:latin typeface="Calibri"/>
                <a:ea typeface="+mn-ea"/>
                <a:cs typeface="+mn-cs"/>
              </a:rPr>
              <a:t>Stato nazionale turco</a:t>
            </a:r>
          </a:p>
          <a:p>
            <a:pPr marL="0" marR="0" lvl="0" indent="0"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it-IT" sz="3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itchFamily="34" charset="0"/>
              <a:buChar char="•"/>
              <a:tabLst/>
              <a:defRPr/>
            </a:pPr>
            <a:r>
              <a:rPr lang="it-IT" sz="3000" dirty="0">
                <a:solidFill>
                  <a:prstClr val="black"/>
                </a:solidFill>
                <a:latin typeface="Calibri"/>
              </a:rPr>
              <a:t>Riconoscimento dell’indipendenza di Finlandia, Estonia, Lettonia e Lituania (territori facenti parte dell’Impero Russo che vengono riconosciuti in Stati indipendenti con l’intento di indebolire il nuovo stato sovietico)</a:t>
            </a:r>
            <a:endParaRPr kumimoji="0" lang="it-IT" sz="3000" b="0" i="0" u="none" strike="noStrike" kern="1200" cap="none" spc="0" normalizeH="0" baseline="0" noProof="0" dirty="0">
              <a:ln>
                <a:noFill/>
              </a:ln>
              <a:solidFill>
                <a:prstClr val="black"/>
              </a:solidFill>
              <a:effectLst/>
              <a:uLnTx/>
              <a:uFillTx/>
              <a:latin typeface="Calibri"/>
              <a:ea typeface="+mn-ea"/>
              <a:cs typeface="+mn-cs"/>
            </a:endParaRPr>
          </a:p>
          <a:p>
            <a:pPr marL="0" indent="0">
              <a:lnSpc>
                <a:spcPct val="120000"/>
              </a:lnSpc>
              <a:buNone/>
            </a:pPr>
            <a:endParaRPr kumimoji="0" lang="it-IT" sz="2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endParaRPr lang="it-IT" sz="1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it-IT" sz="1800" b="0" i="0" u="none" strike="noStrike" kern="1200" cap="none" spc="0" normalizeH="0" baseline="0" noProof="0" dirty="0">
              <a:ln>
                <a:noFill/>
              </a:ln>
              <a:effectLst/>
              <a:uLnTx/>
              <a:uFillTx/>
              <a:latin typeface="Calibri" panose="020F0502020204030204"/>
              <a:ea typeface="+mn-ea"/>
              <a:cs typeface="+mn-cs"/>
            </a:endParaRPr>
          </a:p>
          <a:p>
            <a:endParaRPr lang="en-US" sz="1800" dirty="0"/>
          </a:p>
        </p:txBody>
      </p:sp>
    </p:spTree>
    <p:extLst>
      <p:ext uri="{BB962C8B-B14F-4D97-AF65-F5344CB8AC3E}">
        <p14:creationId xmlns:p14="http://schemas.microsoft.com/office/powerpoint/2010/main" val="39265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542A37D-DDD1-60CF-879C-EBE3018E48D5}"/>
              </a:ext>
            </a:extLst>
          </p:cNvPr>
          <p:cNvSpPr>
            <a:spLocks noGrp="1"/>
          </p:cNvSpPr>
          <p:nvPr>
            <p:ph type="title"/>
          </p:nvPr>
        </p:nvSpPr>
        <p:spPr>
          <a:xfrm>
            <a:off x="572493" y="238539"/>
            <a:ext cx="11018520" cy="1434415"/>
          </a:xfrm>
        </p:spPr>
        <p:txBody>
          <a:bodyPr anchor="b">
            <a:normAutofit/>
          </a:bodyPr>
          <a:lstStyle/>
          <a:p>
            <a:r>
              <a:rPr lang="it-IT" sz="5400" dirty="0">
                <a:latin typeface="Calibri" panose="020F0502020204030204"/>
                <a:ea typeface="+mn-ea"/>
                <a:cs typeface="+mn-cs"/>
              </a:rPr>
              <a:t>Conferenza di Parigi (18 gennaio 1919)</a:t>
            </a:r>
            <a:endParaRPr lang="it-IT" sz="5400" dirty="0"/>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gnaposto contenuto 2">
            <a:extLst>
              <a:ext uri="{FF2B5EF4-FFF2-40B4-BE49-F238E27FC236}">
                <a16:creationId xmlns:a16="http://schemas.microsoft.com/office/drawing/2014/main" id="{26445B1E-CC9F-3296-C640-F8125275FFD1}"/>
              </a:ext>
            </a:extLst>
          </p:cNvPr>
          <p:cNvSpPr>
            <a:spLocks noGrp="1"/>
          </p:cNvSpPr>
          <p:nvPr>
            <p:ph idx="1"/>
          </p:nvPr>
        </p:nvSpPr>
        <p:spPr>
          <a:xfrm>
            <a:off x="572493" y="2071316"/>
            <a:ext cx="6713552" cy="4119172"/>
          </a:xfrm>
        </p:spPr>
        <p:txBody>
          <a:bodyPr anchor="t">
            <a:normAutofit/>
          </a:bodyPr>
          <a:lstStyle/>
          <a:p>
            <a:pPr marL="342900" marR="0" lvl="0" indent="-342900" defTabSz="457200" rtl="0" eaLnBrk="1" fontAlgn="auto" latinLnBrk="0" hangingPunct="1">
              <a:spcBef>
                <a:spcPct val="20000"/>
              </a:spcBef>
              <a:spcAft>
                <a:spcPts val="0"/>
              </a:spcAft>
              <a:buClrTx/>
              <a:buSzTx/>
              <a:buFont typeface="Arial"/>
              <a:buChar char="•"/>
              <a:tabLst/>
              <a:defRPr/>
            </a:pPr>
            <a:r>
              <a:rPr kumimoji="0" lang="it-IT" sz="1500" b="0" i="0" u="none" strike="noStrike" kern="1200" cap="none" spc="0" normalizeH="0" baseline="0" noProof="0" dirty="0">
                <a:ln>
                  <a:noFill/>
                </a:ln>
                <a:effectLst/>
                <a:uLnTx/>
                <a:uFillTx/>
                <a:latin typeface="Calibri"/>
                <a:ea typeface="+mn-ea"/>
                <a:cs typeface="+mn-cs"/>
              </a:rPr>
              <a:t>I vincitori si riuniscono per decidere il nuovo assetto dell’Europa: Francia, Gran Bretagna, Stati Uniti e Italia</a:t>
            </a:r>
          </a:p>
          <a:p>
            <a:pPr marL="342900" marR="0" lvl="0" indent="-342900" defTabSz="457200" rtl="0" eaLnBrk="1" fontAlgn="auto" latinLnBrk="0" hangingPunct="1">
              <a:spcBef>
                <a:spcPct val="20000"/>
              </a:spcBef>
              <a:spcAft>
                <a:spcPts val="0"/>
              </a:spcAft>
              <a:buClrTx/>
              <a:buSzTx/>
              <a:buFont typeface="Arial"/>
              <a:buChar char="•"/>
              <a:tabLst/>
              <a:defRPr/>
            </a:pPr>
            <a:r>
              <a:rPr kumimoji="0" lang="it-IT" sz="1500" b="0" i="0" u="none" strike="noStrike" kern="1200" cap="none" spc="0" normalizeH="0" baseline="0" noProof="0" dirty="0">
                <a:ln>
                  <a:noFill/>
                </a:ln>
                <a:effectLst/>
                <a:uLnTx/>
                <a:uFillTx/>
                <a:latin typeface="Calibri"/>
                <a:ea typeface="+mn-ea"/>
                <a:cs typeface="+mn-cs"/>
              </a:rPr>
              <a:t>I paesi vinti (più la Russia) sono esclusi dalle trattative e devono accettare i trattati imposti dai vincitori</a:t>
            </a:r>
            <a:endParaRPr lang="it-IT" sz="1500" dirty="0">
              <a:latin typeface="Calibri"/>
            </a:endParaRPr>
          </a:p>
          <a:p>
            <a:pPr marL="342900" marR="0" lvl="0" indent="-342900" defTabSz="457200" rtl="0" eaLnBrk="1" fontAlgn="auto" latinLnBrk="0" hangingPunct="1">
              <a:spcBef>
                <a:spcPct val="20000"/>
              </a:spcBef>
              <a:spcAft>
                <a:spcPts val="0"/>
              </a:spcAft>
              <a:buClrTx/>
              <a:buSzTx/>
              <a:buFont typeface="Arial"/>
              <a:buChar char="•"/>
              <a:tabLst/>
              <a:defRPr/>
            </a:pPr>
            <a:r>
              <a:rPr lang="it-IT" sz="1500" b="1" dirty="0"/>
              <a:t>Esiti del trattato di Versailles (pace punitiva):</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it-IT" sz="1500" b="0" i="0" u="none" strike="noStrike" kern="1200" cap="none" spc="0" normalizeH="0" baseline="0" noProof="0" dirty="0">
                <a:ln>
                  <a:noFill/>
                </a:ln>
                <a:effectLst/>
                <a:uLnTx/>
                <a:uFillTx/>
                <a:latin typeface="Calibri" panose="020F0502020204030204"/>
                <a:ea typeface="+mn-ea"/>
                <a:cs typeface="+mn-cs"/>
              </a:rPr>
              <a:t>Alsazia e Lorena a Francia</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it-IT" sz="1500" b="0" i="0" u="none" strike="noStrike" kern="1200" cap="none" spc="0" normalizeH="0" baseline="0" noProof="0" dirty="0">
                <a:ln>
                  <a:noFill/>
                </a:ln>
                <a:effectLst/>
                <a:uLnTx/>
                <a:uFillTx/>
                <a:latin typeface="Calibri" panose="020F0502020204030204"/>
                <a:ea typeface="+mn-ea"/>
                <a:cs typeface="+mn-cs"/>
              </a:rPr>
              <a:t>Slesia, Posnania e Pomerania alla Polonia e sua ricostituzione in Stato ( Danzica città libera); </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it-IT" sz="1500" b="0" i="0" u="none" strike="noStrike" kern="1200" cap="none" spc="0" normalizeH="0" baseline="0" noProof="0" dirty="0">
                <a:ln>
                  <a:noFill/>
                </a:ln>
                <a:effectLst/>
                <a:uLnTx/>
                <a:uFillTx/>
                <a:latin typeface="Calibri" panose="020F0502020204030204"/>
                <a:ea typeface="+mn-ea"/>
                <a:cs typeface="+mn-cs"/>
              </a:rPr>
              <a:t>Assegnazione della Saar alla Francia per 15 anni</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lang="it-IT" altLang="it-IT" sz="1500" dirty="0">
                <a:latin typeface="Calibri" panose="020F0502020204030204"/>
              </a:rPr>
              <a:t>S</a:t>
            </a:r>
            <a:r>
              <a:rPr kumimoji="0" lang="it-IT" altLang="it-IT" sz="1500" b="0" i="0" u="none" strike="noStrike" kern="1200" cap="none" spc="0" normalizeH="0" baseline="0" noProof="0" dirty="0">
                <a:ln>
                  <a:noFill/>
                </a:ln>
                <a:effectLst/>
                <a:uLnTx/>
                <a:uFillTx/>
                <a:latin typeface="Calibri" panose="020F0502020204030204"/>
                <a:ea typeface="+mn-ea"/>
                <a:cs typeface="+mn-cs"/>
              </a:rPr>
              <a:t>partizione delle colonie tedesche tra Francia e Inghilterra e Giappone</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it-IT" altLang="it-IT" sz="1500" b="0" i="0" u="none" strike="noStrike" kern="1200" cap="none" spc="0" normalizeH="0" baseline="0" noProof="0" dirty="0">
                <a:ln>
                  <a:noFill/>
                </a:ln>
                <a:effectLst/>
                <a:uLnTx/>
                <a:uFillTx/>
                <a:latin typeface="Calibri" panose="020F0502020204030204"/>
                <a:ea typeface="+mn-ea"/>
                <a:cs typeface="+mn-cs"/>
              </a:rPr>
              <a:t>Disarmo quasi completo </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it-IT" altLang="it-IT" sz="1500" b="0" i="0" u="none" strike="noStrike" kern="1200" cap="none" spc="0" normalizeH="0" baseline="0" noProof="0" dirty="0">
                <a:ln>
                  <a:noFill/>
                </a:ln>
                <a:effectLst/>
                <a:uLnTx/>
                <a:uFillTx/>
                <a:latin typeface="Calibri" panose="020F0502020204030204"/>
                <a:ea typeface="+mn-ea"/>
                <a:cs typeface="+mn-cs"/>
              </a:rPr>
              <a:t>pagamento dei debito (per questo occupazione della Ruhr nel 1923)</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it-IT" altLang="it-IT" sz="1500" b="0" i="0" u="none" strike="noStrike" kern="1200" cap="none" spc="0" normalizeH="0" baseline="0" noProof="0" dirty="0">
                <a:ln>
                  <a:noFill/>
                </a:ln>
                <a:effectLst/>
                <a:uLnTx/>
                <a:uFillTx/>
                <a:latin typeface="Calibri" panose="020F0502020204030204"/>
                <a:ea typeface="+mn-ea"/>
                <a:cs typeface="+mn-cs"/>
              </a:rPr>
              <a:t>Danni di guerra: cifra enorme che la Germania deve ripagare</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it-IT" altLang="it-IT" sz="1500" b="0" i="0" u="none" strike="noStrike" kern="1200" cap="none" spc="0" normalizeH="0" baseline="0" noProof="0" dirty="0">
                <a:ln>
                  <a:noFill/>
                </a:ln>
                <a:effectLst/>
                <a:uLnTx/>
                <a:uFillTx/>
                <a:latin typeface="Calibri" panose="020F0502020204030204"/>
                <a:ea typeface="+mn-ea"/>
                <a:cs typeface="+mn-cs"/>
              </a:rPr>
              <a:t>Francia e Inghilterra si spartiscono il medio-oriente (ex impero turco): mandato inglese per Iraq e Palestina, mandato Francese per Siria e Libano.</a:t>
            </a:r>
          </a:p>
          <a:p>
            <a:endParaRPr lang="it-IT" sz="1500" dirty="0"/>
          </a:p>
          <a:p>
            <a:endParaRPr lang="it-IT" sz="1500" dirty="0"/>
          </a:p>
        </p:txBody>
      </p:sp>
      <p:pic>
        <p:nvPicPr>
          <p:cNvPr id="4" name="Immagine 3">
            <a:extLst>
              <a:ext uri="{FF2B5EF4-FFF2-40B4-BE49-F238E27FC236}">
                <a16:creationId xmlns:a16="http://schemas.microsoft.com/office/drawing/2014/main" id="{CEAF4E66-EBBA-BC47-C7AD-08A516F1834A}"/>
              </a:ext>
            </a:extLst>
          </p:cNvPr>
          <p:cNvPicPr>
            <a:picLocks noChangeAspect="1"/>
          </p:cNvPicPr>
          <p:nvPr/>
        </p:nvPicPr>
        <p:blipFill rotWithShape="1">
          <a:blip r:embed="rId2"/>
          <a:srcRect t="3241" r="-1" b="5547"/>
          <a:stretch/>
        </p:blipFill>
        <p:spPr>
          <a:xfrm>
            <a:off x="7675658" y="2093976"/>
            <a:ext cx="3941064" cy="4096512"/>
          </a:xfrm>
          <a:prstGeom prst="rect">
            <a:avLst/>
          </a:prstGeom>
        </p:spPr>
      </p:pic>
    </p:spTree>
    <p:extLst>
      <p:ext uri="{BB962C8B-B14F-4D97-AF65-F5344CB8AC3E}">
        <p14:creationId xmlns:p14="http://schemas.microsoft.com/office/powerpoint/2010/main" val="390561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A0DAE3E-91EA-1B24-88F3-15AD48973497}"/>
              </a:ext>
            </a:extLst>
          </p:cNvPr>
          <p:cNvSpPr>
            <a:spLocks noGrp="1"/>
          </p:cNvSpPr>
          <p:nvPr>
            <p:ph type="title"/>
          </p:nvPr>
        </p:nvSpPr>
        <p:spPr>
          <a:xfrm>
            <a:off x="793662" y="386930"/>
            <a:ext cx="10066122" cy="1298448"/>
          </a:xfrm>
        </p:spPr>
        <p:txBody>
          <a:bodyPr anchor="b">
            <a:normAutofit/>
          </a:bodyPr>
          <a:lstStyle/>
          <a:p>
            <a:r>
              <a:rPr kumimoji="0" lang="it-IT" b="0" i="0" u="none" strike="noStrike" kern="1200" cap="none" spc="0" normalizeH="0" baseline="0" noProof="0">
                <a:ln>
                  <a:noFill/>
                </a:ln>
                <a:effectLst/>
                <a:uLnTx/>
                <a:uFillTx/>
                <a:latin typeface="Calibri"/>
                <a:ea typeface="+mj-ea"/>
                <a:cs typeface="+mj-cs"/>
              </a:rPr>
              <a:t>I “quattordici punti” del presidente americano Wilson (gennaio 1918) </a:t>
            </a:r>
            <a:endParaRPr lang="it-IT" dirty="0"/>
          </a:p>
        </p:txBody>
      </p:sp>
      <p:sp>
        <p:nvSpPr>
          <p:cNvPr id="1035" name="Rectangle 103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BC9C1691-609F-94F0-01E7-4798A85B2303}"/>
              </a:ext>
            </a:extLst>
          </p:cNvPr>
          <p:cNvSpPr>
            <a:spLocks noGrp="1"/>
          </p:cNvSpPr>
          <p:nvPr>
            <p:ph idx="1"/>
          </p:nvPr>
        </p:nvSpPr>
        <p:spPr>
          <a:xfrm>
            <a:off x="793661" y="2599509"/>
            <a:ext cx="4530898" cy="3639450"/>
          </a:xfrm>
        </p:spPr>
        <p:txBody>
          <a:bodyPr anchor="ctr">
            <a:normAutofit fontScale="62500" lnSpcReduction="20000"/>
          </a:bodyPr>
          <a:lstStyle/>
          <a:p>
            <a:pPr marL="0" marR="0" lvl="0" indent="0" algn="l" defTabSz="457200" rtl="0" eaLnBrk="1" fontAlgn="auto" latinLnBrk="0" hangingPunct="1">
              <a:lnSpc>
                <a:spcPct val="100000"/>
              </a:lnSpc>
              <a:spcBef>
                <a:spcPct val="20000"/>
              </a:spcBef>
              <a:spcAft>
                <a:spcPts val="0"/>
              </a:spcAft>
              <a:buClrTx/>
              <a:buSzTx/>
              <a:buNone/>
              <a:tabLst/>
              <a:defRPr/>
            </a:pPr>
            <a:endParaRPr kumimoji="0" lang="it-IT" sz="3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altLang="it-IT" sz="3200" b="0" i="0" u="none" strike="noStrike" kern="1200" cap="none" spc="0" normalizeH="0" baseline="0" noProof="0" dirty="0">
                <a:ln>
                  <a:noFill/>
                </a:ln>
                <a:solidFill>
                  <a:srgbClr val="000000"/>
                </a:solidFill>
                <a:effectLst/>
                <a:uLnTx/>
                <a:uFillTx/>
                <a:ea typeface="+mn-ea"/>
                <a:cs typeface="+mn-cs"/>
              </a:rPr>
              <a:t>“Pace senza vincitori” </a:t>
            </a:r>
            <a:endParaRPr kumimoji="0" lang="it-IT" sz="3200" b="0" i="0" u="none" strike="noStrike" kern="1200" cap="none" spc="0" normalizeH="0" baseline="0" noProof="0" dirty="0">
              <a:ln>
                <a:noFill/>
              </a:ln>
              <a:solidFill>
                <a:prstClr val="black"/>
              </a:solidFill>
              <a:effectLst/>
              <a:uLnTx/>
              <a:uFillTx/>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3000" b="0" i="0" u="none" strike="noStrike" kern="1200" cap="none" spc="0" normalizeH="0" baseline="0" noProof="0" dirty="0">
                <a:ln>
                  <a:noFill/>
                </a:ln>
                <a:solidFill>
                  <a:prstClr val="black"/>
                </a:solidFill>
                <a:effectLst/>
                <a:uLnTx/>
                <a:uFillTx/>
                <a:latin typeface="Calibri"/>
                <a:ea typeface="+mn-ea"/>
                <a:cs typeface="+mn-cs"/>
              </a:rPr>
              <a:t>Principio di nazionalità o </a:t>
            </a:r>
            <a:r>
              <a:rPr kumimoji="0" lang="it-IT" sz="3000" b="1" i="0" u="none" strike="noStrike" kern="1200" cap="none" spc="0" normalizeH="0" baseline="0" noProof="0" dirty="0">
                <a:ln>
                  <a:noFill/>
                </a:ln>
                <a:solidFill>
                  <a:prstClr val="black"/>
                </a:solidFill>
                <a:effectLst/>
                <a:uLnTx/>
                <a:uFillTx/>
                <a:latin typeface="Calibri"/>
                <a:ea typeface="+mn-ea"/>
                <a:cs typeface="+mn-cs"/>
              </a:rPr>
              <a:t>“autodeterminazione dei popoli” </a:t>
            </a:r>
            <a:r>
              <a:rPr kumimoji="0" lang="it-IT" sz="3000" b="0" i="0" u="none" strike="noStrike" kern="1200" cap="none" spc="0" normalizeH="0" baseline="0" noProof="0" dirty="0">
                <a:ln>
                  <a:noFill/>
                </a:ln>
                <a:solidFill>
                  <a:prstClr val="black"/>
                </a:solidFill>
                <a:effectLst/>
                <a:uLnTx/>
                <a:uFillTx/>
                <a:latin typeface="Calibri"/>
                <a:ea typeface="+mn-ea"/>
                <a:cs typeface="+mn-cs"/>
              </a:rPr>
              <a:t>in Europa dopo la fine degli imperi multi-etnici per una pace duratura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3000" b="0" i="0" u="none" strike="noStrike" kern="1200" cap="none" spc="0" normalizeH="0" baseline="0" noProof="0" dirty="0">
                <a:ln>
                  <a:noFill/>
                </a:ln>
                <a:solidFill>
                  <a:prstClr val="black"/>
                </a:solidFill>
                <a:effectLst/>
                <a:uLnTx/>
                <a:uFillTx/>
                <a:latin typeface="Calibri"/>
                <a:ea typeface="+mn-ea"/>
                <a:cs typeface="+mn-cs"/>
              </a:rPr>
              <a:t>Libertà dei mari e libertà di commercio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3000" b="0" i="0" u="none" strike="noStrike" kern="1200" cap="none" spc="0" normalizeH="0" baseline="0" noProof="0" dirty="0">
                <a:ln>
                  <a:noFill/>
                </a:ln>
                <a:solidFill>
                  <a:prstClr val="black"/>
                </a:solidFill>
                <a:effectLst/>
                <a:uLnTx/>
                <a:uFillTx/>
                <a:latin typeface="Calibri"/>
                <a:ea typeface="+mn-ea"/>
                <a:cs typeface="+mn-cs"/>
              </a:rPr>
              <a:t>“Associazione di nazioni” per arrivare a soluzioni negoziate dei conflitti</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3000" b="0" i="0" u="none" strike="noStrike" kern="1200" cap="none" spc="0" normalizeH="0" baseline="0" noProof="0" dirty="0">
                <a:ln>
                  <a:noFill/>
                </a:ln>
                <a:solidFill>
                  <a:prstClr val="black"/>
                </a:solidFill>
                <a:effectLst/>
                <a:uLnTx/>
                <a:uFillTx/>
                <a:latin typeface="Calibri"/>
                <a:ea typeface="+mn-ea"/>
                <a:cs typeface="+mn-cs"/>
              </a:rPr>
              <a:t>Riduzione degli armamenti e fine diplomazia segreta  </a:t>
            </a:r>
          </a:p>
          <a:p>
            <a:endParaRPr lang="en-US" sz="2000" dirty="0"/>
          </a:p>
        </p:txBody>
      </p:sp>
      <p:pic>
        <p:nvPicPr>
          <p:cNvPr id="1026" name="Picture 2" descr="Tra fallimento e disillusione, i 14 punti di Wilson compiono 102 anni.  Delle Donne: “Un bel discorso, poco concreto” - il Dolomiti">
            <a:extLst>
              <a:ext uri="{FF2B5EF4-FFF2-40B4-BE49-F238E27FC236}">
                <a16:creationId xmlns:a16="http://schemas.microsoft.com/office/drawing/2014/main" id="{0AFC47C9-6D4B-27A8-5BB7-5A8CE72107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3206183"/>
            <a:ext cx="5150277" cy="2270388"/>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01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9CBF330-B0AD-9B22-48C6-991D5376BBD8}"/>
              </a:ext>
            </a:extLst>
          </p:cNvPr>
          <p:cNvSpPr>
            <a:spLocks noGrp="1"/>
          </p:cNvSpPr>
          <p:nvPr>
            <p:ph type="title"/>
          </p:nvPr>
        </p:nvSpPr>
        <p:spPr>
          <a:xfrm>
            <a:off x="793662" y="386930"/>
            <a:ext cx="10066122" cy="1298448"/>
          </a:xfrm>
        </p:spPr>
        <p:txBody>
          <a:bodyPr anchor="b">
            <a:normAutofit/>
          </a:bodyPr>
          <a:lstStyle/>
          <a:p>
            <a:r>
              <a:rPr lang="it-IT" sz="4800"/>
              <a:t>La società delle nazioni</a:t>
            </a:r>
          </a:p>
        </p:txBody>
      </p:sp>
      <p:sp>
        <p:nvSpPr>
          <p:cNvPr id="2070" name="Rectangle 206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Content Placeholder 2053">
            <a:extLst>
              <a:ext uri="{FF2B5EF4-FFF2-40B4-BE49-F238E27FC236}">
                <a16:creationId xmlns:a16="http://schemas.microsoft.com/office/drawing/2014/main" id="{DC9014C6-5F24-E6EC-E5D4-FFF61FD8D1B9}"/>
              </a:ext>
            </a:extLst>
          </p:cNvPr>
          <p:cNvSpPr>
            <a:spLocks noGrp="1"/>
          </p:cNvSpPr>
          <p:nvPr>
            <p:ph idx="1"/>
          </p:nvPr>
        </p:nvSpPr>
        <p:spPr>
          <a:xfrm>
            <a:off x="793661" y="2599509"/>
            <a:ext cx="4530898" cy="3639450"/>
          </a:xfrm>
        </p:spPr>
        <p:txBody>
          <a:bodyPr anchor="ctr">
            <a:normAutofit/>
          </a:bodyPr>
          <a:lstStyle/>
          <a:p>
            <a:pPr marL="342900" marR="0" lvl="0" indent="-342900" defTabSz="457200" rtl="0" eaLnBrk="1" fontAlgn="auto" latinLnBrk="0" hangingPunct="1">
              <a:spcBef>
                <a:spcPct val="20000"/>
              </a:spcBef>
              <a:spcAft>
                <a:spcPts val="0"/>
              </a:spcAft>
              <a:buClrTx/>
              <a:buSzTx/>
              <a:buFont typeface="Arial"/>
              <a:buChar char="•"/>
              <a:tabLst/>
              <a:defRPr/>
            </a:pPr>
            <a:r>
              <a:rPr kumimoji="0" lang="it-IT" sz="2000" b="0" i="0" u="none" strike="noStrike" kern="1200" cap="none" spc="0" normalizeH="0" baseline="0" noProof="0" dirty="0">
                <a:ln>
                  <a:noFill/>
                </a:ln>
                <a:effectLst/>
                <a:uLnTx/>
                <a:uFillTx/>
                <a:latin typeface="Calibri"/>
                <a:ea typeface="+mn-ea"/>
                <a:cs typeface="+mn-cs"/>
              </a:rPr>
              <a:t>OBIETTIVO: RINUNCIA ALLA GUERRA E RISOLUZIONE DEI CONFLITTI INTERNAZIONALI ATTRAVERSO DIPLOMAZIA E SANZIONI</a:t>
            </a:r>
          </a:p>
          <a:p>
            <a:pPr marL="342900" marR="0" lvl="0" indent="-342900" defTabSz="457200" rtl="0" eaLnBrk="1" fontAlgn="auto" latinLnBrk="0" hangingPunct="1">
              <a:spcBef>
                <a:spcPct val="20000"/>
              </a:spcBef>
              <a:spcAft>
                <a:spcPts val="0"/>
              </a:spcAft>
              <a:buClrTx/>
              <a:buSzTx/>
              <a:buFont typeface="Arial"/>
              <a:buChar char="•"/>
              <a:tabLst/>
              <a:defRPr/>
            </a:pPr>
            <a:endParaRPr kumimoji="0" lang="it-IT" sz="2000" b="0" i="0" u="none" strike="noStrike" kern="1200" cap="none" spc="0" normalizeH="0" baseline="0" noProof="0" dirty="0">
              <a:ln>
                <a:noFill/>
              </a:ln>
              <a:effectLst/>
              <a:uLnTx/>
              <a:uFillTx/>
              <a:latin typeface="Calibri"/>
              <a:ea typeface="+mn-ea"/>
              <a:cs typeface="+mn-cs"/>
            </a:endParaRPr>
          </a:p>
          <a:p>
            <a:pPr marL="342900" marR="0" lvl="0" indent="-342900" defTabSz="457200" rtl="0" eaLnBrk="1" fontAlgn="auto" latinLnBrk="0" hangingPunct="1">
              <a:spcBef>
                <a:spcPct val="20000"/>
              </a:spcBef>
              <a:spcAft>
                <a:spcPts val="0"/>
              </a:spcAft>
              <a:buClrTx/>
              <a:buSzTx/>
              <a:buFont typeface="Arial"/>
              <a:buChar char="•"/>
              <a:tabLst/>
              <a:defRPr/>
            </a:pPr>
            <a:r>
              <a:rPr kumimoji="0" lang="it-IT" sz="2000" b="0" i="0" u="none" strike="noStrike" kern="1200" cap="none" spc="0" normalizeH="0" baseline="0" noProof="0" dirty="0">
                <a:ln>
                  <a:noFill/>
                </a:ln>
                <a:effectLst/>
                <a:uLnTx/>
                <a:uFillTx/>
                <a:latin typeface="Calibri"/>
                <a:ea typeface="+mn-ea"/>
                <a:cs typeface="+mn-cs"/>
              </a:rPr>
              <a:t>GERMANIA E RUSSIA ESCLUSE</a:t>
            </a:r>
          </a:p>
          <a:p>
            <a:pPr marL="0" marR="0" lvl="0" indent="0" defTabSz="457200" rtl="0" eaLnBrk="1" fontAlgn="auto" latinLnBrk="0" hangingPunct="1">
              <a:spcBef>
                <a:spcPct val="20000"/>
              </a:spcBef>
              <a:spcAft>
                <a:spcPts val="0"/>
              </a:spcAft>
              <a:buClrTx/>
              <a:buSzTx/>
              <a:buNone/>
              <a:tabLst/>
              <a:defRPr/>
            </a:pPr>
            <a:endParaRPr kumimoji="0" lang="it-IT" sz="2000" b="0" i="0" u="none" strike="noStrike" kern="1200" cap="none" spc="0" normalizeH="0" baseline="0" noProof="0" dirty="0">
              <a:ln>
                <a:noFill/>
              </a:ln>
              <a:effectLst/>
              <a:uLnTx/>
              <a:uFillTx/>
              <a:latin typeface="Calibri"/>
              <a:ea typeface="+mn-ea"/>
              <a:cs typeface="+mn-cs"/>
            </a:endParaRPr>
          </a:p>
          <a:p>
            <a:pPr marL="342900" marR="0" lvl="0" indent="-342900" defTabSz="457200" rtl="0" eaLnBrk="1" fontAlgn="auto" latinLnBrk="0" hangingPunct="1">
              <a:spcBef>
                <a:spcPct val="20000"/>
              </a:spcBef>
              <a:spcAft>
                <a:spcPts val="0"/>
              </a:spcAft>
              <a:buClrTx/>
              <a:buSzTx/>
              <a:buFont typeface="Arial"/>
              <a:buChar char="•"/>
              <a:tabLst/>
              <a:defRPr/>
            </a:pPr>
            <a:r>
              <a:rPr kumimoji="0" lang="it-IT" sz="2000" b="0" i="0" u="none" strike="noStrike" kern="1200" cap="none" spc="0" normalizeH="0" baseline="0" noProof="0" dirty="0">
                <a:ln>
                  <a:noFill/>
                </a:ln>
                <a:effectLst/>
                <a:uLnTx/>
                <a:uFillTx/>
                <a:latin typeface="Calibri"/>
                <a:ea typeface="+mn-ea"/>
                <a:cs typeface="+mn-cs"/>
              </a:rPr>
              <a:t>GLI STATI UNITI NON ADERIRONO (VOTO CONTRARIO DEL CONGRESSO): ISOLAZIONISMO</a:t>
            </a:r>
            <a:endParaRPr lang="en-US" sz="2000" dirty="0"/>
          </a:p>
        </p:txBody>
      </p:sp>
      <p:pic>
        <p:nvPicPr>
          <p:cNvPr id="2058" name="Picture 10" descr="Accadde oggi 10 gennaio 1920: al via la Società delle Nazioni">
            <a:extLst>
              <a:ext uri="{FF2B5EF4-FFF2-40B4-BE49-F238E27FC236}">
                <a16:creationId xmlns:a16="http://schemas.microsoft.com/office/drawing/2014/main" id="{3D0408E7-A4A3-0159-6202-8CF1DD1BF9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6" r="2"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2074" name="Rectangle 2073">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3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5844CC8-65E6-1D33-0A99-6D34DF25409E}"/>
              </a:ext>
            </a:extLst>
          </p:cNvPr>
          <p:cNvSpPr>
            <a:spLocks noGrp="1"/>
          </p:cNvSpPr>
          <p:nvPr>
            <p:ph type="title"/>
          </p:nvPr>
        </p:nvSpPr>
        <p:spPr>
          <a:xfrm>
            <a:off x="793662" y="386930"/>
            <a:ext cx="10066122" cy="1298448"/>
          </a:xfrm>
        </p:spPr>
        <p:txBody>
          <a:bodyPr anchor="b">
            <a:normAutofit/>
          </a:bodyPr>
          <a:lstStyle/>
          <a:p>
            <a:r>
              <a:rPr lang="it-IT" sz="4800"/>
              <a:t>Mandato della Società delle nazioni</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CB87C81-84E8-DBB8-961B-5F66475ADED4}"/>
              </a:ext>
            </a:extLst>
          </p:cNvPr>
          <p:cNvSpPr>
            <a:spLocks noGrp="1"/>
          </p:cNvSpPr>
          <p:nvPr>
            <p:ph idx="1"/>
          </p:nvPr>
        </p:nvSpPr>
        <p:spPr>
          <a:xfrm>
            <a:off x="793661" y="2599509"/>
            <a:ext cx="4530898" cy="3639450"/>
          </a:xfrm>
        </p:spPr>
        <p:txBody>
          <a:bodyPr anchor="ct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Mandato della Società delle Nazioni</a:t>
            </a:r>
            <a:r>
              <a:rPr kumimoji="0" lang="it-IT" sz="1300" b="0" i="0" u="none" strike="noStrike" kern="1200" cap="none" spc="0" normalizeH="0" baseline="0" noProof="0" dirty="0">
                <a:ln>
                  <a:noFill/>
                </a:ln>
                <a:solidFill>
                  <a:prstClr val="black"/>
                </a:solidFill>
                <a:effectLst/>
                <a:uLnTx/>
                <a:uFillTx/>
                <a:latin typeface="Calibri" panose="020F0502020204030204"/>
                <a:ea typeface="+mn-ea"/>
                <a:cs typeface="+mn-cs"/>
              </a:rPr>
              <a:t>: Nel diritto internazionale, istituto creato nell’ambito della Società delle nazioni per regolare la sorte dei territori ceduti dalla Germania e dall’Impero ottomano alla fine della Prima guerra mondiale, sottoponendoli a una forma di governo internazionalmente controllata; secondo l’art. 22 del patto, non essendo le popolazioni di tali territori «in grado di reggersi da sé», era compito delle nazioni civilizzate assumere la responsabilità della loro tutela, esercitandola «per conto della società». I m</a:t>
            </a:r>
            <a:r>
              <a:rPr lang="it-IT" sz="1300" dirty="0">
                <a:solidFill>
                  <a:prstClr val="black"/>
                </a:solidFill>
                <a:latin typeface="Calibri" panose="020F0502020204030204"/>
              </a:rPr>
              <a:t>andati</a:t>
            </a:r>
            <a:r>
              <a:rPr kumimoji="0" lang="it-IT" sz="1300" b="0" i="0" u="none" strike="noStrike" kern="1200" cap="none" spc="0" normalizeH="0" baseline="0" noProof="0" dirty="0">
                <a:ln>
                  <a:noFill/>
                </a:ln>
                <a:solidFill>
                  <a:prstClr val="black"/>
                </a:solidFill>
                <a:effectLst/>
                <a:uLnTx/>
                <a:uFillTx/>
                <a:latin typeface="Calibri" panose="020F0502020204030204"/>
                <a:ea typeface="+mn-ea"/>
                <a:cs typeface="+mn-cs"/>
              </a:rPr>
              <a:t> furono assegnati, con appositi atti di accettati dalle potenze mandatarie, dal consiglio della Società delle nazioni, su progetto delle principali potenze alleate e associate (alle quali i trattati di pace avevano formalmente ceduto i territori in questione).</a:t>
            </a:r>
          </a:p>
          <a:p>
            <a:endParaRPr lang="en-US" sz="2000" dirty="0"/>
          </a:p>
        </p:txBody>
      </p:sp>
      <p:pic>
        <p:nvPicPr>
          <p:cNvPr id="4" name="Segnaposto contenuto 3" descr="Immagine che contiene testo, mappa, atlante, schermata&#10;&#10;Descrizione generata automaticamente">
            <a:extLst>
              <a:ext uri="{FF2B5EF4-FFF2-40B4-BE49-F238E27FC236}">
                <a16:creationId xmlns:a16="http://schemas.microsoft.com/office/drawing/2014/main" id="{6B9BA9A6-E3D6-B61B-F7BC-F51BC003BB08}"/>
              </a:ext>
            </a:extLst>
          </p:cNvPr>
          <p:cNvPicPr>
            <a:picLocks noChangeAspect="1"/>
          </p:cNvPicPr>
          <p:nvPr/>
        </p:nvPicPr>
        <p:blipFill rotWithShape="1">
          <a:blip r:embed="rId2"/>
          <a:srcRect l="12698" r="22476" b="-1"/>
          <a:stretch/>
        </p:blipFill>
        <p:spPr>
          <a:xfrm>
            <a:off x="5911532" y="2484255"/>
            <a:ext cx="5150277" cy="3714244"/>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72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9ACB56F-6633-02DB-49D7-0DBCBFB28B97}"/>
              </a:ext>
            </a:extLst>
          </p:cNvPr>
          <p:cNvSpPr>
            <a:spLocks noGrp="1"/>
          </p:cNvSpPr>
          <p:nvPr>
            <p:ph type="title"/>
          </p:nvPr>
        </p:nvSpPr>
        <p:spPr>
          <a:xfrm>
            <a:off x="572493" y="238539"/>
            <a:ext cx="11018520" cy="1434415"/>
          </a:xfrm>
        </p:spPr>
        <p:txBody>
          <a:bodyPr anchor="b">
            <a:normAutofit/>
          </a:bodyPr>
          <a:lstStyle/>
          <a:p>
            <a:r>
              <a:rPr lang="it-IT" sz="5400"/>
              <a:t>La pace fragile</a:t>
            </a:r>
          </a:p>
        </p:txBody>
      </p:sp>
      <p:sp>
        <p:nvSpPr>
          <p:cNvPr id="10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C0A48A4-4895-52E3-5AA1-B522F0D532CB}"/>
              </a:ext>
            </a:extLst>
          </p:cNvPr>
          <p:cNvSpPr>
            <a:spLocks noGrp="1"/>
          </p:cNvSpPr>
          <p:nvPr>
            <p:ph idx="1"/>
          </p:nvPr>
        </p:nvSpPr>
        <p:spPr>
          <a:xfrm>
            <a:off x="572493" y="2071316"/>
            <a:ext cx="6713552" cy="4119172"/>
          </a:xfrm>
        </p:spPr>
        <p:txBody>
          <a:bodyPr anchor="t">
            <a:normAutofit/>
          </a:bodyPr>
          <a:lstStyle/>
          <a:p>
            <a:r>
              <a:rPr lang="it-IT" sz="2200" dirty="0"/>
              <a:t>Umiliazione Germania</a:t>
            </a:r>
          </a:p>
          <a:p>
            <a:r>
              <a:rPr lang="it-IT" sz="2200" dirty="0"/>
              <a:t>Isolamento della Russia</a:t>
            </a:r>
          </a:p>
          <a:p>
            <a:r>
              <a:rPr lang="it-IT" sz="2200" dirty="0"/>
              <a:t>Esclusione degli sconfitti al tavolo della pace</a:t>
            </a:r>
          </a:p>
          <a:p>
            <a:r>
              <a:rPr lang="it-IT" sz="2200" dirty="0"/>
              <a:t>Minoranze spinte alla rivendicazione dal principio dell’autodeterminazione dei popoli</a:t>
            </a:r>
          </a:p>
          <a:p>
            <a:r>
              <a:rPr lang="it-IT" sz="2200" dirty="0"/>
              <a:t>1918-1923: violenze tra Stati, guerre civili, contrasti etnici, ecc. (ruolo determinante della violenza paramilitare)</a:t>
            </a:r>
          </a:p>
        </p:txBody>
      </p:sp>
      <p:pic>
        <p:nvPicPr>
          <p:cNvPr id="1028" name="Picture 4" descr="Primo dopoguerra nel mondo: un riassunto molto dettagliato">
            <a:extLst>
              <a:ext uri="{FF2B5EF4-FFF2-40B4-BE49-F238E27FC236}">
                <a16:creationId xmlns:a16="http://schemas.microsoft.com/office/drawing/2014/main" id="{21C37111-63F8-72DC-7D54-12EF7E44EC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82" r="2255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3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2400417-60F3-0FF8-0119-6533E01DE86A}"/>
              </a:ext>
            </a:extLst>
          </p:cNvPr>
          <p:cNvSpPr>
            <a:spLocks noGrp="1"/>
          </p:cNvSpPr>
          <p:nvPr>
            <p:ph type="title"/>
          </p:nvPr>
        </p:nvSpPr>
        <p:spPr>
          <a:xfrm>
            <a:off x="793662" y="386930"/>
            <a:ext cx="10066122" cy="1298448"/>
          </a:xfrm>
        </p:spPr>
        <p:txBody>
          <a:bodyPr anchor="b">
            <a:normAutofit/>
          </a:bodyPr>
          <a:lstStyle/>
          <a:p>
            <a:r>
              <a:rPr lang="it-IT" sz="4800"/>
              <a:t>Dopoguerra in Italia</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F5CBE02-23D2-E469-9270-BBDE2B2F9A8E}"/>
              </a:ext>
            </a:extLst>
          </p:cNvPr>
          <p:cNvSpPr>
            <a:spLocks noGrp="1"/>
          </p:cNvSpPr>
          <p:nvPr>
            <p:ph idx="1"/>
          </p:nvPr>
        </p:nvSpPr>
        <p:spPr>
          <a:xfrm>
            <a:off x="793661" y="2309566"/>
            <a:ext cx="4530898" cy="4752033"/>
          </a:xfrm>
        </p:spPr>
        <p:txBody>
          <a:bodyPr anchor="ctr">
            <a:normAutofit fontScale="6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3500" i="0" u="none" strike="noStrike" kern="1200" cap="none" spc="0" normalizeH="0" baseline="0" noProof="0" dirty="0">
                <a:ln>
                  <a:noFill/>
                </a:ln>
                <a:solidFill>
                  <a:prstClr val="black"/>
                </a:solidFill>
                <a:effectLst/>
                <a:uLnTx/>
                <a:uFillTx/>
                <a:ea typeface="+mn-ea"/>
                <a:cs typeface="+mn-cs"/>
              </a:rPr>
              <a:t>A Versailles l’Italia non ottiene tutto quello che voleva: delusione per la vittoria “mutilata”(Mancata concessione della Dalmazia e di Fiume) rispetto alle promesse del Trattato di Londra (1915)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it-IT" sz="3500" i="0" u="none" strike="noStrike" kern="1200" cap="none" spc="0" normalizeH="0" baseline="0" noProof="0" dirty="0">
              <a:ln>
                <a:noFill/>
              </a:ln>
              <a:solidFill>
                <a:prstClr val="black"/>
              </a:solidFill>
              <a:effectLst/>
              <a:uLnTx/>
              <a:uFillTx/>
              <a:ea typeface="+mn-ea"/>
              <a:cs typeface="+mn-cs"/>
            </a:endParaRPr>
          </a:p>
          <a:p>
            <a:pPr marL="457200" marR="0" lvl="1" indent="0" algn="l" defTabSz="449263" rtl="0" eaLnBrk="1" fontAlgn="base" latinLnBrk="0" hangingPunct="1">
              <a:lnSpc>
                <a:spcPct val="100000"/>
              </a:lnSpc>
              <a:spcBef>
                <a:spcPts val="400"/>
              </a:spcBef>
              <a:spcAft>
                <a:spcPct val="0"/>
              </a:spcAft>
              <a:buClr>
                <a:srgbClr val="FE8637"/>
              </a:buClr>
              <a:buSzPct val="80000"/>
              <a:buNone/>
              <a:tabLst/>
              <a:defRPr/>
            </a:pPr>
            <a:r>
              <a:rPr lang="it-IT" sz="3500" dirty="0"/>
              <a:t>Impresa di Fiume</a:t>
            </a:r>
            <a:r>
              <a:rPr kumimoji="0" lang="it-IT" altLang="it-IT" sz="1600" i="1" u="none" strike="noStrike" kern="1200" cap="none" spc="0" normalizeH="0" baseline="0" noProof="0" dirty="0">
                <a:ln>
                  <a:noFill/>
                </a:ln>
                <a:solidFill>
                  <a:srgbClr val="FFFFFF"/>
                </a:solidFill>
                <a:effectLst/>
                <a:uLnTx/>
                <a:uFillTx/>
                <a:ea typeface="Microsoft YaHei" panose="020B0503020204020204" pitchFamily="34" charset="-122"/>
                <a:cs typeface="Arial" panose="020B0604020202020204" pitchFamily="34" charset="0"/>
              </a:rPr>
              <a:t>nel ne919 la città di Fiume viene occupata</a:t>
            </a:r>
          </a:p>
          <a:p>
            <a:pPr marL="742950" marR="0" lvl="1" indent="-285750" algn="l" defTabSz="449263" rtl="0" eaLnBrk="1" fontAlgn="base" latinLnBrk="0" hangingPunct="1">
              <a:lnSpc>
                <a:spcPct val="100000"/>
              </a:lnSpc>
              <a:spcBef>
                <a:spcPts val="400"/>
              </a:spcBef>
              <a:spcAft>
                <a:spcPct val="0"/>
              </a:spcAft>
              <a:buClr>
                <a:srgbClr val="FE8637"/>
              </a:buClr>
              <a:buSzPct val="80000"/>
              <a:buFont typeface="Wingdings 2" panose="05020102010507070707" pitchFamily="18" charset="2"/>
              <a:buChar char=""/>
              <a:tabLst/>
              <a:defRPr/>
            </a:pPr>
            <a:r>
              <a:rPr kumimoji="0" lang="it-IT" altLang="it-IT" sz="3200" i="1" u="none" strike="noStrike" kern="1200" cap="none" spc="0" normalizeH="0" baseline="0" noProof="0" dirty="0">
                <a:ln>
                  <a:noFill/>
                </a:ln>
                <a:effectLst/>
                <a:uLnTx/>
                <a:uFillTx/>
                <a:ea typeface="Microsoft YaHei" panose="020B0503020204020204" pitchFamily="34" charset="-122"/>
                <a:cs typeface="Arial" panose="020B0604020202020204" pitchFamily="34" charset="0"/>
              </a:rPr>
              <a:t>1919 la città di Fiume viene occupata</a:t>
            </a:r>
          </a:p>
          <a:p>
            <a:pPr marL="742950" marR="0" lvl="1" indent="-285750" algn="l" defTabSz="449263" rtl="0" eaLnBrk="1" fontAlgn="base" latinLnBrk="0" hangingPunct="1">
              <a:lnSpc>
                <a:spcPct val="100000"/>
              </a:lnSpc>
              <a:spcBef>
                <a:spcPts val="400"/>
              </a:spcBef>
              <a:spcAft>
                <a:spcPct val="0"/>
              </a:spcAft>
              <a:buClr>
                <a:srgbClr val="FE8637"/>
              </a:buClr>
              <a:buSzPct val="80000"/>
              <a:buFont typeface="Wingdings 2" panose="05020102010507070707" pitchFamily="18" charset="2"/>
              <a:buChar char=""/>
              <a:tabLst/>
              <a:defRPr/>
            </a:pPr>
            <a:r>
              <a:rPr kumimoji="0" lang="it-IT" altLang="it-IT" sz="3200" i="1" u="none" strike="noStrike" kern="1200" cap="none" spc="0" normalizeH="0" baseline="0" noProof="0" dirty="0">
                <a:ln>
                  <a:noFill/>
                </a:ln>
                <a:effectLst/>
                <a:uLnTx/>
                <a:uFillTx/>
                <a:ea typeface="Microsoft YaHei" panose="020B0503020204020204" pitchFamily="34" charset="-122"/>
                <a:cs typeface="Arial" panose="020B0604020202020204" pitchFamily="34" charset="0"/>
              </a:rPr>
              <a:t>nel 1920 viene dichiarata Città Libera (con il Trattato di Rapallo)</a:t>
            </a:r>
          </a:p>
          <a:p>
            <a:pPr marL="742950" marR="0" lvl="1" indent="-285750" algn="l" defTabSz="449263" rtl="0" eaLnBrk="1" fontAlgn="base" latinLnBrk="0" hangingPunct="1">
              <a:lnSpc>
                <a:spcPct val="100000"/>
              </a:lnSpc>
              <a:spcBef>
                <a:spcPts val="400"/>
              </a:spcBef>
              <a:spcAft>
                <a:spcPct val="0"/>
              </a:spcAft>
              <a:buClr>
                <a:srgbClr val="FE8637"/>
              </a:buClr>
              <a:buSzPct val="80000"/>
              <a:buFont typeface="Wingdings 2" panose="05020102010507070707" pitchFamily="18" charset="2"/>
              <a:buChar char=""/>
              <a:tabLst/>
              <a:defRPr/>
            </a:pPr>
            <a:r>
              <a:rPr kumimoji="0" lang="it-IT" altLang="it-IT" sz="3200" i="1" u="none" strike="noStrike" kern="1200" cap="none" spc="0" normalizeH="0" baseline="0" noProof="0">
                <a:ln>
                  <a:noFill/>
                </a:ln>
                <a:effectLst/>
                <a:uLnTx/>
                <a:uFillTx/>
                <a:ea typeface="Microsoft YaHei" panose="020B0503020204020204" pitchFamily="34" charset="-122"/>
                <a:cs typeface="Arial" panose="020B0604020202020204" pitchFamily="34" charset="0"/>
              </a:rPr>
              <a:t>nel 1924 </a:t>
            </a:r>
            <a:r>
              <a:rPr kumimoji="0" lang="it-IT" altLang="it-IT" sz="3200" i="1" u="none" strike="noStrike" kern="1200" cap="none" spc="0" normalizeH="0" baseline="0" noProof="0" dirty="0">
                <a:ln>
                  <a:noFill/>
                </a:ln>
                <a:effectLst/>
                <a:uLnTx/>
                <a:uFillTx/>
                <a:ea typeface="Microsoft YaHei" panose="020B0503020204020204" pitchFamily="34" charset="-122"/>
                <a:cs typeface="Arial" panose="020B0604020202020204" pitchFamily="34" charset="0"/>
              </a:rPr>
              <a:t>diventa italiana (con il Trattato di Roma)</a:t>
            </a:r>
          </a:p>
          <a:p>
            <a:endParaRPr lang="it-IT" sz="3200" dirty="0"/>
          </a:p>
          <a:p>
            <a:endParaRPr lang="it-IT" sz="2000" dirty="0"/>
          </a:p>
        </p:txBody>
      </p:sp>
      <p:pic>
        <p:nvPicPr>
          <p:cNvPr id="4" name="Immagine 3" descr="1024px-Trattato_di_Londra.svg.png">
            <a:extLst>
              <a:ext uri="{FF2B5EF4-FFF2-40B4-BE49-F238E27FC236}">
                <a16:creationId xmlns:a16="http://schemas.microsoft.com/office/drawing/2014/main" id="{600B84A9-D338-A410-10C9-9FED1D7B6D15}"/>
              </a:ext>
            </a:extLst>
          </p:cNvPr>
          <p:cNvPicPr>
            <a:picLocks noChangeAspect="1"/>
          </p:cNvPicPr>
          <p:nvPr/>
        </p:nvPicPr>
        <p:blipFill rotWithShape="1">
          <a:blip r:embed="rId2">
            <a:extLst>
              <a:ext uri="{28A0092B-C50C-407E-A947-70E740481C1C}">
                <a14:useLocalDpi xmlns:a14="http://schemas.microsoft.com/office/drawing/2010/main" val="0"/>
              </a:ext>
            </a:extLst>
          </a:blip>
          <a:srcRect t="5132" r="2" b="6922"/>
          <a:stretch/>
        </p:blipFill>
        <p:spPr>
          <a:xfrm>
            <a:off x="5911532" y="2484255"/>
            <a:ext cx="515027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77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man.digm.1919.manifesto_ppi_libertas.jpg">
            <a:extLst>
              <a:ext uri="{FF2B5EF4-FFF2-40B4-BE49-F238E27FC236}">
                <a16:creationId xmlns:a16="http://schemas.microsoft.com/office/drawing/2014/main" id="{A2222D3E-BF6A-4767-81C1-1CB743CE59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1768" y="4370823"/>
            <a:ext cx="6786610" cy="2368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magine 5" descr="PSI 1919.jpg">
            <a:extLst>
              <a:ext uri="{FF2B5EF4-FFF2-40B4-BE49-F238E27FC236}">
                <a16:creationId xmlns:a16="http://schemas.microsoft.com/office/drawing/2014/main" id="{98308790-0DEA-4AED-A77D-C739E1E87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8214" y="202740"/>
            <a:ext cx="2790470" cy="393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asellaDiTesto 6">
            <a:extLst>
              <a:ext uri="{FF2B5EF4-FFF2-40B4-BE49-F238E27FC236}">
                <a16:creationId xmlns:a16="http://schemas.microsoft.com/office/drawing/2014/main" id="{648C874A-92C5-432F-952D-B819ABA93092}"/>
              </a:ext>
            </a:extLst>
          </p:cNvPr>
          <p:cNvSpPr txBox="1"/>
          <p:nvPr/>
        </p:nvSpPr>
        <p:spPr>
          <a:xfrm>
            <a:off x="278476" y="2816094"/>
            <a:ext cx="7286644" cy="400110"/>
          </a:xfrm>
          <a:prstGeom prst="rect">
            <a:avLst/>
          </a:prstGeom>
          <a:solidFill>
            <a:schemeClr val="accent1">
              <a:lumMod val="40000"/>
              <a:lumOff val="60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Crisi del modello liberale e successo dei partiti organizzati: PPI e PSI</a:t>
            </a:r>
          </a:p>
        </p:txBody>
      </p:sp>
      <p:sp>
        <p:nvSpPr>
          <p:cNvPr id="8" name="Rettangolo 7">
            <a:extLst>
              <a:ext uri="{FF2B5EF4-FFF2-40B4-BE49-F238E27FC236}">
                <a16:creationId xmlns:a16="http://schemas.microsoft.com/office/drawing/2014/main" id="{17DD96C2-FA73-4C22-96F4-C146B46DD63C}"/>
              </a:ext>
            </a:extLst>
          </p:cNvPr>
          <p:cNvSpPr/>
          <p:nvPr/>
        </p:nvSpPr>
        <p:spPr>
          <a:xfrm>
            <a:off x="2023343" y="3435461"/>
            <a:ext cx="3759572" cy="830997"/>
          </a:xfrm>
          <a:prstGeom prst="rect">
            <a:avLst/>
          </a:prstGeom>
          <a:solidFill>
            <a:schemeClr val="accent3">
              <a:lumMod val="40000"/>
              <a:lumOff val="60000"/>
            </a:schemeClr>
          </a:solidFill>
          <a:ln>
            <a:solidFill>
              <a:schemeClr val="accent3"/>
            </a:solidFill>
          </a:ln>
          <a:effectLst>
            <a:outerShdw blurRad="50800" dist="38100" dir="5400000" algn="t"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Elezioni politiche 1919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PSI = 32,4%        PPI = 20,6%</a:t>
            </a:r>
          </a:p>
        </p:txBody>
      </p:sp>
      <p:grpSp>
        <p:nvGrpSpPr>
          <p:cNvPr id="9" name="Gruppo 8">
            <a:extLst>
              <a:ext uri="{FF2B5EF4-FFF2-40B4-BE49-F238E27FC236}">
                <a16:creationId xmlns:a16="http://schemas.microsoft.com/office/drawing/2014/main" id="{0C339EED-6BE4-4E06-B416-D23769E42F04}"/>
              </a:ext>
            </a:extLst>
          </p:cNvPr>
          <p:cNvGrpSpPr/>
          <p:nvPr/>
        </p:nvGrpSpPr>
        <p:grpSpPr>
          <a:xfrm>
            <a:off x="1443896" y="857374"/>
            <a:ext cx="4918466" cy="785818"/>
            <a:chOff x="928662" y="1714488"/>
            <a:chExt cx="4714908" cy="785818"/>
          </a:xfrm>
        </p:grpSpPr>
        <p:sp>
          <p:nvSpPr>
            <p:cNvPr id="10" name="Rettangolo 9">
              <a:extLst>
                <a:ext uri="{FF2B5EF4-FFF2-40B4-BE49-F238E27FC236}">
                  <a16:creationId xmlns:a16="http://schemas.microsoft.com/office/drawing/2014/main" id="{899DF013-E64D-4424-9BA3-421258EB22A2}"/>
                </a:ext>
              </a:extLst>
            </p:cNvPr>
            <p:cNvSpPr/>
            <p:nvPr/>
          </p:nvSpPr>
          <p:spPr>
            <a:xfrm>
              <a:off x="928662" y="1714488"/>
              <a:ext cx="4714908" cy="785818"/>
            </a:xfrm>
            <a:prstGeom prst="rect">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asellaDiTesto 10">
              <a:extLst>
                <a:ext uri="{FF2B5EF4-FFF2-40B4-BE49-F238E27FC236}">
                  <a16:creationId xmlns:a16="http://schemas.microsoft.com/office/drawing/2014/main" id="{5EAFDA40-A0D8-4FD5-B1AA-F590DDCBC93D}"/>
                </a:ext>
              </a:extLst>
            </p:cNvPr>
            <p:cNvSpPr txBox="1"/>
            <p:nvPr/>
          </p:nvSpPr>
          <p:spPr>
            <a:xfrm>
              <a:off x="2143108" y="1785926"/>
              <a:ext cx="341777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Suffragio universale maschile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(introdotto con limitazioni nel 1912)</a:t>
              </a:r>
            </a:p>
          </p:txBody>
        </p:sp>
        <p:sp>
          <p:nvSpPr>
            <p:cNvPr id="12" name="Rettangolo 11">
              <a:extLst>
                <a:ext uri="{FF2B5EF4-FFF2-40B4-BE49-F238E27FC236}">
                  <a16:creationId xmlns:a16="http://schemas.microsoft.com/office/drawing/2014/main" id="{15C56941-D6F4-461E-B194-6DCC0E276174}"/>
                </a:ext>
              </a:extLst>
            </p:cNvPr>
            <p:cNvSpPr/>
            <p:nvPr/>
          </p:nvSpPr>
          <p:spPr>
            <a:xfrm>
              <a:off x="1000100" y="1714488"/>
              <a:ext cx="1223412"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w="18415" cmpd="sng">
                    <a:solidFill>
                      <a:prstClr val="black"/>
                    </a:solidFill>
                    <a:prstDash val="solid"/>
                  </a:ln>
                  <a:solidFill>
                    <a:prstClr val="black"/>
                  </a:solidFill>
                  <a:effectLst>
                    <a:outerShdw blurRad="50800" dist="38100" dir="2700000" algn="tl" rotWithShape="0">
                      <a:prstClr val="black">
                        <a:alpha val="40000"/>
                      </a:prstClr>
                    </a:outerShdw>
                  </a:effectLst>
                  <a:uLnTx/>
                  <a:uFillTx/>
                  <a:latin typeface="Calibri" panose="020F0502020204030204"/>
                  <a:ea typeface="+mn-ea"/>
                  <a:cs typeface="+mn-cs"/>
                </a:rPr>
                <a:t>1918</a:t>
              </a:r>
            </a:p>
          </p:txBody>
        </p:sp>
      </p:grpSp>
      <p:grpSp>
        <p:nvGrpSpPr>
          <p:cNvPr id="13" name="Gruppo 12">
            <a:extLst>
              <a:ext uri="{FF2B5EF4-FFF2-40B4-BE49-F238E27FC236}">
                <a16:creationId xmlns:a16="http://schemas.microsoft.com/office/drawing/2014/main" id="{12A6C1B0-81AE-453E-BEA2-90D61B8453B4}"/>
              </a:ext>
            </a:extLst>
          </p:cNvPr>
          <p:cNvGrpSpPr/>
          <p:nvPr/>
        </p:nvGrpSpPr>
        <p:grpSpPr>
          <a:xfrm>
            <a:off x="1428728" y="1820486"/>
            <a:ext cx="4986140" cy="717770"/>
            <a:chOff x="1357290" y="2500306"/>
            <a:chExt cx="4286280" cy="717770"/>
          </a:xfrm>
        </p:grpSpPr>
        <p:sp>
          <p:nvSpPr>
            <p:cNvPr id="14" name="Rettangolo 13">
              <a:extLst>
                <a:ext uri="{FF2B5EF4-FFF2-40B4-BE49-F238E27FC236}">
                  <a16:creationId xmlns:a16="http://schemas.microsoft.com/office/drawing/2014/main" id="{8B420AA6-8026-4357-9E7A-2E960CB79B25}"/>
                </a:ext>
              </a:extLst>
            </p:cNvPr>
            <p:cNvSpPr/>
            <p:nvPr/>
          </p:nvSpPr>
          <p:spPr>
            <a:xfrm>
              <a:off x="1357290" y="2571744"/>
              <a:ext cx="4286280" cy="642942"/>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uppo 14">
              <a:extLst>
                <a:ext uri="{FF2B5EF4-FFF2-40B4-BE49-F238E27FC236}">
                  <a16:creationId xmlns:a16="http://schemas.microsoft.com/office/drawing/2014/main" id="{61C8D5A9-4E8B-4068-83FA-657C15A9A355}"/>
                </a:ext>
              </a:extLst>
            </p:cNvPr>
            <p:cNvGrpSpPr/>
            <p:nvPr/>
          </p:nvGrpSpPr>
          <p:grpSpPr>
            <a:xfrm>
              <a:off x="1357290" y="2500306"/>
              <a:ext cx="4279715" cy="717770"/>
              <a:chOff x="1357290" y="2500306"/>
              <a:chExt cx="4279715" cy="717770"/>
            </a:xfrm>
          </p:grpSpPr>
          <p:sp>
            <p:nvSpPr>
              <p:cNvPr id="16" name="CasellaDiTesto 15">
                <a:extLst>
                  <a:ext uri="{FF2B5EF4-FFF2-40B4-BE49-F238E27FC236}">
                    <a16:creationId xmlns:a16="http://schemas.microsoft.com/office/drawing/2014/main" id="{5093D329-F172-448C-AF3B-420A77439936}"/>
                  </a:ext>
                </a:extLst>
              </p:cNvPr>
              <p:cNvSpPr txBox="1"/>
              <p:nvPr/>
            </p:nvSpPr>
            <p:spPr>
              <a:xfrm>
                <a:off x="2357422" y="2571744"/>
                <a:ext cx="3279583" cy="646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Rappresentanza proporzionale con scrutinio di lista</a:t>
                </a:r>
              </a:p>
            </p:txBody>
          </p:sp>
          <p:sp>
            <p:nvSpPr>
              <p:cNvPr id="17" name="Rettangolo 16">
                <a:extLst>
                  <a:ext uri="{FF2B5EF4-FFF2-40B4-BE49-F238E27FC236}">
                    <a16:creationId xmlns:a16="http://schemas.microsoft.com/office/drawing/2014/main" id="{BBB5BA01-5FE2-46C2-9681-5C24738DF373}"/>
                  </a:ext>
                </a:extLst>
              </p:cNvPr>
              <p:cNvSpPr/>
              <p:nvPr/>
            </p:nvSpPr>
            <p:spPr>
              <a:xfrm>
                <a:off x="1357290" y="2500306"/>
                <a:ext cx="1223412"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w="18415" cmpd="sng">
                      <a:solidFill>
                        <a:prstClr val="black"/>
                      </a:solidFill>
                      <a:prstDash val="solid"/>
                    </a:ln>
                    <a:solidFill>
                      <a:prstClr val="black"/>
                    </a:solidFill>
                    <a:effectLst>
                      <a:outerShdw blurRad="50800" dist="38100" dir="2700000" algn="tl" rotWithShape="0">
                        <a:prstClr val="black">
                          <a:alpha val="40000"/>
                        </a:prstClr>
                      </a:outerShdw>
                    </a:effectLst>
                    <a:uLnTx/>
                    <a:uFillTx/>
                    <a:latin typeface="Calibri" panose="020F0502020204030204"/>
                    <a:ea typeface="+mn-ea"/>
                    <a:cs typeface="+mn-cs"/>
                  </a:rPr>
                  <a:t>1919</a:t>
                </a:r>
              </a:p>
            </p:txBody>
          </p:sp>
        </p:grpSp>
      </p:grpSp>
      <p:sp>
        <p:nvSpPr>
          <p:cNvPr id="18" name="Rettangolo con angoli arrotondati 17">
            <a:extLst>
              <a:ext uri="{FF2B5EF4-FFF2-40B4-BE49-F238E27FC236}">
                <a16:creationId xmlns:a16="http://schemas.microsoft.com/office/drawing/2014/main" id="{836AF451-42F6-6641-A3FC-03ACE86FDB19}"/>
              </a:ext>
            </a:extLst>
          </p:cNvPr>
          <p:cNvSpPr/>
          <p:nvPr/>
        </p:nvSpPr>
        <p:spPr>
          <a:xfrm>
            <a:off x="2696" y="356839"/>
            <a:ext cx="3420728" cy="45719"/>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asellaDiTesto 18">
            <a:extLst>
              <a:ext uri="{FF2B5EF4-FFF2-40B4-BE49-F238E27FC236}">
                <a16:creationId xmlns:a16="http://schemas.microsoft.com/office/drawing/2014/main" id="{03FBDA0A-F3CB-C145-B0A4-A824DA4BD99E}"/>
              </a:ext>
            </a:extLst>
          </p:cNvPr>
          <p:cNvSpPr txBox="1"/>
          <p:nvPr/>
        </p:nvSpPr>
        <p:spPr>
          <a:xfrm>
            <a:off x="-16227" y="150180"/>
            <a:ext cx="324653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La crisi dello Stato liberale</a:t>
            </a:r>
          </a:p>
        </p:txBody>
      </p:sp>
    </p:spTree>
    <p:extLst>
      <p:ext uri="{BB962C8B-B14F-4D97-AF65-F5344CB8AC3E}">
        <p14:creationId xmlns:p14="http://schemas.microsoft.com/office/powerpoint/2010/main" val="380241319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4573</TotalTime>
  <Words>899</Words>
  <Application>Microsoft Office PowerPoint</Application>
  <PresentationFormat>Widescreen</PresentationFormat>
  <Paragraphs>102</Paragraphs>
  <Slides>11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Microsoft YaHei</vt:lpstr>
      <vt:lpstr>Arial</vt:lpstr>
      <vt:lpstr>Avenir Next</vt:lpstr>
      <vt:lpstr>Calibri</vt:lpstr>
      <vt:lpstr>Calibri Light</vt:lpstr>
      <vt:lpstr>Wingdings 2</vt:lpstr>
      <vt:lpstr>Tema di Office</vt:lpstr>
      <vt:lpstr>Europa prima e dopo la Prima guerra mondiale</vt:lpstr>
      <vt:lpstr>Presentazione standard di PowerPoint</vt:lpstr>
      <vt:lpstr>Conferenza di Parigi (18 gennaio 1919)</vt:lpstr>
      <vt:lpstr>I “quattordici punti” del presidente americano Wilson (gennaio 1918) </vt:lpstr>
      <vt:lpstr>La società delle nazioni</vt:lpstr>
      <vt:lpstr>Mandato della Società delle nazioni</vt:lpstr>
      <vt:lpstr>La pace fragile</vt:lpstr>
      <vt:lpstr>Dopoguerra in Italia</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Europa prima e dopo la Prima guerra mondiale</dc:title>
  <dc:creator>Annalisa Cegna</dc:creator>
  <cp:lastModifiedBy>Annalisa Cegna</cp:lastModifiedBy>
  <cp:revision>15</cp:revision>
  <dcterms:created xsi:type="dcterms:W3CDTF">2024-02-17T11:12:12Z</dcterms:created>
  <dcterms:modified xsi:type="dcterms:W3CDTF">2024-03-01T09:57:45Z</dcterms:modified>
</cp:coreProperties>
</file>