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320" r:id="rId5"/>
    <p:sldId id="262" r:id="rId6"/>
    <p:sldId id="263" r:id="rId7"/>
    <p:sldId id="264" r:id="rId8"/>
    <p:sldId id="322" r:id="rId9"/>
    <p:sldId id="265" r:id="rId10"/>
    <p:sldId id="324" r:id="rId11"/>
    <p:sldId id="325" r:id="rId12"/>
    <p:sldId id="267" r:id="rId13"/>
    <p:sldId id="268" r:id="rId14"/>
    <p:sldId id="326" r:id="rId15"/>
    <p:sldId id="327" r:id="rId16"/>
    <p:sldId id="269" r:id="rId17"/>
    <p:sldId id="270" r:id="rId18"/>
    <p:sldId id="271" r:id="rId19"/>
    <p:sldId id="272" r:id="rId20"/>
    <p:sldId id="273" r:id="rId21"/>
    <p:sldId id="274" r:id="rId22"/>
    <p:sldId id="328" r:id="rId23"/>
    <p:sldId id="275" r:id="rId24"/>
    <p:sldId id="259" r:id="rId25"/>
    <p:sldId id="261" r:id="rId26"/>
    <p:sldId id="330" r:id="rId27"/>
    <p:sldId id="276" r:id="rId28"/>
    <p:sldId id="277" r:id="rId29"/>
    <p:sldId id="333" r:id="rId30"/>
    <p:sldId id="334" r:id="rId31"/>
    <p:sldId id="335" r:id="rId32"/>
    <p:sldId id="336" r:id="rId33"/>
    <p:sldId id="338" r:id="rId34"/>
    <p:sldId id="341" r:id="rId35"/>
    <p:sldId id="331" r:id="rId36"/>
    <p:sldId id="339" r:id="rId37"/>
    <p:sldId id="340" r:id="rId38"/>
    <p:sldId id="342" r:id="rId39"/>
    <p:sldId id="279" r:id="rId40"/>
    <p:sldId id="344" r:id="rId41"/>
    <p:sldId id="343" r:id="rId42"/>
    <p:sldId id="280" r:id="rId43"/>
    <p:sldId id="345" r:id="rId44"/>
    <p:sldId id="346" r:id="rId45"/>
    <p:sldId id="281" r:id="rId46"/>
    <p:sldId id="282" r:id="rId47"/>
    <p:sldId id="347" r:id="rId48"/>
    <p:sldId id="348" r:id="rId49"/>
    <p:sldId id="283" r:id="rId50"/>
    <p:sldId id="351" r:id="rId51"/>
    <p:sldId id="349" r:id="rId52"/>
    <p:sldId id="350" r:id="rId53"/>
    <p:sldId id="284" r:id="rId54"/>
    <p:sldId id="352" r:id="rId55"/>
    <p:sldId id="285" r:id="rId56"/>
    <p:sldId id="286" r:id="rId57"/>
    <p:sldId id="353" r:id="rId58"/>
    <p:sldId id="287" r:id="rId59"/>
    <p:sldId id="288" r:id="rId60"/>
    <p:sldId id="289" r:id="rId61"/>
    <p:sldId id="355" r:id="rId62"/>
    <p:sldId id="357" r:id="rId63"/>
    <p:sldId id="358" r:id="rId64"/>
    <p:sldId id="290" r:id="rId65"/>
    <p:sldId id="291" r:id="rId66"/>
    <p:sldId id="360" r:id="rId67"/>
    <p:sldId id="292" r:id="rId68"/>
    <p:sldId id="362" r:id="rId69"/>
    <p:sldId id="363" r:id="rId70"/>
    <p:sldId id="293" r:id="rId71"/>
    <p:sldId id="296" r:id="rId72"/>
    <p:sldId id="297" r:id="rId73"/>
    <p:sldId id="298" r:id="rId74"/>
    <p:sldId id="364" r:id="rId75"/>
    <p:sldId id="299" r:id="rId76"/>
    <p:sldId id="300" r:id="rId77"/>
    <p:sldId id="260" r:id="rId78"/>
    <p:sldId id="295" r:id="rId79"/>
    <p:sldId id="301" r:id="rId80"/>
    <p:sldId id="302" r:id="rId81"/>
    <p:sldId id="294" r:id="rId82"/>
    <p:sldId id="367" r:id="rId83"/>
    <p:sldId id="303" r:id="rId84"/>
    <p:sldId id="304" r:id="rId85"/>
    <p:sldId id="369" r:id="rId86"/>
    <p:sldId id="305" r:id="rId87"/>
    <p:sldId id="306" r:id="rId88"/>
    <p:sldId id="370" r:id="rId89"/>
    <p:sldId id="307" r:id="rId90"/>
    <p:sldId id="308" r:id="rId91"/>
    <p:sldId id="309" r:id="rId92"/>
    <p:sldId id="310" r:id="rId93"/>
    <p:sldId id="311" r:id="rId94"/>
    <p:sldId id="312" r:id="rId95"/>
    <p:sldId id="313" r:id="rId96"/>
    <p:sldId id="314" r:id="rId97"/>
    <p:sldId id="315" r:id="rId98"/>
    <p:sldId id="316" r:id="rId99"/>
    <p:sldId id="317" r:id="rId100"/>
    <p:sldId id="318" r:id="rId101"/>
    <p:sldId id="371" r:id="rId102"/>
    <p:sldId id="372" r:id="rId103"/>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5pPr>
    <a:lvl6pPr marL="2286000" algn="l" defTabSz="914400" rtl="0" eaLnBrk="1" latinLnBrk="0" hangingPunct="1">
      <a:defRPr kern="1200">
        <a:solidFill>
          <a:schemeClr val="tx1"/>
        </a:solidFill>
        <a:latin typeface="Franklin Gothic Book" panose="020B0503020102020204" pitchFamily="34" charset="0"/>
        <a:ea typeface="+mn-ea"/>
        <a:cs typeface="+mn-cs"/>
      </a:defRPr>
    </a:lvl6pPr>
    <a:lvl7pPr marL="2743200" algn="l" defTabSz="914400" rtl="0" eaLnBrk="1" latinLnBrk="0" hangingPunct="1">
      <a:defRPr kern="1200">
        <a:solidFill>
          <a:schemeClr val="tx1"/>
        </a:solidFill>
        <a:latin typeface="Franklin Gothic Book" panose="020B0503020102020204" pitchFamily="34" charset="0"/>
        <a:ea typeface="+mn-ea"/>
        <a:cs typeface="+mn-cs"/>
      </a:defRPr>
    </a:lvl7pPr>
    <a:lvl8pPr marL="3200400" algn="l" defTabSz="914400" rtl="0" eaLnBrk="1" latinLnBrk="0" hangingPunct="1">
      <a:defRPr kern="1200">
        <a:solidFill>
          <a:schemeClr val="tx1"/>
        </a:solidFill>
        <a:latin typeface="Franklin Gothic Book" panose="020B0503020102020204" pitchFamily="34" charset="0"/>
        <a:ea typeface="+mn-ea"/>
        <a:cs typeface="+mn-cs"/>
      </a:defRPr>
    </a:lvl8pPr>
    <a:lvl9pPr marL="3657600" algn="l" defTabSz="914400" rtl="0" eaLnBrk="1" latinLnBrk="0" hangingPunct="1">
      <a:defRPr kern="1200">
        <a:solidFill>
          <a:schemeClr val="tx1"/>
        </a:solidFill>
        <a:latin typeface="Franklin Gothic Book" panose="020B05030201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1498"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9">
            <a:extLst>
              <a:ext uri="{FF2B5EF4-FFF2-40B4-BE49-F238E27FC236}">
                <a16:creationId xmlns:a16="http://schemas.microsoft.com/office/drawing/2014/main" id="{8A89D571-2FEC-ECF5-CC5A-4B65817C5788}"/>
              </a:ext>
            </a:extLst>
          </p:cNvPr>
          <p:cNvGrpSpPr>
            <a:grpSpLocks/>
          </p:cNvGrpSpPr>
          <p:nvPr/>
        </p:nvGrpSpPr>
        <p:grpSpPr bwMode="auto">
          <a:xfrm>
            <a:off x="565150" y="744538"/>
            <a:ext cx="8005763" cy="5349875"/>
            <a:chOff x="564643" y="744469"/>
            <a:chExt cx="8005589" cy="5349671"/>
          </a:xfrm>
        </p:grpSpPr>
        <p:sp>
          <p:nvSpPr>
            <p:cNvPr id="5" name="Freeform 6">
              <a:extLst>
                <a:ext uri="{FF2B5EF4-FFF2-40B4-BE49-F238E27FC236}">
                  <a16:creationId xmlns:a16="http://schemas.microsoft.com/office/drawing/2014/main" id="{40BDCF2D-50FF-987F-405D-DB859F0D0C49}"/>
                </a:ext>
              </a:extLst>
            </p:cNvPr>
            <p:cNvSpPr>
              <a:spLocks/>
            </p:cNvSpPr>
            <p:nvPr/>
          </p:nvSpPr>
          <p:spPr bwMode="auto">
            <a:xfrm>
              <a:off x="6113972" y="1685652"/>
              <a:ext cx="2456260" cy="4408488"/>
            </a:xfrm>
            <a:custGeom>
              <a:avLst/>
              <a:gdLst>
                <a:gd name="T0" fmla="*/ 8761 w 10000"/>
                <a:gd name="T1" fmla="*/ 0 h 10000"/>
                <a:gd name="T2" fmla="*/ 10000 w 10000"/>
                <a:gd name="T3" fmla="*/ 0 h 10000"/>
                <a:gd name="T4" fmla="*/ 10000 w 10000"/>
                <a:gd name="T5" fmla="*/ 10000 h 10000"/>
                <a:gd name="T6" fmla="*/ 0 w 10000"/>
                <a:gd name="T7" fmla="*/ 10000 h 10000"/>
                <a:gd name="T8" fmla="*/ 0 w 10000"/>
                <a:gd name="T9" fmla="*/ 9357 h 10000"/>
                <a:gd name="T10" fmla="*/ 8761 w 10000"/>
                <a:gd name="T11" fmla="*/ 9357 h 10000"/>
                <a:gd name="T12" fmla="*/ 8761 w 10000"/>
                <a:gd name="T13" fmla="*/ 0 h 10000"/>
              </a:gdLst>
              <a:ahLst/>
              <a:cxnLst>
                <a:cxn ang="0">
                  <a:pos x="T0" y="T1"/>
                </a:cxn>
                <a:cxn ang="0">
                  <a:pos x="T2" y="T3"/>
                </a:cxn>
                <a:cxn ang="0">
                  <a:pos x="T4" y="T5"/>
                </a:cxn>
                <a:cxn ang="0">
                  <a:pos x="T6" y="T7"/>
                </a:cxn>
                <a:cxn ang="0">
                  <a:pos x="T8" y="T9"/>
                </a:cxn>
                <a:cxn ang="0">
                  <a:pos x="T10" y="T11"/>
                </a:cxn>
                <a:cxn ang="0">
                  <a:pos x="T12" y="T13"/>
                </a:cxn>
              </a:cxnLst>
              <a:rect l="0" t="0"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6" name="Freeform 6">
              <a:extLst>
                <a:ext uri="{FF2B5EF4-FFF2-40B4-BE49-F238E27FC236}">
                  <a16:creationId xmlns:a16="http://schemas.microsoft.com/office/drawing/2014/main" id="{FC72E866-46B0-5910-3893-5C9D3251AF0F}"/>
                </a:ext>
              </a:extLst>
            </p:cNvPr>
            <p:cNvSpPr>
              <a:spLocks/>
            </p:cNvSpPr>
            <p:nvPr/>
          </p:nvSpPr>
          <p:spPr bwMode="auto">
            <a:xfrm flipH="1" flipV="1">
              <a:off x="564643" y="744469"/>
              <a:ext cx="2456505" cy="4408488"/>
            </a:xfrm>
            <a:custGeom>
              <a:avLst/>
              <a:gdLst>
                <a:gd name="T0" fmla="*/ 8762 w 10001"/>
                <a:gd name="T1" fmla="*/ 0 h 10000"/>
                <a:gd name="T2" fmla="*/ 10001 w 10001"/>
                <a:gd name="T3" fmla="*/ 0 h 10000"/>
                <a:gd name="T4" fmla="*/ 10001 w 10001"/>
                <a:gd name="T5" fmla="*/ 10000 h 10000"/>
                <a:gd name="T6" fmla="*/ 1 w 10001"/>
                <a:gd name="T7" fmla="*/ 10000 h 10000"/>
                <a:gd name="T8" fmla="*/ 1 w 10001"/>
                <a:gd name="T9" fmla="*/ 9352 h 10000"/>
                <a:gd name="T10" fmla="*/ 8762 w 10001"/>
                <a:gd name="T11" fmla="*/ 9346 h 10000"/>
                <a:gd name="T12" fmla="*/ 8762 w 10001"/>
                <a:gd name="T13" fmla="*/ 0 h 10000"/>
              </a:gdLst>
              <a:ahLst/>
              <a:cxnLst>
                <a:cxn ang="0">
                  <a:pos x="T0" y="T1"/>
                </a:cxn>
                <a:cxn ang="0">
                  <a:pos x="T2" y="T3"/>
                </a:cxn>
                <a:cxn ang="0">
                  <a:pos x="T4" y="T5"/>
                </a:cxn>
                <a:cxn ang="0">
                  <a:pos x="T6" y="T7"/>
                </a:cxn>
                <a:cxn ang="0">
                  <a:pos x="T8" y="T9"/>
                </a:cxn>
                <a:cxn ang="0">
                  <a:pos x="T10" y="T11"/>
                </a:cxn>
                <a:cxn ang="0">
                  <a:pos x="T12" y="T13"/>
                </a:cxn>
              </a:cxnLst>
              <a:rect l="0" t="0"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3">
            <a:extLst>
              <a:ext uri="{FF2B5EF4-FFF2-40B4-BE49-F238E27FC236}">
                <a16:creationId xmlns:a16="http://schemas.microsoft.com/office/drawing/2014/main" id="{4663855D-4C77-62C2-E9B7-B99C9B3E978E}"/>
              </a:ext>
            </a:extLst>
          </p:cNvPr>
          <p:cNvSpPr>
            <a:spLocks noGrp="1"/>
          </p:cNvSpPr>
          <p:nvPr>
            <p:ph type="dt" sz="half" idx="10"/>
          </p:nvPr>
        </p:nvSpPr>
        <p:spPr>
          <a:xfrm>
            <a:off x="565150" y="6453188"/>
            <a:ext cx="1204913" cy="404812"/>
          </a:xfrm>
        </p:spPr>
        <p:txBody>
          <a:bodyPr/>
          <a:lstStyle>
            <a:lvl1pPr>
              <a:defRPr baseline="0" smtClean="0">
                <a:solidFill>
                  <a:schemeClr val="tx2"/>
                </a:solidFill>
              </a:defRPr>
            </a:lvl1pPr>
          </a:lstStyle>
          <a:p>
            <a:pPr>
              <a:defRPr/>
            </a:pPr>
            <a:fld id="{F6422658-B13E-47E8-BCAB-9C5E51FC8300}" type="datetimeFigureOut">
              <a:rPr lang="it-IT"/>
              <a:pPr>
                <a:defRPr/>
              </a:pPr>
              <a:t>25/03/2024</a:t>
            </a:fld>
            <a:endParaRPr lang="it-IT"/>
          </a:p>
        </p:txBody>
      </p:sp>
      <p:sp>
        <p:nvSpPr>
          <p:cNvPr id="8" name="Footer Placeholder 4">
            <a:extLst>
              <a:ext uri="{FF2B5EF4-FFF2-40B4-BE49-F238E27FC236}">
                <a16:creationId xmlns:a16="http://schemas.microsoft.com/office/drawing/2014/main" id="{732F4213-B16F-8058-8FCA-BDE4CAB3DA0F}"/>
              </a:ext>
            </a:extLst>
          </p:cNvPr>
          <p:cNvSpPr>
            <a:spLocks noGrp="1"/>
          </p:cNvSpPr>
          <p:nvPr>
            <p:ph type="ftr" sz="quarter" idx="11"/>
          </p:nvPr>
        </p:nvSpPr>
        <p:spPr>
          <a:xfrm>
            <a:off x="1938338" y="6453188"/>
            <a:ext cx="5267325" cy="404812"/>
          </a:xfrm>
        </p:spPr>
        <p:txBody>
          <a:bodyPr/>
          <a:lstStyle>
            <a:lvl1pPr algn="ctr">
              <a:defRPr baseline="0">
                <a:solidFill>
                  <a:schemeClr val="tx2"/>
                </a:solidFill>
              </a:defRPr>
            </a:lvl1pPr>
          </a:lstStyle>
          <a:p>
            <a:pPr>
              <a:defRPr/>
            </a:pPr>
            <a:endParaRPr lang="it-IT"/>
          </a:p>
        </p:txBody>
      </p:sp>
      <p:sp>
        <p:nvSpPr>
          <p:cNvPr id="9" name="Slide Number Placeholder 5">
            <a:extLst>
              <a:ext uri="{FF2B5EF4-FFF2-40B4-BE49-F238E27FC236}">
                <a16:creationId xmlns:a16="http://schemas.microsoft.com/office/drawing/2014/main" id="{AFFBB467-14F3-E8B0-4902-06C1733FF725}"/>
              </a:ext>
            </a:extLst>
          </p:cNvPr>
          <p:cNvSpPr>
            <a:spLocks noGrp="1"/>
          </p:cNvSpPr>
          <p:nvPr>
            <p:ph type="sldNum" sz="quarter" idx="12"/>
          </p:nvPr>
        </p:nvSpPr>
        <p:spPr>
          <a:xfrm>
            <a:off x="7372350" y="6453188"/>
            <a:ext cx="1198563" cy="404812"/>
          </a:xfrm>
        </p:spPr>
        <p:txBody>
          <a:bodyPr/>
          <a:lstStyle>
            <a:lvl1pPr>
              <a:defRPr/>
            </a:lvl1pPr>
          </a:lstStyle>
          <a:p>
            <a:fld id="{926596D5-456F-4E81-A891-C6AC315189C8}" type="slidenum">
              <a:rPr lang="it-IT" altLang="it-IT"/>
              <a:pPr/>
              <a:t>‹N›</a:t>
            </a:fld>
            <a:endParaRPr lang="it-IT" altLang="it-IT"/>
          </a:p>
        </p:txBody>
      </p:sp>
    </p:spTree>
    <p:extLst>
      <p:ext uri="{BB962C8B-B14F-4D97-AF65-F5344CB8AC3E}">
        <p14:creationId xmlns:p14="http://schemas.microsoft.com/office/powerpoint/2010/main" val="1357223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2186059-23BC-2CB6-8CDC-E7C3D1303ADC}"/>
              </a:ext>
            </a:extLst>
          </p:cNvPr>
          <p:cNvSpPr>
            <a:spLocks noGrp="1"/>
          </p:cNvSpPr>
          <p:nvPr>
            <p:ph type="dt" sz="half" idx="10"/>
          </p:nvPr>
        </p:nvSpPr>
        <p:spPr/>
        <p:txBody>
          <a:bodyPr/>
          <a:lstStyle>
            <a:lvl1pPr>
              <a:defRPr/>
            </a:lvl1pPr>
          </a:lstStyle>
          <a:p>
            <a:pPr>
              <a:defRPr/>
            </a:pPr>
            <a:fld id="{92B99881-D497-4213-9361-E5A677EFF47E}" type="datetimeFigureOut">
              <a:rPr lang="it-IT"/>
              <a:pPr>
                <a:defRPr/>
              </a:pPr>
              <a:t>25/03/2024</a:t>
            </a:fld>
            <a:endParaRPr lang="it-IT"/>
          </a:p>
        </p:txBody>
      </p:sp>
      <p:sp>
        <p:nvSpPr>
          <p:cNvPr id="5" name="Footer Placeholder 4">
            <a:extLst>
              <a:ext uri="{FF2B5EF4-FFF2-40B4-BE49-F238E27FC236}">
                <a16:creationId xmlns:a16="http://schemas.microsoft.com/office/drawing/2014/main" id="{B4B6AD74-0BCC-9854-4C25-086060EE5E76}"/>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5761A0E7-B1DC-2647-A3A0-7D2872E5E3ED}"/>
              </a:ext>
            </a:extLst>
          </p:cNvPr>
          <p:cNvSpPr>
            <a:spLocks noGrp="1"/>
          </p:cNvSpPr>
          <p:nvPr>
            <p:ph type="sldNum" sz="quarter" idx="12"/>
          </p:nvPr>
        </p:nvSpPr>
        <p:spPr/>
        <p:txBody>
          <a:bodyPr/>
          <a:lstStyle>
            <a:lvl1pPr>
              <a:defRPr/>
            </a:lvl1pPr>
          </a:lstStyle>
          <a:p>
            <a:fld id="{39B060F2-5048-4652-83CA-68A806E2D7D3}" type="slidenum">
              <a:rPr lang="it-IT" altLang="it-IT"/>
              <a:pPr/>
              <a:t>‹N›</a:t>
            </a:fld>
            <a:endParaRPr lang="it-IT" altLang="it-IT"/>
          </a:p>
        </p:txBody>
      </p:sp>
    </p:spTree>
    <p:extLst>
      <p:ext uri="{BB962C8B-B14F-4D97-AF65-F5344CB8AC3E}">
        <p14:creationId xmlns:p14="http://schemas.microsoft.com/office/powerpoint/2010/main" val="686341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797" y="624156"/>
            <a:ext cx="1490950"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28700" y="624156"/>
            <a:ext cx="5724525"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65C3F0A-5619-BC22-9D1C-5B97B754C593}"/>
              </a:ext>
            </a:extLst>
          </p:cNvPr>
          <p:cNvSpPr>
            <a:spLocks noGrp="1"/>
          </p:cNvSpPr>
          <p:nvPr>
            <p:ph type="dt" sz="half" idx="10"/>
          </p:nvPr>
        </p:nvSpPr>
        <p:spPr/>
        <p:txBody>
          <a:bodyPr/>
          <a:lstStyle>
            <a:lvl1pPr>
              <a:defRPr/>
            </a:lvl1pPr>
          </a:lstStyle>
          <a:p>
            <a:pPr>
              <a:defRPr/>
            </a:pPr>
            <a:fld id="{348111CB-C3F1-4CCD-A5B4-CFF26758D31D}" type="datetimeFigureOut">
              <a:rPr lang="it-IT"/>
              <a:pPr>
                <a:defRPr/>
              </a:pPr>
              <a:t>25/03/2024</a:t>
            </a:fld>
            <a:endParaRPr lang="it-IT"/>
          </a:p>
        </p:txBody>
      </p:sp>
      <p:sp>
        <p:nvSpPr>
          <p:cNvPr id="5" name="Footer Placeholder 4">
            <a:extLst>
              <a:ext uri="{FF2B5EF4-FFF2-40B4-BE49-F238E27FC236}">
                <a16:creationId xmlns:a16="http://schemas.microsoft.com/office/drawing/2014/main" id="{F44A795D-68B4-C38D-DB9B-C17C5869CE6B}"/>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33721BC2-3F74-A864-8C55-9867030722AB}"/>
              </a:ext>
            </a:extLst>
          </p:cNvPr>
          <p:cNvSpPr>
            <a:spLocks noGrp="1"/>
          </p:cNvSpPr>
          <p:nvPr>
            <p:ph type="sldNum" sz="quarter" idx="12"/>
          </p:nvPr>
        </p:nvSpPr>
        <p:spPr/>
        <p:txBody>
          <a:bodyPr/>
          <a:lstStyle>
            <a:lvl1pPr>
              <a:defRPr/>
            </a:lvl1pPr>
          </a:lstStyle>
          <a:p>
            <a:fld id="{C603A52D-185A-4FD0-9C11-55A531953E35}" type="slidenum">
              <a:rPr lang="it-IT" altLang="it-IT"/>
              <a:pPr/>
              <a:t>‹N›</a:t>
            </a:fld>
            <a:endParaRPr lang="it-IT" altLang="it-IT"/>
          </a:p>
        </p:txBody>
      </p:sp>
    </p:spTree>
    <p:extLst>
      <p:ext uri="{BB962C8B-B14F-4D97-AF65-F5344CB8AC3E}">
        <p14:creationId xmlns:p14="http://schemas.microsoft.com/office/powerpoint/2010/main" val="2359632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291812E-DABD-CAD4-12C9-D69C50E2553A}"/>
              </a:ext>
            </a:extLst>
          </p:cNvPr>
          <p:cNvSpPr>
            <a:spLocks noGrp="1"/>
          </p:cNvSpPr>
          <p:nvPr>
            <p:ph type="dt" sz="half" idx="10"/>
          </p:nvPr>
        </p:nvSpPr>
        <p:spPr/>
        <p:txBody>
          <a:bodyPr/>
          <a:lstStyle>
            <a:lvl1pPr>
              <a:defRPr/>
            </a:lvl1pPr>
          </a:lstStyle>
          <a:p>
            <a:pPr>
              <a:defRPr/>
            </a:pPr>
            <a:fld id="{28C4C50A-1133-448C-855F-171A1AB49BBE}" type="datetimeFigureOut">
              <a:rPr lang="it-IT"/>
              <a:pPr>
                <a:defRPr/>
              </a:pPr>
              <a:t>25/03/2024</a:t>
            </a:fld>
            <a:endParaRPr lang="it-IT"/>
          </a:p>
        </p:txBody>
      </p:sp>
      <p:sp>
        <p:nvSpPr>
          <p:cNvPr id="5" name="Footer Placeholder 4">
            <a:extLst>
              <a:ext uri="{FF2B5EF4-FFF2-40B4-BE49-F238E27FC236}">
                <a16:creationId xmlns:a16="http://schemas.microsoft.com/office/drawing/2014/main" id="{EE051653-0939-E5E2-D350-DBB5B2C72540}"/>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5F7BB037-B3DE-B1CA-A79B-199E78A30359}"/>
              </a:ext>
            </a:extLst>
          </p:cNvPr>
          <p:cNvSpPr>
            <a:spLocks noGrp="1"/>
          </p:cNvSpPr>
          <p:nvPr>
            <p:ph type="sldNum" sz="quarter" idx="12"/>
          </p:nvPr>
        </p:nvSpPr>
        <p:spPr/>
        <p:txBody>
          <a:bodyPr/>
          <a:lstStyle>
            <a:lvl1pPr>
              <a:defRPr/>
            </a:lvl1pPr>
          </a:lstStyle>
          <a:p>
            <a:fld id="{8151B439-ADBF-46E8-B053-13D93878D408}" type="slidenum">
              <a:rPr lang="it-IT" altLang="it-IT"/>
              <a:pPr/>
              <a:t>‹N›</a:t>
            </a:fld>
            <a:endParaRPr lang="it-IT" altLang="it-IT"/>
          </a:p>
        </p:txBody>
      </p:sp>
    </p:spTree>
    <p:extLst>
      <p:ext uri="{BB962C8B-B14F-4D97-AF65-F5344CB8AC3E}">
        <p14:creationId xmlns:p14="http://schemas.microsoft.com/office/powerpoint/2010/main" val="1862222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74DB0A33-E110-D025-A700-BF130BEF6C7B}"/>
              </a:ext>
            </a:extLst>
          </p:cNvPr>
          <p:cNvSpPr>
            <a:spLocks/>
          </p:cNvSpPr>
          <p:nvPr/>
        </p:nvSpPr>
        <p:spPr bwMode="auto">
          <a:xfrm>
            <a:off x="6113463" y="1685925"/>
            <a:ext cx="2457450" cy="4408488"/>
          </a:xfrm>
          <a:custGeom>
            <a:avLst/>
            <a:gdLst>
              <a:gd name="T0" fmla="*/ 3614 w 4125"/>
              <a:gd name="T1" fmla="*/ 0 h 5554"/>
              <a:gd name="T2" fmla="*/ 4125 w 4125"/>
              <a:gd name="T3" fmla="*/ 0 h 5554"/>
              <a:gd name="T4" fmla="*/ 4125 w 4125"/>
              <a:gd name="T5" fmla="*/ 5554 h 5554"/>
              <a:gd name="T6" fmla="*/ 0 w 4125"/>
              <a:gd name="T7" fmla="*/ 5554 h 5554"/>
              <a:gd name="T8" fmla="*/ 0 w 4125"/>
              <a:gd name="T9" fmla="*/ 5074 h 5554"/>
              <a:gd name="T10" fmla="*/ 3614 w 4125"/>
              <a:gd name="T11" fmla="*/ 5074 h 5554"/>
              <a:gd name="T12" fmla="*/ 3614 w 4125"/>
              <a:gd name="T13" fmla="*/ 0 h 5554"/>
            </a:gdLst>
            <a:ahLst/>
            <a:cxnLst>
              <a:cxn ang="0">
                <a:pos x="T0" y="T1"/>
              </a:cxn>
              <a:cxn ang="0">
                <a:pos x="T2" y="T3"/>
              </a:cxn>
              <a:cxn ang="0">
                <a:pos x="T4" y="T5"/>
              </a:cxn>
              <a:cxn ang="0">
                <a:pos x="T6" y="T7"/>
              </a:cxn>
              <a:cxn ang="0">
                <a:pos x="T8" y="T9"/>
              </a:cxn>
              <a:cxn ang="0">
                <a:pos x="T10" y="T11"/>
              </a:cxn>
              <a:cxn ang="0">
                <a:pos x="T12" y="T13"/>
              </a:cxn>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5" name="Freeform 7" title="Crop Mark">
            <a:extLst>
              <a:ext uri="{FF2B5EF4-FFF2-40B4-BE49-F238E27FC236}">
                <a16:creationId xmlns:a16="http://schemas.microsoft.com/office/drawing/2014/main" id="{538ECB49-8EA7-D3E9-239D-1617070A1D3B}"/>
              </a:ext>
            </a:extLst>
          </p:cNvPr>
          <p:cNvSpPr/>
          <p:nvPr/>
        </p:nvSpPr>
        <p:spPr bwMode="auto">
          <a:xfrm>
            <a:off x="6113463" y="1685925"/>
            <a:ext cx="245745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6" name="Date Placeholder 3">
            <a:extLst>
              <a:ext uri="{FF2B5EF4-FFF2-40B4-BE49-F238E27FC236}">
                <a16:creationId xmlns:a16="http://schemas.microsoft.com/office/drawing/2014/main" id="{F1344499-E86C-7B9E-AD03-0301A2B48AD7}"/>
              </a:ext>
            </a:extLst>
          </p:cNvPr>
          <p:cNvSpPr>
            <a:spLocks noGrp="1"/>
          </p:cNvSpPr>
          <p:nvPr>
            <p:ph type="dt" sz="half" idx="10"/>
          </p:nvPr>
        </p:nvSpPr>
        <p:spPr>
          <a:xfrm>
            <a:off x="554038" y="6453188"/>
            <a:ext cx="1217612" cy="404812"/>
          </a:xfrm>
        </p:spPr>
        <p:txBody>
          <a:bodyPr/>
          <a:lstStyle>
            <a:lvl1pPr>
              <a:defRPr smtClean="0">
                <a:solidFill>
                  <a:schemeClr val="tx2"/>
                </a:solidFill>
              </a:defRPr>
            </a:lvl1pPr>
          </a:lstStyle>
          <a:p>
            <a:pPr>
              <a:defRPr/>
            </a:pPr>
            <a:fld id="{5B54DBE1-3D62-45CA-BA17-3D826A6F460A}" type="datetimeFigureOut">
              <a:rPr lang="it-IT"/>
              <a:pPr>
                <a:defRPr/>
              </a:pPr>
              <a:t>25/03/2024</a:t>
            </a:fld>
            <a:endParaRPr lang="it-IT"/>
          </a:p>
        </p:txBody>
      </p:sp>
      <p:sp>
        <p:nvSpPr>
          <p:cNvPr id="7" name="Footer Placeholder 4">
            <a:extLst>
              <a:ext uri="{FF2B5EF4-FFF2-40B4-BE49-F238E27FC236}">
                <a16:creationId xmlns:a16="http://schemas.microsoft.com/office/drawing/2014/main" id="{AD915ECE-B005-0DF4-8DC6-3872B1DCF78C}"/>
              </a:ext>
            </a:extLst>
          </p:cNvPr>
          <p:cNvSpPr>
            <a:spLocks noGrp="1"/>
          </p:cNvSpPr>
          <p:nvPr>
            <p:ph type="ftr" sz="quarter" idx="11"/>
          </p:nvPr>
        </p:nvSpPr>
        <p:spPr>
          <a:xfrm>
            <a:off x="1938338" y="6453188"/>
            <a:ext cx="5267325" cy="404812"/>
          </a:xfrm>
        </p:spPr>
        <p:txBody>
          <a:bodyPr/>
          <a:lstStyle>
            <a:lvl1pPr algn="ctr">
              <a:defRPr>
                <a:solidFill>
                  <a:schemeClr val="tx2"/>
                </a:solidFill>
              </a:defRPr>
            </a:lvl1pPr>
          </a:lstStyle>
          <a:p>
            <a:pPr>
              <a:defRPr/>
            </a:pPr>
            <a:endParaRPr lang="it-IT"/>
          </a:p>
        </p:txBody>
      </p:sp>
      <p:sp>
        <p:nvSpPr>
          <p:cNvPr id="8" name="Slide Number Placeholder 5">
            <a:extLst>
              <a:ext uri="{FF2B5EF4-FFF2-40B4-BE49-F238E27FC236}">
                <a16:creationId xmlns:a16="http://schemas.microsoft.com/office/drawing/2014/main" id="{8870910C-6258-109C-4555-AD0BD20B1715}"/>
              </a:ext>
            </a:extLst>
          </p:cNvPr>
          <p:cNvSpPr>
            <a:spLocks noGrp="1"/>
          </p:cNvSpPr>
          <p:nvPr>
            <p:ph type="sldNum" sz="quarter" idx="12"/>
          </p:nvPr>
        </p:nvSpPr>
        <p:spPr>
          <a:xfrm>
            <a:off x="7372350" y="6453188"/>
            <a:ext cx="1198563" cy="404812"/>
          </a:xfrm>
        </p:spPr>
        <p:txBody>
          <a:bodyPr/>
          <a:lstStyle>
            <a:lvl1pPr>
              <a:defRPr/>
            </a:lvl1pPr>
          </a:lstStyle>
          <a:p>
            <a:fld id="{6314FCD0-5BB3-40C7-A8E8-D7450F0DE717}" type="slidenum">
              <a:rPr lang="it-IT" altLang="it-IT"/>
              <a:pPr/>
              <a:t>‹N›</a:t>
            </a:fld>
            <a:endParaRPr lang="it-IT" altLang="it-IT"/>
          </a:p>
        </p:txBody>
      </p:sp>
    </p:spTree>
    <p:extLst>
      <p:ext uri="{BB962C8B-B14F-4D97-AF65-F5344CB8AC3E}">
        <p14:creationId xmlns:p14="http://schemas.microsoft.com/office/powerpoint/2010/main" val="369467827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5389EA54-A940-70D5-6F0B-540034E894AF}"/>
              </a:ext>
            </a:extLst>
          </p:cNvPr>
          <p:cNvSpPr>
            <a:spLocks noGrp="1"/>
          </p:cNvSpPr>
          <p:nvPr>
            <p:ph type="dt" sz="half" idx="10"/>
          </p:nvPr>
        </p:nvSpPr>
        <p:spPr/>
        <p:txBody>
          <a:bodyPr/>
          <a:lstStyle>
            <a:lvl1pPr>
              <a:defRPr/>
            </a:lvl1pPr>
          </a:lstStyle>
          <a:p>
            <a:pPr>
              <a:defRPr/>
            </a:pPr>
            <a:fld id="{52E0DD73-E710-4B73-AE8F-61103C341CA3}" type="datetimeFigureOut">
              <a:rPr lang="it-IT"/>
              <a:pPr>
                <a:defRPr/>
              </a:pPr>
              <a:t>25/03/2024</a:t>
            </a:fld>
            <a:endParaRPr lang="it-IT"/>
          </a:p>
        </p:txBody>
      </p:sp>
      <p:sp>
        <p:nvSpPr>
          <p:cNvPr id="6" name="Footer Placeholder 4">
            <a:extLst>
              <a:ext uri="{FF2B5EF4-FFF2-40B4-BE49-F238E27FC236}">
                <a16:creationId xmlns:a16="http://schemas.microsoft.com/office/drawing/2014/main" id="{FA1002B7-2957-EF45-45C8-785F508225D0}"/>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DEC37842-1150-7929-081A-DAE1177D8D28}"/>
              </a:ext>
            </a:extLst>
          </p:cNvPr>
          <p:cNvSpPr>
            <a:spLocks noGrp="1"/>
          </p:cNvSpPr>
          <p:nvPr>
            <p:ph type="sldNum" sz="quarter" idx="12"/>
          </p:nvPr>
        </p:nvSpPr>
        <p:spPr/>
        <p:txBody>
          <a:bodyPr/>
          <a:lstStyle>
            <a:lvl1pPr>
              <a:defRPr/>
            </a:lvl1pPr>
          </a:lstStyle>
          <a:p>
            <a:fld id="{80DE0A95-2867-4A87-AB0F-C5C0D03DBDB5}" type="slidenum">
              <a:rPr lang="it-IT" altLang="it-IT"/>
              <a:pPr/>
              <a:t>‹N›</a:t>
            </a:fld>
            <a:endParaRPr lang="it-IT" altLang="it-IT"/>
          </a:p>
        </p:txBody>
      </p:sp>
    </p:spTree>
    <p:extLst>
      <p:ext uri="{BB962C8B-B14F-4D97-AF65-F5344CB8AC3E}">
        <p14:creationId xmlns:p14="http://schemas.microsoft.com/office/powerpoint/2010/main" val="4013852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2423BD9F-9B24-90A7-BDAE-0AB743864B4D}"/>
              </a:ext>
            </a:extLst>
          </p:cNvPr>
          <p:cNvSpPr>
            <a:spLocks noGrp="1"/>
          </p:cNvSpPr>
          <p:nvPr>
            <p:ph type="dt" sz="half" idx="10"/>
          </p:nvPr>
        </p:nvSpPr>
        <p:spPr/>
        <p:txBody>
          <a:bodyPr/>
          <a:lstStyle>
            <a:lvl1pPr>
              <a:defRPr/>
            </a:lvl1pPr>
          </a:lstStyle>
          <a:p>
            <a:pPr>
              <a:defRPr/>
            </a:pPr>
            <a:fld id="{93092CAB-457F-4EBA-A07D-32FCBD2DCE9E}" type="datetimeFigureOut">
              <a:rPr lang="it-IT"/>
              <a:pPr>
                <a:defRPr/>
              </a:pPr>
              <a:t>25/03/2024</a:t>
            </a:fld>
            <a:endParaRPr lang="it-IT"/>
          </a:p>
        </p:txBody>
      </p:sp>
      <p:sp>
        <p:nvSpPr>
          <p:cNvPr id="8" name="Footer Placeholder 4">
            <a:extLst>
              <a:ext uri="{FF2B5EF4-FFF2-40B4-BE49-F238E27FC236}">
                <a16:creationId xmlns:a16="http://schemas.microsoft.com/office/drawing/2014/main" id="{F5D1D897-892B-F63F-1D23-455799C95B7C}"/>
              </a:ext>
            </a:extLst>
          </p:cNvPr>
          <p:cNvSpPr>
            <a:spLocks noGrp="1"/>
          </p:cNvSpPr>
          <p:nvPr>
            <p:ph type="ftr" sz="quarter" idx="11"/>
          </p:nvPr>
        </p:nvSpPr>
        <p:spPr/>
        <p:txBody>
          <a:bodyPr/>
          <a:lstStyle>
            <a:lvl1pPr>
              <a:defRPr/>
            </a:lvl1pPr>
          </a:lstStyle>
          <a:p>
            <a:pPr>
              <a:defRPr/>
            </a:pPr>
            <a:endParaRPr lang="it-IT"/>
          </a:p>
        </p:txBody>
      </p:sp>
      <p:sp>
        <p:nvSpPr>
          <p:cNvPr id="9" name="Slide Number Placeholder 5">
            <a:extLst>
              <a:ext uri="{FF2B5EF4-FFF2-40B4-BE49-F238E27FC236}">
                <a16:creationId xmlns:a16="http://schemas.microsoft.com/office/drawing/2014/main" id="{B020C146-1ED9-5B72-E619-D348B4E62D07}"/>
              </a:ext>
            </a:extLst>
          </p:cNvPr>
          <p:cNvSpPr>
            <a:spLocks noGrp="1"/>
          </p:cNvSpPr>
          <p:nvPr>
            <p:ph type="sldNum" sz="quarter" idx="12"/>
          </p:nvPr>
        </p:nvSpPr>
        <p:spPr/>
        <p:txBody>
          <a:bodyPr/>
          <a:lstStyle>
            <a:lvl1pPr>
              <a:defRPr/>
            </a:lvl1pPr>
          </a:lstStyle>
          <a:p>
            <a:fld id="{9A0CB56D-FB08-4E49-92C0-EA32933B19EF}" type="slidenum">
              <a:rPr lang="it-IT" altLang="it-IT"/>
              <a:pPr/>
              <a:t>‹N›</a:t>
            </a:fld>
            <a:endParaRPr lang="it-IT" altLang="it-IT"/>
          </a:p>
        </p:txBody>
      </p:sp>
    </p:spTree>
    <p:extLst>
      <p:ext uri="{BB962C8B-B14F-4D97-AF65-F5344CB8AC3E}">
        <p14:creationId xmlns:p14="http://schemas.microsoft.com/office/powerpoint/2010/main" val="457923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5C694FD6-C5A8-DD2F-F5BA-B4115C0BA01C}"/>
              </a:ext>
            </a:extLst>
          </p:cNvPr>
          <p:cNvSpPr>
            <a:spLocks noGrp="1"/>
          </p:cNvSpPr>
          <p:nvPr>
            <p:ph type="dt" sz="half" idx="10"/>
          </p:nvPr>
        </p:nvSpPr>
        <p:spPr/>
        <p:txBody>
          <a:bodyPr/>
          <a:lstStyle>
            <a:lvl1pPr>
              <a:defRPr/>
            </a:lvl1pPr>
          </a:lstStyle>
          <a:p>
            <a:pPr>
              <a:defRPr/>
            </a:pPr>
            <a:fld id="{81B76C51-49E4-4FDF-A24F-AB0B76E3589D}" type="datetimeFigureOut">
              <a:rPr lang="it-IT"/>
              <a:pPr>
                <a:defRPr/>
              </a:pPr>
              <a:t>25/03/2024</a:t>
            </a:fld>
            <a:endParaRPr lang="it-IT"/>
          </a:p>
        </p:txBody>
      </p:sp>
      <p:sp>
        <p:nvSpPr>
          <p:cNvPr id="4" name="Footer Placeholder 4">
            <a:extLst>
              <a:ext uri="{FF2B5EF4-FFF2-40B4-BE49-F238E27FC236}">
                <a16:creationId xmlns:a16="http://schemas.microsoft.com/office/drawing/2014/main" id="{24948DC7-865F-B0B4-40C7-45C5AABC257E}"/>
              </a:ext>
            </a:extLst>
          </p:cNvPr>
          <p:cNvSpPr>
            <a:spLocks noGrp="1"/>
          </p:cNvSpPr>
          <p:nvPr>
            <p:ph type="ftr" sz="quarter" idx="11"/>
          </p:nvPr>
        </p:nvSpPr>
        <p:spPr/>
        <p:txBody>
          <a:bodyPr/>
          <a:lstStyle>
            <a:lvl1pPr>
              <a:defRPr/>
            </a:lvl1pPr>
          </a:lstStyle>
          <a:p>
            <a:pPr>
              <a:defRPr/>
            </a:pPr>
            <a:endParaRPr lang="it-IT"/>
          </a:p>
        </p:txBody>
      </p:sp>
      <p:sp>
        <p:nvSpPr>
          <p:cNvPr id="5" name="Slide Number Placeholder 5">
            <a:extLst>
              <a:ext uri="{FF2B5EF4-FFF2-40B4-BE49-F238E27FC236}">
                <a16:creationId xmlns:a16="http://schemas.microsoft.com/office/drawing/2014/main" id="{00927BA3-A75D-DA22-CEF0-4FC0A2C60CF1}"/>
              </a:ext>
            </a:extLst>
          </p:cNvPr>
          <p:cNvSpPr>
            <a:spLocks noGrp="1"/>
          </p:cNvSpPr>
          <p:nvPr>
            <p:ph type="sldNum" sz="quarter" idx="12"/>
          </p:nvPr>
        </p:nvSpPr>
        <p:spPr/>
        <p:txBody>
          <a:bodyPr/>
          <a:lstStyle>
            <a:lvl1pPr>
              <a:defRPr/>
            </a:lvl1pPr>
          </a:lstStyle>
          <a:p>
            <a:fld id="{31FF2D51-71D8-4538-87C4-C3E312646C70}" type="slidenum">
              <a:rPr lang="it-IT" altLang="it-IT"/>
              <a:pPr/>
              <a:t>‹N›</a:t>
            </a:fld>
            <a:endParaRPr lang="it-IT" altLang="it-IT"/>
          </a:p>
        </p:txBody>
      </p:sp>
    </p:spTree>
    <p:extLst>
      <p:ext uri="{BB962C8B-B14F-4D97-AF65-F5344CB8AC3E}">
        <p14:creationId xmlns:p14="http://schemas.microsoft.com/office/powerpoint/2010/main" val="3209253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EAF5D3D-3E88-FB4C-006A-D6FCD309477F}"/>
              </a:ext>
            </a:extLst>
          </p:cNvPr>
          <p:cNvSpPr>
            <a:spLocks noGrp="1"/>
          </p:cNvSpPr>
          <p:nvPr>
            <p:ph type="dt" sz="half" idx="10"/>
          </p:nvPr>
        </p:nvSpPr>
        <p:spPr/>
        <p:txBody>
          <a:bodyPr/>
          <a:lstStyle>
            <a:lvl1pPr>
              <a:defRPr/>
            </a:lvl1pPr>
          </a:lstStyle>
          <a:p>
            <a:pPr>
              <a:defRPr/>
            </a:pPr>
            <a:fld id="{A4ADE80B-973E-4233-AEB0-9879E0468168}" type="datetimeFigureOut">
              <a:rPr lang="it-IT"/>
              <a:pPr>
                <a:defRPr/>
              </a:pPr>
              <a:t>25/03/2024</a:t>
            </a:fld>
            <a:endParaRPr lang="it-IT"/>
          </a:p>
        </p:txBody>
      </p:sp>
      <p:sp>
        <p:nvSpPr>
          <p:cNvPr id="3" name="Footer Placeholder 4">
            <a:extLst>
              <a:ext uri="{FF2B5EF4-FFF2-40B4-BE49-F238E27FC236}">
                <a16:creationId xmlns:a16="http://schemas.microsoft.com/office/drawing/2014/main" id="{1A64F890-08E4-CB03-52DD-0C3C4CD74F62}"/>
              </a:ext>
            </a:extLst>
          </p:cNvPr>
          <p:cNvSpPr>
            <a:spLocks noGrp="1"/>
          </p:cNvSpPr>
          <p:nvPr>
            <p:ph type="ftr" sz="quarter" idx="11"/>
          </p:nvPr>
        </p:nvSpPr>
        <p:spPr/>
        <p:txBody>
          <a:bodyPr/>
          <a:lstStyle>
            <a:lvl1pPr>
              <a:defRPr/>
            </a:lvl1pPr>
          </a:lstStyle>
          <a:p>
            <a:pPr>
              <a:defRPr/>
            </a:pPr>
            <a:endParaRPr lang="it-IT"/>
          </a:p>
        </p:txBody>
      </p:sp>
      <p:sp>
        <p:nvSpPr>
          <p:cNvPr id="4" name="Slide Number Placeholder 5">
            <a:extLst>
              <a:ext uri="{FF2B5EF4-FFF2-40B4-BE49-F238E27FC236}">
                <a16:creationId xmlns:a16="http://schemas.microsoft.com/office/drawing/2014/main" id="{BADD377A-7AFE-9C8E-0FAC-7F9C38E8856F}"/>
              </a:ext>
            </a:extLst>
          </p:cNvPr>
          <p:cNvSpPr>
            <a:spLocks noGrp="1"/>
          </p:cNvSpPr>
          <p:nvPr>
            <p:ph type="sldNum" sz="quarter" idx="12"/>
          </p:nvPr>
        </p:nvSpPr>
        <p:spPr/>
        <p:txBody>
          <a:bodyPr/>
          <a:lstStyle>
            <a:lvl1pPr>
              <a:defRPr/>
            </a:lvl1pPr>
          </a:lstStyle>
          <a:p>
            <a:fld id="{6468639A-EC80-4111-AE68-FB751898C62D}" type="slidenum">
              <a:rPr lang="it-IT" altLang="it-IT"/>
              <a:pPr/>
              <a:t>‹N›</a:t>
            </a:fld>
            <a:endParaRPr lang="it-IT" altLang="it-IT"/>
          </a:p>
        </p:txBody>
      </p:sp>
    </p:spTree>
    <p:extLst>
      <p:ext uri="{BB962C8B-B14F-4D97-AF65-F5344CB8AC3E}">
        <p14:creationId xmlns:p14="http://schemas.microsoft.com/office/powerpoint/2010/main" val="3217094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title="Background Shape">
            <a:extLst>
              <a:ext uri="{FF2B5EF4-FFF2-40B4-BE49-F238E27FC236}">
                <a16:creationId xmlns:a16="http://schemas.microsoft.com/office/drawing/2014/main" id="{319CDE3F-A396-523E-BD30-32926491D856}"/>
              </a:ext>
            </a:extLst>
          </p:cNvPr>
          <p:cNvSpPr/>
          <p:nvPr/>
        </p:nvSpPr>
        <p:spPr>
          <a:xfrm>
            <a:off x="0" y="0"/>
            <a:ext cx="39782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75E73D16-2EDA-C0FA-053C-4A192114CDBA}"/>
              </a:ext>
            </a:extLst>
          </p:cNvPr>
          <p:cNvSpPr/>
          <p:nvPr/>
        </p:nvSpPr>
        <p:spPr>
          <a:xfrm>
            <a:off x="397827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title="Divider Bar">
            <a:extLst>
              <a:ext uri="{FF2B5EF4-FFF2-40B4-BE49-F238E27FC236}">
                <a16:creationId xmlns:a16="http://schemas.microsoft.com/office/drawing/2014/main" id="{7F424C7A-8E99-8494-2C17-830EEF1C5D3F}"/>
              </a:ext>
            </a:extLst>
          </p:cNvPr>
          <p:cNvSpPr/>
          <p:nvPr/>
        </p:nvSpPr>
        <p:spPr>
          <a:xfrm>
            <a:off x="397827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oAutofit/>
          </a:bodyPr>
          <a:lstStyle>
            <a:lvl1pPr>
              <a:lnSpc>
                <a:spcPct val="84000"/>
              </a:lnSpc>
              <a:defRPr sz="44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2925" y="2856344"/>
            <a:ext cx="289179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Date Placeholder 4">
            <a:extLst>
              <a:ext uri="{FF2B5EF4-FFF2-40B4-BE49-F238E27FC236}">
                <a16:creationId xmlns:a16="http://schemas.microsoft.com/office/drawing/2014/main" id="{43985585-79C7-B085-3AFE-A140EBB7C28F}"/>
              </a:ext>
            </a:extLst>
          </p:cNvPr>
          <p:cNvSpPr>
            <a:spLocks noGrp="1"/>
          </p:cNvSpPr>
          <p:nvPr>
            <p:ph type="dt" sz="half" idx="10"/>
          </p:nvPr>
        </p:nvSpPr>
        <p:spPr>
          <a:xfrm>
            <a:off x="542925" y="6453188"/>
            <a:ext cx="903288" cy="404812"/>
          </a:xfrm>
        </p:spPr>
        <p:txBody>
          <a:bodyPr/>
          <a:lstStyle>
            <a:lvl1pPr>
              <a:defRPr smtClean="0">
                <a:solidFill>
                  <a:schemeClr val="tx2"/>
                </a:solidFill>
              </a:defRPr>
            </a:lvl1pPr>
          </a:lstStyle>
          <a:p>
            <a:pPr>
              <a:defRPr/>
            </a:pPr>
            <a:fld id="{443A4279-53AB-48AD-BA40-A1ED0D5AF3B8}" type="datetimeFigureOut">
              <a:rPr lang="it-IT"/>
              <a:pPr>
                <a:defRPr/>
              </a:pPr>
              <a:t>25/03/2024</a:t>
            </a:fld>
            <a:endParaRPr lang="it-IT"/>
          </a:p>
        </p:txBody>
      </p:sp>
      <p:sp>
        <p:nvSpPr>
          <p:cNvPr id="9" name="Footer Placeholder 5">
            <a:extLst>
              <a:ext uri="{FF2B5EF4-FFF2-40B4-BE49-F238E27FC236}">
                <a16:creationId xmlns:a16="http://schemas.microsoft.com/office/drawing/2014/main" id="{940AAA2F-43A4-DC00-9FED-78A41F98C589}"/>
              </a:ext>
            </a:extLst>
          </p:cNvPr>
          <p:cNvSpPr>
            <a:spLocks noGrp="1"/>
          </p:cNvSpPr>
          <p:nvPr>
            <p:ph type="ftr" sz="quarter" idx="11"/>
          </p:nvPr>
        </p:nvSpPr>
        <p:spPr>
          <a:xfrm>
            <a:off x="1654175" y="6453188"/>
            <a:ext cx="1781175" cy="404812"/>
          </a:xfrm>
        </p:spPr>
        <p:txBody>
          <a:bodyPr/>
          <a:lstStyle>
            <a:lvl1pPr>
              <a:defRPr>
                <a:solidFill>
                  <a:schemeClr val="tx2"/>
                </a:solidFill>
              </a:defRPr>
            </a:lvl1pPr>
          </a:lstStyle>
          <a:p>
            <a:pPr>
              <a:defRPr/>
            </a:pPr>
            <a:endParaRPr lang="it-IT"/>
          </a:p>
        </p:txBody>
      </p:sp>
      <p:sp>
        <p:nvSpPr>
          <p:cNvPr id="10" name="Slide Number Placeholder 6">
            <a:extLst>
              <a:ext uri="{FF2B5EF4-FFF2-40B4-BE49-F238E27FC236}">
                <a16:creationId xmlns:a16="http://schemas.microsoft.com/office/drawing/2014/main" id="{1D04F3DC-0463-6BA7-EBD8-02DA2DA5EC6E}"/>
              </a:ext>
            </a:extLst>
          </p:cNvPr>
          <p:cNvSpPr>
            <a:spLocks noGrp="1"/>
          </p:cNvSpPr>
          <p:nvPr>
            <p:ph type="sldNum" sz="quarter" idx="12"/>
          </p:nvPr>
        </p:nvSpPr>
        <p:spPr>
          <a:xfrm>
            <a:off x="7412038" y="6453188"/>
            <a:ext cx="1196975" cy="404812"/>
          </a:xfrm>
        </p:spPr>
        <p:txBody>
          <a:bodyPr/>
          <a:lstStyle>
            <a:lvl1pPr>
              <a:defRPr/>
            </a:lvl1pPr>
          </a:lstStyle>
          <a:p>
            <a:fld id="{AA05EAF9-8C19-4046-801B-DD427537BDDB}" type="slidenum">
              <a:rPr lang="it-IT" altLang="it-IT"/>
              <a:pPr/>
              <a:t>‹N›</a:t>
            </a:fld>
            <a:endParaRPr lang="it-IT" altLang="it-IT"/>
          </a:p>
        </p:txBody>
      </p:sp>
    </p:spTree>
    <p:extLst>
      <p:ext uri="{BB962C8B-B14F-4D97-AF65-F5344CB8AC3E}">
        <p14:creationId xmlns:p14="http://schemas.microsoft.com/office/powerpoint/2010/main" val="201593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title="Background Shape">
            <a:extLst>
              <a:ext uri="{FF2B5EF4-FFF2-40B4-BE49-F238E27FC236}">
                <a16:creationId xmlns:a16="http://schemas.microsoft.com/office/drawing/2014/main" id="{5FFBDF5E-6930-FBBB-99A9-824D7EB7D6B2}"/>
              </a:ext>
            </a:extLst>
          </p:cNvPr>
          <p:cNvSpPr/>
          <p:nvPr/>
        </p:nvSpPr>
        <p:spPr>
          <a:xfrm>
            <a:off x="0" y="0"/>
            <a:ext cx="39782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BE44F741-9CFA-5E6B-B119-914CDAE3A596}"/>
              </a:ext>
            </a:extLst>
          </p:cNvPr>
          <p:cNvSpPr/>
          <p:nvPr/>
        </p:nvSpPr>
        <p:spPr>
          <a:xfrm>
            <a:off x="397827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title="Divider Bar">
            <a:extLst>
              <a:ext uri="{FF2B5EF4-FFF2-40B4-BE49-F238E27FC236}">
                <a16:creationId xmlns:a16="http://schemas.microsoft.com/office/drawing/2014/main" id="{C70C56DD-A290-DD2F-30C4-DE4FBA4803D2}"/>
              </a:ext>
            </a:extLst>
          </p:cNvPr>
          <p:cNvSpPr/>
          <p:nvPr/>
        </p:nvSpPr>
        <p:spPr>
          <a:xfrm>
            <a:off x="397827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ormAutofit/>
          </a:bodyPr>
          <a:lstStyle>
            <a:lvl1pPr>
              <a:lnSpc>
                <a:spcPct val="84000"/>
              </a:lnSpc>
              <a:defRPr sz="44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4149090" y="1"/>
            <a:ext cx="4994910" cy="6857999"/>
          </a:xfrm>
        </p:spPr>
        <p:txBody>
          <a:bodyPr rtlCol="0">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542925" y="2855968"/>
            <a:ext cx="289179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Date Placeholder 4">
            <a:extLst>
              <a:ext uri="{FF2B5EF4-FFF2-40B4-BE49-F238E27FC236}">
                <a16:creationId xmlns:a16="http://schemas.microsoft.com/office/drawing/2014/main" id="{D026D0F3-21E2-02EA-DABD-90DA81DEF2FB}"/>
              </a:ext>
            </a:extLst>
          </p:cNvPr>
          <p:cNvSpPr>
            <a:spLocks noGrp="1"/>
          </p:cNvSpPr>
          <p:nvPr>
            <p:ph type="dt" sz="half" idx="10"/>
          </p:nvPr>
        </p:nvSpPr>
        <p:spPr>
          <a:xfrm>
            <a:off x="542925" y="6453188"/>
            <a:ext cx="903288" cy="404812"/>
          </a:xfrm>
        </p:spPr>
        <p:txBody>
          <a:bodyPr/>
          <a:lstStyle>
            <a:lvl1pPr>
              <a:defRPr smtClean="0">
                <a:solidFill>
                  <a:schemeClr val="tx2"/>
                </a:solidFill>
              </a:defRPr>
            </a:lvl1pPr>
          </a:lstStyle>
          <a:p>
            <a:pPr>
              <a:defRPr/>
            </a:pPr>
            <a:fld id="{2632B5D3-01C1-494E-9BB3-5D35751E3A33}" type="datetimeFigureOut">
              <a:rPr lang="it-IT"/>
              <a:pPr>
                <a:defRPr/>
              </a:pPr>
              <a:t>25/03/2024</a:t>
            </a:fld>
            <a:endParaRPr lang="it-IT"/>
          </a:p>
        </p:txBody>
      </p:sp>
      <p:sp>
        <p:nvSpPr>
          <p:cNvPr id="9" name="Footer Placeholder 5">
            <a:extLst>
              <a:ext uri="{FF2B5EF4-FFF2-40B4-BE49-F238E27FC236}">
                <a16:creationId xmlns:a16="http://schemas.microsoft.com/office/drawing/2014/main" id="{9C6E6BC1-34B6-66DF-A25B-E4836F22C148}"/>
              </a:ext>
            </a:extLst>
          </p:cNvPr>
          <p:cNvSpPr>
            <a:spLocks noGrp="1"/>
          </p:cNvSpPr>
          <p:nvPr>
            <p:ph type="ftr" sz="quarter" idx="11"/>
          </p:nvPr>
        </p:nvSpPr>
        <p:spPr>
          <a:xfrm>
            <a:off x="1654175" y="6453188"/>
            <a:ext cx="1781175" cy="404812"/>
          </a:xfrm>
        </p:spPr>
        <p:txBody>
          <a:bodyPr/>
          <a:lstStyle>
            <a:lvl1pPr>
              <a:defRPr>
                <a:solidFill>
                  <a:schemeClr val="tx2"/>
                </a:solidFill>
              </a:defRPr>
            </a:lvl1pPr>
          </a:lstStyle>
          <a:p>
            <a:pPr>
              <a:defRPr/>
            </a:pPr>
            <a:endParaRPr lang="it-IT"/>
          </a:p>
        </p:txBody>
      </p:sp>
      <p:sp>
        <p:nvSpPr>
          <p:cNvPr id="10" name="Slide Number Placeholder 6">
            <a:extLst>
              <a:ext uri="{FF2B5EF4-FFF2-40B4-BE49-F238E27FC236}">
                <a16:creationId xmlns:a16="http://schemas.microsoft.com/office/drawing/2014/main" id="{330CB6E9-F4F6-6170-1746-FE1B9E759F86}"/>
              </a:ext>
            </a:extLst>
          </p:cNvPr>
          <p:cNvSpPr>
            <a:spLocks noGrp="1"/>
          </p:cNvSpPr>
          <p:nvPr>
            <p:ph type="sldNum" sz="quarter" idx="12"/>
          </p:nvPr>
        </p:nvSpPr>
        <p:spPr>
          <a:xfrm>
            <a:off x="7412038" y="6453188"/>
            <a:ext cx="1196975" cy="404812"/>
          </a:xfrm>
        </p:spPr>
        <p:txBody>
          <a:bodyPr/>
          <a:lstStyle>
            <a:lvl1pPr>
              <a:defRPr/>
            </a:lvl1pPr>
          </a:lstStyle>
          <a:p>
            <a:fld id="{F41A7AF2-B287-4B8B-B5F7-F2472EDBD585}" type="slidenum">
              <a:rPr lang="it-IT" altLang="it-IT"/>
              <a:pPr/>
              <a:t>‹N›</a:t>
            </a:fld>
            <a:endParaRPr lang="it-IT" altLang="it-IT"/>
          </a:p>
        </p:txBody>
      </p:sp>
    </p:spTree>
    <p:extLst>
      <p:ext uri="{BB962C8B-B14F-4D97-AF65-F5344CB8AC3E}">
        <p14:creationId xmlns:p14="http://schemas.microsoft.com/office/powerpoint/2010/main" val="3120191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1592DEE-4C4A-F65F-BA48-7A71CB85B48C}"/>
              </a:ext>
            </a:extLst>
          </p:cNvPr>
          <p:cNvSpPr>
            <a:spLocks noGrp="1"/>
          </p:cNvSpPr>
          <p:nvPr>
            <p:ph type="title"/>
          </p:nvPr>
        </p:nvSpPr>
        <p:spPr bwMode="auto">
          <a:xfrm>
            <a:off x="1028700" y="685800"/>
            <a:ext cx="72009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B25A674-D9AA-20B9-8FAA-6D8813521F80}"/>
              </a:ext>
            </a:extLst>
          </p:cNvPr>
          <p:cNvSpPr>
            <a:spLocks noGrp="1"/>
          </p:cNvSpPr>
          <p:nvPr>
            <p:ph type="body" idx="1"/>
          </p:nvPr>
        </p:nvSpPr>
        <p:spPr bwMode="auto">
          <a:xfrm>
            <a:off x="1028700" y="2286000"/>
            <a:ext cx="72009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645DDF6-D9F2-36D0-4D68-91504A1FAB65}"/>
              </a:ext>
            </a:extLst>
          </p:cNvPr>
          <p:cNvSpPr>
            <a:spLocks noGrp="1"/>
          </p:cNvSpPr>
          <p:nvPr>
            <p:ph type="dt" sz="half" idx="2"/>
          </p:nvPr>
        </p:nvSpPr>
        <p:spPr>
          <a:xfrm>
            <a:off x="1042988" y="6453188"/>
            <a:ext cx="903287" cy="404812"/>
          </a:xfrm>
          <a:prstGeom prst="rect">
            <a:avLst/>
          </a:prstGeom>
        </p:spPr>
        <p:txBody>
          <a:bodyPr vert="horz" lIns="91440" tIns="45720" rIns="91440" bIns="45720" rtlCol="0" anchor="ctr"/>
          <a:lstStyle>
            <a:lvl1pPr algn="l" eaLnBrk="1" fontAlgn="auto" hangingPunct="1">
              <a:spcBef>
                <a:spcPts val="0"/>
              </a:spcBef>
              <a:spcAft>
                <a:spcPts val="0"/>
              </a:spcAft>
              <a:defRPr sz="1000" baseline="0" smtClean="0">
                <a:solidFill>
                  <a:schemeClr val="tx2"/>
                </a:solidFill>
                <a:latin typeface="+mn-lt"/>
              </a:defRPr>
            </a:lvl1pPr>
          </a:lstStyle>
          <a:p>
            <a:pPr>
              <a:defRPr/>
            </a:pPr>
            <a:fld id="{07E13168-3F20-4E8F-94CD-863D34FDD028}" type="datetimeFigureOut">
              <a:rPr lang="it-IT"/>
              <a:pPr>
                <a:defRPr/>
              </a:pPr>
              <a:t>25/03/2024</a:t>
            </a:fld>
            <a:endParaRPr lang="it-IT"/>
          </a:p>
        </p:txBody>
      </p:sp>
      <p:sp>
        <p:nvSpPr>
          <p:cNvPr id="5" name="Footer Placeholder 4">
            <a:extLst>
              <a:ext uri="{FF2B5EF4-FFF2-40B4-BE49-F238E27FC236}">
                <a16:creationId xmlns:a16="http://schemas.microsoft.com/office/drawing/2014/main" id="{474F62B0-DF10-659A-0615-1AB5595E3143}"/>
              </a:ext>
            </a:extLst>
          </p:cNvPr>
          <p:cNvSpPr>
            <a:spLocks noGrp="1"/>
          </p:cNvSpPr>
          <p:nvPr>
            <p:ph type="ftr" sz="quarter" idx="3"/>
          </p:nvPr>
        </p:nvSpPr>
        <p:spPr>
          <a:xfrm>
            <a:off x="2170113" y="6453188"/>
            <a:ext cx="4710112" cy="404812"/>
          </a:xfrm>
          <a:prstGeom prst="rect">
            <a:avLst/>
          </a:prstGeom>
        </p:spPr>
        <p:txBody>
          <a:bodyPr vert="horz" lIns="91440" tIns="45720" rIns="91440" bIns="45720" rtlCol="0" anchor="ctr"/>
          <a:lstStyle>
            <a:lvl1pPr algn="l" eaLnBrk="1" fontAlgn="auto" hangingPunct="1">
              <a:spcBef>
                <a:spcPts val="0"/>
              </a:spcBef>
              <a:spcAft>
                <a:spcPts val="0"/>
              </a:spcAft>
              <a:defRPr sz="1000" baseline="0">
                <a:solidFill>
                  <a:schemeClr val="tx2"/>
                </a:solidFill>
                <a:latin typeface="+mn-lt"/>
              </a:defRPr>
            </a:lvl1pPr>
          </a:lstStyle>
          <a:p>
            <a:pPr>
              <a:defRPr/>
            </a:pPr>
            <a:endParaRPr lang="it-IT"/>
          </a:p>
        </p:txBody>
      </p:sp>
      <p:sp>
        <p:nvSpPr>
          <p:cNvPr id="6" name="Slide Number Placeholder 5">
            <a:extLst>
              <a:ext uri="{FF2B5EF4-FFF2-40B4-BE49-F238E27FC236}">
                <a16:creationId xmlns:a16="http://schemas.microsoft.com/office/drawing/2014/main" id="{B61280F4-447E-3E68-8310-A73EB645C25D}"/>
              </a:ext>
            </a:extLst>
          </p:cNvPr>
          <p:cNvSpPr>
            <a:spLocks noGrp="1"/>
          </p:cNvSpPr>
          <p:nvPr>
            <p:ph type="sldNum" sz="quarter" idx="4"/>
          </p:nvPr>
        </p:nvSpPr>
        <p:spPr>
          <a:xfrm>
            <a:off x="7104063" y="6453188"/>
            <a:ext cx="1196975" cy="404812"/>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chemeClr val="tx2"/>
                </a:solidFill>
              </a:defRPr>
            </a:lvl1pPr>
          </a:lstStyle>
          <a:p>
            <a:fld id="{CAAAC1EA-EEB7-4181-AA7E-8F9D2960B5E7}" type="slidenum">
              <a:rPr lang="it-IT" altLang="it-IT"/>
              <a:pPr/>
              <a:t>‹N›</a:t>
            </a:fld>
            <a:endParaRPr lang="it-IT" altLang="it-IT"/>
          </a:p>
        </p:txBody>
      </p:sp>
      <p:sp>
        <p:nvSpPr>
          <p:cNvPr id="9" name="Rectangle 8">
            <a:extLst>
              <a:ext uri="{FF2B5EF4-FFF2-40B4-BE49-F238E27FC236}">
                <a16:creationId xmlns:a16="http://schemas.microsoft.com/office/drawing/2014/main" id="{231961D3-9ADF-C681-09C5-9DEE06F7E088}"/>
              </a:ext>
            </a:extLst>
          </p:cNvPr>
          <p:cNvSpPr/>
          <p:nvPr/>
        </p:nvSpPr>
        <p:spPr>
          <a:xfrm>
            <a:off x="35877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a:extLst>
              <a:ext uri="{FF2B5EF4-FFF2-40B4-BE49-F238E27FC236}">
                <a16:creationId xmlns:a16="http://schemas.microsoft.com/office/drawing/2014/main" id="{DF64765E-CE73-7386-1C65-83455A35C78E}"/>
              </a:ext>
            </a:extLst>
          </p:cNvPr>
          <p:cNvSpPr/>
          <p:nvPr/>
        </p:nvSpPr>
        <p:spPr>
          <a:xfrm>
            <a:off x="35877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83" r:id="rId1"/>
    <p:sldLayoutId id="2147483676" r:id="rId2"/>
    <p:sldLayoutId id="2147483684" r:id="rId3"/>
    <p:sldLayoutId id="2147483677" r:id="rId4"/>
    <p:sldLayoutId id="2147483678" r:id="rId5"/>
    <p:sldLayoutId id="2147483679" r:id="rId6"/>
    <p:sldLayoutId id="2147483680" r:id="rId7"/>
    <p:sldLayoutId id="2147483685" r:id="rId8"/>
    <p:sldLayoutId id="2147483686" r:id="rId9"/>
    <p:sldLayoutId id="2147483681" r:id="rId10"/>
    <p:sldLayoutId id="2147483682" r:id="rId11"/>
  </p:sldLayoutIdLst>
  <p:txStyles>
    <p:titleStyle>
      <a:lvl1pPr algn="l" defTabSz="685800" rtl="0" fontAlgn="base">
        <a:lnSpc>
          <a:spcPct val="89000"/>
        </a:lnSpc>
        <a:spcBef>
          <a:spcPct val="0"/>
        </a:spcBef>
        <a:spcAft>
          <a:spcPct val="0"/>
        </a:spcAft>
        <a:defRPr sz="4400" kern="1200">
          <a:solidFill>
            <a:schemeClr val="tx2"/>
          </a:solidFill>
          <a:latin typeface="+mj-lt"/>
          <a:ea typeface="+mj-ea"/>
          <a:cs typeface="+mj-cs"/>
        </a:defRPr>
      </a:lvl1pPr>
      <a:lvl2pPr algn="l" defTabSz="685800" rtl="0" fontAlgn="base">
        <a:lnSpc>
          <a:spcPct val="89000"/>
        </a:lnSpc>
        <a:spcBef>
          <a:spcPct val="0"/>
        </a:spcBef>
        <a:spcAft>
          <a:spcPct val="0"/>
        </a:spcAft>
        <a:defRPr sz="4400">
          <a:solidFill>
            <a:schemeClr val="tx2"/>
          </a:solidFill>
          <a:latin typeface="Franklin Gothic Book" panose="020B0503020102020204" pitchFamily="34" charset="0"/>
        </a:defRPr>
      </a:lvl2pPr>
      <a:lvl3pPr algn="l" defTabSz="685800" rtl="0" fontAlgn="base">
        <a:lnSpc>
          <a:spcPct val="89000"/>
        </a:lnSpc>
        <a:spcBef>
          <a:spcPct val="0"/>
        </a:spcBef>
        <a:spcAft>
          <a:spcPct val="0"/>
        </a:spcAft>
        <a:defRPr sz="4400">
          <a:solidFill>
            <a:schemeClr val="tx2"/>
          </a:solidFill>
          <a:latin typeface="Franklin Gothic Book" panose="020B0503020102020204" pitchFamily="34" charset="0"/>
        </a:defRPr>
      </a:lvl3pPr>
      <a:lvl4pPr algn="l" defTabSz="685800" rtl="0" fontAlgn="base">
        <a:lnSpc>
          <a:spcPct val="89000"/>
        </a:lnSpc>
        <a:spcBef>
          <a:spcPct val="0"/>
        </a:spcBef>
        <a:spcAft>
          <a:spcPct val="0"/>
        </a:spcAft>
        <a:defRPr sz="4400">
          <a:solidFill>
            <a:schemeClr val="tx2"/>
          </a:solidFill>
          <a:latin typeface="Franklin Gothic Book" panose="020B0503020102020204" pitchFamily="34" charset="0"/>
        </a:defRPr>
      </a:lvl4pPr>
      <a:lvl5pPr algn="l" defTabSz="685800" rtl="0" fontAlgn="base">
        <a:lnSpc>
          <a:spcPct val="89000"/>
        </a:lnSpc>
        <a:spcBef>
          <a:spcPct val="0"/>
        </a:spcBef>
        <a:spcAft>
          <a:spcPct val="0"/>
        </a:spcAft>
        <a:defRPr sz="4400">
          <a:solidFill>
            <a:schemeClr val="tx2"/>
          </a:solidFill>
          <a:latin typeface="Franklin Gothic Book" panose="020B0503020102020204" pitchFamily="34" charset="0"/>
        </a:defRPr>
      </a:lvl5pPr>
      <a:lvl6pPr marL="457200" algn="l" defTabSz="685800" rtl="0" fontAlgn="base">
        <a:lnSpc>
          <a:spcPct val="89000"/>
        </a:lnSpc>
        <a:spcBef>
          <a:spcPct val="0"/>
        </a:spcBef>
        <a:spcAft>
          <a:spcPct val="0"/>
        </a:spcAft>
        <a:defRPr sz="4400">
          <a:solidFill>
            <a:schemeClr val="tx2"/>
          </a:solidFill>
          <a:latin typeface="Franklin Gothic Book" panose="020B0503020102020204" pitchFamily="34" charset="0"/>
        </a:defRPr>
      </a:lvl6pPr>
      <a:lvl7pPr marL="914400" algn="l" defTabSz="685800" rtl="0" fontAlgn="base">
        <a:lnSpc>
          <a:spcPct val="89000"/>
        </a:lnSpc>
        <a:spcBef>
          <a:spcPct val="0"/>
        </a:spcBef>
        <a:spcAft>
          <a:spcPct val="0"/>
        </a:spcAft>
        <a:defRPr sz="4400">
          <a:solidFill>
            <a:schemeClr val="tx2"/>
          </a:solidFill>
          <a:latin typeface="Franklin Gothic Book" panose="020B0503020102020204" pitchFamily="34" charset="0"/>
        </a:defRPr>
      </a:lvl7pPr>
      <a:lvl8pPr marL="1371600" algn="l" defTabSz="685800" rtl="0" fontAlgn="base">
        <a:lnSpc>
          <a:spcPct val="89000"/>
        </a:lnSpc>
        <a:spcBef>
          <a:spcPct val="0"/>
        </a:spcBef>
        <a:spcAft>
          <a:spcPct val="0"/>
        </a:spcAft>
        <a:defRPr sz="4400">
          <a:solidFill>
            <a:schemeClr val="tx2"/>
          </a:solidFill>
          <a:latin typeface="Franklin Gothic Book" panose="020B0503020102020204" pitchFamily="34" charset="0"/>
        </a:defRPr>
      </a:lvl8pPr>
      <a:lvl9pPr marL="1828800" algn="l" defTabSz="685800" rtl="0" fontAlgn="base">
        <a:lnSpc>
          <a:spcPct val="89000"/>
        </a:lnSpc>
        <a:spcBef>
          <a:spcPct val="0"/>
        </a:spcBef>
        <a:spcAft>
          <a:spcPct val="0"/>
        </a:spcAft>
        <a:defRPr sz="4400">
          <a:solidFill>
            <a:schemeClr val="tx2"/>
          </a:solidFill>
          <a:latin typeface="Franklin Gothic Book" panose="020B0503020102020204" pitchFamily="34" charset="0"/>
        </a:defRPr>
      </a:lvl9pPr>
    </p:titleStyle>
    <p:bodyStyle>
      <a:lvl1pPr marL="382588" indent="-382588" algn="l" defTabSz="685800" rtl="0" fontAlgn="base">
        <a:lnSpc>
          <a:spcPct val="94000"/>
        </a:lnSpc>
        <a:spcBef>
          <a:spcPts val="1000"/>
        </a:spcBef>
        <a:spcAft>
          <a:spcPts val="200"/>
        </a:spcAft>
        <a:buFont typeface="Franklin Gothic Book" panose="020B0503020102020204" pitchFamily="34" charset="0"/>
        <a:buChar char="■"/>
        <a:defRPr sz="2000" kern="1200">
          <a:solidFill>
            <a:schemeClr val="tx2"/>
          </a:solidFill>
          <a:latin typeface="+mn-lt"/>
          <a:ea typeface="+mn-ea"/>
          <a:cs typeface="+mn-cs"/>
        </a:defRPr>
      </a:lvl1pPr>
      <a:lvl2pPr marL="914400" indent="-382588" algn="l" defTabSz="685800" rtl="0" fontAlgn="base">
        <a:lnSpc>
          <a:spcPct val="94000"/>
        </a:lnSpc>
        <a:spcBef>
          <a:spcPts val="500"/>
        </a:spcBef>
        <a:spcAft>
          <a:spcPts val="200"/>
        </a:spcAft>
        <a:buFont typeface="Franklin Gothic Book" panose="020B0503020102020204" pitchFamily="34" charset="0"/>
        <a:buChar char="–"/>
        <a:defRPr sz="2000" i="1" kern="1200">
          <a:solidFill>
            <a:schemeClr val="tx2"/>
          </a:solidFill>
          <a:latin typeface="+mn-lt"/>
          <a:ea typeface="+mn-ea"/>
          <a:cs typeface="+mn-cs"/>
        </a:defRPr>
      </a:lvl2pPr>
      <a:lvl3pPr marL="1371600" indent="-382588" algn="l" defTabSz="685800" rtl="0" fontAlgn="base">
        <a:lnSpc>
          <a:spcPct val="94000"/>
        </a:lnSpc>
        <a:spcBef>
          <a:spcPts val="500"/>
        </a:spcBef>
        <a:spcAft>
          <a:spcPts val="200"/>
        </a:spcAft>
        <a:buFont typeface="Franklin Gothic Book" panose="020B0503020102020204" pitchFamily="34" charset="0"/>
        <a:buChar char="■"/>
        <a:defRPr kern="1200">
          <a:solidFill>
            <a:schemeClr val="tx2"/>
          </a:solidFill>
          <a:latin typeface="+mn-lt"/>
          <a:ea typeface="+mn-ea"/>
          <a:cs typeface="+mn-cs"/>
        </a:defRPr>
      </a:lvl3pPr>
      <a:lvl4pPr marL="1828800" indent="-382588" algn="l" defTabSz="685800" rtl="0" fontAlgn="base">
        <a:lnSpc>
          <a:spcPct val="94000"/>
        </a:lnSpc>
        <a:spcBef>
          <a:spcPts val="500"/>
        </a:spcBef>
        <a:spcAft>
          <a:spcPts val="200"/>
        </a:spcAft>
        <a:buFont typeface="Franklin Gothic Book" panose="020B0503020102020204" pitchFamily="34" charset="0"/>
        <a:buChar char="–"/>
        <a:defRPr i="1" kern="1200">
          <a:solidFill>
            <a:schemeClr val="tx2"/>
          </a:solidFill>
          <a:latin typeface="+mn-lt"/>
          <a:ea typeface="+mn-ea"/>
          <a:cs typeface="+mn-cs"/>
        </a:defRPr>
      </a:lvl4pPr>
      <a:lvl5pPr marL="2286000" indent="-382588" algn="l" defTabSz="685800" rtl="0" fontAlgn="base">
        <a:lnSpc>
          <a:spcPct val="94000"/>
        </a:lnSpc>
        <a:spcBef>
          <a:spcPts val="500"/>
        </a:spcBef>
        <a:spcAft>
          <a:spcPts val="200"/>
        </a:spcAft>
        <a:buFont typeface="Franklin Gothic Book" panose="020B0503020102020204" pitchFamily="34" charset="0"/>
        <a:buChar char="■"/>
        <a:defRPr sz="1600" kern="120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solnz01FSVU" TargetMode="External"/><Relationship Id="rId2" Type="http://schemas.openxmlformats.org/officeDocument/2006/relationships/hyperlink" Target="http://www.youtube.com/watch?feature=endscreen&amp;v=g4_uzlAkikI&amp;NR=1" TargetMode="Externa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8" Type="http://schemas.openxmlformats.org/officeDocument/2006/relationships/hyperlink" Target="https://www.bing.com/ck/a?!&amp;&amp;p=bc9a6292df88b11eJmltdHM9MTcxMTMyNDgwMCZpZ3VpZD0yNjAyYmZiZi0zYTYyLTYxNmItMjQ5Zi1hZjFhM2I4MzYwMmUmaW5zaWQ9NTcxOQ&amp;ptn=3&amp;ver=2&amp;hsh=3&amp;fclid=2602bfbf-3a62-616b-249f-af1a3b83602e&amp;psq=donne+e+resistenza&amp;u=a1aHR0cHM6Ly93d3cuYW5waS5pdC9kb25uZS1lLXVvbWluaS1kZWxsYS1yZXNpc3Rlbnph&amp;ntb=1" TargetMode="External"/><Relationship Id="rId3" Type="http://schemas.openxmlformats.org/officeDocument/2006/relationships/hyperlink" Target="https://www.bing.com/ck/a?!&amp;&amp;p=ddb77ea03f91831eJmltdHM9MTcxMTMyNDgwMCZpZ3VpZD0yNjAyYmZiZi0zYTYyLTYxNmItMjQ5Zi1hZjFhM2I4MzYwMmUmaW5zaWQ9NTcxNA&amp;ptn=3&amp;ver=2&amp;hsh=3&amp;fclid=2602bfbf-3a62-616b-249f-af1a3b83602e&amp;psq=donne+e+resistenza&amp;u=a1aHR0cHM6Ly93d3cuYW5waS5pdC9kb25uZS1lLXVvbWluaS1kZWxsYS1yZXNpc3Rlbnph&amp;ntb=1" TargetMode="External"/><Relationship Id="rId7" Type="http://schemas.openxmlformats.org/officeDocument/2006/relationships/hyperlink" Target="https://www.bing.com/ck/a?!&amp;&amp;p=353593be63ca338eJmltdHM9MTcxMTMyNDgwMCZpZ3VpZD0yNjAyYmZiZi0zYTYyLTYxNmItMjQ5Zi1hZjFhM2I4MzYwMmUmaW5zaWQ9NTcxOA&amp;ptn=3&amp;ver=2&amp;hsh=3&amp;fclid=2602bfbf-3a62-616b-249f-af1a3b83602e&amp;psq=donne+e+resistenza&amp;u=a1aHR0cHM6Ly93d3cuYW5waS5pdC9kb25uZS1lLXVvbWluaS1kZWxsYS1yZXNpc3Rlbnph&amp;ntb=1" TargetMode="External"/><Relationship Id="rId12" Type="http://schemas.openxmlformats.org/officeDocument/2006/relationships/image" Target="../media/image62.jpeg"/><Relationship Id="rId2" Type="http://schemas.openxmlformats.org/officeDocument/2006/relationships/hyperlink" Target="https://www.bing.com/ck/a?!&amp;&amp;p=16a9f4a46b0bee1fJmltdHM9MTcxMTMyNDgwMCZpZ3VpZD0yNjAyYmZiZi0zYTYyLTYxNmItMjQ5Zi1hZjFhM2I4MzYwMmUmaW5zaWQ9NTcxMw&amp;ptn=3&amp;ver=2&amp;hsh=3&amp;fclid=2602bfbf-3a62-616b-249f-af1a3b83602e&amp;psq=donne+e+resistenza&amp;u=a1aHR0cHM6Ly93d3cuYW5waS5pdC9kb25uZS1lLXVvbWluaS1kZWxsYS1yZXNpc3Rlbnph&amp;ntb=1" TargetMode="External"/><Relationship Id="rId1" Type="http://schemas.openxmlformats.org/officeDocument/2006/relationships/slideLayout" Target="../slideLayouts/slideLayout2.xml"/><Relationship Id="rId6" Type="http://schemas.openxmlformats.org/officeDocument/2006/relationships/hyperlink" Target="https://www.bing.com/ck/a?!&amp;&amp;p=f2962e431ff7a32aJmltdHM9MTcxMTMyNDgwMCZpZ3VpZD0yNjAyYmZiZi0zYTYyLTYxNmItMjQ5Zi1hZjFhM2I4MzYwMmUmaW5zaWQ9NTcxNw&amp;ptn=3&amp;ver=2&amp;hsh=3&amp;fclid=2602bfbf-3a62-616b-249f-af1a3b83602e&amp;psq=donne+e+resistenza&amp;u=a1aHR0cHM6Ly93d3cubXVzZW9yZXNpc3RlbnphLml0L2FyY2hpdmVzLzY3Mg&amp;ntb=1" TargetMode="External"/><Relationship Id="rId11" Type="http://schemas.openxmlformats.org/officeDocument/2006/relationships/hyperlink" Target="https://www.bing.com/ck/a?!&amp;&amp;p=6df58a01f9c01cbeJmltdHM9MTcxMTMyNDgwMCZpZ3VpZD0yNjAyYmZiZi0zYTYyLTYxNmItMjQ5Zi1hZjFhM2I4MzYwMmUmaW5zaWQ9NTcyMg&amp;ptn=3&amp;ver=2&amp;hsh=3&amp;fclid=2602bfbf-3a62-616b-249f-af1a3b83602e&amp;psq=donne+e+resistenza&amp;u=a1aHR0cHM6Ly93d3cucmFpcGxheS5pdC92aWRlby8yMDIxLzExL0xlLVN0b3JpZS1kaS1QYXNzYXRvLWUtUHJlc2VudGUtLS1MZS1kb25uZS1yZXNpc3RlbnRpLS0tMjQxMTIwMjEtNGNjNDQ3NzItZGVjZS00MzRkLThjYTAtNTUzYjM4ZTQ3MjVlLmh0bWw&amp;ntb=1" TargetMode="External"/><Relationship Id="rId5" Type="http://schemas.openxmlformats.org/officeDocument/2006/relationships/hyperlink" Target="https://www.bing.com/ck/a?!&amp;&amp;p=1e799a31aad0131bJmltdHM9MTcxMTMyNDgwMCZpZ3VpZD0yNjAyYmZiZi0zYTYyLTYxNmItMjQ5Zi1hZjFhM2I4MzYwMmUmaW5zaWQ9NTcxNg&amp;ptn=3&amp;ver=2&amp;hsh=3&amp;fclid=2602bfbf-3a62-616b-249f-af1a3b83602e&amp;psq=donne+e+resistenza&amp;u=a1aHR0cHM6Ly93d3cubXVzZW9yZXNpc3RlbnphLml0L2FyY2hpdmVzLzY3Mg&amp;ntb=1" TargetMode="External"/><Relationship Id="rId10" Type="http://schemas.openxmlformats.org/officeDocument/2006/relationships/hyperlink" Target="https://www.bing.com/ck/a?!&amp;&amp;p=c694670d7df737feJmltdHM9MTcxMTMyNDgwMCZpZ3VpZD0yNjAyYmZiZi0zYTYyLTYxNmItMjQ5Zi1hZjFhM2I4MzYwMmUmaW5zaWQ9NTcyMQ&amp;ptn=3&amp;ver=2&amp;hsh=3&amp;fclid=2602bfbf-3a62-616b-249f-af1a3b83602e&amp;psq=donne+e+resistenza&amp;u=a1aHR0cHM6Ly93d3cuYW5waS5pdC9kb25uZS1lLXVvbWluaS1kZWxsYS1yZXNpc3Rlbnph&amp;ntb=1" TargetMode="External"/><Relationship Id="rId4" Type="http://schemas.openxmlformats.org/officeDocument/2006/relationships/hyperlink" Target="https://www.bing.com/ck/a?!&amp;&amp;p=75b175d59772f68dJmltdHM9MTcxMTMyNDgwMCZpZ3VpZD0yNjAyYmZiZi0zYTYyLTYxNmItMjQ5Zi1hZjFhM2I4MzYwMmUmaW5zaWQ9NTcxNQ&amp;ptn=3&amp;ver=2&amp;hsh=3&amp;fclid=2602bfbf-3a62-616b-249f-af1a3b83602e&amp;psq=donne+e+resistenza&amp;u=a1aHR0cHM6Ly93d3cubXVzZW9yZXNpc3RlbnphLml0L2FyY2hpdmVzLzY3Mg&amp;ntb=1" TargetMode="External"/><Relationship Id="rId9" Type="http://schemas.openxmlformats.org/officeDocument/2006/relationships/hyperlink" Target="https://www.bing.com/ck/a?!&amp;&amp;p=72fa25a55319693bJmltdHM9MTcxMTMyNDgwMCZpZ3VpZD0yNjAyYmZiZi0zYTYyLTYxNmItMjQ5Zi1hZjFhM2I4MzYwMmUmaW5zaWQ9NTcyMA&amp;ptn=3&amp;ver=2&amp;hsh=3&amp;fclid=2602bfbf-3a62-616b-249f-af1a3b83602e&amp;psq=donne+e+resistenza&amp;u=a1aHR0cHM6Ly93d3cuYW5waS5pdC9kb25uZS1lLXVvbWluaS1kZWxsYS1yZXNpc3Rlbnph&amp;ntb=1"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youtube.com/watch?v=ERXnTLCJzok"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hyperlink" Target="https://www.youtube.com/watch?v=Kn-COB4d6XY"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hyperlink" Target="http://www.youtube.com/watch?v=BeN1A0xSwI0"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www.youtube.com/watch?v=efRWxW2_TEs"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upload.wikimedia.org/wikipedia/commons/9/96/Mappa_Linea_Maginot.png"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www.youtube.com/watch?v=KVbNj3f2YMs"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upload.wikimedia.org/wikipedia/commons/2/24/Fronte_meridionale_1941.png"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s://maps.google.it/maps?q=Midway+Island,+Stati+Uniti&amp;hl=it&amp;sll=21.657428,-163.608398&amp;sspn=33.960179,67.631836&amp;gl=it&amp;geocode=FZxzrgEdknRt9Q&amp;hnear=Midway+Island&amp;t=m&amp;z=15"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www.youtube.com/watch?v=c7OmLSN8K0U"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www.youtube.com/watch?v=nVm0xTkN4O4"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maps.google.it/maps?q=omaha+beach&amp;ll=47.842658,-0.615234&amp;spn=12.966912,33.815918&amp;hnear=Omaha+Beach&amp;gl=it&amp;t=m&amp;z=6"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www.britishpathe.com/video/germany-takes-over-saar-after-referendum-1935"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maps.google.it/maps?q=isola+di+okinawa+giappone&amp;hl=it&amp;ie=UTF8&amp;ll=26.273714,137.724609&amp;spn=66.141219,135.263672&amp;hnear=%E6%B2%96%E7%B8%84%E6%9C%AC%E5%B3%B6&amp;gl=it&amp;t=m&amp;z=4" TargetMode="External"/><Relationship Id="rId2" Type="http://schemas.openxmlformats.org/officeDocument/2006/relationships/hyperlink" Target="https://maps.google.it/maps?q=giappone+iwo+jima&amp;hl=it&amp;hnear=Iwo+Jima&amp;gl=it&amp;t=m&amp;z=13"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hyperlink" Target="http://www.youtube.com/watch?v=QIb7OONY8Dc"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ww.straginazifasciste.it/?page_id=349"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hyperlink" Target="http://www.youtube.com/watch?v=NHNJTm_o6iU"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a:extLst>
              <a:ext uri="{FF2B5EF4-FFF2-40B4-BE49-F238E27FC236}">
                <a16:creationId xmlns:a16="http://schemas.microsoft.com/office/drawing/2014/main" id="{350E42E3-B7E9-EDFE-FC3F-FFF7D2F233A8}"/>
              </a:ext>
            </a:extLst>
          </p:cNvPr>
          <p:cNvSpPr>
            <a:spLocks noGrp="1"/>
          </p:cNvSpPr>
          <p:nvPr>
            <p:ph type="ctrTitle"/>
          </p:nvPr>
        </p:nvSpPr>
        <p:spPr>
          <a:xfrm>
            <a:off x="1436688" y="1789113"/>
            <a:ext cx="6270625" cy="2097087"/>
          </a:xfrm>
        </p:spPr>
        <p:txBody>
          <a:bodyPr rtlCol="0"/>
          <a:lstStyle/>
          <a:p>
            <a:pPr fontAlgn="auto">
              <a:spcAft>
                <a:spcPts val="0"/>
              </a:spcAft>
              <a:defRPr/>
            </a:pPr>
            <a:r>
              <a:rPr lang="it-IT" altLang="it-IT"/>
              <a:t>La Seconda guerra mondiale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olo 1">
            <a:extLst>
              <a:ext uri="{FF2B5EF4-FFF2-40B4-BE49-F238E27FC236}">
                <a16:creationId xmlns:a16="http://schemas.microsoft.com/office/drawing/2014/main" id="{1BAD6EF1-0BE8-F280-D302-D7AB2E1C2617}"/>
              </a:ext>
            </a:extLst>
          </p:cNvPr>
          <p:cNvSpPr>
            <a:spLocks noGrp="1"/>
          </p:cNvSpPr>
          <p:nvPr>
            <p:ph type="title"/>
          </p:nvPr>
        </p:nvSpPr>
        <p:spPr>
          <a:xfrm>
            <a:off x="611188" y="115888"/>
            <a:ext cx="8532812" cy="936625"/>
          </a:xfrm>
        </p:spPr>
        <p:txBody>
          <a:bodyPr/>
          <a:lstStyle/>
          <a:p>
            <a:r>
              <a:rPr lang="it-IT" altLang="it-IT"/>
              <a:t>La conquista italiana dell’Etiopia</a:t>
            </a:r>
          </a:p>
        </p:txBody>
      </p:sp>
      <p:sp>
        <p:nvSpPr>
          <p:cNvPr id="3" name="Segnaposto contenuto 2">
            <a:extLst>
              <a:ext uri="{FF2B5EF4-FFF2-40B4-BE49-F238E27FC236}">
                <a16:creationId xmlns:a16="http://schemas.microsoft.com/office/drawing/2014/main" id="{4677792B-A49C-E3C1-6BBD-CDBFB8CA3B4A}"/>
              </a:ext>
            </a:extLst>
          </p:cNvPr>
          <p:cNvSpPr>
            <a:spLocks noGrp="1"/>
          </p:cNvSpPr>
          <p:nvPr>
            <p:ph idx="1"/>
          </p:nvPr>
        </p:nvSpPr>
        <p:spPr>
          <a:xfrm>
            <a:off x="1028700" y="1196975"/>
            <a:ext cx="7646988" cy="5327650"/>
          </a:xfrm>
        </p:spPr>
        <p:txBody>
          <a:bodyPr rtlCol="0">
            <a:normAutofit/>
          </a:bodyPr>
          <a:lstStyle/>
          <a:p>
            <a:pPr marL="384048" indent="-384048" algn="just" fontAlgn="auto">
              <a:spcAft>
                <a:spcPts val="0"/>
              </a:spcAft>
              <a:defRPr/>
            </a:pPr>
            <a:endParaRPr lang="it-IT" dirty="0"/>
          </a:p>
          <a:p>
            <a:pPr marL="384048" indent="-384048" algn="just" fontAlgn="auto">
              <a:spcAft>
                <a:spcPts val="0"/>
              </a:spcAft>
              <a:defRPr/>
            </a:pPr>
            <a:r>
              <a:rPr lang="it-IT" dirty="0"/>
              <a:t>Nei primi giorni d’</a:t>
            </a:r>
            <a:r>
              <a:rPr lang="it-IT" b="1" dirty="0"/>
              <a:t>ottobre 1935</a:t>
            </a:r>
            <a:r>
              <a:rPr lang="it-IT" dirty="0"/>
              <a:t>, </a:t>
            </a:r>
            <a:r>
              <a:rPr lang="it-IT" b="1" dirty="0"/>
              <a:t>l’esercito italiano varcò il confine con l’Etiopia</a:t>
            </a:r>
            <a:r>
              <a:rPr lang="it-IT" dirty="0"/>
              <a:t>; subito la </a:t>
            </a:r>
            <a:r>
              <a:rPr lang="it-IT" b="1" dirty="0"/>
              <a:t>Società delle Nazioni</a:t>
            </a:r>
            <a:r>
              <a:rPr lang="it-IT" dirty="0"/>
              <a:t> emanò delle </a:t>
            </a:r>
            <a:r>
              <a:rPr lang="it-IT" b="1" dirty="0"/>
              <a:t>sanzioni</a:t>
            </a:r>
            <a:r>
              <a:rPr lang="it-IT" dirty="0"/>
              <a:t> </a:t>
            </a:r>
            <a:r>
              <a:rPr lang="it-IT" b="1" dirty="0"/>
              <a:t>economiche</a:t>
            </a:r>
            <a:r>
              <a:rPr lang="it-IT" dirty="0"/>
              <a:t> contro l’Italia, ma si trattava di misure blande che non impedirono al regime fascista di portare avanti la guerra (anche con l’uso dell’iprite). Il </a:t>
            </a:r>
            <a:r>
              <a:rPr lang="it-IT" b="1" dirty="0"/>
              <a:t>9 maggio 1936</a:t>
            </a:r>
            <a:r>
              <a:rPr lang="it-IT" dirty="0"/>
              <a:t>, il </a:t>
            </a:r>
            <a:r>
              <a:rPr lang="it-IT" b="1" dirty="0"/>
              <a:t>re</a:t>
            </a:r>
            <a:r>
              <a:rPr lang="it-IT" dirty="0"/>
              <a:t> d’Italia venne proclamato dal Duce “</a:t>
            </a:r>
            <a:r>
              <a:rPr lang="it-IT" b="1" dirty="0"/>
              <a:t>Imperatore d’Etiopia</a:t>
            </a:r>
            <a:r>
              <a:rPr lang="it-IT" dirty="0"/>
              <a:t>”. </a:t>
            </a:r>
          </a:p>
          <a:p>
            <a:pPr marL="0" indent="0" algn="just" fontAlgn="auto">
              <a:spcAft>
                <a:spcPts val="0"/>
              </a:spcAft>
              <a:buNone/>
              <a:defRPr/>
            </a:pPr>
            <a:r>
              <a:rPr lang="it-IT" dirty="0">
                <a:hlinkClick r:id="rId2"/>
              </a:rPr>
              <a:t>	</a:t>
            </a:r>
            <a:r>
              <a:rPr lang="it-IT" dirty="0">
                <a:hlinkClick r:id="rId3"/>
              </a:rPr>
              <a:t>https://www.youtube.com/watch?v=solnz01FSVU</a:t>
            </a:r>
            <a:r>
              <a:rPr lang="it-IT" dirty="0"/>
              <a:t> (Mussolini annuncia l’uscita dell’Italia dalla Società delle Nazioni)</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olo 1">
            <a:extLst>
              <a:ext uri="{FF2B5EF4-FFF2-40B4-BE49-F238E27FC236}">
                <a16:creationId xmlns:a16="http://schemas.microsoft.com/office/drawing/2014/main" id="{97777D5F-8812-B0E6-A291-5FC7AB981830}"/>
              </a:ext>
            </a:extLst>
          </p:cNvPr>
          <p:cNvSpPr>
            <a:spLocks noGrp="1"/>
          </p:cNvSpPr>
          <p:nvPr>
            <p:ph type="title"/>
          </p:nvPr>
        </p:nvSpPr>
        <p:spPr/>
        <p:txBody>
          <a:bodyPr/>
          <a:lstStyle/>
          <a:p>
            <a:r>
              <a:rPr lang="it-IT" altLang="it-IT"/>
              <a:t>La fine della guerra in Italia</a:t>
            </a:r>
          </a:p>
        </p:txBody>
      </p:sp>
      <p:sp>
        <p:nvSpPr>
          <p:cNvPr id="3" name="Segnaposto contenuto 2">
            <a:extLst>
              <a:ext uri="{FF2B5EF4-FFF2-40B4-BE49-F238E27FC236}">
                <a16:creationId xmlns:a16="http://schemas.microsoft.com/office/drawing/2014/main" id="{9A5609EC-3744-B10F-9B31-9EB0AED2B683}"/>
              </a:ext>
            </a:extLst>
          </p:cNvPr>
          <p:cNvSpPr>
            <a:spLocks noGrp="1"/>
          </p:cNvSpPr>
          <p:nvPr>
            <p:ph idx="1"/>
          </p:nvPr>
        </p:nvSpPr>
        <p:spPr/>
        <p:txBody>
          <a:bodyPr rtlCol="0">
            <a:normAutofit lnSpcReduction="10000"/>
          </a:bodyPr>
          <a:lstStyle/>
          <a:p>
            <a:pPr marL="0" indent="0" fontAlgn="auto">
              <a:spcAft>
                <a:spcPts val="0"/>
              </a:spcAft>
              <a:buFont typeface="Arial" charset="0"/>
              <a:buNone/>
              <a:defRPr/>
            </a:pPr>
            <a:r>
              <a:rPr lang="it-IT" dirty="0"/>
              <a:t>All’inizio dell’</a:t>
            </a:r>
            <a:r>
              <a:rPr lang="it-IT" b="1" dirty="0"/>
              <a:t>aprile 1945</a:t>
            </a:r>
            <a:r>
              <a:rPr lang="it-IT" dirty="0"/>
              <a:t>, gli </a:t>
            </a:r>
            <a:r>
              <a:rPr lang="it-IT" b="1" dirty="0"/>
              <a:t>anglo-americani iniziarono</a:t>
            </a:r>
            <a:r>
              <a:rPr lang="it-IT" dirty="0"/>
              <a:t> la loro ultima e </a:t>
            </a:r>
            <a:r>
              <a:rPr lang="it-IT" b="1" dirty="0"/>
              <a:t>decisiva offensiva in Italia</a:t>
            </a:r>
            <a:r>
              <a:rPr lang="it-IT" dirty="0"/>
              <a:t>; dopo le prime sconfitte tedesche, </a:t>
            </a:r>
            <a:r>
              <a:rPr lang="it-IT" b="1" dirty="0"/>
              <a:t>in tutte le principali città dell’Italia settentrionale scattò l’insurrezione popolare diretta dal CLNAI</a:t>
            </a:r>
            <a:r>
              <a:rPr lang="it-IT" dirty="0"/>
              <a:t>, che il </a:t>
            </a:r>
            <a:r>
              <a:rPr lang="it-IT" b="1" dirty="0"/>
              <a:t>25 aprile</a:t>
            </a:r>
            <a:r>
              <a:rPr lang="it-IT" dirty="0"/>
              <a:t>, a </a:t>
            </a:r>
            <a:r>
              <a:rPr lang="it-IT" b="1" dirty="0"/>
              <a:t>Milano</a:t>
            </a:r>
            <a:r>
              <a:rPr lang="it-IT" dirty="0"/>
              <a:t>, </a:t>
            </a:r>
            <a:r>
              <a:rPr lang="it-IT" b="1" dirty="0"/>
              <a:t>assunse i pieni poteri</a:t>
            </a:r>
            <a:r>
              <a:rPr lang="it-IT" dirty="0"/>
              <a:t> “in nome del popolo italiano e quale delegato del Governo italiano”.</a:t>
            </a:r>
          </a:p>
          <a:p>
            <a:pPr marL="0" indent="0" fontAlgn="auto">
              <a:spcAft>
                <a:spcPts val="0"/>
              </a:spcAft>
              <a:buFont typeface="Arial" charset="0"/>
              <a:buNone/>
              <a:defRPr/>
            </a:pPr>
            <a:r>
              <a:rPr lang="it-IT" b="1" dirty="0"/>
              <a:t>Mussolini</a:t>
            </a:r>
            <a:r>
              <a:rPr lang="it-IT" dirty="0"/>
              <a:t>, che aveva </a:t>
            </a:r>
            <a:r>
              <a:rPr lang="it-IT" b="1" dirty="0"/>
              <a:t>tentato di fuggire in Svizzera</a:t>
            </a:r>
            <a:r>
              <a:rPr lang="it-IT" dirty="0"/>
              <a:t>, venne </a:t>
            </a:r>
            <a:r>
              <a:rPr lang="it-IT" b="1" dirty="0"/>
              <a:t>arrestato il 27 aprile a Dongo</a:t>
            </a:r>
            <a:r>
              <a:rPr lang="it-IT" dirty="0"/>
              <a:t> e lì fucilato il giorno seguente; il suo </a:t>
            </a:r>
            <a:r>
              <a:rPr lang="it-IT" b="1" dirty="0"/>
              <a:t>corpo</a:t>
            </a:r>
            <a:r>
              <a:rPr lang="it-IT" dirty="0"/>
              <a:t> (assieme a quello della sua amante Claretta Petacci e di altri gerarchi fascisti giustiziati) venne poi </a:t>
            </a:r>
            <a:r>
              <a:rPr lang="it-IT" b="1" dirty="0"/>
              <a:t>appeso a testa in giù a Milano</a:t>
            </a:r>
            <a:r>
              <a:rPr lang="it-IT" dirty="0"/>
              <a:t>, in </a:t>
            </a:r>
            <a:r>
              <a:rPr lang="it-IT" b="1" dirty="0"/>
              <a:t>Piazza Loreto</a:t>
            </a:r>
            <a:r>
              <a:rPr lang="it-IT" dirty="0"/>
              <a:t>, ove pochi mesi prima era stato ucciso un gruppo di partigiani.</a:t>
            </a:r>
          </a:p>
          <a:p>
            <a:pPr marL="0" indent="0" fontAlgn="auto">
              <a:spcAft>
                <a:spcPts val="0"/>
              </a:spcAft>
              <a:buFont typeface="Arial" charset="0"/>
              <a:buNone/>
              <a:defRPr/>
            </a:pPr>
            <a:endParaRPr lang="it-IT"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http://3.bp.blogspot.com/-zZF45W2uilI/TrlchiWtUpI/AAAAAAAAAFQ/PkvG2AP3boc/s1600/piazzale_loreto.jpg">
            <a:extLst>
              <a:ext uri="{FF2B5EF4-FFF2-40B4-BE49-F238E27FC236}">
                <a16:creationId xmlns:a16="http://schemas.microsoft.com/office/drawing/2014/main" id="{A322DDF4-7A90-DFAC-8818-18D07E7A3B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7938" y="1171575"/>
            <a:ext cx="4048125"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9B0779-D150-8A78-C3A6-55AB2E04C9CC}"/>
              </a:ext>
            </a:extLst>
          </p:cNvPr>
          <p:cNvSpPr>
            <a:spLocks noGrp="1"/>
          </p:cNvSpPr>
          <p:nvPr>
            <p:ph type="title"/>
          </p:nvPr>
        </p:nvSpPr>
        <p:spPr>
          <a:xfrm>
            <a:off x="1028700" y="685800"/>
            <a:ext cx="2462021" cy="1485900"/>
          </a:xfrm>
        </p:spPr>
        <p:txBody>
          <a:bodyPr>
            <a:normAutofit/>
          </a:bodyPr>
          <a:lstStyle/>
          <a:p>
            <a:r>
              <a:rPr lang="it-IT" sz="3700"/>
              <a:t>Donne e Resistenza</a:t>
            </a:r>
          </a:p>
        </p:txBody>
      </p:sp>
      <p:sp>
        <p:nvSpPr>
          <p:cNvPr id="9222" name="Content Placeholder 9221">
            <a:extLst>
              <a:ext uri="{FF2B5EF4-FFF2-40B4-BE49-F238E27FC236}">
                <a16:creationId xmlns:a16="http://schemas.microsoft.com/office/drawing/2014/main" id="{A95C32B5-3517-B72E-8216-9F80BE9A9074}"/>
              </a:ext>
            </a:extLst>
          </p:cNvPr>
          <p:cNvSpPr>
            <a:spLocks noGrp="1"/>
          </p:cNvSpPr>
          <p:nvPr>
            <p:ph idx="1"/>
          </p:nvPr>
        </p:nvSpPr>
        <p:spPr>
          <a:xfrm>
            <a:off x="1028700" y="2286000"/>
            <a:ext cx="3111252" cy="4095328"/>
          </a:xfrm>
        </p:spPr>
        <p:txBody>
          <a:bodyPr>
            <a:noAutofit/>
          </a:bodyPr>
          <a:lstStyle/>
          <a:p>
            <a:r>
              <a:rPr lang="it-IT" sz="1400" b="0" i="0" u="sng" dirty="0">
                <a:solidFill>
                  <a:schemeClr val="tx1"/>
                </a:solidFill>
                <a:effectLst/>
                <a:latin typeface="-apple-system"/>
                <a:hlinkClick r:id="rId2">
                  <a:extLst>
                    <a:ext uri="{A12FA001-AC4F-418D-AE19-62706E023703}">
                      <ahyp:hlinkClr xmlns:ahyp="http://schemas.microsoft.com/office/drawing/2018/hyperlinkcolor" val="tx"/>
                    </a:ext>
                  </a:extLst>
                </a:hlinkClick>
              </a:rPr>
              <a:t>Le donne parteciparono attivamente alla Resistenza in Italia. Le stime parlano di 70.000 donne organizzate nei Gruppi di Difesa della Donna, 35.000 donne partigiane, e 20.000 donne con funzioni di supporto</a:t>
            </a:r>
            <a:r>
              <a:rPr lang="it-IT" sz="1400" b="1" i="0" u="sng" strike="noStrike" baseline="30000" dirty="0">
                <a:solidFill>
                  <a:schemeClr val="tx1"/>
                </a:solidFill>
                <a:effectLst/>
                <a:latin typeface="-apple-system"/>
                <a:hlinkClick r:id="rId3">
                  <a:extLst>
                    <a:ext uri="{A12FA001-AC4F-418D-AE19-62706E023703}">
                      <ahyp:hlinkClr xmlns:ahyp="http://schemas.microsoft.com/office/drawing/2018/hyperlinkcolor" val="tx"/>
                    </a:ext>
                  </a:extLst>
                </a:hlinkClick>
              </a:rPr>
              <a:t>1</a:t>
            </a:r>
            <a:r>
              <a:rPr lang="it-IT" sz="1400" b="1" i="0" u="sng" strike="noStrike" baseline="30000" dirty="0">
                <a:solidFill>
                  <a:schemeClr val="tx1"/>
                </a:solidFill>
                <a:effectLst/>
                <a:latin typeface="-apple-system"/>
                <a:hlinkClick r:id="rId4">
                  <a:extLst>
                    <a:ext uri="{A12FA001-AC4F-418D-AE19-62706E023703}">
                      <ahyp:hlinkClr xmlns:ahyp="http://schemas.microsoft.com/office/drawing/2018/hyperlinkcolor" val="tx"/>
                    </a:ext>
                  </a:extLst>
                </a:hlinkClick>
              </a:rPr>
              <a:t>2</a:t>
            </a:r>
            <a:r>
              <a:rPr lang="it-IT" sz="1400" b="0" i="0" u="sng" dirty="0">
                <a:solidFill>
                  <a:schemeClr val="tx1"/>
                </a:solidFill>
                <a:effectLst/>
                <a:latin typeface="-apple-system"/>
              </a:rPr>
              <a:t>. </a:t>
            </a:r>
            <a:r>
              <a:rPr lang="it-IT" sz="1400" b="0" i="0" u="sng" strike="noStrike" dirty="0">
                <a:solidFill>
                  <a:schemeClr val="tx1"/>
                </a:solidFill>
                <a:effectLst/>
                <a:latin typeface="-apple-system"/>
                <a:hlinkClick r:id="rId5">
                  <a:extLst>
                    <a:ext uri="{A12FA001-AC4F-418D-AE19-62706E023703}">
                      <ahyp:hlinkClr xmlns:ahyp="http://schemas.microsoft.com/office/drawing/2018/hyperlinkcolor" val="tx"/>
                    </a:ext>
                  </a:extLst>
                </a:hlinkClick>
              </a:rPr>
              <a:t>4.563 donne furono arrestate, torturate e condannate dai tribunali fascisti</a:t>
            </a:r>
            <a:r>
              <a:rPr lang="it-IT" sz="1400" b="1" i="0" u="sng" strike="noStrike" baseline="30000" dirty="0">
                <a:solidFill>
                  <a:schemeClr val="tx1"/>
                </a:solidFill>
                <a:effectLst/>
                <a:latin typeface="-apple-system"/>
                <a:hlinkClick r:id="rId6">
                  <a:extLst>
                    <a:ext uri="{A12FA001-AC4F-418D-AE19-62706E023703}">
                      <ahyp:hlinkClr xmlns:ahyp="http://schemas.microsoft.com/office/drawing/2018/hyperlinkcolor" val="tx"/>
                    </a:ext>
                  </a:extLst>
                </a:hlinkClick>
              </a:rPr>
              <a:t>2</a:t>
            </a:r>
            <a:r>
              <a:rPr lang="it-IT" sz="1400" b="0" i="0" u="sng" dirty="0">
                <a:solidFill>
                  <a:schemeClr val="tx1"/>
                </a:solidFill>
                <a:effectLst/>
                <a:latin typeface="-apple-system"/>
              </a:rPr>
              <a:t>. </a:t>
            </a:r>
            <a:r>
              <a:rPr lang="it-IT" sz="1400" b="0" i="0" u="sng" strike="noStrike" dirty="0">
                <a:solidFill>
                  <a:schemeClr val="tx1"/>
                </a:solidFill>
                <a:effectLst/>
                <a:latin typeface="-apple-system"/>
                <a:hlinkClick r:id="rId7">
                  <a:extLst>
                    <a:ext uri="{A12FA001-AC4F-418D-AE19-62706E023703}">
                      <ahyp:hlinkClr xmlns:ahyp="http://schemas.microsoft.com/office/drawing/2018/hyperlinkcolor" val="tx"/>
                    </a:ext>
                  </a:extLst>
                </a:hlinkClick>
              </a:rPr>
              <a:t>4.653 donne partigiane furono arrestate e torturate, oltre 2.750 vennero deportate in Germania, 2.812 fucilate o impiccate, e 1.070 caddero in combattimento</a:t>
            </a:r>
            <a:r>
              <a:rPr lang="it-IT" sz="1400" b="1" i="0" u="sng" strike="noStrike" baseline="30000" dirty="0">
                <a:solidFill>
                  <a:schemeClr val="tx1"/>
                </a:solidFill>
                <a:effectLst/>
                <a:latin typeface="-apple-system"/>
                <a:hlinkClick r:id="rId8">
                  <a:extLst>
                    <a:ext uri="{A12FA001-AC4F-418D-AE19-62706E023703}">
                      <ahyp:hlinkClr xmlns:ahyp="http://schemas.microsoft.com/office/drawing/2018/hyperlinkcolor" val="tx"/>
                    </a:ext>
                  </a:extLst>
                </a:hlinkClick>
              </a:rPr>
              <a:t>1</a:t>
            </a:r>
            <a:r>
              <a:rPr lang="it-IT" sz="1400" b="0" i="0" u="sng" dirty="0">
                <a:solidFill>
                  <a:schemeClr val="tx1"/>
                </a:solidFill>
                <a:effectLst/>
                <a:latin typeface="-apple-system"/>
              </a:rPr>
              <a:t>. </a:t>
            </a:r>
            <a:r>
              <a:rPr lang="it-IT" sz="1400" b="0" i="0" u="sng" strike="noStrike" dirty="0">
                <a:solidFill>
                  <a:schemeClr val="tx1"/>
                </a:solidFill>
                <a:effectLst/>
                <a:latin typeface="-apple-system"/>
                <a:hlinkClick r:id="rId9">
                  <a:extLst>
                    <a:ext uri="{A12FA001-AC4F-418D-AE19-62706E023703}">
                      <ahyp:hlinkClr xmlns:ahyp="http://schemas.microsoft.com/office/drawing/2018/hyperlinkcolor" val="tx"/>
                    </a:ext>
                  </a:extLst>
                </a:hlinkClick>
              </a:rPr>
              <a:t>Alcune donne partigiane furono decorate di Medaglia d'oro al valor militare</a:t>
            </a:r>
            <a:r>
              <a:rPr lang="it-IT" sz="1400" b="1" i="0" u="sng" strike="noStrike" baseline="30000" dirty="0">
                <a:solidFill>
                  <a:schemeClr val="tx1"/>
                </a:solidFill>
                <a:effectLst/>
                <a:latin typeface="-apple-system"/>
                <a:hlinkClick r:id="rId10">
                  <a:extLst>
                    <a:ext uri="{A12FA001-AC4F-418D-AE19-62706E023703}">
                      <ahyp:hlinkClr xmlns:ahyp="http://schemas.microsoft.com/office/drawing/2018/hyperlinkcolor" val="tx"/>
                    </a:ext>
                  </a:extLst>
                </a:hlinkClick>
              </a:rPr>
              <a:t>1</a:t>
            </a:r>
            <a:r>
              <a:rPr lang="it-IT" sz="1400" b="0" i="0" u="sng" dirty="0">
                <a:solidFill>
                  <a:schemeClr val="tx1"/>
                </a:solidFill>
                <a:effectLst/>
                <a:latin typeface="-apple-system"/>
              </a:rPr>
              <a:t>. </a:t>
            </a:r>
            <a:r>
              <a:rPr lang="it-IT" sz="1400" b="0" i="0" u="sng" strike="noStrike" dirty="0">
                <a:solidFill>
                  <a:schemeClr val="tx1"/>
                </a:solidFill>
                <a:effectLst/>
                <a:latin typeface="-apple-system"/>
                <a:hlinkClick r:id="rId11">
                  <a:extLst>
                    <a:ext uri="{A12FA001-AC4F-418D-AE19-62706E023703}">
                      <ahyp:hlinkClr xmlns:ahyp="http://schemas.microsoft.com/office/drawing/2018/hyperlinkcolor" val="tx"/>
                    </a:ext>
                  </a:extLst>
                </a:hlinkClick>
              </a:rPr>
              <a:t>Le donne parteciparono anche alle azioni di massa e di insurrezione</a:t>
            </a:r>
            <a:endParaRPr lang="en-US" sz="1400" u="sng" dirty="0">
              <a:solidFill>
                <a:schemeClr val="tx1"/>
              </a:solidFill>
            </a:endParaRPr>
          </a:p>
        </p:txBody>
      </p:sp>
      <p:pic>
        <p:nvPicPr>
          <p:cNvPr id="9218" name="Picture 2" descr="Il 25 aprile e le donne partigiane della Resistenza: la storia delle ...">
            <a:extLst>
              <a:ext uri="{FF2B5EF4-FFF2-40B4-BE49-F238E27FC236}">
                <a16:creationId xmlns:a16="http://schemas.microsoft.com/office/drawing/2014/main" id="{9EBFCADF-F6D1-DAE8-3641-EE42596591C4}"/>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139952" y="1628800"/>
            <a:ext cx="4887799" cy="2786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98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File:Colonie italiane.jpg">
            <a:extLst>
              <a:ext uri="{FF2B5EF4-FFF2-40B4-BE49-F238E27FC236}">
                <a16:creationId xmlns:a16="http://schemas.microsoft.com/office/drawing/2014/main" id="{47A0879E-67B5-78EA-34EC-3148B7D0D3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576263"/>
            <a:ext cx="4419600"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ttangolo 3">
            <a:extLst>
              <a:ext uri="{FF2B5EF4-FFF2-40B4-BE49-F238E27FC236}">
                <a16:creationId xmlns:a16="http://schemas.microsoft.com/office/drawing/2014/main" id="{5E190797-8964-0164-0989-2842525A3CB7}"/>
              </a:ext>
            </a:extLst>
          </p:cNvPr>
          <p:cNvSpPr>
            <a:spLocks noChangeArrowheads="1"/>
          </p:cNvSpPr>
          <p:nvPr/>
        </p:nvSpPr>
        <p:spPr bwMode="auto">
          <a:xfrm>
            <a:off x="2362200" y="6286500"/>
            <a:ext cx="2511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eaLnBrk="1" hangingPunct="1"/>
            <a:r>
              <a:rPr lang="it-IT" altLang="it-IT">
                <a:latin typeface="Calibri" panose="020F0502020204030204" pitchFamily="34" charset="0"/>
                <a:cs typeface="Arial" panose="020B0604020202020204" pitchFamily="34" charset="0"/>
              </a:rPr>
              <a:t>Impero coloniale italiano</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olo 1">
            <a:extLst>
              <a:ext uri="{FF2B5EF4-FFF2-40B4-BE49-F238E27FC236}">
                <a16:creationId xmlns:a16="http://schemas.microsoft.com/office/drawing/2014/main" id="{3CA4F406-ACC8-3A22-3885-21D1E6EB326F}"/>
              </a:ext>
            </a:extLst>
          </p:cNvPr>
          <p:cNvSpPr>
            <a:spLocks noGrp="1"/>
          </p:cNvSpPr>
          <p:nvPr>
            <p:ph type="title"/>
          </p:nvPr>
        </p:nvSpPr>
        <p:spPr>
          <a:xfrm>
            <a:off x="611188" y="3175"/>
            <a:ext cx="8532812" cy="1485900"/>
          </a:xfrm>
        </p:spPr>
        <p:txBody>
          <a:bodyPr/>
          <a:lstStyle/>
          <a:p>
            <a:r>
              <a:rPr lang="it-IT" altLang="it-IT"/>
              <a:t>La guerra civile spagnola</a:t>
            </a:r>
          </a:p>
        </p:txBody>
      </p:sp>
      <p:sp>
        <p:nvSpPr>
          <p:cNvPr id="3" name="Segnaposto contenuto 2">
            <a:extLst>
              <a:ext uri="{FF2B5EF4-FFF2-40B4-BE49-F238E27FC236}">
                <a16:creationId xmlns:a16="http://schemas.microsoft.com/office/drawing/2014/main" id="{CD0C71CF-2705-8022-9EC4-D849683172AD}"/>
              </a:ext>
            </a:extLst>
          </p:cNvPr>
          <p:cNvSpPr>
            <a:spLocks noGrp="1"/>
          </p:cNvSpPr>
          <p:nvPr>
            <p:ph idx="1"/>
          </p:nvPr>
        </p:nvSpPr>
        <p:spPr>
          <a:xfrm>
            <a:off x="1028700" y="1125538"/>
            <a:ext cx="7200900" cy="4741862"/>
          </a:xfrm>
        </p:spPr>
        <p:txBody>
          <a:bodyPr rtlCol="0">
            <a:normAutofit lnSpcReduction="10000"/>
          </a:bodyPr>
          <a:lstStyle/>
          <a:p>
            <a:pPr marL="384048" indent="-384048" algn="just" fontAlgn="auto">
              <a:spcAft>
                <a:spcPts val="0"/>
              </a:spcAft>
              <a:defRPr/>
            </a:pPr>
            <a:r>
              <a:rPr lang="it-IT" dirty="0"/>
              <a:t>I rapporti tra Italia fascista e Germania nazista (fino a quel momento tiepidi a causa della questione austriaca) a partire dalla conquista dell’Etiopia si fecero sempre più stretti, al punto che nel </a:t>
            </a:r>
            <a:r>
              <a:rPr lang="it-IT" b="1" dirty="0"/>
              <a:t>novembre 1936</a:t>
            </a:r>
            <a:r>
              <a:rPr lang="it-IT" dirty="0"/>
              <a:t> Mussolini proclamò solennemente l’esistenza di un </a:t>
            </a:r>
            <a:r>
              <a:rPr lang="it-IT" b="1" dirty="0"/>
              <a:t>Asse Roma-Berlino</a:t>
            </a:r>
            <a:r>
              <a:rPr lang="it-IT" dirty="0"/>
              <a:t>.</a:t>
            </a:r>
          </a:p>
          <a:p>
            <a:pPr marL="384048" indent="-384048" algn="just" fontAlgn="auto">
              <a:spcAft>
                <a:spcPts val="0"/>
              </a:spcAft>
              <a:defRPr/>
            </a:pPr>
            <a:r>
              <a:rPr lang="it-IT" dirty="0"/>
              <a:t>Nel </a:t>
            </a:r>
            <a:r>
              <a:rPr lang="it-IT" b="1" dirty="0"/>
              <a:t>1931</a:t>
            </a:r>
            <a:r>
              <a:rPr lang="it-IT" dirty="0"/>
              <a:t> la </a:t>
            </a:r>
            <a:r>
              <a:rPr lang="it-IT" b="1" dirty="0"/>
              <a:t>Spagna</a:t>
            </a:r>
            <a:r>
              <a:rPr lang="it-IT" dirty="0"/>
              <a:t> era </a:t>
            </a:r>
            <a:r>
              <a:rPr lang="it-IT" b="1" dirty="0"/>
              <a:t>diventata</a:t>
            </a:r>
            <a:r>
              <a:rPr lang="it-IT" dirty="0"/>
              <a:t> </a:t>
            </a:r>
            <a:r>
              <a:rPr lang="it-IT" b="1" dirty="0"/>
              <a:t>una repubblica</a:t>
            </a:r>
            <a:r>
              <a:rPr lang="it-IT" dirty="0"/>
              <a:t> in seguito alla vittoria delle forze di </a:t>
            </a:r>
            <a:r>
              <a:rPr lang="it-IT" b="1" dirty="0"/>
              <a:t>sinistra</a:t>
            </a:r>
            <a:r>
              <a:rPr lang="it-IT" dirty="0"/>
              <a:t>; ma nel </a:t>
            </a:r>
            <a:r>
              <a:rPr lang="it-IT" b="1" dirty="0"/>
              <a:t>1933</a:t>
            </a:r>
            <a:r>
              <a:rPr lang="it-IT" dirty="0"/>
              <a:t> la coalizione di </a:t>
            </a:r>
            <a:r>
              <a:rPr lang="it-IT" b="1" dirty="0"/>
              <a:t>destra</a:t>
            </a:r>
            <a:r>
              <a:rPr lang="it-IT" dirty="0"/>
              <a:t> espresse un governo che attuò una sanguinosa repressione degli scioperi dei minatori delle Asturie. Le nuove elezioni del </a:t>
            </a:r>
            <a:r>
              <a:rPr lang="it-IT" b="1" dirty="0"/>
              <a:t>1936</a:t>
            </a:r>
            <a:r>
              <a:rPr lang="it-IT" dirty="0"/>
              <a:t> furono vinte da una coalizione di sinistra, </a:t>
            </a:r>
            <a:r>
              <a:rPr lang="it-IT" b="1" dirty="0"/>
              <a:t>il Fronte popolare</a:t>
            </a:r>
            <a:r>
              <a:rPr lang="it-IT" dirty="0"/>
              <a:t>.</a:t>
            </a:r>
          </a:p>
          <a:p>
            <a:pPr marL="384048" indent="-384048" algn="just" fontAlgn="auto">
              <a:spcAft>
                <a:spcPts val="0"/>
              </a:spcAft>
              <a:defRPr/>
            </a:pPr>
            <a:r>
              <a:rPr lang="it-IT" dirty="0"/>
              <a:t>Il 7 luglio 1936, il generale </a:t>
            </a:r>
            <a:r>
              <a:rPr lang="it-IT" b="1" dirty="0"/>
              <a:t>Francisco Franco</a:t>
            </a:r>
            <a:r>
              <a:rPr lang="it-IT" dirty="0"/>
              <a:t>, che comandava le truppe stanziate in Marocco, si mise alla guida di una rivolta contro il governo e cercò di impadronirsi del potere con l’appoggio della grande borghesia, dei proprietari terrieri e della Chiesa. Ne seguì una sanguinosa </a:t>
            </a:r>
            <a:r>
              <a:rPr lang="it-IT" b="1" dirty="0"/>
              <a:t>guerra civile</a:t>
            </a:r>
            <a:r>
              <a:rPr lang="it-IT" dirty="0"/>
              <a:t>, che si concluse nel 1939, con la vittoria delle forze reazionarie.</a:t>
            </a:r>
          </a:p>
          <a:p>
            <a:pPr marL="384048" indent="-384048" fontAlgn="auto">
              <a:spcAft>
                <a:spcPts val="0"/>
              </a:spcAft>
              <a:defRPr/>
            </a:pPr>
            <a:endParaRPr lang="it-IT"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482" name="Titolo 1">
            <a:extLst>
              <a:ext uri="{FF2B5EF4-FFF2-40B4-BE49-F238E27FC236}">
                <a16:creationId xmlns:a16="http://schemas.microsoft.com/office/drawing/2014/main" id="{B8A21C60-E666-C961-BD88-01F478E353E6}"/>
              </a:ext>
            </a:extLst>
          </p:cNvPr>
          <p:cNvSpPr>
            <a:spLocks noGrp="1"/>
          </p:cNvSpPr>
          <p:nvPr>
            <p:ph type="title"/>
          </p:nvPr>
        </p:nvSpPr>
        <p:spPr>
          <a:xfrm>
            <a:off x="1028700" y="685800"/>
            <a:ext cx="2462021" cy="1485900"/>
          </a:xfrm>
        </p:spPr>
        <p:txBody>
          <a:bodyPr>
            <a:normAutofit/>
          </a:bodyPr>
          <a:lstStyle/>
          <a:p>
            <a:r>
              <a:rPr lang="it-IT" altLang="it-IT" sz="3400"/>
              <a:t>La guerra civile spagnola</a:t>
            </a:r>
          </a:p>
        </p:txBody>
      </p:sp>
      <p:sp>
        <p:nvSpPr>
          <p:cNvPr id="20483" name="Segnaposto contenuto 2">
            <a:extLst>
              <a:ext uri="{FF2B5EF4-FFF2-40B4-BE49-F238E27FC236}">
                <a16:creationId xmlns:a16="http://schemas.microsoft.com/office/drawing/2014/main" id="{9DE11899-29F4-898B-8215-5B926BB4BAB8}"/>
              </a:ext>
            </a:extLst>
          </p:cNvPr>
          <p:cNvSpPr>
            <a:spLocks noGrp="1"/>
          </p:cNvSpPr>
          <p:nvPr>
            <p:ph idx="1"/>
          </p:nvPr>
        </p:nvSpPr>
        <p:spPr>
          <a:xfrm>
            <a:off x="1028700" y="2286000"/>
            <a:ext cx="2462020" cy="3581400"/>
          </a:xfrm>
        </p:spPr>
        <p:txBody>
          <a:bodyPr>
            <a:normAutofit/>
          </a:bodyPr>
          <a:lstStyle/>
          <a:p>
            <a:pPr>
              <a:spcAft>
                <a:spcPct val="0"/>
              </a:spcAft>
            </a:pPr>
            <a:r>
              <a:rPr lang="it-IT" altLang="en-US" sz="1400"/>
              <a:t>La guerra civile vide il coinvolgimento di varie potenze. </a:t>
            </a:r>
            <a:r>
              <a:rPr lang="it-IT" altLang="en-US" sz="1400" b="1"/>
              <a:t>L’Italia fascista sostenne i ribelli</a:t>
            </a:r>
            <a:r>
              <a:rPr lang="it-IT" altLang="en-US" sz="1400"/>
              <a:t>, inviando armi e truppe e anche la </a:t>
            </a:r>
            <a:r>
              <a:rPr lang="it-IT" altLang="en-US" sz="1400" b="1"/>
              <a:t>Germania</a:t>
            </a:r>
            <a:r>
              <a:rPr lang="it-IT" altLang="en-US" sz="1400"/>
              <a:t> mandò aiuti a Franco (il bombardamento compiuto dagli aerei tedeschi sulla città di Guernica fu immortalato dal celebre quadro di Pablo Picasso). La </a:t>
            </a:r>
            <a:r>
              <a:rPr lang="it-IT" altLang="en-US" sz="1400" b="1"/>
              <a:t>repubblica</a:t>
            </a:r>
            <a:r>
              <a:rPr lang="it-IT" altLang="en-US" sz="1400"/>
              <a:t> fu invece </a:t>
            </a:r>
            <a:r>
              <a:rPr lang="it-IT" altLang="en-US" sz="1400" b="1"/>
              <a:t>appoggiata</a:t>
            </a:r>
            <a:r>
              <a:rPr lang="it-IT" altLang="en-US" sz="1400"/>
              <a:t> dall’</a:t>
            </a:r>
            <a:r>
              <a:rPr lang="it-IT" altLang="en-US" sz="1400" b="1"/>
              <a:t>Unione Sovietica</a:t>
            </a:r>
            <a:r>
              <a:rPr lang="it-IT" altLang="en-US" sz="1400"/>
              <a:t>, </a:t>
            </a:r>
            <a:r>
              <a:rPr lang="it-IT" altLang="en-US" sz="1400" b="1"/>
              <a:t>Francia e Inghilterra</a:t>
            </a:r>
            <a:r>
              <a:rPr lang="it-IT" altLang="en-US" sz="1400"/>
              <a:t>, </a:t>
            </a:r>
          </a:p>
          <a:p>
            <a:pPr>
              <a:spcAft>
                <a:spcPct val="0"/>
              </a:spcAft>
            </a:pPr>
            <a:endParaRPr lang="it-IT" altLang="en-US" sz="1400"/>
          </a:p>
        </p:txBody>
      </p:sp>
      <p:pic>
        <p:nvPicPr>
          <p:cNvPr id="2050" name="Picture 2" descr="I soldi della guerra di Spagna: gettati e pretesi | Il Bo Live UniPD">
            <a:extLst>
              <a:ext uri="{FF2B5EF4-FFF2-40B4-BE49-F238E27FC236}">
                <a16:creationId xmlns:a16="http://schemas.microsoft.com/office/drawing/2014/main" id="{8BC82C3F-AF85-00FD-19C8-3080A2D8117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773600" y="1894286"/>
            <a:ext cx="4887799" cy="27493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www.regioesercito.it/articolivari/giorn_riv/imggiorn_riv/popolodit%2002.jpg">
            <a:extLst>
              <a:ext uri="{FF2B5EF4-FFF2-40B4-BE49-F238E27FC236}">
                <a16:creationId xmlns:a16="http://schemas.microsoft.com/office/drawing/2014/main" id="{5585EC7D-1EE4-75DC-4592-DED08B2101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1147763"/>
            <a:ext cx="6667500" cy="456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asellaDiTesto 3">
            <a:extLst>
              <a:ext uri="{FF2B5EF4-FFF2-40B4-BE49-F238E27FC236}">
                <a16:creationId xmlns:a16="http://schemas.microsoft.com/office/drawing/2014/main" id="{660231DC-F0C2-6DE2-13EC-CD56A6C76926}"/>
              </a:ext>
            </a:extLst>
          </p:cNvPr>
          <p:cNvSpPr txBox="1">
            <a:spLocks noChangeArrowheads="1"/>
          </p:cNvSpPr>
          <p:nvPr/>
        </p:nvSpPr>
        <p:spPr bwMode="auto">
          <a:xfrm>
            <a:off x="827088" y="4797425"/>
            <a:ext cx="76200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eaLnBrk="1" hangingPunct="1"/>
            <a:r>
              <a:rPr lang="it-IT" altLang="it-IT">
                <a:latin typeface="Calibri" panose="020F0502020204030204" pitchFamily="34" charset="0"/>
                <a:cs typeface="Arial" panose="020B0604020202020204" pitchFamily="34" charset="0"/>
              </a:rPr>
              <a:t>Pablo Picasso, Guernica. La città basca fu attaccata il 26 aprile 1937 e rasa al suolo: si trattò del primo bombardamento aereo compiuto a scopo terroristico contro un obiettivo non militare</a:t>
            </a:r>
          </a:p>
        </p:txBody>
      </p:sp>
      <p:pic>
        <p:nvPicPr>
          <p:cNvPr id="22531" name="Picture 6" descr="http://i60.servimg.com/u/f60/13/60/33/37/guerni10.jpg">
            <a:extLst>
              <a:ext uri="{FF2B5EF4-FFF2-40B4-BE49-F238E27FC236}">
                <a16:creationId xmlns:a16="http://schemas.microsoft.com/office/drawing/2014/main" id="{7F0A8E2A-13F8-DAD5-6966-177DFCEE69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196975"/>
            <a:ext cx="76200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olo 1">
            <a:extLst>
              <a:ext uri="{FF2B5EF4-FFF2-40B4-BE49-F238E27FC236}">
                <a16:creationId xmlns:a16="http://schemas.microsoft.com/office/drawing/2014/main" id="{9BDFF574-910E-EAE0-D9EA-E9C40925CF19}"/>
              </a:ext>
            </a:extLst>
          </p:cNvPr>
          <p:cNvSpPr>
            <a:spLocks noGrp="1"/>
          </p:cNvSpPr>
          <p:nvPr>
            <p:ph type="title"/>
          </p:nvPr>
        </p:nvSpPr>
        <p:spPr/>
        <p:txBody>
          <a:bodyPr/>
          <a:lstStyle/>
          <a:p>
            <a:r>
              <a:rPr lang="it-IT" altLang="en-US"/>
              <a:t>La politica estera tedesca negli anni 1937-1938</a:t>
            </a:r>
          </a:p>
        </p:txBody>
      </p:sp>
      <p:sp>
        <p:nvSpPr>
          <p:cNvPr id="23555" name="Segnaposto contenuto 2">
            <a:extLst>
              <a:ext uri="{FF2B5EF4-FFF2-40B4-BE49-F238E27FC236}">
                <a16:creationId xmlns:a16="http://schemas.microsoft.com/office/drawing/2014/main" id="{CC12F81E-61D9-CAB4-F066-BB276FB4A850}"/>
              </a:ext>
            </a:extLst>
          </p:cNvPr>
          <p:cNvSpPr>
            <a:spLocks noGrp="1"/>
          </p:cNvSpPr>
          <p:nvPr>
            <p:ph idx="1"/>
          </p:nvPr>
        </p:nvSpPr>
        <p:spPr/>
        <p:txBody>
          <a:bodyPr/>
          <a:lstStyle/>
          <a:p>
            <a:r>
              <a:rPr lang="it-IT" altLang="it-IT"/>
              <a:t>Il </a:t>
            </a:r>
            <a:r>
              <a:rPr lang="it-IT" altLang="it-IT" b="1"/>
              <a:t>25 novembre 1936</a:t>
            </a:r>
            <a:r>
              <a:rPr lang="it-IT" altLang="it-IT"/>
              <a:t> la </a:t>
            </a:r>
            <a:r>
              <a:rPr lang="it-IT" altLang="it-IT" b="1"/>
              <a:t>Germania</a:t>
            </a:r>
            <a:r>
              <a:rPr lang="it-IT" altLang="it-IT"/>
              <a:t> firmò il </a:t>
            </a:r>
            <a:r>
              <a:rPr lang="it-IT" altLang="it-IT" b="1"/>
              <a:t>Patto anti-Comintern</a:t>
            </a:r>
            <a:r>
              <a:rPr lang="it-IT" altLang="it-IT"/>
              <a:t> (Internazionale Comunista) </a:t>
            </a:r>
            <a:r>
              <a:rPr lang="it-IT" altLang="it-IT" b="1"/>
              <a:t>con</a:t>
            </a:r>
            <a:r>
              <a:rPr lang="it-IT" altLang="it-IT"/>
              <a:t> il </a:t>
            </a:r>
            <a:r>
              <a:rPr lang="it-IT" altLang="it-IT" b="1"/>
              <a:t>Giappone</a:t>
            </a:r>
            <a:r>
              <a:rPr lang="it-IT" altLang="it-IT"/>
              <a:t>, in direzione antisovietica e il 6 novembre 1937 anche l’Italia fu accolta nel Patto. La </a:t>
            </a:r>
            <a:r>
              <a:rPr lang="it-IT" altLang="it-IT" b="1"/>
              <a:t>Francia</a:t>
            </a:r>
            <a:r>
              <a:rPr lang="it-IT" altLang="it-IT"/>
              <a:t>, che si considerava il vero garante dell’ordine uscito da Versailles, era ormai il </a:t>
            </a:r>
            <a:r>
              <a:rPr lang="it-IT" altLang="it-IT" b="1"/>
              <a:t>principale ostacolo alla politica estera tedesca</a:t>
            </a:r>
            <a:r>
              <a:rPr lang="it-IT" altLang="it-IT"/>
              <a:t>, cioè al programma hitleriano di espansione verso est.</a:t>
            </a:r>
          </a:p>
          <a:p>
            <a:endParaRPr lang="it-IT" altLang="it-IT"/>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olo 1">
            <a:extLst>
              <a:ext uri="{FF2B5EF4-FFF2-40B4-BE49-F238E27FC236}">
                <a16:creationId xmlns:a16="http://schemas.microsoft.com/office/drawing/2014/main" id="{9A920293-D098-BD71-E15F-75BF2485AD2F}"/>
              </a:ext>
            </a:extLst>
          </p:cNvPr>
          <p:cNvSpPr>
            <a:spLocks noGrp="1"/>
          </p:cNvSpPr>
          <p:nvPr>
            <p:ph type="title"/>
          </p:nvPr>
        </p:nvSpPr>
        <p:spPr>
          <a:xfrm>
            <a:off x="611188" y="3175"/>
            <a:ext cx="8532812" cy="1485900"/>
          </a:xfrm>
        </p:spPr>
        <p:txBody>
          <a:bodyPr/>
          <a:lstStyle/>
          <a:p>
            <a:r>
              <a:rPr lang="it-IT" altLang="it-IT"/>
              <a:t>La politica estera tedesca negli anni 1937-1938</a:t>
            </a:r>
          </a:p>
        </p:txBody>
      </p:sp>
      <p:sp>
        <p:nvSpPr>
          <p:cNvPr id="24579" name="Segnaposto contenuto 2">
            <a:extLst>
              <a:ext uri="{FF2B5EF4-FFF2-40B4-BE49-F238E27FC236}">
                <a16:creationId xmlns:a16="http://schemas.microsoft.com/office/drawing/2014/main" id="{AA3103E0-D983-859C-6186-0AAC644E1A6F}"/>
              </a:ext>
            </a:extLst>
          </p:cNvPr>
          <p:cNvSpPr>
            <a:spLocks noGrp="1"/>
          </p:cNvSpPr>
          <p:nvPr>
            <p:ph idx="1"/>
          </p:nvPr>
        </p:nvSpPr>
        <p:spPr>
          <a:xfrm>
            <a:off x="487363" y="1557338"/>
            <a:ext cx="8686800" cy="4525962"/>
          </a:xfrm>
        </p:spPr>
        <p:txBody>
          <a:bodyPr/>
          <a:lstStyle/>
          <a:p>
            <a:pPr algn="just">
              <a:spcAft>
                <a:spcPct val="0"/>
              </a:spcAft>
            </a:pPr>
            <a:r>
              <a:rPr lang="it-IT" altLang="en-US"/>
              <a:t>La politica delle grandi potenze occidentali nei confronti di Hitler fu inizialmente ambigua o debole. In particolare </a:t>
            </a:r>
            <a:r>
              <a:rPr lang="it-IT" altLang="en-US" b="1"/>
              <a:t>l’Inghilterra</a:t>
            </a:r>
            <a:r>
              <a:rPr lang="it-IT" altLang="en-US"/>
              <a:t> era disponibile ad accettare una revisione dei confini tedeschi fissati a Versailles, a patto che ciò non alterasse eccessivamente l’equilibrio europeo. Tale politica condotta dal primo ministro Neville </a:t>
            </a:r>
            <a:r>
              <a:rPr lang="it-IT" altLang="en-US" b="1">
                <a:solidFill>
                  <a:srgbClr val="FF0000"/>
                </a:solidFill>
              </a:rPr>
              <a:t>Chamberlain</a:t>
            </a:r>
            <a:r>
              <a:rPr lang="it-IT" altLang="en-US">
                <a:solidFill>
                  <a:srgbClr val="FF0000"/>
                </a:solidFill>
              </a:rPr>
              <a:t> </a:t>
            </a:r>
            <a:r>
              <a:rPr lang="it-IT" altLang="en-US"/>
              <a:t>fu detta di </a:t>
            </a:r>
            <a:r>
              <a:rPr lang="it-IT" altLang="en-US" b="1" i="1"/>
              <a:t>appeasement</a:t>
            </a:r>
            <a:r>
              <a:rPr lang="it-IT" altLang="en-US"/>
              <a:t> (pacificazione, mediante concessioni).</a:t>
            </a:r>
          </a:p>
          <a:p>
            <a:pPr>
              <a:spcAft>
                <a:spcPct val="0"/>
              </a:spcAft>
            </a:pPr>
            <a:endParaRPr lang="it-IT" altLang="en-US"/>
          </a:p>
        </p:txBody>
      </p:sp>
      <p:pic>
        <p:nvPicPr>
          <p:cNvPr id="24580" name="Picture 5" descr="Arthur Neville Chamberlain fu il maggior sostenitore della politica di appeasement alla vigilia della seconda guerra mondiale">
            <a:extLst>
              <a:ext uri="{FF2B5EF4-FFF2-40B4-BE49-F238E27FC236}">
                <a16:creationId xmlns:a16="http://schemas.microsoft.com/office/drawing/2014/main" id="{E8C8F53D-E80C-5510-5E36-6C03ECA492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9200" y="3716338"/>
            <a:ext cx="2143125"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olo 1">
            <a:extLst>
              <a:ext uri="{FF2B5EF4-FFF2-40B4-BE49-F238E27FC236}">
                <a16:creationId xmlns:a16="http://schemas.microsoft.com/office/drawing/2014/main" id="{2A0E7945-4FCE-F275-1ED6-322F482C74DE}"/>
              </a:ext>
            </a:extLst>
          </p:cNvPr>
          <p:cNvSpPr>
            <a:spLocks noGrp="1"/>
          </p:cNvSpPr>
          <p:nvPr>
            <p:ph type="title"/>
          </p:nvPr>
        </p:nvSpPr>
        <p:spPr>
          <a:xfrm>
            <a:off x="611188" y="0"/>
            <a:ext cx="8424862" cy="1485900"/>
          </a:xfrm>
        </p:spPr>
        <p:txBody>
          <a:bodyPr/>
          <a:lstStyle/>
          <a:p>
            <a:r>
              <a:rPr lang="it-IT" altLang="it-IT"/>
              <a:t>La politica estera tedesca negli anni 1937-1938</a:t>
            </a:r>
          </a:p>
        </p:txBody>
      </p:sp>
      <p:sp>
        <p:nvSpPr>
          <p:cNvPr id="25603" name="Segnaposto contenuto 2">
            <a:extLst>
              <a:ext uri="{FF2B5EF4-FFF2-40B4-BE49-F238E27FC236}">
                <a16:creationId xmlns:a16="http://schemas.microsoft.com/office/drawing/2014/main" id="{93BE5548-7752-56B6-2A71-E96CA5B38F35}"/>
              </a:ext>
            </a:extLst>
          </p:cNvPr>
          <p:cNvSpPr>
            <a:spLocks noGrp="1"/>
          </p:cNvSpPr>
          <p:nvPr>
            <p:ph idx="1"/>
          </p:nvPr>
        </p:nvSpPr>
        <p:spPr>
          <a:xfrm>
            <a:off x="1028700" y="1485900"/>
            <a:ext cx="7200900" cy="4381500"/>
          </a:xfrm>
        </p:spPr>
        <p:txBody>
          <a:bodyPr/>
          <a:lstStyle/>
          <a:p>
            <a:pPr algn="just">
              <a:buFont typeface="Arial" panose="020B0604020202020204" pitchFamily="34" charset="0"/>
              <a:buChar char="•"/>
            </a:pPr>
            <a:r>
              <a:rPr lang="it-IT" altLang="en-US" dirty="0"/>
              <a:t>La prima mossa tedesca nei confronti dello scardinamento dell’ordine di Versailles, fu l’</a:t>
            </a:r>
            <a:r>
              <a:rPr lang="it-IT" altLang="en-US" b="1" i="1" dirty="0"/>
              <a:t>Anschluss</a:t>
            </a:r>
            <a:r>
              <a:rPr lang="it-IT" altLang="en-US" dirty="0"/>
              <a:t>, l’annessione dell’Austria al Terzo Reich, il </a:t>
            </a:r>
            <a:r>
              <a:rPr lang="it-IT" altLang="en-US" b="1" dirty="0"/>
              <a:t>13 marzo 1938</a:t>
            </a:r>
            <a:r>
              <a:rPr lang="it-IT" altLang="en-US" dirty="0"/>
              <a:t>. Questa volta tale atto non suscitò più alcuna reazione da parte dell’Italia.</a:t>
            </a:r>
          </a:p>
          <a:p>
            <a:pPr algn="just">
              <a:buFont typeface="Arial" panose="020B0604020202020204" pitchFamily="34" charset="0"/>
              <a:buChar char="•"/>
            </a:pPr>
            <a:r>
              <a:rPr lang="it-IT" altLang="en-US" dirty="0"/>
              <a:t>Hitler fece suggellare a posteriori l'unione dell'Austria con la Germania con un </a:t>
            </a:r>
            <a:r>
              <a:rPr lang="it-IT" altLang="en-US" b="1" dirty="0"/>
              <a:t>plebiscito</a:t>
            </a:r>
            <a:r>
              <a:rPr lang="it-IT" altLang="en-US" dirty="0"/>
              <a:t> indetto per il 10 aprile 1938.</a:t>
            </a:r>
          </a:p>
          <a:p>
            <a:pPr algn="just">
              <a:buFont typeface="Arial" panose="020B0604020202020204" pitchFamily="34" charset="0"/>
              <a:buChar char="•"/>
            </a:pPr>
            <a:r>
              <a:rPr lang="it-IT" altLang="en-US" dirty="0">
                <a:hlinkClick r:id="rId2"/>
              </a:rPr>
              <a:t>https://www.youtube.com/watch?v=ERXnTLCJzok</a:t>
            </a:r>
            <a:r>
              <a:rPr lang="it-IT" altLang="en-US" dirty="0"/>
              <a:t> (cinegiornale, 1 minuto)</a:t>
            </a:r>
          </a:p>
          <a:p>
            <a:pPr>
              <a:buFont typeface="Arial" panose="020B0604020202020204" pitchFamily="34" charset="0"/>
              <a:buChar char="•"/>
            </a:pPr>
            <a:endParaRPr lang="it-IT" alt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olo 1">
            <a:extLst>
              <a:ext uri="{FF2B5EF4-FFF2-40B4-BE49-F238E27FC236}">
                <a16:creationId xmlns:a16="http://schemas.microsoft.com/office/drawing/2014/main" id="{D81275FA-5423-3E8C-19E5-A9BA4D58A00A}"/>
              </a:ext>
            </a:extLst>
          </p:cNvPr>
          <p:cNvSpPr>
            <a:spLocks noGrp="1"/>
          </p:cNvSpPr>
          <p:nvPr>
            <p:ph type="title"/>
          </p:nvPr>
        </p:nvSpPr>
        <p:spPr>
          <a:xfrm>
            <a:off x="539750" y="0"/>
            <a:ext cx="8604250" cy="1485900"/>
          </a:xfrm>
        </p:spPr>
        <p:txBody>
          <a:bodyPr/>
          <a:lstStyle/>
          <a:p>
            <a:r>
              <a:rPr lang="it-IT" altLang="it-IT"/>
              <a:t>La politica estera tedesca negli anni 1937-1938</a:t>
            </a:r>
          </a:p>
        </p:txBody>
      </p:sp>
      <p:sp>
        <p:nvSpPr>
          <p:cNvPr id="3" name="Segnaposto contenuto 2">
            <a:extLst>
              <a:ext uri="{FF2B5EF4-FFF2-40B4-BE49-F238E27FC236}">
                <a16:creationId xmlns:a16="http://schemas.microsoft.com/office/drawing/2014/main" id="{1042FDF2-5A33-959A-2A10-10909F032DDE}"/>
              </a:ext>
            </a:extLst>
          </p:cNvPr>
          <p:cNvSpPr>
            <a:spLocks noGrp="1"/>
          </p:cNvSpPr>
          <p:nvPr>
            <p:ph idx="1"/>
          </p:nvPr>
        </p:nvSpPr>
        <p:spPr>
          <a:xfrm>
            <a:off x="1028700" y="1485900"/>
            <a:ext cx="7200900" cy="5038725"/>
          </a:xfrm>
        </p:spPr>
        <p:txBody>
          <a:bodyPr rtlCol="0">
            <a:normAutofit/>
          </a:bodyPr>
          <a:lstStyle/>
          <a:p>
            <a:pPr marL="384048" indent="-384048" algn="just" fontAlgn="auto">
              <a:spcAft>
                <a:spcPts val="0"/>
              </a:spcAft>
              <a:defRPr/>
            </a:pPr>
            <a:r>
              <a:rPr lang="it-IT" dirty="0"/>
              <a:t>Subito dopo, Hitler sollevò la questione dei tre milioni di tedeschi presenti entro i confini della Cecoslovacchia e il 29 settembre 1938 fu convocata a </a:t>
            </a:r>
            <a:r>
              <a:rPr lang="it-IT" b="1" dirty="0"/>
              <a:t>Monaco</a:t>
            </a:r>
            <a:r>
              <a:rPr lang="it-IT" dirty="0"/>
              <a:t> una </a:t>
            </a:r>
            <a:r>
              <a:rPr lang="it-IT" b="1" dirty="0"/>
              <a:t>Conferenza</a:t>
            </a:r>
            <a:r>
              <a:rPr lang="it-IT" dirty="0"/>
              <a:t> a quattro: </a:t>
            </a:r>
            <a:r>
              <a:rPr lang="it-IT" b="1" dirty="0"/>
              <a:t>Hitler, Mussolini, Chamberlain, </a:t>
            </a:r>
            <a:r>
              <a:rPr lang="it-IT" b="1" dirty="0" err="1"/>
              <a:t>Deladier</a:t>
            </a:r>
            <a:r>
              <a:rPr lang="it-IT" dirty="0"/>
              <a:t> (primo ministro francese), in cui si decise, senza interpellare il governo della Cecoslovacchia, che essa doveva cedere </a:t>
            </a:r>
            <a:r>
              <a:rPr lang="it-IT" b="1" dirty="0"/>
              <a:t>al</a:t>
            </a:r>
            <a:r>
              <a:rPr lang="it-IT" dirty="0"/>
              <a:t> </a:t>
            </a:r>
            <a:r>
              <a:rPr lang="it-IT" b="1" dirty="0"/>
              <a:t>Terzo Reich la regione dei </a:t>
            </a:r>
            <a:r>
              <a:rPr lang="it-IT" b="1" dirty="0" err="1"/>
              <a:t>Sudeti</a:t>
            </a:r>
            <a:r>
              <a:rPr lang="it-IT" dirty="0"/>
              <a:t> (popolata da quasi tre milioni di tedeschi e un milioni di cechi). Chamberlain riteneva che tale concessione fosse indispensabile per garantire la pace. Si trattava di un’illusione, basata sull’ipotesi errata che Hitler fosse un politico tradizionale e che la sua aspirazione fosse solo quella di permettere alla Germania di contare di più in Europa. L’obiettivo finale del Führer era invece la conquista degli immensi spazi orientali e la sua meta era l’egemonia continentale.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046417DA-B3BC-9049-3318-04A7E8CAC480}"/>
              </a:ext>
            </a:extLst>
          </p:cNvPr>
          <p:cNvSpPr>
            <a:spLocks noGrp="1"/>
          </p:cNvSpPr>
          <p:nvPr>
            <p:ph type="title"/>
          </p:nvPr>
        </p:nvSpPr>
        <p:spPr>
          <a:xfrm>
            <a:off x="573088" y="1301750"/>
            <a:ext cx="7210425" cy="2852738"/>
          </a:xfrm>
        </p:spPr>
        <p:txBody>
          <a:bodyPr rtlCol="0"/>
          <a:lstStyle/>
          <a:p>
            <a:pPr fontAlgn="auto">
              <a:spcAft>
                <a:spcPts val="0"/>
              </a:spcAft>
              <a:defRPr/>
            </a:pPr>
            <a:r>
              <a:rPr lang="it-IT" dirty="0"/>
              <a:t>Le origini del conflitto</a:t>
            </a:r>
          </a:p>
        </p:txBody>
      </p:sp>
      <p:sp>
        <p:nvSpPr>
          <p:cNvPr id="7171" name="Segnaposto testo 4">
            <a:extLst>
              <a:ext uri="{FF2B5EF4-FFF2-40B4-BE49-F238E27FC236}">
                <a16:creationId xmlns:a16="http://schemas.microsoft.com/office/drawing/2014/main" id="{1C92D65A-ED59-16FC-5612-81F6DB1337FF}"/>
              </a:ext>
            </a:extLst>
          </p:cNvPr>
          <p:cNvSpPr>
            <a:spLocks noGrp="1"/>
          </p:cNvSpPr>
          <p:nvPr>
            <p:ph type="body" idx="1"/>
          </p:nvPr>
        </p:nvSpPr>
        <p:spPr>
          <a:xfrm>
            <a:off x="573088" y="4216400"/>
            <a:ext cx="7210425" cy="1143000"/>
          </a:xfrm>
        </p:spPr>
        <p:txBody>
          <a:bodyPr/>
          <a:lstStyle/>
          <a:p>
            <a:pPr>
              <a:spcBef>
                <a:spcPct val="0"/>
              </a:spcBef>
              <a:spcAft>
                <a:spcPct val="0"/>
              </a:spcAft>
            </a:pPr>
            <a:r>
              <a:rPr lang="it-IT" altLang="en-US"/>
              <a:t>La Seconda guerra mondiale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olo 1">
            <a:extLst>
              <a:ext uri="{FF2B5EF4-FFF2-40B4-BE49-F238E27FC236}">
                <a16:creationId xmlns:a16="http://schemas.microsoft.com/office/drawing/2014/main" id="{C555D587-CC25-4A8A-83B0-AD298D914D8B}"/>
              </a:ext>
            </a:extLst>
          </p:cNvPr>
          <p:cNvSpPr>
            <a:spLocks noGrp="1"/>
          </p:cNvSpPr>
          <p:nvPr>
            <p:ph type="title"/>
          </p:nvPr>
        </p:nvSpPr>
        <p:spPr/>
        <p:txBody>
          <a:bodyPr/>
          <a:lstStyle/>
          <a:p>
            <a:r>
              <a:rPr lang="it-IT" altLang="it-IT"/>
              <a:t>La politica estera tedesca negli anni 1937-1938</a:t>
            </a:r>
          </a:p>
        </p:txBody>
      </p:sp>
      <p:sp>
        <p:nvSpPr>
          <p:cNvPr id="27651" name="Segnaposto contenuto 2">
            <a:extLst>
              <a:ext uri="{FF2B5EF4-FFF2-40B4-BE49-F238E27FC236}">
                <a16:creationId xmlns:a16="http://schemas.microsoft.com/office/drawing/2014/main" id="{79A1C07C-2F0E-7BA6-73D5-565DC903AC9F}"/>
              </a:ext>
            </a:extLst>
          </p:cNvPr>
          <p:cNvSpPr>
            <a:spLocks noGrp="1"/>
          </p:cNvSpPr>
          <p:nvPr>
            <p:ph idx="1"/>
          </p:nvPr>
        </p:nvSpPr>
        <p:spPr/>
        <p:txBody>
          <a:bodyPr/>
          <a:lstStyle/>
          <a:p>
            <a:pPr algn="just">
              <a:spcAft>
                <a:spcPct val="0"/>
              </a:spcAft>
            </a:pPr>
            <a:r>
              <a:rPr lang="it-IT" altLang="en-US" dirty="0"/>
              <a:t>Nel </a:t>
            </a:r>
            <a:r>
              <a:rPr lang="it-IT" altLang="en-US" b="1" dirty="0"/>
              <a:t>marzo</a:t>
            </a:r>
            <a:r>
              <a:rPr lang="it-IT" altLang="en-US" dirty="0"/>
              <a:t> </a:t>
            </a:r>
            <a:r>
              <a:rPr lang="it-IT" altLang="en-US" b="1" dirty="0"/>
              <a:t>1939</a:t>
            </a:r>
            <a:r>
              <a:rPr lang="it-IT" altLang="en-US" dirty="0"/>
              <a:t> la </a:t>
            </a:r>
            <a:r>
              <a:rPr lang="it-IT" altLang="en-US" b="1" dirty="0"/>
              <a:t>Germania</a:t>
            </a:r>
            <a:r>
              <a:rPr lang="it-IT" altLang="en-US" dirty="0"/>
              <a:t> </a:t>
            </a:r>
            <a:r>
              <a:rPr lang="it-IT" altLang="en-US" b="1" dirty="0"/>
              <a:t>occupò anche il resto della Cecoslovacchia</a:t>
            </a:r>
            <a:r>
              <a:rPr lang="it-IT" altLang="en-US" dirty="0"/>
              <a:t>, creando il protettorato di Boemia e Moravia. L’Inghilterra accettò anche questa nuova aggressione, giustificandola con il fatto che la Boemia nell’Ottocento aveva fatto parte della Confederazione germanica ed era stata legata all’Austria fino al 1918.</a:t>
            </a:r>
          </a:p>
          <a:p>
            <a:pPr algn="just">
              <a:spcAft>
                <a:spcPct val="0"/>
              </a:spcAft>
            </a:pPr>
            <a:r>
              <a:rPr lang="it-IT" altLang="en-US" dirty="0"/>
              <a:t>Questi territori diverranno tristemente noti anche per il campo di concentramento di </a:t>
            </a:r>
            <a:r>
              <a:rPr lang="it-IT" altLang="en-US" i="1" dirty="0"/>
              <a:t>Terezin</a:t>
            </a:r>
            <a:r>
              <a:rPr lang="it-IT" altLang="en-US" dirty="0"/>
              <a:t> (</a:t>
            </a:r>
            <a:r>
              <a:rPr lang="it-IT" altLang="en-US" i="1" dirty="0" err="1"/>
              <a:t>Theresienstadt</a:t>
            </a:r>
            <a:r>
              <a:rPr lang="it-IT" altLang="en-US" dirty="0"/>
              <a:t>), che raccoglieva, tra gli altri, molti bambini.</a:t>
            </a:r>
          </a:p>
          <a:p>
            <a:pPr algn="just">
              <a:spcAft>
                <a:spcPct val="0"/>
              </a:spcAft>
            </a:pPr>
            <a:r>
              <a:rPr lang="it-IT" altLang="en-US" dirty="0">
                <a:hlinkClick r:id="rId2"/>
              </a:rPr>
              <a:t>https://www.youtube.com/watch?v=Kn-COB4d6XY</a:t>
            </a:r>
            <a:r>
              <a:rPr lang="it-IT" altLang="en-US" dirty="0"/>
              <a:t> (poesie e disegni dei bambini di Terezin, 5 minuti)</a:t>
            </a:r>
          </a:p>
          <a:p>
            <a:pPr>
              <a:spcAft>
                <a:spcPct val="0"/>
              </a:spcAft>
            </a:pPr>
            <a:endParaRPr lang="it-IT" alt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0D1AD9-D3F7-1EDF-46DF-4CF4804E6E1F}"/>
              </a:ext>
            </a:extLst>
          </p:cNvPr>
          <p:cNvSpPr>
            <a:spLocks noGrp="1"/>
          </p:cNvSpPr>
          <p:nvPr>
            <p:ph type="title"/>
          </p:nvPr>
        </p:nvSpPr>
        <p:spPr/>
        <p:txBody>
          <a:bodyPr rtlCol="0">
            <a:normAutofit fontScale="90000"/>
          </a:bodyPr>
          <a:lstStyle/>
          <a:p>
            <a:pPr fontAlgn="auto">
              <a:spcAft>
                <a:spcPts val="0"/>
              </a:spcAft>
              <a:defRPr/>
            </a:pPr>
            <a:r>
              <a:rPr lang="it-IT" dirty="0"/>
              <a:t>Inghilterra garante dell’indipendenza della Polonia</a:t>
            </a:r>
          </a:p>
        </p:txBody>
      </p:sp>
      <p:sp>
        <p:nvSpPr>
          <p:cNvPr id="28675" name="Segnaposto contenuto 2">
            <a:extLst>
              <a:ext uri="{FF2B5EF4-FFF2-40B4-BE49-F238E27FC236}">
                <a16:creationId xmlns:a16="http://schemas.microsoft.com/office/drawing/2014/main" id="{A7B1AE58-3B8D-B0D0-BDFE-D9C634BA6BE0}"/>
              </a:ext>
            </a:extLst>
          </p:cNvPr>
          <p:cNvSpPr>
            <a:spLocks noGrp="1"/>
          </p:cNvSpPr>
          <p:nvPr>
            <p:ph idx="1"/>
          </p:nvPr>
        </p:nvSpPr>
        <p:spPr/>
        <p:txBody>
          <a:bodyPr/>
          <a:lstStyle/>
          <a:p>
            <a:pPr>
              <a:spcAft>
                <a:spcPct val="0"/>
              </a:spcAft>
            </a:pPr>
            <a:r>
              <a:rPr lang="it-IT" altLang="en-US" dirty="0"/>
              <a:t>Hitler rivolse </a:t>
            </a:r>
            <a:r>
              <a:rPr lang="it-IT" altLang="en-US" b="1" dirty="0"/>
              <a:t>alla Polonia</a:t>
            </a:r>
            <a:r>
              <a:rPr lang="it-IT" altLang="en-US" dirty="0"/>
              <a:t> una perentoria </a:t>
            </a:r>
            <a:r>
              <a:rPr lang="it-IT" altLang="en-US" b="1" dirty="0"/>
              <a:t>richiesta</a:t>
            </a:r>
            <a:r>
              <a:rPr lang="it-IT" altLang="en-US" dirty="0"/>
              <a:t>: </a:t>
            </a:r>
            <a:r>
              <a:rPr lang="it-IT" altLang="en-US" b="1" dirty="0"/>
              <a:t>entrare a far parte del Patto anti-Comintern</a:t>
            </a:r>
            <a:r>
              <a:rPr lang="it-IT" altLang="en-US" dirty="0"/>
              <a:t>. Il 26 marzo 1939, la Polonia rifiutò ufficialmente e Hitler si preparò all’invasione. L’occupazione avrebbe irrimediabilmente compromesso l’equilibrio europeo; ormai pienamente consapevole delle intenzioni egemoniche di Hitler, il 30 marzo 1939 </a:t>
            </a:r>
            <a:r>
              <a:rPr lang="it-IT" altLang="en-US" b="1" dirty="0"/>
              <a:t>Chamberlain</a:t>
            </a:r>
            <a:r>
              <a:rPr lang="it-IT" altLang="en-US" dirty="0"/>
              <a:t> pronunciò una solenne </a:t>
            </a:r>
            <a:r>
              <a:rPr lang="it-IT" altLang="en-US" b="1" dirty="0"/>
              <a:t>dichiarazione di garanzia di indipendenza della Polonia</a:t>
            </a:r>
            <a:r>
              <a:rPr lang="it-IT" altLang="en-US" dirty="0"/>
              <a:t>. </a:t>
            </a:r>
          </a:p>
          <a:p>
            <a:pPr>
              <a:spcAft>
                <a:spcPct val="0"/>
              </a:spcAft>
            </a:pPr>
            <a:endParaRPr lang="it-IT" alt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9698" name="Titolo 1">
            <a:extLst>
              <a:ext uri="{FF2B5EF4-FFF2-40B4-BE49-F238E27FC236}">
                <a16:creationId xmlns:a16="http://schemas.microsoft.com/office/drawing/2014/main" id="{D3F0FF88-9607-132C-0448-9F334C5F7C21}"/>
              </a:ext>
            </a:extLst>
          </p:cNvPr>
          <p:cNvSpPr>
            <a:spLocks noGrp="1"/>
          </p:cNvSpPr>
          <p:nvPr>
            <p:ph type="title"/>
          </p:nvPr>
        </p:nvSpPr>
        <p:spPr>
          <a:xfrm>
            <a:off x="1028700" y="685800"/>
            <a:ext cx="2462021" cy="1485900"/>
          </a:xfrm>
        </p:spPr>
        <p:txBody>
          <a:bodyPr>
            <a:normAutofit/>
          </a:bodyPr>
          <a:lstStyle/>
          <a:p>
            <a:r>
              <a:rPr lang="it-IT" altLang="it-IT"/>
              <a:t>Patto d’acciaio</a:t>
            </a:r>
          </a:p>
        </p:txBody>
      </p:sp>
      <p:sp>
        <p:nvSpPr>
          <p:cNvPr id="29699" name="Segnaposto contenuto 2">
            <a:extLst>
              <a:ext uri="{FF2B5EF4-FFF2-40B4-BE49-F238E27FC236}">
                <a16:creationId xmlns:a16="http://schemas.microsoft.com/office/drawing/2014/main" id="{EEC9F742-EEB4-606C-1548-31C508D78CCC}"/>
              </a:ext>
            </a:extLst>
          </p:cNvPr>
          <p:cNvSpPr>
            <a:spLocks noGrp="1"/>
          </p:cNvSpPr>
          <p:nvPr>
            <p:ph idx="1"/>
          </p:nvPr>
        </p:nvSpPr>
        <p:spPr>
          <a:xfrm>
            <a:off x="1028700" y="2286000"/>
            <a:ext cx="2462020" cy="3581400"/>
          </a:xfrm>
        </p:spPr>
        <p:txBody>
          <a:bodyPr>
            <a:normAutofit/>
          </a:bodyPr>
          <a:lstStyle/>
          <a:p>
            <a:pPr>
              <a:buFont typeface="Arial" panose="020B0604020202020204" pitchFamily="34" charset="0"/>
              <a:buChar char="•"/>
            </a:pPr>
            <a:r>
              <a:rPr lang="it-IT" altLang="en-US" sz="1400"/>
              <a:t>La </a:t>
            </a:r>
            <a:r>
              <a:rPr lang="it-IT" altLang="en-US" sz="1400" b="1"/>
              <a:t>Germania</a:t>
            </a:r>
            <a:r>
              <a:rPr lang="it-IT" altLang="en-US" sz="1400"/>
              <a:t> si trovò costretta ad appoggiarsi all’</a:t>
            </a:r>
            <a:r>
              <a:rPr lang="it-IT" altLang="en-US" sz="1400" b="1"/>
              <a:t>Italia</a:t>
            </a:r>
            <a:r>
              <a:rPr lang="it-IT" altLang="en-US" sz="1400"/>
              <a:t>, con la quale il </a:t>
            </a:r>
            <a:r>
              <a:rPr lang="it-IT" altLang="en-US" sz="1400" b="1"/>
              <a:t>22 maggio 1939</a:t>
            </a:r>
            <a:r>
              <a:rPr lang="it-IT" altLang="en-US" sz="1400"/>
              <a:t> firmò il </a:t>
            </a:r>
            <a:r>
              <a:rPr lang="it-IT" altLang="en-US" sz="1400" b="1"/>
              <a:t>Patto d’acciaio</a:t>
            </a:r>
            <a:r>
              <a:rPr lang="it-IT" altLang="en-US" sz="1400"/>
              <a:t>, un’alleanza militare che sarebbe dovuta scattare immediatamente qualora una delle due parti contraenti “venisse ad essere impegnata in complicazioni belliche”.</a:t>
            </a:r>
          </a:p>
          <a:p>
            <a:pPr>
              <a:buFont typeface="Arial" panose="020B0604020202020204" pitchFamily="34" charset="0"/>
              <a:buChar char="•"/>
            </a:pPr>
            <a:endParaRPr lang="it-IT" altLang="en-US" sz="1400"/>
          </a:p>
        </p:txBody>
      </p:sp>
      <p:pic>
        <p:nvPicPr>
          <p:cNvPr id="3074" name="Picture 2" descr="Il pugno d'acciaio che distrusse l'Europa">
            <a:extLst>
              <a:ext uri="{FF2B5EF4-FFF2-40B4-BE49-F238E27FC236}">
                <a16:creationId xmlns:a16="http://schemas.microsoft.com/office/drawing/2014/main" id="{0F0E83FD-9AB4-A0A9-8906-DF3220B04B4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773600" y="1558250"/>
            <a:ext cx="4887799" cy="34214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olo 1">
            <a:extLst>
              <a:ext uri="{FF2B5EF4-FFF2-40B4-BE49-F238E27FC236}">
                <a16:creationId xmlns:a16="http://schemas.microsoft.com/office/drawing/2014/main" id="{EB0E69EF-28AB-47AE-7474-590ED91AADD3}"/>
              </a:ext>
            </a:extLst>
          </p:cNvPr>
          <p:cNvSpPr>
            <a:spLocks noGrp="1"/>
          </p:cNvSpPr>
          <p:nvPr>
            <p:ph type="title"/>
          </p:nvPr>
        </p:nvSpPr>
        <p:spPr>
          <a:xfrm>
            <a:off x="698500" y="71438"/>
            <a:ext cx="8337550" cy="796925"/>
          </a:xfrm>
        </p:spPr>
        <p:txBody>
          <a:bodyPr/>
          <a:lstStyle/>
          <a:p>
            <a:r>
              <a:rPr lang="it-IT" altLang="it-IT"/>
              <a:t>Patto Molotov-Ribbentrop</a:t>
            </a:r>
          </a:p>
        </p:txBody>
      </p:sp>
      <p:sp>
        <p:nvSpPr>
          <p:cNvPr id="3" name="Segnaposto contenuto 2">
            <a:extLst>
              <a:ext uri="{FF2B5EF4-FFF2-40B4-BE49-F238E27FC236}">
                <a16:creationId xmlns:a16="http://schemas.microsoft.com/office/drawing/2014/main" id="{EDB505F3-82AE-6791-D3C8-2203D81D7A87}"/>
              </a:ext>
            </a:extLst>
          </p:cNvPr>
          <p:cNvSpPr>
            <a:spLocks noGrp="1"/>
          </p:cNvSpPr>
          <p:nvPr>
            <p:ph idx="1"/>
          </p:nvPr>
        </p:nvSpPr>
        <p:spPr>
          <a:xfrm>
            <a:off x="720725" y="1052513"/>
            <a:ext cx="5338763" cy="4525962"/>
          </a:xfrm>
        </p:spPr>
        <p:txBody>
          <a:bodyPr rtlCol="0">
            <a:normAutofit fontScale="92500" lnSpcReduction="10000"/>
          </a:bodyPr>
          <a:lstStyle/>
          <a:p>
            <a:pPr marL="0" indent="0" algn="just" fontAlgn="auto">
              <a:spcAft>
                <a:spcPts val="0"/>
              </a:spcAft>
              <a:buFont typeface="Arial" charset="0"/>
              <a:buNone/>
              <a:defRPr/>
            </a:pPr>
            <a:r>
              <a:rPr lang="it-IT" dirty="0"/>
              <a:t>Nell’agosto 1939 Hitler, consapevole della debolezza militare dell’Italia, giocò a sorpresa la carta sovietica. </a:t>
            </a:r>
          </a:p>
          <a:p>
            <a:pPr marL="0" indent="0" algn="just" fontAlgn="auto">
              <a:spcAft>
                <a:spcPts val="0"/>
              </a:spcAft>
              <a:buFont typeface="Arial" charset="0"/>
              <a:buNone/>
              <a:defRPr/>
            </a:pPr>
            <a:r>
              <a:rPr lang="it-IT" dirty="0"/>
              <a:t>Poiché l’attacco alla Polonia avrebbe provocato l’intervento angolo-francese, Hitler scelse di giungere ad un provvisorio </a:t>
            </a:r>
            <a:r>
              <a:rPr lang="it-IT" b="1" dirty="0"/>
              <a:t>accordo tattico con Stalin</a:t>
            </a:r>
            <a:r>
              <a:rPr lang="it-IT" dirty="0"/>
              <a:t>, offrendogli un </a:t>
            </a:r>
            <a:r>
              <a:rPr lang="it-IT" b="1" dirty="0"/>
              <a:t>patto di non aggressione</a:t>
            </a:r>
            <a:r>
              <a:rPr lang="it-IT" dirty="0"/>
              <a:t>, che fu firmato </a:t>
            </a:r>
            <a:r>
              <a:rPr lang="it-IT" b="1" dirty="0"/>
              <a:t>il 23 agosto 1939</a:t>
            </a:r>
            <a:r>
              <a:rPr lang="it-IT" dirty="0"/>
              <a:t>, dai rispettivi ministri degli esteri, </a:t>
            </a:r>
            <a:r>
              <a:rPr lang="it-IT" b="1" dirty="0"/>
              <a:t>Molotov e von </a:t>
            </a:r>
            <a:r>
              <a:rPr lang="it-IT" b="1" dirty="0" err="1"/>
              <a:t>Ribbentrop</a:t>
            </a:r>
            <a:r>
              <a:rPr lang="it-IT" dirty="0"/>
              <a:t>. </a:t>
            </a:r>
          </a:p>
          <a:p>
            <a:pPr marL="0" indent="0" algn="just" fontAlgn="auto">
              <a:spcAft>
                <a:spcPts val="0"/>
              </a:spcAft>
              <a:buFont typeface="Arial" charset="0"/>
              <a:buNone/>
              <a:defRPr/>
            </a:pPr>
            <a:r>
              <a:rPr lang="it-IT" dirty="0"/>
              <a:t>Questo patto aveva anche un </a:t>
            </a:r>
            <a:r>
              <a:rPr lang="it-IT" b="1" dirty="0"/>
              <a:t>protocollo segreto </a:t>
            </a:r>
            <a:r>
              <a:rPr lang="it-IT" dirty="0"/>
              <a:t>che prevedeva una vera e propria </a:t>
            </a:r>
            <a:r>
              <a:rPr lang="it-IT" b="1" dirty="0"/>
              <a:t>spartizione della Polonia</a:t>
            </a:r>
            <a:r>
              <a:rPr lang="it-IT" dirty="0"/>
              <a:t> stessa. Nelle intenzioni di Hitler il patto avrebbe dovuto indurre Francia e Inghilterra a non intervenire a fianco della Polonia, ma se anche le due potenze occidentali avessero dichiarato guerra, Hitler si era garantito di evitare l’impegno dell’esercito tedesco su due fronti.</a:t>
            </a:r>
          </a:p>
          <a:p>
            <a:pPr marL="384048" indent="-384048" fontAlgn="auto">
              <a:spcAft>
                <a:spcPts val="0"/>
              </a:spcAft>
              <a:defRPr/>
            </a:pPr>
            <a:endParaRPr lang="it-IT" dirty="0"/>
          </a:p>
        </p:txBody>
      </p:sp>
      <p:pic>
        <p:nvPicPr>
          <p:cNvPr id="30724" name="Picture 5" descr="http://upload.wikimedia.org/wikipedia/commons/thumb/4/4c/MolotovRibbentropStalin.jpg/250px-MolotovRibbentropStalin.jpg">
            <a:extLst>
              <a:ext uri="{FF2B5EF4-FFF2-40B4-BE49-F238E27FC236}">
                <a16:creationId xmlns:a16="http://schemas.microsoft.com/office/drawing/2014/main" id="{9962E05F-7CF5-8D1B-3C19-82DE1600DE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3825" y="2852738"/>
            <a:ext cx="238125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Rettangolo 3">
            <a:extLst>
              <a:ext uri="{FF2B5EF4-FFF2-40B4-BE49-F238E27FC236}">
                <a16:creationId xmlns:a16="http://schemas.microsoft.com/office/drawing/2014/main" id="{9BA882C4-5145-2DDF-69A3-D47A99C43802}"/>
              </a:ext>
            </a:extLst>
          </p:cNvPr>
          <p:cNvSpPr>
            <a:spLocks noChangeArrowheads="1"/>
          </p:cNvSpPr>
          <p:nvPr/>
        </p:nvSpPr>
        <p:spPr bwMode="auto">
          <a:xfrm>
            <a:off x="6443663" y="1412875"/>
            <a:ext cx="22733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eaLnBrk="1" hangingPunct="1"/>
            <a:r>
              <a:rPr lang="it-IT" altLang="it-IT" sz="1400">
                <a:latin typeface="Calibri" panose="020F0502020204030204" pitchFamily="34" charset="0"/>
                <a:cs typeface="Arial" panose="020B0604020202020204" pitchFamily="34" charset="0"/>
              </a:rPr>
              <a:t>Firma del trattato da parte di Molotov alla presenza di Ribbentrop e Stalin.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3F912FDA-270A-88BE-62E8-203A4617E844}"/>
              </a:ext>
            </a:extLst>
          </p:cNvPr>
          <p:cNvSpPr>
            <a:spLocks noGrp="1"/>
          </p:cNvSpPr>
          <p:nvPr>
            <p:ph type="title"/>
          </p:nvPr>
        </p:nvSpPr>
        <p:spPr>
          <a:xfrm>
            <a:off x="573088" y="1301750"/>
            <a:ext cx="7210425" cy="2852738"/>
          </a:xfrm>
        </p:spPr>
        <p:txBody>
          <a:bodyPr rtlCol="0"/>
          <a:lstStyle/>
          <a:p>
            <a:pPr fontAlgn="auto">
              <a:spcAft>
                <a:spcPts val="0"/>
              </a:spcAft>
              <a:defRPr/>
            </a:pPr>
            <a:r>
              <a:rPr lang="it-IT" dirty="0"/>
              <a:t>La dinamica della guerra</a:t>
            </a:r>
          </a:p>
        </p:txBody>
      </p:sp>
      <p:sp>
        <p:nvSpPr>
          <p:cNvPr id="31747" name="Segnaposto testo 4">
            <a:extLst>
              <a:ext uri="{FF2B5EF4-FFF2-40B4-BE49-F238E27FC236}">
                <a16:creationId xmlns:a16="http://schemas.microsoft.com/office/drawing/2014/main" id="{AA1B0C44-F46D-792E-064B-FD7406F51B30}"/>
              </a:ext>
            </a:extLst>
          </p:cNvPr>
          <p:cNvSpPr>
            <a:spLocks noGrp="1"/>
          </p:cNvSpPr>
          <p:nvPr>
            <p:ph type="body" idx="1"/>
          </p:nvPr>
        </p:nvSpPr>
        <p:spPr>
          <a:xfrm>
            <a:off x="573088" y="4216400"/>
            <a:ext cx="7210425" cy="1143000"/>
          </a:xfrm>
        </p:spPr>
        <p:txBody>
          <a:bodyPr/>
          <a:lstStyle/>
          <a:p>
            <a:pPr>
              <a:spcBef>
                <a:spcPct val="0"/>
              </a:spcBef>
              <a:spcAft>
                <a:spcPct val="0"/>
              </a:spcAft>
            </a:pPr>
            <a:r>
              <a:rPr lang="it-IT" altLang="en-US"/>
              <a:t>La Seconda guerra mondiale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olo 1">
            <a:extLst>
              <a:ext uri="{FF2B5EF4-FFF2-40B4-BE49-F238E27FC236}">
                <a16:creationId xmlns:a16="http://schemas.microsoft.com/office/drawing/2014/main" id="{D111EADE-1C20-B458-7FF6-731584293505}"/>
              </a:ext>
            </a:extLst>
          </p:cNvPr>
          <p:cNvSpPr>
            <a:spLocks noGrp="1"/>
          </p:cNvSpPr>
          <p:nvPr>
            <p:ph type="title"/>
          </p:nvPr>
        </p:nvSpPr>
        <p:spPr/>
        <p:txBody>
          <a:bodyPr/>
          <a:lstStyle/>
          <a:p>
            <a:r>
              <a:rPr lang="it-IT" altLang="it-IT"/>
              <a:t>La guerra lampo in Polonia</a:t>
            </a:r>
          </a:p>
        </p:txBody>
      </p:sp>
      <p:sp>
        <p:nvSpPr>
          <p:cNvPr id="32771" name="Segnaposto contenuto 2">
            <a:extLst>
              <a:ext uri="{FF2B5EF4-FFF2-40B4-BE49-F238E27FC236}">
                <a16:creationId xmlns:a16="http://schemas.microsoft.com/office/drawing/2014/main" id="{1F58D614-223D-D0BF-DAA7-743DBCA51069}"/>
              </a:ext>
            </a:extLst>
          </p:cNvPr>
          <p:cNvSpPr>
            <a:spLocks noGrp="1"/>
          </p:cNvSpPr>
          <p:nvPr>
            <p:ph idx="1"/>
          </p:nvPr>
        </p:nvSpPr>
        <p:spPr/>
        <p:txBody>
          <a:bodyPr/>
          <a:lstStyle/>
          <a:p>
            <a:r>
              <a:rPr lang="it-IT" altLang="it-IT" dirty="0"/>
              <a:t>La seconda guerra mondiale ebbe inizio il </a:t>
            </a:r>
            <a:r>
              <a:rPr lang="it-IT" altLang="it-IT" b="1" dirty="0"/>
              <a:t>1° settembre 1939</a:t>
            </a:r>
            <a:r>
              <a:rPr lang="it-IT" altLang="it-IT" dirty="0"/>
              <a:t>, quando le </a:t>
            </a:r>
            <a:r>
              <a:rPr lang="it-IT" altLang="it-IT" b="1" dirty="0"/>
              <a:t>truppe</a:t>
            </a:r>
            <a:r>
              <a:rPr lang="it-IT" altLang="it-IT" dirty="0"/>
              <a:t> </a:t>
            </a:r>
            <a:r>
              <a:rPr lang="it-IT" altLang="it-IT" b="1" dirty="0"/>
              <a:t>tedesche</a:t>
            </a:r>
            <a:r>
              <a:rPr lang="it-IT" altLang="it-IT" dirty="0"/>
              <a:t> </a:t>
            </a:r>
            <a:r>
              <a:rPr lang="it-IT" altLang="it-IT" b="1" dirty="0"/>
              <a:t>penetrarono in territorio polacco</a:t>
            </a:r>
            <a:r>
              <a:rPr lang="it-IT" altLang="it-IT" dirty="0"/>
              <a:t>. </a:t>
            </a:r>
          </a:p>
          <a:p>
            <a:r>
              <a:rPr lang="it-IT" altLang="it-IT" dirty="0"/>
              <a:t>Il </a:t>
            </a:r>
            <a:r>
              <a:rPr lang="it-IT" altLang="it-IT" b="1" dirty="0"/>
              <a:t>3 settembre</a:t>
            </a:r>
            <a:r>
              <a:rPr lang="it-IT" altLang="it-IT" dirty="0"/>
              <a:t>, </a:t>
            </a:r>
            <a:r>
              <a:rPr lang="it-IT" altLang="it-IT" b="1" dirty="0"/>
              <a:t>Inghilterra e Francia dichiarano guerra alla Germania</a:t>
            </a:r>
            <a:r>
              <a:rPr lang="it-IT" altLang="it-IT" dirty="0"/>
              <a:t>.</a:t>
            </a:r>
          </a:p>
          <a:p>
            <a:r>
              <a:rPr lang="it-IT" altLang="it-IT" dirty="0">
                <a:hlinkClick r:id="rId2"/>
              </a:rPr>
              <a:t>http://www.youtube.com/watch?v=BeN1A0xSwI0</a:t>
            </a:r>
            <a:r>
              <a:rPr lang="it-IT" altLang="it-IT" dirty="0"/>
              <a:t> (un minuto di storia)</a:t>
            </a:r>
          </a:p>
          <a:p>
            <a:endParaRPr lang="it-IT" altLang="it-IT"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olo 1">
            <a:extLst>
              <a:ext uri="{FF2B5EF4-FFF2-40B4-BE49-F238E27FC236}">
                <a16:creationId xmlns:a16="http://schemas.microsoft.com/office/drawing/2014/main" id="{D30FD6D3-F694-5D33-43C3-3AA6500F9B91}"/>
              </a:ext>
            </a:extLst>
          </p:cNvPr>
          <p:cNvSpPr>
            <a:spLocks noGrp="1"/>
          </p:cNvSpPr>
          <p:nvPr>
            <p:ph type="title"/>
          </p:nvPr>
        </p:nvSpPr>
        <p:spPr/>
        <p:txBody>
          <a:bodyPr/>
          <a:lstStyle/>
          <a:p>
            <a:r>
              <a:rPr lang="it-IT" altLang="it-IT"/>
              <a:t>La guerra lampo - Varsavia</a:t>
            </a:r>
          </a:p>
        </p:txBody>
      </p:sp>
      <p:sp>
        <p:nvSpPr>
          <p:cNvPr id="33795" name="Segnaposto contenuto 2">
            <a:extLst>
              <a:ext uri="{FF2B5EF4-FFF2-40B4-BE49-F238E27FC236}">
                <a16:creationId xmlns:a16="http://schemas.microsoft.com/office/drawing/2014/main" id="{09B8C7E3-D738-189B-7935-B3BEA959DD90}"/>
              </a:ext>
            </a:extLst>
          </p:cNvPr>
          <p:cNvSpPr>
            <a:spLocks noGrp="1"/>
          </p:cNvSpPr>
          <p:nvPr>
            <p:ph idx="1"/>
          </p:nvPr>
        </p:nvSpPr>
        <p:spPr/>
        <p:txBody>
          <a:bodyPr/>
          <a:lstStyle/>
          <a:p>
            <a:pPr>
              <a:spcAft>
                <a:spcPct val="0"/>
              </a:spcAft>
            </a:pPr>
            <a:endParaRPr lang="it-IT" altLang="en-US" dirty="0"/>
          </a:p>
          <a:p>
            <a:pPr>
              <a:spcAft>
                <a:spcPct val="0"/>
              </a:spcAft>
            </a:pPr>
            <a:r>
              <a:rPr lang="it-IT" altLang="en-US" dirty="0"/>
              <a:t>Il </a:t>
            </a:r>
            <a:r>
              <a:rPr lang="it-IT" altLang="en-US" b="1" dirty="0"/>
              <a:t>28 settembre Varsavia capitolò</a:t>
            </a:r>
            <a:r>
              <a:rPr lang="it-IT" altLang="en-US" dirty="0"/>
              <a:t>, si trattò di una </a:t>
            </a:r>
            <a:r>
              <a:rPr lang="it-IT" altLang="en-US" b="1" dirty="0"/>
              <a:t>guerra lampo</a:t>
            </a:r>
            <a:r>
              <a:rPr lang="it-IT" altLang="en-US" dirty="0"/>
              <a:t>, favorita da </a:t>
            </a:r>
            <a:r>
              <a:rPr lang="it-IT" altLang="en-US" b="1" dirty="0"/>
              <a:t>due nuove armi</a:t>
            </a:r>
            <a:r>
              <a:rPr lang="it-IT" altLang="en-US" dirty="0"/>
              <a:t> che resero la seconda guerra mondiale un conflitto radicalmente diverso rispetto alla prima: l’</a:t>
            </a:r>
            <a:r>
              <a:rPr lang="it-IT" altLang="en-US" b="1" dirty="0"/>
              <a:t>aviazione</a:t>
            </a:r>
            <a:r>
              <a:rPr lang="it-IT" altLang="en-US" dirty="0"/>
              <a:t> e il </a:t>
            </a:r>
            <a:r>
              <a:rPr lang="it-IT" altLang="en-US" b="1" dirty="0"/>
              <a:t>carro armato</a:t>
            </a:r>
            <a:r>
              <a:rPr lang="it-IT" altLang="en-US" dirty="0"/>
              <a:t>.</a:t>
            </a:r>
          </a:p>
          <a:p>
            <a:pPr>
              <a:spcAft>
                <a:spcPct val="0"/>
              </a:spcAft>
            </a:pPr>
            <a:r>
              <a:rPr lang="it-IT" altLang="en-US" dirty="0"/>
              <a:t> </a:t>
            </a:r>
            <a:r>
              <a:rPr lang="it-IT" altLang="en-US" dirty="0">
                <a:hlinkClick r:id="rId2"/>
              </a:rPr>
              <a:t>http://www.youtube.com/watch?v=efRWxW2_TEs</a:t>
            </a:r>
            <a:r>
              <a:rPr lang="it-IT" altLang="en-US" dirty="0"/>
              <a:t> (Aerei nella WWII, documentario)</a:t>
            </a:r>
          </a:p>
          <a:p>
            <a:pPr marL="0" indent="0">
              <a:spcAft>
                <a:spcPct val="0"/>
              </a:spcAft>
              <a:buNone/>
            </a:pPr>
            <a:endParaRPr lang="it-IT" altLang="en-US" dirty="0"/>
          </a:p>
          <a:p>
            <a:pPr>
              <a:buFont typeface="Arial" panose="020B0604020202020204" pitchFamily="34" charset="0"/>
              <a:buChar char="•"/>
            </a:pPr>
            <a:endParaRPr lang="it-IT" alt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olo 1">
            <a:extLst>
              <a:ext uri="{FF2B5EF4-FFF2-40B4-BE49-F238E27FC236}">
                <a16:creationId xmlns:a16="http://schemas.microsoft.com/office/drawing/2014/main" id="{AD4B8EE3-6A68-F2B0-C940-7A4A40AF83A2}"/>
              </a:ext>
            </a:extLst>
          </p:cNvPr>
          <p:cNvSpPr>
            <a:spLocks noGrp="1"/>
          </p:cNvSpPr>
          <p:nvPr>
            <p:ph type="title"/>
          </p:nvPr>
        </p:nvSpPr>
        <p:spPr/>
        <p:txBody>
          <a:bodyPr/>
          <a:lstStyle/>
          <a:p>
            <a:r>
              <a:rPr lang="it-IT" altLang="it-IT"/>
              <a:t>L’intervento sovietico</a:t>
            </a:r>
          </a:p>
        </p:txBody>
      </p:sp>
      <p:sp>
        <p:nvSpPr>
          <p:cNvPr id="34819" name="Segnaposto contenuto 2">
            <a:extLst>
              <a:ext uri="{FF2B5EF4-FFF2-40B4-BE49-F238E27FC236}">
                <a16:creationId xmlns:a16="http://schemas.microsoft.com/office/drawing/2014/main" id="{26F314D5-4A55-1C1B-A674-7190EA28C048}"/>
              </a:ext>
            </a:extLst>
          </p:cNvPr>
          <p:cNvSpPr>
            <a:spLocks noGrp="1"/>
          </p:cNvSpPr>
          <p:nvPr>
            <p:ph idx="1"/>
          </p:nvPr>
        </p:nvSpPr>
        <p:spPr/>
        <p:txBody>
          <a:bodyPr/>
          <a:lstStyle/>
          <a:p>
            <a:pPr algn="just">
              <a:spcAft>
                <a:spcPct val="0"/>
              </a:spcAft>
            </a:pPr>
            <a:r>
              <a:rPr lang="it-IT" altLang="en-US" dirty="0"/>
              <a:t>Il 17 settembre, da est, si mosse anche l’</a:t>
            </a:r>
            <a:r>
              <a:rPr lang="it-IT" altLang="en-US" b="1" dirty="0"/>
              <a:t>Armata Rossa, </a:t>
            </a:r>
            <a:r>
              <a:rPr lang="it-IT" altLang="en-US" dirty="0"/>
              <a:t>con l’obiettivo di </a:t>
            </a:r>
            <a:r>
              <a:rPr lang="it-IT" altLang="en-US" b="1" dirty="0"/>
              <a:t>occupare la porzione di Polonia</a:t>
            </a:r>
            <a:r>
              <a:rPr lang="it-IT" altLang="en-US" dirty="0"/>
              <a:t> che era stata assegnata all’URSS dal Protocollo segreto siglato assieme al patto di non aggressione Molotov-Ribbentrop. Germania e Russia si accordarono sulle rispettive </a:t>
            </a:r>
            <a:r>
              <a:rPr lang="it-IT" altLang="en-US" b="1" dirty="0"/>
              <a:t>sfere di influenza nell’Europa orientale</a:t>
            </a:r>
            <a:r>
              <a:rPr lang="it-IT" altLang="en-US" dirty="0"/>
              <a:t>, il che permise all’URSS di sottomettere gli stati baltici della Lettonia, dell’Estonia e della Lituania.</a:t>
            </a:r>
          </a:p>
          <a:p>
            <a:pPr>
              <a:spcAft>
                <a:spcPct val="0"/>
              </a:spcAft>
            </a:pPr>
            <a:endParaRPr lang="it-IT" alt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olo 1">
            <a:extLst>
              <a:ext uri="{FF2B5EF4-FFF2-40B4-BE49-F238E27FC236}">
                <a16:creationId xmlns:a16="http://schemas.microsoft.com/office/drawing/2014/main" id="{8E5E6673-D2D6-B645-CFA5-2A4D909743CD}"/>
              </a:ext>
            </a:extLst>
          </p:cNvPr>
          <p:cNvSpPr>
            <a:spLocks noGrp="1"/>
          </p:cNvSpPr>
          <p:nvPr>
            <p:ph type="title"/>
          </p:nvPr>
        </p:nvSpPr>
        <p:spPr/>
        <p:txBody>
          <a:bodyPr/>
          <a:lstStyle/>
          <a:p>
            <a:r>
              <a:rPr lang="it-IT" altLang="it-IT"/>
              <a:t>URSS vs Finlandia</a:t>
            </a:r>
            <a:br>
              <a:rPr lang="it-IT" altLang="it-IT"/>
            </a:br>
            <a:r>
              <a:rPr lang="it-IT" altLang="it-IT"/>
              <a:t>URSS espulsa da SNU</a:t>
            </a:r>
          </a:p>
        </p:txBody>
      </p:sp>
      <p:sp>
        <p:nvSpPr>
          <p:cNvPr id="3" name="Segnaposto contenuto 2">
            <a:extLst>
              <a:ext uri="{FF2B5EF4-FFF2-40B4-BE49-F238E27FC236}">
                <a16:creationId xmlns:a16="http://schemas.microsoft.com/office/drawing/2014/main" id="{E6B4DFC8-672D-E4D0-A60F-4971BAD567E5}"/>
              </a:ext>
            </a:extLst>
          </p:cNvPr>
          <p:cNvSpPr>
            <a:spLocks noGrp="1"/>
          </p:cNvSpPr>
          <p:nvPr>
            <p:ph idx="1"/>
          </p:nvPr>
        </p:nvSpPr>
        <p:spPr>
          <a:xfrm>
            <a:off x="1028700" y="2286000"/>
            <a:ext cx="7200900" cy="4167188"/>
          </a:xfrm>
        </p:spPr>
        <p:txBody>
          <a:bodyPr rtlCol="0">
            <a:normAutofit/>
          </a:bodyPr>
          <a:lstStyle/>
          <a:p>
            <a:pPr marL="0" indent="0" algn="just" fontAlgn="auto">
              <a:spcAft>
                <a:spcPts val="0"/>
              </a:spcAft>
              <a:buFont typeface="Arial" charset="0"/>
              <a:buNone/>
              <a:defRPr/>
            </a:pPr>
            <a:r>
              <a:rPr lang="it-IT" dirty="0"/>
              <a:t>Anche la </a:t>
            </a:r>
            <a:r>
              <a:rPr lang="it-IT" b="1" dirty="0"/>
              <a:t>Finlandia</a:t>
            </a:r>
            <a:r>
              <a:rPr lang="it-IT" dirty="0"/>
              <a:t> avrebbe dovuto cedere, nelle intenzioni di Stalin una parte del proprio territorio all’</a:t>
            </a:r>
            <a:r>
              <a:rPr lang="it-IT" b="1" dirty="0"/>
              <a:t>URSS</a:t>
            </a:r>
            <a:r>
              <a:rPr lang="it-IT" dirty="0"/>
              <a:t>; i finnici si opposero e iniziò un </a:t>
            </a:r>
            <a:r>
              <a:rPr lang="it-IT" b="1" dirty="0"/>
              <a:t>conflitto</a:t>
            </a:r>
            <a:r>
              <a:rPr lang="it-IT" dirty="0"/>
              <a:t> che si risolse </a:t>
            </a:r>
            <a:r>
              <a:rPr lang="it-IT" b="1" dirty="0"/>
              <a:t>a favore dell’Armata Rossa </a:t>
            </a:r>
            <a:r>
              <a:rPr lang="it-IT" dirty="0"/>
              <a:t>nella primavera del 1940. </a:t>
            </a:r>
          </a:p>
          <a:p>
            <a:pPr marL="0" indent="0" algn="just" fontAlgn="auto">
              <a:spcAft>
                <a:spcPts val="0"/>
              </a:spcAft>
              <a:buFont typeface="Arial" charset="0"/>
              <a:buNone/>
              <a:defRPr/>
            </a:pPr>
            <a:r>
              <a:rPr lang="it-IT" dirty="0"/>
              <a:t>Il 14 dicembre 1939, in conseguenza di questa aggressione, </a:t>
            </a:r>
            <a:r>
              <a:rPr lang="it-IT" b="1" dirty="0"/>
              <a:t>l’Unione Sovietica</a:t>
            </a:r>
            <a:r>
              <a:rPr lang="it-IT" dirty="0"/>
              <a:t> fu </a:t>
            </a:r>
            <a:r>
              <a:rPr lang="it-IT" b="1" dirty="0"/>
              <a:t>espulsa dalla Società delle Nazioni</a:t>
            </a:r>
            <a:r>
              <a:rPr lang="it-IT" dirty="0"/>
              <a:t>, mentre in Inghilterra da più parti si proponeva di intervenire a fianco della Finlandia contro la Russia, considerata in quel momento alleata del Terzo Reich. </a:t>
            </a:r>
          </a:p>
          <a:p>
            <a:pPr marL="0" indent="0" algn="just" fontAlgn="auto">
              <a:spcAft>
                <a:spcPts val="0"/>
              </a:spcAft>
              <a:buFont typeface="Arial" charset="0"/>
              <a:buNone/>
              <a:defRPr/>
            </a:pPr>
            <a:r>
              <a:rPr lang="it-IT" dirty="0"/>
              <a:t>Dunque, </a:t>
            </a:r>
            <a:r>
              <a:rPr lang="it-IT" b="1" dirty="0"/>
              <a:t>alla fine del 1939</a:t>
            </a:r>
            <a:r>
              <a:rPr lang="it-IT" dirty="0"/>
              <a:t>, </a:t>
            </a:r>
            <a:r>
              <a:rPr lang="it-IT" b="1" dirty="0"/>
              <a:t>la guerra mondiale avrebbe potuto prendere un indirizzo diverso </a:t>
            </a:r>
            <a:r>
              <a:rPr lang="it-IT" dirty="0"/>
              <a:t>da quello che poi effettivamente assunse.</a:t>
            </a:r>
          </a:p>
          <a:p>
            <a:pPr marL="384048" indent="-384048" fontAlgn="auto">
              <a:spcAft>
                <a:spcPts val="0"/>
              </a:spcAft>
              <a:defRPr/>
            </a:pPr>
            <a:endParaRPr lang="it-IT"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www.inilossum.com/2gue_image/2guerr138.gif">
            <a:extLst>
              <a:ext uri="{FF2B5EF4-FFF2-40B4-BE49-F238E27FC236}">
                <a16:creationId xmlns:a16="http://schemas.microsoft.com/office/drawing/2014/main" id="{7DCF4D1A-6950-50CE-6A8B-6BE62B58C7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15888"/>
            <a:ext cx="2720975"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ttangolo 3">
            <a:extLst>
              <a:ext uri="{FF2B5EF4-FFF2-40B4-BE49-F238E27FC236}">
                <a16:creationId xmlns:a16="http://schemas.microsoft.com/office/drawing/2014/main" id="{9C9B6CA0-7724-49E9-08B7-F5C140C088DA}"/>
              </a:ext>
            </a:extLst>
          </p:cNvPr>
          <p:cNvSpPr>
            <a:spLocks noChangeArrowheads="1"/>
          </p:cNvSpPr>
          <p:nvPr/>
        </p:nvSpPr>
        <p:spPr bwMode="auto">
          <a:xfrm>
            <a:off x="3894138" y="0"/>
            <a:ext cx="523557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eaLnBrk="1" hangingPunct="1"/>
            <a:r>
              <a:rPr lang="it-IT" altLang="it-IT" sz="1400">
                <a:latin typeface="Calibri" panose="020F0502020204030204" pitchFamily="34" charset="0"/>
                <a:cs typeface="Arial" panose="020B0604020202020204" pitchFamily="34" charset="0"/>
              </a:rPr>
              <a:t>Al </a:t>
            </a:r>
            <a:r>
              <a:rPr lang="it-IT" altLang="it-IT" sz="1400" b="1">
                <a:latin typeface="Calibri" panose="020F0502020204030204" pitchFamily="34" charset="0"/>
                <a:cs typeface="Arial" panose="020B0604020202020204" pitchFamily="34" charset="0"/>
              </a:rPr>
              <a:t>successo</a:t>
            </a:r>
            <a:r>
              <a:rPr lang="it-IT" altLang="it-IT" sz="1400">
                <a:latin typeface="Calibri" panose="020F0502020204030204" pitchFamily="34" charset="0"/>
                <a:cs typeface="Arial" panose="020B0604020202020204" pitchFamily="34" charset="0"/>
              </a:rPr>
              <a:t> delle </a:t>
            </a:r>
            <a:r>
              <a:rPr lang="it-IT" altLang="it-IT" sz="1400" b="1">
                <a:latin typeface="Calibri" panose="020F0502020204030204" pitchFamily="34" charset="0"/>
                <a:cs typeface="Arial" panose="020B0604020202020204" pitchFamily="34" charset="0"/>
              </a:rPr>
              <a:t>operazioni in Norvegia</a:t>
            </a:r>
            <a:r>
              <a:rPr lang="it-IT" altLang="it-IT" sz="1400">
                <a:latin typeface="Calibri" panose="020F0502020204030204" pitchFamily="34" charset="0"/>
                <a:cs typeface="Arial" panose="020B0604020202020204" pitchFamily="34" charset="0"/>
              </a:rPr>
              <a:t>, la </a:t>
            </a:r>
            <a:r>
              <a:rPr lang="it-IT" altLang="it-IT" sz="1400" b="1">
                <a:latin typeface="Calibri" panose="020F0502020204030204" pitchFamily="34" charset="0"/>
                <a:cs typeface="Arial" panose="020B0604020202020204" pitchFamily="34" charset="0"/>
              </a:rPr>
              <a:t>Lutwaffe</a:t>
            </a:r>
            <a:r>
              <a:rPr lang="it-IT" altLang="it-IT" sz="1400">
                <a:latin typeface="Calibri" panose="020F0502020204030204" pitchFamily="34" charset="0"/>
                <a:cs typeface="Arial" panose="020B0604020202020204" pitchFamily="34" charset="0"/>
              </a:rPr>
              <a:t> diede un </a:t>
            </a:r>
            <a:r>
              <a:rPr lang="it-IT" altLang="it-IT" sz="1400" b="1">
                <a:latin typeface="Calibri" panose="020F0502020204030204" pitchFamily="34" charset="0"/>
                <a:cs typeface="Arial" panose="020B0604020202020204" pitchFamily="34" charset="0"/>
              </a:rPr>
              <a:t>contributo</a:t>
            </a:r>
            <a:r>
              <a:rPr lang="it-IT" altLang="it-IT" sz="1400">
                <a:latin typeface="Calibri" panose="020F0502020204030204" pitchFamily="34" charset="0"/>
                <a:cs typeface="Arial" panose="020B0604020202020204" pitchFamily="34" charset="0"/>
              </a:rPr>
              <a:t> formidabile soprattutto nei primissimi giorni. </a:t>
            </a:r>
          </a:p>
          <a:p>
            <a:pPr eaLnBrk="1" hangingPunct="1"/>
            <a:endParaRPr lang="it-IT" altLang="it-IT" sz="1400">
              <a:latin typeface="Calibri" panose="020F0502020204030204" pitchFamily="34" charset="0"/>
              <a:cs typeface="Arial" panose="020B0604020202020204" pitchFamily="34" charset="0"/>
            </a:endParaRPr>
          </a:p>
          <a:p>
            <a:pPr eaLnBrk="1" hangingPunct="1"/>
            <a:r>
              <a:rPr lang="it-IT" altLang="it-IT" sz="1400">
                <a:latin typeface="Calibri" panose="020F0502020204030204" pitchFamily="34" charset="0"/>
                <a:cs typeface="Arial" panose="020B0604020202020204" pitchFamily="34" charset="0"/>
              </a:rPr>
              <a:t>Nella foto: </a:t>
            </a:r>
            <a:r>
              <a:rPr lang="it-IT" altLang="it-IT" sz="1400" b="1">
                <a:latin typeface="Calibri" panose="020F0502020204030204" pitchFamily="34" charset="0"/>
                <a:cs typeface="Arial" panose="020B0604020202020204" pitchFamily="34" charset="0"/>
              </a:rPr>
              <a:t>Junkers</a:t>
            </a:r>
            <a:r>
              <a:rPr lang="it-IT" altLang="it-IT" sz="1400">
                <a:latin typeface="Calibri" panose="020F0502020204030204" pitchFamily="34" charset="0"/>
                <a:cs typeface="Arial" panose="020B0604020202020204" pitchFamily="34" charset="0"/>
              </a:rPr>
              <a:t> da trasporto tedeschi in volo verso l'estremo nord (portavano le truppe per l’attacco di terra).</a:t>
            </a:r>
          </a:p>
        </p:txBody>
      </p:sp>
      <p:pic>
        <p:nvPicPr>
          <p:cNvPr id="37892" name="Picture 4" descr="http://www.inilossum.com/2gue_image/2guerr144.gif">
            <a:extLst>
              <a:ext uri="{FF2B5EF4-FFF2-40B4-BE49-F238E27FC236}">
                <a16:creationId xmlns:a16="http://schemas.microsoft.com/office/drawing/2014/main" id="{B62749B9-6DB4-D1D8-BB9F-1118D6345E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2914650"/>
            <a:ext cx="2928937"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Rettangolo 5">
            <a:extLst>
              <a:ext uri="{FF2B5EF4-FFF2-40B4-BE49-F238E27FC236}">
                <a16:creationId xmlns:a16="http://schemas.microsoft.com/office/drawing/2014/main" id="{BA1589CF-045F-63C3-9C69-CB3234DDB025}"/>
              </a:ext>
            </a:extLst>
          </p:cNvPr>
          <p:cNvSpPr>
            <a:spLocks noChangeArrowheads="1"/>
          </p:cNvSpPr>
          <p:nvPr/>
        </p:nvSpPr>
        <p:spPr bwMode="auto">
          <a:xfrm>
            <a:off x="6367463" y="1744663"/>
            <a:ext cx="2646362"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algn="r" eaLnBrk="1" hangingPunct="1"/>
            <a:r>
              <a:rPr lang="it-IT" altLang="it-IT" sz="1400">
                <a:latin typeface="Calibri" panose="020F0502020204030204" pitchFamily="34" charset="0"/>
                <a:cs typeface="Arial" panose="020B0604020202020204" pitchFamily="34" charset="0"/>
              </a:rPr>
              <a:t>Il </a:t>
            </a:r>
            <a:r>
              <a:rPr lang="it-IT" altLang="it-IT" sz="1400" b="1">
                <a:latin typeface="Calibri" panose="020F0502020204030204" pitchFamily="34" charset="0"/>
                <a:cs typeface="Arial" panose="020B0604020202020204" pitchFamily="34" charset="0"/>
              </a:rPr>
              <a:t>fiordo di Oslo </a:t>
            </a:r>
            <a:r>
              <a:rPr lang="it-IT" altLang="it-IT" sz="1400">
                <a:latin typeface="Calibri" panose="020F0502020204030204" pitchFamily="34" charset="0"/>
                <a:cs typeface="Arial" panose="020B0604020202020204" pitchFamily="34" charset="0"/>
              </a:rPr>
              <a:t>fu il centro principale di </a:t>
            </a:r>
            <a:r>
              <a:rPr lang="it-IT" altLang="it-IT" sz="1400" b="1">
                <a:latin typeface="Calibri" panose="020F0502020204030204" pitchFamily="34" charset="0"/>
                <a:cs typeface="Arial" panose="020B0604020202020204" pitchFamily="34" charset="0"/>
              </a:rPr>
              <a:t>irradiazione delle colonne motorizzate tedesche </a:t>
            </a:r>
            <a:r>
              <a:rPr lang="it-IT" altLang="it-IT" sz="1400">
                <a:latin typeface="Calibri" panose="020F0502020204030204" pitchFamily="34" charset="0"/>
                <a:cs typeface="Arial" panose="020B0604020202020204" pitchFamily="34" charset="0"/>
              </a:rPr>
              <a:t>verso l'interno della Norvegia meridionale</a:t>
            </a:r>
          </a:p>
        </p:txBody>
      </p:sp>
      <p:sp>
        <p:nvSpPr>
          <p:cNvPr id="37894" name="Rectangle 1">
            <a:extLst>
              <a:ext uri="{FF2B5EF4-FFF2-40B4-BE49-F238E27FC236}">
                <a16:creationId xmlns:a16="http://schemas.microsoft.com/office/drawing/2014/main" id="{1D4F192F-7760-930C-9EC2-FEAD6B784237}"/>
              </a:ext>
            </a:extLst>
          </p:cNvPr>
          <p:cNvSpPr>
            <a:spLocks noChangeArrowheads="1"/>
          </p:cNvSpPr>
          <p:nvPr/>
        </p:nvSpPr>
        <p:spPr bwMode="auto">
          <a:xfrm>
            <a:off x="900113" y="5445125"/>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algn="just" eaLnBrk="1" hangingPunct="1"/>
            <a:r>
              <a:rPr lang="it-IT" altLang="en-US"/>
              <a:t>In Occidente la guerra divampò solo nella primavera del 1940. Dapprima l’esercito tedesco occupò la Danimarca e la Norvegia, poi l’Olanda, il Belgio e la Francia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olo 1">
            <a:extLst>
              <a:ext uri="{FF2B5EF4-FFF2-40B4-BE49-F238E27FC236}">
                <a16:creationId xmlns:a16="http://schemas.microsoft.com/office/drawing/2014/main" id="{45F4C6C7-9DF2-9185-F3D2-A01D6E394AB9}"/>
              </a:ext>
            </a:extLst>
          </p:cNvPr>
          <p:cNvSpPr>
            <a:spLocks noGrp="1"/>
          </p:cNvSpPr>
          <p:nvPr>
            <p:ph type="title"/>
          </p:nvPr>
        </p:nvSpPr>
        <p:spPr>
          <a:xfrm>
            <a:off x="1028700" y="31750"/>
            <a:ext cx="7200900" cy="1485900"/>
          </a:xfrm>
        </p:spPr>
        <p:txBody>
          <a:bodyPr/>
          <a:lstStyle/>
          <a:p>
            <a:r>
              <a:rPr lang="it-IT" altLang="it-IT"/>
              <a:t>I trattati di Rapallo e Locarno</a:t>
            </a:r>
          </a:p>
        </p:txBody>
      </p:sp>
      <p:sp>
        <p:nvSpPr>
          <p:cNvPr id="3" name="Segnaposto contenuto 2">
            <a:extLst>
              <a:ext uri="{FF2B5EF4-FFF2-40B4-BE49-F238E27FC236}">
                <a16:creationId xmlns:a16="http://schemas.microsoft.com/office/drawing/2014/main" id="{4863B211-970A-FF33-317E-9F870452587A}"/>
              </a:ext>
            </a:extLst>
          </p:cNvPr>
          <p:cNvSpPr>
            <a:spLocks noGrp="1"/>
          </p:cNvSpPr>
          <p:nvPr>
            <p:ph idx="1"/>
          </p:nvPr>
        </p:nvSpPr>
        <p:spPr>
          <a:xfrm>
            <a:off x="1028700" y="1268413"/>
            <a:ext cx="7200900" cy="4598987"/>
          </a:xfrm>
        </p:spPr>
        <p:txBody>
          <a:bodyPr rtlCol="0">
            <a:normAutofit/>
          </a:bodyPr>
          <a:lstStyle/>
          <a:p>
            <a:pPr marL="384048" indent="-384048" algn="just" fontAlgn="auto">
              <a:spcAft>
                <a:spcPts val="0"/>
              </a:spcAft>
              <a:defRPr/>
            </a:pPr>
            <a:r>
              <a:rPr lang="it-IT" sz="2800" dirty="0">
                <a:latin typeface="Garamond" panose="02020404030301010803" pitchFamily="18" charset="0"/>
              </a:rPr>
              <a:t>Il primo dicembre </a:t>
            </a:r>
            <a:r>
              <a:rPr lang="it-IT" sz="2800" b="1" dirty="0">
                <a:latin typeface="Garamond" panose="02020404030301010803" pitchFamily="18" charset="0"/>
              </a:rPr>
              <a:t>1925</a:t>
            </a:r>
            <a:r>
              <a:rPr lang="it-IT" sz="2800" dirty="0">
                <a:latin typeface="Garamond" panose="02020404030301010803" pitchFamily="18" charset="0"/>
              </a:rPr>
              <a:t> la </a:t>
            </a:r>
            <a:r>
              <a:rPr lang="it-IT" sz="2800" b="1" dirty="0">
                <a:latin typeface="Garamond" panose="02020404030301010803" pitchFamily="18" charset="0"/>
              </a:rPr>
              <a:t>Germania</a:t>
            </a:r>
            <a:r>
              <a:rPr lang="it-IT" sz="2800" dirty="0">
                <a:latin typeface="Garamond" panose="02020404030301010803" pitchFamily="18" charset="0"/>
              </a:rPr>
              <a:t> firmò il </a:t>
            </a:r>
            <a:r>
              <a:rPr lang="it-IT" sz="2800" b="1" dirty="0">
                <a:solidFill>
                  <a:srgbClr val="FF0000"/>
                </a:solidFill>
                <a:latin typeface="Garamond" panose="02020404030301010803" pitchFamily="18" charset="0"/>
              </a:rPr>
              <a:t>Trattato di Locarno</a:t>
            </a:r>
            <a:r>
              <a:rPr lang="it-IT" sz="2800" dirty="0">
                <a:latin typeface="Garamond" panose="02020404030301010803" pitchFamily="18" charset="0"/>
              </a:rPr>
              <a:t>, con cui </a:t>
            </a:r>
            <a:r>
              <a:rPr lang="it-IT" sz="2800" b="1" dirty="0">
                <a:latin typeface="Garamond" panose="02020404030301010803" pitchFamily="18" charset="0"/>
              </a:rPr>
              <a:t>accettava</a:t>
            </a:r>
            <a:r>
              <a:rPr lang="it-IT" sz="2800" dirty="0">
                <a:latin typeface="Garamond" panose="02020404030301010803" pitchFamily="18" charset="0"/>
              </a:rPr>
              <a:t> come definitivo l’</a:t>
            </a:r>
            <a:r>
              <a:rPr lang="it-IT" sz="2800" b="1" dirty="0">
                <a:solidFill>
                  <a:srgbClr val="0070C0"/>
                </a:solidFill>
                <a:latin typeface="Garamond" panose="02020404030301010803" pitchFamily="18" charset="0"/>
              </a:rPr>
              <a:t>assetto</a:t>
            </a:r>
            <a:r>
              <a:rPr lang="it-IT" sz="2800" dirty="0">
                <a:latin typeface="Garamond" panose="02020404030301010803" pitchFamily="18" charset="0"/>
              </a:rPr>
              <a:t> territoriale fissato dai vincitori a </a:t>
            </a:r>
            <a:r>
              <a:rPr lang="it-IT" sz="2800" b="1" dirty="0">
                <a:solidFill>
                  <a:srgbClr val="0070C0"/>
                </a:solidFill>
                <a:latin typeface="Garamond" panose="02020404030301010803" pitchFamily="18" charset="0"/>
              </a:rPr>
              <a:t>Versailles</a:t>
            </a:r>
            <a:r>
              <a:rPr lang="it-IT" sz="2800" dirty="0">
                <a:latin typeface="Garamond" panose="02020404030301010803" pitchFamily="18" charset="0"/>
              </a:rPr>
              <a:t>, in particolare la Germania rinunciava all’Alsazia-Lorena, ma il trattato rimaneva ambiguo circa le sorti dei confini orientali, la cui revisione non era esclusa a priori.</a:t>
            </a:r>
          </a:p>
          <a:p>
            <a:pPr marL="384048" indent="-384048" fontAlgn="auto">
              <a:spcAft>
                <a:spcPts val="0"/>
              </a:spcAft>
              <a:defRPr/>
            </a:pPr>
            <a:endParaRPr lang="it-IT"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www.inilossum.com/2gue_image/2guerr156.gif">
            <a:extLst>
              <a:ext uri="{FF2B5EF4-FFF2-40B4-BE49-F238E27FC236}">
                <a16:creationId xmlns:a16="http://schemas.microsoft.com/office/drawing/2014/main" id="{AEB5D1B7-6A96-67EC-394B-290E3C7F3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25" y="404813"/>
            <a:ext cx="782955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ttangolo 3">
            <a:extLst>
              <a:ext uri="{FF2B5EF4-FFF2-40B4-BE49-F238E27FC236}">
                <a16:creationId xmlns:a16="http://schemas.microsoft.com/office/drawing/2014/main" id="{EBAA6969-3425-0A78-736D-CE1C59450210}"/>
              </a:ext>
            </a:extLst>
          </p:cNvPr>
          <p:cNvSpPr>
            <a:spLocks noChangeArrowheads="1"/>
          </p:cNvSpPr>
          <p:nvPr/>
        </p:nvSpPr>
        <p:spPr bwMode="auto">
          <a:xfrm>
            <a:off x="628650" y="5084763"/>
            <a:ext cx="7858125"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eaLnBrk="1" hangingPunct="1"/>
            <a:r>
              <a:rPr lang="it-IT" altLang="it-IT" sz="1400">
                <a:latin typeface="Calibri" panose="020F0502020204030204" pitchFamily="34" charset="0"/>
                <a:cs typeface="Arial" panose="020B0604020202020204" pitchFamily="34" charset="0"/>
              </a:rPr>
              <a:t>Contemporaneamente alle operazioni in Norvegia si svolse </a:t>
            </a:r>
            <a:r>
              <a:rPr lang="it-IT" altLang="it-IT" sz="1400" b="1">
                <a:latin typeface="Calibri" panose="020F0502020204030204" pitchFamily="34" charset="0"/>
                <a:cs typeface="Arial" panose="020B0604020202020204" pitchFamily="34" charset="0"/>
              </a:rPr>
              <a:t>l'occupazione tedesca della Danimarca</a:t>
            </a:r>
            <a:r>
              <a:rPr lang="it-IT" altLang="it-IT" sz="1400">
                <a:latin typeface="Calibri" panose="020F0502020204030204" pitchFamily="34" charset="0"/>
                <a:cs typeface="Arial" panose="020B0604020202020204" pitchFamily="34" charset="0"/>
              </a:rPr>
              <a:t>, che avvenne senza alcuna resistenza da parte danese. </a:t>
            </a:r>
            <a:r>
              <a:rPr lang="it-IT" altLang="it-IT" sz="1400" b="1">
                <a:latin typeface="Calibri" panose="020F0502020204030204" pitchFamily="34" charset="0"/>
                <a:cs typeface="Arial" panose="020B0604020202020204" pitchFamily="34" charset="0"/>
              </a:rPr>
              <a:t>Re Cristiano X</a:t>
            </a:r>
            <a:r>
              <a:rPr lang="it-IT" altLang="it-IT" sz="1400">
                <a:latin typeface="Calibri" panose="020F0502020204030204" pitchFamily="34" charset="0"/>
                <a:cs typeface="Arial" panose="020B0604020202020204" pitchFamily="34" charset="0"/>
              </a:rPr>
              <a:t>, in un proclama alla nazione, dichiarò di </a:t>
            </a:r>
            <a:r>
              <a:rPr lang="it-IT" altLang="it-IT" sz="1400" b="1">
                <a:latin typeface="Calibri" panose="020F0502020204030204" pitchFamily="34" charset="0"/>
                <a:cs typeface="Arial" panose="020B0604020202020204" pitchFamily="34" charset="0"/>
              </a:rPr>
              <a:t>cedere</a:t>
            </a:r>
            <a:r>
              <a:rPr lang="it-IT" altLang="it-IT" sz="1400">
                <a:latin typeface="Calibri" panose="020F0502020204030204" pitchFamily="34" charset="0"/>
                <a:cs typeface="Arial" panose="020B0604020202020204" pitchFamily="34" charset="0"/>
              </a:rPr>
              <a:t> soltanto </a:t>
            </a:r>
            <a:r>
              <a:rPr lang="it-IT" altLang="it-IT" sz="1400" b="1">
                <a:latin typeface="Calibri" panose="020F0502020204030204" pitchFamily="34" charset="0"/>
                <a:cs typeface="Arial" panose="020B0604020202020204" pitchFamily="34" charset="0"/>
              </a:rPr>
              <a:t>alla forza</a:t>
            </a:r>
            <a:r>
              <a:rPr lang="it-IT" altLang="it-IT" sz="1400">
                <a:latin typeface="Calibri" panose="020F0502020204030204" pitchFamily="34" charset="0"/>
                <a:cs typeface="Arial" panose="020B0604020202020204" pitchFamily="34" charset="0"/>
              </a:rPr>
              <a:t>, e le due camere ratificarono la sua decisione di porre la </a:t>
            </a:r>
            <a:r>
              <a:rPr lang="it-IT" altLang="it-IT" sz="1400" b="1">
                <a:latin typeface="Calibri" panose="020F0502020204030204" pitchFamily="34" charset="0"/>
                <a:cs typeface="Arial" panose="020B0604020202020204" pitchFamily="34" charset="0"/>
              </a:rPr>
              <a:t>neutralità del paese sotto la protezione delle forze armate tedesche</a:t>
            </a:r>
            <a:r>
              <a:rPr lang="it-IT" altLang="it-IT" sz="1400">
                <a:latin typeface="Calibri" panose="020F0502020204030204" pitchFamily="34" charset="0"/>
                <a:cs typeface="Arial" panose="020B0604020202020204" pitchFamily="34" charset="0"/>
              </a:rPr>
              <a:t>. </a:t>
            </a:r>
          </a:p>
          <a:p>
            <a:pPr eaLnBrk="1" hangingPunct="1"/>
            <a:r>
              <a:rPr lang="it-IT" altLang="it-IT" sz="1400" b="1">
                <a:latin typeface="Calibri" panose="020F0502020204030204" pitchFamily="34" charset="0"/>
                <a:cs typeface="Arial" panose="020B0604020202020204" pitchFamily="34" charset="0"/>
              </a:rPr>
              <a:t>Nella foto truppe germaniche entrano a Lindholm.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www.inilossum.com/2gue_image/2guerr162.gif">
            <a:extLst>
              <a:ext uri="{FF2B5EF4-FFF2-40B4-BE49-F238E27FC236}">
                <a16:creationId xmlns:a16="http://schemas.microsoft.com/office/drawing/2014/main" id="{ECAF566F-1F30-BAD6-7820-EBE8176BE7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29063"/>
            <a:ext cx="6002338"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ttangolo 3">
            <a:extLst>
              <a:ext uri="{FF2B5EF4-FFF2-40B4-BE49-F238E27FC236}">
                <a16:creationId xmlns:a16="http://schemas.microsoft.com/office/drawing/2014/main" id="{A1A159C0-0226-4649-D89C-9C2BDACDF367}"/>
              </a:ext>
            </a:extLst>
          </p:cNvPr>
          <p:cNvSpPr>
            <a:spLocks noChangeArrowheads="1"/>
          </p:cNvSpPr>
          <p:nvPr/>
        </p:nvSpPr>
        <p:spPr bwMode="auto">
          <a:xfrm>
            <a:off x="6002338" y="5876925"/>
            <a:ext cx="24161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algn="just" eaLnBrk="1" hangingPunct="1"/>
            <a:r>
              <a:rPr lang="it-IT" altLang="it-IT" sz="1400">
                <a:latin typeface="Calibri" panose="020F0502020204030204" pitchFamily="34" charset="0"/>
                <a:cs typeface="Arial" panose="020B0604020202020204" pitchFamily="34" charset="0"/>
              </a:rPr>
              <a:t>Nella foto truppe belghe durante un mitragliamento aereo tedesco.</a:t>
            </a:r>
          </a:p>
        </p:txBody>
      </p:sp>
      <p:pic>
        <p:nvPicPr>
          <p:cNvPr id="39940" name="Picture 4" descr="http://www.inilossum.com/2gue_image/2guerr158.gif">
            <a:extLst>
              <a:ext uri="{FF2B5EF4-FFF2-40B4-BE49-F238E27FC236}">
                <a16:creationId xmlns:a16="http://schemas.microsoft.com/office/drawing/2014/main" id="{B18BF841-15B3-EA8B-30D8-0D8E0C0F2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161925"/>
            <a:ext cx="4608512" cy="328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Rettangolo 6">
            <a:extLst>
              <a:ext uri="{FF2B5EF4-FFF2-40B4-BE49-F238E27FC236}">
                <a16:creationId xmlns:a16="http://schemas.microsoft.com/office/drawing/2014/main" id="{169A349E-105F-CBA6-410E-6943ACDBC9BC}"/>
              </a:ext>
            </a:extLst>
          </p:cNvPr>
          <p:cNvSpPr>
            <a:spLocks noChangeArrowheads="1"/>
          </p:cNvSpPr>
          <p:nvPr/>
        </p:nvSpPr>
        <p:spPr bwMode="auto">
          <a:xfrm>
            <a:off x="1547813" y="404813"/>
            <a:ext cx="241458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algn="just" eaLnBrk="1" hangingPunct="1"/>
            <a:r>
              <a:rPr lang="it-IT" altLang="it-IT" sz="1400">
                <a:latin typeface="Calibri" panose="020F0502020204030204" pitchFamily="34" charset="0"/>
                <a:cs typeface="Arial" panose="020B0604020202020204" pitchFamily="34" charset="0"/>
              </a:rPr>
              <a:t>Nella foto di sinistra Re Leopoldo II del Belgio. Nella foto di destra truppe belghe passate in rassegna a Bruxelless davanti al Palazzo Reale.</a:t>
            </a:r>
          </a:p>
        </p:txBody>
      </p:sp>
      <p:pic>
        <p:nvPicPr>
          <p:cNvPr id="39942" name="Picture 6" descr="http://www.inilossum.com/2gue_image/2guerr122.gif">
            <a:extLst>
              <a:ext uri="{FF2B5EF4-FFF2-40B4-BE49-F238E27FC236}">
                <a16:creationId xmlns:a16="http://schemas.microsoft.com/office/drawing/2014/main" id="{DB9EE9E4-EFA2-BBE0-D6FB-44C8E3BBFB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0"/>
            <a:ext cx="1252537"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www.inilossum.com/2gue_image/2guerr164.gif">
            <a:extLst>
              <a:ext uri="{FF2B5EF4-FFF2-40B4-BE49-F238E27FC236}">
                <a16:creationId xmlns:a16="http://schemas.microsoft.com/office/drawing/2014/main" id="{311956BE-4070-E29E-24C9-09D18AFD0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463" y="0"/>
            <a:ext cx="7839075" cy="547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ttangolo 3">
            <a:extLst>
              <a:ext uri="{FF2B5EF4-FFF2-40B4-BE49-F238E27FC236}">
                <a16:creationId xmlns:a16="http://schemas.microsoft.com/office/drawing/2014/main" id="{ACC23852-C30A-E97B-8569-FB9A956B9A82}"/>
              </a:ext>
            </a:extLst>
          </p:cNvPr>
          <p:cNvSpPr>
            <a:spLocks noChangeArrowheads="1"/>
          </p:cNvSpPr>
          <p:nvPr/>
        </p:nvSpPr>
        <p:spPr bwMode="auto">
          <a:xfrm>
            <a:off x="652463" y="5476875"/>
            <a:ext cx="788035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eaLnBrk="1" hangingPunct="1"/>
            <a:r>
              <a:rPr lang="it-IT" altLang="it-IT" sz="1400">
                <a:latin typeface="Calibri" panose="020F0502020204030204" pitchFamily="34" charset="0"/>
                <a:cs typeface="Arial" panose="020B0604020202020204" pitchFamily="34" charset="0"/>
              </a:rPr>
              <a:t>1 maggio 1940. Per occupare le località strategiche sulla costa prima che potessero sopraggiungere i rinforzi alleati, i tedeschi impiegarono in massa per la prima volta i paracadutisti, che presero possesso di Rotterdam aiutati da un'efficiente quinta colonna. Al terzo giorno dell'offensiva le avanguardie tedesche raggiungevano Ulbrecht e quindi l'Aia e Amsterdam. </a:t>
            </a:r>
          </a:p>
          <a:p>
            <a:pPr eaLnBrk="1" hangingPunct="1"/>
            <a:r>
              <a:rPr lang="it-IT" altLang="it-IT" sz="1400" b="1">
                <a:latin typeface="Calibri" panose="020F0502020204030204" pitchFamily="34" charset="0"/>
                <a:cs typeface="Arial" panose="020B0604020202020204" pitchFamily="34" charset="0"/>
              </a:rPr>
              <a:t>Nella foto lancio in massa di paracadutisti nei dintorni di Rotterdam.</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www.inilossum.com/2gue_image/2guerr174.gif">
            <a:extLst>
              <a:ext uri="{FF2B5EF4-FFF2-40B4-BE49-F238E27FC236}">
                <a16:creationId xmlns:a16="http://schemas.microsoft.com/office/drawing/2014/main" id="{4CC5A1E0-E925-6EB8-D4A0-C2431F96A1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1157288"/>
            <a:ext cx="7705725"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ttangolo 3">
            <a:extLst>
              <a:ext uri="{FF2B5EF4-FFF2-40B4-BE49-F238E27FC236}">
                <a16:creationId xmlns:a16="http://schemas.microsoft.com/office/drawing/2014/main" id="{8D6BDC07-BB8B-DC5A-EDE4-669310EF9EBA}"/>
              </a:ext>
            </a:extLst>
          </p:cNvPr>
          <p:cNvSpPr>
            <a:spLocks noChangeArrowheads="1"/>
          </p:cNvSpPr>
          <p:nvPr/>
        </p:nvSpPr>
        <p:spPr bwMode="auto">
          <a:xfrm>
            <a:off x="717550" y="5805488"/>
            <a:ext cx="7707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eaLnBrk="1" hangingPunct="1"/>
            <a:r>
              <a:rPr lang="it-IT" altLang="it-IT" sz="1200">
                <a:latin typeface="Calibri" panose="020F0502020204030204" pitchFamily="34" charset="0"/>
                <a:cs typeface="Arial" panose="020B0604020202020204" pitchFamily="34" charset="0"/>
              </a:rPr>
              <a:t>Nella foto colonne di carri armati francesi verso il fronte nel disperato tentativo di arrestare l'avanzata tedesca.</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3010" name="Titolo 1">
            <a:extLst>
              <a:ext uri="{FF2B5EF4-FFF2-40B4-BE49-F238E27FC236}">
                <a16:creationId xmlns:a16="http://schemas.microsoft.com/office/drawing/2014/main" id="{BA366046-A562-B2AB-3255-900F9D6AEB2E}"/>
              </a:ext>
            </a:extLst>
          </p:cNvPr>
          <p:cNvSpPr>
            <a:spLocks noGrp="1"/>
          </p:cNvSpPr>
          <p:nvPr>
            <p:ph type="title"/>
          </p:nvPr>
        </p:nvSpPr>
        <p:spPr>
          <a:xfrm>
            <a:off x="1028700" y="685800"/>
            <a:ext cx="2462021" cy="1485900"/>
          </a:xfrm>
        </p:spPr>
        <p:txBody>
          <a:bodyPr>
            <a:normAutofit/>
          </a:bodyPr>
          <a:lstStyle/>
          <a:p>
            <a:r>
              <a:rPr lang="it-IT" altLang="it-IT" sz="1800"/>
              <a:t>Lo sfondamento della linea Maginot  e la disfatta anglo-francese. L’evacuazione dei soldati a Dunkerque</a:t>
            </a:r>
          </a:p>
        </p:txBody>
      </p:sp>
      <p:sp>
        <p:nvSpPr>
          <p:cNvPr id="3" name="Segnaposto contenuto 2">
            <a:extLst>
              <a:ext uri="{FF2B5EF4-FFF2-40B4-BE49-F238E27FC236}">
                <a16:creationId xmlns:a16="http://schemas.microsoft.com/office/drawing/2014/main" id="{8045930F-6D57-FFA9-70A4-6C3071A549B9}"/>
              </a:ext>
            </a:extLst>
          </p:cNvPr>
          <p:cNvSpPr>
            <a:spLocks noGrp="1"/>
          </p:cNvSpPr>
          <p:nvPr>
            <p:ph idx="1"/>
          </p:nvPr>
        </p:nvSpPr>
        <p:spPr>
          <a:xfrm>
            <a:off x="1028700" y="2286000"/>
            <a:ext cx="3543300" cy="3581400"/>
          </a:xfrm>
        </p:spPr>
        <p:txBody>
          <a:bodyPr rtlCol="0">
            <a:normAutofit/>
          </a:bodyPr>
          <a:lstStyle/>
          <a:p>
            <a:pPr marL="0" indent="0" fontAlgn="auto">
              <a:spcAft>
                <a:spcPts val="0"/>
              </a:spcAft>
              <a:buFont typeface="Arial" charset="0"/>
              <a:buNone/>
              <a:defRPr/>
            </a:pPr>
            <a:r>
              <a:rPr lang="it-IT" sz="1400" dirty="0"/>
              <a:t>Risultarono decisivi la velocità e la capacità d’urto delle </a:t>
            </a:r>
            <a:r>
              <a:rPr lang="it-IT" sz="1400" b="1" dirty="0"/>
              <a:t>forze corazzate tedesche</a:t>
            </a:r>
            <a:r>
              <a:rPr lang="it-IT" sz="1400" dirty="0"/>
              <a:t>, appoggiate dall’aviazione, che </a:t>
            </a:r>
            <a:r>
              <a:rPr lang="it-IT" sz="1400" b="1" dirty="0"/>
              <a:t>aggirarono da nord la linea fortificata Maginot</a:t>
            </a:r>
            <a:r>
              <a:rPr lang="it-IT" sz="1400" dirty="0"/>
              <a:t> (un sistema di fortificazioni collegate tra loro che si estendeva lungo tutto il confine con la Germania, dalla Svizzera fino al Belgio) e </a:t>
            </a:r>
            <a:r>
              <a:rPr lang="it-IT" sz="1400" b="1" dirty="0"/>
              <a:t>sfondarono il fronte alleato vicino a Sedan</a:t>
            </a:r>
            <a:r>
              <a:rPr lang="it-IT" sz="1400" dirty="0"/>
              <a:t>, così facendo, isolarono le armate nemiche impegnate nel Nord della Francia. </a:t>
            </a:r>
          </a:p>
          <a:p>
            <a:pPr marL="0" indent="0" fontAlgn="auto">
              <a:spcAft>
                <a:spcPts val="0"/>
              </a:spcAft>
              <a:buFont typeface="Arial" charset="0"/>
              <a:buNone/>
              <a:defRPr/>
            </a:pPr>
            <a:r>
              <a:rPr lang="it-IT" sz="1400" dirty="0"/>
              <a:t>La </a:t>
            </a:r>
            <a:r>
              <a:rPr lang="it-IT" sz="1400" b="1" dirty="0"/>
              <a:t>disfatta anglo-francese</a:t>
            </a:r>
            <a:r>
              <a:rPr lang="it-IT" sz="1400" dirty="0"/>
              <a:t> fu totale; l’unico successo consistette nel fatto che </a:t>
            </a:r>
            <a:r>
              <a:rPr lang="it-IT" sz="1400" b="1" dirty="0"/>
              <a:t>gli inglesi riuscirono a evacuare dal porto di Dunkerque 200000 soldati britannici e 140000 francesi</a:t>
            </a:r>
            <a:r>
              <a:rPr lang="it-IT" sz="1100" dirty="0"/>
              <a:t>.</a:t>
            </a:r>
          </a:p>
          <a:p>
            <a:pPr marL="384048" indent="-384048" fontAlgn="auto">
              <a:buFont typeface="Arial" charset="0"/>
              <a:buChar char="•"/>
              <a:defRPr/>
            </a:pPr>
            <a:endParaRPr lang="it-IT" sz="1100" dirty="0"/>
          </a:p>
        </p:txBody>
      </p:sp>
      <p:pic>
        <p:nvPicPr>
          <p:cNvPr id="4098" name="Picture 2" descr="Linea Maginot">
            <a:extLst>
              <a:ext uri="{FF2B5EF4-FFF2-40B4-BE49-F238E27FC236}">
                <a16:creationId xmlns:a16="http://schemas.microsoft.com/office/drawing/2014/main" id="{5A0AAAAB-8D5E-1D69-E0CF-2D3833F4E29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60032" y="1637677"/>
            <a:ext cx="3801367" cy="32626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File:Mappa Linea Maginot.png">
            <a:hlinkClick r:id="rId2"/>
            <a:extLst>
              <a:ext uri="{FF2B5EF4-FFF2-40B4-BE49-F238E27FC236}">
                <a16:creationId xmlns:a16="http://schemas.microsoft.com/office/drawing/2014/main" id="{4F85062E-9CD8-0F8D-1BC1-FE4F49F7EB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350"/>
            <a:ext cx="6480175"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ttangolo 1">
            <a:extLst>
              <a:ext uri="{FF2B5EF4-FFF2-40B4-BE49-F238E27FC236}">
                <a16:creationId xmlns:a16="http://schemas.microsoft.com/office/drawing/2014/main" id="{2F8E1D7E-52A2-6A95-889D-9729DE11DD72}"/>
              </a:ext>
            </a:extLst>
          </p:cNvPr>
          <p:cNvSpPr>
            <a:spLocks noChangeArrowheads="1"/>
          </p:cNvSpPr>
          <p:nvPr/>
        </p:nvSpPr>
        <p:spPr bwMode="auto">
          <a:xfrm>
            <a:off x="7885113" y="476250"/>
            <a:ext cx="1044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eaLnBrk="1" hangingPunct="1"/>
            <a:r>
              <a:rPr lang="it-IT" altLang="it-IT" b="1">
                <a:solidFill>
                  <a:srgbClr val="FF0000"/>
                </a:solidFill>
                <a:latin typeface="Calibri" panose="020F0502020204030204" pitchFamily="34" charset="0"/>
                <a:cs typeface="Arial" panose="020B0604020202020204" pitchFamily="34" charset="0"/>
              </a:rPr>
              <a:t>Linea </a:t>
            </a:r>
          </a:p>
          <a:p>
            <a:pPr eaLnBrk="1" hangingPunct="1"/>
            <a:r>
              <a:rPr lang="it-IT" altLang="it-IT" b="1">
                <a:solidFill>
                  <a:srgbClr val="FF0000"/>
                </a:solidFill>
                <a:latin typeface="Calibri" panose="020F0502020204030204" pitchFamily="34" charset="0"/>
                <a:cs typeface="Arial" panose="020B0604020202020204" pitchFamily="34" charset="0"/>
              </a:rPr>
              <a:t>Maginot</a:t>
            </a:r>
            <a:r>
              <a:rPr lang="it-IT" altLang="it-IT">
                <a:solidFill>
                  <a:srgbClr val="FF0000"/>
                </a:solidFill>
                <a:latin typeface="Calibri" panose="020F0502020204030204" pitchFamily="34" charset="0"/>
                <a:cs typeface="Arial" panose="020B0604020202020204" pitchFamily="34" charset="0"/>
              </a:rPr>
              <a:t> </a:t>
            </a:r>
            <a:endParaRPr lang="it-IT" altLang="it-IT">
              <a:latin typeface="Calibri" panose="020F0502020204030204" pitchFamily="34" charset="0"/>
              <a:cs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www.inilossum.com/2gue_image/2guerr192.gif">
            <a:extLst>
              <a:ext uri="{FF2B5EF4-FFF2-40B4-BE49-F238E27FC236}">
                <a16:creationId xmlns:a16="http://schemas.microsoft.com/office/drawing/2014/main" id="{AF42F344-227A-F044-4F32-70A094C5C9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0" y="333375"/>
            <a:ext cx="7048500"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ttangolo 3">
            <a:extLst>
              <a:ext uri="{FF2B5EF4-FFF2-40B4-BE49-F238E27FC236}">
                <a16:creationId xmlns:a16="http://schemas.microsoft.com/office/drawing/2014/main" id="{B75A30C1-4354-55D7-218C-5114E07BFD65}"/>
              </a:ext>
            </a:extLst>
          </p:cNvPr>
          <p:cNvSpPr>
            <a:spLocks noChangeArrowheads="1"/>
          </p:cNvSpPr>
          <p:nvPr/>
        </p:nvSpPr>
        <p:spPr bwMode="auto">
          <a:xfrm>
            <a:off x="1047750" y="5345113"/>
            <a:ext cx="70485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eaLnBrk="1" hangingPunct="1"/>
            <a:r>
              <a:rPr lang="it-IT" altLang="it-IT" sz="1400">
                <a:latin typeface="Calibri" panose="020F0502020204030204" pitchFamily="34" charset="0"/>
                <a:cs typeface="Arial" panose="020B0604020202020204" pitchFamily="34" charset="0"/>
              </a:rPr>
              <a:t>La sorte delle armate franco britanniche serrate nella </a:t>
            </a:r>
            <a:r>
              <a:rPr lang="it-IT" altLang="it-IT" sz="1400" b="1">
                <a:latin typeface="Calibri" panose="020F0502020204030204" pitchFamily="34" charset="0"/>
                <a:cs typeface="Arial" panose="020B0604020202020204" pitchFamily="34" charset="0"/>
              </a:rPr>
              <a:t>morsa di Dunkerque </a:t>
            </a:r>
            <a:r>
              <a:rPr lang="it-IT" altLang="it-IT" sz="1400">
                <a:latin typeface="Calibri" panose="020F0502020204030204" pitchFamily="34" charset="0"/>
                <a:cs typeface="Arial" panose="020B0604020202020204" pitchFamily="34" charset="0"/>
              </a:rPr>
              <a:t>è ormai definitivamente segnata, ma </a:t>
            </a:r>
            <a:r>
              <a:rPr lang="it-IT" altLang="it-IT" sz="1400" b="1">
                <a:latin typeface="Calibri" panose="020F0502020204030204" pitchFamily="34" charset="0"/>
                <a:cs typeface="Arial" panose="020B0604020202020204" pitchFamily="34" charset="0"/>
              </a:rPr>
              <a:t>gli alleati resistono disperatamente alle</a:t>
            </a:r>
            <a:br>
              <a:rPr lang="it-IT" altLang="it-IT" sz="1400" b="1">
                <a:latin typeface="Calibri" panose="020F0502020204030204" pitchFamily="34" charset="0"/>
                <a:cs typeface="Arial" panose="020B0604020202020204" pitchFamily="34" charset="0"/>
              </a:rPr>
            </a:br>
            <a:r>
              <a:rPr lang="it-IT" altLang="it-IT" sz="1400" b="1">
                <a:latin typeface="Calibri" panose="020F0502020204030204" pitchFamily="34" charset="0"/>
                <a:cs typeface="Arial" panose="020B0604020202020204" pitchFamily="34" charset="0"/>
              </a:rPr>
              <a:t>incalzanti forze germaniche nel tentativo di consentire il salvataggio via mare del maggior numero possibile di soldati</a:t>
            </a:r>
            <a:r>
              <a:rPr lang="it-IT" altLang="it-IT" sz="1400">
                <a:latin typeface="Calibri" panose="020F0502020204030204" pitchFamily="34" charset="0"/>
                <a:cs typeface="Arial" panose="020B0604020202020204" pitchFamily="34" charset="0"/>
              </a:rPr>
              <a:t>.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www.inilossum.com/2gue_image/2guerr195.gif">
            <a:extLst>
              <a:ext uri="{FF2B5EF4-FFF2-40B4-BE49-F238E27FC236}">
                <a16:creationId xmlns:a16="http://schemas.microsoft.com/office/drawing/2014/main" id="{69520519-0251-CBF3-D87E-3D31BF7DFF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39975"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4" descr="http://www.inilossum.com/2gue_image/2guerr196.gif">
            <a:extLst>
              <a:ext uri="{FF2B5EF4-FFF2-40B4-BE49-F238E27FC236}">
                <a16:creationId xmlns:a16="http://schemas.microsoft.com/office/drawing/2014/main" id="{2A4DB548-7E64-3E68-EC74-0A4D162D76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5850" y="128588"/>
            <a:ext cx="4248150"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Rettangolo 3">
            <a:extLst>
              <a:ext uri="{FF2B5EF4-FFF2-40B4-BE49-F238E27FC236}">
                <a16:creationId xmlns:a16="http://schemas.microsoft.com/office/drawing/2014/main" id="{9323C152-7B20-4D70-6ABD-2EBF1E54FA5F}"/>
              </a:ext>
            </a:extLst>
          </p:cNvPr>
          <p:cNvSpPr>
            <a:spLocks noChangeArrowheads="1"/>
          </p:cNvSpPr>
          <p:nvPr/>
        </p:nvSpPr>
        <p:spPr bwMode="auto">
          <a:xfrm>
            <a:off x="2501900" y="231775"/>
            <a:ext cx="20701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eaLnBrk="1" hangingPunct="1"/>
            <a:r>
              <a:rPr lang="it-IT" altLang="it-IT" sz="1400">
                <a:latin typeface="Calibri" panose="020F0502020204030204" pitchFamily="34" charset="0"/>
                <a:cs typeface="Arial" panose="020B0604020202020204" pitchFamily="34" charset="0"/>
              </a:rPr>
              <a:t>Nella foto a sinistra </a:t>
            </a:r>
            <a:r>
              <a:rPr lang="it-IT" altLang="it-IT" sz="1400" b="1">
                <a:latin typeface="Calibri" panose="020F0502020204030204" pitchFamily="34" charset="0"/>
                <a:cs typeface="Arial" panose="020B0604020202020204" pitchFamily="34" charset="0"/>
              </a:rPr>
              <a:t>soldati inglesi si affollano sotto le murate di una nave</a:t>
            </a:r>
            <a:r>
              <a:rPr lang="it-IT" altLang="it-IT" sz="1400">
                <a:latin typeface="Calibri" panose="020F0502020204030204" pitchFamily="34" charset="0"/>
                <a:cs typeface="Arial" panose="020B0604020202020204" pitchFamily="34" charset="0"/>
              </a:rPr>
              <a:t>. </a:t>
            </a:r>
          </a:p>
          <a:p>
            <a:pPr eaLnBrk="1" hangingPunct="1"/>
            <a:endParaRPr lang="it-IT" altLang="it-IT" sz="1400">
              <a:latin typeface="Calibri" panose="020F0502020204030204" pitchFamily="34" charset="0"/>
              <a:cs typeface="Arial" panose="020B0604020202020204" pitchFamily="34" charset="0"/>
            </a:endParaRPr>
          </a:p>
          <a:p>
            <a:pPr eaLnBrk="1" hangingPunct="1"/>
            <a:r>
              <a:rPr lang="it-IT" altLang="it-IT" sz="1400">
                <a:latin typeface="Calibri" panose="020F0502020204030204" pitchFamily="34" charset="0"/>
                <a:cs typeface="Arial" panose="020B0604020202020204" pitchFamily="34" charset="0"/>
              </a:rPr>
              <a:t>Nella foto in basso a destra </a:t>
            </a:r>
            <a:r>
              <a:rPr lang="it-IT" altLang="it-IT" sz="1400" b="1">
                <a:latin typeface="Calibri" panose="020F0502020204030204" pitchFamily="34" charset="0"/>
                <a:cs typeface="Arial" panose="020B0604020202020204" pitchFamily="34" charset="0"/>
              </a:rPr>
              <a:t>un caccia britannico imbarca feriti francesi</a:t>
            </a:r>
            <a:r>
              <a:rPr lang="it-IT" altLang="it-IT" sz="1400">
                <a:latin typeface="Calibri" panose="020F0502020204030204" pitchFamily="34" charset="0"/>
                <a:cs typeface="Arial" panose="020B0604020202020204" pitchFamily="34" charset="0"/>
              </a:rPr>
              <a:t>.</a:t>
            </a:r>
          </a:p>
          <a:p>
            <a:pPr eaLnBrk="1" hangingPunct="1"/>
            <a:endParaRPr lang="it-IT" altLang="it-IT" sz="1400">
              <a:latin typeface="Calibri" panose="020F0502020204030204" pitchFamily="34" charset="0"/>
              <a:cs typeface="Arial" panose="020B0604020202020204" pitchFamily="34" charset="0"/>
            </a:endParaRPr>
          </a:p>
          <a:p>
            <a:pPr eaLnBrk="1" hangingPunct="1"/>
            <a:endParaRPr lang="it-IT" altLang="it-IT" sz="1400" dirty="0">
              <a:latin typeface="Calibri" panose="020F0502020204030204" pitchFamily="34" charset="0"/>
              <a:cs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a:extLst>
              <a:ext uri="{FF2B5EF4-FFF2-40B4-BE49-F238E27FC236}">
                <a16:creationId xmlns:a16="http://schemas.microsoft.com/office/drawing/2014/main" id="{414318F8-8EEC-6086-6E0F-09FE52696E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261938"/>
            <a:ext cx="7600950" cy="633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Connettore 2 4">
            <a:extLst>
              <a:ext uri="{FF2B5EF4-FFF2-40B4-BE49-F238E27FC236}">
                <a16:creationId xmlns:a16="http://schemas.microsoft.com/office/drawing/2014/main" id="{10CE530E-1185-6E30-27A8-C038B52488BD}"/>
              </a:ext>
            </a:extLst>
          </p:cNvPr>
          <p:cNvCxnSpPr/>
          <p:nvPr/>
        </p:nvCxnSpPr>
        <p:spPr>
          <a:xfrm>
            <a:off x="5867400" y="1844675"/>
            <a:ext cx="0" cy="28892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8130" name="Titolo 1">
            <a:extLst>
              <a:ext uri="{FF2B5EF4-FFF2-40B4-BE49-F238E27FC236}">
                <a16:creationId xmlns:a16="http://schemas.microsoft.com/office/drawing/2014/main" id="{684464CB-67DC-ED05-3792-522DB3ABC05D}"/>
              </a:ext>
            </a:extLst>
          </p:cNvPr>
          <p:cNvSpPr>
            <a:spLocks noGrp="1"/>
          </p:cNvSpPr>
          <p:nvPr>
            <p:ph type="title"/>
          </p:nvPr>
        </p:nvSpPr>
        <p:spPr>
          <a:xfrm>
            <a:off x="1028700" y="685800"/>
            <a:ext cx="2462021" cy="1485900"/>
          </a:xfrm>
        </p:spPr>
        <p:txBody>
          <a:bodyPr>
            <a:normAutofit/>
          </a:bodyPr>
          <a:lstStyle/>
          <a:p>
            <a:r>
              <a:rPr lang="it-IT" altLang="it-IT" sz="2800"/>
              <a:t>L’occupazione di Parigi</a:t>
            </a:r>
          </a:p>
        </p:txBody>
      </p:sp>
      <p:sp>
        <p:nvSpPr>
          <p:cNvPr id="48131" name="Segnaposto contenuto 2">
            <a:extLst>
              <a:ext uri="{FF2B5EF4-FFF2-40B4-BE49-F238E27FC236}">
                <a16:creationId xmlns:a16="http://schemas.microsoft.com/office/drawing/2014/main" id="{9BA4CABF-458C-5495-A028-7BE89B97DDF0}"/>
              </a:ext>
            </a:extLst>
          </p:cNvPr>
          <p:cNvSpPr>
            <a:spLocks noGrp="1"/>
          </p:cNvSpPr>
          <p:nvPr>
            <p:ph idx="1"/>
          </p:nvPr>
        </p:nvSpPr>
        <p:spPr>
          <a:xfrm>
            <a:off x="1028700" y="2286000"/>
            <a:ext cx="2967236" cy="3581400"/>
          </a:xfrm>
        </p:spPr>
        <p:txBody>
          <a:bodyPr>
            <a:normAutofit/>
          </a:bodyPr>
          <a:lstStyle/>
          <a:p>
            <a:r>
              <a:rPr lang="it-IT" altLang="it-IT" sz="1400" dirty="0"/>
              <a:t>Il </a:t>
            </a:r>
            <a:r>
              <a:rPr lang="it-IT" altLang="it-IT" sz="1400" b="1" dirty="0"/>
              <a:t>14 giugno 1940 le truppe tedesche entrarono trionfalmente a Parigi</a:t>
            </a:r>
            <a:r>
              <a:rPr lang="it-IT" altLang="it-IT" sz="1400" dirty="0"/>
              <a:t>, il governo francese fu costretto alla resa. </a:t>
            </a:r>
          </a:p>
          <a:p>
            <a:r>
              <a:rPr lang="it-IT" altLang="it-IT" sz="1400" dirty="0"/>
              <a:t>La </a:t>
            </a:r>
            <a:r>
              <a:rPr lang="it-IT" altLang="it-IT" sz="1400" b="1" dirty="0"/>
              <a:t>Francia</a:t>
            </a:r>
            <a:r>
              <a:rPr lang="it-IT" altLang="it-IT" sz="1400" dirty="0"/>
              <a:t> fu </a:t>
            </a:r>
            <a:r>
              <a:rPr lang="it-IT" altLang="it-IT" sz="1400" b="1" dirty="0"/>
              <a:t>divisa in due zone</a:t>
            </a:r>
            <a:r>
              <a:rPr lang="it-IT" altLang="it-IT" sz="1400" dirty="0"/>
              <a:t>: </a:t>
            </a:r>
          </a:p>
          <a:p>
            <a:pPr lvl="1"/>
            <a:r>
              <a:rPr lang="it-IT" altLang="it-IT" sz="1400" dirty="0"/>
              <a:t>il </a:t>
            </a:r>
            <a:r>
              <a:rPr lang="it-IT" altLang="it-IT" sz="1400" b="1" dirty="0"/>
              <a:t>Nord</a:t>
            </a:r>
            <a:r>
              <a:rPr lang="it-IT" altLang="it-IT" sz="1400" dirty="0"/>
              <a:t> fu posto </a:t>
            </a:r>
            <a:r>
              <a:rPr lang="it-IT" altLang="it-IT" sz="1400" b="1" dirty="0"/>
              <a:t>sotto il diretto controllo tedesco</a:t>
            </a:r>
            <a:r>
              <a:rPr lang="it-IT" altLang="it-IT" sz="1400" dirty="0"/>
              <a:t>, </a:t>
            </a:r>
          </a:p>
          <a:p>
            <a:pPr lvl="1"/>
            <a:r>
              <a:rPr lang="it-IT" altLang="it-IT" sz="1400" dirty="0"/>
              <a:t>al </a:t>
            </a:r>
            <a:r>
              <a:rPr lang="it-IT" altLang="it-IT" sz="1400" b="1" dirty="0"/>
              <a:t>Sud</a:t>
            </a:r>
            <a:r>
              <a:rPr lang="it-IT" altLang="it-IT" sz="1400" dirty="0"/>
              <a:t> venne instaurato</a:t>
            </a:r>
            <a:r>
              <a:rPr lang="it-IT" altLang="it-IT" sz="1400" b="1" dirty="0"/>
              <a:t> </a:t>
            </a:r>
            <a:r>
              <a:rPr lang="it-IT" altLang="it-IT" sz="1400" dirty="0"/>
              <a:t>un</a:t>
            </a:r>
            <a:r>
              <a:rPr lang="it-IT" altLang="it-IT" sz="1400" b="1" dirty="0"/>
              <a:t> governo conservatore (Repubblica di Vichy), disposto a collaborare con i nazisti </a:t>
            </a:r>
            <a:r>
              <a:rPr lang="it-IT" altLang="it-IT" sz="1400" dirty="0"/>
              <a:t>e</a:t>
            </a:r>
            <a:r>
              <a:rPr lang="it-IT" altLang="it-IT" sz="1400" b="1" dirty="0"/>
              <a:t> </a:t>
            </a:r>
            <a:r>
              <a:rPr lang="it-IT" altLang="it-IT" sz="1400" dirty="0"/>
              <a:t>guidato dal maresciallo </a:t>
            </a:r>
            <a:r>
              <a:rPr lang="it-IT" altLang="it-IT" sz="1400" b="1" dirty="0"/>
              <a:t>Pétain</a:t>
            </a:r>
            <a:r>
              <a:rPr lang="it-IT" altLang="it-IT" sz="1400" dirty="0"/>
              <a:t>.</a:t>
            </a:r>
          </a:p>
          <a:p>
            <a:endParaRPr lang="it-IT" altLang="it-IT" sz="1400" dirty="0"/>
          </a:p>
          <a:p>
            <a:endParaRPr lang="it-IT" altLang="it-IT" sz="1100" dirty="0"/>
          </a:p>
        </p:txBody>
      </p:sp>
      <p:pic>
        <p:nvPicPr>
          <p:cNvPr id="6146" name="Picture 2" descr="Com'era la vita a Parigi durante l'occupazione nazista? - Quora">
            <a:extLst>
              <a:ext uri="{FF2B5EF4-FFF2-40B4-BE49-F238E27FC236}">
                <a16:creationId xmlns:a16="http://schemas.microsoft.com/office/drawing/2014/main" id="{B88A164A-E7F9-5D58-85BE-8AAEA12750D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282393" y="645106"/>
            <a:ext cx="4664396" cy="52477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Segnaposto contenuto 3">
            <a:extLst>
              <a:ext uri="{FF2B5EF4-FFF2-40B4-BE49-F238E27FC236}">
                <a16:creationId xmlns:a16="http://schemas.microsoft.com/office/drawing/2014/main" id="{CE53D06F-DA29-FF16-1427-76B7A1114E0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58888" y="222250"/>
            <a:ext cx="6626225" cy="6413500"/>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File:France map Lambert-93 with regions and departments-occupation-it.svg">
            <a:extLst>
              <a:ext uri="{FF2B5EF4-FFF2-40B4-BE49-F238E27FC236}">
                <a16:creationId xmlns:a16="http://schemas.microsoft.com/office/drawing/2014/main" id="{B94FD7DB-3BED-9AA7-EF64-B8A026F91E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100" y="571500"/>
            <a:ext cx="60198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olo 1">
            <a:extLst>
              <a:ext uri="{FF2B5EF4-FFF2-40B4-BE49-F238E27FC236}">
                <a16:creationId xmlns:a16="http://schemas.microsoft.com/office/drawing/2014/main" id="{8ED33E6C-6039-6872-2D77-42B993362C80}"/>
              </a:ext>
            </a:extLst>
          </p:cNvPr>
          <p:cNvSpPr>
            <a:spLocks noGrp="1"/>
          </p:cNvSpPr>
          <p:nvPr>
            <p:ph type="title"/>
          </p:nvPr>
        </p:nvSpPr>
        <p:spPr/>
        <p:txBody>
          <a:bodyPr/>
          <a:lstStyle/>
          <a:p>
            <a:r>
              <a:rPr lang="it-IT" altLang="it-IT"/>
              <a:t>Hitler offre la pace alla GB</a:t>
            </a:r>
          </a:p>
        </p:txBody>
      </p:sp>
      <p:sp>
        <p:nvSpPr>
          <p:cNvPr id="3" name="Segnaposto contenuto 2">
            <a:extLst>
              <a:ext uri="{FF2B5EF4-FFF2-40B4-BE49-F238E27FC236}">
                <a16:creationId xmlns:a16="http://schemas.microsoft.com/office/drawing/2014/main" id="{BC362A31-B0E6-1D3D-622A-BCB6DF9E5E49}"/>
              </a:ext>
            </a:extLst>
          </p:cNvPr>
          <p:cNvSpPr>
            <a:spLocks noGrp="1"/>
          </p:cNvSpPr>
          <p:nvPr>
            <p:ph idx="1"/>
          </p:nvPr>
        </p:nvSpPr>
        <p:spPr>
          <a:xfrm>
            <a:off x="2771775" y="1600200"/>
            <a:ext cx="5915025" cy="4525963"/>
          </a:xfrm>
        </p:spPr>
        <p:txBody>
          <a:bodyPr rtlCol="0">
            <a:normAutofit/>
          </a:bodyPr>
          <a:lstStyle/>
          <a:p>
            <a:pPr marL="0" indent="0" fontAlgn="auto">
              <a:buFont typeface="Arial" charset="0"/>
              <a:buNone/>
              <a:defRPr/>
            </a:pPr>
            <a:r>
              <a:rPr lang="it-IT" dirty="0"/>
              <a:t>Il 19 luglio in un discorso al </a:t>
            </a:r>
            <a:r>
              <a:rPr lang="it-IT" dirty="0" err="1"/>
              <a:t>Reichstag</a:t>
            </a:r>
            <a:r>
              <a:rPr lang="it-IT" dirty="0"/>
              <a:t>, </a:t>
            </a:r>
            <a:r>
              <a:rPr lang="it-IT" b="1" dirty="0"/>
              <a:t>Hitler offrì alla Gran Bretagna la pace</a:t>
            </a:r>
            <a:r>
              <a:rPr lang="it-IT" dirty="0"/>
              <a:t>.</a:t>
            </a:r>
          </a:p>
          <a:p>
            <a:pPr marL="0" indent="0" fontAlgn="auto">
              <a:buFont typeface="Arial" charset="0"/>
              <a:buNone/>
              <a:defRPr/>
            </a:pPr>
            <a:r>
              <a:rPr lang="it-IT" dirty="0"/>
              <a:t>A Londra, il 10 maggio era diventato primo ministro Winston </a:t>
            </a:r>
            <a:r>
              <a:rPr lang="it-IT" b="1" dirty="0">
                <a:solidFill>
                  <a:srgbClr val="FF0000"/>
                </a:solidFill>
              </a:rPr>
              <a:t>Churchill</a:t>
            </a:r>
            <a:r>
              <a:rPr lang="it-IT" dirty="0"/>
              <a:t>, il più fiero avversario della politica di appeasement condotta da Chamberlain. </a:t>
            </a:r>
          </a:p>
          <a:p>
            <a:pPr marL="0" indent="0" fontAlgn="auto">
              <a:buFont typeface="Arial" charset="0"/>
              <a:buNone/>
              <a:defRPr/>
            </a:pPr>
            <a:r>
              <a:rPr lang="it-IT" dirty="0"/>
              <a:t>Il nuovo governo inglese </a:t>
            </a:r>
            <a:r>
              <a:rPr lang="it-IT" b="1" dirty="0"/>
              <a:t>respinse l’offerta</a:t>
            </a:r>
            <a:r>
              <a:rPr lang="it-IT" dirty="0"/>
              <a:t> hitleriana.</a:t>
            </a:r>
          </a:p>
          <a:p>
            <a:pPr marL="384048" indent="-384048" fontAlgn="auto">
              <a:buFont typeface="Arial" charset="0"/>
              <a:buChar char="•"/>
              <a:defRPr/>
            </a:pPr>
            <a:endParaRPr lang="it-IT" dirty="0"/>
          </a:p>
        </p:txBody>
      </p:sp>
      <p:pic>
        <p:nvPicPr>
          <p:cNvPr id="50180" name="Picture 2" descr="http://www.inilossum.com/2gue_image/2guerr172.gif">
            <a:extLst>
              <a:ext uri="{FF2B5EF4-FFF2-40B4-BE49-F238E27FC236}">
                <a16:creationId xmlns:a16="http://schemas.microsoft.com/office/drawing/2014/main" id="{67E48A52-389E-35C1-3135-73D5734E1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663" y="2852738"/>
            <a:ext cx="2093912" cy="400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olo 1">
            <a:extLst>
              <a:ext uri="{FF2B5EF4-FFF2-40B4-BE49-F238E27FC236}">
                <a16:creationId xmlns:a16="http://schemas.microsoft.com/office/drawing/2014/main" id="{97D9CCBF-6766-0F44-B5CE-FA6EBF63431F}"/>
              </a:ext>
            </a:extLst>
          </p:cNvPr>
          <p:cNvSpPr>
            <a:spLocks noGrp="1"/>
          </p:cNvSpPr>
          <p:nvPr>
            <p:ph type="title"/>
          </p:nvPr>
        </p:nvSpPr>
        <p:spPr>
          <a:xfrm>
            <a:off x="539750" y="3175"/>
            <a:ext cx="8604250" cy="1485900"/>
          </a:xfrm>
        </p:spPr>
        <p:txBody>
          <a:bodyPr/>
          <a:lstStyle/>
          <a:p>
            <a:r>
              <a:rPr lang="it-IT" altLang="it-IT"/>
              <a:t>Operazione leone marino. </a:t>
            </a:r>
            <a:br>
              <a:rPr lang="it-IT" altLang="it-IT"/>
            </a:br>
            <a:r>
              <a:rPr lang="it-IT" altLang="it-IT"/>
              <a:t>Battaglia d’Inghilterra</a:t>
            </a:r>
          </a:p>
        </p:txBody>
      </p:sp>
      <p:sp>
        <p:nvSpPr>
          <p:cNvPr id="51203" name="Segnaposto contenuto 2">
            <a:extLst>
              <a:ext uri="{FF2B5EF4-FFF2-40B4-BE49-F238E27FC236}">
                <a16:creationId xmlns:a16="http://schemas.microsoft.com/office/drawing/2014/main" id="{537D6BFD-4D17-360A-7309-189B5421CA04}"/>
              </a:ext>
            </a:extLst>
          </p:cNvPr>
          <p:cNvSpPr>
            <a:spLocks noGrp="1"/>
          </p:cNvSpPr>
          <p:nvPr>
            <p:ph idx="1"/>
          </p:nvPr>
        </p:nvSpPr>
        <p:spPr>
          <a:xfrm>
            <a:off x="539750" y="1773238"/>
            <a:ext cx="8604250" cy="4824412"/>
          </a:xfrm>
        </p:spPr>
        <p:txBody>
          <a:bodyPr/>
          <a:lstStyle/>
          <a:p>
            <a:pPr marL="0" indent="0" algn="just">
              <a:spcAft>
                <a:spcPct val="0"/>
              </a:spcAft>
              <a:buFont typeface="Arial" panose="020B0604020202020204" pitchFamily="34" charset="0"/>
              <a:buNone/>
            </a:pPr>
            <a:r>
              <a:rPr lang="it-IT" altLang="en-US" b="1" dirty="0"/>
              <a:t>Lo Stato Maggiore tedesco iniziò a progettare l’invasione della Gran Bretagna</a:t>
            </a:r>
            <a:r>
              <a:rPr lang="it-IT" altLang="en-US" dirty="0"/>
              <a:t>, con il nome in codice “</a:t>
            </a:r>
            <a:r>
              <a:rPr lang="it-IT" altLang="en-US" b="1" dirty="0"/>
              <a:t>Operazione leone marino</a:t>
            </a:r>
            <a:r>
              <a:rPr lang="it-IT" altLang="en-US" dirty="0"/>
              <a:t>”. </a:t>
            </a:r>
          </a:p>
          <a:p>
            <a:pPr marL="0" indent="0" algn="just">
              <a:spcAft>
                <a:spcPct val="0"/>
              </a:spcAft>
              <a:buFont typeface="Arial" panose="020B0604020202020204" pitchFamily="34" charset="0"/>
              <a:buNone/>
            </a:pPr>
            <a:r>
              <a:rPr lang="it-IT" altLang="en-US" dirty="0"/>
              <a:t>Nel corso dell’</a:t>
            </a:r>
            <a:r>
              <a:rPr lang="it-IT" altLang="en-US" b="1" dirty="0"/>
              <a:t>estate 1940</a:t>
            </a:r>
            <a:r>
              <a:rPr lang="it-IT" altLang="en-US" dirty="0"/>
              <a:t>, ebbe luogo la cosiddetta </a:t>
            </a:r>
            <a:r>
              <a:rPr lang="it-IT" altLang="en-US" b="1" dirty="0"/>
              <a:t>battaglia d’Inghilterra</a:t>
            </a:r>
            <a:r>
              <a:rPr lang="it-IT" altLang="en-US" dirty="0"/>
              <a:t>, caratterizzata dallo </a:t>
            </a:r>
            <a:r>
              <a:rPr lang="it-IT" altLang="en-US" b="1" dirty="0"/>
              <a:t>sforzo dei bombardieri tedeschi di mettere fuori uso gli aeroporti inglesi</a:t>
            </a:r>
            <a:r>
              <a:rPr lang="it-IT" altLang="en-US" dirty="0"/>
              <a:t>, di </a:t>
            </a:r>
            <a:r>
              <a:rPr lang="it-IT" altLang="en-US" b="1" dirty="0"/>
              <a:t>acquistare il dominio assoluto dei cieli</a:t>
            </a:r>
            <a:r>
              <a:rPr lang="it-IT" altLang="en-US" dirty="0"/>
              <a:t> e di rendere possibile l’invasione dell’isola. </a:t>
            </a:r>
            <a:r>
              <a:rPr lang="it-IT" altLang="en-US" b="1" dirty="0"/>
              <a:t>L’aviazione inglese</a:t>
            </a:r>
            <a:r>
              <a:rPr lang="it-IT" altLang="en-US" dirty="0"/>
              <a:t>, tuttavia, r</a:t>
            </a:r>
            <a:r>
              <a:rPr lang="it-IT" altLang="en-US" b="1" dirty="0"/>
              <a:t>iuscì ad infliggere gravi perdite a quella avversaria</a:t>
            </a:r>
            <a:r>
              <a:rPr lang="it-IT" altLang="en-US" dirty="0"/>
              <a:t>, in virtù della superiorità tecnica dei propri caccia (gli </a:t>
            </a:r>
            <a:r>
              <a:rPr lang="it-IT" altLang="en-US" b="1" i="1" dirty="0"/>
              <a:t>Spitfire</a:t>
            </a:r>
            <a:r>
              <a:rPr lang="it-IT" altLang="en-US" dirty="0"/>
              <a:t>) e del rivoluzionario utilizzo dei </a:t>
            </a:r>
            <a:r>
              <a:rPr lang="it-IT" altLang="en-US" b="1" dirty="0"/>
              <a:t>radar</a:t>
            </a:r>
            <a:r>
              <a:rPr lang="it-IT" altLang="en-US" dirty="0"/>
              <a:t>. Ciò indusse </a:t>
            </a:r>
            <a:r>
              <a:rPr lang="it-IT" altLang="en-US" b="1" dirty="0"/>
              <a:t>Hitler</a:t>
            </a:r>
            <a:r>
              <a:rPr lang="it-IT" altLang="en-US" dirty="0"/>
              <a:t> a </a:t>
            </a:r>
            <a:r>
              <a:rPr lang="it-IT" altLang="en-US" b="1" dirty="0"/>
              <a:t>rimandare l’invasione</a:t>
            </a:r>
            <a:r>
              <a:rPr lang="it-IT" altLang="en-US" dirty="0"/>
              <a:t> della Gran Bretagna.</a:t>
            </a:r>
          </a:p>
          <a:p>
            <a:pPr marL="0" indent="0" algn="just">
              <a:spcAft>
                <a:spcPct val="0"/>
              </a:spcAft>
              <a:buFont typeface="Arial" panose="020B0604020202020204" pitchFamily="34" charset="0"/>
              <a:buNone/>
            </a:pPr>
            <a:r>
              <a:rPr lang="it-IT" altLang="en-US" dirty="0">
                <a:hlinkClick r:id="rId2"/>
              </a:rPr>
              <a:t>http://www.youtube.com/watch?v=KVbNj3f2YMs</a:t>
            </a:r>
            <a:r>
              <a:rPr lang="it-IT" altLang="en-US" dirty="0"/>
              <a:t> (un minuto di storia)</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5" descr="http://cdn.dipity.com/uploads/events/0b989bae40bd351db721e9ea1b40610e_1M.png">
            <a:extLst>
              <a:ext uri="{FF2B5EF4-FFF2-40B4-BE49-F238E27FC236}">
                <a16:creationId xmlns:a16="http://schemas.microsoft.com/office/drawing/2014/main" id="{86A88615-2472-5B43-4C1F-03292A2EBE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363" y="620713"/>
            <a:ext cx="7407275"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ttangolo 5">
            <a:extLst>
              <a:ext uri="{FF2B5EF4-FFF2-40B4-BE49-F238E27FC236}">
                <a16:creationId xmlns:a16="http://schemas.microsoft.com/office/drawing/2014/main" id="{E9311385-BBC4-80AA-5508-74476EE31126}"/>
              </a:ext>
            </a:extLst>
          </p:cNvPr>
          <p:cNvSpPr>
            <a:spLocks noChangeArrowheads="1"/>
          </p:cNvSpPr>
          <p:nvPr/>
        </p:nvSpPr>
        <p:spPr bwMode="auto">
          <a:xfrm>
            <a:off x="868363" y="6237288"/>
            <a:ext cx="3568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eaLnBrk="1" hangingPunct="1"/>
            <a:r>
              <a:rPr lang="it-IT" altLang="it-IT">
                <a:latin typeface="Calibri" panose="020F0502020204030204" pitchFamily="34" charset="0"/>
                <a:cs typeface="Arial" panose="020B0604020202020204" pitchFamily="34" charset="0"/>
              </a:rPr>
              <a:t>L'aereo da caccia britannico Spitfire.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ttangolo 4">
            <a:extLst>
              <a:ext uri="{FF2B5EF4-FFF2-40B4-BE49-F238E27FC236}">
                <a16:creationId xmlns:a16="http://schemas.microsoft.com/office/drawing/2014/main" id="{F320A9BC-0EF8-712A-23B4-866997C69750}"/>
              </a:ext>
            </a:extLst>
          </p:cNvPr>
          <p:cNvSpPr>
            <a:spLocks noChangeArrowheads="1"/>
          </p:cNvSpPr>
          <p:nvPr/>
        </p:nvSpPr>
        <p:spPr bwMode="auto">
          <a:xfrm>
            <a:off x="6516688" y="3143250"/>
            <a:ext cx="20955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eaLnBrk="1" hangingPunct="1"/>
            <a:r>
              <a:rPr lang="it-IT" altLang="it-IT" sz="1400">
                <a:latin typeface="Calibri" panose="020F0502020204030204" pitchFamily="34" charset="0"/>
                <a:cs typeface="Arial" panose="020B0604020202020204" pitchFamily="34" charset="0"/>
              </a:rPr>
              <a:t>Hugh Dowding, comandante del Comando Caccia della RAF.</a:t>
            </a:r>
          </a:p>
        </p:txBody>
      </p:sp>
      <p:pic>
        <p:nvPicPr>
          <p:cNvPr id="53251" name="Picture 2" descr="http://upload.wikimedia.org/wikipedia/commons/thumb/7/7c/Hugh_Dowding.jpg/220px-Hugh_Dowding.jpg">
            <a:extLst>
              <a:ext uri="{FF2B5EF4-FFF2-40B4-BE49-F238E27FC236}">
                <a16:creationId xmlns:a16="http://schemas.microsoft.com/office/drawing/2014/main" id="{5B41D187-E3BB-3A97-A92C-B660BB4EE6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688" y="349250"/>
            <a:ext cx="20955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4" descr="http://upload.wikimedia.org/wikipedia/it/thumb/f/fe/WWW-Goering.jpg/220px-WWW-Goering.jpg">
            <a:extLst>
              <a:ext uri="{FF2B5EF4-FFF2-40B4-BE49-F238E27FC236}">
                <a16:creationId xmlns:a16="http://schemas.microsoft.com/office/drawing/2014/main" id="{659CA51C-6567-C2E0-5183-2741734FC1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817563"/>
            <a:ext cx="20955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Rettangolo 6">
            <a:extLst>
              <a:ext uri="{FF2B5EF4-FFF2-40B4-BE49-F238E27FC236}">
                <a16:creationId xmlns:a16="http://schemas.microsoft.com/office/drawing/2014/main" id="{A5AC52B1-9AFB-F29C-78F7-377B0CD32E05}"/>
              </a:ext>
            </a:extLst>
          </p:cNvPr>
          <p:cNvSpPr>
            <a:spLocks noChangeArrowheads="1"/>
          </p:cNvSpPr>
          <p:nvPr/>
        </p:nvSpPr>
        <p:spPr bwMode="auto">
          <a:xfrm>
            <a:off x="539750" y="2389188"/>
            <a:ext cx="2095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eaLnBrk="1" hangingPunct="1"/>
            <a:r>
              <a:rPr lang="it-IT" altLang="it-IT" sz="1400">
                <a:latin typeface="Calibri" panose="020F0502020204030204" pitchFamily="34" charset="0"/>
                <a:cs typeface="Arial" panose="020B0604020202020204" pitchFamily="34" charset="0"/>
              </a:rPr>
              <a:t>Hermann Göring, capo della Luftwaffe.</a:t>
            </a:r>
          </a:p>
        </p:txBody>
      </p:sp>
      <p:pic>
        <p:nvPicPr>
          <p:cNvPr id="53254" name="Picture 6" descr="Battle of britain air observer.jpg">
            <a:extLst>
              <a:ext uri="{FF2B5EF4-FFF2-40B4-BE49-F238E27FC236}">
                <a16:creationId xmlns:a16="http://schemas.microsoft.com/office/drawing/2014/main" id="{81663FBF-4966-D488-99EF-303E26F912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775" y="3511550"/>
            <a:ext cx="28575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Rettangolo 8">
            <a:extLst>
              <a:ext uri="{FF2B5EF4-FFF2-40B4-BE49-F238E27FC236}">
                <a16:creationId xmlns:a16="http://schemas.microsoft.com/office/drawing/2014/main" id="{B07894C8-C5F6-EB10-4DCE-DB8F028E9109}"/>
              </a:ext>
            </a:extLst>
          </p:cNvPr>
          <p:cNvSpPr>
            <a:spLocks noChangeArrowheads="1"/>
          </p:cNvSpPr>
          <p:nvPr/>
        </p:nvSpPr>
        <p:spPr bwMode="auto">
          <a:xfrm>
            <a:off x="2746375" y="5630863"/>
            <a:ext cx="28829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eaLnBrk="1" hangingPunct="1"/>
            <a:r>
              <a:rPr lang="it-IT" altLang="it-IT" sz="1400">
                <a:latin typeface="Calibri" panose="020F0502020204030204" pitchFamily="34" charset="0"/>
                <a:cs typeface="Arial" panose="020B0604020202020204" pitchFamily="34" charset="0"/>
              </a:rPr>
              <a:t>Una vedetta scruta i cieli sul tetto di un edificio a Londra</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olo 1">
            <a:extLst>
              <a:ext uri="{FF2B5EF4-FFF2-40B4-BE49-F238E27FC236}">
                <a16:creationId xmlns:a16="http://schemas.microsoft.com/office/drawing/2014/main" id="{EF0CD027-A533-33DA-5026-6EC230737A47}"/>
              </a:ext>
            </a:extLst>
          </p:cNvPr>
          <p:cNvSpPr>
            <a:spLocks noGrp="1"/>
          </p:cNvSpPr>
          <p:nvPr>
            <p:ph type="title"/>
          </p:nvPr>
        </p:nvSpPr>
        <p:spPr>
          <a:xfrm>
            <a:off x="611188" y="31750"/>
            <a:ext cx="8532812" cy="1485900"/>
          </a:xfrm>
        </p:spPr>
        <p:txBody>
          <a:bodyPr/>
          <a:lstStyle/>
          <a:p>
            <a:r>
              <a:rPr lang="it-IT" altLang="en-US"/>
              <a:t>L’attacco tedesco all’Unione Sovietica: Operazione Barbarossa</a:t>
            </a:r>
          </a:p>
        </p:txBody>
      </p:sp>
      <p:sp>
        <p:nvSpPr>
          <p:cNvPr id="54275" name="Segnaposto contenuto 2">
            <a:extLst>
              <a:ext uri="{FF2B5EF4-FFF2-40B4-BE49-F238E27FC236}">
                <a16:creationId xmlns:a16="http://schemas.microsoft.com/office/drawing/2014/main" id="{CEAFF76F-648E-5749-E1A7-7A964D8BF816}"/>
              </a:ext>
            </a:extLst>
          </p:cNvPr>
          <p:cNvSpPr>
            <a:spLocks noGrp="1"/>
          </p:cNvSpPr>
          <p:nvPr>
            <p:ph idx="1"/>
          </p:nvPr>
        </p:nvSpPr>
        <p:spPr/>
        <p:txBody>
          <a:bodyPr/>
          <a:lstStyle/>
          <a:p>
            <a:pPr algn="just">
              <a:spcAft>
                <a:spcPct val="0"/>
              </a:spcAft>
            </a:pPr>
            <a:r>
              <a:rPr lang="it-IT" altLang="en-US"/>
              <a:t>Nel settembre 1940 Hitler aveva </a:t>
            </a:r>
            <a:r>
              <a:rPr lang="it-IT" altLang="en-US" b="1"/>
              <a:t>rinunciato al progetto di invadere la Gran Bretagna</a:t>
            </a:r>
            <a:r>
              <a:rPr lang="it-IT" altLang="en-US"/>
              <a:t>; ma </a:t>
            </a:r>
            <a:r>
              <a:rPr lang="it-IT" altLang="en-US" b="1"/>
              <a:t>fin dall’estate aveva progettato di procedere contro l’URSS</a:t>
            </a:r>
            <a:r>
              <a:rPr lang="it-IT" altLang="en-US"/>
              <a:t>, visto che la sconfitta della Francia gli aveva assicurato quella “sicurezza alle spalle” da lui considerata essenziale per la guerra contro la Russia.</a:t>
            </a:r>
          </a:p>
          <a:p>
            <a:pPr algn="just">
              <a:spcAft>
                <a:spcPct val="0"/>
              </a:spcAft>
            </a:pPr>
            <a:r>
              <a:rPr lang="it-IT" altLang="en-US"/>
              <a:t>Il </a:t>
            </a:r>
            <a:r>
              <a:rPr lang="it-IT" altLang="en-US" b="1"/>
              <a:t>27 settembre 1940 la Germania strinse con Italia e Giappone il Patto tripartito</a:t>
            </a:r>
            <a:r>
              <a:rPr lang="it-IT" altLang="en-US"/>
              <a:t>. </a:t>
            </a:r>
          </a:p>
          <a:p>
            <a:pPr>
              <a:spcAft>
                <a:spcPct val="0"/>
              </a:spcAft>
            </a:pPr>
            <a:endParaRPr lang="it-IT" alt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olo 1">
            <a:extLst>
              <a:ext uri="{FF2B5EF4-FFF2-40B4-BE49-F238E27FC236}">
                <a16:creationId xmlns:a16="http://schemas.microsoft.com/office/drawing/2014/main" id="{7E4EE14E-3EA9-67B6-807D-C5A1A526DFDE}"/>
              </a:ext>
            </a:extLst>
          </p:cNvPr>
          <p:cNvSpPr>
            <a:spLocks noGrp="1"/>
          </p:cNvSpPr>
          <p:nvPr>
            <p:ph type="title"/>
          </p:nvPr>
        </p:nvSpPr>
        <p:spPr>
          <a:xfrm>
            <a:off x="539750" y="0"/>
            <a:ext cx="8604250" cy="1485900"/>
          </a:xfrm>
        </p:spPr>
        <p:txBody>
          <a:bodyPr/>
          <a:lstStyle/>
          <a:p>
            <a:r>
              <a:rPr lang="it-IT" altLang="it-IT"/>
              <a:t>L’attacco tedesco all’Unione Sovietica: Operazione Barbarossa</a:t>
            </a:r>
          </a:p>
        </p:txBody>
      </p:sp>
      <p:sp>
        <p:nvSpPr>
          <p:cNvPr id="3" name="Segnaposto contenuto 2">
            <a:extLst>
              <a:ext uri="{FF2B5EF4-FFF2-40B4-BE49-F238E27FC236}">
                <a16:creationId xmlns:a16="http://schemas.microsoft.com/office/drawing/2014/main" id="{A4C65AD2-F876-156E-5488-AFFC0E6764D1}"/>
              </a:ext>
            </a:extLst>
          </p:cNvPr>
          <p:cNvSpPr>
            <a:spLocks noGrp="1"/>
          </p:cNvSpPr>
          <p:nvPr>
            <p:ph idx="1"/>
          </p:nvPr>
        </p:nvSpPr>
        <p:spPr>
          <a:xfrm>
            <a:off x="684213" y="1773238"/>
            <a:ext cx="8351837" cy="5084762"/>
          </a:xfrm>
        </p:spPr>
        <p:txBody>
          <a:bodyPr rtlCol="0">
            <a:normAutofit fontScale="77500" lnSpcReduction="20000"/>
          </a:bodyPr>
          <a:lstStyle/>
          <a:p>
            <a:pPr marL="0" indent="0" algn="just" fontAlgn="auto">
              <a:spcAft>
                <a:spcPts val="0"/>
              </a:spcAft>
              <a:buFont typeface="Arial" charset="0"/>
              <a:buNone/>
              <a:defRPr/>
            </a:pPr>
            <a:r>
              <a:rPr lang="it-IT" sz="2900" dirty="0"/>
              <a:t>Nell’estate 1940, la </a:t>
            </a:r>
            <a:r>
              <a:rPr lang="it-IT" sz="2900" b="1" dirty="0"/>
              <a:t>Germania</a:t>
            </a:r>
            <a:r>
              <a:rPr lang="it-IT" sz="2900" dirty="0"/>
              <a:t> </a:t>
            </a:r>
            <a:r>
              <a:rPr lang="it-IT" sz="2900" b="1" dirty="0"/>
              <a:t>occupò</a:t>
            </a:r>
            <a:r>
              <a:rPr lang="it-IT" sz="2900" dirty="0"/>
              <a:t> la </a:t>
            </a:r>
            <a:r>
              <a:rPr lang="it-IT" sz="2900" b="1" dirty="0"/>
              <a:t>Romania</a:t>
            </a:r>
            <a:r>
              <a:rPr lang="it-IT" sz="2900" dirty="0"/>
              <a:t>, che aderì al Patto tripartito insieme a </a:t>
            </a:r>
            <a:r>
              <a:rPr lang="it-IT" sz="2900" b="1" dirty="0"/>
              <a:t>Ungheria</a:t>
            </a:r>
            <a:r>
              <a:rPr lang="it-IT" sz="2900" dirty="0"/>
              <a:t> e </a:t>
            </a:r>
            <a:r>
              <a:rPr lang="it-IT" sz="2900" b="1" dirty="0"/>
              <a:t>Slovacchia</a:t>
            </a:r>
            <a:r>
              <a:rPr lang="it-IT" sz="2900" dirty="0"/>
              <a:t>. </a:t>
            </a:r>
          </a:p>
          <a:p>
            <a:pPr marL="0" indent="0" algn="just" fontAlgn="auto">
              <a:spcAft>
                <a:spcPts val="0"/>
              </a:spcAft>
              <a:buFont typeface="Arial" charset="0"/>
              <a:buNone/>
              <a:defRPr/>
            </a:pPr>
            <a:r>
              <a:rPr lang="it-IT" sz="2900" dirty="0"/>
              <a:t>Si stava delineando la </a:t>
            </a:r>
            <a:r>
              <a:rPr lang="it-IT" sz="2900" b="1" dirty="0"/>
              <a:t>strategia di accerchiamento per un attacco alla Russia</a:t>
            </a:r>
            <a:r>
              <a:rPr lang="it-IT" sz="2900" dirty="0"/>
              <a:t>, ma i </a:t>
            </a:r>
            <a:r>
              <a:rPr lang="it-IT" sz="2900" b="1" dirty="0"/>
              <a:t>piani</a:t>
            </a:r>
            <a:r>
              <a:rPr lang="it-IT" sz="2900" dirty="0"/>
              <a:t> di Hitler subirono un </a:t>
            </a:r>
            <a:r>
              <a:rPr lang="it-IT" sz="2900" b="1" dirty="0"/>
              <a:t>ritardo</a:t>
            </a:r>
            <a:r>
              <a:rPr lang="it-IT" sz="2900" dirty="0"/>
              <a:t> di un paio di mesi a causa della </a:t>
            </a:r>
            <a:r>
              <a:rPr lang="it-IT" sz="2900" b="1" dirty="0"/>
              <a:t>necessità di intervenire in aiuto dell’Italia in Africa</a:t>
            </a:r>
            <a:r>
              <a:rPr lang="it-IT" sz="2900" dirty="0"/>
              <a:t> – in </a:t>
            </a:r>
            <a:r>
              <a:rPr lang="it-IT" sz="2900" b="1" dirty="0"/>
              <a:t>Libia</a:t>
            </a:r>
            <a:r>
              <a:rPr lang="it-IT" sz="2900" dirty="0"/>
              <a:t> l’esercito italiano era incalzato dagli inglesi - e </a:t>
            </a:r>
            <a:r>
              <a:rPr lang="it-IT" sz="2900" b="1" dirty="0"/>
              <a:t>nei</a:t>
            </a:r>
            <a:r>
              <a:rPr lang="it-IT" sz="2900" dirty="0"/>
              <a:t> </a:t>
            </a:r>
            <a:r>
              <a:rPr lang="it-IT" sz="2900" b="1" dirty="0"/>
              <a:t>Balcani</a:t>
            </a:r>
            <a:r>
              <a:rPr lang="it-IT" sz="2900" dirty="0"/>
              <a:t> – in </a:t>
            </a:r>
            <a:r>
              <a:rPr lang="it-IT" sz="2900" b="1" dirty="0"/>
              <a:t>Albania</a:t>
            </a:r>
            <a:r>
              <a:rPr lang="it-IT" sz="2900" dirty="0"/>
              <a:t> il contingente italiano era in difficoltà contro i greci. </a:t>
            </a:r>
          </a:p>
          <a:p>
            <a:pPr marL="0" indent="0" algn="just" fontAlgn="auto">
              <a:spcAft>
                <a:spcPts val="0"/>
              </a:spcAft>
              <a:buFont typeface="Arial" charset="0"/>
              <a:buNone/>
              <a:defRPr/>
            </a:pPr>
            <a:r>
              <a:rPr lang="it-IT" sz="2900" b="1" dirty="0"/>
              <a:t>L’offensiva</a:t>
            </a:r>
            <a:r>
              <a:rPr lang="it-IT" sz="2900" dirty="0"/>
              <a:t> (denominata in codice </a:t>
            </a:r>
            <a:r>
              <a:rPr lang="it-IT" sz="2900" b="1" dirty="0"/>
              <a:t>Operazione Barbarossa</a:t>
            </a:r>
            <a:r>
              <a:rPr lang="it-IT" sz="2900" dirty="0"/>
              <a:t>) </a:t>
            </a:r>
            <a:r>
              <a:rPr lang="it-IT" sz="2900" b="1" dirty="0"/>
              <a:t>iniziò il </a:t>
            </a:r>
            <a:r>
              <a:rPr lang="it-IT" sz="2900" b="1" dirty="0">
                <a:solidFill>
                  <a:srgbClr val="FF0000"/>
                </a:solidFill>
              </a:rPr>
              <a:t>22 giugno 1941</a:t>
            </a:r>
            <a:r>
              <a:rPr lang="it-IT" sz="2900" dirty="0"/>
              <a:t>, </a:t>
            </a:r>
            <a:r>
              <a:rPr lang="it-IT" sz="2900" b="1" dirty="0"/>
              <a:t>cogliendo di sorpresa Stalin</a:t>
            </a:r>
            <a:r>
              <a:rPr lang="it-IT" sz="2900" dirty="0"/>
              <a:t>, che fino all’ultimo aveva prestato fede al patto di non aggressione. </a:t>
            </a:r>
          </a:p>
          <a:p>
            <a:pPr marL="0" indent="0" algn="just" fontAlgn="auto">
              <a:spcAft>
                <a:spcPts val="0"/>
              </a:spcAft>
              <a:buFont typeface="Arial" charset="0"/>
              <a:buNone/>
              <a:defRPr/>
            </a:pPr>
            <a:r>
              <a:rPr lang="it-IT" sz="2900" dirty="0"/>
              <a:t>La </a:t>
            </a:r>
            <a:r>
              <a:rPr lang="it-IT" sz="2900" b="1" dirty="0"/>
              <a:t>speranza di Hitler </a:t>
            </a:r>
            <a:r>
              <a:rPr lang="it-IT" sz="2900" dirty="0"/>
              <a:t>era di sconfiggere l’URSS con </a:t>
            </a:r>
            <a:r>
              <a:rPr lang="it-IT" sz="2900" b="1" dirty="0"/>
              <a:t>una nuova guerra lampo</a:t>
            </a:r>
            <a:r>
              <a:rPr lang="it-IT" sz="2900" dirty="0"/>
              <a:t>. Il fine era quello di conquistare lo spazio vitale (il </a:t>
            </a:r>
            <a:r>
              <a:rPr lang="it-IT" sz="2900" i="1" dirty="0" err="1"/>
              <a:t>Lebensraum</a:t>
            </a:r>
            <a:r>
              <a:rPr lang="it-IT" sz="2900" dirty="0"/>
              <a:t>) per il Volk tedesco e sfruttare le immense risorse della Russia, trasformando la sua popolazione in una moltitudine di schiavi.</a:t>
            </a:r>
          </a:p>
          <a:p>
            <a:pPr marL="384048" indent="-384048" fontAlgn="auto">
              <a:spcAft>
                <a:spcPts val="0"/>
              </a:spcAft>
              <a:defRPr/>
            </a:pPr>
            <a:endParaRPr lang="it-IT"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File:Bundesarchiv Bild 146-1982-077-11, Russland, Minsk, gefangene sowjetische Soldaten.jpg">
            <a:extLst>
              <a:ext uri="{FF2B5EF4-FFF2-40B4-BE49-F238E27FC236}">
                <a16:creationId xmlns:a16="http://schemas.microsoft.com/office/drawing/2014/main" id="{C807DF19-39B3-2DD4-B27D-DD56B89136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004888"/>
            <a:ext cx="7620000"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ttangolo 4">
            <a:extLst>
              <a:ext uri="{FF2B5EF4-FFF2-40B4-BE49-F238E27FC236}">
                <a16:creationId xmlns:a16="http://schemas.microsoft.com/office/drawing/2014/main" id="{343B7410-8681-90DE-5614-62DA9EDB3457}"/>
              </a:ext>
            </a:extLst>
          </p:cNvPr>
          <p:cNvSpPr>
            <a:spLocks noChangeArrowheads="1"/>
          </p:cNvSpPr>
          <p:nvPr/>
        </p:nvSpPr>
        <p:spPr bwMode="auto">
          <a:xfrm>
            <a:off x="779463" y="266700"/>
            <a:ext cx="4572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eaLnBrk="1" hangingPunct="1"/>
            <a:r>
              <a:rPr lang="it-IT" altLang="it-IT" sz="1400">
                <a:latin typeface="Calibri" panose="020F0502020204030204" pitchFamily="34" charset="0"/>
                <a:cs typeface="Arial" panose="020B0604020202020204" pitchFamily="34" charset="0"/>
              </a:rPr>
              <a:t>L'operazione Barbarossa, nei primi giorni di guerra, fruttò alla Wehrmacht un grandissimo numero di prigionieri; nell'immagine soldati sovietici catturati nella sacca di Minsk</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File:Bundesarchiv Bild 183-1987-1210-502, Polen, Stukas.jpg">
            <a:extLst>
              <a:ext uri="{FF2B5EF4-FFF2-40B4-BE49-F238E27FC236}">
                <a16:creationId xmlns:a16="http://schemas.microsoft.com/office/drawing/2014/main" id="{F3008658-BF08-5E33-BB96-AA7051FC1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157288"/>
            <a:ext cx="7620000" cy="534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ttangolo 4">
            <a:extLst>
              <a:ext uri="{FF2B5EF4-FFF2-40B4-BE49-F238E27FC236}">
                <a16:creationId xmlns:a16="http://schemas.microsoft.com/office/drawing/2014/main" id="{19F1DA49-1E36-2397-FC4A-AE053ED7E85D}"/>
              </a:ext>
            </a:extLst>
          </p:cNvPr>
          <p:cNvSpPr>
            <a:spLocks noChangeArrowheads="1"/>
          </p:cNvSpPr>
          <p:nvPr/>
        </p:nvSpPr>
        <p:spPr bwMode="auto">
          <a:xfrm>
            <a:off x="762000" y="444500"/>
            <a:ext cx="7620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eaLnBrk="1" hangingPunct="1"/>
            <a:r>
              <a:rPr lang="it-IT" altLang="it-IT" sz="1400">
                <a:latin typeface="Calibri" panose="020F0502020204030204" pitchFamily="34" charset="0"/>
                <a:cs typeface="Arial" panose="020B0604020202020204" pitchFamily="34" charset="0"/>
              </a:rPr>
              <a:t>Formazione di cacciabombardieri da picchiata Junkers Ju 87 Stuka; la Luftwaffe ottenne molto rapidamente il predominio dell'aria</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olo 1">
            <a:extLst>
              <a:ext uri="{FF2B5EF4-FFF2-40B4-BE49-F238E27FC236}">
                <a16:creationId xmlns:a16="http://schemas.microsoft.com/office/drawing/2014/main" id="{16354B33-6AD7-F6E6-88BC-9FC56A2759D2}"/>
              </a:ext>
            </a:extLst>
          </p:cNvPr>
          <p:cNvSpPr>
            <a:spLocks noGrp="1"/>
          </p:cNvSpPr>
          <p:nvPr>
            <p:ph type="title"/>
          </p:nvPr>
        </p:nvSpPr>
        <p:spPr>
          <a:xfrm>
            <a:off x="539750" y="0"/>
            <a:ext cx="8604250" cy="1485900"/>
          </a:xfrm>
        </p:spPr>
        <p:txBody>
          <a:bodyPr/>
          <a:lstStyle/>
          <a:p>
            <a:r>
              <a:rPr lang="it-IT" altLang="en-US"/>
              <a:t>L’arresto dell’offensiva sul fronte orientale</a:t>
            </a:r>
          </a:p>
        </p:txBody>
      </p:sp>
      <p:sp>
        <p:nvSpPr>
          <p:cNvPr id="3" name="Segnaposto contenuto 2">
            <a:extLst>
              <a:ext uri="{FF2B5EF4-FFF2-40B4-BE49-F238E27FC236}">
                <a16:creationId xmlns:a16="http://schemas.microsoft.com/office/drawing/2014/main" id="{B673BC8C-3731-85FE-0004-D7337FA7A9AB}"/>
              </a:ext>
            </a:extLst>
          </p:cNvPr>
          <p:cNvSpPr>
            <a:spLocks noGrp="1"/>
          </p:cNvSpPr>
          <p:nvPr>
            <p:ph idx="1"/>
          </p:nvPr>
        </p:nvSpPr>
        <p:spPr>
          <a:xfrm>
            <a:off x="946150" y="1989138"/>
            <a:ext cx="7791450" cy="4310062"/>
          </a:xfrm>
        </p:spPr>
        <p:txBody>
          <a:bodyPr rtlCol="0">
            <a:normAutofit/>
          </a:bodyPr>
          <a:lstStyle/>
          <a:p>
            <a:pPr marL="0" indent="0" algn="just" fontAlgn="auto">
              <a:spcAft>
                <a:spcPts val="0"/>
              </a:spcAft>
              <a:buFont typeface="Arial" charset="0"/>
              <a:buNone/>
              <a:defRPr/>
            </a:pPr>
            <a:r>
              <a:rPr lang="it-IT" dirty="0"/>
              <a:t>L’</a:t>
            </a:r>
            <a:r>
              <a:rPr lang="it-IT" b="1" dirty="0"/>
              <a:t>attacco tedesco </a:t>
            </a:r>
            <a:r>
              <a:rPr lang="it-IT" dirty="0"/>
              <a:t>alla Russia registrò, </a:t>
            </a:r>
            <a:r>
              <a:rPr lang="it-IT" b="1" dirty="0"/>
              <a:t>in un primo momento</a:t>
            </a:r>
            <a:r>
              <a:rPr lang="it-IT" dirty="0"/>
              <a:t>, un </a:t>
            </a:r>
            <a:r>
              <a:rPr lang="it-IT" b="1" dirty="0"/>
              <a:t>successo</a:t>
            </a:r>
            <a:r>
              <a:rPr lang="it-IT" dirty="0"/>
              <a:t> clamoroso (penetrando per 800 Km), </a:t>
            </a:r>
            <a:r>
              <a:rPr lang="it-IT" b="1" dirty="0"/>
              <a:t>tuttavia a nord Leningrado</a:t>
            </a:r>
            <a:r>
              <a:rPr lang="it-IT" dirty="0"/>
              <a:t> </a:t>
            </a:r>
            <a:r>
              <a:rPr lang="it-IT" b="1" dirty="0"/>
              <a:t>non capitolò</a:t>
            </a:r>
            <a:r>
              <a:rPr lang="it-IT" dirty="0"/>
              <a:t> </a:t>
            </a:r>
            <a:r>
              <a:rPr lang="it-IT" b="1" dirty="0"/>
              <a:t>e a sud la conquista dell’Ucraina non significò il collasso</a:t>
            </a:r>
            <a:r>
              <a:rPr lang="it-IT" dirty="0"/>
              <a:t> dell’industria bellica sovietica. </a:t>
            </a:r>
          </a:p>
          <a:p>
            <a:pPr marL="0" indent="0" algn="just" fontAlgn="auto">
              <a:spcAft>
                <a:spcPts val="0"/>
              </a:spcAft>
              <a:buFont typeface="Arial" charset="0"/>
              <a:buNone/>
              <a:defRPr/>
            </a:pPr>
            <a:r>
              <a:rPr lang="it-IT" b="1" dirty="0"/>
              <a:t>Le truppe di Hitler arrivarono in novembre fino ai sobborghi di Mosca</a:t>
            </a:r>
            <a:r>
              <a:rPr lang="it-IT" dirty="0"/>
              <a:t>; </a:t>
            </a:r>
            <a:r>
              <a:rPr lang="it-IT" b="1" dirty="0"/>
              <a:t>ma il 5 dicembre quando già l’inverno russo infieriva e causava terribili problemi ai soldati tedeschi, l’esercito sovietico contrattaccò</a:t>
            </a:r>
            <a:r>
              <a:rPr lang="it-IT" dirty="0"/>
              <a:t>, provocando la definitiva </a:t>
            </a:r>
            <a:r>
              <a:rPr lang="it-IT" b="1" dirty="0"/>
              <a:t>cessazione della guerra lampo</a:t>
            </a:r>
            <a:r>
              <a:rPr lang="it-IT" dirty="0"/>
              <a:t> e la sua trasformazione in una micidiale </a:t>
            </a:r>
            <a:r>
              <a:rPr lang="it-IT" b="1" dirty="0"/>
              <a:t>guerra</a:t>
            </a:r>
            <a:r>
              <a:rPr lang="it-IT" dirty="0"/>
              <a:t> di </a:t>
            </a:r>
            <a:r>
              <a:rPr lang="it-IT" b="1" dirty="0"/>
              <a:t>logoramento</a:t>
            </a:r>
            <a:r>
              <a:rPr lang="it-IT" dirty="0"/>
              <a:t>. </a:t>
            </a:r>
          </a:p>
          <a:p>
            <a:pPr marL="0" indent="0" algn="just" fontAlgn="auto">
              <a:spcAft>
                <a:spcPts val="0"/>
              </a:spcAft>
              <a:buFont typeface="Arial" charset="0"/>
              <a:buNone/>
              <a:defRPr/>
            </a:pPr>
            <a:r>
              <a:rPr lang="it-IT" dirty="0"/>
              <a:t>Stalin inoltre adottò la </a:t>
            </a:r>
            <a:r>
              <a:rPr lang="it-IT" b="1" dirty="0"/>
              <a:t>tattica della terra bruciata</a:t>
            </a:r>
            <a:r>
              <a:rPr lang="it-IT" dirty="0"/>
              <a:t> (“Non bisogna lasciare una sola locomotiva, non un vagone, non un chilo di grano, un litro di carburante”).</a:t>
            </a:r>
          </a:p>
          <a:p>
            <a:pPr marL="384048" indent="-384048" fontAlgn="auto">
              <a:spcAft>
                <a:spcPts val="0"/>
              </a:spcAft>
              <a:defRPr/>
            </a:pPr>
            <a:endParaRPr lang="it-IT"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olo 1">
            <a:extLst>
              <a:ext uri="{FF2B5EF4-FFF2-40B4-BE49-F238E27FC236}">
                <a16:creationId xmlns:a16="http://schemas.microsoft.com/office/drawing/2014/main" id="{BCA5B45D-7141-33D1-D043-4C50C74BB1B5}"/>
              </a:ext>
            </a:extLst>
          </p:cNvPr>
          <p:cNvSpPr>
            <a:spLocks noGrp="1"/>
          </p:cNvSpPr>
          <p:nvPr>
            <p:ph type="title"/>
          </p:nvPr>
        </p:nvSpPr>
        <p:spPr>
          <a:xfrm>
            <a:off x="893763" y="87313"/>
            <a:ext cx="7200900" cy="533400"/>
          </a:xfrm>
        </p:spPr>
        <p:txBody>
          <a:bodyPr rtlCol="0">
            <a:normAutofit fontScale="90000"/>
          </a:bodyPr>
          <a:lstStyle/>
          <a:p>
            <a:pPr fontAlgn="auto">
              <a:spcAft>
                <a:spcPts val="0"/>
              </a:spcAft>
              <a:defRPr/>
            </a:pPr>
            <a:r>
              <a:rPr lang="it-IT" altLang="it-IT" dirty="0"/>
              <a:t>La Società delle Nazioni</a:t>
            </a:r>
          </a:p>
        </p:txBody>
      </p:sp>
      <p:sp>
        <p:nvSpPr>
          <p:cNvPr id="10243" name="Segnaposto contenuto 2">
            <a:extLst>
              <a:ext uri="{FF2B5EF4-FFF2-40B4-BE49-F238E27FC236}">
                <a16:creationId xmlns:a16="http://schemas.microsoft.com/office/drawing/2014/main" id="{4A41179B-172D-DF36-1934-941AD04E26FC}"/>
              </a:ext>
            </a:extLst>
          </p:cNvPr>
          <p:cNvSpPr>
            <a:spLocks noGrp="1"/>
          </p:cNvSpPr>
          <p:nvPr>
            <p:ph idx="1"/>
          </p:nvPr>
        </p:nvSpPr>
        <p:spPr>
          <a:xfrm>
            <a:off x="684213" y="836613"/>
            <a:ext cx="8075612" cy="4525962"/>
          </a:xfrm>
        </p:spPr>
        <p:txBody>
          <a:bodyPr/>
          <a:lstStyle/>
          <a:p>
            <a:pPr algn="just"/>
            <a:r>
              <a:rPr lang="it-IT" altLang="it-IT" sz="2400"/>
              <a:t>Il trattato di Locarno prevedeva anche l’</a:t>
            </a:r>
            <a:r>
              <a:rPr lang="it-IT" altLang="it-IT" sz="2400" b="1"/>
              <a:t>ingresso della Germania nella Società delle Nazioni</a:t>
            </a:r>
            <a:r>
              <a:rPr lang="it-IT" altLang="it-IT" sz="2400"/>
              <a:t>, organismo voluto da Wilson, per promuovere la collaborazione internazionale.</a:t>
            </a:r>
          </a:p>
        </p:txBody>
      </p:sp>
      <p:pic>
        <p:nvPicPr>
          <p:cNvPr id="10244" name="Picture 2" descr="File:Origin of the League of Nations.png">
            <a:extLst>
              <a:ext uri="{FF2B5EF4-FFF2-40B4-BE49-F238E27FC236}">
                <a16:creationId xmlns:a16="http://schemas.microsoft.com/office/drawing/2014/main" id="{ABE97C22-F3B6-84DE-F8EE-A007F32AF5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088" y="2708275"/>
            <a:ext cx="5475287"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Rettangolo 4">
            <a:extLst>
              <a:ext uri="{FF2B5EF4-FFF2-40B4-BE49-F238E27FC236}">
                <a16:creationId xmlns:a16="http://schemas.microsoft.com/office/drawing/2014/main" id="{DD23314E-D03B-297B-90F1-84548D43C982}"/>
              </a:ext>
            </a:extLst>
          </p:cNvPr>
          <p:cNvSpPr>
            <a:spLocks noChangeArrowheads="1"/>
          </p:cNvSpPr>
          <p:nvPr/>
        </p:nvSpPr>
        <p:spPr bwMode="auto">
          <a:xfrm>
            <a:off x="6048375" y="2917825"/>
            <a:ext cx="2935288"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eaLnBrk="1" hangingPunct="1"/>
            <a:r>
              <a:rPr lang="it-IT" altLang="it-IT" sz="1400">
                <a:latin typeface="Calibri" panose="020F0502020204030204" pitchFamily="34" charset="0"/>
                <a:cs typeface="Arial" panose="020B0604020202020204" pitchFamily="34" charset="0"/>
              </a:rPr>
              <a:t>Cartolina commemorativa sulle origini della Società delle Nazioni (al centro il Presidente degli Stati Uniti Woodrow Wilson, che nel 1919 fu insignito del Nobel per la Pace)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File:Fronte meridionale 1941.png">
            <a:hlinkClick r:id="rId2"/>
            <a:extLst>
              <a:ext uri="{FF2B5EF4-FFF2-40B4-BE49-F238E27FC236}">
                <a16:creationId xmlns:a16="http://schemas.microsoft.com/office/drawing/2014/main" id="{B1632813-C962-E2EF-9C56-21CA5B85CD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6350" y="1133475"/>
            <a:ext cx="6591300"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CasellaDiTesto 3">
            <a:extLst>
              <a:ext uri="{FF2B5EF4-FFF2-40B4-BE49-F238E27FC236}">
                <a16:creationId xmlns:a16="http://schemas.microsoft.com/office/drawing/2014/main" id="{63C2E191-3F0F-5FBC-9D1C-CCFAF4677079}"/>
              </a:ext>
            </a:extLst>
          </p:cNvPr>
          <p:cNvSpPr txBox="1">
            <a:spLocks noChangeArrowheads="1"/>
          </p:cNvSpPr>
          <p:nvPr/>
        </p:nvSpPr>
        <p:spPr bwMode="auto">
          <a:xfrm>
            <a:off x="1276350" y="201613"/>
            <a:ext cx="711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eaLnBrk="1" hangingPunct="1"/>
            <a:r>
              <a:rPr lang="it-IT" altLang="it-IT" dirty="0">
                <a:latin typeface="Calibri" panose="020F0502020204030204" pitchFamily="34" charset="0"/>
                <a:cs typeface="Arial" panose="020B0604020202020204" pitchFamily="34" charset="0"/>
              </a:rPr>
              <a:t>Mappa raffigurante la linea della massima avanzata tedesca al 9 dicembre 1941 (in rosso i grandi accerchiamenti realizzati dalla Wehrmacht). </a:t>
            </a:r>
          </a:p>
          <a:p>
            <a:pPr eaLnBrk="1" hangingPunct="1"/>
            <a:endParaRPr lang="it-IT" altLang="it-IT" dirty="0">
              <a:latin typeface="Calibri" panose="020F0502020204030204" pitchFamily="34" charset="0"/>
              <a:cs typeface="Arial" panose="020B060402020202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File:Bundesarchiv Bild 101I-268-0157-17A, Russland, Schützenpanzer Sd.Kfz. 253.jpg">
            <a:extLst>
              <a:ext uri="{FF2B5EF4-FFF2-40B4-BE49-F238E27FC236}">
                <a16:creationId xmlns:a16="http://schemas.microsoft.com/office/drawing/2014/main" id="{B9ED0293-5B5E-DEAE-D9C5-5D10539DB7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052513"/>
            <a:ext cx="76200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ttangolo 4">
            <a:extLst>
              <a:ext uri="{FF2B5EF4-FFF2-40B4-BE49-F238E27FC236}">
                <a16:creationId xmlns:a16="http://schemas.microsoft.com/office/drawing/2014/main" id="{7C507B92-8A93-B02E-4E2F-E29A1738E910}"/>
              </a:ext>
            </a:extLst>
          </p:cNvPr>
          <p:cNvSpPr>
            <a:spLocks noChangeArrowheads="1"/>
          </p:cNvSpPr>
          <p:nvPr/>
        </p:nvSpPr>
        <p:spPr bwMode="auto">
          <a:xfrm>
            <a:off x="741363" y="331788"/>
            <a:ext cx="4572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eaLnBrk="1" hangingPunct="1"/>
            <a:r>
              <a:rPr lang="it-IT" altLang="it-IT" sz="1400">
                <a:latin typeface="Calibri" panose="020F0502020204030204" pitchFamily="34" charset="0"/>
                <a:cs typeface="Arial" panose="020B0604020202020204" pitchFamily="34" charset="0"/>
              </a:rPr>
              <a:t>Il terreno, reso fangoso e molle a causa delle piogge autunnali, e la scarsità di strade praticabili per i mezzi corazzati compromisero l'avanzata tedesca verso Mosca</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File:Bundesarchiv Bild 101I-215-0354-14, Russland, Panzer IV im Schnee.jpg">
            <a:extLst>
              <a:ext uri="{FF2B5EF4-FFF2-40B4-BE49-F238E27FC236}">
                <a16:creationId xmlns:a16="http://schemas.microsoft.com/office/drawing/2014/main" id="{A7BFEA30-C29D-E2AD-3849-E246BEC330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406400"/>
            <a:ext cx="7620000"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ttangolo 4">
            <a:extLst>
              <a:ext uri="{FF2B5EF4-FFF2-40B4-BE49-F238E27FC236}">
                <a16:creationId xmlns:a16="http://schemas.microsoft.com/office/drawing/2014/main" id="{643F514C-E3CC-7771-E1A8-73AD9E844A4A}"/>
              </a:ext>
            </a:extLst>
          </p:cNvPr>
          <p:cNvSpPr>
            <a:spLocks noChangeArrowheads="1"/>
          </p:cNvSpPr>
          <p:nvPr/>
        </p:nvSpPr>
        <p:spPr bwMode="auto">
          <a:xfrm>
            <a:off x="323850" y="112713"/>
            <a:ext cx="76215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eaLnBrk="1" hangingPunct="1"/>
            <a:r>
              <a:rPr lang="it-IT" altLang="it-IT" sz="1400" dirty="0">
                <a:latin typeface="Calibri" panose="020F0502020204030204" pitchFamily="34" charset="0"/>
                <a:cs typeface="Arial" panose="020B0604020202020204" pitchFamily="34" charset="0"/>
              </a:rPr>
              <a:t>     Soldati tedeschi tentano di sbloccare dalla neve un panzer IV D, slittato a lato della carreggiata</a:t>
            </a:r>
          </a:p>
        </p:txBody>
      </p:sp>
      <p:pic>
        <p:nvPicPr>
          <p:cNvPr id="61444" name="Picture 4" descr="http://upload.wikimedia.org/wikipedia/commons/thumb/e/ea/Bundesarchiv_Bild_146-2008-0317%2C_Russland%2C_Bergung_eines_Verwundeten.jpg/220px-Bundesarchiv_Bild_146-2008-0317%2C_Russland%2C_Bergung_eines_Verwundeten.jpg">
            <a:extLst>
              <a:ext uri="{FF2B5EF4-FFF2-40B4-BE49-F238E27FC236}">
                <a16:creationId xmlns:a16="http://schemas.microsoft.com/office/drawing/2014/main" id="{7D666259-3060-18BF-DFD1-B4465A0EF9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4702175"/>
            <a:ext cx="3248025"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Rettangolo 6">
            <a:extLst>
              <a:ext uri="{FF2B5EF4-FFF2-40B4-BE49-F238E27FC236}">
                <a16:creationId xmlns:a16="http://schemas.microsoft.com/office/drawing/2014/main" id="{44D58D3F-EFCD-D60C-FEA6-C36EA5EB69DE}"/>
              </a:ext>
            </a:extLst>
          </p:cNvPr>
          <p:cNvSpPr>
            <a:spLocks noChangeArrowheads="1"/>
          </p:cNvSpPr>
          <p:nvPr/>
        </p:nvSpPr>
        <p:spPr bwMode="auto">
          <a:xfrm>
            <a:off x="3419475" y="5859463"/>
            <a:ext cx="243046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algn="r" eaLnBrk="1" hangingPunct="1"/>
            <a:r>
              <a:rPr lang="it-IT" altLang="it-IT" sz="1400">
                <a:latin typeface="Calibri" panose="020F0502020204030204" pitchFamily="34" charset="0"/>
                <a:cs typeface="Arial" panose="020B0604020202020204" pitchFamily="34" charset="0"/>
              </a:rPr>
              <a:t>Novembre 1941: </a:t>
            </a:r>
          </a:p>
          <a:p>
            <a:pPr algn="r" eaLnBrk="1" hangingPunct="1"/>
            <a:r>
              <a:rPr lang="it-IT" altLang="it-IT" sz="1400">
                <a:latin typeface="Calibri" panose="020F0502020204030204" pitchFamily="34" charset="0"/>
                <a:cs typeface="Arial" panose="020B0604020202020204" pitchFamily="34" charset="0"/>
              </a:rPr>
              <a:t>fanti tedeschi, privi di equipaggiamento invernale, soccorrono un camerata ferito</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olo 1">
            <a:extLst>
              <a:ext uri="{FF2B5EF4-FFF2-40B4-BE49-F238E27FC236}">
                <a16:creationId xmlns:a16="http://schemas.microsoft.com/office/drawing/2014/main" id="{A7B191FB-4D85-CE10-60EF-7CCDCE8150A9}"/>
              </a:ext>
            </a:extLst>
          </p:cNvPr>
          <p:cNvSpPr>
            <a:spLocks noGrp="1"/>
          </p:cNvSpPr>
          <p:nvPr>
            <p:ph type="title"/>
          </p:nvPr>
        </p:nvSpPr>
        <p:spPr>
          <a:xfrm>
            <a:off x="827088" y="0"/>
            <a:ext cx="7200900" cy="1485900"/>
          </a:xfrm>
        </p:spPr>
        <p:txBody>
          <a:bodyPr/>
          <a:lstStyle/>
          <a:p>
            <a:r>
              <a:rPr lang="it-IT" altLang="en-US"/>
              <a:t>Il progressivo allargamento del conflitto nel 1941</a:t>
            </a:r>
          </a:p>
        </p:txBody>
      </p:sp>
      <p:sp>
        <p:nvSpPr>
          <p:cNvPr id="3" name="Segnaposto contenuto 2">
            <a:extLst>
              <a:ext uri="{FF2B5EF4-FFF2-40B4-BE49-F238E27FC236}">
                <a16:creationId xmlns:a16="http://schemas.microsoft.com/office/drawing/2014/main" id="{8B63D87E-DBE8-970D-E46D-CBAEAD9D7BFF}"/>
              </a:ext>
            </a:extLst>
          </p:cNvPr>
          <p:cNvSpPr>
            <a:spLocks noGrp="1"/>
          </p:cNvSpPr>
          <p:nvPr>
            <p:ph idx="1"/>
          </p:nvPr>
        </p:nvSpPr>
        <p:spPr>
          <a:xfrm>
            <a:off x="1028700" y="2286000"/>
            <a:ext cx="7791450" cy="2943225"/>
          </a:xfrm>
        </p:spPr>
        <p:txBody>
          <a:bodyPr rtlCol="0">
            <a:normAutofit/>
          </a:bodyPr>
          <a:lstStyle/>
          <a:p>
            <a:pPr marL="0" indent="0" algn="just" fontAlgn="auto">
              <a:spcAft>
                <a:spcPts val="0"/>
              </a:spcAft>
              <a:buFont typeface="Arial" charset="0"/>
              <a:buNone/>
              <a:defRPr/>
            </a:pPr>
            <a:r>
              <a:rPr lang="it-IT" dirty="0"/>
              <a:t>L’Inghilterra godeva già, fin dall’autunno del 1940, dell’</a:t>
            </a:r>
            <a:r>
              <a:rPr lang="it-IT" b="1" dirty="0"/>
              <a:t>appoggio politico ed economico degli Stati Uniti</a:t>
            </a:r>
            <a:r>
              <a:rPr lang="it-IT" dirty="0"/>
              <a:t>. </a:t>
            </a:r>
          </a:p>
          <a:p>
            <a:pPr marL="0" indent="0" algn="just" fontAlgn="auto">
              <a:spcAft>
                <a:spcPts val="0"/>
              </a:spcAft>
              <a:buFont typeface="Arial" charset="0"/>
              <a:buNone/>
              <a:defRPr/>
            </a:pPr>
            <a:r>
              <a:rPr lang="it-IT" dirty="0"/>
              <a:t>Nel 1941 l’aiuto americano trovò un’espressione più efficace mediante la </a:t>
            </a:r>
            <a:r>
              <a:rPr lang="it-IT" b="1" dirty="0"/>
              <a:t>Legge affitti e prestiti</a:t>
            </a:r>
            <a:r>
              <a:rPr lang="it-IT" dirty="0"/>
              <a:t>, con cui il Presidente aveva il potere di mettere risorse americane a disposizione di quegli stati la cui sconfitta avrebbe rappresentato un pericolo per la sicurezza USA. </a:t>
            </a:r>
          </a:p>
          <a:p>
            <a:pPr marL="0" indent="0" algn="just" fontAlgn="auto">
              <a:spcAft>
                <a:spcPts val="0"/>
              </a:spcAft>
              <a:buFont typeface="Arial" charset="0"/>
              <a:buNone/>
              <a:defRPr/>
            </a:pPr>
            <a:r>
              <a:rPr lang="it-IT" dirty="0"/>
              <a:t>Di questi aiuti </a:t>
            </a:r>
            <a:r>
              <a:rPr lang="it-IT" b="1" dirty="0"/>
              <a:t>ne approfittò </a:t>
            </a:r>
            <a:r>
              <a:rPr lang="it-IT" dirty="0"/>
              <a:t>in primis la </a:t>
            </a:r>
            <a:r>
              <a:rPr lang="it-IT" b="1" dirty="0"/>
              <a:t>Gran Bretagna</a:t>
            </a:r>
            <a:r>
              <a:rPr lang="it-IT" dirty="0"/>
              <a:t>, l’URSS invece venne aiutata solo a partire dal novembre 1941.</a:t>
            </a:r>
          </a:p>
          <a:p>
            <a:pPr marL="384048" indent="-384048" fontAlgn="auto">
              <a:spcAft>
                <a:spcPts val="0"/>
              </a:spcAft>
              <a:defRPr/>
            </a:pPr>
            <a:endParaRPr lang="it-IT"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ttangolo 4">
            <a:extLst>
              <a:ext uri="{FF2B5EF4-FFF2-40B4-BE49-F238E27FC236}">
                <a16:creationId xmlns:a16="http://schemas.microsoft.com/office/drawing/2014/main" id="{BC35DB83-2383-D4FF-4A4D-EDA952EC20DA}"/>
              </a:ext>
            </a:extLst>
          </p:cNvPr>
          <p:cNvSpPr>
            <a:spLocks noChangeArrowheads="1"/>
          </p:cNvSpPr>
          <p:nvPr/>
        </p:nvSpPr>
        <p:spPr bwMode="auto">
          <a:xfrm>
            <a:off x="2486025" y="5300663"/>
            <a:ext cx="4171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eaLnBrk="1" hangingPunct="1"/>
            <a:r>
              <a:rPr lang="it-IT" altLang="it-IT" sz="1400">
                <a:latin typeface="Calibri" panose="020F0502020204030204" pitchFamily="34" charset="0"/>
                <a:cs typeface="Arial" panose="020B0604020202020204" pitchFamily="34" charset="0"/>
              </a:rPr>
              <a:t>Il presidente Franklin D. Roosevelt mentre firma il patto </a:t>
            </a:r>
            <a:r>
              <a:rPr lang="it-IT" altLang="it-IT" sz="1400" b="1">
                <a:latin typeface="Calibri" panose="020F0502020204030204" pitchFamily="34" charset="0"/>
                <a:cs typeface="Arial" panose="020B0604020202020204" pitchFamily="34" charset="0"/>
              </a:rPr>
              <a:t>lend-lease</a:t>
            </a:r>
            <a:r>
              <a:rPr lang="it-IT" altLang="it-IT" sz="1400">
                <a:latin typeface="Calibri" panose="020F0502020204030204" pitchFamily="34" charset="0"/>
                <a:cs typeface="Arial" panose="020B0604020202020204" pitchFamily="34" charset="0"/>
              </a:rPr>
              <a:t> per aiuti a Gran Bretagna e Cina.</a:t>
            </a:r>
          </a:p>
        </p:txBody>
      </p:sp>
      <p:pic>
        <p:nvPicPr>
          <p:cNvPr id="63491" name="Picture 2" descr="File:President Franklin D. Roosevelt-1941.jpg">
            <a:extLst>
              <a:ext uri="{FF2B5EF4-FFF2-40B4-BE49-F238E27FC236}">
                <a16:creationId xmlns:a16="http://schemas.microsoft.com/office/drawing/2014/main" id="{1190486E-8729-273B-84F5-C6BECA7E4D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6025" y="1671638"/>
            <a:ext cx="4171950"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olo 1">
            <a:extLst>
              <a:ext uri="{FF2B5EF4-FFF2-40B4-BE49-F238E27FC236}">
                <a16:creationId xmlns:a16="http://schemas.microsoft.com/office/drawing/2014/main" id="{B8AE88DC-F606-9CC8-8BB1-07962D4CFE8B}"/>
              </a:ext>
            </a:extLst>
          </p:cNvPr>
          <p:cNvSpPr>
            <a:spLocks noGrp="1"/>
          </p:cNvSpPr>
          <p:nvPr>
            <p:ph type="title"/>
          </p:nvPr>
        </p:nvSpPr>
        <p:spPr>
          <a:xfrm>
            <a:off x="755650" y="188913"/>
            <a:ext cx="8388350" cy="1485900"/>
          </a:xfrm>
        </p:spPr>
        <p:txBody>
          <a:bodyPr/>
          <a:lstStyle/>
          <a:p>
            <a:r>
              <a:rPr lang="it-IT" altLang="it-IT"/>
              <a:t>Il Giappone rifiuta di intervenire contro l’URSS</a:t>
            </a:r>
          </a:p>
        </p:txBody>
      </p:sp>
      <p:sp>
        <p:nvSpPr>
          <p:cNvPr id="3" name="Segnaposto contenuto 2">
            <a:extLst>
              <a:ext uri="{FF2B5EF4-FFF2-40B4-BE49-F238E27FC236}">
                <a16:creationId xmlns:a16="http://schemas.microsoft.com/office/drawing/2014/main" id="{A5451486-A610-A7FE-DB9E-9E3D4CD972BB}"/>
              </a:ext>
            </a:extLst>
          </p:cNvPr>
          <p:cNvSpPr>
            <a:spLocks noGrp="1"/>
          </p:cNvSpPr>
          <p:nvPr>
            <p:ph idx="1"/>
          </p:nvPr>
        </p:nvSpPr>
        <p:spPr/>
        <p:txBody>
          <a:bodyPr rtlCol="0">
            <a:normAutofit/>
          </a:bodyPr>
          <a:lstStyle/>
          <a:p>
            <a:pPr marL="0" indent="0" algn="just" fontAlgn="auto">
              <a:spcAft>
                <a:spcPts val="0"/>
              </a:spcAft>
              <a:buFont typeface="Arial" charset="0"/>
              <a:buNone/>
              <a:defRPr/>
            </a:pPr>
            <a:r>
              <a:rPr lang="it-IT" dirty="0"/>
              <a:t>Fin dal </a:t>
            </a:r>
            <a:r>
              <a:rPr lang="it-IT" b="1" dirty="0"/>
              <a:t>1937 il Giappone era in guerra con la Cina</a:t>
            </a:r>
            <a:r>
              <a:rPr lang="it-IT" dirty="0"/>
              <a:t>, di cui aveva conquistato le regioni settentrionali e orientali. Nel </a:t>
            </a:r>
            <a:r>
              <a:rPr lang="it-IT" b="1" dirty="0"/>
              <a:t>1941</a:t>
            </a:r>
            <a:r>
              <a:rPr lang="it-IT" dirty="0"/>
              <a:t>, l’impero nipponico si trovò di fronte a una alternativa: </a:t>
            </a:r>
            <a:r>
              <a:rPr lang="it-IT" b="1" dirty="0"/>
              <a:t>Hitler lo sollecitava a intervenire in Siberia</a:t>
            </a:r>
            <a:r>
              <a:rPr lang="it-IT" dirty="0"/>
              <a:t>, ad occupare </a:t>
            </a:r>
            <a:r>
              <a:rPr lang="it-IT" dirty="0" err="1"/>
              <a:t>Vladivostock</a:t>
            </a:r>
            <a:r>
              <a:rPr lang="it-IT" dirty="0"/>
              <a:t> e a schiacciare l’URSS su due fronti. </a:t>
            </a:r>
          </a:p>
          <a:p>
            <a:pPr marL="0" indent="0" algn="just" fontAlgn="auto">
              <a:spcAft>
                <a:spcPts val="0"/>
              </a:spcAft>
              <a:buFont typeface="Arial" charset="0"/>
              <a:buNone/>
              <a:defRPr/>
            </a:pPr>
            <a:r>
              <a:rPr lang="it-IT" dirty="0"/>
              <a:t>Il </a:t>
            </a:r>
            <a:r>
              <a:rPr lang="it-IT" b="1" dirty="0"/>
              <a:t>Giappone però rifiutò </a:t>
            </a:r>
            <a:r>
              <a:rPr lang="it-IT" dirty="0"/>
              <a:t>e non aprì le ostilità contro l’URSS (preferì impegnarsi nella conquista dei possedimenti francesi e olandesi in Estremo Oriente). Fino alla sconfitta della Germania, l’URSS a sua volta non dichiarò guerra al Giappone, che condusse pertanto solo una sorta di guerra regionale in Estremo Oriente, dettata da propri interessi economici.</a:t>
            </a:r>
          </a:p>
          <a:p>
            <a:pPr marL="384048" indent="-384048" fontAlgn="auto">
              <a:spcAft>
                <a:spcPts val="0"/>
              </a:spcAft>
              <a:defRPr/>
            </a:pPr>
            <a:endParaRPr lang="it-IT"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olo 1">
            <a:extLst>
              <a:ext uri="{FF2B5EF4-FFF2-40B4-BE49-F238E27FC236}">
                <a16:creationId xmlns:a16="http://schemas.microsoft.com/office/drawing/2014/main" id="{00D99FE1-327D-0484-3A81-2F716DE44950}"/>
              </a:ext>
            </a:extLst>
          </p:cNvPr>
          <p:cNvSpPr>
            <a:spLocks noGrp="1"/>
          </p:cNvSpPr>
          <p:nvPr>
            <p:ph type="title"/>
          </p:nvPr>
        </p:nvSpPr>
        <p:spPr>
          <a:xfrm>
            <a:off x="1028700" y="115888"/>
            <a:ext cx="7200900" cy="1485900"/>
          </a:xfrm>
        </p:spPr>
        <p:txBody>
          <a:bodyPr/>
          <a:lstStyle/>
          <a:p>
            <a:r>
              <a:rPr lang="it-IT" altLang="it-IT"/>
              <a:t>L’entrata in guerra del Giappone</a:t>
            </a:r>
          </a:p>
        </p:txBody>
      </p:sp>
      <p:sp>
        <p:nvSpPr>
          <p:cNvPr id="3" name="Segnaposto contenuto 2">
            <a:extLst>
              <a:ext uri="{FF2B5EF4-FFF2-40B4-BE49-F238E27FC236}">
                <a16:creationId xmlns:a16="http://schemas.microsoft.com/office/drawing/2014/main" id="{87703437-8921-99AE-E9B0-242FE0F4B8F5}"/>
              </a:ext>
            </a:extLst>
          </p:cNvPr>
          <p:cNvSpPr>
            <a:spLocks noGrp="1"/>
          </p:cNvSpPr>
          <p:nvPr>
            <p:ph idx="1"/>
          </p:nvPr>
        </p:nvSpPr>
        <p:spPr>
          <a:xfrm>
            <a:off x="755650" y="1844675"/>
            <a:ext cx="8137525" cy="4537075"/>
          </a:xfrm>
        </p:spPr>
        <p:txBody>
          <a:bodyPr rtlCol="0">
            <a:normAutofit/>
          </a:bodyPr>
          <a:lstStyle/>
          <a:p>
            <a:pPr marL="0" indent="0" algn="just" fontAlgn="auto">
              <a:spcAft>
                <a:spcPts val="0"/>
              </a:spcAft>
              <a:buFont typeface="Arial" charset="0"/>
              <a:buNone/>
              <a:defRPr/>
            </a:pPr>
            <a:r>
              <a:rPr lang="it-IT" dirty="0"/>
              <a:t>Il </a:t>
            </a:r>
            <a:r>
              <a:rPr lang="it-IT" b="1" dirty="0"/>
              <a:t>24 luglio</a:t>
            </a:r>
            <a:r>
              <a:rPr lang="it-IT" dirty="0"/>
              <a:t>, </a:t>
            </a:r>
            <a:r>
              <a:rPr lang="it-IT" b="1" dirty="0"/>
              <a:t>l’esercito giapponese entrò nella regione di Saigon, nell’Indocina francese</a:t>
            </a:r>
            <a:r>
              <a:rPr lang="it-IT" dirty="0"/>
              <a:t>. </a:t>
            </a:r>
          </a:p>
          <a:p>
            <a:pPr marL="0" indent="0" algn="just" fontAlgn="auto">
              <a:spcAft>
                <a:spcPts val="0"/>
              </a:spcAft>
              <a:buFont typeface="Arial" charset="0"/>
              <a:buNone/>
              <a:defRPr/>
            </a:pPr>
            <a:r>
              <a:rPr lang="it-IT" b="1" dirty="0" err="1"/>
              <a:t>Roosvelt</a:t>
            </a:r>
            <a:r>
              <a:rPr lang="it-IT" b="1" dirty="0"/>
              <a:t> reagì</a:t>
            </a:r>
            <a:r>
              <a:rPr lang="it-IT" dirty="0"/>
              <a:t> il 26 luglio annunciando il </a:t>
            </a:r>
            <a:r>
              <a:rPr lang="it-IT" b="1" dirty="0"/>
              <a:t>blocco di tutti i beni giapponesi negli USA e l’embargo</a:t>
            </a:r>
            <a:r>
              <a:rPr lang="it-IT" dirty="0"/>
              <a:t> di ogni prodotto nei confronti del Giappone. A tale chiusura delle forniture si associarono anche la Gran Bretagna, i paesi del Commonwealth e l’Olanda. </a:t>
            </a:r>
          </a:p>
          <a:p>
            <a:pPr marL="0" indent="0" algn="just" fontAlgn="auto">
              <a:spcAft>
                <a:spcPts val="0"/>
              </a:spcAft>
              <a:buFont typeface="Arial" charset="0"/>
              <a:buNone/>
              <a:defRPr/>
            </a:pPr>
            <a:r>
              <a:rPr lang="it-IT" dirty="0"/>
              <a:t>Fu allora che </a:t>
            </a:r>
            <a:r>
              <a:rPr lang="it-IT" b="1" dirty="0"/>
              <a:t>il Giappone si decise per la guerra nei confronti delle potenze occidentali</a:t>
            </a:r>
            <a:r>
              <a:rPr lang="it-IT" dirty="0"/>
              <a:t>. Il </a:t>
            </a:r>
            <a:r>
              <a:rPr lang="it-IT" b="1" dirty="0"/>
              <a:t>7 dicembre 1941</a:t>
            </a:r>
            <a:r>
              <a:rPr lang="it-IT" dirty="0"/>
              <a:t>, l’aviazione nipponica attaccò la base americana di </a:t>
            </a:r>
            <a:r>
              <a:rPr lang="it-IT" b="1" dirty="0"/>
              <a:t>Pearl Harbor</a:t>
            </a:r>
            <a:r>
              <a:rPr lang="it-IT" dirty="0"/>
              <a:t>, nelle Hawaii: quattro corazzate furono affondate ed altre dieci navi vennero gravemente danneggiate, tuttavia le portaerei non si trovavano in porto al momento dell’incursione, che sortì quindi un effetto limitato dal punto di vista militare.</a:t>
            </a:r>
          </a:p>
          <a:p>
            <a:pPr marL="0" indent="0" algn="just" fontAlgn="auto">
              <a:spcAft>
                <a:spcPts val="0"/>
              </a:spcAft>
              <a:buFont typeface="Arial" charset="0"/>
              <a:buNone/>
              <a:defRPr/>
            </a:pPr>
            <a:endParaRPr lang="it-IT" dirty="0"/>
          </a:p>
          <a:p>
            <a:pPr marL="384048" indent="-384048" fontAlgn="auto">
              <a:spcAft>
                <a:spcPts val="0"/>
              </a:spcAft>
              <a:defRPr/>
            </a:pPr>
            <a:endParaRPr lang="it-IT"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File:USS Arizona burning-Pearl Harbor.jpg">
            <a:extLst>
              <a:ext uri="{FF2B5EF4-FFF2-40B4-BE49-F238E27FC236}">
                <a16:creationId xmlns:a16="http://schemas.microsoft.com/office/drawing/2014/main" id="{22408C16-6F6D-16CF-ACCC-6B55595790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0" y="638175"/>
            <a:ext cx="7048500"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Rettangolo 4">
            <a:extLst>
              <a:ext uri="{FF2B5EF4-FFF2-40B4-BE49-F238E27FC236}">
                <a16:creationId xmlns:a16="http://schemas.microsoft.com/office/drawing/2014/main" id="{C6313B75-F52C-ACAC-9F2D-B25EA785C256}"/>
              </a:ext>
            </a:extLst>
          </p:cNvPr>
          <p:cNvSpPr>
            <a:spLocks noChangeArrowheads="1"/>
          </p:cNvSpPr>
          <p:nvPr/>
        </p:nvSpPr>
        <p:spPr bwMode="auto">
          <a:xfrm>
            <a:off x="1047750" y="188913"/>
            <a:ext cx="7048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eaLnBrk="1" hangingPunct="1"/>
            <a:r>
              <a:rPr lang="it-IT" altLang="it-IT" sz="1400">
                <a:latin typeface="Calibri" panose="020F0502020204030204" pitchFamily="34" charset="0"/>
                <a:cs typeface="Arial" panose="020B0604020202020204" pitchFamily="34" charset="0"/>
              </a:rPr>
              <a:t>Mattino del 7 dicembre 1941: La USS Arizona in fiamme. Fu la nave che riportò il maggior numero di vittime tra l'equipaggio.</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olo 1">
            <a:extLst>
              <a:ext uri="{FF2B5EF4-FFF2-40B4-BE49-F238E27FC236}">
                <a16:creationId xmlns:a16="http://schemas.microsoft.com/office/drawing/2014/main" id="{E721F245-2F98-8808-5430-EAD21346F463}"/>
              </a:ext>
            </a:extLst>
          </p:cNvPr>
          <p:cNvSpPr>
            <a:spLocks noGrp="1"/>
          </p:cNvSpPr>
          <p:nvPr>
            <p:ph type="title"/>
          </p:nvPr>
        </p:nvSpPr>
        <p:spPr>
          <a:xfrm>
            <a:off x="684213" y="115888"/>
            <a:ext cx="8351837" cy="1485900"/>
          </a:xfrm>
        </p:spPr>
        <p:txBody>
          <a:bodyPr rtlCol="0">
            <a:normAutofit fontScale="90000"/>
          </a:bodyPr>
          <a:lstStyle/>
          <a:p>
            <a:pPr fontAlgn="auto">
              <a:spcAft>
                <a:spcPts val="0"/>
              </a:spcAft>
              <a:defRPr/>
            </a:pPr>
            <a:r>
              <a:rPr lang="it-IT" altLang="it-IT" dirty="0"/>
              <a:t>Alle Midway si arresta l’espansione giapponese nel Pacifico</a:t>
            </a:r>
          </a:p>
        </p:txBody>
      </p:sp>
      <p:sp>
        <p:nvSpPr>
          <p:cNvPr id="3" name="Segnaposto contenuto 2">
            <a:extLst>
              <a:ext uri="{FF2B5EF4-FFF2-40B4-BE49-F238E27FC236}">
                <a16:creationId xmlns:a16="http://schemas.microsoft.com/office/drawing/2014/main" id="{0802A437-B765-A8F9-F69E-F24EEBE56A69}"/>
              </a:ext>
            </a:extLst>
          </p:cNvPr>
          <p:cNvSpPr>
            <a:spLocks noGrp="1"/>
          </p:cNvSpPr>
          <p:nvPr>
            <p:ph idx="1"/>
          </p:nvPr>
        </p:nvSpPr>
        <p:spPr>
          <a:xfrm>
            <a:off x="1028700" y="1773238"/>
            <a:ext cx="7935913" cy="4094162"/>
          </a:xfrm>
        </p:spPr>
        <p:txBody>
          <a:bodyPr rtlCol="0">
            <a:normAutofit/>
          </a:bodyPr>
          <a:lstStyle/>
          <a:p>
            <a:pPr marL="0" indent="0" algn="just" fontAlgn="auto">
              <a:spcAft>
                <a:spcPts val="0"/>
              </a:spcAft>
              <a:buFont typeface="Arial" charset="0"/>
              <a:buNone/>
              <a:defRPr/>
            </a:pPr>
            <a:endParaRPr lang="it-IT" dirty="0"/>
          </a:p>
          <a:p>
            <a:pPr marL="0" indent="0" algn="just" fontAlgn="auto">
              <a:spcAft>
                <a:spcPts val="0"/>
              </a:spcAft>
              <a:buFont typeface="Arial" charset="0"/>
              <a:buNone/>
              <a:defRPr/>
            </a:pPr>
            <a:r>
              <a:rPr lang="it-IT" dirty="0"/>
              <a:t>Nei </a:t>
            </a:r>
            <a:r>
              <a:rPr lang="it-IT" b="1" dirty="0"/>
              <a:t>primi mesi del 1942</a:t>
            </a:r>
            <a:r>
              <a:rPr lang="it-IT" dirty="0"/>
              <a:t> il </a:t>
            </a:r>
            <a:r>
              <a:rPr lang="it-IT" b="1" dirty="0"/>
              <a:t>Giappone riportò notevoli successi</a:t>
            </a:r>
            <a:r>
              <a:rPr lang="it-IT" dirty="0"/>
              <a:t>: furono conquistati i principali possedimenti inglesi e americani in Asia orientale (</a:t>
            </a:r>
            <a:r>
              <a:rPr lang="it-IT" b="1" dirty="0"/>
              <a:t>Hong Kong, Singapore, Filippine</a:t>
            </a:r>
            <a:r>
              <a:rPr lang="it-IT" dirty="0"/>
              <a:t>) e l’occupazione della </a:t>
            </a:r>
            <a:r>
              <a:rPr lang="it-IT" b="1" dirty="0"/>
              <a:t>Birmania</a:t>
            </a:r>
            <a:r>
              <a:rPr lang="it-IT" dirty="0"/>
              <a:t> portò l’esercito giapponese praticamente ai confini con l’India britannica. </a:t>
            </a:r>
          </a:p>
          <a:p>
            <a:pPr marL="0" indent="0" algn="just" fontAlgn="auto">
              <a:spcAft>
                <a:spcPts val="0"/>
              </a:spcAft>
              <a:buFont typeface="Arial" charset="0"/>
              <a:buNone/>
              <a:defRPr/>
            </a:pPr>
            <a:r>
              <a:rPr lang="it-IT" dirty="0"/>
              <a:t>La prima vera </a:t>
            </a:r>
            <a:r>
              <a:rPr lang="it-IT" b="1" dirty="0"/>
              <a:t>battuta d’arresto</a:t>
            </a:r>
            <a:r>
              <a:rPr lang="it-IT" dirty="0"/>
              <a:t> si verificò il </a:t>
            </a:r>
            <a:r>
              <a:rPr lang="it-IT" b="1" dirty="0"/>
              <a:t>4 giugno 1942</a:t>
            </a:r>
            <a:r>
              <a:rPr lang="it-IT" dirty="0"/>
              <a:t>, </a:t>
            </a:r>
            <a:r>
              <a:rPr lang="it-IT" b="1" dirty="0"/>
              <a:t>al largo delle </a:t>
            </a:r>
            <a:r>
              <a:rPr lang="it-IT" b="1" dirty="0">
                <a:solidFill>
                  <a:schemeClr val="tx1"/>
                </a:solidFill>
              </a:rPr>
              <a:t>isole </a:t>
            </a:r>
            <a:r>
              <a:rPr lang="it-IT" b="1" dirty="0">
                <a:solidFill>
                  <a:schemeClr val="tx1"/>
                </a:solidFill>
                <a:hlinkClick r:id="rId2">
                  <a:extLst>
                    <a:ext uri="{A12FA001-AC4F-418D-AE19-62706E023703}">
                      <ahyp:hlinkClr xmlns:ahyp="http://schemas.microsoft.com/office/drawing/2018/hyperlinkcolor" val="tx"/>
                    </a:ext>
                  </a:extLst>
                </a:hlinkClick>
              </a:rPr>
              <a:t>Midway</a:t>
            </a:r>
            <a:r>
              <a:rPr lang="it-IT" dirty="0"/>
              <a:t>, allorché l’aviazione americana riuscì ad affondare quattro grandi portaerei nipponiche, permettendo agli USA di acquisire una superiorità aeronavale nel Pacifico.</a:t>
            </a:r>
          </a:p>
          <a:p>
            <a:pPr marL="384048" indent="-384048" fontAlgn="auto">
              <a:spcAft>
                <a:spcPts val="0"/>
              </a:spcAft>
              <a:defRPr/>
            </a:pPr>
            <a:endParaRPr lang="it-IT"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olo 1">
            <a:extLst>
              <a:ext uri="{FF2B5EF4-FFF2-40B4-BE49-F238E27FC236}">
                <a16:creationId xmlns:a16="http://schemas.microsoft.com/office/drawing/2014/main" id="{1309472B-A543-A33D-C068-5A48D5B64B75}"/>
              </a:ext>
            </a:extLst>
          </p:cNvPr>
          <p:cNvSpPr>
            <a:spLocks noGrp="1"/>
          </p:cNvSpPr>
          <p:nvPr>
            <p:ph type="title"/>
          </p:nvPr>
        </p:nvSpPr>
        <p:spPr>
          <a:xfrm>
            <a:off x="611188" y="115888"/>
            <a:ext cx="7200900" cy="1485900"/>
          </a:xfrm>
        </p:spPr>
        <p:txBody>
          <a:bodyPr rtlCol="0">
            <a:normAutofit fontScale="90000"/>
          </a:bodyPr>
          <a:lstStyle/>
          <a:p>
            <a:pPr fontAlgn="auto">
              <a:spcAft>
                <a:spcPts val="0"/>
              </a:spcAft>
              <a:defRPr/>
            </a:pPr>
            <a:r>
              <a:rPr lang="it-IT" altLang="it-IT" dirty="0"/>
              <a:t>La ripresa dell’avanzata in territorio sovietico. Stalingrado</a:t>
            </a:r>
          </a:p>
        </p:txBody>
      </p:sp>
      <p:sp>
        <p:nvSpPr>
          <p:cNvPr id="69635" name="Segnaposto contenuto 2">
            <a:extLst>
              <a:ext uri="{FF2B5EF4-FFF2-40B4-BE49-F238E27FC236}">
                <a16:creationId xmlns:a16="http://schemas.microsoft.com/office/drawing/2014/main" id="{D8510FA9-30E6-C30E-0E49-1192042792B0}"/>
              </a:ext>
            </a:extLst>
          </p:cNvPr>
          <p:cNvSpPr>
            <a:spLocks noGrp="1"/>
          </p:cNvSpPr>
          <p:nvPr>
            <p:ph idx="1"/>
          </p:nvPr>
        </p:nvSpPr>
        <p:spPr>
          <a:xfrm>
            <a:off x="1028700" y="2286000"/>
            <a:ext cx="7720013" cy="2511425"/>
          </a:xfrm>
        </p:spPr>
        <p:txBody>
          <a:bodyPr/>
          <a:lstStyle/>
          <a:p>
            <a:pPr algn="just">
              <a:spcAft>
                <a:spcPct val="0"/>
              </a:spcAft>
            </a:pPr>
            <a:r>
              <a:rPr lang="it-IT" altLang="en-US" b="1"/>
              <a:t>L’11 dicembre 1941 Hitler dichiarò guerra agli Stati Uniti</a:t>
            </a:r>
            <a:r>
              <a:rPr lang="it-IT" altLang="en-US"/>
              <a:t> (già in uno stato di semi-belligeranza con la Germania, per via dell’appoggio economico alla Gran Bretagna).</a:t>
            </a:r>
          </a:p>
          <a:p>
            <a:pPr algn="just">
              <a:spcAft>
                <a:spcPct val="0"/>
              </a:spcAft>
            </a:pPr>
            <a:r>
              <a:rPr lang="it-IT" altLang="en-US"/>
              <a:t>Nell’</a:t>
            </a:r>
            <a:r>
              <a:rPr lang="it-IT" altLang="en-US" b="1"/>
              <a:t>estate del 1942</a:t>
            </a:r>
            <a:r>
              <a:rPr lang="it-IT" altLang="en-US"/>
              <a:t>, </a:t>
            </a:r>
            <a:r>
              <a:rPr lang="it-IT" altLang="en-US" b="1"/>
              <a:t>l’esercito tedesco riprese la sua</a:t>
            </a:r>
            <a:r>
              <a:rPr lang="it-IT" altLang="en-US"/>
              <a:t> </a:t>
            </a:r>
            <a:r>
              <a:rPr lang="it-IT" altLang="en-US" b="1"/>
              <a:t>avanzata in territorio sovietico</a:t>
            </a:r>
            <a:r>
              <a:rPr lang="it-IT" altLang="en-US"/>
              <a:t>. Ma Hitler commise un </a:t>
            </a:r>
            <a:r>
              <a:rPr lang="it-IT" altLang="en-US" b="1"/>
              <a:t>errore</a:t>
            </a:r>
            <a:r>
              <a:rPr lang="it-IT" altLang="en-US"/>
              <a:t> </a:t>
            </a:r>
            <a:r>
              <a:rPr lang="it-IT" altLang="en-US" b="1"/>
              <a:t>strategico</a:t>
            </a:r>
            <a:r>
              <a:rPr lang="it-IT" altLang="en-US"/>
              <a:t>, </a:t>
            </a:r>
            <a:r>
              <a:rPr lang="it-IT" altLang="en-US" b="1"/>
              <a:t>attaccando contemporaneamente il Caucaso e Stalingrado</a:t>
            </a:r>
            <a:r>
              <a:rPr lang="it-IT" altLang="en-US"/>
              <a:t>, con il risultato che nessuno dei due obiettivi venne conseguito.</a:t>
            </a:r>
          </a:p>
          <a:p>
            <a:pPr>
              <a:spcAft>
                <a:spcPct val="0"/>
              </a:spcAft>
            </a:pPr>
            <a:endParaRPr lang="it-IT"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olo 1">
            <a:extLst>
              <a:ext uri="{FF2B5EF4-FFF2-40B4-BE49-F238E27FC236}">
                <a16:creationId xmlns:a16="http://schemas.microsoft.com/office/drawing/2014/main" id="{AD04BEF9-B32F-B64B-E818-47BECBDC6AB0}"/>
              </a:ext>
            </a:extLst>
          </p:cNvPr>
          <p:cNvSpPr>
            <a:spLocks noGrp="1"/>
          </p:cNvSpPr>
          <p:nvPr>
            <p:ph type="title"/>
          </p:nvPr>
        </p:nvSpPr>
        <p:spPr>
          <a:xfrm>
            <a:off x="539750" y="0"/>
            <a:ext cx="8604250" cy="1485900"/>
          </a:xfrm>
        </p:spPr>
        <p:txBody>
          <a:bodyPr/>
          <a:lstStyle/>
          <a:p>
            <a:r>
              <a:rPr lang="it-IT" altLang="en-US"/>
              <a:t>La politica estera tedesca negli anni 1933-1936</a:t>
            </a:r>
          </a:p>
        </p:txBody>
      </p:sp>
      <p:sp>
        <p:nvSpPr>
          <p:cNvPr id="3" name="Segnaposto contenuto 2">
            <a:extLst>
              <a:ext uri="{FF2B5EF4-FFF2-40B4-BE49-F238E27FC236}">
                <a16:creationId xmlns:a16="http://schemas.microsoft.com/office/drawing/2014/main" id="{942C7EC2-3F9A-A17D-35E2-CE2304E06044}"/>
              </a:ext>
            </a:extLst>
          </p:cNvPr>
          <p:cNvSpPr>
            <a:spLocks noGrp="1"/>
          </p:cNvSpPr>
          <p:nvPr>
            <p:ph idx="1"/>
          </p:nvPr>
        </p:nvSpPr>
        <p:spPr>
          <a:xfrm>
            <a:off x="971550" y="1485900"/>
            <a:ext cx="7258050" cy="4381500"/>
          </a:xfrm>
        </p:spPr>
        <p:txBody>
          <a:bodyPr rtlCol="0">
            <a:normAutofit fontScale="47500" lnSpcReduction="20000"/>
          </a:bodyPr>
          <a:lstStyle/>
          <a:p>
            <a:pPr marL="384048" indent="-384048" algn="just" fontAlgn="auto">
              <a:spcAft>
                <a:spcPts val="0"/>
              </a:spcAft>
              <a:defRPr/>
            </a:pPr>
            <a:r>
              <a:rPr lang="it-IT" sz="4500" b="1" dirty="0">
                <a:solidFill>
                  <a:schemeClr val="tx1"/>
                </a:solidFill>
              </a:rPr>
              <a:t>Con l’avvento al potere di Hitler cessò il rapporto di collaborazione tra Germania e URSS</a:t>
            </a:r>
            <a:r>
              <a:rPr lang="it-IT" sz="4500" dirty="0">
                <a:solidFill>
                  <a:schemeClr val="tx1"/>
                </a:solidFill>
              </a:rPr>
              <a:t>. </a:t>
            </a:r>
          </a:p>
          <a:p>
            <a:pPr marL="384048" indent="-384048" algn="just" fontAlgn="auto">
              <a:spcAft>
                <a:spcPts val="0"/>
              </a:spcAft>
              <a:defRPr/>
            </a:pPr>
            <a:r>
              <a:rPr lang="it-IT" sz="4500" dirty="0">
                <a:solidFill>
                  <a:schemeClr val="tx1"/>
                </a:solidFill>
              </a:rPr>
              <a:t>Anche con le altre potenze europee i </a:t>
            </a:r>
            <a:r>
              <a:rPr lang="it-IT" sz="4500" b="1" dirty="0">
                <a:solidFill>
                  <a:schemeClr val="tx1"/>
                </a:solidFill>
              </a:rPr>
              <a:t>rapporti</a:t>
            </a:r>
            <a:r>
              <a:rPr lang="it-IT" sz="4500" dirty="0">
                <a:solidFill>
                  <a:schemeClr val="tx1"/>
                </a:solidFill>
              </a:rPr>
              <a:t> cominciarono a farsi più </a:t>
            </a:r>
            <a:r>
              <a:rPr lang="it-IT" sz="4500" b="1" dirty="0">
                <a:solidFill>
                  <a:schemeClr val="tx1"/>
                </a:solidFill>
              </a:rPr>
              <a:t>tesi</a:t>
            </a:r>
            <a:r>
              <a:rPr lang="it-IT" sz="4500" dirty="0">
                <a:solidFill>
                  <a:schemeClr val="tx1"/>
                </a:solidFill>
              </a:rPr>
              <a:t>, come nel caso dell’</a:t>
            </a:r>
            <a:r>
              <a:rPr lang="it-IT" sz="4500" b="1" dirty="0">
                <a:solidFill>
                  <a:schemeClr val="tx1"/>
                </a:solidFill>
              </a:rPr>
              <a:t>Italia</a:t>
            </a:r>
            <a:r>
              <a:rPr lang="it-IT" sz="4500" dirty="0">
                <a:solidFill>
                  <a:schemeClr val="tx1"/>
                </a:solidFill>
              </a:rPr>
              <a:t>, quando Mussolini si oppose al tentato colpo di stato nazista in Austria. Nel </a:t>
            </a:r>
            <a:r>
              <a:rPr lang="it-IT" sz="4500" b="1" dirty="0">
                <a:solidFill>
                  <a:schemeClr val="tx1"/>
                </a:solidFill>
              </a:rPr>
              <a:t>1934</a:t>
            </a:r>
            <a:r>
              <a:rPr lang="it-IT" sz="4500" dirty="0">
                <a:solidFill>
                  <a:schemeClr val="tx1"/>
                </a:solidFill>
              </a:rPr>
              <a:t>, infatti, </a:t>
            </a:r>
            <a:r>
              <a:rPr lang="it-IT" sz="4500" b="1" dirty="0">
                <a:solidFill>
                  <a:schemeClr val="tx1"/>
                </a:solidFill>
              </a:rPr>
              <a:t>i nazisti austriaci tentarono un colpo di stato in Austria</a:t>
            </a:r>
            <a:r>
              <a:rPr lang="it-IT" sz="4500" dirty="0">
                <a:solidFill>
                  <a:schemeClr val="tx1"/>
                </a:solidFill>
              </a:rPr>
              <a:t>, </a:t>
            </a:r>
            <a:r>
              <a:rPr lang="it-IT" sz="4500" b="1" dirty="0">
                <a:solidFill>
                  <a:schemeClr val="tx1"/>
                </a:solidFill>
              </a:rPr>
              <a:t>assassinando</a:t>
            </a:r>
            <a:r>
              <a:rPr lang="it-IT" sz="4500" dirty="0">
                <a:solidFill>
                  <a:schemeClr val="tx1"/>
                </a:solidFill>
              </a:rPr>
              <a:t> il cancelliere </a:t>
            </a:r>
            <a:r>
              <a:rPr lang="it-IT" sz="4500" b="1" dirty="0" err="1">
                <a:solidFill>
                  <a:schemeClr val="tx1"/>
                </a:solidFill>
              </a:rPr>
              <a:t>Dollfus</a:t>
            </a:r>
            <a:r>
              <a:rPr lang="it-IT" sz="4500" dirty="0">
                <a:solidFill>
                  <a:schemeClr val="tx1"/>
                </a:solidFill>
              </a:rPr>
              <a:t>, contrario all’unione con la Germania, come da diverse parti si richiedeva in nome del principio di nazionalità, dopo la fine dell’Impero asburgico. </a:t>
            </a:r>
            <a:r>
              <a:rPr lang="it-IT" sz="4500" b="1" dirty="0">
                <a:solidFill>
                  <a:schemeClr val="tx1"/>
                </a:solidFill>
              </a:rPr>
              <a:t>Mussolini minacciò di intervenire militarmente</a:t>
            </a:r>
            <a:r>
              <a:rPr lang="it-IT" sz="4500" dirty="0">
                <a:solidFill>
                  <a:schemeClr val="tx1"/>
                </a:solidFill>
              </a:rPr>
              <a:t>, e la crisi fu superata solo dopo che il governo austriaco ebbe riacquistato il controllo della situazione.</a:t>
            </a:r>
          </a:p>
          <a:p>
            <a:pPr marL="384048" indent="-384048" algn="just" fontAlgn="auto">
              <a:spcAft>
                <a:spcPts val="0"/>
              </a:spcAft>
              <a:defRPr/>
            </a:pPr>
            <a:r>
              <a:rPr lang="it-IT" sz="2500" dirty="0">
                <a:solidFill>
                  <a:schemeClr val="tx1"/>
                </a:solidFill>
                <a:hlinkClick r:id="rId2"/>
              </a:rPr>
              <a:t>http://www.youtube.com/watch?v=c7OmLSN8K0U</a:t>
            </a:r>
            <a:r>
              <a:rPr lang="it-IT" sz="2500" dirty="0">
                <a:solidFill>
                  <a:schemeClr val="tx1"/>
                </a:solidFill>
              </a:rPr>
              <a:t> (2 minuti, manifestazione)</a:t>
            </a:r>
          </a:p>
          <a:p>
            <a:pPr marL="0" indent="0" fontAlgn="auto">
              <a:spcAft>
                <a:spcPts val="0"/>
              </a:spcAft>
              <a:buNone/>
              <a:defRPr/>
            </a:pPr>
            <a:endParaRPr lang="it-IT"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olo 1">
            <a:extLst>
              <a:ext uri="{FF2B5EF4-FFF2-40B4-BE49-F238E27FC236}">
                <a16:creationId xmlns:a16="http://schemas.microsoft.com/office/drawing/2014/main" id="{9280C906-BA94-6BF2-78F8-5B4453331D7E}"/>
              </a:ext>
            </a:extLst>
          </p:cNvPr>
          <p:cNvSpPr>
            <a:spLocks noGrp="1"/>
          </p:cNvSpPr>
          <p:nvPr>
            <p:ph type="title"/>
          </p:nvPr>
        </p:nvSpPr>
        <p:spPr/>
        <p:txBody>
          <a:bodyPr/>
          <a:lstStyle/>
          <a:p>
            <a:r>
              <a:rPr lang="it-IT" altLang="it-IT"/>
              <a:t>Battaglia di Stalingrado e resa</a:t>
            </a:r>
          </a:p>
        </p:txBody>
      </p:sp>
      <p:sp>
        <p:nvSpPr>
          <p:cNvPr id="68611" name="Segnaposto contenuto 2">
            <a:extLst>
              <a:ext uri="{FF2B5EF4-FFF2-40B4-BE49-F238E27FC236}">
                <a16:creationId xmlns:a16="http://schemas.microsoft.com/office/drawing/2014/main" id="{71774F3B-12DD-80C2-59BC-01B89D4F41B7}"/>
              </a:ext>
            </a:extLst>
          </p:cNvPr>
          <p:cNvSpPr>
            <a:spLocks noGrp="1"/>
          </p:cNvSpPr>
          <p:nvPr>
            <p:ph idx="1"/>
          </p:nvPr>
        </p:nvSpPr>
        <p:spPr/>
        <p:txBody>
          <a:bodyPr rtlCol="0">
            <a:normAutofit/>
          </a:bodyPr>
          <a:lstStyle/>
          <a:p>
            <a:pPr marL="0" indent="0" fontAlgn="auto">
              <a:buFont typeface="Arial" charset="0"/>
              <a:buNone/>
              <a:defRPr/>
            </a:pPr>
            <a:r>
              <a:rPr lang="it-IT" dirty="0"/>
              <a:t>Nel </a:t>
            </a:r>
            <a:r>
              <a:rPr lang="it-IT" b="1" dirty="0"/>
              <a:t>novembre 1942</a:t>
            </a:r>
            <a:r>
              <a:rPr lang="it-IT" dirty="0"/>
              <a:t>, </a:t>
            </a:r>
            <a:r>
              <a:rPr lang="it-IT" b="1" dirty="0"/>
              <a:t>l’Armata Rossa passò al contrattacco</a:t>
            </a:r>
            <a:r>
              <a:rPr lang="it-IT" dirty="0"/>
              <a:t> e riuscì ad </a:t>
            </a:r>
            <a:r>
              <a:rPr lang="it-IT" b="1" dirty="0"/>
              <a:t>accerchiare i 250000 soldati della VI Armata tedesca impegnata a Stalingrado</a:t>
            </a:r>
            <a:r>
              <a:rPr lang="it-IT" dirty="0"/>
              <a:t>. </a:t>
            </a:r>
          </a:p>
          <a:p>
            <a:pPr marL="0" indent="0" fontAlgn="auto">
              <a:buFont typeface="Arial" charset="0"/>
              <a:buNone/>
              <a:defRPr/>
            </a:pPr>
            <a:r>
              <a:rPr lang="it-IT" dirty="0"/>
              <a:t>Hitler vietò al generale </a:t>
            </a:r>
            <a:r>
              <a:rPr lang="it-IT" b="1" dirty="0"/>
              <a:t>von </a:t>
            </a:r>
            <a:r>
              <a:rPr lang="it-IT" b="1" dirty="0" err="1"/>
              <a:t>Paulus</a:t>
            </a:r>
            <a:r>
              <a:rPr lang="it-IT" dirty="0"/>
              <a:t> ogni ritirata, con il risultato che una volta assediati i tedeschi, il </a:t>
            </a:r>
            <a:r>
              <a:rPr lang="it-IT" b="1" dirty="0"/>
              <a:t>31 gennaio 1943</a:t>
            </a:r>
            <a:r>
              <a:rPr lang="it-IT" dirty="0"/>
              <a:t>, furono costretti ad </a:t>
            </a:r>
            <a:r>
              <a:rPr lang="it-IT" b="1" dirty="0"/>
              <a:t>arrendersi</a:t>
            </a:r>
            <a:r>
              <a:rPr lang="it-IT" dirty="0"/>
              <a:t>. </a:t>
            </a:r>
          </a:p>
          <a:p>
            <a:pPr marL="0" indent="0" fontAlgn="auto">
              <a:buFont typeface="Arial" charset="0"/>
              <a:buNone/>
              <a:defRPr/>
            </a:pPr>
            <a:r>
              <a:rPr lang="it-IT" dirty="0"/>
              <a:t>Quella di Stalingrado fu la battaglia decisiva di tutta la guerra.</a:t>
            </a:r>
          </a:p>
          <a:p>
            <a:pPr marL="0" indent="0" fontAlgn="auto">
              <a:buFont typeface="Arial" charset="0"/>
              <a:buNone/>
              <a:defRPr/>
            </a:pPr>
            <a:r>
              <a:rPr lang="it-IT" dirty="0">
                <a:hlinkClick r:id="rId2"/>
              </a:rPr>
              <a:t>http://www.youtube.com/watch?v=nVm0xTkN4O4</a:t>
            </a:r>
            <a:r>
              <a:rPr lang="it-IT" dirty="0"/>
              <a:t> (cinegiornale fascista 2 minuti, propaganda altera la realtà)</a:t>
            </a:r>
          </a:p>
          <a:p>
            <a:pPr marL="384048" indent="-384048" fontAlgn="auto">
              <a:buFont typeface="Arial" charset="0"/>
              <a:buChar char="•"/>
              <a:defRPr/>
            </a:pPr>
            <a:endParaRPr lang="it-IT"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File:Operation Ring it.png">
            <a:extLst>
              <a:ext uri="{FF2B5EF4-FFF2-40B4-BE49-F238E27FC236}">
                <a16:creationId xmlns:a16="http://schemas.microsoft.com/office/drawing/2014/main" id="{FAC39A57-378B-C228-5029-A23CA228A3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09625"/>
            <a:ext cx="762000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File:Bundesarchiv Bild 183-R76619, Russland, Kesselschlacht Stalingrad.jpg">
            <a:extLst>
              <a:ext uri="{FF2B5EF4-FFF2-40B4-BE49-F238E27FC236}">
                <a16:creationId xmlns:a16="http://schemas.microsoft.com/office/drawing/2014/main" id="{D6055F32-D390-293B-4DD9-B86ADE4267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38200"/>
            <a:ext cx="7339013" cy="498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Rettangolo 4">
            <a:extLst>
              <a:ext uri="{FF2B5EF4-FFF2-40B4-BE49-F238E27FC236}">
                <a16:creationId xmlns:a16="http://schemas.microsoft.com/office/drawing/2014/main" id="{4F96A991-07B4-FD62-6D7A-F3CBE6357C92}"/>
              </a:ext>
            </a:extLst>
          </p:cNvPr>
          <p:cNvSpPr>
            <a:spLocks noChangeArrowheads="1"/>
          </p:cNvSpPr>
          <p:nvPr/>
        </p:nvSpPr>
        <p:spPr bwMode="auto">
          <a:xfrm>
            <a:off x="739775" y="192088"/>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eaLnBrk="1" hangingPunct="1"/>
            <a:r>
              <a:rPr lang="it-IT" altLang="it-IT">
                <a:latin typeface="Calibri" panose="020F0502020204030204" pitchFamily="34" charset="0"/>
                <a:cs typeface="Arial" panose="020B0604020202020204" pitchFamily="34" charset="0"/>
              </a:rPr>
              <a:t>Gennaio 1943: soldati sovietici snidano gli ultimi tedeschi tra le macerie di Stalingrado.</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2 febbraio 1943, la bandiera sovietica sventola sulla piazza centrale: l'Armata Rossa ha vinto">
            <a:extLst>
              <a:ext uri="{FF2B5EF4-FFF2-40B4-BE49-F238E27FC236}">
                <a16:creationId xmlns:a16="http://schemas.microsoft.com/office/drawing/2014/main" id="{3A247DC9-7AAD-4144-8FD9-9666D541F3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7513" y="3649663"/>
            <a:ext cx="4953000"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Rettangolo 5">
            <a:extLst>
              <a:ext uri="{FF2B5EF4-FFF2-40B4-BE49-F238E27FC236}">
                <a16:creationId xmlns:a16="http://schemas.microsoft.com/office/drawing/2014/main" id="{5B684A25-149D-D050-1DB9-8F01E3EAAA6D}"/>
              </a:ext>
            </a:extLst>
          </p:cNvPr>
          <p:cNvSpPr>
            <a:spLocks noChangeArrowheads="1"/>
          </p:cNvSpPr>
          <p:nvPr/>
        </p:nvSpPr>
        <p:spPr bwMode="auto">
          <a:xfrm>
            <a:off x="6300788" y="2095500"/>
            <a:ext cx="25558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algn="r" eaLnBrk="1" hangingPunct="1"/>
            <a:r>
              <a:rPr lang="it-IT" altLang="it-IT" b="1">
                <a:latin typeface="Calibri" panose="020F0502020204030204" pitchFamily="34" charset="0"/>
                <a:cs typeface="Arial" panose="020B0604020202020204" pitchFamily="34" charset="0"/>
              </a:rPr>
              <a:t>2 febbraio 1943</a:t>
            </a:r>
            <a:r>
              <a:rPr lang="it-IT" altLang="it-IT">
                <a:latin typeface="Calibri" panose="020F0502020204030204" pitchFamily="34" charset="0"/>
                <a:cs typeface="Arial" panose="020B0604020202020204" pitchFamily="34" charset="0"/>
              </a:rPr>
              <a:t>, </a:t>
            </a:r>
          </a:p>
          <a:p>
            <a:pPr algn="r" eaLnBrk="1" hangingPunct="1"/>
            <a:r>
              <a:rPr lang="it-IT" altLang="it-IT">
                <a:latin typeface="Calibri" panose="020F0502020204030204" pitchFamily="34" charset="0"/>
                <a:cs typeface="Arial" panose="020B0604020202020204" pitchFamily="34" charset="0"/>
              </a:rPr>
              <a:t>la bandiera sovietica sventola sulla piazza centrale: l’Armata Rossa ha vinto</a:t>
            </a:r>
          </a:p>
        </p:txBody>
      </p:sp>
      <p:pic>
        <p:nvPicPr>
          <p:cNvPr id="73732" name="Picture 7" descr="http://digilander.libero.it/lacorsainfinita/guerra2/schede/stalingrado1.gif">
            <a:extLst>
              <a:ext uri="{FF2B5EF4-FFF2-40B4-BE49-F238E27FC236}">
                <a16:creationId xmlns:a16="http://schemas.microsoft.com/office/drawing/2014/main" id="{3F7DF5B7-1F3B-8BDE-2481-30A03EBA3E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olo 1">
            <a:extLst>
              <a:ext uri="{FF2B5EF4-FFF2-40B4-BE49-F238E27FC236}">
                <a16:creationId xmlns:a16="http://schemas.microsoft.com/office/drawing/2014/main" id="{E2C5FE53-EF44-81F8-DAC3-76948A4E172F}"/>
              </a:ext>
            </a:extLst>
          </p:cNvPr>
          <p:cNvSpPr>
            <a:spLocks noGrp="1"/>
          </p:cNvSpPr>
          <p:nvPr>
            <p:ph type="title"/>
          </p:nvPr>
        </p:nvSpPr>
        <p:spPr>
          <a:xfrm>
            <a:off x="539750" y="0"/>
            <a:ext cx="8604250" cy="1485900"/>
          </a:xfrm>
        </p:spPr>
        <p:txBody>
          <a:bodyPr/>
          <a:lstStyle/>
          <a:p>
            <a:r>
              <a:rPr lang="it-IT" altLang="en-US"/>
              <a:t>L’organizzazione della produzione bellica in Germania</a:t>
            </a:r>
          </a:p>
        </p:txBody>
      </p:sp>
      <p:sp>
        <p:nvSpPr>
          <p:cNvPr id="3" name="Segnaposto contenuto 2">
            <a:extLst>
              <a:ext uri="{FF2B5EF4-FFF2-40B4-BE49-F238E27FC236}">
                <a16:creationId xmlns:a16="http://schemas.microsoft.com/office/drawing/2014/main" id="{C29EDEDC-6F74-CA0E-2E5B-6D040909BB39}"/>
              </a:ext>
            </a:extLst>
          </p:cNvPr>
          <p:cNvSpPr>
            <a:spLocks noGrp="1"/>
          </p:cNvSpPr>
          <p:nvPr>
            <p:ph idx="1"/>
          </p:nvPr>
        </p:nvSpPr>
        <p:spPr>
          <a:xfrm>
            <a:off x="539750" y="1700213"/>
            <a:ext cx="7993063" cy="4608512"/>
          </a:xfrm>
        </p:spPr>
        <p:txBody>
          <a:bodyPr rtlCol="0">
            <a:normAutofit/>
          </a:bodyPr>
          <a:lstStyle/>
          <a:p>
            <a:pPr marL="0" indent="0" fontAlgn="auto">
              <a:spcAft>
                <a:spcPts val="0"/>
              </a:spcAft>
              <a:buFont typeface="Arial" charset="0"/>
              <a:buNone/>
              <a:defRPr/>
            </a:pPr>
            <a:r>
              <a:rPr lang="it-IT" dirty="0"/>
              <a:t>Hitler decise nel </a:t>
            </a:r>
            <a:r>
              <a:rPr lang="it-IT" b="1" dirty="0"/>
              <a:t>1943</a:t>
            </a:r>
            <a:r>
              <a:rPr lang="it-IT" dirty="0"/>
              <a:t> una </a:t>
            </a:r>
            <a:r>
              <a:rPr lang="it-IT" b="1" dirty="0"/>
              <a:t>mobilitazione di tutte le risorse tedesche</a:t>
            </a:r>
            <a:r>
              <a:rPr lang="it-IT" dirty="0"/>
              <a:t>: per la prima volta in Germania gli investimenti diretti ai beni di consumo furono ridotti e il tenore di vita ridimensionato. </a:t>
            </a:r>
          </a:p>
          <a:p>
            <a:pPr marL="0" indent="0" fontAlgn="auto">
              <a:spcAft>
                <a:spcPts val="0"/>
              </a:spcAft>
              <a:buFont typeface="Arial" charset="0"/>
              <a:buNone/>
              <a:defRPr/>
            </a:pPr>
            <a:r>
              <a:rPr lang="it-IT" b="1" dirty="0"/>
              <a:t>Albert </a:t>
            </a:r>
            <a:r>
              <a:rPr lang="it-IT" b="1" dirty="0" err="1"/>
              <a:t>Speer</a:t>
            </a:r>
            <a:r>
              <a:rPr lang="it-IT" dirty="0"/>
              <a:t> nel settembre 1943 assunse la carica di </a:t>
            </a:r>
            <a:r>
              <a:rPr lang="it-IT" b="1" dirty="0"/>
              <a:t>Ministro per l’Armamento e la Produzione di guerra</a:t>
            </a:r>
            <a:r>
              <a:rPr lang="it-IT" dirty="0"/>
              <a:t>. I </a:t>
            </a:r>
            <a:r>
              <a:rPr lang="it-IT" b="1" dirty="0"/>
              <a:t>risultati</a:t>
            </a:r>
            <a:r>
              <a:rPr lang="it-IT" dirty="0"/>
              <a:t> ottenuti da </a:t>
            </a:r>
            <a:r>
              <a:rPr lang="it-IT" dirty="0" err="1"/>
              <a:t>Speer</a:t>
            </a:r>
            <a:r>
              <a:rPr lang="it-IT" dirty="0"/>
              <a:t> furono </a:t>
            </a:r>
            <a:r>
              <a:rPr lang="it-IT" b="1" dirty="0"/>
              <a:t>miracolosi</a:t>
            </a:r>
            <a:r>
              <a:rPr lang="it-IT" dirty="0"/>
              <a:t> (nel 1944 la Germania produceva una quantità di cannoni pesanti, aerei, carri armati ben più grande di quella del 1942), soprattutto se si considera che nel 1943 le incursioni aeree anglo-americane sui centri industriali della Germania si fecero sempre più massicce. Per sopperire alla carenza di manodopera si deportarono in Germania tecnici e operai dai territori occupati (si arrivò ad una presenza di 7 milioni di lavoratori stranieri, fra cui francesi, belgi e olandesi – trattati in modo relativamente decente – e russi e polacchi – trattati come schiavi e, dopo l’autunno del 1943, anche italiani).</a:t>
            </a:r>
          </a:p>
          <a:p>
            <a:pPr marL="384048" indent="-384048" fontAlgn="auto">
              <a:spcAft>
                <a:spcPts val="0"/>
              </a:spcAft>
              <a:defRPr/>
            </a:pPr>
            <a:endParaRPr lang="it-IT"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olo 1">
            <a:extLst>
              <a:ext uri="{FF2B5EF4-FFF2-40B4-BE49-F238E27FC236}">
                <a16:creationId xmlns:a16="http://schemas.microsoft.com/office/drawing/2014/main" id="{AA8419A0-6D0B-FE1C-065A-7A93F2589C4C}"/>
              </a:ext>
            </a:extLst>
          </p:cNvPr>
          <p:cNvSpPr>
            <a:spLocks noGrp="1"/>
          </p:cNvSpPr>
          <p:nvPr>
            <p:ph type="title"/>
          </p:nvPr>
        </p:nvSpPr>
        <p:spPr/>
        <p:txBody>
          <a:bodyPr/>
          <a:lstStyle/>
          <a:p>
            <a:r>
              <a:rPr lang="it-IT" altLang="en-US"/>
              <a:t>Le Conferenze di Teheran e di Casablanca del 1943</a:t>
            </a:r>
          </a:p>
        </p:txBody>
      </p:sp>
      <p:sp>
        <p:nvSpPr>
          <p:cNvPr id="76803" name="Segnaposto contenuto 2">
            <a:extLst>
              <a:ext uri="{FF2B5EF4-FFF2-40B4-BE49-F238E27FC236}">
                <a16:creationId xmlns:a16="http://schemas.microsoft.com/office/drawing/2014/main" id="{5FBC63FC-4CD3-1B2C-8339-4CF4CC56790B}"/>
              </a:ext>
            </a:extLst>
          </p:cNvPr>
          <p:cNvSpPr>
            <a:spLocks noGrp="1"/>
          </p:cNvSpPr>
          <p:nvPr>
            <p:ph idx="1"/>
          </p:nvPr>
        </p:nvSpPr>
        <p:spPr/>
        <p:txBody>
          <a:bodyPr/>
          <a:lstStyle/>
          <a:p>
            <a:pPr>
              <a:spcAft>
                <a:spcPct val="0"/>
              </a:spcAft>
            </a:pPr>
            <a:r>
              <a:rPr lang="it-IT" altLang="en-US"/>
              <a:t>A </a:t>
            </a:r>
            <a:r>
              <a:rPr lang="it-IT" altLang="en-US" b="1"/>
              <a:t>Casablanca</a:t>
            </a:r>
            <a:r>
              <a:rPr lang="it-IT" altLang="en-US"/>
              <a:t> (13-24 gennaio 1943) </a:t>
            </a:r>
            <a:r>
              <a:rPr lang="it-IT" altLang="en-US" b="1"/>
              <a:t>Churchill, Roosvelt</a:t>
            </a:r>
            <a:r>
              <a:rPr lang="it-IT" altLang="en-US"/>
              <a:t> decisero di </a:t>
            </a:r>
            <a:r>
              <a:rPr lang="it-IT" altLang="en-US" b="1"/>
              <a:t>non interrompere la guerra fino alla resa incondizionata della Germania</a:t>
            </a:r>
            <a:r>
              <a:rPr lang="it-IT" altLang="en-US"/>
              <a:t>. Tale formula aveva lo scopo di rassicurare Stalin, timoroso che gli anglo-americani lasciassero l’URSS a dissanguarsi da sola contro il Terzo Reich.</a:t>
            </a:r>
          </a:p>
          <a:p>
            <a:pPr>
              <a:spcAft>
                <a:spcPct val="0"/>
              </a:spcAft>
            </a:pPr>
            <a:r>
              <a:rPr lang="it-IT" altLang="en-US"/>
              <a:t>Nella </a:t>
            </a:r>
            <a:r>
              <a:rPr lang="it-IT" altLang="en-US" b="1"/>
              <a:t>Conferenza di Teheran</a:t>
            </a:r>
            <a:r>
              <a:rPr lang="it-IT" altLang="en-US"/>
              <a:t> (22-26 novembre 1943), a cui partecipò anche </a:t>
            </a:r>
            <a:r>
              <a:rPr lang="it-IT" altLang="en-US" b="1"/>
              <a:t>Stalin</a:t>
            </a:r>
            <a:r>
              <a:rPr lang="it-IT" altLang="en-US"/>
              <a:t>, fu deciso che entro il 1944 gli </a:t>
            </a:r>
            <a:r>
              <a:rPr lang="it-IT" altLang="en-US" b="1"/>
              <a:t>anglo-americani avrebbero aperto un secondo fronte in Francia</a:t>
            </a:r>
            <a:r>
              <a:rPr lang="it-IT" altLang="en-US"/>
              <a:t>, dopo quello già aperto in Italia, </a:t>
            </a:r>
            <a:r>
              <a:rPr lang="it-IT" altLang="en-US" b="1"/>
              <a:t>dopo lo sbarco in Sicilia nel luglio 1943</a:t>
            </a:r>
            <a:endParaRPr lang="it-IT" alt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File:Teheran conference-1943.jpg">
            <a:extLst>
              <a:ext uri="{FF2B5EF4-FFF2-40B4-BE49-F238E27FC236}">
                <a16:creationId xmlns:a16="http://schemas.microsoft.com/office/drawing/2014/main" id="{532DD6D7-7A1A-1759-D305-41D3372653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288" y="260350"/>
            <a:ext cx="75914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Rettangolo 4">
            <a:extLst>
              <a:ext uri="{FF2B5EF4-FFF2-40B4-BE49-F238E27FC236}">
                <a16:creationId xmlns:a16="http://schemas.microsoft.com/office/drawing/2014/main" id="{7D2F9920-79D9-3644-3F75-8EDF514EC860}"/>
              </a:ext>
            </a:extLst>
          </p:cNvPr>
          <p:cNvSpPr>
            <a:spLocks noChangeArrowheads="1"/>
          </p:cNvSpPr>
          <p:nvPr/>
        </p:nvSpPr>
        <p:spPr bwMode="auto">
          <a:xfrm>
            <a:off x="747713" y="6021388"/>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eaLnBrk="1" hangingPunct="1"/>
            <a:r>
              <a:rPr lang="it-IT" altLang="it-IT" sz="1400">
                <a:latin typeface="Calibri" panose="020F0502020204030204" pitchFamily="34" charset="0"/>
                <a:cs typeface="Arial" panose="020B0604020202020204" pitchFamily="34" charset="0"/>
              </a:rPr>
              <a:t>Da sinistra: Stalin, Franklin D. Roosevelt, e Winston Churchill.</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4234A8-8DDD-3B58-0D8D-2D5D89B07FBB}"/>
              </a:ext>
            </a:extLst>
          </p:cNvPr>
          <p:cNvSpPr>
            <a:spLocks noGrp="1"/>
          </p:cNvSpPr>
          <p:nvPr>
            <p:ph type="title"/>
          </p:nvPr>
        </p:nvSpPr>
        <p:spPr>
          <a:xfrm>
            <a:off x="1028700" y="685800"/>
            <a:ext cx="2462021" cy="1485900"/>
          </a:xfrm>
        </p:spPr>
        <p:txBody>
          <a:bodyPr rtlCol="0">
            <a:normAutofit/>
          </a:bodyPr>
          <a:lstStyle/>
          <a:p>
            <a:pPr fontAlgn="auto">
              <a:spcAft>
                <a:spcPts val="0"/>
              </a:spcAft>
              <a:defRPr/>
            </a:pPr>
            <a:r>
              <a:rPr lang="it-IT" sz="2100"/>
              <a:t>Estate 1944: sbarco in Normandia e offensiva sovietica</a:t>
            </a:r>
          </a:p>
        </p:txBody>
      </p:sp>
      <p:sp>
        <p:nvSpPr>
          <p:cNvPr id="78851" name="Segnaposto contenuto 2">
            <a:extLst>
              <a:ext uri="{FF2B5EF4-FFF2-40B4-BE49-F238E27FC236}">
                <a16:creationId xmlns:a16="http://schemas.microsoft.com/office/drawing/2014/main" id="{BE648EFC-0DA0-20C2-477C-4218E9652116}"/>
              </a:ext>
            </a:extLst>
          </p:cNvPr>
          <p:cNvSpPr>
            <a:spLocks noGrp="1"/>
          </p:cNvSpPr>
          <p:nvPr>
            <p:ph idx="1"/>
          </p:nvPr>
        </p:nvSpPr>
        <p:spPr>
          <a:xfrm>
            <a:off x="1028700" y="2286000"/>
            <a:ext cx="2462020" cy="3581400"/>
          </a:xfrm>
        </p:spPr>
        <p:txBody>
          <a:bodyPr>
            <a:normAutofit/>
          </a:bodyPr>
          <a:lstStyle/>
          <a:p>
            <a:pPr marL="0" indent="0">
              <a:spcAft>
                <a:spcPct val="0"/>
              </a:spcAft>
              <a:buFont typeface="Arial" panose="020B0604020202020204" pitchFamily="34" charset="0"/>
              <a:buNone/>
            </a:pPr>
            <a:endParaRPr lang="it-IT" altLang="en-US" sz="1400"/>
          </a:p>
          <a:p>
            <a:pPr marL="0" indent="0">
              <a:spcAft>
                <a:spcPct val="0"/>
              </a:spcAft>
              <a:buFont typeface="Arial" panose="020B0604020202020204" pitchFamily="34" charset="0"/>
              <a:buNone/>
            </a:pPr>
            <a:r>
              <a:rPr lang="it-IT" altLang="en-US" sz="1400"/>
              <a:t>Il </a:t>
            </a:r>
            <a:r>
              <a:rPr lang="it-IT" altLang="en-US" sz="1400" b="1"/>
              <a:t>6 giugno 1944 (D-Day) gli anglo-americani procedettero all’invasione della Francia</a:t>
            </a:r>
            <a:r>
              <a:rPr lang="it-IT" altLang="en-US" sz="1400"/>
              <a:t>, che ebbe inizio con lo sbarco in </a:t>
            </a:r>
            <a:r>
              <a:rPr lang="it-IT" altLang="en-US" sz="1400" b="1">
                <a:hlinkClick r:id="rId2">
                  <a:extLst>
                    <a:ext uri="{A12FA001-AC4F-418D-AE19-62706E023703}">
                      <ahyp:hlinkClr xmlns:ahyp="http://schemas.microsoft.com/office/drawing/2018/hyperlinkcolor" val="tx"/>
                    </a:ext>
                  </a:extLst>
                </a:hlinkClick>
              </a:rPr>
              <a:t>Normandia</a:t>
            </a:r>
            <a:r>
              <a:rPr lang="it-IT" altLang="en-US" sz="1400"/>
              <a:t>. Fu un’operazione colossale (200000 uomini, 6500 mezzi da sbarco, 200 navi da guerra, 13000 aerei), che si concluso alla fine di agosto, quando ormai gli Alleati erano riusciti a sbarcare in Francia più di 2 milioni di uomini, 438000 veicoli e tre milioni di tonnellate di rifornimenti. </a:t>
            </a:r>
          </a:p>
          <a:p>
            <a:pPr marL="0" indent="0">
              <a:spcAft>
                <a:spcPct val="0"/>
              </a:spcAft>
              <a:buFont typeface="Arial" panose="020B0604020202020204" pitchFamily="34" charset="0"/>
              <a:buNone/>
            </a:pPr>
            <a:endParaRPr lang="it-IT" altLang="en-US" sz="1400"/>
          </a:p>
        </p:txBody>
      </p:sp>
      <p:pic>
        <p:nvPicPr>
          <p:cNvPr id="3" name="Immagine 2">
            <a:extLst>
              <a:ext uri="{FF2B5EF4-FFF2-40B4-BE49-F238E27FC236}">
                <a16:creationId xmlns:a16="http://schemas.microsoft.com/office/drawing/2014/main" id="{DE89F014-8B8F-29AF-F57F-1B863A216593}"/>
              </a:ext>
            </a:extLst>
          </p:cNvPr>
          <p:cNvPicPr>
            <a:picLocks noChangeAspect="1"/>
          </p:cNvPicPr>
          <p:nvPr/>
        </p:nvPicPr>
        <p:blipFill>
          <a:blip r:embed="rId3"/>
          <a:stretch>
            <a:fillRect/>
          </a:stretch>
        </p:blipFill>
        <p:spPr>
          <a:xfrm>
            <a:off x="3773600" y="1393057"/>
            <a:ext cx="4887799" cy="3751845"/>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olo 1">
            <a:extLst>
              <a:ext uri="{FF2B5EF4-FFF2-40B4-BE49-F238E27FC236}">
                <a16:creationId xmlns:a16="http://schemas.microsoft.com/office/drawing/2014/main" id="{DD08FF28-AC46-8E4F-66A9-178DCDC94659}"/>
              </a:ext>
            </a:extLst>
          </p:cNvPr>
          <p:cNvSpPr>
            <a:spLocks noGrp="1"/>
          </p:cNvSpPr>
          <p:nvPr>
            <p:ph type="title"/>
          </p:nvPr>
        </p:nvSpPr>
        <p:spPr/>
        <p:txBody>
          <a:bodyPr/>
          <a:lstStyle/>
          <a:p>
            <a:r>
              <a:rPr lang="it-IT" altLang="it-IT"/>
              <a:t>Parigi liberata</a:t>
            </a:r>
          </a:p>
        </p:txBody>
      </p:sp>
      <p:sp>
        <p:nvSpPr>
          <p:cNvPr id="79875" name="Segnaposto contenuto 2">
            <a:extLst>
              <a:ext uri="{FF2B5EF4-FFF2-40B4-BE49-F238E27FC236}">
                <a16:creationId xmlns:a16="http://schemas.microsoft.com/office/drawing/2014/main" id="{E21A86EB-4094-2942-7C4D-BFC258E91FC4}"/>
              </a:ext>
            </a:extLst>
          </p:cNvPr>
          <p:cNvSpPr>
            <a:spLocks noGrp="1"/>
          </p:cNvSpPr>
          <p:nvPr>
            <p:ph idx="1"/>
          </p:nvPr>
        </p:nvSpPr>
        <p:spPr>
          <a:xfrm>
            <a:off x="1028700" y="2154238"/>
            <a:ext cx="5475288" cy="4525962"/>
          </a:xfrm>
        </p:spPr>
        <p:txBody>
          <a:bodyPr rtlCol="0">
            <a:normAutofit/>
          </a:bodyPr>
          <a:lstStyle/>
          <a:p>
            <a:pPr marL="0" indent="0" fontAlgn="auto">
              <a:buFont typeface="Arial" charset="0"/>
              <a:buNone/>
              <a:defRPr/>
            </a:pPr>
            <a:r>
              <a:rPr lang="it-IT" b="1" dirty="0"/>
              <a:t>Il 25 agosto, Parigi venne liberata</a:t>
            </a:r>
            <a:r>
              <a:rPr lang="it-IT" dirty="0"/>
              <a:t>. Le prime truppe ad entrare nella capitale furono francesi. Si trattava di reparti che avevano aderito ad un appello lanciato all’indomani della disfatta, il 18 giugno 1940, dal generale </a:t>
            </a:r>
            <a:r>
              <a:rPr lang="it-IT" b="1" dirty="0"/>
              <a:t>Charles De Gaulle</a:t>
            </a:r>
            <a:r>
              <a:rPr lang="it-IT" dirty="0"/>
              <a:t>. Rientrato a Parigi, De Gaulle assunse la carica di Presidente della Repubblica francese.</a:t>
            </a:r>
          </a:p>
          <a:p>
            <a:pPr marL="384048" indent="-384048" fontAlgn="auto">
              <a:buFont typeface="Arial" charset="0"/>
              <a:buChar char="•"/>
              <a:defRPr/>
            </a:pPr>
            <a:endParaRPr lang="it-IT" dirty="0"/>
          </a:p>
        </p:txBody>
      </p:sp>
      <p:pic>
        <p:nvPicPr>
          <p:cNvPr id="80900" name="Picture 2" descr="Charles de Gaulle nel 1942">
            <a:extLst>
              <a:ext uri="{FF2B5EF4-FFF2-40B4-BE49-F238E27FC236}">
                <a16:creationId xmlns:a16="http://schemas.microsoft.com/office/drawing/2014/main" id="{6346B5D6-FD87-4C48-4324-8161474839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4000500"/>
            <a:ext cx="1905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File:Paris1944.jpg">
            <a:extLst>
              <a:ext uri="{FF2B5EF4-FFF2-40B4-BE49-F238E27FC236}">
                <a16:creationId xmlns:a16="http://schemas.microsoft.com/office/drawing/2014/main" id="{E59898AE-71C3-3159-F944-5766A5986A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638" y="188913"/>
            <a:ext cx="7324725"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ttangolo 4">
            <a:extLst>
              <a:ext uri="{FF2B5EF4-FFF2-40B4-BE49-F238E27FC236}">
                <a16:creationId xmlns:a16="http://schemas.microsoft.com/office/drawing/2014/main" id="{4B14263C-1762-4ECE-16A5-F823BC83BDB4}"/>
              </a:ext>
            </a:extLst>
          </p:cNvPr>
          <p:cNvSpPr>
            <a:spLocks noChangeArrowheads="1"/>
          </p:cNvSpPr>
          <p:nvPr/>
        </p:nvSpPr>
        <p:spPr bwMode="auto">
          <a:xfrm>
            <a:off x="895350" y="6021388"/>
            <a:ext cx="3495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eaLnBrk="1" hangingPunct="1"/>
            <a:r>
              <a:rPr lang="it-IT" altLang="it-IT" sz="1400">
                <a:latin typeface="Calibri" panose="020F0502020204030204" pitchFamily="34" charset="0"/>
                <a:cs typeface="Arial" panose="020B0604020202020204" pitchFamily="34" charset="0"/>
              </a:rPr>
              <a:t>Sfilata sugli Champs-Élysées il 26 agosto 1944</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olo 1">
            <a:extLst>
              <a:ext uri="{FF2B5EF4-FFF2-40B4-BE49-F238E27FC236}">
                <a16:creationId xmlns:a16="http://schemas.microsoft.com/office/drawing/2014/main" id="{0372AE1B-5804-D994-4FD3-8AC914D854EA}"/>
              </a:ext>
            </a:extLst>
          </p:cNvPr>
          <p:cNvSpPr>
            <a:spLocks noGrp="1"/>
          </p:cNvSpPr>
          <p:nvPr>
            <p:ph type="title"/>
          </p:nvPr>
        </p:nvSpPr>
        <p:spPr>
          <a:xfrm>
            <a:off x="611188" y="17463"/>
            <a:ext cx="7791450" cy="1485900"/>
          </a:xfrm>
        </p:spPr>
        <p:txBody>
          <a:bodyPr/>
          <a:lstStyle/>
          <a:p>
            <a:r>
              <a:rPr lang="it-IT" altLang="it-IT"/>
              <a:t>Hitler ripudia </a:t>
            </a:r>
            <a:br>
              <a:rPr lang="it-IT" altLang="it-IT"/>
            </a:br>
            <a:r>
              <a:rPr lang="it-IT" altLang="it-IT"/>
              <a:t>il Trattato di Versailles</a:t>
            </a:r>
          </a:p>
        </p:txBody>
      </p:sp>
      <p:sp>
        <p:nvSpPr>
          <p:cNvPr id="13315" name="Segnaposto contenuto 2">
            <a:extLst>
              <a:ext uri="{FF2B5EF4-FFF2-40B4-BE49-F238E27FC236}">
                <a16:creationId xmlns:a16="http://schemas.microsoft.com/office/drawing/2014/main" id="{3743DA7C-ACBB-321A-1B0F-CC628315F90A}"/>
              </a:ext>
            </a:extLst>
          </p:cNvPr>
          <p:cNvSpPr>
            <a:spLocks noGrp="1"/>
          </p:cNvSpPr>
          <p:nvPr>
            <p:ph idx="1"/>
          </p:nvPr>
        </p:nvSpPr>
        <p:spPr>
          <a:xfrm>
            <a:off x="1028700" y="1773238"/>
            <a:ext cx="7864475" cy="4608512"/>
          </a:xfrm>
        </p:spPr>
        <p:txBody>
          <a:bodyPr/>
          <a:lstStyle/>
          <a:p>
            <a:pPr>
              <a:spcAft>
                <a:spcPct val="0"/>
              </a:spcAft>
            </a:pPr>
            <a:r>
              <a:rPr lang="it-IT" altLang="en-US" dirty="0"/>
              <a:t>Nel 1935, con un </a:t>
            </a:r>
            <a:r>
              <a:rPr lang="it-IT" altLang="en-US" b="1" dirty="0"/>
              <a:t>referendum</a:t>
            </a:r>
            <a:r>
              <a:rPr lang="it-IT" altLang="en-US" dirty="0"/>
              <a:t> gli abitanti della </a:t>
            </a:r>
            <a:r>
              <a:rPr lang="it-IT" altLang="en-US" b="1" dirty="0"/>
              <a:t>Saar</a:t>
            </a:r>
            <a:r>
              <a:rPr lang="it-IT" altLang="en-US" dirty="0"/>
              <a:t> scelsero la riunificazione con la Germania, scaduti i 15 anni di occupazione francese previsti dal trattato di pace.</a:t>
            </a:r>
          </a:p>
          <a:p>
            <a:pPr>
              <a:spcAft>
                <a:spcPct val="0"/>
              </a:spcAft>
            </a:pPr>
            <a:r>
              <a:rPr lang="it-IT" altLang="en-US" dirty="0">
                <a:hlinkClick r:id="rId2"/>
              </a:rPr>
              <a:t>http://www.britishpathe.com/video/germany-takes-over-saar-after-referendum-1935</a:t>
            </a:r>
            <a:r>
              <a:rPr lang="it-IT" altLang="en-US" dirty="0"/>
              <a:t> (gli abitanti della Saar salutano Hitler come un liberatore)</a:t>
            </a:r>
          </a:p>
          <a:p>
            <a:pPr>
              <a:spcAft>
                <a:spcPct val="0"/>
              </a:spcAft>
            </a:pPr>
            <a:r>
              <a:rPr lang="it-IT" altLang="en-US" dirty="0"/>
              <a:t>La </a:t>
            </a:r>
            <a:r>
              <a:rPr lang="it-IT" altLang="en-US" b="1" dirty="0"/>
              <a:t>prima violazione del Trattato di Versailles </a:t>
            </a:r>
            <a:r>
              <a:rPr lang="it-IT" altLang="en-US" dirty="0"/>
              <a:t>si ebbe nel marzo 1935, quando venne ripristinata in Germania la </a:t>
            </a:r>
            <a:r>
              <a:rPr lang="it-IT" altLang="en-US" b="1" dirty="0"/>
              <a:t>coscrizione</a:t>
            </a:r>
            <a:r>
              <a:rPr lang="it-IT" altLang="en-US" dirty="0"/>
              <a:t> </a:t>
            </a:r>
            <a:r>
              <a:rPr lang="it-IT" altLang="en-US" b="1" dirty="0"/>
              <a:t>obbligatoria</a:t>
            </a:r>
            <a:r>
              <a:rPr lang="it-IT" altLang="en-US" dirty="0"/>
              <a:t>.</a:t>
            </a:r>
          </a:p>
          <a:p>
            <a:pPr>
              <a:spcAft>
                <a:spcPct val="0"/>
              </a:spcAft>
            </a:pPr>
            <a:r>
              <a:rPr lang="it-IT" altLang="en-US" dirty="0"/>
              <a:t>Nel maggio </a:t>
            </a:r>
            <a:r>
              <a:rPr lang="it-IT" altLang="en-US" b="1" dirty="0"/>
              <a:t>1935</a:t>
            </a:r>
            <a:r>
              <a:rPr lang="it-IT" altLang="en-US" dirty="0"/>
              <a:t> </a:t>
            </a:r>
            <a:r>
              <a:rPr lang="it-IT" altLang="en-US" b="1" dirty="0"/>
              <a:t>Hitler annunciò</a:t>
            </a:r>
            <a:r>
              <a:rPr lang="it-IT" altLang="en-US" dirty="0"/>
              <a:t> solennemente che </a:t>
            </a:r>
            <a:r>
              <a:rPr lang="it-IT" altLang="en-US" b="1" dirty="0"/>
              <a:t>la Germania</a:t>
            </a:r>
            <a:r>
              <a:rPr lang="it-IT" altLang="en-US" dirty="0"/>
              <a:t> </a:t>
            </a:r>
            <a:r>
              <a:rPr lang="it-IT" altLang="en-US" b="1" dirty="0"/>
              <a:t>ripudiava</a:t>
            </a:r>
            <a:r>
              <a:rPr lang="it-IT" altLang="en-US" dirty="0"/>
              <a:t> </a:t>
            </a:r>
            <a:r>
              <a:rPr lang="it-IT" altLang="en-US" b="1" dirty="0"/>
              <a:t>le</a:t>
            </a:r>
            <a:r>
              <a:rPr lang="it-IT" altLang="en-US" dirty="0"/>
              <a:t> residue </a:t>
            </a:r>
            <a:r>
              <a:rPr lang="it-IT" altLang="en-US" b="1" dirty="0"/>
              <a:t>clausole</a:t>
            </a:r>
            <a:r>
              <a:rPr lang="it-IT" altLang="en-US" dirty="0"/>
              <a:t> </a:t>
            </a:r>
            <a:r>
              <a:rPr lang="it-IT" altLang="en-US" b="1" dirty="0"/>
              <a:t>sul disarmo</a:t>
            </a:r>
            <a:r>
              <a:rPr lang="it-IT" altLang="en-US" dirty="0"/>
              <a:t> del Trattato di Versailles.</a:t>
            </a:r>
          </a:p>
          <a:p>
            <a:pPr>
              <a:spcAft>
                <a:spcPct val="0"/>
              </a:spcAft>
            </a:pPr>
            <a:endParaRPr lang="it-IT" altLang="en-US" dirty="0"/>
          </a:p>
          <a:p>
            <a:pPr>
              <a:spcAft>
                <a:spcPct val="0"/>
              </a:spcAft>
            </a:pPr>
            <a:endParaRPr lang="it-IT" alt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olo 1">
            <a:extLst>
              <a:ext uri="{FF2B5EF4-FFF2-40B4-BE49-F238E27FC236}">
                <a16:creationId xmlns:a16="http://schemas.microsoft.com/office/drawing/2014/main" id="{3E73E0D4-BC00-4CFB-E691-E8E48B9896DD}"/>
              </a:ext>
            </a:extLst>
          </p:cNvPr>
          <p:cNvSpPr>
            <a:spLocks noGrp="1"/>
          </p:cNvSpPr>
          <p:nvPr>
            <p:ph type="title"/>
          </p:nvPr>
        </p:nvSpPr>
        <p:spPr/>
        <p:txBody>
          <a:bodyPr/>
          <a:lstStyle/>
          <a:p>
            <a:r>
              <a:rPr lang="it-IT" altLang="it-IT"/>
              <a:t>L’offensiva sovietica</a:t>
            </a:r>
          </a:p>
        </p:txBody>
      </p:sp>
      <p:sp>
        <p:nvSpPr>
          <p:cNvPr id="3" name="Segnaposto contenuto 2">
            <a:extLst>
              <a:ext uri="{FF2B5EF4-FFF2-40B4-BE49-F238E27FC236}">
                <a16:creationId xmlns:a16="http://schemas.microsoft.com/office/drawing/2014/main" id="{69309673-7B81-39A9-D1BF-4C003659FA99}"/>
              </a:ext>
            </a:extLst>
          </p:cNvPr>
          <p:cNvSpPr>
            <a:spLocks noGrp="1"/>
          </p:cNvSpPr>
          <p:nvPr>
            <p:ph idx="1"/>
          </p:nvPr>
        </p:nvSpPr>
        <p:spPr/>
        <p:txBody>
          <a:bodyPr rtlCol="0">
            <a:normAutofit fontScale="92500" lnSpcReduction="20000"/>
          </a:bodyPr>
          <a:lstStyle/>
          <a:p>
            <a:pPr marL="384048" indent="-384048" fontAlgn="auto">
              <a:spcAft>
                <a:spcPts val="0"/>
              </a:spcAft>
              <a:defRPr/>
            </a:pPr>
            <a:r>
              <a:rPr lang="it-IT" dirty="0"/>
              <a:t>Il </a:t>
            </a:r>
            <a:r>
              <a:rPr lang="it-IT" b="1" dirty="0"/>
              <a:t>20 luglio 1944</a:t>
            </a:r>
            <a:r>
              <a:rPr lang="it-IT" dirty="0"/>
              <a:t>, un gruppo di ufficiali mise in atto un </a:t>
            </a:r>
            <a:r>
              <a:rPr lang="it-IT" b="1" dirty="0"/>
              <a:t>attentato contro Hitler</a:t>
            </a:r>
            <a:r>
              <a:rPr lang="it-IT" dirty="0"/>
              <a:t>, mettendo una bomba nel suo quartier generale, in Prussia Orientale. Hitler sopravvisse all’esplosione e subito attuò una brutale repressione che colpì tutti i militari e i funzionari civili sospettati.</a:t>
            </a:r>
          </a:p>
          <a:p>
            <a:pPr marL="384048" indent="-384048" fontAlgn="auto">
              <a:spcAft>
                <a:spcPts val="0"/>
              </a:spcAft>
              <a:defRPr/>
            </a:pPr>
            <a:r>
              <a:rPr lang="it-IT" dirty="0"/>
              <a:t>Inoltre, </a:t>
            </a:r>
            <a:r>
              <a:rPr lang="it-IT" b="1" dirty="0"/>
              <a:t>la Germania cercò di reagire all’offensiva</a:t>
            </a:r>
            <a:r>
              <a:rPr lang="it-IT" dirty="0"/>
              <a:t> nemica mettendo in funzione una serie di </a:t>
            </a:r>
            <a:r>
              <a:rPr lang="it-IT" b="1" dirty="0"/>
              <a:t>nuove armi</a:t>
            </a:r>
            <a:r>
              <a:rPr lang="it-IT" dirty="0"/>
              <a:t>, ovvero gli </a:t>
            </a:r>
            <a:r>
              <a:rPr lang="it-IT" b="1" dirty="0"/>
              <a:t>aerei a reazione e i razzi a lunga gittata</a:t>
            </a:r>
            <a:r>
              <a:rPr lang="it-IT" dirty="0"/>
              <a:t>, noti con le sigle </a:t>
            </a:r>
            <a:r>
              <a:rPr lang="it-IT" b="1" dirty="0"/>
              <a:t>V1 e V2</a:t>
            </a:r>
            <a:r>
              <a:rPr lang="it-IT" dirty="0"/>
              <a:t>, capaci di colpire Londra e l’Inghilterra meridionale, ma che a causa degli insopportabili costi di produzione non furono impiegati.</a:t>
            </a:r>
          </a:p>
          <a:p>
            <a:pPr marL="384048" indent="-384048" fontAlgn="auto">
              <a:spcAft>
                <a:spcPts val="0"/>
              </a:spcAft>
              <a:defRPr/>
            </a:pPr>
            <a:r>
              <a:rPr lang="it-IT" dirty="0"/>
              <a:t>Il </a:t>
            </a:r>
            <a:r>
              <a:rPr lang="it-IT" b="1" dirty="0"/>
              <a:t>23 giugno 1944</a:t>
            </a:r>
            <a:r>
              <a:rPr lang="it-IT" dirty="0"/>
              <a:t> </a:t>
            </a:r>
            <a:r>
              <a:rPr lang="it-IT" b="1" dirty="0"/>
              <a:t>l’Armata Rossa</a:t>
            </a:r>
            <a:r>
              <a:rPr lang="it-IT" dirty="0"/>
              <a:t> scagliò </a:t>
            </a:r>
            <a:r>
              <a:rPr lang="it-IT" b="1" dirty="0"/>
              <a:t>l’offensiva decisiva sul fronte orientale</a:t>
            </a:r>
            <a:r>
              <a:rPr lang="it-IT" dirty="0"/>
              <a:t>, </a:t>
            </a:r>
            <a:r>
              <a:rPr lang="it-IT" b="1" dirty="0"/>
              <a:t>catturando 350000 tedeschi e aprendo così le porte della Polonia e dell’Europa centrale</a:t>
            </a:r>
            <a:r>
              <a:rPr lang="it-IT" dirty="0"/>
              <a:t>. L’a</a:t>
            </a:r>
            <a:r>
              <a:rPr lang="it-IT" b="1" dirty="0"/>
              <a:t>vanzata si fermò a Budapest e alle porte di Varsavia, conquistata solo nel gennaio 1945</a:t>
            </a:r>
            <a:r>
              <a:rPr lang="it-IT" dirty="0"/>
              <a:t>.</a:t>
            </a:r>
          </a:p>
          <a:p>
            <a:pPr marL="384048" indent="-384048" fontAlgn="auto">
              <a:spcAft>
                <a:spcPts val="0"/>
              </a:spcAft>
              <a:defRPr/>
            </a:pPr>
            <a:endParaRPr lang="it-IT" dirty="0"/>
          </a:p>
          <a:p>
            <a:pPr marL="384048" indent="-384048" fontAlgn="auto">
              <a:spcAft>
                <a:spcPts val="0"/>
              </a:spcAft>
              <a:defRPr/>
            </a:pPr>
            <a:endParaRPr lang="it-IT" dirty="0"/>
          </a:p>
          <a:p>
            <a:pPr marL="384048" indent="-384048" fontAlgn="auto">
              <a:spcAft>
                <a:spcPts val="0"/>
              </a:spcAft>
              <a:defRPr/>
            </a:pPr>
            <a:endParaRPr lang="it-IT"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olo 1">
            <a:extLst>
              <a:ext uri="{FF2B5EF4-FFF2-40B4-BE49-F238E27FC236}">
                <a16:creationId xmlns:a16="http://schemas.microsoft.com/office/drawing/2014/main" id="{D6F97E12-8FD2-FDAD-A785-D67A07795AB6}"/>
              </a:ext>
            </a:extLst>
          </p:cNvPr>
          <p:cNvSpPr>
            <a:spLocks noGrp="1"/>
          </p:cNvSpPr>
          <p:nvPr>
            <p:ph type="title"/>
          </p:nvPr>
        </p:nvSpPr>
        <p:spPr/>
        <p:txBody>
          <a:bodyPr/>
          <a:lstStyle/>
          <a:p>
            <a:r>
              <a:rPr lang="it-IT" altLang="it-IT"/>
              <a:t>La fine della guerra in Europa</a:t>
            </a:r>
          </a:p>
        </p:txBody>
      </p:sp>
      <p:sp>
        <p:nvSpPr>
          <p:cNvPr id="83971" name="Segnaposto contenuto 2">
            <a:extLst>
              <a:ext uri="{FF2B5EF4-FFF2-40B4-BE49-F238E27FC236}">
                <a16:creationId xmlns:a16="http://schemas.microsoft.com/office/drawing/2014/main" id="{70B28B58-78CE-18D2-F924-67D72E38B154}"/>
              </a:ext>
            </a:extLst>
          </p:cNvPr>
          <p:cNvSpPr>
            <a:spLocks noGrp="1"/>
          </p:cNvSpPr>
          <p:nvPr>
            <p:ph idx="1"/>
          </p:nvPr>
        </p:nvSpPr>
        <p:spPr/>
        <p:txBody>
          <a:bodyPr/>
          <a:lstStyle/>
          <a:p>
            <a:pPr>
              <a:spcAft>
                <a:spcPct val="0"/>
              </a:spcAft>
            </a:pPr>
            <a:r>
              <a:rPr lang="it-IT" altLang="en-US" b="1"/>
              <a:t>All’inizio del 1945, gli eserciti degli Alleati penetrarono da est a ovest all’interno del territorio tedesco</a:t>
            </a:r>
            <a:r>
              <a:rPr lang="it-IT" altLang="en-US"/>
              <a:t>, devastato dai </a:t>
            </a:r>
            <a:r>
              <a:rPr lang="it-IT" altLang="en-US" b="1"/>
              <a:t>bombardamenti</a:t>
            </a:r>
            <a:r>
              <a:rPr lang="it-IT" altLang="en-US"/>
              <a:t> (come quello massiccio di </a:t>
            </a:r>
            <a:r>
              <a:rPr lang="it-IT" altLang="en-US" b="1"/>
              <a:t>Dresda</a:t>
            </a:r>
            <a:r>
              <a:rPr lang="it-IT" altLang="en-US"/>
              <a:t>). Il </a:t>
            </a:r>
            <a:r>
              <a:rPr lang="it-IT" altLang="en-US" b="1"/>
              <a:t>25 aprile 1945, sovietici e americani riuscirono a incontrarsi a Torgau</a:t>
            </a:r>
            <a:r>
              <a:rPr lang="it-IT" altLang="en-US"/>
              <a:t>, sul fiume Elba, nel cuore della Germania.</a:t>
            </a:r>
          </a:p>
          <a:p>
            <a:pPr>
              <a:spcAft>
                <a:spcPct val="0"/>
              </a:spcAft>
            </a:pPr>
            <a:r>
              <a:rPr lang="it-IT" altLang="en-US"/>
              <a:t>Il 12 aprile, morto improvvisamente Roosvelt, fu eletto </a:t>
            </a:r>
            <a:r>
              <a:rPr lang="it-IT" altLang="en-US" b="1"/>
              <a:t>nuovo presidente Harry S. Truman</a:t>
            </a:r>
            <a:r>
              <a:rPr lang="it-IT" altLang="en-US"/>
              <a:t>, il quale non mutò linea politica, sebbene fosse ben più diffidente nei confronti di Stalin rispetto al suo predecessore.</a:t>
            </a:r>
          </a:p>
          <a:p>
            <a:pPr>
              <a:spcAft>
                <a:spcPct val="0"/>
              </a:spcAft>
            </a:pPr>
            <a:endParaRPr lang="it-IT" alt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olo 1">
            <a:extLst>
              <a:ext uri="{FF2B5EF4-FFF2-40B4-BE49-F238E27FC236}">
                <a16:creationId xmlns:a16="http://schemas.microsoft.com/office/drawing/2014/main" id="{93862331-CC13-5CC9-C258-E934BCF89871}"/>
              </a:ext>
            </a:extLst>
          </p:cNvPr>
          <p:cNvSpPr>
            <a:spLocks noGrp="1"/>
          </p:cNvSpPr>
          <p:nvPr>
            <p:ph type="title"/>
          </p:nvPr>
        </p:nvSpPr>
        <p:spPr/>
        <p:txBody>
          <a:bodyPr/>
          <a:lstStyle/>
          <a:p>
            <a:r>
              <a:rPr lang="it-IT" altLang="it-IT"/>
              <a:t>La fine della guerra in Europa</a:t>
            </a:r>
          </a:p>
        </p:txBody>
      </p:sp>
      <p:sp>
        <p:nvSpPr>
          <p:cNvPr id="84995" name="Segnaposto contenuto 2">
            <a:extLst>
              <a:ext uri="{FF2B5EF4-FFF2-40B4-BE49-F238E27FC236}">
                <a16:creationId xmlns:a16="http://schemas.microsoft.com/office/drawing/2014/main" id="{D735A1C5-A6FD-7E1B-683F-B7EC2382D7F7}"/>
              </a:ext>
            </a:extLst>
          </p:cNvPr>
          <p:cNvSpPr>
            <a:spLocks noGrp="1"/>
          </p:cNvSpPr>
          <p:nvPr>
            <p:ph idx="1"/>
          </p:nvPr>
        </p:nvSpPr>
        <p:spPr/>
        <p:txBody>
          <a:bodyPr/>
          <a:lstStyle/>
          <a:p>
            <a:pPr>
              <a:spcAft>
                <a:spcPct val="0"/>
              </a:spcAft>
            </a:pPr>
            <a:r>
              <a:rPr lang="it-IT" altLang="en-US"/>
              <a:t>Chiuso nel suo </a:t>
            </a:r>
            <a:r>
              <a:rPr lang="it-IT" altLang="en-US" b="1" i="1"/>
              <a:t>Führerbunker</a:t>
            </a:r>
            <a:r>
              <a:rPr lang="it-IT" altLang="en-US"/>
              <a:t> di Berlino, </a:t>
            </a:r>
            <a:r>
              <a:rPr lang="it-IT" altLang="en-US" b="1"/>
              <a:t>Hitler</a:t>
            </a:r>
            <a:r>
              <a:rPr lang="it-IT" altLang="en-US"/>
              <a:t> </a:t>
            </a:r>
            <a:r>
              <a:rPr lang="it-IT" altLang="en-US" b="1"/>
              <a:t>perse completamente il controllo della situazione</a:t>
            </a:r>
            <a:r>
              <a:rPr lang="it-IT" altLang="en-US"/>
              <a:t>. Non solo continuava a dirigere eserciti e divisioni corazzate ormai inesistenti, ma, cosa ancor più grave, comunicò a Speer il cosiddetto </a:t>
            </a:r>
            <a:r>
              <a:rPr lang="it-IT" altLang="en-US" b="1"/>
              <a:t>Ordine Nerone</a:t>
            </a:r>
            <a:r>
              <a:rPr lang="it-IT" altLang="en-US"/>
              <a:t>, con cui auspicava la completa distruzione del suo popolo, reo di averlo tradito e di non essere stato all’altezza dell’impresa. L’ordine diceva: “tutti gli impianti militari, di trasporto, di comunicazione, industriali e di approvigionamento che il nemico può in qualsiasi modo utilizzare nell’immediato e in tempi ravvicinati per la prosecuzione del conflitto vanno distrutti”. </a:t>
            </a:r>
          </a:p>
          <a:p>
            <a:pPr>
              <a:spcAft>
                <a:spcPct val="0"/>
              </a:spcAft>
            </a:pPr>
            <a:endParaRPr lang="it-IT" alt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olo 1">
            <a:extLst>
              <a:ext uri="{FF2B5EF4-FFF2-40B4-BE49-F238E27FC236}">
                <a16:creationId xmlns:a16="http://schemas.microsoft.com/office/drawing/2014/main" id="{6D18C3F9-D811-4374-3185-342359283D2A}"/>
              </a:ext>
            </a:extLst>
          </p:cNvPr>
          <p:cNvSpPr>
            <a:spLocks noGrp="1"/>
          </p:cNvSpPr>
          <p:nvPr>
            <p:ph type="title"/>
          </p:nvPr>
        </p:nvSpPr>
        <p:spPr/>
        <p:txBody>
          <a:bodyPr/>
          <a:lstStyle/>
          <a:p>
            <a:r>
              <a:rPr lang="it-IT" altLang="it-IT"/>
              <a:t>La fine della guerra in Europa</a:t>
            </a:r>
          </a:p>
        </p:txBody>
      </p:sp>
      <p:sp>
        <p:nvSpPr>
          <p:cNvPr id="3" name="Segnaposto contenuto 2">
            <a:extLst>
              <a:ext uri="{FF2B5EF4-FFF2-40B4-BE49-F238E27FC236}">
                <a16:creationId xmlns:a16="http://schemas.microsoft.com/office/drawing/2014/main" id="{0DC40270-9CE9-7EFF-2411-514ECD2DF39A}"/>
              </a:ext>
            </a:extLst>
          </p:cNvPr>
          <p:cNvSpPr>
            <a:spLocks noGrp="1"/>
          </p:cNvSpPr>
          <p:nvPr>
            <p:ph idx="1"/>
          </p:nvPr>
        </p:nvSpPr>
        <p:spPr/>
        <p:txBody>
          <a:bodyPr rtlCol="0">
            <a:normAutofit/>
          </a:bodyPr>
          <a:lstStyle/>
          <a:p>
            <a:pPr marL="384048" indent="-384048" fontAlgn="auto">
              <a:spcAft>
                <a:spcPts val="0"/>
              </a:spcAft>
              <a:defRPr/>
            </a:pPr>
            <a:r>
              <a:rPr lang="it-IT" dirty="0"/>
              <a:t>L’ordine di distruzione totale non fu eseguito. Il </a:t>
            </a:r>
            <a:r>
              <a:rPr lang="it-IT" b="1" dirty="0"/>
              <a:t>30 aprile Hitler si tolse la vita</a:t>
            </a:r>
            <a:r>
              <a:rPr lang="it-IT" dirty="0"/>
              <a:t>, esortando i suoi seguaci a proseguire l’osservanza delle leggi razziali la lotta contro il giudaismo internazionale.</a:t>
            </a:r>
          </a:p>
          <a:p>
            <a:pPr marL="384048" indent="-384048" fontAlgn="auto">
              <a:spcAft>
                <a:spcPts val="0"/>
              </a:spcAft>
              <a:defRPr/>
            </a:pPr>
            <a:r>
              <a:rPr lang="it-IT" dirty="0"/>
              <a:t>I </a:t>
            </a:r>
            <a:r>
              <a:rPr lang="it-IT" b="1" dirty="0"/>
              <a:t>russi</a:t>
            </a:r>
            <a:r>
              <a:rPr lang="it-IT" dirty="0"/>
              <a:t> intanto avevano già sferrato </a:t>
            </a:r>
            <a:r>
              <a:rPr lang="it-IT" b="1" dirty="0"/>
              <a:t>l’attacco finale contro Berlino</a:t>
            </a:r>
            <a:r>
              <a:rPr lang="it-IT" dirty="0"/>
              <a:t>, che riu</a:t>
            </a:r>
            <a:r>
              <a:rPr lang="it-IT" b="1" dirty="0"/>
              <a:t>scirono a conquistare definitivamente il 2 maggio</a:t>
            </a:r>
            <a:r>
              <a:rPr lang="it-IT" dirty="0"/>
              <a:t>. La resa ufficiale avvenne 5 giorni dopo, in modo da permettere alla maggior parte dei soldati tedeschi di consegnarsi prigionieri agli anglo-americani invece che ai russi. A</a:t>
            </a:r>
            <a:r>
              <a:rPr lang="it-IT" b="1" dirty="0"/>
              <a:t>lla mezzanotte dell’8 maggio 1945, in Europa la seconda guerra mondiale era ufficialmente finita</a:t>
            </a:r>
            <a:r>
              <a:rPr lang="it-IT" dirty="0"/>
              <a:t>.</a:t>
            </a:r>
          </a:p>
          <a:p>
            <a:pPr marL="384048" indent="-384048" fontAlgn="auto">
              <a:spcAft>
                <a:spcPts val="0"/>
              </a:spcAft>
              <a:defRPr/>
            </a:pPr>
            <a:endParaRPr lang="it-IT"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2195231359e8fe7ff3f3.jpg">
            <a:extLst>
              <a:ext uri="{FF2B5EF4-FFF2-40B4-BE49-F238E27FC236}">
                <a16:creationId xmlns:a16="http://schemas.microsoft.com/office/drawing/2014/main" id="{5667E2B1-F98A-576C-94A2-2ABA1A55A7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0" y="1643063"/>
            <a:ext cx="47625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ttangolo 4">
            <a:extLst>
              <a:ext uri="{FF2B5EF4-FFF2-40B4-BE49-F238E27FC236}">
                <a16:creationId xmlns:a16="http://schemas.microsoft.com/office/drawing/2014/main" id="{B2FD14DC-D55D-1477-2360-38B539E9A360}"/>
              </a:ext>
            </a:extLst>
          </p:cNvPr>
          <p:cNvSpPr>
            <a:spLocks noChangeArrowheads="1"/>
          </p:cNvSpPr>
          <p:nvPr/>
        </p:nvSpPr>
        <p:spPr bwMode="auto">
          <a:xfrm>
            <a:off x="2190750" y="5373688"/>
            <a:ext cx="43449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eaLnBrk="1" hangingPunct="1"/>
            <a:r>
              <a:rPr lang="it-IT" altLang="it-IT" sz="1400">
                <a:latin typeface="Calibri" panose="020F0502020204030204" pitchFamily="34" charset="0"/>
                <a:cs typeface="Arial" panose="020B0604020202020204" pitchFamily="34" charset="0"/>
              </a:rPr>
              <a:t>Daghestan Abdulkhakim Ismailov. </a:t>
            </a:r>
          </a:p>
          <a:p>
            <a:pPr eaLnBrk="1" hangingPunct="1"/>
            <a:r>
              <a:rPr lang="it-IT" altLang="it-IT" sz="1400">
                <a:latin typeface="Calibri" panose="020F0502020204030204" pitchFamily="34" charset="0"/>
                <a:cs typeface="Arial" panose="020B0604020202020204" pitchFamily="34" charset="0"/>
              </a:rPr>
              <a:t>Il soldato russo che issa la bandiera sui tetti del Reichstag</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olo 1">
            <a:extLst>
              <a:ext uri="{FF2B5EF4-FFF2-40B4-BE49-F238E27FC236}">
                <a16:creationId xmlns:a16="http://schemas.microsoft.com/office/drawing/2014/main" id="{80CEDA87-9379-C084-22E4-7A08DABE91D9}"/>
              </a:ext>
            </a:extLst>
          </p:cNvPr>
          <p:cNvSpPr>
            <a:spLocks noGrp="1"/>
          </p:cNvSpPr>
          <p:nvPr>
            <p:ph type="title"/>
          </p:nvPr>
        </p:nvSpPr>
        <p:spPr/>
        <p:txBody>
          <a:bodyPr/>
          <a:lstStyle/>
          <a:p>
            <a:r>
              <a:rPr lang="it-IT" altLang="it-IT"/>
              <a:t>La fine della guerra in Asia</a:t>
            </a:r>
          </a:p>
        </p:txBody>
      </p:sp>
      <p:sp>
        <p:nvSpPr>
          <p:cNvPr id="3" name="Segnaposto contenuto 2">
            <a:extLst>
              <a:ext uri="{FF2B5EF4-FFF2-40B4-BE49-F238E27FC236}">
                <a16:creationId xmlns:a16="http://schemas.microsoft.com/office/drawing/2014/main" id="{E6B85B4C-A29A-9B7F-8DAE-7CBFDCADF293}"/>
              </a:ext>
            </a:extLst>
          </p:cNvPr>
          <p:cNvSpPr>
            <a:spLocks noGrp="1"/>
          </p:cNvSpPr>
          <p:nvPr>
            <p:ph idx="1"/>
          </p:nvPr>
        </p:nvSpPr>
        <p:spPr/>
        <p:txBody>
          <a:bodyPr rtlCol="0">
            <a:normAutofit lnSpcReduction="10000"/>
          </a:bodyPr>
          <a:lstStyle/>
          <a:p>
            <a:pPr marL="0" indent="0" fontAlgn="auto">
              <a:spcAft>
                <a:spcPts val="0"/>
              </a:spcAft>
              <a:buFont typeface="Arial" charset="0"/>
              <a:buNone/>
              <a:defRPr/>
            </a:pPr>
            <a:r>
              <a:rPr lang="it-IT" dirty="0"/>
              <a:t>Nel Pacifico si giunse alla pace solo ai primi di settembre 1945. Il </a:t>
            </a:r>
            <a:r>
              <a:rPr lang="it-IT" b="1" dirty="0"/>
              <a:t>Giappone</a:t>
            </a:r>
            <a:r>
              <a:rPr lang="it-IT" dirty="0"/>
              <a:t> era allo </a:t>
            </a:r>
            <a:r>
              <a:rPr lang="it-IT" b="1" dirty="0"/>
              <a:t>stremo</a:t>
            </a:r>
            <a:r>
              <a:rPr lang="it-IT" dirty="0"/>
              <a:t> (due terzi della flotta mercantile affondati, fabbriche chiuse, situazione alimentare tragica, bombardamenti sulle città – l’8 marzo, in una sola incursione su Tokyo, persero la vita 83000 persone, 20000 in più di tutti i civili inglesi periti nell’intero conflitto per le incursioni aeree), eppure </a:t>
            </a:r>
            <a:r>
              <a:rPr lang="it-IT" b="1" dirty="0"/>
              <a:t>voleva a tutti i costi resistere</a:t>
            </a:r>
            <a:r>
              <a:rPr lang="it-IT" dirty="0"/>
              <a:t> per evitare l’umiliazione della resa incondizionata; tanto che </a:t>
            </a:r>
            <a:r>
              <a:rPr lang="it-IT" b="1" dirty="0"/>
              <a:t>in marzo e giugno l’occupazione delle isole giapponesi di </a:t>
            </a:r>
            <a:r>
              <a:rPr lang="it-IT" b="1" dirty="0" err="1">
                <a:solidFill>
                  <a:schemeClr val="tx1"/>
                </a:solidFill>
                <a:hlinkClick r:id="rId2">
                  <a:extLst>
                    <a:ext uri="{A12FA001-AC4F-418D-AE19-62706E023703}">
                      <ahyp:hlinkClr xmlns:ahyp="http://schemas.microsoft.com/office/drawing/2018/hyperlinkcolor" val="tx"/>
                    </a:ext>
                  </a:extLst>
                </a:hlinkClick>
              </a:rPr>
              <a:t>Iwo</a:t>
            </a:r>
            <a:r>
              <a:rPr lang="it-IT" b="1" dirty="0">
                <a:solidFill>
                  <a:schemeClr val="tx1"/>
                </a:solidFill>
                <a:hlinkClick r:id="rId2">
                  <a:extLst>
                    <a:ext uri="{A12FA001-AC4F-418D-AE19-62706E023703}">
                      <ahyp:hlinkClr xmlns:ahyp="http://schemas.microsoft.com/office/drawing/2018/hyperlinkcolor" val="tx"/>
                    </a:ext>
                  </a:extLst>
                </a:hlinkClick>
              </a:rPr>
              <a:t> </a:t>
            </a:r>
            <a:r>
              <a:rPr lang="it-IT" b="1" dirty="0" err="1">
                <a:solidFill>
                  <a:schemeClr val="tx1"/>
                </a:solidFill>
                <a:hlinkClick r:id="rId2">
                  <a:extLst>
                    <a:ext uri="{A12FA001-AC4F-418D-AE19-62706E023703}">
                      <ahyp:hlinkClr xmlns:ahyp="http://schemas.microsoft.com/office/drawing/2018/hyperlinkcolor" val="tx"/>
                    </a:ext>
                  </a:extLst>
                </a:hlinkClick>
              </a:rPr>
              <a:t>Jima</a:t>
            </a:r>
            <a:r>
              <a:rPr lang="it-IT" b="1" dirty="0">
                <a:solidFill>
                  <a:schemeClr val="tx1"/>
                </a:solidFill>
                <a:hlinkClick r:id="rId2">
                  <a:extLst>
                    <a:ext uri="{A12FA001-AC4F-418D-AE19-62706E023703}">
                      <ahyp:hlinkClr xmlns:ahyp="http://schemas.microsoft.com/office/drawing/2018/hyperlinkcolor" val="tx"/>
                    </a:ext>
                  </a:extLst>
                </a:hlinkClick>
              </a:rPr>
              <a:t> </a:t>
            </a:r>
            <a:r>
              <a:rPr lang="it-IT" b="1" dirty="0">
                <a:solidFill>
                  <a:schemeClr val="tx1"/>
                </a:solidFill>
              </a:rPr>
              <a:t>e </a:t>
            </a:r>
            <a:r>
              <a:rPr lang="it-IT" b="1" dirty="0">
                <a:solidFill>
                  <a:schemeClr val="tx1"/>
                </a:solidFill>
                <a:hlinkClick r:id="rId3">
                  <a:extLst>
                    <a:ext uri="{A12FA001-AC4F-418D-AE19-62706E023703}">
                      <ahyp:hlinkClr xmlns:ahyp="http://schemas.microsoft.com/office/drawing/2018/hyperlinkcolor" val="tx"/>
                    </a:ext>
                  </a:extLst>
                </a:hlinkClick>
              </a:rPr>
              <a:t>Okinawa </a:t>
            </a:r>
            <a:r>
              <a:rPr lang="it-IT" b="1" dirty="0"/>
              <a:t>costarono agli americani migliaia di morti</a:t>
            </a:r>
            <a:r>
              <a:rPr lang="it-IT" dirty="0"/>
              <a:t>. </a:t>
            </a:r>
          </a:p>
          <a:p>
            <a:pPr marL="0" indent="0" fontAlgn="auto">
              <a:spcAft>
                <a:spcPts val="0"/>
              </a:spcAft>
              <a:buFont typeface="Arial" charset="0"/>
              <a:buNone/>
              <a:defRPr/>
            </a:pPr>
            <a:r>
              <a:rPr lang="it-IT" dirty="0"/>
              <a:t>Il generale </a:t>
            </a:r>
            <a:r>
              <a:rPr lang="it-IT" b="1" dirty="0" err="1"/>
              <a:t>MacArthur</a:t>
            </a:r>
            <a:r>
              <a:rPr lang="it-IT" dirty="0"/>
              <a:t>, nella primavera del 1945, </a:t>
            </a:r>
            <a:r>
              <a:rPr lang="it-IT" b="1" dirty="0"/>
              <a:t>pronosticò che un’invasione del Giappone</a:t>
            </a:r>
            <a:r>
              <a:rPr lang="it-IT" dirty="0"/>
              <a:t> avrebbe richiesto l’impiego di </a:t>
            </a:r>
            <a:r>
              <a:rPr lang="it-IT" b="1" dirty="0"/>
              <a:t>almeno 5 milioni di soldati e la morte di un milione</a:t>
            </a:r>
            <a:r>
              <a:rPr lang="it-IT" dirty="0"/>
              <a:t>.</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olo 1">
            <a:extLst>
              <a:ext uri="{FF2B5EF4-FFF2-40B4-BE49-F238E27FC236}">
                <a16:creationId xmlns:a16="http://schemas.microsoft.com/office/drawing/2014/main" id="{06CD103C-B059-C3F7-944E-83670DDE28AC}"/>
              </a:ext>
            </a:extLst>
          </p:cNvPr>
          <p:cNvSpPr>
            <a:spLocks noGrp="1"/>
          </p:cNvSpPr>
          <p:nvPr>
            <p:ph type="title"/>
          </p:nvPr>
        </p:nvSpPr>
        <p:spPr/>
        <p:txBody>
          <a:bodyPr/>
          <a:lstStyle/>
          <a:p>
            <a:r>
              <a:rPr lang="it-IT" altLang="it-IT"/>
              <a:t>Hiroshima e Nagasaki </a:t>
            </a:r>
          </a:p>
        </p:txBody>
      </p:sp>
      <p:sp>
        <p:nvSpPr>
          <p:cNvPr id="3" name="Segnaposto contenuto 2">
            <a:extLst>
              <a:ext uri="{FF2B5EF4-FFF2-40B4-BE49-F238E27FC236}">
                <a16:creationId xmlns:a16="http://schemas.microsoft.com/office/drawing/2014/main" id="{35479DBD-058F-6895-DCE4-9CF62DA55F41}"/>
              </a:ext>
            </a:extLst>
          </p:cNvPr>
          <p:cNvSpPr>
            <a:spLocks noGrp="1"/>
          </p:cNvSpPr>
          <p:nvPr>
            <p:ph idx="1"/>
          </p:nvPr>
        </p:nvSpPr>
        <p:spPr/>
        <p:txBody>
          <a:bodyPr rtlCol="0">
            <a:normAutofit fontScale="92500" lnSpcReduction="10000"/>
          </a:bodyPr>
          <a:lstStyle/>
          <a:p>
            <a:pPr marL="0" indent="0" fontAlgn="auto">
              <a:spcAft>
                <a:spcPts val="0"/>
              </a:spcAft>
              <a:buFont typeface="Arial" charset="0"/>
              <a:buNone/>
              <a:defRPr/>
            </a:pPr>
            <a:r>
              <a:rPr lang="it-IT" b="1" dirty="0"/>
              <a:t>Truman sollecitò l’intervento sovietico contro il Giappone</a:t>
            </a:r>
            <a:r>
              <a:rPr lang="it-IT" dirty="0"/>
              <a:t>, a cui </a:t>
            </a:r>
            <a:r>
              <a:rPr lang="it-IT" b="1" dirty="0"/>
              <a:t>l’URSS dichiarò guerra l’8 agosto</a:t>
            </a:r>
            <a:r>
              <a:rPr lang="it-IT" dirty="0"/>
              <a:t>; ma a quella data, </a:t>
            </a:r>
            <a:r>
              <a:rPr lang="it-IT" b="1" dirty="0"/>
              <a:t>ormai, gli Stati Uniti avevano già impiegato l’arma nucleare</a:t>
            </a:r>
            <a:r>
              <a:rPr lang="it-IT" dirty="0"/>
              <a:t>. </a:t>
            </a:r>
          </a:p>
          <a:p>
            <a:pPr marL="0" indent="0" fontAlgn="auto">
              <a:spcAft>
                <a:spcPts val="0"/>
              </a:spcAft>
              <a:buFont typeface="Arial" charset="0"/>
              <a:buNone/>
              <a:defRPr/>
            </a:pPr>
            <a:r>
              <a:rPr lang="it-IT" dirty="0"/>
              <a:t>La prima bomba atomica fu fatta esplodere a titolo sperimentale il 16 luglio ad </a:t>
            </a:r>
            <a:r>
              <a:rPr lang="it-IT" dirty="0" err="1"/>
              <a:t>Alamogordo</a:t>
            </a:r>
            <a:r>
              <a:rPr lang="it-IT" dirty="0"/>
              <a:t>, nel New Mexico; il </a:t>
            </a:r>
            <a:r>
              <a:rPr lang="it-IT" b="1" dirty="0"/>
              <a:t>6 agosto</a:t>
            </a:r>
            <a:r>
              <a:rPr lang="it-IT" dirty="0"/>
              <a:t>, invece, venne bombardata </a:t>
            </a:r>
            <a:r>
              <a:rPr lang="it-IT" b="1" dirty="0"/>
              <a:t>Hiroshima</a:t>
            </a:r>
            <a:r>
              <a:rPr lang="it-IT" dirty="0"/>
              <a:t> (l’80% degli edifici venne raso al suolo, 70000 persone uccise all’istante, 40000 feriti, molti svilupparono conseguenze patologiche, come leucemie e forme tumorali); il </a:t>
            </a:r>
            <a:r>
              <a:rPr lang="it-IT" b="1" dirty="0"/>
              <a:t>9 agosto</a:t>
            </a:r>
            <a:r>
              <a:rPr lang="it-IT" dirty="0"/>
              <a:t>, una seconda bomba fu sganciata su </a:t>
            </a:r>
            <a:r>
              <a:rPr lang="it-IT" b="1" dirty="0"/>
              <a:t>Nagasaki</a:t>
            </a:r>
            <a:r>
              <a:rPr lang="it-IT" dirty="0"/>
              <a:t> (40000 morti, 60000 feriti). </a:t>
            </a:r>
          </a:p>
          <a:p>
            <a:pPr marL="0" indent="0" fontAlgn="auto">
              <a:spcAft>
                <a:spcPts val="0"/>
              </a:spcAft>
              <a:buFont typeface="Arial" charset="0"/>
              <a:buNone/>
              <a:defRPr/>
            </a:pPr>
            <a:r>
              <a:rPr lang="it-IT" dirty="0"/>
              <a:t>A quel punto il Giappone chiese la </a:t>
            </a:r>
            <a:r>
              <a:rPr lang="it-IT" b="1" dirty="0"/>
              <a:t>resa</a:t>
            </a:r>
            <a:r>
              <a:rPr lang="it-IT" dirty="0"/>
              <a:t>, ufficialmente stipulata il </a:t>
            </a:r>
            <a:r>
              <a:rPr lang="it-IT" b="1" dirty="0"/>
              <a:t>2 settembre 1945</a:t>
            </a:r>
            <a:r>
              <a:rPr lang="it-IT" dirty="0"/>
              <a:t> a bordo di una corrazzata americana all’ancora nella baia di Tokyo.</a:t>
            </a:r>
          </a:p>
          <a:p>
            <a:pPr marL="0" indent="0" fontAlgn="auto">
              <a:spcAft>
                <a:spcPts val="0"/>
              </a:spcAft>
              <a:buFont typeface="Arial" charset="0"/>
              <a:buNone/>
              <a:defRPr/>
            </a:pPr>
            <a:endParaRPr lang="it-IT" dirty="0"/>
          </a:p>
          <a:p>
            <a:pPr marL="0" indent="0" fontAlgn="auto">
              <a:spcAft>
                <a:spcPts val="0"/>
              </a:spcAft>
              <a:buFont typeface="Arial" charset="0"/>
              <a:buNone/>
              <a:defRPr/>
            </a:pPr>
            <a:endParaRPr lang="it-IT"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41BF25-94B0-123B-0CC2-DFA366BF88A5}"/>
              </a:ext>
            </a:extLst>
          </p:cNvPr>
          <p:cNvSpPr>
            <a:spLocks noGrp="1"/>
          </p:cNvSpPr>
          <p:nvPr>
            <p:ph type="title"/>
          </p:nvPr>
        </p:nvSpPr>
        <p:spPr>
          <a:xfrm>
            <a:off x="573088" y="1301750"/>
            <a:ext cx="7210425" cy="2852738"/>
          </a:xfrm>
        </p:spPr>
        <p:txBody>
          <a:bodyPr rtlCol="0"/>
          <a:lstStyle/>
          <a:p>
            <a:pPr fontAlgn="auto">
              <a:spcAft>
                <a:spcPts val="0"/>
              </a:spcAft>
              <a:defRPr/>
            </a:pPr>
            <a:r>
              <a:rPr lang="it-IT" dirty="0"/>
              <a:t>L’Italia in guerra</a:t>
            </a:r>
          </a:p>
        </p:txBody>
      </p:sp>
      <p:sp>
        <p:nvSpPr>
          <p:cNvPr id="90115" name="Segnaposto testo 2">
            <a:extLst>
              <a:ext uri="{FF2B5EF4-FFF2-40B4-BE49-F238E27FC236}">
                <a16:creationId xmlns:a16="http://schemas.microsoft.com/office/drawing/2014/main" id="{2AA36DEF-0729-7EB5-EA36-56C93A21AEF3}"/>
              </a:ext>
            </a:extLst>
          </p:cNvPr>
          <p:cNvSpPr>
            <a:spLocks noGrp="1"/>
          </p:cNvSpPr>
          <p:nvPr>
            <p:ph type="body" idx="1"/>
          </p:nvPr>
        </p:nvSpPr>
        <p:spPr>
          <a:xfrm>
            <a:off x="573088" y="4216400"/>
            <a:ext cx="7210425" cy="1143000"/>
          </a:xfrm>
        </p:spPr>
        <p:txBody>
          <a:bodyPr/>
          <a:lstStyle/>
          <a:p>
            <a:pPr>
              <a:spcBef>
                <a:spcPct val="0"/>
              </a:spcBef>
              <a:spcAft>
                <a:spcPct val="0"/>
              </a:spcAft>
            </a:pPr>
            <a:r>
              <a:rPr lang="it-IT" altLang="en-US"/>
              <a:t>La Seconda guerra mondiale</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olo 1">
            <a:extLst>
              <a:ext uri="{FF2B5EF4-FFF2-40B4-BE49-F238E27FC236}">
                <a16:creationId xmlns:a16="http://schemas.microsoft.com/office/drawing/2014/main" id="{E3510625-F9BB-8DE9-6A11-DB98D627D4C9}"/>
              </a:ext>
            </a:extLst>
          </p:cNvPr>
          <p:cNvSpPr>
            <a:spLocks noGrp="1"/>
          </p:cNvSpPr>
          <p:nvPr>
            <p:ph type="title"/>
          </p:nvPr>
        </p:nvSpPr>
        <p:spPr/>
        <p:txBody>
          <a:bodyPr/>
          <a:lstStyle/>
          <a:p>
            <a:r>
              <a:rPr lang="it-IT" altLang="it-IT"/>
              <a:t>La non belligeranza</a:t>
            </a:r>
          </a:p>
        </p:txBody>
      </p:sp>
      <p:sp>
        <p:nvSpPr>
          <p:cNvPr id="3" name="Segnaposto contenuto 2">
            <a:extLst>
              <a:ext uri="{FF2B5EF4-FFF2-40B4-BE49-F238E27FC236}">
                <a16:creationId xmlns:a16="http://schemas.microsoft.com/office/drawing/2014/main" id="{9F4F9D55-9E3A-EF04-A55F-21F63F8AF8AD}"/>
              </a:ext>
            </a:extLst>
          </p:cNvPr>
          <p:cNvSpPr>
            <a:spLocks noGrp="1"/>
          </p:cNvSpPr>
          <p:nvPr>
            <p:ph idx="1"/>
          </p:nvPr>
        </p:nvSpPr>
        <p:spPr/>
        <p:txBody>
          <a:bodyPr rtlCol="0">
            <a:normAutofit fontScale="92500" lnSpcReduction="20000"/>
          </a:bodyPr>
          <a:lstStyle/>
          <a:p>
            <a:pPr marL="0" indent="0" fontAlgn="auto">
              <a:spcAft>
                <a:spcPts val="0"/>
              </a:spcAft>
              <a:buFont typeface="Arial" charset="0"/>
              <a:buNone/>
              <a:defRPr/>
            </a:pPr>
            <a:r>
              <a:rPr lang="it-IT" dirty="0"/>
              <a:t>Nel momento in cui elaborò i piani per l’invasione della Polonia, lo Stato Maggiore tedesco non tenne neanche conto di un eventuale contributo italiano e l’Italia non fu consultata. </a:t>
            </a:r>
          </a:p>
          <a:p>
            <a:pPr marL="0" indent="0" fontAlgn="auto">
              <a:spcAft>
                <a:spcPts val="0"/>
              </a:spcAft>
              <a:buFont typeface="Arial" charset="0"/>
              <a:buNone/>
              <a:defRPr/>
            </a:pPr>
            <a:r>
              <a:rPr lang="it-IT" dirty="0"/>
              <a:t>In teoria il </a:t>
            </a:r>
            <a:r>
              <a:rPr lang="it-IT" b="1" dirty="0"/>
              <a:t>Patto d’acciaio</a:t>
            </a:r>
            <a:r>
              <a:rPr lang="it-IT" dirty="0"/>
              <a:t> </a:t>
            </a:r>
            <a:r>
              <a:rPr lang="it-IT" b="1" dirty="0"/>
              <a:t>implicava il sostegno dell’Italia alla Germania </a:t>
            </a:r>
            <a:r>
              <a:rPr lang="it-IT" dirty="0"/>
              <a:t>in guerra, ma </a:t>
            </a:r>
            <a:r>
              <a:rPr lang="it-IT" b="1" dirty="0"/>
              <a:t>Mussolini optò per la non belligeranza</a:t>
            </a:r>
            <a:r>
              <a:rPr lang="it-IT" dirty="0"/>
              <a:t>, che significava appoggio politico alla Germania, senza diretta partecipazione al conflitto. </a:t>
            </a:r>
          </a:p>
          <a:p>
            <a:pPr marL="0" indent="0" fontAlgn="auto">
              <a:spcAft>
                <a:spcPts val="0"/>
              </a:spcAft>
              <a:buFont typeface="Arial" charset="0"/>
              <a:buNone/>
              <a:defRPr/>
            </a:pPr>
            <a:r>
              <a:rPr lang="it-IT" b="1" dirty="0"/>
              <a:t>L’Italia non era pronta </a:t>
            </a:r>
            <a:r>
              <a:rPr lang="it-IT" dirty="0"/>
              <a:t>dal punto di vista militare e economico a sostenere una guerra, ma, sarebbe potuta intervenire nel giro di due o tre anni. </a:t>
            </a:r>
          </a:p>
          <a:p>
            <a:pPr marL="0" indent="0" fontAlgn="auto">
              <a:spcAft>
                <a:spcPts val="0"/>
              </a:spcAft>
              <a:buFont typeface="Arial" charset="0"/>
              <a:buNone/>
              <a:defRPr/>
            </a:pPr>
            <a:r>
              <a:rPr lang="it-IT" b="1" dirty="0"/>
              <a:t>Tuttavia</a:t>
            </a:r>
            <a:r>
              <a:rPr lang="it-IT" dirty="0"/>
              <a:t>, </a:t>
            </a:r>
            <a:r>
              <a:rPr lang="it-IT" b="1" dirty="0"/>
              <a:t>la repentina sconfitta della Francia </a:t>
            </a:r>
            <a:r>
              <a:rPr lang="it-IT" dirty="0"/>
              <a:t>sconvolse i piani di Mussolini, che il </a:t>
            </a:r>
            <a:r>
              <a:rPr lang="it-IT" b="1" dirty="0"/>
              <a:t>10 giugno 1940</a:t>
            </a:r>
            <a:r>
              <a:rPr lang="it-IT" dirty="0"/>
              <a:t> annunciò la decisione di </a:t>
            </a:r>
            <a:r>
              <a:rPr lang="it-IT" b="1" dirty="0"/>
              <a:t>scendere in campo</a:t>
            </a:r>
            <a:r>
              <a:rPr lang="it-IT" dirty="0"/>
              <a:t>.</a:t>
            </a:r>
          </a:p>
          <a:p>
            <a:pPr marL="384048" indent="-384048" fontAlgn="auto">
              <a:spcAft>
                <a:spcPts val="0"/>
              </a:spcAft>
              <a:defRPr/>
            </a:pPr>
            <a:endParaRPr lang="it-IT"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olo 1">
            <a:extLst>
              <a:ext uri="{FF2B5EF4-FFF2-40B4-BE49-F238E27FC236}">
                <a16:creationId xmlns:a16="http://schemas.microsoft.com/office/drawing/2014/main" id="{CC34CEDB-386D-A473-F9F2-1F04D1B7182F}"/>
              </a:ext>
            </a:extLst>
          </p:cNvPr>
          <p:cNvSpPr>
            <a:spLocks noGrp="1"/>
          </p:cNvSpPr>
          <p:nvPr>
            <p:ph type="title"/>
          </p:nvPr>
        </p:nvSpPr>
        <p:spPr/>
        <p:txBody>
          <a:bodyPr/>
          <a:lstStyle/>
          <a:p>
            <a:r>
              <a:rPr lang="it-IT" altLang="it-IT"/>
              <a:t>L’intervento</a:t>
            </a:r>
          </a:p>
        </p:txBody>
      </p:sp>
      <p:sp>
        <p:nvSpPr>
          <p:cNvPr id="3" name="Segnaposto contenuto 2">
            <a:extLst>
              <a:ext uri="{FF2B5EF4-FFF2-40B4-BE49-F238E27FC236}">
                <a16:creationId xmlns:a16="http://schemas.microsoft.com/office/drawing/2014/main" id="{89B677FA-39C0-2091-5B0D-CE9935076382}"/>
              </a:ext>
            </a:extLst>
          </p:cNvPr>
          <p:cNvSpPr>
            <a:spLocks noGrp="1"/>
          </p:cNvSpPr>
          <p:nvPr>
            <p:ph idx="1"/>
          </p:nvPr>
        </p:nvSpPr>
        <p:spPr/>
        <p:txBody>
          <a:bodyPr rtlCol="0">
            <a:normAutofit fontScale="85000" lnSpcReduction="20000"/>
          </a:bodyPr>
          <a:lstStyle/>
          <a:p>
            <a:pPr marL="0" indent="0" fontAlgn="auto">
              <a:spcAft>
                <a:spcPts val="0"/>
              </a:spcAft>
              <a:buFont typeface="Arial" charset="0"/>
              <a:buNone/>
              <a:defRPr/>
            </a:pPr>
            <a:r>
              <a:rPr lang="it-IT" dirty="0"/>
              <a:t>L’Italia </a:t>
            </a:r>
            <a:r>
              <a:rPr lang="it-IT" b="1" dirty="0"/>
              <a:t>non era assolutamente preparata</a:t>
            </a:r>
            <a:r>
              <a:rPr lang="it-IT" dirty="0"/>
              <a:t> a sostenere il peso di una guerra moderna: </a:t>
            </a:r>
          </a:p>
          <a:p>
            <a:pPr marL="384048" indent="-384048" fontAlgn="auto">
              <a:spcAft>
                <a:spcPts val="0"/>
              </a:spcAft>
              <a:buFont typeface="Arial" charset="0"/>
              <a:buChar char="•"/>
              <a:defRPr/>
            </a:pPr>
            <a:r>
              <a:rPr lang="it-IT" dirty="0"/>
              <a:t>la sua </a:t>
            </a:r>
            <a:r>
              <a:rPr lang="it-IT" b="1" dirty="0"/>
              <a:t>industria</a:t>
            </a:r>
            <a:r>
              <a:rPr lang="it-IT" dirty="0"/>
              <a:t> era dipendente dall’estero per le materie prime (ferro, carbone, petrolio); </a:t>
            </a:r>
          </a:p>
          <a:p>
            <a:pPr marL="384048" indent="-384048" fontAlgn="auto">
              <a:spcAft>
                <a:spcPts val="0"/>
              </a:spcAft>
              <a:buFont typeface="Arial" charset="0"/>
              <a:buChar char="•"/>
              <a:defRPr/>
            </a:pPr>
            <a:r>
              <a:rPr lang="it-IT" dirty="0"/>
              <a:t>sul piano </a:t>
            </a:r>
            <a:r>
              <a:rPr lang="it-IT" b="1" dirty="0"/>
              <a:t>militare</a:t>
            </a:r>
            <a:r>
              <a:rPr lang="it-IT" dirty="0"/>
              <a:t> le carenze erano clamorose (nessun sistema di difesa contro i bombardamenti; assenza di aerei, carri armati e artiglieria moderni; le navi non erano muniti di radar). </a:t>
            </a:r>
          </a:p>
          <a:p>
            <a:pPr marL="0" indent="0" fontAlgn="auto">
              <a:spcAft>
                <a:spcPts val="0"/>
              </a:spcAft>
              <a:buFont typeface="Arial" charset="0"/>
              <a:buNone/>
              <a:defRPr/>
            </a:pPr>
            <a:r>
              <a:rPr lang="it-IT" dirty="0"/>
              <a:t>La ragione per cui Mussolini scelse ugualmente di gettare il paese nel conflitto era basata su un </a:t>
            </a:r>
            <a:r>
              <a:rPr lang="it-IT" b="1" dirty="0"/>
              <a:t>errato calcolo</a:t>
            </a:r>
            <a:r>
              <a:rPr lang="it-IT" dirty="0"/>
              <a:t>: </a:t>
            </a:r>
            <a:r>
              <a:rPr lang="it-IT" b="1" dirty="0"/>
              <a:t>sconfitta la Francia </a:t>
            </a:r>
            <a:r>
              <a:rPr lang="it-IT" dirty="0"/>
              <a:t>(Parigi fu occupata il 14 giugno 1940), </a:t>
            </a:r>
            <a:r>
              <a:rPr lang="it-IT" b="1" dirty="0"/>
              <a:t>secondo Mussolini</a:t>
            </a:r>
            <a:r>
              <a:rPr lang="it-IT" dirty="0"/>
              <a:t>, </a:t>
            </a:r>
            <a:r>
              <a:rPr lang="it-IT" b="1" dirty="0"/>
              <a:t>l’Inghilterra sarebbe scesa a patti con la Germania</a:t>
            </a:r>
            <a:r>
              <a:rPr lang="it-IT" dirty="0"/>
              <a:t>, e se l’Italia avesse partecipato al conflitto avrebbe potuto sedersi al tavolo dei vincitori. </a:t>
            </a:r>
          </a:p>
          <a:p>
            <a:pPr marL="0" indent="0" fontAlgn="auto">
              <a:spcAft>
                <a:spcPts val="0"/>
              </a:spcAft>
              <a:buFont typeface="Arial" charset="0"/>
              <a:buNone/>
              <a:defRPr/>
            </a:pPr>
            <a:r>
              <a:rPr lang="it-IT" b="1" dirty="0"/>
              <a:t>Invece</a:t>
            </a:r>
            <a:r>
              <a:rPr lang="it-IT" dirty="0"/>
              <a:t>, nel 1940 </a:t>
            </a:r>
            <a:r>
              <a:rPr lang="it-IT" b="1" dirty="0"/>
              <a:t>la Gran Bretagna respinse ogni offerta di armistizio</a:t>
            </a:r>
            <a:r>
              <a:rPr lang="it-IT" dirty="0"/>
              <a:t>, </a:t>
            </a:r>
            <a:r>
              <a:rPr lang="it-IT" b="1" dirty="0"/>
              <a:t>così l’Italia si ritrovò in un conflitto che non aveva possibilità di vincere </a:t>
            </a:r>
            <a:r>
              <a:rPr lang="it-IT" dirty="0"/>
              <a:t>e nel giro di poco </a:t>
            </a:r>
            <a:r>
              <a:rPr lang="it-IT" b="1" dirty="0"/>
              <a:t>si trasformò in un satellite della potenza tedesca</a:t>
            </a:r>
            <a:r>
              <a:rPr lang="it-IT" dirty="0"/>
              <a:t>.</a:t>
            </a:r>
          </a:p>
          <a:p>
            <a:pPr marL="384048" indent="-384048" fontAlgn="auto">
              <a:spcAft>
                <a:spcPts val="0"/>
              </a:spcAft>
              <a:defRPr/>
            </a:pPr>
            <a:endParaRPr lang="it-IT"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olo 1">
            <a:extLst>
              <a:ext uri="{FF2B5EF4-FFF2-40B4-BE49-F238E27FC236}">
                <a16:creationId xmlns:a16="http://schemas.microsoft.com/office/drawing/2014/main" id="{6D7EB073-E22F-D2CB-993A-DD56FFA79916}"/>
              </a:ext>
            </a:extLst>
          </p:cNvPr>
          <p:cNvSpPr>
            <a:spLocks noGrp="1"/>
          </p:cNvSpPr>
          <p:nvPr>
            <p:ph type="title"/>
          </p:nvPr>
        </p:nvSpPr>
        <p:spPr>
          <a:xfrm>
            <a:off x="684213" y="114300"/>
            <a:ext cx="8135937" cy="1011238"/>
          </a:xfrm>
        </p:spPr>
        <p:txBody>
          <a:bodyPr/>
          <a:lstStyle/>
          <a:p>
            <a:r>
              <a:rPr lang="it-IT" altLang="it-IT"/>
              <a:t>Il fronte di Stresa</a:t>
            </a:r>
          </a:p>
        </p:txBody>
      </p:sp>
      <p:sp>
        <p:nvSpPr>
          <p:cNvPr id="14339" name="Segnaposto contenuto 2">
            <a:extLst>
              <a:ext uri="{FF2B5EF4-FFF2-40B4-BE49-F238E27FC236}">
                <a16:creationId xmlns:a16="http://schemas.microsoft.com/office/drawing/2014/main" id="{E2CB7ECE-3DE8-9FA5-5DD2-A48FFE57CD2F}"/>
              </a:ext>
            </a:extLst>
          </p:cNvPr>
          <p:cNvSpPr>
            <a:spLocks noGrp="1"/>
          </p:cNvSpPr>
          <p:nvPr>
            <p:ph idx="1"/>
          </p:nvPr>
        </p:nvSpPr>
        <p:spPr>
          <a:xfrm>
            <a:off x="457200" y="1600200"/>
            <a:ext cx="8686800" cy="2063750"/>
          </a:xfrm>
        </p:spPr>
        <p:txBody>
          <a:bodyPr/>
          <a:lstStyle/>
          <a:p>
            <a:pPr algn="just"/>
            <a:r>
              <a:rPr lang="it-IT" altLang="it-IT"/>
              <a:t>Nell’aprile, </a:t>
            </a:r>
            <a:r>
              <a:rPr lang="it-IT" altLang="it-IT" b="1"/>
              <a:t>Francia, Gran Bretagna e Italia</a:t>
            </a:r>
            <a:r>
              <a:rPr lang="it-IT" altLang="it-IT"/>
              <a:t> si riunirono a </a:t>
            </a:r>
            <a:r>
              <a:rPr lang="it-IT" altLang="it-IT" b="1">
                <a:solidFill>
                  <a:srgbClr val="FF0000"/>
                </a:solidFill>
              </a:rPr>
              <a:t>Stresa</a:t>
            </a:r>
            <a:r>
              <a:rPr lang="it-IT" altLang="it-IT">
                <a:solidFill>
                  <a:srgbClr val="FF0000"/>
                </a:solidFill>
              </a:rPr>
              <a:t> </a:t>
            </a:r>
            <a:r>
              <a:rPr lang="it-IT" altLang="it-IT"/>
              <a:t>e concordarono di mantenere l’assetto europeo esistente.</a:t>
            </a:r>
          </a:p>
          <a:p>
            <a:endParaRPr lang="it-IT" altLang="it-IT"/>
          </a:p>
        </p:txBody>
      </p:sp>
      <p:pic>
        <p:nvPicPr>
          <p:cNvPr id="14340" name="Picture 2" descr="http://www.inilossum.com/2gue_image/2guerr32.gif">
            <a:extLst>
              <a:ext uri="{FF2B5EF4-FFF2-40B4-BE49-F238E27FC236}">
                <a16:creationId xmlns:a16="http://schemas.microsoft.com/office/drawing/2014/main" id="{CBA860DE-99E2-F94F-C556-5D0AE6AC5E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3213100"/>
            <a:ext cx="4795837"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ttangolo 4">
            <a:extLst>
              <a:ext uri="{FF2B5EF4-FFF2-40B4-BE49-F238E27FC236}">
                <a16:creationId xmlns:a16="http://schemas.microsoft.com/office/drawing/2014/main" id="{7890AB6A-0EE8-EC16-A30E-9EF83E86DBD6}"/>
              </a:ext>
            </a:extLst>
          </p:cNvPr>
          <p:cNvSpPr>
            <a:spLocks noChangeArrowheads="1"/>
          </p:cNvSpPr>
          <p:nvPr/>
        </p:nvSpPr>
        <p:spPr bwMode="auto">
          <a:xfrm>
            <a:off x="5795963" y="3721100"/>
            <a:ext cx="28797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algn="just" eaLnBrk="1" hangingPunct="1"/>
            <a:r>
              <a:rPr lang="it-IT" altLang="it-IT" sz="1400">
                <a:latin typeface="Calibri" panose="020F0502020204030204" pitchFamily="34" charset="0"/>
                <a:cs typeface="Arial" panose="020B0604020202020204" pitchFamily="34" charset="0"/>
              </a:rPr>
              <a:t>Nelle giornate della conferenza di Stresa (Lago Maggiore), furono discussi fra Mussolini, Mac Donald (Inghilterra), Flandin e Laval (Francia), tutti i problemi europei, con particolare riferimento alla necessità di adeguare la posizione della Germania al suo nuovo peso politico-militare</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olo 1">
            <a:extLst>
              <a:ext uri="{FF2B5EF4-FFF2-40B4-BE49-F238E27FC236}">
                <a16:creationId xmlns:a16="http://schemas.microsoft.com/office/drawing/2014/main" id="{5424B464-B4A9-F959-B7AE-B8ABB5A3405F}"/>
              </a:ext>
            </a:extLst>
          </p:cNvPr>
          <p:cNvSpPr>
            <a:spLocks noGrp="1"/>
          </p:cNvSpPr>
          <p:nvPr>
            <p:ph type="title"/>
          </p:nvPr>
        </p:nvSpPr>
        <p:spPr>
          <a:xfrm>
            <a:off x="539750" y="17463"/>
            <a:ext cx="8604250" cy="1485900"/>
          </a:xfrm>
        </p:spPr>
        <p:txBody>
          <a:bodyPr/>
          <a:lstStyle/>
          <a:p>
            <a:r>
              <a:rPr lang="it-IT" altLang="it-IT"/>
              <a:t>La guerra parallela. </a:t>
            </a:r>
            <a:br>
              <a:rPr lang="it-IT" altLang="it-IT"/>
            </a:br>
            <a:r>
              <a:rPr lang="it-IT" altLang="it-IT"/>
              <a:t>Le sconfitte in Africa e nei Balcani</a:t>
            </a:r>
          </a:p>
        </p:txBody>
      </p:sp>
      <p:sp>
        <p:nvSpPr>
          <p:cNvPr id="3" name="Segnaposto contenuto 2">
            <a:extLst>
              <a:ext uri="{FF2B5EF4-FFF2-40B4-BE49-F238E27FC236}">
                <a16:creationId xmlns:a16="http://schemas.microsoft.com/office/drawing/2014/main" id="{3C7360DD-313E-787F-1A0E-6FC42BBBF31F}"/>
              </a:ext>
            </a:extLst>
          </p:cNvPr>
          <p:cNvSpPr>
            <a:spLocks noGrp="1"/>
          </p:cNvSpPr>
          <p:nvPr>
            <p:ph idx="1"/>
          </p:nvPr>
        </p:nvSpPr>
        <p:spPr>
          <a:xfrm>
            <a:off x="755650" y="1773238"/>
            <a:ext cx="8388350" cy="5084762"/>
          </a:xfrm>
        </p:spPr>
        <p:txBody>
          <a:bodyPr rtlCol="0">
            <a:normAutofit/>
          </a:bodyPr>
          <a:lstStyle/>
          <a:p>
            <a:pPr marL="0" indent="0" fontAlgn="auto">
              <a:spcAft>
                <a:spcPts val="0"/>
              </a:spcAft>
              <a:buFont typeface="Arial" charset="0"/>
              <a:buNone/>
              <a:defRPr/>
            </a:pPr>
            <a:r>
              <a:rPr lang="it-IT" dirty="0"/>
              <a:t>I risultati dei primi mesi di guerra, mostrarono l’incoscienza della scelta di Mussolini. </a:t>
            </a:r>
          </a:p>
          <a:p>
            <a:pPr marL="0" indent="0" fontAlgn="auto">
              <a:spcAft>
                <a:spcPts val="0"/>
              </a:spcAft>
              <a:buFont typeface="Arial" charset="0"/>
              <a:buNone/>
              <a:defRPr/>
            </a:pPr>
            <a:r>
              <a:rPr lang="it-IT" dirty="0"/>
              <a:t>Il 6 aprile  1941, in </a:t>
            </a:r>
            <a:r>
              <a:rPr lang="it-IT" b="1" dirty="0"/>
              <a:t>Etiopia</a:t>
            </a:r>
            <a:r>
              <a:rPr lang="it-IT" dirty="0"/>
              <a:t>, le truppe italiane subirono gravi </a:t>
            </a:r>
            <a:r>
              <a:rPr lang="it-IT" b="1" dirty="0"/>
              <a:t>sconfitte</a:t>
            </a:r>
            <a:r>
              <a:rPr lang="it-IT" dirty="0"/>
              <a:t> e gli inglesi occuparono Addis Abeba, riportando sul trono il negus </a:t>
            </a:r>
            <a:r>
              <a:rPr lang="it-IT" dirty="0" err="1"/>
              <a:t>Selassiè</a:t>
            </a:r>
            <a:r>
              <a:rPr lang="it-IT" dirty="0"/>
              <a:t>. </a:t>
            </a:r>
          </a:p>
          <a:p>
            <a:pPr marL="0" indent="0" fontAlgn="auto">
              <a:spcAft>
                <a:spcPts val="0"/>
              </a:spcAft>
              <a:buFont typeface="Arial" charset="0"/>
              <a:buNone/>
              <a:defRPr/>
            </a:pPr>
            <a:r>
              <a:rPr lang="it-IT" dirty="0"/>
              <a:t>Il </a:t>
            </a:r>
            <a:r>
              <a:rPr lang="it-IT" b="1" dirty="0"/>
              <a:t>28 dicembre 1940 Mussolini </a:t>
            </a:r>
            <a:r>
              <a:rPr lang="it-IT" dirty="0"/>
              <a:t>aveva </a:t>
            </a:r>
            <a:r>
              <a:rPr lang="it-IT" b="1" dirty="0"/>
              <a:t>dichiarato guerra </a:t>
            </a:r>
            <a:r>
              <a:rPr lang="it-IT" dirty="0"/>
              <a:t>alla </a:t>
            </a:r>
            <a:r>
              <a:rPr lang="it-IT" b="1" dirty="0"/>
              <a:t>Grecia</a:t>
            </a:r>
            <a:r>
              <a:rPr lang="it-IT" dirty="0"/>
              <a:t>. Avviando la Campagna di Grecia, egli voleva mostrare che l’Italia non era una semplice pedina tedesca e poteva </a:t>
            </a:r>
            <a:r>
              <a:rPr lang="it-IT" b="1" dirty="0"/>
              <a:t>condurre una guerra parallela</a:t>
            </a:r>
            <a:r>
              <a:rPr lang="it-IT" dirty="0"/>
              <a:t>, con obiettivi propri. L’</a:t>
            </a:r>
            <a:r>
              <a:rPr lang="it-IT" b="1" dirty="0"/>
              <a:t>insuccesso</a:t>
            </a:r>
            <a:r>
              <a:rPr lang="it-IT" dirty="0"/>
              <a:t> fu totale e l’esercito italiano fu </a:t>
            </a:r>
            <a:r>
              <a:rPr lang="it-IT" b="1" dirty="0"/>
              <a:t>salvato solo dall’intervento tedesco</a:t>
            </a:r>
            <a:r>
              <a:rPr lang="it-IT" dirty="0"/>
              <a:t>. </a:t>
            </a:r>
          </a:p>
          <a:p>
            <a:pPr marL="0" indent="0" fontAlgn="auto">
              <a:spcAft>
                <a:spcPts val="0"/>
              </a:spcAft>
              <a:buFont typeface="Arial" charset="0"/>
              <a:buNone/>
              <a:defRPr/>
            </a:pPr>
            <a:r>
              <a:rPr lang="it-IT" dirty="0"/>
              <a:t>Nel medesimo anno, in </a:t>
            </a:r>
            <a:r>
              <a:rPr lang="it-IT" b="1" dirty="0"/>
              <a:t>Africa settentrionale</a:t>
            </a:r>
            <a:r>
              <a:rPr lang="it-IT" dirty="0"/>
              <a:t>, le truppe italiane guidate dal maresciallo Graziani ottennero </a:t>
            </a:r>
            <a:r>
              <a:rPr lang="it-IT" b="1" dirty="0"/>
              <a:t>inizialmente alcuni successi </a:t>
            </a:r>
            <a:r>
              <a:rPr lang="it-IT" dirty="0"/>
              <a:t>contro gli inglesi, ma dal dicembre 1940, </a:t>
            </a:r>
            <a:r>
              <a:rPr lang="it-IT" b="1" dirty="0"/>
              <a:t>le truppe britanniche contrattaccarono </a:t>
            </a:r>
            <a:r>
              <a:rPr lang="it-IT" dirty="0"/>
              <a:t>mettendo in difficoltà </a:t>
            </a:r>
            <a:r>
              <a:rPr lang="it-IT" b="1" dirty="0"/>
              <a:t>gli italiani</a:t>
            </a:r>
            <a:r>
              <a:rPr lang="it-IT" dirty="0"/>
              <a:t>, che </a:t>
            </a:r>
            <a:r>
              <a:rPr lang="it-IT" b="1" dirty="0"/>
              <a:t>persero la Cirenaica</a:t>
            </a:r>
            <a:r>
              <a:rPr lang="it-IT" dirty="0"/>
              <a:t>. </a:t>
            </a:r>
            <a:r>
              <a:rPr lang="it-IT" b="1" dirty="0"/>
              <a:t>L’offensiva inglese</a:t>
            </a:r>
            <a:r>
              <a:rPr lang="it-IT" dirty="0"/>
              <a:t> in </a:t>
            </a:r>
            <a:r>
              <a:rPr lang="it-IT" b="1" dirty="0"/>
              <a:t>Libia</a:t>
            </a:r>
            <a:r>
              <a:rPr lang="it-IT" dirty="0"/>
              <a:t> poté essere tamponata solo dall’arriva di un contingente, l’</a:t>
            </a:r>
            <a:r>
              <a:rPr lang="it-IT" b="1" i="1" dirty="0"/>
              <a:t>Afrika </a:t>
            </a:r>
            <a:r>
              <a:rPr lang="it-IT" b="1" i="1" dirty="0" err="1"/>
              <a:t>Korps</a:t>
            </a:r>
            <a:r>
              <a:rPr lang="it-IT" dirty="0"/>
              <a:t>, guidato dal generale Erwin Rommel.</a:t>
            </a:r>
          </a:p>
          <a:p>
            <a:pPr marL="384048" indent="-384048" fontAlgn="auto">
              <a:spcAft>
                <a:spcPts val="0"/>
              </a:spcAft>
              <a:defRPr/>
            </a:pPr>
            <a:endParaRPr lang="it-IT"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olo 1">
            <a:extLst>
              <a:ext uri="{FF2B5EF4-FFF2-40B4-BE49-F238E27FC236}">
                <a16:creationId xmlns:a16="http://schemas.microsoft.com/office/drawing/2014/main" id="{20FBE277-61F4-1737-69D8-43BB2EF2EC9E}"/>
              </a:ext>
            </a:extLst>
          </p:cNvPr>
          <p:cNvSpPr>
            <a:spLocks noGrp="1"/>
          </p:cNvSpPr>
          <p:nvPr>
            <p:ph type="title"/>
          </p:nvPr>
        </p:nvSpPr>
        <p:spPr>
          <a:xfrm>
            <a:off x="611188" y="0"/>
            <a:ext cx="8532812" cy="1485900"/>
          </a:xfrm>
        </p:spPr>
        <p:txBody>
          <a:bodyPr rtlCol="0">
            <a:normAutofit fontScale="90000"/>
          </a:bodyPr>
          <a:lstStyle/>
          <a:p>
            <a:pPr fontAlgn="auto">
              <a:spcAft>
                <a:spcPts val="0"/>
              </a:spcAft>
              <a:defRPr/>
            </a:pPr>
            <a:r>
              <a:rPr lang="it-IT" altLang="it-IT" dirty="0"/>
              <a:t>Le sconfitte del 1942-1943 in Africa del Nord (El Alamein) e in URSS</a:t>
            </a:r>
          </a:p>
        </p:txBody>
      </p:sp>
      <p:sp>
        <p:nvSpPr>
          <p:cNvPr id="3" name="Segnaposto contenuto 2">
            <a:extLst>
              <a:ext uri="{FF2B5EF4-FFF2-40B4-BE49-F238E27FC236}">
                <a16:creationId xmlns:a16="http://schemas.microsoft.com/office/drawing/2014/main" id="{CA6AC4EA-70A2-DAC3-490A-6089FA4566AC}"/>
              </a:ext>
            </a:extLst>
          </p:cNvPr>
          <p:cNvSpPr>
            <a:spLocks noGrp="1"/>
          </p:cNvSpPr>
          <p:nvPr>
            <p:ph idx="1"/>
          </p:nvPr>
        </p:nvSpPr>
        <p:spPr>
          <a:xfrm>
            <a:off x="1028700" y="1916113"/>
            <a:ext cx="7720013" cy="3951287"/>
          </a:xfrm>
        </p:spPr>
        <p:txBody>
          <a:bodyPr rtlCol="0">
            <a:normAutofit/>
          </a:bodyPr>
          <a:lstStyle/>
          <a:p>
            <a:pPr marL="0" indent="0" fontAlgn="auto">
              <a:spcAft>
                <a:spcPts val="0"/>
              </a:spcAft>
              <a:buFont typeface="Arial" charset="0"/>
              <a:buNone/>
              <a:defRPr/>
            </a:pPr>
            <a:r>
              <a:rPr lang="it-IT" dirty="0"/>
              <a:t>La </a:t>
            </a:r>
            <a:r>
              <a:rPr lang="it-IT" b="1" dirty="0"/>
              <a:t>guerra</a:t>
            </a:r>
            <a:r>
              <a:rPr lang="it-IT" dirty="0"/>
              <a:t> </a:t>
            </a:r>
            <a:r>
              <a:rPr lang="it-IT" b="1" dirty="0"/>
              <a:t>in Africa del Nord proseguì fino al 1943</a:t>
            </a:r>
            <a:r>
              <a:rPr lang="it-IT" dirty="0"/>
              <a:t>, con sostanziali </a:t>
            </a:r>
            <a:r>
              <a:rPr lang="it-IT" b="1" dirty="0"/>
              <a:t>sconfitte</a:t>
            </a:r>
            <a:r>
              <a:rPr lang="it-IT" dirty="0"/>
              <a:t>. </a:t>
            </a:r>
          </a:p>
          <a:p>
            <a:pPr marL="384048" indent="-384048" fontAlgn="auto">
              <a:spcAft>
                <a:spcPts val="0"/>
              </a:spcAft>
              <a:buFont typeface="Arial" charset="0"/>
              <a:buChar char="•"/>
              <a:defRPr/>
            </a:pPr>
            <a:r>
              <a:rPr lang="it-IT" dirty="0"/>
              <a:t>Nell’autunno 1942 gli </a:t>
            </a:r>
            <a:r>
              <a:rPr lang="it-IT" b="1" dirty="0"/>
              <a:t>inglesi</a:t>
            </a:r>
            <a:r>
              <a:rPr lang="it-IT" dirty="0"/>
              <a:t> scatenarono una grande offensiva nei pressi di </a:t>
            </a:r>
            <a:r>
              <a:rPr lang="it-IT" b="1" dirty="0" err="1"/>
              <a:t>El</a:t>
            </a:r>
            <a:r>
              <a:rPr lang="it-IT" b="1" dirty="0"/>
              <a:t> Alamein</a:t>
            </a:r>
            <a:r>
              <a:rPr lang="it-IT" dirty="0"/>
              <a:t> e </a:t>
            </a:r>
            <a:r>
              <a:rPr lang="it-IT" b="1" dirty="0"/>
              <a:t>ricacciarono</a:t>
            </a:r>
            <a:r>
              <a:rPr lang="it-IT" dirty="0"/>
              <a:t> indietro le </a:t>
            </a:r>
            <a:r>
              <a:rPr lang="it-IT" b="1" dirty="0"/>
              <a:t>truppe italiane e tedesche</a:t>
            </a:r>
            <a:r>
              <a:rPr lang="it-IT" dirty="0"/>
              <a:t>. Gli Alleati erano divenuti i padroni dell’intero Mediterraneo.</a:t>
            </a:r>
          </a:p>
          <a:p>
            <a:pPr marL="0" indent="0" fontAlgn="auto">
              <a:spcAft>
                <a:spcPts val="0"/>
              </a:spcAft>
              <a:buFont typeface="Arial" charset="0"/>
              <a:buNone/>
              <a:defRPr/>
            </a:pPr>
            <a:r>
              <a:rPr lang="it-IT" dirty="0"/>
              <a:t>La controffensiva sovietica nel </a:t>
            </a:r>
            <a:r>
              <a:rPr lang="it-IT" b="1" dirty="0"/>
              <a:t>novembre 1942 </a:t>
            </a:r>
            <a:r>
              <a:rPr lang="it-IT" dirty="0"/>
              <a:t>portò alla </a:t>
            </a:r>
            <a:r>
              <a:rPr lang="it-IT" b="1" dirty="0"/>
              <a:t>completa disfatta del corpo di spedizione che Mussolini aveva inviato in URSS</a:t>
            </a:r>
            <a:r>
              <a:rPr lang="it-IT" dirty="0"/>
              <a:t>. Gli alpini furono costretti a una </a:t>
            </a:r>
            <a:r>
              <a:rPr lang="it-IT" b="1" dirty="0"/>
              <a:t>terribile ritirata</a:t>
            </a:r>
            <a:r>
              <a:rPr lang="it-IT" dirty="0"/>
              <a:t> in mezzo alla neve (molti dei soldati e ufficiali sopravvissuti alla ritirata, dopo l’8 settembre 1943, si unirono alla </a:t>
            </a:r>
            <a:r>
              <a:rPr lang="it-IT" b="1" dirty="0"/>
              <a:t>Resistenza</a:t>
            </a:r>
            <a:r>
              <a:rPr lang="it-IT" dirty="0"/>
              <a:t>).</a:t>
            </a:r>
          </a:p>
          <a:p>
            <a:pPr marL="0" indent="0" fontAlgn="auto">
              <a:spcAft>
                <a:spcPts val="0"/>
              </a:spcAft>
              <a:buFont typeface="Arial" charset="0"/>
              <a:buNone/>
              <a:defRPr/>
            </a:pPr>
            <a:endParaRPr lang="it-IT"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Alcuni soldati italiani durante la ritirata dell'inverno 1942-'43">
            <a:extLst>
              <a:ext uri="{FF2B5EF4-FFF2-40B4-BE49-F238E27FC236}">
                <a16:creationId xmlns:a16="http://schemas.microsoft.com/office/drawing/2014/main" id="{3694EC45-127D-9D53-7BEB-A767E3EBC2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68263"/>
            <a:ext cx="5364162" cy="40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Picture 5" descr="http://lanostrastoria.corriere.it/files/2010/04/AlpiniRitirataRussia-thumb-250x1911.jpg">
            <a:extLst>
              <a:ext uri="{FF2B5EF4-FFF2-40B4-BE49-F238E27FC236}">
                <a16:creationId xmlns:a16="http://schemas.microsoft.com/office/drawing/2014/main" id="{3A9D1EF4-7958-7620-434F-5EDB88C53F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0525" y="4079875"/>
            <a:ext cx="3673475" cy="280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Rettangolo 5">
            <a:extLst>
              <a:ext uri="{FF2B5EF4-FFF2-40B4-BE49-F238E27FC236}">
                <a16:creationId xmlns:a16="http://schemas.microsoft.com/office/drawing/2014/main" id="{1728913B-32F8-2CEA-8419-1A6F26C65C83}"/>
              </a:ext>
            </a:extLst>
          </p:cNvPr>
          <p:cNvSpPr>
            <a:spLocks noChangeArrowheads="1"/>
          </p:cNvSpPr>
          <p:nvPr/>
        </p:nvSpPr>
        <p:spPr bwMode="auto">
          <a:xfrm>
            <a:off x="700088" y="4508500"/>
            <a:ext cx="38719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eaLnBrk="1" hangingPunct="1"/>
            <a:r>
              <a:rPr lang="it-IT" altLang="it-IT">
                <a:latin typeface="Calibri" panose="020F0502020204030204" pitchFamily="34" charset="0"/>
                <a:cs typeface="Arial" panose="020B0604020202020204" pitchFamily="34" charset="0"/>
              </a:rPr>
              <a:t>Alcuni soldati italiani durante la ritirata dell'inverno 1942-'43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8306" name="Titolo 1">
            <a:extLst>
              <a:ext uri="{FF2B5EF4-FFF2-40B4-BE49-F238E27FC236}">
                <a16:creationId xmlns:a16="http://schemas.microsoft.com/office/drawing/2014/main" id="{AADBDA0D-1C3A-2514-F907-8F3C618613AD}"/>
              </a:ext>
            </a:extLst>
          </p:cNvPr>
          <p:cNvSpPr>
            <a:spLocks noGrp="1"/>
          </p:cNvSpPr>
          <p:nvPr>
            <p:ph type="title"/>
          </p:nvPr>
        </p:nvSpPr>
        <p:spPr>
          <a:xfrm>
            <a:off x="1028700" y="685800"/>
            <a:ext cx="2462021" cy="1485900"/>
          </a:xfrm>
        </p:spPr>
        <p:txBody>
          <a:bodyPr>
            <a:normAutofit/>
          </a:bodyPr>
          <a:lstStyle/>
          <a:p>
            <a:r>
              <a:rPr lang="it-IT" altLang="it-IT"/>
              <a:t>Il fronte interno</a:t>
            </a:r>
          </a:p>
        </p:txBody>
      </p:sp>
      <p:sp>
        <p:nvSpPr>
          <p:cNvPr id="3" name="Segnaposto contenuto 2">
            <a:extLst>
              <a:ext uri="{FF2B5EF4-FFF2-40B4-BE49-F238E27FC236}">
                <a16:creationId xmlns:a16="http://schemas.microsoft.com/office/drawing/2014/main" id="{BFA6507B-E10C-58DA-D511-95944A3A57E3}"/>
              </a:ext>
            </a:extLst>
          </p:cNvPr>
          <p:cNvSpPr>
            <a:spLocks noGrp="1"/>
          </p:cNvSpPr>
          <p:nvPr>
            <p:ph idx="1"/>
          </p:nvPr>
        </p:nvSpPr>
        <p:spPr>
          <a:xfrm>
            <a:off x="1028700" y="2286000"/>
            <a:ext cx="2462020" cy="3581400"/>
          </a:xfrm>
        </p:spPr>
        <p:txBody>
          <a:bodyPr rtlCol="0">
            <a:normAutofit/>
          </a:bodyPr>
          <a:lstStyle/>
          <a:p>
            <a:pPr marL="0" indent="0" fontAlgn="auto">
              <a:spcAft>
                <a:spcPts val="0"/>
              </a:spcAft>
              <a:buFont typeface="Arial" charset="0"/>
              <a:buNone/>
              <a:defRPr/>
            </a:pPr>
            <a:r>
              <a:rPr lang="it-IT" sz="1300"/>
              <a:t>In Italia, la </a:t>
            </a:r>
            <a:r>
              <a:rPr lang="it-IT" sz="1300" b="1"/>
              <a:t>situazione</a:t>
            </a:r>
            <a:r>
              <a:rPr lang="it-IT" sz="1300"/>
              <a:t> </a:t>
            </a:r>
            <a:r>
              <a:rPr lang="it-IT" sz="1300" b="1"/>
              <a:t>economica</a:t>
            </a:r>
            <a:r>
              <a:rPr lang="it-IT" sz="1300"/>
              <a:t> ed </a:t>
            </a:r>
            <a:r>
              <a:rPr lang="it-IT" sz="1300" b="1"/>
              <a:t>alimentare</a:t>
            </a:r>
            <a:r>
              <a:rPr lang="it-IT" sz="1300"/>
              <a:t> era diventata </a:t>
            </a:r>
            <a:r>
              <a:rPr lang="it-IT" sz="1300" b="1"/>
              <a:t>drammatica</a:t>
            </a:r>
            <a:r>
              <a:rPr lang="it-IT" sz="1300"/>
              <a:t> (gli alimenti erano razionati: 150 grammi di pane al giorno per persona, 400 gr di grassi e 500 di zuccheri; i prezzi aumentarono enormemente ma i salari rimasero fermi). </a:t>
            </a:r>
          </a:p>
          <a:p>
            <a:pPr marL="0" indent="0" fontAlgn="auto">
              <a:spcAft>
                <a:spcPts val="0"/>
              </a:spcAft>
              <a:buFont typeface="Arial" charset="0"/>
              <a:buNone/>
              <a:defRPr/>
            </a:pPr>
            <a:r>
              <a:rPr lang="it-IT" sz="1300"/>
              <a:t>Nella </a:t>
            </a:r>
            <a:r>
              <a:rPr lang="it-IT" sz="1300" b="1"/>
              <a:t>primavera del 1943</a:t>
            </a:r>
            <a:r>
              <a:rPr lang="it-IT" sz="1300"/>
              <a:t>, scoppiarono una serie di </a:t>
            </a:r>
            <a:r>
              <a:rPr lang="it-IT" sz="1300" b="1"/>
              <a:t>scioperi</a:t>
            </a:r>
            <a:r>
              <a:rPr lang="it-IT" sz="1300"/>
              <a:t>, prima a </a:t>
            </a:r>
            <a:r>
              <a:rPr lang="it-IT" sz="1300" b="1"/>
              <a:t>Torino</a:t>
            </a:r>
            <a:r>
              <a:rPr lang="it-IT" sz="1300"/>
              <a:t> (5 marzo) e poi a seguire in diverse industrie milanesi. Questi questi scioperi segnarono una netta </a:t>
            </a:r>
            <a:r>
              <a:rPr lang="it-IT" sz="1300" b="1"/>
              <a:t>incrinatura del consenso del popolo italiano</a:t>
            </a:r>
            <a:r>
              <a:rPr lang="it-IT" sz="1300"/>
              <a:t> nei confronti del fascismo. </a:t>
            </a:r>
          </a:p>
          <a:p>
            <a:pPr marL="0" indent="0" fontAlgn="auto">
              <a:spcAft>
                <a:spcPts val="0"/>
              </a:spcAft>
              <a:buNone/>
              <a:defRPr/>
            </a:pPr>
            <a:endParaRPr lang="it-IT" sz="1300"/>
          </a:p>
        </p:txBody>
      </p:sp>
      <p:pic>
        <p:nvPicPr>
          <p:cNvPr id="2" name="Immagine 1">
            <a:extLst>
              <a:ext uri="{FF2B5EF4-FFF2-40B4-BE49-F238E27FC236}">
                <a16:creationId xmlns:a16="http://schemas.microsoft.com/office/drawing/2014/main" id="{28489A40-2A97-73DB-6396-CE5FB3AE94C1}"/>
              </a:ext>
            </a:extLst>
          </p:cNvPr>
          <p:cNvPicPr>
            <a:picLocks noChangeAspect="1"/>
          </p:cNvPicPr>
          <p:nvPr/>
        </p:nvPicPr>
        <p:blipFill>
          <a:blip r:embed="rId2"/>
          <a:stretch>
            <a:fillRect/>
          </a:stretch>
        </p:blipFill>
        <p:spPr>
          <a:xfrm>
            <a:off x="3773600" y="1626955"/>
            <a:ext cx="4887799" cy="3284049"/>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olo 1">
            <a:extLst>
              <a:ext uri="{FF2B5EF4-FFF2-40B4-BE49-F238E27FC236}">
                <a16:creationId xmlns:a16="http://schemas.microsoft.com/office/drawing/2014/main" id="{24B64B59-4EA4-3C74-1DC4-5371700EE291}"/>
              </a:ext>
            </a:extLst>
          </p:cNvPr>
          <p:cNvSpPr>
            <a:spLocks noGrp="1"/>
          </p:cNvSpPr>
          <p:nvPr>
            <p:ph type="title"/>
          </p:nvPr>
        </p:nvSpPr>
        <p:spPr>
          <a:xfrm>
            <a:off x="1028700" y="0"/>
            <a:ext cx="7200900" cy="1485900"/>
          </a:xfrm>
        </p:spPr>
        <p:txBody>
          <a:bodyPr/>
          <a:lstStyle/>
          <a:p>
            <a:r>
              <a:rPr lang="it-IT" altLang="it-IT"/>
              <a:t>Lo sbarco in Sicilia degli Alleati</a:t>
            </a:r>
          </a:p>
        </p:txBody>
      </p:sp>
      <p:sp>
        <p:nvSpPr>
          <p:cNvPr id="3" name="Segnaposto contenuto 2">
            <a:extLst>
              <a:ext uri="{FF2B5EF4-FFF2-40B4-BE49-F238E27FC236}">
                <a16:creationId xmlns:a16="http://schemas.microsoft.com/office/drawing/2014/main" id="{BE5A8A88-740D-8263-EF1D-F18FDEF3A51B}"/>
              </a:ext>
            </a:extLst>
          </p:cNvPr>
          <p:cNvSpPr>
            <a:spLocks noGrp="1"/>
          </p:cNvSpPr>
          <p:nvPr>
            <p:ph idx="1"/>
          </p:nvPr>
        </p:nvSpPr>
        <p:spPr>
          <a:xfrm>
            <a:off x="1028700" y="1485900"/>
            <a:ext cx="7431088" cy="4381500"/>
          </a:xfrm>
        </p:spPr>
        <p:txBody>
          <a:bodyPr rtlCol="0">
            <a:normAutofit/>
          </a:bodyPr>
          <a:lstStyle/>
          <a:p>
            <a:pPr marL="0" indent="0" algn="just" fontAlgn="auto">
              <a:spcAft>
                <a:spcPts val="0"/>
              </a:spcAft>
              <a:buFont typeface="Arial" charset="0"/>
              <a:buNone/>
              <a:defRPr/>
            </a:pPr>
            <a:r>
              <a:rPr lang="it-IT" dirty="0"/>
              <a:t>Nella </a:t>
            </a:r>
            <a:r>
              <a:rPr lang="it-IT" b="1" dirty="0"/>
              <a:t>notte tra il 10 e l’11 luglio 1943</a:t>
            </a:r>
            <a:r>
              <a:rPr lang="it-IT" dirty="0"/>
              <a:t>, </a:t>
            </a:r>
            <a:r>
              <a:rPr lang="it-IT" b="1" dirty="0"/>
              <a:t>gli Alleati attaccarono la Sicilia</a:t>
            </a:r>
            <a:r>
              <a:rPr lang="it-IT" dirty="0"/>
              <a:t>. </a:t>
            </a:r>
          </a:p>
          <a:p>
            <a:pPr marL="0" indent="0" algn="just" fontAlgn="auto">
              <a:spcAft>
                <a:spcPts val="0"/>
              </a:spcAft>
              <a:buFont typeface="Arial" charset="0"/>
              <a:buNone/>
              <a:defRPr/>
            </a:pPr>
            <a:r>
              <a:rPr lang="it-IT" dirty="0"/>
              <a:t>Mussolini si rifiutò di intavolare trattative di pace con gli anglo-americani e ciò determinò la crisi definitiva del fascismo. </a:t>
            </a:r>
          </a:p>
          <a:p>
            <a:pPr marL="0" indent="0" algn="just" fontAlgn="auto">
              <a:spcAft>
                <a:spcPts val="0"/>
              </a:spcAft>
              <a:buFont typeface="Arial" charset="0"/>
              <a:buNone/>
              <a:defRPr/>
            </a:pPr>
            <a:r>
              <a:rPr lang="it-IT" dirty="0"/>
              <a:t>Il </a:t>
            </a:r>
            <a:r>
              <a:rPr lang="it-IT" b="1" dirty="0"/>
              <a:t>re</a:t>
            </a:r>
            <a:r>
              <a:rPr lang="it-IT" dirty="0"/>
              <a:t>, infatti, </a:t>
            </a:r>
            <a:r>
              <a:rPr lang="it-IT" b="1" dirty="0"/>
              <a:t>desideroso di sganciare la monarchia dal fascismo</a:t>
            </a:r>
            <a:r>
              <a:rPr lang="it-IT" dirty="0"/>
              <a:t>, progettò, insieme con l’esercito un </a:t>
            </a:r>
            <a:r>
              <a:rPr lang="it-IT" b="1" dirty="0"/>
              <a:t>colpo di stato</a:t>
            </a:r>
            <a:r>
              <a:rPr lang="it-IT" dirty="0"/>
              <a:t> </a:t>
            </a:r>
            <a:r>
              <a:rPr lang="it-IT" b="1" dirty="0"/>
              <a:t>per estromettere Mussolini</a:t>
            </a:r>
            <a:r>
              <a:rPr lang="it-IT" dirty="0"/>
              <a:t> e dare al paese un nuovo governo. </a:t>
            </a:r>
          </a:p>
          <a:p>
            <a:pPr marL="0" indent="0" algn="just" fontAlgn="auto">
              <a:spcAft>
                <a:spcPts val="0"/>
              </a:spcAft>
              <a:buFont typeface="Arial" charset="0"/>
              <a:buNone/>
              <a:defRPr/>
            </a:pPr>
            <a:r>
              <a:rPr lang="it-IT" dirty="0"/>
              <a:t>Il </a:t>
            </a:r>
            <a:r>
              <a:rPr lang="it-IT" b="1" dirty="0"/>
              <a:t>19 luglio Roma</a:t>
            </a:r>
            <a:r>
              <a:rPr lang="it-IT" dirty="0"/>
              <a:t> fu pesantemente </a:t>
            </a:r>
            <a:r>
              <a:rPr lang="it-IT" b="1" dirty="0"/>
              <a:t>bombardata</a:t>
            </a:r>
            <a:r>
              <a:rPr lang="it-IT" dirty="0"/>
              <a:t>. </a:t>
            </a:r>
          </a:p>
          <a:p>
            <a:pPr marL="0" indent="0" algn="just" fontAlgn="auto">
              <a:spcAft>
                <a:spcPts val="0"/>
              </a:spcAft>
              <a:buFont typeface="Arial" charset="0"/>
              <a:buNone/>
              <a:defRPr/>
            </a:pPr>
            <a:r>
              <a:rPr lang="it-IT" dirty="0"/>
              <a:t>Il </a:t>
            </a:r>
            <a:r>
              <a:rPr lang="it-IT" b="1" dirty="0"/>
              <a:t>re</a:t>
            </a:r>
            <a:r>
              <a:rPr lang="it-IT" dirty="0"/>
              <a:t> </a:t>
            </a:r>
            <a:r>
              <a:rPr lang="it-IT" b="1" dirty="0"/>
              <a:t>prese</a:t>
            </a:r>
            <a:r>
              <a:rPr lang="it-IT" dirty="0"/>
              <a:t> </a:t>
            </a:r>
            <a:r>
              <a:rPr lang="it-IT" b="1" dirty="0"/>
              <a:t>accordi</a:t>
            </a:r>
            <a:r>
              <a:rPr lang="it-IT" dirty="0"/>
              <a:t> con il generale Ambrosio e con il comandante dei Carabinieri </a:t>
            </a:r>
            <a:r>
              <a:rPr lang="it-IT" b="1" dirty="0"/>
              <a:t>per arrestare Mussolini</a:t>
            </a:r>
            <a:r>
              <a:rPr lang="it-IT" dirty="0"/>
              <a:t> il 26 luglio, in occasione dell’udienza che in quel giorno il Duce avrebbe avuto presso il sovrano. </a:t>
            </a:r>
          </a:p>
          <a:p>
            <a:pPr marL="384048" indent="-384048" fontAlgn="auto">
              <a:spcAft>
                <a:spcPts val="0"/>
              </a:spcAft>
              <a:defRPr/>
            </a:pPr>
            <a:endParaRPr lang="it-IT"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ttp://www.ilportaledelsud.org/images/storia/sbsic03.jpg">
            <a:extLst>
              <a:ext uri="{FF2B5EF4-FFF2-40B4-BE49-F238E27FC236}">
                <a16:creationId xmlns:a16="http://schemas.microsoft.com/office/drawing/2014/main" id="{087CEB8D-9419-1FC9-04AF-563265745A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1152525"/>
            <a:ext cx="6626225"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CasellaDiTesto 3">
            <a:extLst>
              <a:ext uri="{FF2B5EF4-FFF2-40B4-BE49-F238E27FC236}">
                <a16:creationId xmlns:a16="http://schemas.microsoft.com/office/drawing/2014/main" id="{D8A349A1-DFBE-A9B7-38A7-B6286A841EB9}"/>
              </a:ext>
            </a:extLst>
          </p:cNvPr>
          <p:cNvSpPr txBox="1">
            <a:spLocks noChangeArrowheads="1"/>
          </p:cNvSpPr>
          <p:nvPr/>
        </p:nvSpPr>
        <p:spPr bwMode="auto">
          <a:xfrm>
            <a:off x="1258888" y="531813"/>
            <a:ext cx="66262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eaLnBrk="1" hangingPunct="1"/>
            <a:r>
              <a:rPr lang="it-IT" altLang="it-IT">
                <a:latin typeface="Calibri" panose="020F0502020204030204" pitchFamily="34" charset="0"/>
                <a:cs typeface="Arial" panose="020B0604020202020204" pitchFamily="34" charset="0"/>
              </a:rPr>
              <a:t>Soldati inglesi impegnati nelle operazioni di sbarco in Sicilia il mattino dell’11 luglio 1943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olo 1">
            <a:extLst>
              <a:ext uri="{FF2B5EF4-FFF2-40B4-BE49-F238E27FC236}">
                <a16:creationId xmlns:a16="http://schemas.microsoft.com/office/drawing/2014/main" id="{66C18BBE-0570-B76D-003B-7A77A7D8E017}"/>
              </a:ext>
            </a:extLst>
          </p:cNvPr>
          <p:cNvSpPr>
            <a:spLocks noGrp="1"/>
          </p:cNvSpPr>
          <p:nvPr>
            <p:ph type="title"/>
          </p:nvPr>
        </p:nvSpPr>
        <p:spPr>
          <a:xfrm>
            <a:off x="755650" y="115888"/>
            <a:ext cx="7200900" cy="1485900"/>
          </a:xfrm>
        </p:spPr>
        <p:txBody>
          <a:bodyPr/>
          <a:lstStyle/>
          <a:p>
            <a:r>
              <a:rPr lang="it-IT" altLang="it-IT"/>
              <a:t>La seduta del Gran Consiglio del Fascismo del 24/25 luglio</a:t>
            </a:r>
          </a:p>
        </p:txBody>
      </p:sp>
      <p:sp>
        <p:nvSpPr>
          <p:cNvPr id="3" name="Segnaposto contenuto 2">
            <a:extLst>
              <a:ext uri="{FF2B5EF4-FFF2-40B4-BE49-F238E27FC236}">
                <a16:creationId xmlns:a16="http://schemas.microsoft.com/office/drawing/2014/main" id="{947C5556-4F1C-C8CB-B43F-305FB111F893}"/>
              </a:ext>
            </a:extLst>
          </p:cNvPr>
          <p:cNvSpPr>
            <a:spLocks noGrp="1"/>
          </p:cNvSpPr>
          <p:nvPr>
            <p:ph idx="1"/>
          </p:nvPr>
        </p:nvSpPr>
        <p:spPr/>
        <p:txBody>
          <a:bodyPr rtlCol="0">
            <a:normAutofit/>
          </a:bodyPr>
          <a:lstStyle/>
          <a:p>
            <a:pPr marL="0" indent="0" algn="just" fontAlgn="auto">
              <a:spcAft>
                <a:spcPts val="0"/>
              </a:spcAft>
              <a:buFont typeface="Arial" charset="0"/>
              <a:buNone/>
              <a:defRPr/>
            </a:pPr>
            <a:r>
              <a:rPr lang="it-IT" dirty="0"/>
              <a:t>La </a:t>
            </a:r>
            <a:r>
              <a:rPr lang="it-IT" b="1" dirty="0"/>
              <a:t>seduta del Gran Consiglio del Fascismo</a:t>
            </a:r>
            <a:r>
              <a:rPr lang="it-IT" dirty="0"/>
              <a:t>, la </a:t>
            </a:r>
            <a:r>
              <a:rPr lang="it-IT" b="1" dirty="0"/>
              <a:t>notte tra il 24 e il 25 luglio</a:t>
            </a:r>
            <a:r>
              <a:rPr lang="it-IT" dirty="0"/>
              <a:t>, fece precipitare gli eventi. </a:t>
            </a:r>
          </a:p>
          <a:p>
            <a:pPr marL="0" indent="0" algn="just" fontAlgn="auto">
              <a:spcAft>
                <a:spcPts val="0"/>
              </a:spcAft>
              <a:buFont typeface="Arial" charset="0"/>
              <a:buNone/>
              <a:defRPr/>
            </a:pPr>
            <a:r>
              <a:rPr lang="it-IT" dirty="0"/>
              <a:t>Un gruppo di alti esponenti del partito decise di sfruttare l’occasione della riunione del supremo organo per </a:t>
            </a:r>
            <a:r>
              <a:rPr lang="it-IT" b="1" dirty="0"/>
              <a:t>mettere sotto accusa Mussolini </a:t>
            </a:r>
            <a:r>
              <a:rPr lang="it-IT" dirty="0"/>
              <a:t>e chiederne la destituzione. Tale nucleo era guidato da </a:t>
            </a:r>
            <a:r>
              <a:rPr lang="it-IT" b="1" dirty="0"/>
              <a:t>Dino Grandi</a:t>
            </a:r>
            <a:r>
              <a:rPr lang="it-IT" dirty="0"/>
              <a:t> (ambasciatore a Londra dal 1932 al 1939 e poi Presidente della Camera) e </a:t>
            </a:r>
            <a:r>
              <a:rPr lang="it-IT" b="1" dirty="0"/>
              <a:t>Galeazzo Ciano</a:t>
            </a:r>
            <a:r>
              <a:rPr lang="it-IT" dirty="0"/>
              <a:t> (genero di Mussolini e Ministro degli Esteri dal giugno 1936 al febbraio 1943).</a:t>
            </a:r>
          </a:p>
          <a:p>
            <a:pPr marL="384048" indent="-384048" fontAlgn="auto">
              <a:spcAft>
                <a:spcPts val="0"/>
              </a:spcAft>
              <a:defRPr/>
            </a:pPr>
            <a:endParaRPr lang="it-IT"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olo 1">
            <a:extLst>
              <a:ext uri="{FF2B5EF4-FFF2-40B4-BE49-F238E27FC236}">
                <a16:creationId xmlns:a16="http://schemas.microsoft.com/office/drawing/2014/main" id="{75E19691-F076-2714-0482-A2FA0675808D}"/>
              </a:ext>
            </a:extLst>
          </p:cNvPr>
          <p:cNvSpPr>
            <a:spLocks noGrp="1"/>
          </p:cNvSpPr>
          <p:nvPr>
            <p:ph type="title"/>
          </p:nvPr>
        </p:nvSpPr>
        <p:spPr>
          <a:xfrm>
            <a:off x="1028700" y="115888"/>
            <a:ext cx="7200900" cy="1485900"/>
          </a:xfrm>
        </p:spPr>
        <p:txBody>
          <a:bodyPr/>
          <a:lstStyle/>
          <a:p>
            <a:r>
              <a:rPr lang="it-IT" altLang="en-US"/>
              <a:t>La caduta del fascismo (25 luglio 1943)</a:t>
            </a:r>
          </a:p>
        </p:txBody>
      </p:sp>
      <p:sp>
        <p:nvSpPr>
          <p:cNvPr id="3" name="Segnaposto contenuto 2">
            <a:extLst>
              <a:ext uri="{FF2B5EF4-FFF2-40B4-BE49-F238E27FC236}">
                <a16:creationId xmlns:a16="http://schemas.microsoft.com/office/drawing/2014/main" id="{AEAFE78E-9F12-FB35-A6BB-A9B477C02736}"/>
              </a:ext>
            </a:extLst>
          </p:cNvPr>
          <p:cNvSpPr>
            <a:spLocks noGrp="1"/>
          </p:cNvSpPr>
          <p:nvPr>
            <p:ph idx="1"/>
          </p:nvPr>
        </p:nvSpPr>
        <p:spPr/>
        <p:txBody>
          <a:bodyPr rtlCol="0">
            <a:normAutofit/>
          </a:bodyPr>
          <a:lstStyle/>
          <a:p>
            <a:pPr marL="0" indent="0" algn="just" fontAlgn="auto">
              <a:spcAft>
                <a:spcPts val="0"/>
              </a:spcAft>
              <a:buFont typeface="Arial" charset="0"/>
              <a:buNone/>
              <a:defRPr/>
            </a:pPr>
            <a:r>
              <a:rPr lang="it-IT" dirty="0"/>
              <a:t>La </a:t>
            </a:r>
            <a:r>
              <a:rPr lang="it-IT" b="1" dirty="0"/>
              <a:t>riunione</a:t>
            </a:r>
            <a:r>
              <a:rPr lang="it-IT" dirty="0"/>
              <a:t> del Gran Consiglio del Fascismo ebbe inizio alle 17 del 24 luglio 1943; </a:t>
            </a:r>
            <a:r>
              <a:rPr lang="it-IT" b="1" dirty="0"/>
              <a:t>Grandi</a:t>
            </a:r>
            <a:r>
              <a:rPr lang="it-IT" dirty="0"/>
              <a:t> pose in votazione un proprio </a:t>
            </a:r>
            <a:r>
              <a:rPr lang="it-IT" b="1" dirty="0"/>
              <a:t>ordine del giorno</a:t>
            </a:r>
            <a:r>
              <a:rPr lang="it-IT" dirty="0"/>
              <a:t> che </a:t>
            </a:r>
            <a:r>
              <a:rPr lang="it-IT" b="1" dirty="0"/>
              <a:t>esautorava Mussolini da ogni potere</a:t>
            </a:r>
            <a:r>
              <a:rPr lang="it-IT" dirty="0"/>
              <a:t>. </a:t>
            </a:r>
          </a:p>
          <a:p>
            <a:pPr marL="0" indent="0" algn="just" fontAlgn="auto">
              <a:spcAft>
                <a:spcPts val="0"/>
              </a:spcAft>
              <a:buFont typeface="Arial" charset="0"/>
              <a:buNone/>
              <a:defRPr/>
            </a:pPr>
            <a:r>
              <a:rPr lang="it-IT" dirty="0"/>
              <a:t>Grandi e i suoi sostenitori prospettavano una sorta di </a:t>
            </a:r>
            <a:r>
              <a:rPr lang="it-IT" b="1" dirty="0"/>
              <a:t>fascismo senza Mussolini</a:t>
            </a:r>
            <a:r>
              <a:rPr lang="it-IT" dirty="0"/>
              <a:t>, di regime autoritario senza la dittatura personale del Duce; inoltre, essi </a:t>
            </a:r>
            <a:r>
              <a:rPr lang="it-IT" b="1" dirty="0"/>
              <a:t>puntavano allo sganciamento dalla Germania </a:t>
            </a:r>
            <a:r>
              <a:rPr lang="it-IT" dirty="0"/>
              <a:t>e a </a:t>
            </a:r>
            <a:r>
              <a:rPr lang="it-IT" b="1" dirty="0"/>
              <a:t>firmare un armistizio con gli anglo-americani</a:t>
            </a:r>
            <a:r>
              <a:rPr lang="it-IT" dirty="0"/>
              <a:t>. La drammatica riunione durò dieci ore ed ebbe termine alle 2,40 del mattino del 25 luglio, dopo </a:t>
            </a:r>
            <a:r>
              <a:rPr lang="it-IT" b="1" dirty="0"/>
              <a:t>l’approvazione dell’ordine del giorno Grandi</a:t>
            </a:r>
            <a:r>
              <a:rPr lang="it-IT" dirty="0"/>
              <a:t>. </a:t>
            </a:r>
          </a:p>
          <a:p>
            <a:pPr marL="384048" indent="-384048" fontAlgn="auto">
              <a:spcAft>
                <a:spcPts val="0"/>
              </a:spcAft>
              <a:defRPr/>
            </a:pPr>
            <a:endParaRPr lang="it-IT"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4" descr="File:Votazione odg Grandi.jpg">
            <a:extLst>
              <a:ext uri="{FF2B5EF4-FFF2-40B4-BE49-F238E27FC236}">
                <a16:creationId xmlns:a16="http://schemas.microsoft.com/office/drawing/2014/main" id="{CACA0B88-0ED0-9164-9E75-98F6F1A5A2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04863"/>
            <a:ext cx="76200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Rettangolo 4">
            <a:extLst>
              <a:ext uri="{FF2B5EF4-FFF2-40B4-BE49-F238E27FC236}">
                <a16:creationId xmlns:a16="http://schemas.microsoft.com/office/drawing/2014/main" id="{C5C363BF-C82E-D28F-185F-6C8C43541D51}"/>
              </a:ext>
            </a:extLst>
          </p:cNvPr>
          <p:cNvSpPr>
            <a:spLocks noChangeArrowheads="1"/>
          </p:cNvSpPr>
          <p:nvPr/>
        </p:nvSpPr>
        <p:spPr bwMode="auto">
          <a:xfrm>
            <a:off x="762000" y="158750"/>
            <a:ext cx="762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eaLnBrk="1" hangingPunct="1"/>
            <a:r>
              <a:rPr lang="it-IT" altLang="it-IT">
                <a:latin typeface="Calibri" panose="020F0502020204030204" pitchFamily="34" charset="0"/>
                <a:cs typeface="Arial" panose="020B0604020202020204" pitchFamily="34" charset="0"/>
              </a:rPr>
              <a:t>Esito della votazione nominativa e riassuntiva dell'Ordine del Giorno Grandi</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olo 1">
            <a:extLst>
              <a:ext uri="{FF2B5EF4-FFF2-40B4-BE49-F238E27FC236}">
                <a16:creationId xmlns:a16="http://schemas.microsoft.com/office/drawing/2014/main" id="{52C66C53-7916-08D9-15B1-0939790E720E}"/>
              </a:ext>
            </a:extLst>
          </p:cNvPr>
          <p:cNvSpPr>
            <a:spLocks noGrp="1"/>
          </p:cNvSpPr>
          <p:nvPr>
            <p:ph type="title"/>
          </p:nvPr>
        </p:nvSpPr>
        <p:spPr>
          <a:xfrm>
            <a:off x="1028700" y="115888"/>
            <a:ext cx="7200900" cy="1485900"/>
          </a:xfrm>
        </p:spPr>
        <p:txBody>
          <a:bodyPr/>
          <a:lstStyle/>
          <a:p>
            <a:pPr algn="just"/>
            <a:r>
              <a:rPr lang="it-IT" altLang="it-IT"/>
              <a:t>L’arresto di Mussolini</a:t>
            </a:r>
          </a:p>
        </p:txBody>
      </p:sp>
      <p:sp>
        <p:nvSpPr>
          <p:cNvPr id="3" name="Segnaposto contenuto 2">
            <a:extLst>
              <a:ext uri="{FF2B5EF4-FFF2-40B4-BE49-F238E27FC236}">
                <a16:creationId xmlns:a16="http://schemas.microsoft.com/office/drawing/2014/main" id="{557441C4-D8D7-72C8-C4CC-CEF702FA04FE}"/>
              </a:ext>
            </a:extLst>
          </p:cNvPr>
          <p:cNvSpPr>
            <a:spLocks noGrp="1"/>
          </p:cNvSpPr>
          <p:nvPr>
            <p:ph idx="1"/>
          </p:nvPr>
        </p:nvSpPr>
        <p:spPr>
          <a:xfrm>
            <a:off x="539750" y="1412875"/>
            <a:ext cx="8604250" cy="5184775"/>
          </a:xfrm>
        </p:spPr>
        <p:txBody>
          <a:bodyPr rtlCol="0">
            <a:normAutofit/>
          </a:bodyPr>
          <a:lstStyle/>
          <a:p>
            <a:pPr marL="0" indent="0" algn="just" fontAlgn="auto">
              <a:spcAft>
                <a:spcPts val="0"/>
              </a:spcAft>
              <a:buFont typeface="Arial" charset="0"/>
              <a:buNone/>
              <a:defRPr/>
            </a:pPr>
            <a:endParaRPr lang="it-IT" b="1" dirty="0"/>
          </a:p>
          <a:p>
            <a:pPr marL="0" indent="0" algn="just" fontAlgn="auto">
              <a:spcAft>
                <a:spcPts val="0"/>
              </a:spcAft>
              <a:buFont typeface="Arial" charset="0"/>
              <a:buNone/>
              <a:defRPr/>
            </a:pPr>
            <a:r>
              <a:rPr lang="it-IT" b="1" dirty="0"/>
              <a:t>Mussolini</a:t>
            </a:r>
            <a:r>
              <a:rPr lang="it-IT" dirty="0"/>
              <a:t>, in realtà, </a:t>
            </a:r>
            <a:r>
              <a:rPr lang="it-IT" b="1" dirty="0"/>
              <a:t>non riteneva vincolante tale votazione</a:t>
            </a:r>
            <a:r>
              <a:rPr lang="it-IT" dirty="0"/>
              <a:t>, perché il Gran Consiglio aveva una funzione solo consultiva e non deliberativa, pertanto non prese nell’immediato alcun provvedimento, ma </a:t>
            </a:r>
            <a:r>
              <a:rPr lang="it-IT" b="1" dirty="0"/>
              <a:t>chiese di essere al più presto ricevuto dal re</a:t>
            </a:r>
            <a:r>
              <a:rPr lang="it-IT" dirty="0"/>
              <a:t>, il quale, invece, vide nella votazione la legittimazione del colpo di stato che stava per attuare e che ebbe effettivamente luogo </a:t>
            </a:r>
            <a:r>
              <a:rPr lang="it-IT" b="1" dirty="0"/>
              <a:t>il pomeriggio di quello stesso 25 luglio</a:t>
            </a:r>
            <a:r>
              <a:rPr lang="it-IT" dirty="0"/>
              <a:t>. </a:t>
            </a:r>
          </a:p>
          <a:p>
            <a:pPr marL="0" indent="0" algn="just" fontAlgn="auto">
              <a:spcAft>
                <a:spcPts val="0"/>
              </a:spcAft>
              <a:buFont typeface="Arial" charset="0"/>
              <a:buNone/>
              <a:defRPr/>
            </a:pPr>
            <a:r>
              <a:rPr lang="it-IT" dirty="0"/>
              <a:t>Recatosi alla residenza di </a:t>
            </a:r>
            <a:r>
              <a:rPr lang="it-IT" b="1" dirty="0"/>
              <a:t>Vittorio Emanuele III</a:t>
            </a:r>
            <a:r>
              <a:rPr lang="it-IT" dirty="0"/>
              <a:t>, Mussolini si sentì dire dal sovrano che egli non era più il capo del governo e che al suo posto il re aveva già nominato il maresciallo Pietro Badoglio. </a:t>
            </a:r>
            <a:r>
              <a:rPr lang="it-IT" b="1" dirty="0"/>
              <a:t>Mussoli</a:t>
            </a:r>
            <a:r>
              <a:rPr lang="it-IT" dirty="0"/>
              <a:t> fu </a:t>
            </a:r>
            <a:r>
              <a:rPr lang="it-IT" b="1" dirty="0"/>
              <a:t>arrestato</a:t>
            </a:r>
            <a:r>
              <a:rPr lang="it-IT" dirty="0"/>
              <a:t> e portato in una località segreta. </a:t>
            </a:r>
            <a:r>
              <a:rPr lang="it-IT" b="1" dirty="0"/>
              <a:t>Alle 22,45 del 25 luglio </a:t>
            </a:r>
            <a:r>
              <a:rPr lang="it-IT" dirty="0"/>
              <a:t>furono </a:t>
            </a:r>
            <a:r>
              <a:rPr lang="it-IT" b="1" dirty="0"/>
              <a:t>trasmessi due radiomessaggi </a:t>
            </a:r>
            <a:r>
              <a:rPr lang="it-IT" dirty="0"/>
              <a:t>al popolo italiano, nei quali si annunciavano la </a:t>
            </a:r>
            <a:r>
              <a:rPr lang="it-IT" b="1" dirty="0"/>
              <a:t>destituzione di Mussolini</a:t>
            </a:r>
            <a:r>
              <a:rPr lang="it-IT" dirty="0"/>
              <a:t>, la </a:t>
            </a:r>
            <a:r>
              <a:rPr lang="it-IT" b="1" dirty="0"/>
              <a:t>nomina di Badoglio</a:t>
            </a:r>
            <a:r>
              <a:rPr lang="it-IT" dirty="0"/>
              <a:t> alla guida del governo  </a:t>
            </a:r>
          </a:p>
          <a:p>
            <a:pPr marL="0" indent="0" algn="just" fontAlgn="auto">
              <a:spcAft>
                <a:spcPts val="0"/>
              </a:spcAft>
              <a:buFont typeface="Arial" charset="0"/>
              <a:buNone/>
              <a:defRPr/>
            </a:pPr>
            <a:endParaRPr lang="it-IT" dirty="0"/>
          </a:p>
          <a:p>
            <a:pPr marL="0" indent="0" fontAlgn="auto">
              <a:spcAft>
                <a:spcPts val="0"/>
              </a:spcAft>
              <a:buNone/>
              <a:defRPr/>
            </a:pPr>
            <a:endParaRPr lang="it-IT"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362" name="Titolo 1">
            <a:extLst>
              <a:ext uri="{FF2B5EF4-FFF2-40B4-BE49-F238E27FC236}">
                <a16:creationId xmlns:a16="http://schemas.microsoft.com/office/drawing/2014/main" id="{ED8A2758-608E-4B89-8F69-EDBD6DBF166A}"/>
              </a:ext>
            </a:extLst>
          </p:cNvPr>
          <p:cNvSpPr>
            <a:spLocks noGrp="1"/>
          </p:cNvSpPr>
          <p:nvPr>
            <p:ph type="title"/>
          </p:nvPr>
        </p:nvSpPr>
        <p:spPr>
          <a:xfrm>
            <a:off x="1028700" y="685800"/>
            <a:ext cx="2462021" cy="1485900"/>
          </a:xfrm>
        </p:spPr>
        <p:txBody>
          <a:bodyPr>
            <a:normAutofit/>
          </a:bodyPr>
          <a:lstStyle/>
          <a:p>
            <a:r>
              <a:rPr lang="it-IT" altLang="it-IT" sz="3100"/>
              <a:t>La conquista italiana dell’Etiopia</a:t>
            </a:r>
          </a:p>
        </p:txBody>
      </p:sp>
      <p:sp>
        <p:nvSpPr>
          <p:cNvPr id="15363" name="Segnaposto contenuto 2">
            <a:extLst>
              <a:ext uri="{FF2B5EF4-FFF2-40B4-BE49-F238E27FC236}">
                <a16:creationId xmlns:a16="http://schemas.microsoft.com/office/drawing/2014/main" id="{E412AE2C-541D-1E43-3687-4D3C281414FA}"/>
              </a:ext>
            </a:extLst>
          </p:cNvPr>
          <p:cNvSpPr>
            <a:spLocks noGrp="1"/>
          </p:cNvSpPr>
          <p:nvPr>
            <p:ph idx="1"/>
          </p:nvPr>
        </p:nvSpPr>
        <p:spPr>
          <a:xfrm>
            <a:off x="1028700" y="2286000"/>
            <a:ext cx="2462020" cy="3581400"/>
          </a:xfrm>
        </p:spPr>
        <p:txBody>
          <a:bodyPr>
            <a:normAutofit/>
          </a:bodyPr>
          <a:lstStyle/>
          <a:p>
            <a:pPr>
              <a:spcAft>
                <a:spcPct val="0"/>
              </a:spcAft>
            </a:pPr>
            <a:r>
              <a:rPr lang="it-IT" altLang="en-US" sz="1700"/>
              <a:t>Mussolini, tuttavia, decide di conquistare l’Etiopia, per trasformare l’Italia in una grande potenza.</a:t>
            </a:r>
          </a:p>
          <a:p>
            <a:pPr>
              <a:spcAft>
                <a:spcPct val="0"/>
              </a:spcAft>
            </a:pPr>
            <a:r>
              <a:rPr lang="it-IT" altLang="en-US" sz="1700"/>
              <a:t>Gran Bretagna e Francia non avevano in Etiopia interessi significativi e non sollevarono particolari obiezioni. </a:t>
            </a:r>
          </a:p>
          <a:p>
            <a:pPr marL="0" indent="0">
              <a:spcAft>
                <a:spcPct val="0"/>
              </a:spcAft>
              <a:buNone/>
            </a:pPr>
            <a:endParaRPr lang="it-IT" altLang="en-US" sz="1700"/>
          </a:p>
        </p:txBody>
      </p:sp>
      <p:pic>
        <p:nvPicPr>
          <p:cNvPr id="1026" name="Picture 2" descr="Guerra d'Etiopia - Wikipedia">
            <a:extLst>
              <a:ext uri="{FF2B5EF4-FFF2-40B4-BE49-F238E27FC236}">
                <a16:creationId xmlns:a16="http://schemas.microsoft.com/office/drawing/2014/main" id="{9CCC2C94-557F-1F70-5D9D-450AC8FB431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812282" y="645106"/>
            <a:ext cx="4810434" cy="52477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olo 1">
            <a:extLst>
              <a:ext uri="{FF2B5EF4-FFF2-40B4-BE49-F238E27FC236}">
                <a16:creationId xmlns:a16="http://schemas.microsoft.com/office/drawing/2014/main" id="{20ABF336-8426-8A45-D1FE-751F1F60B462}"/>
              </a:ext>
            </a:extLst>
          </p:cNvPr>
          <p:cNvSpPr>
            <a:spLocks noGrp="1"/>
          </p:cNvSpPr>
          <p:nvPr>
            <p:ph type="title"/>
          </p:nvPr>
        </p:nvSpPr>
        <p:spPr/>
        <p:txBody>
          <a:bodyPr/>
          <a:lstStyle/>
          <a:p>
            <a:r>
              <a:rPr lang="it-IT" altLang="it-IT"/>
              <a:t>L’armistizio dell’8 settembre</a:t>
            </a:r>
          </a:p>
        </p:txBody>
      </p:sp>
      <p:sp>
        <p:nvSpPr>
          <p:cNvPr id="3" name="Segnaposto contenuto 2">
            <a:extLst>
              <a:ext uri="{FF2B5EF4-FFF2-40B4-BE49-F238E27FC236}">
                <a16:creationId xmlns:a16="http://schemas.microsoft.com/office/drawing/2014/main" id="{96AFD1FF-5478-7F13-D5D7-8DAAE1CFB360}"/>
              </a:ext>
            </a:extLst>
          </p:cNvPr>
          <p:cNvSpPr>
            <a:spLocks noGrp="1"/>
          </p:cNvSpPr>
          <p:nvPr>
            <p:ph idx="1"/>
          </p:nvPr>
        </p:nvSpPr>
        <p:spPr/>
        <p:txBody>
          <a:bodyPr rtlCol="0">
            <a:normAutofit/>
          </a:bodyPr>
          <a:lstStyle/>
          <a:p>
            <a:pPr marL="0" indent="0" algn="just" fontAlgn="auto">
              <a:spcAft>
                <a:spcPts val="0"/>
              </a:spcAft>
              <a:buFont typeface="Arial" charset="0"/>
              <a:buNone/>
              <a:defRPr/>
            </a:pPr>
            <a:r>
              <a:rPr lang="it-IT" dirty="0"/>
              <a:t>Il </a:t>
            </a:r>
            <a:r>
              <a:rPr lang="it-IT" b="1" dirty="0"/>
              <a:t>governo Badoglio</a:t>
            </a:r>
            <a:r>
              <a:rPr lang="it-IT" dirty="0"/>
              <a:t> stipulò </a:t>
            </a:r>
            <a:r>
              <a:rPr lang="it-IT" b="1" dirty="0"/>
              <a:t>con gli Alleati un armistizio</a:t>
            </a:r>
            <a:r>
              <a:rPr lang="it-IT" dirty="0"/>
              <a:t>, che venne </a:t>
            </a:r>
            <a:r>
              <a:rPr lang="it-IT" b="1" dirty="0"/>
              <a:t>firmato a </a:t>
            </a:r>
            <a:r>
              <a:rPr lang="it-IT" b="1" dirty="0" err="1"/>
              <a:t>Cassibile</a:t>
            </a:r>
            <a:r>
              <a:rPr lang="it-IT" dirty="0"/>
              <a:t>, in Sicilia, il </a:t>
            </a:r>
            <a:r>
              <a:rPr lang="it-IT" b="1" dirty="0"/>
              <a:t>3 settembre</a:t>
            </a:r>
            <a:r>
              <a:rPr lang="it-IT" dirty="0"/>
              <a:t>; tuttavia, per timore della reazione tedesca, il patto </a:t>
            </a:r>
            <a:r>
              <a:rPr lang="it-IT" b="1" dirty="0"/>
              <a:t>non venne reso noto fino all’8 settembre</a:t>
            </a:r>
            <a:r>
              <a:rPr lang="it-IT" dirty="0"/>
              <a:t>. </a:t>
            </a:r>
          </a:p>
          <a:p>
            <a:pPr marL="0" indent="0" algn="just" fontAlgn="auto">
              <a:spcAft>
                <a:spcPts val="0"/>
              </a:spcAft>
              <a:buFont typeface="Arial" charset="0"/>
              <a:buNone/>
              <a:defRPr/>
            </a:pPr>
            <a:r>
              <a:rPr lang="it-IT" dirty="0"/>
              <a:t>In quel giorno Badoglio si rassegnò a </a:t>
            </a:r>
            <a:r>
              <a:rPr lang="it-IT" b="1" dirty="0"/>
              <a:t>diffondere via radio la notizia </a:t>
            </a:r>
            <a:r>
              <a:rPr lang="it-IT" dirty="0"/>
              <a:t>che </a:t>
            </a:r>
            <a:r>
              <a:rPr lang="it-IT" b="1" dirty="0"/>
              <a:t>l’Italia aveva cessato le ostilità con la Gran Bretagna e gli Stati Uniti</a:t>
            </a:r>
            <a:r>
              <a:rPr lang="it-IT" dirty="0"/>
              <a:t>. Ma </a:t>
            </a:r>
            <a:r>
              <a:rPr lang="it-IT" b="1" dirty="0"/>
              <a:t>nel contempo</a:t>
            </a:r>
            <a:r>
              <a:rPr lang="it-IT" dirty="0"/>
              <a:t>, sebbene il testo del comunicato lasciasse intendere che ci sarebbe immediatamente stata una dura reazione da parte tedesca, </a:t>
            </a:r>
            <a:r>
              <a:rPr lang="it-IT" b="1" dirty="0"/>
              <a:t>i comandanti dei vari reparti dell’esercito furono lasciati del tutto privi di ordini</a:t>
            </a:r>
            <a:r>
              <a:rPr lang="it-IT" dirty="0"/>
              <a:t> e di indicazioni operative coerenti (</a:t>
            </a:r>
            <a:r>
              <a:rPr lang="it-IT" dirty="0">
                <a:hlinkClick r:id="rId2"/>
              </a:rPr>
              <a:t>ascolta il comunicato</a:t>
            </a:r>
            <a:r>
              <a:rPr lang="it-IT" dirty="0"/>
              <a:t>).</a:t>
            </a:r>
          </a:p>
          <a:p>
            <a:pPr marL="384048" indent="-384048" fontAlgn="auto">
              <a:spcAft>
                <a:spcPts val="0"/>
              </a:spcAft>
              <a:defRPr/>
            </a:pPr>
            <a:endParaRPr lang="it-IT"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olo 1">
            <a:extLst>
              <a:ext uri="{FF2B5EF4-FFF2-40B4-BE49-F238E27FC236}">
                <a16:creationId xmlns:a16="http://schemas.microsoft.com/office/drawing/2014/main" id="{C05137B2-B433-D5C1-DF5F-D17824F60EE2}"/>
              </a:ext>
            </a:extLst>
          </p:cNvPr>
          <p:cNvSpPr>
            <a:spLocks noGrp="1"/>
          </p:cNvSpPr>
          <p:nvPr>
            <p:ph type="title"/>
          </p:nvPr>
        </p:nvSpPr>
        <p:spPr/>
        <p:txBody>
          <a:bodyPr/>
          <a:lstStyle/>
          <a:p>
            <a:r>
              <a:rPr lang="it-IT" altLang="it-IT"/>
              <a:t>Il Nord occupato dai tedeschi. </a:t>
            </a:r>
            <a:br>
              <a:rPr lang="it-IT" altLang="it-IT"/>
            </a:br>
            <a:r>
              <a:rPr lang="it-IT" altLang="it-IT"/>
              <a:t>Fuga del Re</a:t>
            </a:r>
          </a:p>
        </p:txBody>
      </p:sp>
      <p:sp>
        <p:nvSpPr>
          <p:cNvPr id="3" name="Segnaposto contenuto 2">
            <a:extLst>
              <a:ext uri="{FF2B5EF4-FFF2-40B4-BE49-F238E27FC236}">
                <a16:creationId xmlns:a16="http://schemas.microsoft.com/office/drawing/2014/main" id="{2A79ED96-EAD7-8D4E-360C-91ED6F5018AC}"/>
              </a:ext>
            </a:extLst>
          </p:cNvPr>
          <p:cNvSpPr>
            <a:spLocks noGrp="1"/>
          </p:cNvSpPr>
          <p:nvPr>
            <p:ph idx="1"/>
          </p:nvPr>
        </p:nvSpPr>
        <p:spPr/>
        <p:txBody>
          <a:bodyPr rtlCol="0">
            <a:normAutofit lnSpcReduction="10000"/>
          </a:bodyPr>
          <a:lstStyle/>
          <a:p>
            <a:pPr marL="0" indent="0" algn="just" fontAlgn="auto">
              <a:spcAft>
                <a:spcPts val="0"/>
              </a:spcAft>
              <a:buFont typeface="Arial" charset="0"/>
              <a:buNone/>
              <a:defRPr/>
            </a:pPr>
            <a:r>
              <a:rPr lang="it-IT" dirty="0"/>
              <a:t>In seguito all’armistizio, </a:t>
            </a:r>
            <a:r>
              <a:rPr lang="it-IT" b="1" dirty="0"/>
              <a:t>l’Italia al Nord subì l’occupazione tedesca</a:t>
            </a:r>
            <a:r>
              <a:rPr lang="it-IT" dirty="0"/>
              <a:t>. Le truppe tedesche affluirono sempre più numerose dal Brennero e occuparono il territorio nazionale. </a:t>
            </a:r>
          </a:p>
          <a:p>
            <a:pPr marL="0" indent="0" algn="just" fontAlgn="auto">
              <a:spcAft>
                <a:spcPts val="0"/>
              </a:spcAft>
              <a:buFont typeface="Arial" charset="0"/>
              <a:buNone/>
              <a:defRPr/>
            </a:pPr>
            <a:r>
              <a:rPr lang="it-IT" dirty="0"/>
              <a:t>La mancanza di direttive provocò un </a:t>
            </a:r>
            <a:r>
              <a:rPr lang="it-IT" b="1" dirty="0"/>
              <a:t>caos generalizzato</a:t>
            </a:r>
            <a:r>
              <a:rPr lang="it-IT" dirty="0"/>
              <a:t> e </a:t>
            </a:r>
            <a:r>
              <a:rPr lang="it-IT" b="1" dirty="0"/>
              <a:t>la maggio parte dell’esercito si disgregò</a:t>
            </a:r>
            <a:r>
              <a:rPr lang="it-IT" dirty="0"/>
              <a:t> (al grido “Tutti a casa!”). </a:t>
            </a:r>
          </a:p>
          <a:p>
            <a:pPr marL="0" indent="0" algn="just" fontAlgn="auto">
              <a:spcAft>
                <a:spcPts val="0"/>
              </a:spcAft>
              <a:buFont typeface="Arial" charset="0"/>
              <a:buNone/>
              <a:defRPr/>
            </a:pPr>
            <a:r>
              <a:rPr lang="it-IT" b="1" dirty="0"/>
              <a:t>Molti reparti</a:t>
            </a:r>
            <a:r>
              <a:rPr lang="it-IT" dirty="0"/>
              <a:t> furono </a:t>
            </a:r>
            <a:r>
              <a:rPr lang="it-IT" b="1" dirty="0"/>
              <a:t>catturati dai tedeschi</a:t>
            </a:r>
            <a:r>
              <a:rPr lang="it-IT" dirty="0"/>
              <a:t> praticamente senza resistenza (IMI); vi furono anche </a:t>
            </a:r>
            <a:r>
              <a:rPr lang="it-IT" b="1" dirty="0"/>
              <a:t>episodi di opposizione armata, come a Cefalonia</a:t>
            </a:r>
            <a:r>
              <a:rPr lang="it-IT" dirty="0"/>
              <a:t>, ma vennero stroncati sanguinosamente dai tedeschi. </a:t>
            </a:r>
          </a:p>
          <a:p>
            <a:pPr marL="0" indent="0" algn="just" fontAlgn="auto">
              <a:spcAft>
                <a:spcPts val="0"/>
              </a:spcAft>
              <a:buFont typeface="Arial" charset="0"/>
              <a:buNone/>
              <a:defRPr/>
            </a:pPr>
            <a:r>
              <a:rPr lang="it-IT" b="1" dirty="0"/>
              <a:t>Il re e il governo, il 9 settembre abbandonarono in segreto la capitale e si rifugiarono a Brindisi</a:t>
            </a:r>
            <a:r>
              <a:rPr lang="it-IT" dirty="0"/>
              <a:t>, appena liberata dagli Alleati.</a:t>
            </a:r>
          </a:p>
          <a:p>
            <a:pPr marL="384048" indent="-384048" fontAlgn="auto">
              <a:spcAft>
                <a:spcPts val="0"/>
              </a:spcAft>
              <a:defRPr/>
            </a:pPr>
            <a:endParaRPr lang="it-IT"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8546" name="Titolo 1">
            <a:extLst>
              <a:ext uri="{FF2B5EF4-FFF2-40B4-BE49-F238E27FC236}">
                <a16:creationId xmlns:a16="http://schemas.microsoft.com/office/drawing/2014/main" id="{736B024F-4C7B-D16B-BBCA-A15290861A79}"/>
              </a:ext>
            </a:extLst>
          </p:cNvPr>
          <p:cNvSpPr>
            <a:spLocks noGrp="1"/>
          </p:cNvSpPr>
          <p:nvPr>
            <p:ph type="title"/>
          </p:nvPr>
        </p:nvSpPr>
        <p:spPr>
          <a:xfrm>
            <a:off x="1028700" y="685800"/>
            <a:ext cx="2462021" cy="1485900"/>
          </a:xfrm>
        </p:spPr>
        <p:txBody>
          <a:bodyPr>
            <a:normAutofit/>
          </a:bodyPr>
          <a:lstStyle/>
          <a:p>
            <a:r>
              <a:rPr lang="it-IT" altLang="it-IT" sz="2800"/>
              <a:t>La Repubblica Sociale Italiana (RSI)</a:t>
            </a:r>
          </a:p>
        </p:txBody>
      </p:sp>
      <p:sp>
        <p:nvSpPr>
          <p:cNvPr id="101379" name="Segnaposto contenuto 2">
            <a:extLst>
              <a:ext uri="{FF2B5EF4-FFF2-40B4-BE49-F238E27FC236}">
                <a16:creationId xmlns:a16="http://schemas.microsoft.com/office/drawing/2014/main" id="{9D9777EB-7ED8-B493-9FAB-DF56154682F1}"/>
              </a:ext>
            </a:extLst>
          </p:cNvPr>
          <p:cNvSpPr>
            <a:spLocks noGrp="1"/>
          </p:cNvSpPr>
          <p:nvPr>
            <p:ph idx="1"/>
          </p:nvPr>
        </p:nvSpPr>
        <p:spPr>
          <a:xfrm>
            <a:off x="1028700" y="2285999"/>
            <a:ext cx="2462020" cy="5223811"/>
          </a:xfrm>
        </p:spPr>
        <p:txBody>
          <a:bodyPr rtlCol="0">
            <a:normAutofit/>
          </a:bodyPr>
          <a:lstStyle/>
          <a:p>
            <a:pPr marL="0" indent="0" fontAlgn="auto">
              <a:buFont typeface="Arial" charset="0"/>
              <a:buNone/>
              <a:defRPr/>
            </a:pPr>
            <a:r>
              <a:rPr lang="it-IT" sz="1400"/>
              <a:t>Il </a:t>
            </a:r>
            <a:r>
              <a:rPr lang="it-IT" sz="1400" b="1"/>
              <a:t>12 settembre 1943</a:t>
            </a:r>
            <a:r>
              <a:rPr lang="it-IT" sz="1400"/>
              <a:t>, un </a:t>
            </a:r>
            <a:r>
              <a:rPr lang="it-IT" sz="1400" b="1"/>
              <a:t>reparto</a:t>
            </a:r>
            <a:r>
              <a:rPr lang="it-IT" sz="1400"/>
              <a:t> di </a:t>
            </a:r>
            <a:r>
              <a:rPr lang="it-IT" sz="1400" b="1"/>
              <a:t>paracadutisti tedeschi</a:t>
            </a:r>
            <a:r>
              <a:rPr lang="it-IT" sz="1400"/>
              <a:t> </a:t>
            </a:r>
            <a:r>
              <a:rPr lang="it-IT" sz="1400" b="1"/>
              <a:t>liberò Mussolini</a:t>
            </a:r>
            <a:r>
              <a:rPr lang="it-IT" sz="1400"/>
              <a:t>, che era detenuto in un albergo nella zona del Gran Sasso. </a:t>
            </a:r>
          </a:p>
          <a:p>
            <a:pPr marL="0" indent="0" fontAlgn="auto">
              <a:buFont typeface="Arial" charset="0"/>
              <a:buNone/>
              <a:defRPr/>
            </a:pPr>
            <a:r>
              <a:rPr lang="it-IT" sz="1400"/>
              <a:t>Portato in Germania, </a:t>
            </a:r>
            <a:r>
              <a:rPr lang="it-IT" sz="1400" b="1"/>
              <a:t>il Duce ottenne da Hitler il permesso di ricostruire uno stato fascista in Italia</a:t>
            </a:r>
            <a:r>
              <a:rPr lang="it-IT" sz="1400"/>
              <a:t>; nacque la </a:t>
            </a:r>
            <a:r>
              <a:rPr lang="it-IT" sz="1400" b="1"/>
              <a:t>Repubblica Sociale Italiana</a:t>
            </a:r>
            <a:r>
              <a:rPr lang="it-IT" sz="1400"/>
              <a:t> (</a:t>
            </a:r>
            <a:r>
              <a:rPr lang="it-IT" sz="1400" b="1"/>
              <a:t>RSI</a:t>
            </a:r>
            <a:r>
              <a:rPr lang="it-IT" sz="1400"/>
              <a:t>), nota anche come </a:t>
            </a:r>
            <a:r>
              <a:rPr lang="it-IT" sz="1400" b="1"/>
              <a:t>Repubblica di Salò</a:t>
            </a:r>
            <a:r>
              <a:rPr lang="it-IT" sz="1400"/>
              <a:t> (dal nome della cittadina dove aveva luogo il ministero degli esteri).</a:t>
            </a:r>
          </a:p>
          <a:p>
            <a:pPr marL="384048" indent="-384048" fontAlgn="auto">
              <a:buFont typeface="Arial" charset="0"/>
              <a:buChar char="•"/>
              <a:defRPr/>
            </a:pPr>
            <a:endParaRPr lang="it-IT" sz="1400"/>
          </a:p>
        </p:txBody>
      </p:sp>
      <p:pic>
        <p:nvPicPr>
          <p:cNvPr id="7170" name="Picture 2" descr="L'Italia divisa in due dopo l'8 settembre 1943 - Itaca ...">
            <a:extLst>
              <a:ext uri="{FF2B5EF4-FFF2-40B4-BE49-F238E27FC236}">
                <a16:creationId xmlns:a16="http://schemas.microsoft.com/office/drawing/2014/main" id="{FD434FC4-897B-5FB1-3BB7-FFF1FB4DACB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779912" y="836712"/>
            <a:ext cx="4887799" cy="4954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olo 1">
            <a:extLst>
              <a:ext uri="{FF2B5EF4-FFF2-40B4-BE49-F238E27FC236}">
                <a16:creationId xmlns:a16="http://schemas.microsoft.com/office/drawing/2014/main" id="{54EEFEC3-1DDE-A1CB-C5B8-1E38DBC5C5C0}"/>
              </a:ext>
            </a:extLst>
          </p:cNvPr>
          <p:cNvSpPr>
            <a:spLocks noGrp="1"/>
          </p:cNvSpPr>
          <p:nvPr>
            <p:ph type="title"/>
          </p:nvPr>
        </p:nvSpPr>
        <p:spPr/>
        <p:txBody>
          <a:bodyPr/>
          <a:lstStyle/>
          <a:p>
            <a:r>
              <a:rPr lang="it-IT" altLang="it-IT"/>
              <a:t>Il Nord occupato</a:t>
            </a:r>
          </a:p>
        </p:txBody>
      </p:sp>
      <p:sp>
        <p:nvSpPr>
          <p:cNvPr id="109571" name="Segnaposto contenuto 2">
            <a:extLst>
              <a:ext uri="{FF2B5EF4-FFF2-40B4-BE49-F238E27FC236}">
                <a16:creationId xmlns:a16="http://schemas.microsoft.com/office/drawing/2014/main" id="{A6D336A1-92F9-A80A-08C8-F1C449EC0ED1}"/>
              </a:ext>
            </a:extLst>
          </p:cNvPr>
          <p:cNvSpPr>
            <a:spLocks noGrp="1"/>
          </p:cNvSpPr>
          <p:nvPr>
            <p:ph idx="1"/>
          </p:nvPr>
        </p:nvSpPr>
        <p:spPr>
          <a:xfrm>
            <a:off x="1028700" y="2286000"/>
            <a:ext cx="7200900" cy="4022725"/>
          </a:xfrm>
        </p:spPr>
        <p:txBody>
          <a:bodyPr/>
          <a:lstStyle/>
          <a:p>
            <a:pPr marL="0" indent="0" algn="just">
              <a:spcAft>
                <a:spcPct val="0"/>
              </a:spcAft>
              <a:buFont typeface="Arial" panose="020B0604020202020204" pitchFamily="34" charset="0"/>
              <a:buNone/>
            </a:pPr>
            <a:r>
              <a:rPr lang="it-IT" altLang="en-US"/>
              <a:t>La RSI, in realtà, </a:t>
            </a:r>
            <a:r>
              <a:rPr lang="it-IT" altLang="en-US" b="1"/>
              <a:t>fu trattata dai tedeschi al pari di uno territorio conquistato</a:t>
            </a:r>
            <a:r>
              <a:rPr lang="it-IT" altLang="en-US"/>
              <a:t> e </a:t>
            </a:r>
            <a:r>
              <a:rPr lang="it-IT" altLang="en-US" b="1"/>
              <a:t>l’Italia occupata fu sottoposta ad uno spietato sfruttamento economico</a:t>
            </a:r>
            <a:r>
              <a:rPr lang="it-IT" altLang="en-US"/>
              <a:t>. Inoltre, </a:t>
            </a:r>
            <a:r>
              <a:rPr lang="it-IT" altLang="en-US" b="1"/>
              <a:t>iniziarono anche le deportazioni di ebrei</a:t>
            </a:r>
            <a:r>
              <a:rPr lang="it-IT" altLang="en-US"/>
              <a:t>, </a:t>
            </a:r>
            <a:r>
              <a:rPr lang="it-IT" altLang="en-US" b="1"/>
              <a:t>radunati a Fossoli</a:t>
            </a:r>
            <a:r>
              <a:rPr lang="it-IT" altLang="en-US"/>
              <a:t>, verso i campi di sterminio. </a:t>
            </a:r>
          </a:p>
          <a:p>
            <a:pPr marL="0" indent="0" algn="just">
              <a:spcAft>
                <a:spcPct val="0"/>
              </a:spcAft>
              <a:buFont typeface="Arial" panose="020B0604020202020204" pitchFamily="34" charset="0"/>
              <a:buNone/>
            </a:pPr>
            <a:r>
              <a:rPr lang="it-IT" altLang="en-US"/>
              <a:t>Furono </a:t>
            </a:r>
            <a:r>
              <a:rPr lang="it-IT" altLang="en-US" b="1"/>
              <a:t>pochi i giovani che rispondevano ai bandi di arruolamento</a:t>
            </a:r>
            <a:r>
              <a:rPr lang="it-IT" altLang="en-US"/>
              <a:t> della Repubblica di Salò e tra coloro che si arruolavano, </a:t>
            </a:r>
            <a:r>
              <a:rPr lang="it-IT" altLang="en-US" b="1"/>
              <a:t>molti</a:t>
            </a:r>
            <a:r>
              <a:rPr lang="it-IT" altLang="en-US"/>
              <a:t> erano quelli che alla prima occasione </a:t>
            </a:r>
            <a:r>
              <a:rPr lang="it-IT" altLang="en-US" b="1"/>
              <a:t>disertavano</a:t>
            </a:r>
            <a:r>
              <a:rPr lang="it-IT" altLang="en-US"/>
              <a:t>, di questi una parte andò ad ingrossare le file della </a:t>
            </a:r>
            <a:r>
              <a:rPr lang="it-IT" altLang="en-US" b="1"/>
              <a:t>Resistenza</a:t>
            </a:r>
            <a:r>
              <a:rPr lang="it-IT" altLang="en-US"/>
              <a:t>.</a:t>
            </a:r>
          </a:p>
          <a:p>
            <a:pPr marL="0" indent="0">
              <a:spcAft>
                <a:spcPct val="0"/>
              </a:spcAft>
              <a:buFont typeface="Arial" panose="020B0604020202020204" pitchFamily="34" charset="0"/>
              <a:buNone/>
            </a:pPr>
            <a:endParaRPr lang="it-IT" altLang="en-US"/>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olo 1">
            <a:extLst>
              <a:ext uri="{FF2B5EF4-FFF2-40B4-BE49-F238E27FC236}">
                <a16:creationId xmlns:a16="http://schemas.microsoft.com/office/drawing/2014/main" id="{CC502185-4BC9-EE03-BC11-E1CB86D8655E}"/>
              </a:ext>
            </a:extLst>
          </p:cNvPr>
          <p:cNvSpPr>
            <a:spLocks noGrp="1"/>
          </p:cNvSpPr>
          <p:nvPr>
            <p:ph type="title"/>
          </p:nvPr>
        </p:nvSpPr>
        <p:spPr>
          <a:xfrm>
            <a:off x="1476375" y="131763"/>
            <a:ext cx="7200900" cy="1485900"/>
          </a:xfrm>
        </p:spPr>
        <p:txBody>
          <a:bodyPr/>
          <a:lstStyle/>
          <a:p>
            <a:r>
              <a:rPr lang="it-IT" altLang="it-IT"/>
              <a:t>La svolta di Salerno</a:t>
            </a:r>
          </a:p>
        </p:txBody>
      </p:sp>
      <p:sp>
        <p:nvSpPr>
          <p:cNvPr id="3" name="Segnaposto contenuto 2">
            <a:extLst>
              <a:ext uri="{FF2B5EF4-FFF2-40B4-BE49-F238E27FC236}">
                <a16:creationId xmlns:a16="http://schemas.microsoft.com/office/drawing/2014/main" id="{BBC5747A-50F9-D752-4816-C22EC77F4107}"/>
              </a:ext>
            </a:extLst>
          </p:cNvPr>
          <p:cNvSpPr>
            <a:spLocks noGrp="1"/>
          </p:cNvSpPr>
          <p:nvPr>
            <p:ph idx="1"/>
          </p:nvPr>
        </p:nvSpPr>
        <p:spPr>
          <a:xfrm>
            <a:off x="1187450" y="1600200"/>
            <a:ext cx="6223000" cy="4525963"/>
          </a:xfrm>
        </p:spPr>
        <p:txBody>
          <a:bodyPr rtlCol="0">
            <a:normAutofit/>
          </a:bodyPr>
          <a:lstStyle/>
          <a:p>
            <a:pPr marL="0" indent="0" algn="just" fontAlgn="auto">
              <a:spcAft>
                <a:spcPts val="0"/>
              </a:spcAft>
              <a:buFont typeface="Arial" charset="0"/>
              <a:buNone/>
              <a:defRPr/>
            </a:pPr>
            <a:r>
              <a:rPr lang="it-IT" dirty="0"/>
              <a:t>Nella </a:t>
            </a:r>
            <a:r>
              <a:rPr lang="it-IT" b="1" dirty="0"/>
              <a:t>primavera del 1944</a:t>
            </a:r>
            <a:r>
              <a:rPr lang="it-IT" dirty="0"/>
              <a:t> </a:t>
            </a:r>
            <a:r>
              <a:rPr lang="it-IT" b="1" dirty="0"/>
              <a:t>Vittorio Emanuele III</a:t>
            </a:r>
            <a:r>
              <a:rPr lang="it-IT" dirty="0"/>
              <a:t> accettò di nom</a:t>
            </a:r>
            <a:r>
              <a:rPr lang="it-IT" b="1" dirty="0"/>
              <a:t>inare come luogotenente del regno il proprio figlio Umberto</a:t>
            </a:r>
            <a:r>
              <a:rPr lang="it-IT" dirty="0"/>
              <a:t> e di </a:t>
            </a:r>
            <a:r>
              <a:rPr lang="it-IT" b="1" dirty="0"/>
              <a:t>abdicare in suo favore non appena Roma fosse stata liberata</a:t>
            </a:r>
            <a:r>
              <a:rPr lang="it-IT" dirty="0"/>
              <a:t> dagli Alleati. </a:t>
            </a:r>
          </a:p>
          <a:p>
            <a:pPr marL="0" indent="0" algn="just" fontAlgn="auto">
              <a:spcAft>
                <a:spcPts val="0"/>
              </a:spcAft>
              <a:buFont typeface="Arial" charset="0"/>
              <a:buNone/>
              <a:defRPr/>
            </a:pPr>
            <a:r>
              <a:rPr lang="it-IT" dirty="0"/>
              <a:t>Nello stesso tempo il leader del PCI Palmiro </a:t>
            </a:r>
            <a:r>
              <a:rPr lang="it-IT" b="1" dirty="0"/>
              <a:t>Togliatti</a:t>
            </a:r>
            <a:r>
              <a:rPr lang="it-IT" dirty="0"/>
              <a:t> </a:t>
            </a:r>
            <a:r>
              <a:rPr lang="it-IT" b="1" dirty="0"/>
              <a:t>dichiarò</a:t>
            </a:r>
            <a:r>
              <a:rPr lang="it-IT" dirty="0"/>
              <a:t> che il suo </a:t>
            </a:r>
            <a:r>
              <a:rPr lang="it-IT" b="1" dirty="0"/>
              <a:t>partito</a:t>
            </a:r>
            <a:r>
              <a:rPr lang="it-IT" dirty="0"/>
              <a:t> era disposto a </a:t>
            </a:r>
            <a:r>
              <a:rPr lang="it-IT" b="1" dirty="0"/>
              <a:t>partecipare ad un governo di unità nazionale</a:t>
            </a:r>
            <a:r>
              <a:rPr lang="it-IT" dirty="0"/>
              <a:t>, </a:t>
            </a:r>
            <a:r>
              <a:rPr lang="it-IT" b="1" dirty="0"/>
              <a:t>rinviando la questione istituzionale</a:t>
            </a:r>
            <a:r>
              <a:rPr lang="it-IT" dirty="0"/>
              <a:t> (mantenimento della monarchia o instaurazione della repubblica) al periodo successivo alla vittoria. Fu la cosiddetta </a:t>
            </a:r>
            <a:r>
              <a:rPr lang="it-IT" b="1" dirty="0"/>
              <a:t>svolta di Salerno</a:t>
            </a:r>
            <a:r>
              <a:rPr lang="it-IT" dirty="0"/>
              <a:t>, dove il governo si era trasferito.</a:t>
            </a:r>
          </a:p>
          <a:p>
            <a:pPr marL="384048" indent="-384048" fontAlgn="auto">
              <a:spcAft>
                <a:spcPts val="0"/>
              </a:spcAft>
              <a:defRPr/>
            </a:pPr>
            <a:endParaRPr lang="it-IT" dirty="0"/>
          </a:p>
        </p:txBody>
      </p:sp>
      <p:pic>
        <p:nvPicPr>
          <p:cNvPr id="110596" name="Picture 5" descr="http://farm3.static.flickr.com/2381/2197721604_ca4fa73aa2_m.jpg">
            <a:extLst>
              <a:ext uri="{FF2B5EF4-FFF2-40B4-BE49-F238E27FC236}">
                <a16:creationId xmlns:a16="http://schemas.microsoft.com/office/drawing/2014/main" id="{EC6E0CEA-B6A0-478E-2369-CF1C88EBF1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0450" y="4572000"/>
            <a:ext cx="17335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olo 1">
            <a:extLst>
              <a:ext uri="{FF2B5EF4-FFF2-40B4-BE49-F238E27FC236}">
                <a16:creationId xmlns:a16="http://schemas.microsoft.com/office/drawing/2014/main" id="{697C41D6-5B9D-EE4F-B935-3613CF97C5CA}"/>
              </a:ext>
            </a:extLst>
          </p:cNvPr>
          <p:cNvSpPr>
            <a:spLocks noGrp="1"/>
          </p:cNvSpPr>
          <p:nvPr>
            <p:ph type="title"/>
          </p:nvPr>
        </p:nvSpPr>
        <p:spPr/>
        <p:txBody>
          <a:bodyPr/>
          <a:lstStyle/>
          <a:p>
            <a:r>
              <a:rPr lang="it-IT" altLang="it-IT"/>
              <a:t>La Resistenza</a:t>
            </a:r>
          </a:p>
        </p:txBody>
      </p:sp>
      <p:sp>
        <p:nvSpPr>
          <p:cNvPr id="104451" name="Segnaposto contenuto 2">
            <a:extLst>
              <a:ext uri="{FF2B5EF4-FFF2-40B4-BE49-F238E27FC236}">
                <a16:creationId xmlns:a16="http://schemas.microsoft.com/office/drawing/2014/main" id="{6D1E17B6-61D5-5C21-F95A-21C4C41EA11E}"/>
              </a:ext>
            </a:extLst>
          </p:cNvPr>
          <p:cNvSpPr>
            <a:spLocks noGrp="1"/>
          </p:cNvSpPr>
          <p:nvPr>
            <p:ph idx="1"/>
          </p:nvPr>
        </p:nvSpPr>
        <p:spPr>
          <a:xfrm>
            <a:off x="1028700" y="1600200"/>
            <a:ext cx="7658100" cy="3197225"/>
          </a:xfrm>
        </p:spPr>
        <p:txBody>
          <a:bodyPr rtlCol="0">
            <a:normAutofit/>
          </a:bodyPr>
          <a:lstStyle/>
          <a:p>
            <a:pPr marL="0" indent="0" algn="just" fontAlgn="auto">
              <a:buFont typeface="Arial" charset="0"/>
              <a:buNone/>
              <a:defRPr/>
            </a:pPr>
            <a:r>
              <a:rPr lang="it-IT" dirty="0"/>
              <a:t>La decisione di Togliatti nasceva dalla consapevolezza che la </a:t>
            </a:r>
            <a:r>
              <a:rPr lang="it-IT" b="1" dirty="0"/>
              <a:t>Resistenza</a:t>
            </a:r>
            <a:r>
              <a:rPr lang="it-IT" dirty="0"/>
              <a:t> era un </a:t>
            </a:r>
            <a:r>
              <a:rPr lang="it-IT" b="1" dirty="0"/>
              <a:t>fenomeno unitario</a:t>
            </a:r>
            <a:r>
              <a:rPr lang="it-IT" dirty="0"/>
              <a:t>: ufficiali </a:t>
            </a:r>
            <a:r>
              <a:rPr lang="it-IT" b="1" dirty="0"/>
              <a:t>filo</a:t>
            </a:r>
            <a:r>
              <a:rPr lang="it-IT" dirty="0"/>
              <a:t>-</a:t>
            </a:r>
            <a:r>
              <a:rPr lang="it-IT" b="1" dirty="0"/>
              <a:t>monarchici</a:t>
            </a:r>
            <a:r>
              <a:rPr lang="it-IT" dirty="0"/>
              <a:t> combattevano al fianco di intellettuali favorevoli ad una svolta in senso </a:t>
            </a:r>
            <a:r>
              <a:rPr lang="it-IT" b="1" dirty="0"/>
              <a:t>repubblicano</a:t>
            </a:r>
            <a:r>
              <a:rPr lang="it-IT" dirty="0"/>
              <a:t> e democratico dello stato, per non parlare del fatto che partigiani </a:t>
            </a:r>
            <a:r>
              <a:rPr lang="it-IT" b="1" dirty="0"/>
              <a:t>comunisti</a:t>
            </a:r>
            <a:r>
              <a:rPr lang="it-IT" dirty="0"/>
              <a:t> collaboravano con partigiani di matrice </a:t>
            </a:r>
            <a:r>
              <a:rPr lang="it-IT" b="1" dirty="0"/>
              <a:t>cattolica</a:t>
            </a:r>
            <a:r>
              <a:rPr lang="it-IT" dirty="0"/>
              <a:t>.</a:t>
            </a:r>
          </a:p>
          <a:p>
            <a:pPr marL="384048" indent="-384048" fontAlgn="auto">
              <a:buFont typeface="Arial" charset="0"/>
              <a:buChar char="•"/>
              <a:defRPr/>
            </a:pPr>
            <a:endParaRPr lang="it-IT" dirty="0"/>
          </a:p>
        </p:txBody>
      </p:sp>
      <p:pic>
        <p:nvPicPr>
          <p:cNvPr id="111620" name="Picture 5" descr="http://upload.wikimedia.org/wikipedia/it/thumb/7/79/Partigiani1.jpg/290px-Partigiani1.jpg">
            <a:extLst>
              <a:ext uri="{FF2B5EF4-FFF2-40B4-BE49-F238E27FC236}">
                <a16:creationId xmlns:a16="http://schemas.microsoft.com/office/drawing/2014/main" id="{17EE994C-8204-15ED-634D-1B93CC5F40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4508500"/>
            <a:ext cx="2887663"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7" descr="http://genova.erasuperba.it/wp-content/uploads/2012/04/donne-partigiane.jpg">
            <a:extLst>
              <a:ext uri="{FF2B5EF4-FFF2-40B4-BE49-F238E27FC236}">
                <a16:creationId xmlns:a16="http://schemas.microsoft.com/office/drawing/2014/main" id="{3C7379C6-D2D5-014C-F5D7-86541CD0FD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4508500"/>
            <a:ext cx="3060700"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olo 1">
            <a:extLst>
              <a:ext uri="{FF2B5EF4-FFF2-40B4-BE49-F238E27FC236}">
                <a16:creationId xmlns:a16="http://schemas.microsoft.com/office/drawing/2014/main" id="{143166ED-C21F-B6B8-717A-3CFDC6346F16}"/>
              </a:ext>
            </a:extLst>
          </p:cNvPr>
          <p:cNvSpPr>
            <a:spLocks noGrp="1"/>
          </p:cNvSpPr>
          <p:nvPr>
            <p:ph type="title"/>
          </p:nvPr>
        </p:nvSpPr>
        <p:spPr/>
        <p:txBody>
          <a:bodyPr rtlCol="0">
            <a:normAutofit fontScale="90000"/>
          </a:bodyPr>
          <a:lstStyle/>
          <a:p>
            <a:pPr fontAlgn="auto">
              <a:spcAft>
                <a:spcPts val="0"/>
              </a:spcAft>
              <a:defRPr/>
            </a:pPr>
            <a:r>
              <a:rPr lang="it-IT" altLang="it-IT"/>
              <a:t>Liberazione di Roma. Formazione del governo Bonomi</a:t>
            </a:r>
          </a:p>
        </p:txBody>
      </p:sp>
      <p:sp>
        <p:nvSpPr>
          <p:cNvPr id="112643" name="Segnaposto contenuto 2">
            <a:extLst>
              <a:ext uri="{FF2B5EF4-FFF2-40B4-BE49-F238E27FC236}">
                <a16:creationId xmlns:a16="http://schemas.microsoft.com/office/drawing/2014/main" id="{B6AB9430-3242-832C-5284-C553F1DD62D9}"/>
              </a:ext>
            </a:extLst>
          </p:cNvPr>
          <p:cNvSpPr>
            <a:spLocks noGrp="1"/>
          </p:cNvSpPr>
          <p:nvPr>
            <p:ph idx="1"/>
          </p:nvPr>
        </p:nvSpPr>
        <p:spPr/>
        <p:txBody>
          <a:bodyPr/>
          <a:lstStyle/>
          <a:p>
            <a:pPr marL="0" indent="0">
              <a:buFont typeface="Arial" panose="020B0604020202020204" pitchFamily="34" charset="0"/>
              <a:buNone/>
            </a:pPr>
            <a:r>
              <a:rPr lang="it-IT" altLang="it-IT" dirty="0"/>
              <a:t>Subito dopo la </a:t>
            </a:r>
            <a:r>
              <a:rPr lang="it-IT" altLang="it-IT" b="1" dirty="0"/>
              <a:t>liberazione di Roma</a:t>
            </a:r>
            <a:r>
              <a:rPr lang="it-IT" altLang="it-IT" dirty="0"/>
              <a:t> (</a:t>
            </a:r>
            <a:r>
              <a:rPr lang="it-IT" altLang="it-IT" b="1" dirty="0"/>
              <a:t>4 giugno 1944</a:t>
            </a:r>
            <a:r>
              <a:rPr lang="it-IT" altLang="it-IT" dirty="0"/>
              <a:t>) fu possibile la </a:t>
            </a:r>
            <a:r>
              <a:rPr lang="it-IT" altLang="it-IT" b="1" dirty="0"/>
              <a:t>formazione di un governo aperto a tutte le formazioni politiche antifasciste</a:t>
            </a:r>
            <a:r>
              <a:rPr lang="it-IT" altLang="it-IT" dirty="0"/>
              <a:t>, </a:t>
            </a:r>
            <a:r>
              <a:rPr lang="it-IT" altLang="it-IT" b="1" dirty="0"/>
              <a:t>presieduto</a:t>
            </a:r>
            <a:r>
              <a:rPr lang="it-IT" altLang="it-IT" dirty="0"/>
              <a:t> dall’anziano </a:t>
            </a:r>
            <a:r>
              <a:rPr lang="it-IT" altLang="it-IT" b="1" dirty="0"/>
              <a:t>leader</a:t>
            </a:r>
            <a:r>
              <a:rPr lang="it-IT" altLang="it-IT" dirty="0"/>
              <a:t> del </a:t>
            </a:r>
            <a:r>
              <a:rPr lang="it-IT" altLang="it-IT" b="1" dirty="0"/>
              <a:t>socialismo riformista</a:t>
            </a:r>
            <a:r>
              <a:rPr lang="it-IT" altLang="it-IT" dirty="0"/>
              <a:t> </a:t>
            </a:r>
            <a:r>
              <a:rPr lang="it-IT" altLang="it-IT" b="1" dirty="0"/>
              <a:t>Ivanoe Bonomi</a:t>
            </a:r>
            <a:r>
              <a:rPr lang="it-IT" altLang="it-IT" dirty="0"/>
              <a:t>.</a:t>
            </a:r>
          </a:p>
          <a:p>
            <a:pPr marL="0" indent="0">
              <a:buFont typeface="Arial" panose="020B0604020202020204" pitchFamily="34" charset="0"/>
              <a:buNone/>
            </a:pPr>
            <a:endParaRPr lang="it-IT" altLang="it-IT" sz="1800" dirty="0"/>
          </a:p>
          <a:p>
            <a:pPr marL="0" indent="0">
              <a:buFont typeface="Arial" panose="020B0604020202020204" pitchFamily="34" charset="0"/>
              <a:buNone/>
            </a:pPr>
            <a:endParaRPr lang="it-IT" altLang="it-IT" sz="1800" dirty="0"/>
          </a:p>
          <a:p>
            <a:pPr marL="0" indent="0">
              <a:buFont typeface="Arial" panose="020B0604020202020204" pitchFamily="34" charset="0"/>
              <a:buNone/>
            </a:pPr>
            <a:endParaRPr lang="it-IT" altLang="it-IT" dirty="0"/>
          </a:p>
        </p:txBody>
      </p:sp>
      <p:pic>
        <p:nvPicPr>
          <p:cNvPr id="112644" name="Picture 5" descr="Ivanoe Bonomi.jpg">
            <a:extLst>
              <a:ext uri="{FF2B5EF4-FFF2-40B4-BE49-F238E27FC236}">
                <a16:creationId xmlns:a16="http://schemas.microsoft.com/office/drawing/2014/main" id="{C3BF555C-96A4-8DB5-35C8-817B66D574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0875" y="3959225"/>
            <a:ext cx="2143125"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3666" name="Titolo 1">
            <a:extLst>
              <a:ext uri="{FF2B5EF4-FFF2-40B4-BE49-F238E27FC236}">
                <a16:creationId xmlns:a16="http://schemas.microsoft.com/office/drawing/2014/main" id="{1DB10CE0-EEE4-7A77-EAD3-758DE0040F4C}"/>
              </a:ext>
            </a:extLst>
          </p:cNvPr>
          <p:cNvSpPr>
            <a:spLocks noGrp="1"/>
          </p:cNvSpPr>
          <p:nvPr>
            <p:ph type="title"/>
          </p:nvPr>
        </p:nvSpPr>
        <p:spPr>
          <a:xfrm>
            <a:off x="1028700" y="685800"/>
            <a:ext cx="2462021" cy="1485900"/>
          </a:xfrm>
        </p:spPr>
        <p:txBody>
          <a:bodyPr>
            <a:normAutofit/>
          </a:bodyPr>
          <a:lstStyle/>
          <a:p>
            <a:r>
              <a:rPr lang="it-IT" altLang="en-US" sz="3400"/>
              <a:t>Stragi nazifasciste</a:t>
            </a:r>
          </a:p>
        </p:txBody>
      </p:sp>
      <p:sp>
        <p:nvSpPr>
          <p:cNvPr id="3" name="Segnaposto contenuto 2">
            <a:extLst>
              <a:ext uri="{FF2B5EF4-FFF2-40B4-BE49-F238E27FC236}">
                <a16:creationId xmlns:a16="http://schemas.microsoft.com/office/drawing/2014/main" id="{451B9546-DED8-FB24-E047-913C26333750}"/>
              </a:ext>
            </a:extLst>
          </p:cNvPr>
          <p:cNvSpPr>
            <a:spLocks noGrp="1"/>
          </p:cNvSpPr>
          <p:nvPr>
            <p:ph idx="1"/>
          </p:nvPr>
        </p:nvSpPr>
        <p:spPr>
          <a:xfrm>
            <a:off x="1028700" y="2286000"/>
            <a:ext cx="2462020" cy="3581400"/>
          </a:xfrm>
        </p:spPr>
        <p:txBody>
          <a:bodyPr rtlCol="0">
            <a:normAutofit/>
          </a:bodyPr>
          <a:lstStyle/>
          <a:p>
            <a:pPr marL="0" indent="0" fontAlgn="auto">
              <a:spcAft>
                <a:spcPts val="0"/>
              </a:spcAft>
              <a:buFont typeface="Arial" charset="0"/>
              <a:buNone/>
              <a:defRPr/>
            </a:pPr>
            <a:r>
              <a:rPr lang="it-IT" b="1" dirty="0"/>
              <a:t> </a:t>
            </a:r>
          </a:p>
          <a:p>
            <a:pPr marL="0" indent="0" fontAlgn="auto">
              <a:spcAft>
                <a:spcPts val="0"/>
              </a:spcAft>
              <a:buNone/>
              <a:defRPr/>
            </a:pPr>
            <a:r>
              <a:rPr lang="it-IT" dirty="0">
                <a:hlinkClick r:id="rId2"/>
              </a:rPr>
              <a:t>https://www.straginazifasciste.it/?page_id=349</a:t>
            </a:r>
            <a:endParaRPr lang="it-IT" dirty="0"/>
          </a:p>
          <a:p>
            <a:pPr marL="0" indent="0" fontAlgn="auto">
              <a:spcAft>
                <a:spcPts val="0"/>
              </a:spcAft>
              <a:buNone/>
              <a:defRPr/>
            </a:pPr>
            <a:endParaRPr lang="it-IT" dirty="0"/>
          </a:p>
        </p:txBody>
      </p:sp>
      <p:pic>
        <p:nvPicPr>
          <p:cNvPr id="8194" name="Picture 2" descr="Un atlante on line per tenere viva la memoria delle stragi nazifasciste —  ParER — Polo archivistico dell'Emilia-Romagna">
            <a:extLst>
              <a:ext uri="{FF2B5EF4-FFF2-40B4-BE49-F238E27FC236}">
                <a16:creationId xmlns:a16="http://schemas.microsoft.com/office/drawing/2014/main" id="{CD4B3E41-864F-F6BB-CCCC-33B1680D0ED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73600" y="1436055"/>
            <a:ext cx="4887799" cy="36658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olo 1">
            <a:extLst>
              <a:ext uri="{FF2B5EF4-FFF2-40B4-BE49-F238E27FC236}">
                <a16:creationId xmlns:a16="http://schemas.microsoft.com/office/drawing/2014/main" id="{3EE6241A-502F-8698-3767-2B99B5BFB402}"/>
              </a:ext>
            </a:extLst>
          </p:cNvPr>
          <p:cNvSpPr>
            <a:spLocks noGrp="1"/>
          </p:cNvSpPr>
          <p:nvPr>
            <p:ph type="title"/>
          </p:nvPr>
        </p:nvSpPr>
        <p:spPr/>
        <p:txBody>
          <a:bodyPr/>
          <a:lstStyle/>
          <a:p>
            <a:r>
              <a:rPr lang="it-IT" altLang="it-IT"/>
              <a:t>La Resistenza nel Nord Italia. </a:t>
            </a:r>
            <a:br>
              <a:rPr lang="it-IT" altLang="it-IT"/>
            </a:br>
            <a:r>
              <a:rPr lang="it-IT" altLang="it-IT"/>
              <a:t>Il CLNAI</a:t>
            </a:r>
          </a:p>
        </p:txBody>
      </p:sp>
      <p:sp>
        <p:nvSpPr>
          <p:cNvPr id="107523" name="Segnaposto contenuto 2">
            <a:extLst>
              <a:ext uri="{FF2B5EF4-FFF2-40B4-BE49-F238E27FC236}">
                <a16:creationId xmlns:a16="http://schemas.microsoft.com/office/drawing/2014/main" id="{473B0918-8096-6D88-4DD5-D7BB699751CD}"/>
              </a:ext>
            </a:extLst>
          </p:cNvPr>
          <p:cNvSpPr>
            <a:spLocks noGrp="1"/>
          </p:cNvSpPr>
          <p:nvPr>
            <p:ph idx="1"/>
          </p:nvPr>
        </p:nvSpPr>
        <p:spPr/>
        <p:txBody>
          <a:bodyPr rtlCol="0">
            <a:normAutofit/>
          </a:bodyPr>
          <a:lstStyle/>
          <a:p>
            <a:pPr marL="0" indent="0" fontAlgn="auto">
              <a:buFont typeface="Arial" charset="0"/>
              <a:buNone/>
              <a:defRPr/>
            </a:pPr>
            <a:r>
              <a:rPr lang="it-IT" b="1" dirty="0"/>
              <a:t>Nell’Italia centro-settentrionale</a:t>
            </a:r>
            <a:r>
              <a:rPr lang="it-IT" dirty="0"/>
              <a:t>, a partire dall’</a:t>
            </a:r>
            <a:r>
              <a:rPr lang="it-IT" b="1" dirty="0"/>
              <a:t>agosto 1944 </a:t>
            </a:r>
            <a:r>
              <a:rPr lang="it-IT" dirty="0"/>
              <a:t>(</a:t>
            </a:r>
            <a:r>
              <a:rPr lang="it-IT" b="1" dirty="0"/>
              <a:t>insurrezione di Firenze</a:t>
            </a:r>
            <a:r>
              <a:rPr lang="it-IT" dirty="0"/>
              <a:t>), la </a:t>
            </a:r>
            <a:r>
              <a:rPr lang="it-IT" b="1" dirty="0"/>
              <a:t>sollevazione popolare</a:t>
            </a:r>
            <a:r>
              <a:rPr lang="it-IT" dirty="0"/>
              <a:t> si fece sempre più massiccia. </a:t>
            </a:r>
          </a:p>
          <a:p>
            <a:pPr marL="0" indent="0" fontAlgn="auto">
              <a:buFont typeface="Arial" charset="0"/>
              <a:buNone/>
              <a:defRPr/>
            </a:pPr>
            <a:r>
              <a:rPr lang="it-IT" dirty="0"/>
              <a:t>In Toscana, in particolare, la Resistenza assunse un elevato livello di efficienza militare. </a:t>
            </a:r>
          </a:p>
          <a:p>
            <a:pPr marL="0" indent="0" fontAlgn="auto">
              <a:buFont typeface="Arial" charset="0"/>
              <a:buNone/>
              <a:defRPr/>
            </a:pPr>
            <a:r>
              <a:rPr lang="it-IT" b="1" dirty="0"/>
              <a:t>L’insurrezione</a:t>
            </a:r>
            <a:r>
              <a:rPr lang="it-IT" dirty="0"/>
              <a:t> divenne il grande </a:t>
            </a:r>
            <a:r>
              <a:rPr lang="it-IT" b="1" dirty="0"/>
              <a:t>obiettivo</a:t>
            </a:r>
            <a:r>
              <a:rPr lang="it-IT" dirty="0"/>
              <a:t> politico dell’organismo dirigente della Resistenza, il </a:t>
            </a:r>
            <a:r>
              <a:rPr lang="it-IT" b="1" dirty="0"/>
              <a:t>Comitato di Liberazione Nazionale per l’Alta Italia (CLNAI)</a:t>
            </a:r>
            <a:r>
              <a:rPr lang="it-IT" dirty="0"/>
              <a:t>. </a:t>
            </a:r>
          </a:p>
          <a:p>
            <a:pPr marL="384048" indent="-384048" fontAlgn="auto">
              <a:buFont typeface="Arial" charset="0"/>
              <a:buChar char="•"/>
              <a:defRPr/>
            </a:pPr>
            <a:endParaRPr lang="it-IT"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olo 1">
            <a:extLst>
              <a:ext uri="{FF2B5EF4-FFF2-40B4-BE49-F238E27FC236}">
                <a16:creationId xmlns:a16="http://schemas.microsoft.com/office/drawing/2014/main" id="{1E6BE772-78CC-9EAE-007A-2A5F2622AE20}"/>
              </a:ext>
            </a:extLst>
          </p:cNvPr>
          <p:cNvSpPr>
            <a:spLocks noGrp="1"/>
          </p:cNvSpPr>
          <p:nvPr>
            <p:ph type="title"/>
          </p:nvPr>
        </p:nvSpPr>
        <p:spPr/>
        <p:txBody>
          <a:bodyPr/>
          <a:lstStyle/>
          <a:p>
            <a:r>
              <a:rPr lang="it-IT" altLang="it-IT"/>
              <a:t>Proclama Alexander</a:t>
            </a:r>
          </a:p>
        </p:txBody>
      </p:sp>
      <p:sp>
        <p:nvSpPr>
          <p:cNvPr id="3" name="Segnaposto contenuto 2">
            <a:extLst>
              <a:ext uri="{FF2B5EF4-FFF2-40B4-BE49-F238E27FC236}">
                <a16:creationId xmlns:a16="http://schemas.microsoft.com/office/drawing/2014/main" id="{71A8A15F-DAD0-14AA-D702-E499D5902D75}"/>
              </a:ext>
            </a:extLst>
          </p:cNvPr>
          <p:cNvSpPr>
            <a:spLocks noGrp="1"/>
          </p:cNvSpPr>
          <p:nvPr>
            <p:ph idx="1"/>
          </p:nvPr>
        </p:nvSpPr>
        <p:spPr/>
        <p:txBody>
          <a:bodyPr rtlCol="0">
            <a:normAutofit fontScale="85000" lnSpcReduction="10000"/>
          </a:bodyPr>
          <a:lstStyle/>
          <a:p>
            <a:pPr marL="0" indent="0" fontAlgn="auto">
              <a:spcAft>
                <a:spcPts val="0"/>
              </a:spcAft>
              <a:buFont typeface="Arial" charset="0"/>
              <a:buNone/>
              <a:defRPr/>
            </a:pPr>
            <a:r>
              <a:rPr lang="it-IT" dirty="0"/>
              <a:t>Il </a:t>
            </a:r>
            <a:r>
              <a:rPr lang="it-IT" b="1" dirty="0"/>
              <a:t>13 novembre 1944</a:t>
            </a:r>
            <a:r>
              <a:rPr lang="it-IT" dirty="0"/>
              <a:t>, il generale inglese </a:t>
            </a:r>
            <a:r>
              <a:rPr lang="it-IT" b="1" dirty="0"/>
              <a:t>Alexander</a:t>
            </a:r>
            <a:r>
              <a:rPr lang="it-IT" dirty="0"/>
              <a:t> rivolse un </a:t>
            </a:r>
            <a:r>
              <a:rPr lang="it-IT" b="1" dirty="0"/>
              <a:t>proclama ai “patrioti al di là del Po”,</a:t>
            </a:r>
            <a:r>
              <a:rPr lang="it-IT" dirty="0"/>
              <a:t> esortandoli a “</a:t>
            </a:r>
            <a:r>
              <a:rPr lang="it-IT" b="1" dirty="0"/>
              <a:t>cessare le operazioni su larga scala</a:t>
            </a:r>
            <a:r>
              <a:rPr lang="it-IT" dirty="0"/>
              <a:t>” e a “</a:t>
            </a:r>
            <a:r>
              <a:rPr lang="it-IT" b="1" dirty="0"/>
              <a:t>non esporsi in azioni troppo arrischiate</a:t>
            </a:r>
            <a:r>
              <a:rPr lang="it-IT" dirty="0"/>
              <a:t>”. </a:t>
            </a:r>
          </a:p>
          <a:p>
            <a:pPr marL="0" indent="0" fontAlgn="auto">
              <a:spcAft>
                <a:spcPts val="0"/>
              </a:spcAft>
              <a:buFont typeface="Arial" charset="0"/>
              <a:buNone/>
              <a:defRPr/>
            </a:pPr>
            <a:r>
              <a:rPr lang="it-IT" dirty="0"/>
              <a:t>Era di poche settimane prima </a:t>
            </a:r>
            <a:r>
              <a:rPr lang="it-IT" b="1" dirty="0"/>
              <a:t>l’eccidio di Marzabotto</a:t>
            </a:r>
            <a:r>
              <a:rPr lang="it-IT" dirty="0"/>
              <a:t> (tra il 29 e 5 ottobre 1944, un reparto di SS comandato da </a:t>
            </a:r>
            <a:r>
              <a:rPr lang="it-IT" dirty="0" err="1"/>
              <a:t>Reder</a:t>
            </a:r>
            <a:r>
              <a:rPr lang="it-IT" dirty="0"/>
              <a:t> distrusse numerosi paesi annientandone gli abitanti; le vittime furono complessivamente 1676, </a:t>
            </a:r>
            <a:r>
              <a:rPr lang="it-IT" dirty="0">
                <a:hlinkClick r:id="rId2"/>
              </a:rPr>
              <a:t>http://www.youtube.com/watch?v=NHNJTm_o6iU</a:t>
            </a:r>
            <a:r>
              <a:rPr lang="it-IT" dirty="0"/>
              <a:t> 7 min.).</a:t>
            </a:r>
          </a:p>
          <a:p>
            <a:pPr marL="0" indent="0" fontAlgn="auto">
              <a:spcAft>
                <a:spcPts val="0"/>
              </a:spcAft>
              <a:buFont typeface="Arial" charset="0"/>
              <a:buNone/>
              <a:defRPr/>
            </a:pPr>
            <a:r>
              <a:rPr lang="it-IT" dirty="0"/>
              <a:t>Nonostante l’invito alla moderazione l’attività politica del </a:t>
            </a:r>
            <a:r>
              <a:rPr lang="it-IT" b="1" dirty="0"/>
              <a:t>CLNAI continuò</a:t>
            </a:r>
            <a:r>
              <a:rPr lang="it-IT" dirty="0"/>
              <a:t>, con l’obiettivo di </a:t>
            </a:r>
            <a:r>
              <a:rPr lang="it-IT" b="1" dirty="0"/>
              <a:t>coinvolgere settori sempre più ampi della popolazione</a:t>
            </a:r>
            <a:r>
              <a:rPr lang="it-IT" dirty="0"/>
              <a:t> nell’attività antifascista, in modo da </a:t>
            </a:r>
            <a:r>
              <a:rPr lang="it-IT" b="1" dirty="0"/>
              <a:t>garantire per il futuro un assetto più democratico alle istituzioni</a:t>
            </a:r>
            <a:r>
              <a:rPr lang="it-IT" dirty="0"/>
              <a:t>. In effetti, l’importanza storica della Resistenza, come scrive </a:t>
            </a:r>
            <a:r>
              <a:rPr lang="it-IT" dirty="0" err="1"/>
              <a:t>Chabod</a:t>
            </a:r>
            <a:r>
              <a:rPr lang="it-IT" dirty="0"/>
              <a:t>, sta nel fatto che tutte le classi parteciparono, e si trattò di una </a:t>
            </a:r>
            <a:r>
              <a:rPr lang="it-IT" b="1" dirty="0"/>
              <a:t>rinnovata partecipazione attiva</a:t>
            </a:r>
            <a:r>
              <a:rPr lang="it-IT" dirty="0"/>
              <a:t>, decisa, </a:t>
            </a:r>
            <a:r>
              <a:rPr lang="it-IT" b="1" dirty="0"/>
              <a:t>delle masse alla vita politica</a:t>
            </a:r>
            <a:r>
              <a:rPr lang="it-IT" dirty="0"/>
              <a:t>.</a:t>
            </a:r>
          </a:p>
          <a:p>
            <a:pPr marL="384048" indent="-384048" fontAlgn="auto">
              <a:spcAft>
                <a:spcPts val="0"/>
              </a:spcAft>
              <a:defRPr/>
            </a:pPr>
            <a:endParaRPr lang="it-IT" dirty="0"/>
          </a:p>
        </p:txBody>
      </p:sp>
    </p:spTree>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Override1.xml><?xml version="1.0" encoding="utf-8"?>
<a:themeOverride xmlns:a="http://schemas.openxmlformats.org/drawingml/2006/main">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themeOverride>
</file>

<file path=docProps/app.xml><?xml version="1.0" encoding="utf-8"?>
<Properties xmlns="http://schemas.openxmlformats.org/officeDocument/2006/extended-properties" xmlns:vt="http://schemas.openxmlformats.org/officeDocument/2006/docPropsVTypes">
  <Template>Crop</Template>
  <TotalTime>789</TotalTime>
  <Words>7298</Words>
  <Application>Microsoft Office PowerPoint</Application>
  <PresentationFormat>Presentazione su schermo (4:3)</PresentationFormat>
  <Paragraphs>276</Paragraphs>
  <Slides>102</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102</vt:i4>
      </vt:variant>
    </vt:vector>
  </HeadingPairs>
  <TitlesOfParts>
    <vt:vector size="108" baseType="lpstr">
      <vt:lpstr>-apple-system</vt:lpstr>
      <vt:lpstr>Arial</vt:lpstr>
      <vt:lpstr>Calibri</vt:lpstr>
      <vt:lpstr>Franklin Gothic Book</vt:lpstr>
      <vt:lpstr>Garamond</vt:lpstr>
      <vt:lpstr>Crop</vt:lpstr>
      <vt:lpstr>La Seconda guerra mondiale</vt:lpstr>
      <vt:lpstr>Le origini del conflitto</vt:lpstr>
      <vt:lpstr>I trattati di Rapallo e Locarno</vt:lpstr>
      <vt:lpstr>Presentazione standard di PowerPoint</vt:lpstr>
      <vt:lpstr>La Società delle Nazioni</vt:lpstr>
      <vt:lpstr>La politica estera tedesca negli anni 1933-1936</vt:lpstr>
      <vt:lpstr>Hitler ripudia  il Trattato di Versailles</vt:lpstr>
      <vt:lpstr>Il fronte di Stresa</vt:lpstr>
      <vt:lpstr>La conquista italiana dell’Etiopia</vt:lpstr>
      <vt:lpstr>La conquista italiana dell’Etiopia</vt:lpstr>
      <vt:lpstr>Presentazione standard di PowerPoint</vt:lpstr>
      <vt:lpstr>La guerra civile spagnola</vt:lpstr>
      <vt:lpstr>La guerra civile spagnola</vt:lpstr>
      <vt:lpstr>Presentazione standard di PowerPoint</vt:lpstr>
      <vt:lpstr>Presentazione standard di PowerPoint</vt:lpstr>
      <vt:lpstr>La politica estera tedesca negli anni 1937-1938</vt:lpstr>
      <vt:lpstr>La politica estera tedesca negli anni 1937-1938</vt:lpstr>
      <vt:lpstr>La politica estera tedesca negli anni 1937-1938</vt:lpstr>
      <vt:lpstr>La politica estera tedesca negli anni 1937-1938</vt:lpstr>
      <vt:lpstr>La politica estera tedesca negli anni 1937-1938</vt:lpstr>
      <vt:lpstr>Inghilterra garante dell’indipendenza della Polonia</vt:lpstr>
      <vt:lpstr>Patto d’acciaio</vt:lpstr>
      <vt:lpstr>Patto Molotov-Ribbentrop</vt:lpstr>
      <vt:lpstr>La dinamica della guerra</vt:lpstr>
      <vt:lpstr>La guerra lampo in Polonia</vt:lpstr>
      <vt:lpstr>La guerra lampo - Varsavia</vt:lpstr>
      <vt:lpstr>L’intervento sovietico</vt:lpstr>
      <vt:lpstr>URSS vs Finlandia URSS espulsa da SNU</vt:lpstr>
      <vt:lpstr>Presentazione standard di PowerPoint</vt:lpstr>
      <vt:lpstr>Presentazione standard di PowerPoint</vt:lpstr>
      <vt:lpstr>Presentazione standard di PowerPoint</vt:lpstr>
      <vt:lpstr>Presentazione standard di PowerPoint</vt:lpstr>
      <vt:lpstr>Presentazione standard di PowerPoint</vt:lpstr>
      <vt:lpstr>Lo sfondamento della linea Maginot  e la disfatta anglo-francese. L’evacuazione dei soldati a Dunkerque</vt:lpstr>
      <vt:lpstr>Presentazione standard di PowerPoint</vt:lpstr>
      <vt:lpstr>Presentazione standard di PowerPoint</vt:lpstr>
      <vt:lpstr>Presentazione standard di PowerPoint</vt:lpstr>
      <vt:lpstr>Presentazione standard di PowerPoint</vt:lpstr>
      <vt:lpstr>L’occupazione di Parigi</vt:lpstr>
      <vt:lpstr>Presentazione standard di PowerPoint</vt:lpstr>
      <vt:lpstr>Hitler offre la pace alla GB</vt:lpstr>
      <vt:lpstr>Operazione leone marino.  Battaglia d’Inghilterra</vt:lpstr>
      <vt:lpstr>Presentazione standard di PowerPoint</vt:lpstr>
      <vt:lpstr>Presentazione standard di PowerPoint</vt:lpstr>
      <vt:lpstr>L’attacco tedesco all’Unione Sovietica: Operazione Barbarossa</vt:lpstr>
      <vt:lpstr>L’attacco tedesco all’Unione Sovietica: Operazione Barbarossa</vt:lpstr>
      <vt:lpstr>Presentazione standard di PowerPoint</vt:lpstr>
      <vt:lpstr>Presentazione standard di PowerPoint</vt:lpstr>
      <vt:lpstr>L’arresto dell’offensiva sul fronte orientale</vt:lpstr>
      <vt:lpstr>Presentazione standard di PowerPoint</vt:lpstr>
      <vt:lpstr>Presentazione standard di PowerPoint</vt:lpstr>
      <vt:lpstr>Presentazione standard di PowerPoint</vt:lpstr>
      <vt:lpstr>Il progressivo allargamento del conflitto nel 1941</vt:lpstr>
      <vt:lpstr>Presentazione standard di PowerPoint</vt:lpstr>
      <vt:lpstr>Il Giappone rifiuta di intervenire contro l’URSS</vt:lpstr>
      <vt:lpstr>L’entrata in guerra del Giappone</vt:lpstr>
      <vt:lpstr>Presentazione standard di PowerPoint</vt:lpstr>
      <vt:lpstr>Alle Midway si arresta l’espansione giapponese nel Pacifico</vt:lpstr>
      <vt:lpstr>La ripresa dell’avanzata in territorio sovietico. Stalingrado</vt:lpstr>
      <vt:lpstr>Battaglia di Stalingrado e resa</vt:lpstr>
      <vt:lpstr>Presentazione standard di PowerPoint</vt:lpstr>
      <vt:lpstr>Presentazione standard di PowerPoint</vt:lpstr>
      <vt:lpstr>Presentazione standard di PowerPoint</vt:lpstr>
      <vt:lpstr>L’organizzazione della produzione bellica in Germania</vt:lpstr>
      <vt:lpstr>Le Conferenze di Teheran e di Casablanca del 1943</vt:lpstr>
      <vt:lpstr>Presentazione standard di PowerPoint</vt:lpstr>
      <vt:lpstr>Estate 1944: sbarco in Normandia e offensiva sovietica</vt:lpstr>
      <vt:lpstr>Parigi liberata</vt:lpstr>
      <vt:lpstr>Presentazione standard di PowerPoint</vt:lpstr>
      <vt:lpstr>L’offensiva sovietica</vt:lpstr>
      <vt:lpstr>La fine della guerra in Europa</vt:lpstr>
      <vt:lpstr>La fine della guerra in Europa</vt:lpstr>
      <vt:lpstr>La fine della guerra in Europa</vt:lpstr>
      <vt:lpstr>Presentazione standard di PowerPoint</vt:lpstr>
      <vt:lpstr>La fine della guerra in Asia</vt:lpstr>
      <vt:lpstr>Hiroshima e Nagasaki </vt:lpstr>
      <vt:lpstr>L’Italia in guerra</vt:lpstr>
      <vt:lpstr>La non belligeranza</vt:lpstr>
      <vt:lpstr>L’intervento</vt:lpstr>
      <vt:lpstr>La guerra parallela.  Le sconfitte in Africa e nei Balcani</vt:lpstr>
      <vt:lpstr>Le sconfitte del 1942-1943 in Africa del Nord (El Alamein) e in URSS</vt:lpstr>
      <vt:lpstr>Presentazione standard di PowerPoint</vt:lpstr>
      <vt:lpstr>Il fronte interno</vt:lpstr>
      <vt:lpstr>Lo sbarco in Sicilia degli Alleati</vt:lpstr>
      <vt:lpstr>Presentazione standard di PowerPoint</vt:lpstr>
      <vt:lpstr>La seduta del Gran Consiglio del Fascismo del 24/25 luglio</vt:lpstr>
      <vt:lpstr>La caduta del fascismo (25 luglio 1943)</vt:lpstr>
      <vt:lpstr>Presentazione standard di PowerPoint</vt:lpstr>
      <vt:lpstr>L’arresto di Mussolini</vt:lpstr>
      <vt:lpstr>L’armistizio dell’8 settembre</vt:lpstr>
      <vt:lpstr>Il Nord occupato dai tedeschi.  Fuga del Re</vt:lpstr>
      <vt:lpstr>La Repubblica Sociale Italiana (RSI)</vt:lpstr>
      <vt:lpstr>Il Nord occupato</vt:lpstr>
      <vt:lpstr>La svolta di Salerno</vt:lpstr>
      <vt:lpstr>La Resistenza</vt:lpstr>
      <vt:lpstr>Liberazione di Roma. Formazione del governo Bonomi</vt:lpstr>
      <vt:lpstr>Stragi nazifasciste</vt:lpstr>
      <vt:lpstr>La Resistenza nel Nord Italia.  Il CLNAI</vt:lpstr>
      <vt:lpstr>Proclama Alexander</vt:lpstr>
      <vt:lpstr>La fine della guerra in Italia</vt:lpstr>
      <vt:lpstr>Presentazione standard di PowerPoint</vt:lpstr>
      <vt:lpstr>Donne e Resistenza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Seconda guerra mondiale</dc:title>
  <dc:creator>Paolo</dc:creator>
  <cp:lastModifiedBy>Annalisa Cegna</cp:lastModifiedBy>
  <cp:revision>120</cp:revision>
  <dcterms:created xsi:type="dcterms:W3CDTF">2013-03-12T16:44:56Z</dcterms:created>
  <dcterms:modified xsi:type="dcterms:W3CDTF">2024-03-25T08:50:09Z</dcterms:modified>
</cp:coreProperties>
</file>