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4" r:id="rId8"/>
    <p:sldId id="262" r:id="rId9"/>
    <p:sldId id="263" r:id="rId10"/>
    <p:sldId id="300"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E3AFB-DD91-26FB-70EA-F62DF3A899C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056C9E4-6A0F-C24F-9A17-7BA25B299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F18E9C6-9CEA-9593-17E9-6D38BA95FC40}"/>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5" name="Segnaposto piè di pagina 4">
            <a:extLst>
              <a:ext uri="{FF2B5EF4-FFF2-40B4-BE49-F238E27FC236}">
                <a16:creationId xmlns:a16="http://schemas.microsoft.com/office/drawing/2014/main" id="{65E2C9AF-6E62-57F9-7941-77A0064D9E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C3FB32-FBD1-1C1A-38E5-4B919D8DD7F4}"/>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256970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916D8D-39EA-306E-9DD0-2A11C777CA2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2B4514-4293-FCBD-D1EE-E47B9434376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FE3C77-3999-C192-18E8-8F7ADF7451CF}"/>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5" name="Segnaposto piè di pagina 4">
            <a:extLst>
              <a:ext uri="{FF2B5EF4-FFF2-40B4-BE49-F238E27FC236}">
                <a16:creationId xmlns:a16="http://schemas.microsoft.com/office/drawing/2014/main" id="{F149F3F1-CD8D-50A0-D76B-21187D671E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427A9D-DB2F-CD91-109D-304506805834}"/>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396207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5DF6930-8C09-54C7-8F02-4DDE42A1692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22D8792-4347-8B8D-5A16-22FA3CF89A2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C1B52D-1435-DE02-CC2C-266BB8932156}"/>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5" name="Segnaposto piè di pagina 4">
            <a:extLst>
              <a:ext uri="{FF2B5EF4-FFF2-40B4-BE49-F238E27FC236}">
                <a16:creationId xmlns:a16="http://schemas.microsoft.com/office/drawing/2014/main" id="{05E8961B-675F-3BDB-CA18-DF099879E1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9A684A-7AFC-37B0-0F4B-693B45792B26}"/>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323297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4D8E19-112C-69C4-7C92-171D7B1A702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F8E509D-6073-4182-70A5-3CB7F61AA09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B7234B9-E26C-61E0-D84A-8A2279D39A61}"/>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5" name="Segnaposto piè di pagina 4">
            <a:extLst>
              <a:ext uri="{FF2B5EF4-FFF2-40B4-BE49-F238E27FC236}">
                <a16:creationId xmlns:a16="http://schemas.microsoft.com/office/drawing/2014/main" id="{881385A0-386D-E4C1-EB9F-667A052FF6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E4475B-33F8-50C8-C768-8F5C0F3FABAA}"/>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73217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E06AD6-DC49-0EEA-195B-E02A3A216A3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DE6E683-C547-6E25-835B-2C74581EE4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6DE6FAB-E052-67A1-87D2-CD452758EAAC}"/>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5" name="Segnaposto piè di pagina 4">
            <a:extLst>
              <a:ext uri="{FF2B5EF4-FFF2-40B4-BE49-F238E27FC236}">
                <a16:creationId xmlns:a16="http://schemas.microsoft.com/office/drawing/2014/main" id="{F433CF89-20AA-0CFB-AB0C-6FD1567F20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FE72BE-B323-952F-D579-7694339809FE}"/>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343541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D641D-D42F-4162-236E-E1865134366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5D7A6EE-F69E-63CC-89CA-270D3AF6A55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B4EF4CF-23A5-422E-7609-34BF13FE3BD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C4904A0-CFF1-5550-A631-7BEA4FEF442A}"/>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6" name="Segnaposto piè di pagina 5">
            <a:extLst>
              <a:ext uri="{FF2B5EF4-FFF2-40B4-BE49-F238E27FC236}">
                <a16:creationId xmlns:a16="http://schemas.microsoft.com/office/drawing/2014/main" id="{4194AEFA-88BC-9F95-09F8-8F4C30A75EA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29ABB5E-B671-4EA6-B442-B77460D05AF7}"/>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154409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0CC12-7853-C7DF-40FA-A856DD75925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2D0D09B-8864-F6B0-6CF6-71E89FE3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4A29E54-3FE1-9502-D905-5C988604BD8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4C87777-B9C1-E5E9-1C0D-CFD70B500A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9CD1ABE-8A0C-E6A8-C51E-01CE7064FF9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048464E-9576-7436-1B62-F747DA73CF8B}"/>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8" name="Segnaposto piè di pagina 7">
            <a:extLst>
              <a:ext uri="{FF2B5EF4-FFF2-40B4-BE49-F238E27FC236}">
                <a16:creationId xmlns:a16="http://schemas.microsoft.com/office/drawing/2014/main" id="{4EBD4261-3416-51FB-D291-8B684051121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9082264-BA14-9E41-F61F-823BEECFBA7C}"/>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191727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F06246-F67B-BBB0-D8C8-FA98891CF6C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D748B8F-4E86-5C58-378E-BBC220193916}"/>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4" name="Segnaposto piè di pagina 3">
            <a:extLst>
              <a:ext uri="{FF2B5EF4-FFF2-40B4-BE49-F238E27FC236}">
                <a16:creationId xmlns:a16="http://schemas.microsoft.com/office/drawing/2014/main" id="{7B071F46-B9AC-B054-2C46-897D5EF7B76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578AAC0-EAA3-5F8A-0A98-B4232882F220}"/>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298562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6DF7877-5F7D-FB68-7101-521B4A9B804B}"/>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3" name="Segnaposto piè di pagina 2">
            <a:extLst>
              <a:ext uri="{FF2B5EF4-FFF2-40B4-BE49-F238E27FC236}">
                <a16:creationId xmlns:a16="http://schemas.microsoft.com/office/drawing/2014/main" id="{674CF477-6383-1FF9-10C6-20E10CAD7BC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EB6D012-0698-9F11-D044-C85C9556EF58}"/>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253622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0C3E12-2E26-A2E6-F330-CCE388BC6C4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D05E94E-CD19-A479-CC56-0C7093A74D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59EF3A0-30BF-E31B-F312-E56362FA3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08C555-025B-42A0-49D1-1AE398084576}"/>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6" name="Segnaposto piè di pagina 5">
            <a:extLst>
              <a:ext uri="{FF2B5EF4-FFF2-40B4-BE49-F238E27FC236}">
                <a16:creationId xmlns:a16="http://schemas.microsoft.com/office/drawing/2014/main" id="{599822D3-523A-7882-4DB8-1B7E20EB31B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6CBBA0-43B5-1263-09F7-8F3AF28AF03D}"/>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387366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97CDE-4C33-ED2F-210A-9B3B4A18419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7C5D3D7-1685-0800-F567-4D163B493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AB14FC-0B7C-31CB-41A2-74F6DC4D6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B7A5DB2-EF27-059D-A8D1-D5D86FE6FE25}"/>
              </a:ext>
            </a:extLst>
          </p:cNvPr>
          <p:cNvSpPr>
            <a:spLocks noGrp="1"/>
          </p:cNvSpPr>
          <p:nvPr>
            <p:ph type="dt" sz="half" idx="10"/>
          </p:nvPr>
        </p:nvSpPr>
        <p:spPr/>
        <p:txBody>
          <a:bodyPr/>
          <a:lstStyle/>
          <a:p>
            <a:fld id="{2BD03669-2F34-4F50-A67F-D58D6DB59297}" type="datetimeFigureOut">
              <a:rPr lang="it-IT" smtClean="0"/>
              <a:t>22/04/2024</a:t>
            </a:fld>
            <a:endParaRPr lang="it-IT"/>
          </a:p>
        </p:txBody>
      </p:sp>
      <p:sp>
        <p:nvSpPr>
          <p:cNvPr id="6" name="Segnaposto piè di pagina 5">
            <a:extLst>
              <a:ext uri="{FF2B5EF4-FFF2-40B4-BE49-F238E27FC236}">
                <a16:creationId xmlns:a16="http://schemas.microsoft.com/office/drawing/2014/main" id="{D1EF87BA-4A23-5B96-F42E-3669E71295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1B245E2-7900-2821-66B9-FFE46DF72A34}"/>
              </a:ext>
            </a:extLst>
          </p:cNvPr>
          <p:cNvSpPr>
            <a:spLocks noGrp="1"/>
          </p:cNvSpPr>
          <p:nvPr>
            <p:ph type="sldNum" sz="quarter" idx="12"/>
          </p:nvPr>
        </p:nvSpPr>
        <p:spPr/>
        <p:txBody>
          <a:bodyPr/>
          <a:lstStyle/>
          <a:p>
            <a:fld id="{AD7CB7FD-B8AC-4EE5-8D2E-56951603691E}" type="slidenum">
              <a:rPr lang="it-IT" smtClean="0"/>
              <a:t>‹N›</a:t>
            </a:fld>
            <a:endParaRPr lang="it-IT"/>
          </a:p>
        </p:txBody>
      </p:sp>
    </p:spTree>
    <p:extLst>
      <p:ext uri="{BB962C8B-B14F-4D97-AF65-F5344CB8AC3E}">
        <p14:creationId xmlns:p14="http://schemas.microsoft.com/office/powerpoint/2010/main" val="78849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F170F5C-CBFB-D39E-ACDF-52D0BF0DC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817CC05-8B65-CF71-D764-F23C5AB0E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5A70E9-CC4C-41B5-D89F-622A89DF9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D03669-2F34-4F50-A67F-D58D6DB59297}" type="datetimeFigureOut">
              <a:rPr lang="it-IT" smtClean="0"/>
              <a:t>22/04/2024</a:t>
            </a:fld>
            <a:endParaRPr lang="it-IT"/>
          </a:p>
        </p:txBody>
      </p:sp>
      <p:sp>
        <p:nvSpPr>
          <p:cNvPr id="5" name="Segnaposto piè di pagina 4">
            <a:extLst>
              <a:ext uri="{FF2B5EF4-FFF2-40B4-BE49-F238E27FC236}">
                <a16:creationId xmlns:a16="http://schemas.microsoft.com/office/drawing/2014/main" id="{7560AA5F-E380-5FE0-FC17-568BEAE6A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704FB61D-8F9A-C7EE-EDAB-0AA1FAFB4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7CB7FD-B8AC-4EE5-8D2E-56951603691E}" type="slidenum">
              <a:rPr lang="it-IT" smtClean="0"/>
              <a:t>‹N›</a:t>
            </a:fld>
            <a:endParaRPr lang="it-IT"/>
          </a:p>
        </p:txBody>
      </p:sp>
    </p:spTree>
    <p:extLst>
      <p:ext uri="{BB962C8B-B14F-4D97-AF65-F5344CB8AC3E}">
        <p14:creationId xmlns:p14="http://schemas.microsoft.com/office/powerpoint/2010/main" val="40859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t.wikipedia.org/wiki/Nikita_Sergeevi%C4%8D_Chru%C5%A1%C4%8D%C3%ABv"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7A4F1A2-61BB-3842-FD46-CD749D55B6FD}"/>
              </a:ext>
            </a:extLst>
          </p:cNvPr>
          <p:cNvSpPr>
            <a:spLocks noGrp="1"/>
          </p:cNvSpPr>
          <p:nvPr>
            <p:ph type="title"/>
          </p:nvPr>
        </p:nvSpPr>
        <p:spPr>
          <a:xfrm>
            <a:off x="762000" y="2533343"/>
            <a:ext cx="4337322" cy="3599669"/>
          </a:xfrm>
        </p:spPr>
        <p:txBody>
          <a:bodyPr vert="horz" lIns="91440" tIns="45720" rIns="91440" bIns="45720" rtlCol="0" anchor="b">
            <a:normAutofit/>
          </a:bodyPr>
          <a:lstStyle/>
          <a:p>
            <a:r>
              <a:rPr lang="en-US" sz="4000" kern="1200">
                <a:solidFill>
                  <a:schemeClr val="tx1"/>
                </a:solidFill>
                <a:latin typeface="+mj-lt"/>
                <a:ea typeface="+mj-ea"/>
                <a:cs typeface="+mj-cs"/>
              </a:rPr>
              <a:t>Modifiche territoriali al termine della Seconda Guerra mondiale</a:t>
            </a:r>
          </a:p>
        </p:txBody>
      </p:sp>
      <p:cxnSp>
        <p:nvCxnSpPr>
          <p:cNvPr id="20" name="Straight Connector 19">
            <a:extLst>
              <a:ext uri="{FF2B5EF4-FFF2-40B4-BE49-F238E27FC236}">
                <a16:creationId xmlns:a16="http://schemas.microsoft.com/office/drawing/2014/main" id="{75EC1263-91AD-4CF8-16A7-79A7F263CD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168646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Segnaposto contenuto 7" descr="Immagine che contiene testo, mappa, atlante">
            <a:extLst>
              <a:ext uri="{FF2B5EF4-FFF2-40B4-BE49-F238E27FC236}">
                <a16:creationId xmlns:a16="http://schemas.microsoft.com/office/drawing/2014/main" id="{45AE612C-6EAE-6630-2B2E-A7F2437FDF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5622" y="834887"/>
            <a:ext cx="4248177" cy="5164957"/>
          </a:xfrm>
          <a:prstGeom prst="rect">
            <a:avLst/>
          </a:prstGeom>
        </p:spPr>
      </p:pic>
      <p:sp>
        <p:nvSpPr>
          <p:cNvPr id="6" name="Segnaposto testo 5">
            <a:extLst>
              <a:ext uri="{FF2B5EF4-FFF2-40B4-BE49-F238E27FC236}">
                <a16:creationId xmlns:a16="http://schemas.microsoft.com/office/drawing/2014/main" id="{F75CFB18-BCA8-8F27-2BA7-B8F67D27C1AA}"/>
              </a:ext>
            </a:extLst>
          </p:cNvPr>
          <p:cNvSpPr>
            <a:spLocks noGrp="1"/>
          </p:cNvSpPr>
          <p:nvPr>
            <p:ph type="body" sz="half" idx="2"/>
          </p:nvPr>
        </p:nvSpPr>
        <p:spPr>
          <a:xfrm>
            <a:off x="762000" y="650450"/>
            <a:ext cx="5791199" cy="5503662"/>
          </a:xfrm>
        </p:spPr>
        <p:txBody>
          <a:bodyPr vert="horz" lIns="91440" tIns="45720" rIns="91440" bIns="45720" rtlCol="0">
            <a:normAutofit/>
          </a:bodyPr>
          <a:lstStyle/>
          <a:p>
            <a:r>
              <a:rPr lang="en-US" sz="2000" dirty="0" err="1"/>
              <a:t>L’Urss</a:t>
            </a:r>
            <a:r>
              <a:rPr lang="en-US" sz="2000" dirty="0"/>
              <a:t> </a:t>
            </a:r>
            <a:r>
              <a:rPr lang="en-US" sz="2000" dirty="0" err="1"/>
              <a:t>ingloba</a:t>
            </a:r>
            <a:r>
              <a:rPr lang="en-US" sz="2000" dirty="0"/>
              <a:t> </a:t>
            </a:r>
            <a:r>
              <a:rPr lang="en-US" sz="2000" dirty="0" err="1"/>
              <a:t>gli</a:t>
            </a:r>
            <a:r>
              <a:rPr lang="en-US" sz="2000" dirty="0"/>
              <a:t> </a:t>
            </a:r>
            <a:r>
              <a:rPr lang="en-US" sz="2000" dirty="0" err="1"/>
              <a:t>Stati</a:t>
            </a:r>
            <a:r>
              <a:rPr lang="en-US" sz="2000" dirty="0"/>
              <a:t> </a:t>
            </a:r>
            <a:r>
              <a:rPr lang="en-US" sz="2000" dirty="0" err="1"/>
              <a:t>baltici</a:t>
            </a:r>
            <a:r>
              <a:rPr lang="en-US" sz="2000" dirty="0"/>
              <a:t> (</a:t>
            </a:r>
            <a:r>
              <a:rPr lang="en-US" sz="2000" dirty="0" err="1"/>
              <a:t>Lituania</a:t>
            </a:r>
            <a:r>
              <a:rPr lang="en-US" sz="2000" dirty="0"/>
              <a:t>, Estonia e </a:t>
            </a:r>
            <a:r>
              <a:rPr lang="en-US" sz="2000" dirty="0" err="1"/>
              <a:t>Lettonia</a:t>
            </a:r>
            <a:r>
              <a:rPr lang="en-US" sz="2000" dirty="0"/>
              <a:t>) e </a:t>
            </a:r>
            <a:r>
              <a:rPr lang="en-US" sz="2000" dirty="0" err="1"/>
              <a:t>assorbe</a:t>
            </a:r>
            <a:r>
              <a:rPr lang="en-US" sz="2000" dirty="0"/>
              <a:t> </a:t>
            </a:r>
            <a:r>
              <a:rPr lang="en-US" sz="2000" dirty="0" err="1"/>
              <a:t>i</a:t>
            </a:r>
            <a:r>
              <a:rPr lang="en-US" sz="2000" dirty="0"/>
              <a:t> </a:t>
            </a:r>
            <a:r>
              <a:rPr lang="en-US" sz="2000" dirty="0" err="1"/>
              <a:t>territori</a:t>
            </a:r>
            <a:r>
              <a:rPr lang="en-US" sz="2000" dirty="0"/>
              <a:t> </a:t>
            </a:r>
            <a:r>
              <a:rPr lang="en-US" sz="2000" dirty="0" err="1"/>
              <a:t>polacchi</a:t>
            </a:r>
            <a:r>
              <a:rPr lang="en-US" sz="2000" dirty="0"/>
              <a:t> </a:t>
            </a:r>
            <a:r>
              <a:rPr lang="en-US" sz="2000" dirty="0" err="1"/>
              <a:t>orientali</a:t>
            </a:r>
            <a:r>
              <a:rPr lang="en-US" sz="2000" dirty="0"/>
              <a:t> </a:t>
            </a:r>
            <a:r>
              <a:rPr lang="en-US" sz="2000" dirty="0" err="1"/>
              <a:t>nelle</a:t>
            </a:r>
            <a:r>
              <a:rPr lang="en-US" sz="2000" dirty="0"/>
              <a:t> </a:t>
            </a:r>
            <a:r>
              <a:rPr lang="en-US" sz="2000" dirty="0" err="1"/>
              <a:t>repubbliche</a:t>
            </a:r>
            <a:r>
              <a:rPr lang="en-US" sz="2000" dirty="0"/>
              <a:t> </a:t>
            </a:r>
            <a:r>
              <a:rPr lang="en-US" sz="2000" dirty="0" err="1"/>
              <a:t>sovietiche</a:t>
            </a:r>
            <a:r>
              <a:rPr lang="en-US" sz="2000" dirty="0"/>
              <a:t> di </a:t>
            </a:r>
            <a:r>
              <a:rPr lang="en-US" sz="2000" dirty="0" err="1"/>
              <a:t>Ucraina</a:t>
            </a:r>
            <a:r>
              <a:rPr lang="en-US" sz="2000" dirty="0"/>
              <a:t> e </a:t>
            </a:r>
            <a:r>
              <a:rPr lang="en-US" sz="2000" dirty="0" err="1"/>
              <a:t>Bielorussia</a:t>
            </a:r>
            <a:endParaRPr lang="en-US" sz="2000" dirty="0"/>
          </a:p>
          <a:p>
            <a:r>
              <a:rPr lang="en-US" sz="2000" dirty="0"/>
              <a:t>La Polonia </a:t>
            </a:r>
            <a:r>
              <a:rPr lang="en-US" sz="2000" dirty="0" err="1"/>
              <a:t>incamera</a:t>
            </a:r>
            <a:r>
              <a:rPr lang="en-US" sz="2000" dirty="0"/>
              <a:t> le </a:t>
            </a:r>
            <a:r>
              <a:rPr lang="en-US" sz="2000" dirty="0" err="1"/>
              <a:t>exregioni</a:t>
            </a:r>
            <a:r>
              <a:rPr lang="en-US" sz="2000" dirty="0"/>
              <a:t> </a:t>
            </a:r>
            <a:r>
              <a:rPr lang="en-US" sz="2000" dirty="0" err="1"/>
              <a:t>tedesche</a:t>
            </a:r>
            <a:r>
              <a:rPr lang="en-US" sz="2000" dirty="0"/>
              <a:t> </a:t>
            </a:r>
            <a:r>
              <a:rPr lang="en-US" sz="2000" dirty="0" err="1"/>
              <a:t>della</a:t>
            </a:r>
            <a:r>
              <a:rPr lang="en-US" sz="2000" dirty="0"/>
              <a:t> Pomerania e </a:t>
            </a:r>
            <a:r>
              <a:rPr lang="en-US" sz="2000" dirty="0" err="1"/>
              <a:t>della</a:t>
            </a:r>
            <a:r>
              <a:rPr lang="en-US" sz="2000" dirty="0"/>
              <a:t> </a:t>
            </a:r>
            <a:r>
              <a:rPr lang="en-US" sz="2000" dirty="0" err="1"/>
              <a:t>Slesia</a:t>
            </a:r>
            <a:r>
              <a:rPr lang="en-US" sz="2000" dirty="0"/>
              <a:t> e </a:t>
            </a:r>
            <a:r>
              <a:rPr lang="en-US" sz="2000" dirty="0" err="1"/>
              <a:t>parte</a:t>
            </a:r>
            <a:r>
              <a:rPr lang="en-US" sz="2000" dirty="0"/>
              <a:t> </a:t>
            </a:r>
            <a:r>
              <a:rPr lang="en-US" sz="2000" dirty="0" err="1"/>
              <a:t>della</a:t>
            </a:r>
            <a:r>
              <a:rPr lang="en-US" sz="2000" dirty="0"/>
              <a:t> Prussia </a:t>
            </a:r>
            <a:r>
              <a:rPr lang="en-US" sz="2000" dirty="0" err="1"/>
              <a:t>orientale</a:t>
            </a:r>
            <a:endParaRPr lang="en-US" sz="2000" dirty="0"/>
          </a:p>
        </p:txBody>
      </p:sp>
    </p:spTree>
    <p:extLst>
      <p:ext uri="{BB962C8B-B14F-4D97-AF65-F5344CB8AC3E}">
        <p14:creationId xmlns:p14="http://schemas.microsoft.com/office/powerpoint/2010/main" val="49042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9" name="Picture 31748" descr="Lancio di un razzo">
            <a:extLst>
              <a:ext uri="{FF2B5EF4-FFF2-40B4-BE49-F238E27FC236}">
                <a16:creationId xmlns:a16="http://schemas.microsoft.com/office/drawing/2014/main" id="{09C5C780-4C1F-A448-FCBB-6824299DA58D}"/>
              </a:ext>
            </a:extLst>
          </p:cNvPr>
          <p:cNvPicPr>
            <a:picLocks noChangeAspect="1"/>
          </p:cNvPicPr>
          <p:nvPr/>
        </p:nvPicPr>
        <p:blipFill rotWithShape="1">
          <a:blip r:embed="rId2"/>
          <a:srcRect l="37364" r="9977" b="-2"/>
          <a:stretch/>
        </p:blipFill>
        <p:spPr>
          <a:xfrm>
            <a:off x="-1" y="-2"/>
            <a:ext cx="5410198" cy="6858002"/>
          </a:xfrm>
          <a:prstGeom prst="rect">
            <a:avLst/>
          </a:prstGeom>
        </p:spPr>
      </p:pic>
      <p:sp useBgFill="1">
        <p:nvSpPr>
          <p:cNvPr id="31755" name="Rectangle 3175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a:extLst>
              <a:ext uri="{FF2B5EF4-FFF2-40B4-BE49-F238E27FC236}">
                <a16:creationId xmlns:a16="http://schemas.microsoft.com/office/drawing/2014/main" id="{AF76A006-1912-F51A-3190-75B651BDD458}"/>
              </a:ext>
            </a:extLst>
          </p:cNvPr>
          <p:cNvSpPr>
            <a:spLocks noGrp="1" noChangeArrowheads="1"/>
          </p:cNvSpPr>
          <p:nvPr>
            <p:ph type="title"/>
          </p:nvPr>
        </p:nvSpPr>
        <p:spPr>
          <a:xfrm>
            <a:off x="6115317" y="405685"/>
            <a:ext cx="5464968" cy="1559301"/>
          </a:xfrm>
        </p:spPr>
        <p:txBody>
          <a:bodyPr>
            <a:normAutofit/>
          </a:bodyPr>
          <a:lstStyle/>
          <a:p>
            <a:pPr eaLnBrk="1" hangingPunct="1"/>
            <a:r>
              <a:rPr lang="it-IT" altLang="it-IT" sz="4000"/>
              <a:t>“Equilibrio del terrore” e deterrenza</a:t>
            </a:r>
          </a:p>
        </p:txBody>
      </p:sp>
      <p:sp>
        <p:nvSpPr>
          <p:cNvPr id="31747" name="Rectangle 3">
            <a:extLst>
              <a:ext uri="{FF2B5EF4-FFF2-40B4-BE49-F238E27FC236}">
                <a16:creationId xmlns:a16="http://schemas.microsoft.com/office/drawing/2014/main" id="{28FDDCF1-10DD-3924-5783-A3E181613A59}"/>
              </a:ext>
            </a:extLst>
          </p:cNvPr>
          <p:cNvSpPr>
            <a:spLocks noGrp="1" noChangeArrowheads="1"/>
          </p:cNvSpPr>
          <p:nvPr>
            <p:ph type="body" idx="1"/>
          </p:nvPr>
        </p:nvSpPr>
        <p:spPr>
          <a:xfrm>
            <a:off x="6115317" y="2743200"/>
            <a:ext cx="5247340" cy="3496878"/>
          </a:xfrm>
        </p:spPr>
        <p:txBody>
          <a:bodyPr anchor="ctr">
            <a:normAutofit/>
          </a:bodyPr>
          <a:lstStyle/>
          <a:p>
            <a:pPr eaLnBrk="1" hangingPunct="1"/>
            <a:r>
              <a:rPr lang="it-IT" altLang="it-IT" sz="2000"/>
              <a:t>Gara per la supremazia nucleare:</a:t>
            </a:r>
          </a:p>
          <a:p>
            <a:pPr lvl="1" eaLnBrk="1" hangingPunct="1"/>
            <a:r>
              <a:rPr lang="it-IT" altLang="it-IT" sz="2000"/>
              <a:t>1949: atomica Urss </a:t>
            </a:r>
          </a:p>
          <a:p>
            <a:pPr lvl="1" eaLnBrk="1" hangingPunct="1"/>
            <a:r>
              <a:rPr lang="it-IT" altLang="it-IT" sz="2000"/>
              <a:t> 1953: Bomba H Urss</a:t>
            </a:r>
          </a:p>
          <a:p>
            <a:pPr eaLnBrk="1" hangingPunct="1"/>
            <a:r>
              <a:rPr lang="it-IT" altLang="it-IT" sz="2000"/>
              <a:t>Competizione per la supremazia nei vettori missilistici:</a:t>
            </a:r>
          </a:p>
          <a:p>
            <a:pPr lvl="1" eaLnBrk="1" hangingPunct="1"/>
            <a:r>
              <a:rPr lang="it-IT" altLang="it-IT" sz="2000"/>
              <a:t>Missili balistici intercontinentali (Icbm)</a:t>
            </a:r>
          </a:p>
          <a:p>
            <a:pPr lvl="1" eaLnBrk="1" hangingPunct="1"/>
            <a:r>
              <a:rPr lang="it-IT" altLang="it-IT" sz="2000"/>
              <a:t>Missili per satelliti nello spazio</a:t>
            </a:r>
          </a:p>
          <a:p>
            <a:pPr eaLnBrk="1" hangingPunct="1"/>
            <a:r>
              <a:rPr lang="it-IT" altLang="it-IT" sz="2000"/>
              <a:t>1957: </a:t>
            </a:r>
            <a:r>
              <a:rPr lang="it-IT" altLang="it-IT" sz="2000" i="1"/>
              <a:t>Sputnik </a:t>
            </a:r>
            <a:r>
              <a:rPr lang="it-IT" altLang="it-IT" sz="2000"/>
              <a:t>sovietico</a:t>
            </a:r>
          </a:p>
          <a:p>
            <a:pPr eaLnBrk="1" hangingPunct="1"/>
            <a:r>
              <a:rPr lang="it-IT" altLang="it-IT" sz="2000"/>
              <a:t>1969: sbarco sulla luna (Usa)</a:t>
            </a:r>
            <a:endParaRPr lang="it-IT" altLang="it-IT" sz="2000" i="1"/>
          </a:p>
          <a:p>
            <a:pPr lvl="1" eaLnBrk="1" hangingPunct="1">
              <a:buFont typeface="Wingdings" panose="05000000000000000000" pitchFamily="2" charset="2"/>
              <a:buNone/>
            </a:pPr>
            <a:endParaRPr lang="it-IT" altLang="it-IT"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23E0C2FB-2397-62FA-BC55-F5B22A3D7607}"/>
              </a:ext>
            </a:extLst>
          </p:cNvPr>
          <p:cNvSpPr>
            <a:spLocks noGrp="1"/>
          </p:cNvSpPr>
          <p:nvPr>
            <p:ph type="title"/>
          </p:nvPr>
        </p:nvSpPr>
        <p:spPr>
          <a:xfrm>
            <a:off x="648929" y="557190"/>
            <a:ext cx="5181510" cy="1671569"/>
          </a:xfrm>
        </p:spPr>
        <p:txBody>
          <a:bodyPr vert="horz" lIns="91440" tIns="45720" rIns="91440" bIns="45720" rtlCol="0" anchor="ctr">
            <a:normAutofit/>
          </a:bodyPr>
          <a:lstStyle/>
          <a:p>
            <a:r>
              <a:rPr lang="en-US" sz="4000"/>
              <a:t>La guerra fredda/Sistema bipolare</a:t>
            </a:r>
          </a:p>
        </p:txBody>
      </p:sp>
      <p:sp>
        <p:nvSpPr>
          <p:cNvPr id="7" name="Segnaposto testo 6">
            <a:extLst>
              <a:ext uri="{FF2B5EF4-FFF2-40B4-BE49-F238E27FC236}">
                <a16:creationId xmlns:a16="http://schemas.microsoft.com/office/drawing/2014/main" id="{C3C13C57-B064-8C40-45F0-65047525411B}"/>
              </a:ext>
            </a:extLst>
          </p:cNvPr>
          <p:cNvSpPr>
            <a:spLocks noGrp="1"/>
          </p:cNvSpPr>
          <p:nvPr>
            <p:ph type="body" sz="half" idx="2"/>
          </p:nvPr>
        </p:nvSpPr>
        <p:spPr>
          <a:xfrm>
            <a:off x="648930" y="2406650"/>
            <a:ext cx="5181508" cy="3722438"/>
          </a:xfrm>
        </p:spPr>
        <p:txBody>
          <a:bodyPr vert="horz" lIns="91440" tIns="45720" rIns="91440" bIns="45720" rtlCol="0">
            <a:normAutofit/>
          </a:bodyPr>
          <a:lstStyle/>
          <a:p>
            <a:pPr marL="342900" marR="0" lvl="0" indent="-228600" fontAlgn="base">
              <a:spcBef>
                <a:spcPct val="20000"/>
              </a:spcBef>
              <a:spcAft>
                <a:spcPct val="0"/>
              </a:spcAft>
              <a:buClr>
                <a:srgbClr val="666600"/>
              </a:buClr>
              <a:buSzPct val="75000"/>
              <a:buFont typeface="Arial" panose="020B0604020202020204" pitchFamily="34" charset="0"/>
              <a:buChar char="•"/>
              <a:tabLst/>
              <a:defRPr/>
            </a:pPr>
            <a:r>
              <a:rPr kumimoji="0" lang="en-US" altLang="it-IT" sz="2000" b="0" i="0" u="none" strike="noStrike" cap="none" spc="0" normalizeH="0" baseline="0" noProof="0" dirty="0">
                <a:ln>
                  <a:noFill/>
                </a:ln>
                <a:effectLst/>
                <a:uLnTx/>
                <a:uFillTx/>
              </a:rPr>
              <a:t>Guerra Fredda: </a:t>
            </a:r>
            <a:r>
              <a:rPr kumimoji="0" lang="en-US" altLang="it-IT" sz="2000" b="0" i="0" u="none" strike="noStrike" cap="none" spc="0" normalizeH="0" baseline="0" noProof="0" dirty="0" err="1">
                <a:ln>
                  <a:noFill/>
                </a:ln>
                <a:effectLst/>
                <a:uLnTx/>
                <a:uFillTx/>
              </a:rPr>
              <a:t>contrasto</a:t>
            </a:r>
            <a:r>
              <a:rPr kumimoji="0" lang="en-US" altLang="it-IT" sz="2000" b="0" i="0" u="none" strike="noStrike" cap="none" spc="0" normalizeH="0" baseline="0" noProof="0" dirty="0">
                <a:ln>
                  <a:noFill/>
                </a:ln>
                <a:effectLst/>
                <a:uLnTx/>
                <a:uFillTx/>
              </a:rPr>
              <a:t> </a:t>
            </a:r>
            <a:r>
              <a:rPr kumimoji="0" lang="en-US" altLang="it-IT" sz="2000" b="0" i="0" u="none" strike="noStrike" cap="none" spc="0" normalizeH="0" baseline="0" noProof="0" dirty="0" err="1">
                <a:ln>
                  <a:noFill/>
                </a:ln>
                <a:effectLst/>
                <a:uLnTx/>
                <a:uFillTx/>
              </a:rPr>
              <a:t>geopolitico</a:t>
            </a:r>
            <a:r>
              <a:rPr kumimoji="0" lang="en-US" altLang="it-IT" sz="2000" b="0" i="0" u="none" strike="noStrike" cap="none" spc="0" normalizeH="0" baseline="0" noProof="0" dirty="0">
                <a:ln>
                  <a:noFill/>
                </a:ln>
                <a:effectLst/>
                <a:uLnTx/>
                <a:uFillTx/>
              </a:rPr>
              <a:t> e </a:t>
            </a:r>
            <a:r>
              <a:rPr kumimoji="0" lang="en-US" altLang="it-IT" sz="2000" b="0" i="0" u="none" strike="noStrike" cap="none" spc="0" normalizeH="0" baseline="0" noProof="0" dirty="0" err="1">
                <a:ln>
                  <a:noFill/>
                </a:ln>
                <a:effectLst/>
                <a:uLnTx/>
                <a:uFillTx/>
              </a:rPr>
              <a:t>ideologico</a:t>
            </a:r>
            <a:r>
              <a:rPr kumimoji="0" lang="en-US" altLang="it-IT" sz="2000" b="0" i="0" u="none" strike="noStrike" cap="none" spc="0" normalizeH="0" baseline="0" noProof="0" dirty="0">
                <a:ln>
                  <a:noFill/>
                </a:ln>
                <a:effectLst/>
                <a:uLnTx/>
                <a:uFillTx/>
              </a:rPr>
              <a:t> </a:t>
            </a:r>
            <a:r>
              <a:rPr kumimoji="0" lang="en-US" altLang="it-IT" sz="2000" b="0" i="0" u="none" strike="noStrike" cap="none" spc="0" normalizeH="0" baseline="0" noProof="0" dirty="0" err="1">
                <a:ln>
                  <a:noFill/>
                </a:ln>
                <a:effectLst/>
                <a:uLnTx/>
                <a:uFillTx/>
              </a:rPr>
              <a:t>tra</a:t>
            </a:r>
            <a:r>
              <a:rPr kumimoji="0" lang="en-US" altLang="it-IT" sz="2000" b="0" i="0" u="none" strike="noStrike" cap="none" spc="0" normalizeH="0" baseline="0" noProof="0" dirty="0">
                <a:ln>
                  <a:noFill/>
                </a:ln>
                <a:effectLst/>
                <a:uLnTx/>
                <a:uFillTx/>
              </a:rPr>
              <a:t> le due </a:t>
            </a:r>
            <a:r>
              <a:rPr kumimoji="0" lang="en-US" altLang="it-IT" sz="2000" b="0" i="0" u="none" strike="noStrike" cap="none" spc="0" normalizeH="0" baseline="0" noProof="0" dirty="0" err="1">
                <a:ln>
                  <a:noFill/>
                </a:ln>
                <a:effectLst/>
                <a:uLnTx/>
                <a:uFillTx/>
              </a:rPr>
              <a:t>superpotenze</a:t>
            </a:r>
            <a:r>
              <a:rPr kumimoji="0" lang="en-US" altLang="it-IT" sz="2000" b="0" i="0" u="none" strike="noStrike" cap="none" spc="0" normalizeH="0" baseline="0" noProof="0" dirty="0">
                <a:ln>
                  <a:noFill/>
                </a:ln>
                <a:effectLst/>
                <a:uLnTx/>
                <a:uFillTx/>
              </a:rPr>
              <a:t> (USA/URSS) ed </a:t>
            </a:r>
            <a:r>
              <a:rPr kumimoji="0" lang="en-US" altLang="it-IT" sz="2000" b="0" i="0" u="none" strike="noStrike" cap="none" spc="0" normalizeH="0" baseline="0" noProof="0" dirty="0" err="1">
                <a:ln>
                  <a:noFill/>
                </a:ln>
                <a:effectLst/>
                <a:uLnTx/>
                <a:uFillTx/>
              </a:rPr>
              <a:t>i</a:t>
            </a:r>
            <a:r>
              <a:rPr kumimoji="0" lang="en-US" altLang="it-IT" sz="2000" b="0" i="0" u="none" strike="noStrike" cap="none" spc="0" normalizeH="0" baseline="0" noProof="0" dirty="0">
                <a:ln>
                  <a:noFill/>
                </a:ln>
                <a:effectLst/>
                <a:uLnTx/>
                <a:uFillTx/>
              </a:rPr>
              <a:t> due “</a:t>
            </a:r>
            <a:r>
              <a:rPr kumimoji="0" lang="en-US" altLang="it-IT" sz="2000" b="0" i="0" u="none" strike="noStrike" cap="none" spc="0" normalizeH="0" baseline="0" noProof="0" dirty="0" err="1">
                <a:ln>
                  <a:noFill/>
                </a:ln>
                <a:effectLst/>
                <a:uLnTx/>
                <a:uFillTx/>
              </a:rPr>
              <a:t>blocchi</a:t>
            </a:r>
            <a:r>
              <a:rPr kumimoji="0" lang="en-US" altLang="it-IT" sz="2000" b="0" i="0" u="none" strike="noStrike" cap="none" spc="0" normalizeH="0" baseline="0" noProof="0" dirty="0">
                <a:ln>
                  <a:noFill/>
                </a:ln>
                <a:effectLst/>
                <a:uLnTx/>
                <a:uFillTx/>
              </a:rPr>
              <a:t>” ad </a:t>
            </a:r>
            <a:r>
              <a:rPr kumimoji="0" lang="en-US" altLang="it-IT" sz="2000" b="0" i="0" u="none" strike="noStrike" cap="none" spc="0" normalizeH="0" baseline="0" noProof="0" dirty="0" err="1">
                <a:ln>
                  <a:noFill/>
                </a:ln>
                <a:effectLst/>
                <a:uLnTx/>
                <a:uFillTx/>
              </a:rPr>
              <a:t>esse</a:t>
            </a:r>
            <a:r>
              <a:rPr kumimoji="0" lang="en-US" altLang="it-IT" sz="2000" b="0" i="0" u="none" strike="noStrike" cap="none" spc="0" normalizeH="0" baseline="0" noProof="0" dirty="0">
                <a:ln>
                  <a:noFill/>
                </a:ln>
                <a:effectLst/>
                <a:uLnTx/>
                <a:uFillTx/>
              </a:rPr>
              <a:t> </a:t>
            </a:r>
            <a:r>
              <a:rPr kumimoji="0" lang="en-US" altLang="it-IT" sz="2000" b="0" i="0" u="none" strike="noStrike" cap="none" spc="0" normalizeH="0" baseline="0" noProof="0" dirty="0" err="1">
                <a:ln>
                  <a:noFill/>
                </a:ln>
                <a:effectLst/>
                <a:uLnTx/>
                <a:uFillTx/>
              </a:rPr>
              <a:t>collegati</a:t>
            </a:r>
            <a:r>
              <a:rPr kumimoji="0" lang="en-US" altLang="it-IT" sz="2000" b="0" i="0" u="none" strike="noStrike" cap="none" spc="0" normalizeH="0" baseline="0" noProof="0" dirty="0">
                <a:ln>
                  <a:noFill/>
                </a:ln>
                <a:effectLst/>
                <a:uLnTx/>
                <a:uFillTx/>
              </a:rPr>
              <a:t>, </a:t>
            </a:r>
            <a:r>
              <a:rPr kumimoji="0" lang="en-US" altLang="it-IT" sz="2000" b="0" i="0" u="none" strike="noStrike" cap="none" spc="0" normalizeH="0" baseline="0" noProof="0" dirty="0" err="1">
                <a:ln>
                  <a:noFill/>
                </a:ln>
                <a:effectLst/>
                <a:uLnTx/>
                <a:uFillTx/>
              </a:rPr>
              <a:t>portatori</a:t>
            </a:r>
            <a:r>
              <a:rPr kumimoji="0" lang="en-US" altLang="it-IT" sz="2000" b="0" i="0" u="none" strike="noStrike" cap="none" spc="0" normalizeH="0" baseline="0" noProof="0" dirty="0">
                <a:ln>
                  <a:noFill/>
                </a:ln>
                <a:effectLst/>
                <a:uLnTx/>
                <a:uFillTx/>
              </a:rPr>
              <a:t> di </a:t>
            </a:r>
            <a:r>
              <a:rPr kumimoji="0" lang="en-US" altLang="it-IT" sz="2000" b="0" i="0" u="none" strike="noStrike" cap="none" spc="0" normalizeH="0" baseline="0" noProof="0" dirty="0" err="1">
                <a:ln>
                  <a:noFill/>
                </a:ln>
                <a:effectLst/>
                <a:uLnTx/>
                <a:uFillTx/>
              </a:rPr>
              <a:t>progetti</a:t>
            </a:r>
            <a:r>
              <a:rPr kumimoji="0" lang="en-US" altLang="it-IT" sz="2000" b="0" i="0" u="none" strike="noStrike" cap="none" spc="0" normalizeH="0" baseline="0" noProof="0" dirty="0">
                <a:ln>
                  <a:noFill/>
                </a:ln>
                <a:effectLst/>
                <a:uLnTx/>
                <a:uFillTx/>
              </a:rPr>
              <a:t> </a:t>
            </a:r>
            <a:r>
              <a:rPr kumimoji="0" lang="en-US" altLang="it-IT" sz="2000" b="0" i="0" u="none" strike="noStrike" cap="none" spc="0" normalizeH="0" baseline="0" noProof="0" dirty="0" err="1">
                <a:ln>
                  <a:noFill/>
                </a:ln>
                <a:effectLst/>
                <a:uLnTx/>
                <a:uFillTx/>
              </a:rPr>
              <a:t>alternativi</a:t>
            </a:r>
            <a:endParaRPr kumimoji="0" lang="en-US" altLang="it-IT" sz="2000" b="0" i="0" u="none" strike="noStrike" cap="none" spc="0" normalizeH="0" baseline="0" noProof="0" dirty="0">
              <a:ln>
                <a:noFill/>
              </a:ln>
              <a:effectLst/>
              <a:uLnTx/>
              <a:uFillTx/>
            </a:endParaRPr>
          </a:p>
          <a:p>
            <a:pPr marL="742950" marR="0" lvl="1" indent="-228600" fontAlgn="base">
              <a:spcBef>
                <a:spcPct val="20000"/>
              </a:spcBef>
              <a:spcAft>
                <a:spcPct val="0"/>
              </a:spcAft>
              <a:buClr>
                <a:srgbClr val="999900"/>
              </a:buClr>
              <a:buSzPct val="75000"/>
              <a:buFont typeface="Arial" panose="020B0604020202020204" pitchFamily="34" charset="0"/>
              <a:buChar char="•"/>
              <a:tabLst/>
              <a:defRPr/>
            </a:pPr>
            <a:r>
              <a:rPr kumimoji="0" lang="en-US" altLang="it-IT" sz="2000" b="0" i="0" u="none" strike="noStrike" cap="none" spc="0" normalizeH="0" baseline="0" noProof="0" dirty="0" err="1">
                <a:ln>
                  <a:noFill/>
                </a:ln>
                <a:effectLst/>
                <a:uLnTx/>
                <a:uFillTx/>
              </a:rPr>
              <a:t>Contrapposizione</a:t>
            </a:r>
            <a:r>
              <a:rPr kumimoji="0" lang="en-US" altLang="it-IT" sz="2000" b="0" i="0" u="none" strike="noStrike" cap="none" spc="0" normalizeH="0" baseline="0" noProof="0" dirty="0">
                <a:ln>
                  <a:noFill/>
                </a:ln>
                <a:effectLst/>
                <a:uLnTx/>
                <a:uFillTx/>
              </a:rPr>
              <a:t> </a:t>
            </a:r>
            <a:r>
              <a:rPr kumimoji="0" lang="en-US" altLang="it-IT" sz="2000" b="0" i="0" u="none" strike="noStrike" cap="none" spc="0" normalizeH="0" baseline="0" noProof="0" dirty="0" err="1">
                <a:ln>
                  <a:noFill/>
                </a:ln>
                <a:effectLst/>
                <a:uLnTx/>
                <a:uFillTx/>
              </a:rPr>
              <a:t>ideologica</a:t>
            </a:r>
            <a:r>
              <a:rPr kumimoji="0" lang="en-US" altLang="it-IT" sz="2000" b="0" i="0" u="none" strike="noStrike" cap="none" spc="0" normalizeH="0" baseline="0" noProof="0" dirty="0">
                <a:ln>
                  <a:noFill/>
                </a:ln>
                <a:effectLst/>
                <a:uLnTx/>
                <a:uFillTx/>
              </a:rPr>
              <a:t> “</a:t>
            </a:r>
            <a:r>
              <a:rPr kumimoji="0" lang="en-US" altLang="it-IT" sz="2000" b="0" i="0" u="none" strike="noStrike" cap="none" spc="0" normalizeH="0" baseline="0" noProof="0" dirty="0" err="1">
                <a:ln>
                  <a:noFill/>
                </a:ln>
                <a:effectLst/>
                <a:uLnTx/>
                <a:uFillTx/>
              </a:rPr>
              <a:t>totale</a:t>
            </a:r>
            <a:r>
              <a:rPr kumimoji="0" lang="en-US" altLang="it-IT" sz="2000" b="0" i="0" u="none" strike="noStrike" cap="none" spc="0" normalizeH="0" baseline="0" noProof="0" dirty="0">
                <a:ln>
                  <a:noFill/>
                </a:ln>
                <a:effectLst/>
                <a:uLnTx/>
                <a:uFillTx/>
              </a:rPr>
              <a:t>”</a:t>
            </a:r>
          </a:p>
          <a:p>
            <a:pPr marL="742950" marR="0" lvl="1" indent="-228600" fontAlgn="base">
              <a:spcBef>
                <a:spcPct val="20000"/>
              </a:spcBef>
              <a:spcAft>
                <a:spcPct val="0"/>
              </a:spcAft>
              <a:buClr>
                <a:srgbClr val="999900"/>
              </a:buClr>
              <a:buSzPct val="75000"/>
              <a:buFont typeface="Arial" panose="020B0604020202020204" pitchFamily="34" charset="0"/>
              <a:buChar char="•"/>
              <a:tabLst/>
              <a:defRPr/>
            </a:pPr>
            <a:r>
              <a:rPr kumimoji="0" lang="en-US" altLang="it-IT" sz="2000" b="0" i="0" u="none" strike="noStrike" cap="none" spc="0" normalizeH="0" baseline="0" noProof="0" dirty="0" err="1">
                <a:ln>
                  <a:noFill/>
                </a:ln>
                <a:effectLst/>
                <a:uLnTx/>
                <a:uFillTx/>
              </a:rPr>
              <a:t>Differenza</a:t>
            </a:r>
            <a:r>
              <a:rPr kumimoji="0" lang="en-US" altLang="it-IT" sz="2000" b="0" i="0" u="none" strike="noStrike" cap="none" spc="0" normalizeH="0" baseline="0" noProof="0" dirty="0">
                <a:ln>
                  <a:noFill/>
                </a:ln>
                <a:effectLst/>
                <a:uLnTx/>
                <a:uFillTx/>
              </a:rPr>
              <a:t> di </a:t>
            </a:r>
            <a:r>
              <a:rPr kumimoji="0" lang="en-US" altLang="it-IT" sz="2000" b="0" i="0" u="none" strike="noStrike" cap="none" spc="0" normalizeH="0" baseline="0" noProof="0" dirty="0" err="1">
                <a:ln>
                  <a:noFill/>
                </a:ln>
                <a:effectLst/>
                <a:uLnTx/>
                <a:uFillTx/>
              </a:rPr>
              <a:t>sistemi</a:t>
            </a:r>
            <a:r>
              <a:rPr kumimoji="0" lang="en-US" altLang="it-IT" sz="2000" b="0" i="0" u="none" strike="noStrike" cap="none" spc="0" normalizeH="0" baseline="0" noProof="0" dirty="0">
                <a:ln>
                  <a:noFill/>
                </a:ln>
                <a:effectLst/>
                <a:uLnTx/>
                <a:uFillTx/>
              </a:rPr>
              <a:t> politico-</a:t>
            </a:r>
            <a:r>
              <a:rPr kumimoji="0" lang="en-US" altLang="it-IT" sz="2000" b="0" i="0" u="none" strike="noStrike" cap="none" spc="0" normalizeH="0" baseline="0" noProof="0" dirty="0" err="1">
                <a:ln>
                  <a:noFill/>
                </a:ln>
                <a:effectLst/>
                <a:uLnTx/>
                <a:uFillTx/>
              </a:rPr>
              <a:t>sociali</a:t>
            </a:r>
            <a:r>
              <a:rPr kumimoji="0" lang="en-US" altLang="it-IT" sz="2000" b="0" i="0" u="none" strike="noStrike" cap="none" spc="0" normalizeH="0" baseline="0" noProof="0" dirty="0">
                <a:ln>
                  <a:noFill/>
                </a:ln>
                <a:effectLst/>
                <a:uLnTx/>
                <a:uFillTx/>
              </a:rPr>
              <a:t>-economici</a:t>
            </a:r>
          </a:p>
          <a:p>
            <a:pPr marL="742950" marR="0" lvl="1" indent="-228600" fontAlgn="base">
              <a:spcBef>
                <a:spcPct val="20000"/>
              </a:spcBef>
              <a:spcAft>
                <a:spcPct val="0"/>
              </a:spcAft>
              <a:buClr>
                <a:srgbClr val="999900"/>
              </a:buClr>
              <a:buSzPct val="75000"/>
              <a:buFont typeface="Arial" panose="020B0604020202020204" pitchFamily="34" charset="0"/>
              <a:buChar char="•"/>
              <a:tabLst/>
              <a:defRPr/>
            </a:pPr>
            <a:r>
              <a:rPr kumimoji="0" lang="en-US" altLang="it-IT" sz="2000" b="0" i="0" u="none" strike="noStrike" cap="none" spc="0" normalizeH="0" baseline="0" noProof="0" dirty="0" err="1">
                <a:ln>
                  <a:noFill/>
                </a:ln>
                <a:effectLst/>
                <a:uLnTx/>
                <a:uFillTx/>
              </a:rPr>
              <a:t>Bipolarismo</a:t>
            </a:r>
            <a:r>
              <a:rPr kumimoji="0" lang="en-US" altLang="it-IT" sz="2000" b="0" i="0" u="none" strike="noStrike" cap="none" spc="0" normalizeH="0" baseline="0" noProof="0" dirty="0">
                <a:ln>
                  <a:noFill/>
                </a:ln>
                <a:effectLst/>
                <a:uLnTx/>
                <a:uFillTx/>
              </a:rPr>
              <a:t> di Potenza (</a:t>
            </a:r>
            <a:r>
              <a:rPr kumimoji="0" lang="en-US" altLang="it-IT" sz="2000" b="0" i="0" u="none" strike="noStrike" cap="none" spc="0" normalizeH="0" baseline="0" noProof="0" dirty="0" err="1">
                <a:ln>
                  <a:noFill/>
                </a:ln>
                <a:effectLst/>
                <a:uLnTx/>
                <a:uFillTx/>
              </a:rPr>
              <a:t>riarmo</a:t>
            </a:r>
            <a:r>
              <a:rPr kumimoji="0" lang="en-US" altLang="it-IT" sz="2000" b="0" i="0" u="none" strike="noStrike" cap="none" spc="0" normalizeH="0" baseline="0" noProof="0" dirty="0">
                <a:ln>
                  <a:noFill/>
                </a:ln>
                <a:effectLst/>
                <a:uLnTx/>
                <a:uFillTx/>
              </a:rPr>
              <a:t>, </a:t>
            </a:r>
            <a:r>
              <a:rPr kumimoji="0" lang="en-US" altLang="it-IT" sz="2000" b="0" i="0" u="none" strike="noStrike" cap="none" spc="0" normalizeH="0" baseline="0" noProof="0" dirty="0" err="1">
                <a:ln>
                  <a:noFill/>
                </a:ln>
                <a:effectLst/>
                <a:uLnTx/>
                <a:uFillTx/>
              </a:rPr>
              <a:t>armi</a:t>
            </a:r>
            <a:r>
              <a:rPr kumimoji="0" lang="en-US" altLang="it-IT" sz="2000" b="0" i="0" u="none" strike="noStrike" cap="none" spc="0" normalizeH="0" baseline="0" noProof="0" dirty="0">
                <a:ln>
                  <a:noFill/>
                </a:ln>
                <a:effectLst/>
                <a:uLnTx/>
                <a:uFillTx/>
              </a:rPr>
              <a:t> </a:t>
            </a:r>
            <a:r>
              <a:rPr kumimoji="0" lang="en-US" altLang="it-IT" sz="2000" b="0" i="0" u="none" strike="noStrike" cap="none" spc="0" normalizeH="0" baseline="0" noProof="0" dirty="0" err="1">
                <a:ln>
                  <a:noFill/>
                </a:ln>
                <a:effectLst/>
                <a:uLnTx/>
                <a:uFillTx/>
              </a:rPr>
              <a:t>nucleari</a:t>
            </a:r>
            <a:r>
              <a:rPr kumimoji="0" lang="en-US" altLang="it-IT" sz="2000" b="0" i="0" u="none" strike="noStrike" cap="none" spc="0" normalizeH="0" baseline="0" noProof="0" dirty="0">
                <a:ln>
                  <a:noFill/>
                </a:ln>
                <a:effectLst/>
                <a:uLnTx/>
                <a:uFillTx/>
              </a:rPr>
              <a:t>)</a:t>
            </a:r>
          </a:p>
          <a:p>
            <a:pPr indent="-228600">
              <a:buFont typeface="Arial" panose="020B0604020202020204" pitchFamily="34" charset="0"/>
              <a:buChar char="•"/>
            </a:pPr>
            <a:endParaRPr lang="en-US" sz="2000" dirty="0"/>
          </a:p>
        </p:txBody>
      </p:sp>
      <p:pic>
        <p:nvPicPr>
          <p:cNvPr id="1026" name="Picture 2" descr="Guerra fredda: che cos'è? C'è il rischio che torni? - FocusJunior.it">
            <a:extLst>
              <a:ext uri="{FF2B5EF4-FFF2-40B4-BE49-F238E27FC236}">
                <a16:creationId xmlns:a16="http://schemas.microsoft.com/office/drawing/2014/main" id="{159D094D-BBF6-A2AD-E42E-BAB9CBF9A00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74" r="10188"/>
          <a:stretch/>
        </p:blipFill>
        <p:spPr bwMode="auto">
          <a:xfrm>
            <a:off x="6189155" y="10"/>
            <a:ext cx="60028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86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0F50546-B9AC-7887-F9C0-676731D6B656}"/>
              </a:ext>
            </a:extLst>
          </p:cNvPr>
          <p:cNvSpPr>
            <a:spLocks noGrp="1"/>
          </p:cNvSpPr>
          <p:nvPr>
            <p:ph type="title"/>
          </p:nvPr>
        </p:nvSpPr>
        <p:spPr/>
        <p:txBody>
          <a:bodyPr>
            <a:normAutofit/>
          </a:bodyPr>
          <a:lstStyle/>
          <a:p>
            <a:r>
              <a:rPr lang="it-IT" dirty="0"/>
              <a:t>Cortina di ferro</a:t>
            </a:r>
            <a:br>
              <a:rPr kumimoji="0" lang="it-IT" altLang="it-IT" b="0" u="none" strike="noStrike" kern="1200" cap="none" spc="0" normalizeH="0" baseline="0" noProof="0" dirty="0">
                <a:ln>
                  <a:noFill/>
                </a:ln>
                <a:effectLst/>
                <a:uLnTx/>
                <a:uFillTx/>
                <a:ea typeface="+mj-ea"/>
                <a:cs typeface="+mj-cs"/>
              </a:rPr>
            </a:br>
            <a:r>
              <a:rPr kumimoji="0" lang="it-IT" altLang="it-IT" b="0" u="none" strike="noStrike" kern="1200" cap="none" spc="0" normalizeH="0" baseline="0" noProof="0" dirty="0">
                <a:ln>
                  <a:noFill/>
                </a:ln>
                <a:effectLst/>
                <a:uLnTx/>
                <a:uFillTx/>
                <a:ea typeface="+mj-ea"/>
                <a:cs typeface="+mj-cs"/>
              </a:rPr>
              <a:t>Dottrina Truman e </a:t>
            </a:r>
            <a:r>
              <a:rPr kumimoji="0" lang="it-IT" altLang="it-IT" sz="3200" b="0" i="0" u="none" strike="noStrike" kern="1200" cap="none" spc="0" normalizeH="0" baseline="0" noProof="0" dirty="0">
                <a:ln>
                  <a:noFill/>
                </a:ln>
                <a:solidFill>
                  <a:prstClr val="black"/>
                </a:solidFill>
                <a:effectLst/>
                <a:uLnTx/>
                <a:uFillTx/>
                <a:latin typeface="Aptos Display" panose="02110004020202020204"/>
                <a:ea typeface="+mj-ea"/>
                <a:cs typeface="+mj-cs"/>
              </a:rPr>
              <a:t>Contenimento</a:t>
            </a:r>
            <a:endParaRPr lang="it-IT" dirty="0"/>
          </a:p>
        </p:txBody>
      </p:sp>
      <p:sp>
        <p:nvSpPr>
          <p:cNvPr id="6" name="Segnaposto contenuto 5">
            <a:extLst>
              <a:ext uri="{FF2B5EF4-FFF2-40B4-BE49-F238E27FC236}">
                <a16:creationId xmlns:a16="http://schemas.microsoft.com/office/drawing/2014/main" id="{BAAAC28E-E892-92E8-2A92-45DC3E2E4763}"/>
              </a:ext>
            </a:extLst>
          </p:cNvPr>
          <p:cNvSpPr>
            <a:spLocks noGrp="1"/>
          </p:cNvSpPr>
          <p:nvPr>
            <p:ph idx="1"/>
          </p:nvPr>
        </p:nvSpPr>
        <p:spPr/>
        <p:txBody>
          <a:bodyPr/>
          <a:lstStyle/>
          <a:p>
            <a:endParaRPr lang="it-IT" dirty="0"/>
          </a:p>
        </p:txBody>
      </p:sp>
      <p:sp>
        <p:nvSpPr>
          <p:cNvPr id="7" name="Segnaposto testo 6">
            <a:extLst>
              <a:ext uri="{FF2B5EF4-FFF2-40B4-BE49-F238E27FC236}">
                <a16:creationId xmlns:a16="http://schemas.microsoft.com/office/drawing/2014/main" id="{F32DF949-FBBC-F9FA-A73C-BBA2CA8F29C1}"/>
              </a:ext>
            </a:extLst>
          </p:cNvPr>
          <p:cNvSpPr>
            <a:spLocks noGrp="1"/>
          </p:cNvSpPr>
          <p:nvPr>
            <p:ph type="body" sz="half" idx="2"/>
          </p:nvPr>
        </p:nvSpPr>
        <p:spPr/>
        <p:txBody>
          <a:bodyPr>
            <a:normAutofit lnSpcReduction="10000"/>
          </a:bodyPr>
          <a:lstStyle/>
          <a:p>
            <a:r>
              <a:rPr lang="it-IT" sz="2000" dirty="0"/>
              <a:t>Cortina di ferro: frase di Churchill che simboleggia la divisione dell’Europa nella Guerra fredda (1946)</a:t>
            </a:r>
          </a:p>
          <a:p>
            <a:r>
              <a:rPr lang="it-IT" sz="2000" dirty="0"/>
              <a:t>Dottrina Truman: impegno degli Stati Uniti a sostenere «i popoli liberi che intendono resistere a tentativi di soggiogamento da parte di minoranze armate o di pressioni esterne (1947)</a:t>
            </a:r>
          </a:p>
          <a:p>
            <a:pPr eaLnBrk="1" hangingPunct="1"/>
            <a:r>
              <a:rPr lang="it-IT" altLang="it-IT" sz="2000" dirty="0"/>
              <a:t>Contenimento: contenimento dalla minaccia sovietica per impedire l’ulteriore espansione del comunismo (1947)</a:t>
            </a:r>
          </a:p>
          <a:p>
            <a:endParaRPr lang="it-IT" dirty="0"/>
          </a:p>
        </p:txBody>
      </p:sp>
      <p:pic>
        <p:nvPicPr>
          <p:cNvPr id="8" name="Picture 8">
            <a:extLst>
              <a:ext uri="{FF2B5EF4-FFF2-40B4-BE49-F238E27FC236}">
                <a16:creationId xmlns:a16="http://schemas.microsoft.com/office/drawing/2014/main" id="{547E9768-0BCC-B0C4-FF05-DBFE01773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887" y="1066869"/>
            <a:ext cx="5655365" cy="511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40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11313E-BD15-6807-A62F-776895125C84}"/>
              </a:ext>
            </a:extLst>
          </p:cNvPr>
          <p:cNvSpPr>
            <a:spLocks noGrp="1"/>
          </p:cNvSpPr>
          <p:nvPr>
            <p:ph type="title"/>
          </p:nvPr>
        </p:nvSpPr>
        <p:spPr>
          <a:xfrm>
            <a:off x="762000" y="1138265"/>
            <a:ext cx="5791199" cy="1401183"/>
          </a:xfrm>
        </p:spPr>
        <p:txBody>
          <a:bodyPr vert="horz" lIns="91440" tIns="45720" rIns="91440" bIns="45720" rtlCol="0" anchor="t">
            <a:normAutofit/>
          </a:bodyPr>
          <a:lstStyle/>
          <a:p>
            <a:r>
              <a:rPr lang="en-US" kern="1200">
                <a:solidFill>
                  <a:schemeClr val="tx1"/>
                </a:solidFill>
                <a:latin typeface="+mj-lt"/>
                <a:ea typeface="+mj-ea"/>
                <a:cs typeface="+mj-cs"/>
              </a:rPr>
              <a:t>Piano Marshall e Cominform</a:t>
            </a:r>
          </a:p>
        </p:txBody>
      </p:sp>
      <p:cxnSp>
        <p:nvCxnSpPr>
          <p:cNvPr id="3080" name="Straight Connector 307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testo 3">
            <a:extLst>
              <a:ext uri="{FF2B5EF4-FFF2-40B4-BE49-F238E27FC236}">
                <a16:creationId xmlns:a16="http://schemas.microsoft.com/office/drawing/2014/main" id="{A00A293A-5EEE-43FA-B04E-01C89CEB3FA1}"/>
              </a:ext>
            </a:extLst>
          </p:cNvPr>
          <p:cNvSpPr>
            <a:spLocks noGrp="1"/>
          </p:cNvSpPr>
          <p:nvPr>
            <p:ph type="body" sz="half" idx="2"/>
          </p:nvPr>
        </p:nvSpPr>
        <p:spPr>
          <a:xfrm>
            <a:off x="762000" y="2551176"/>
            <a:ext cx="5791199" cy="3602935"/>
          </a:xfrm>
        </p:spPr>
        <p:txBody>
          <a:bodyPr vert="horz" lIns="91440" tIns="45720" rIns="91440" bIns="45720" rtlCol="0">
            <a:normAutofit/>
          </a:bodyPr>
          <a:lstStyle/>
          <a:p>
            <a:pPr indent="-228600">
              <a:buFont typeface="Arial" panose="020B0604020202020204" pitchFamily="34" charset="0"/>
              <a:buChar char="•"/>
            </a:pPr>
            <a:r>
              <a:rPr lang="en-US" sz="1900"/>
              <a:t>R</a:t>
            </a:r>
            <a:r>
              <a:rPr lang="en-US" sz="1900" b="0" i="0">
                <a:effectLst/>
              </a:rPr>
              <a:t>ealizzazione di un piano economico rivolto all’Europa, i cui  obiettivi principali erano quelli di contrastare la fame e la povertà diffuse in Europa e di sostenerla nel suo percorso di ricostruzione e di ripresa economica.</a:t>
            </a:r>
          </a:p>
          <a:p>
            <a:pPr indent="-228600">
              <a:buFont typeface="Arial" panose="020B0604020202020204" pitchFamily="34" charset="0"/>
              <a:buChar char="•"/>
            </a:pPr>
            <a:r>
              <a:rPr lang="en-US" sz="1900"/>
              <a:t>Urss e stati satelliti rifiutarono gli aiuti</a:t>
            </a:r>
          </a:p>
          <a:p>
            <a:pPr indent="-228600">
              <a:buFont typeface="Arial" panose="020B0604020202020204" pitchFamily="34" charset="0"/>
              <a:buChar char="•"/>
            </a:pPr>
            <a:endParaRPr lang="en-US" sz="1900"/>
          </a:p>
          <a:p>
            <a:pPr indent="-228600">
              <a:buFont typeface="Arial" panose="020B0604020202020204" pitchFamily="34" charset="0"/>
              <a:buChar char="•"/>
            </a:pPr>
            <a:r>
              <a:rPr lang="en-US" sz="1900" b="0" i="0">
                <a:effectLst/>
              </a:rPr>
              <a:t>Nel 1947, su iniziativa dell’Unione Sovietica, venne creato l’Ufficio d’informazione dei partiti comunisti (</a:t>
            </a:r>
            <a:r>
              <a:rPr lang="en-US" sz="1900" b="0" i="1" u="none" strike="noStrike">
                <a:effectLst/>
              </a:rPr>
              <a:t>Cominform</a:t>
            </a:r>
            <a:r>
              <a:rPr lang="en-US" sz="1900" b="0" i="0">
                <a:effectLst/>
              </a:rPr>
              <a:t>) che riuniva i partiti comunisti di vari Paesi, anche dell’Europa occidentale</a:t>
            </a:r>
            <a:endParaRPr lang="en-US" sz="1900"/>
          </a:p>
        </p:txBody>
      </p:sp>
      <p:sp>
        <p:nvSpPr>
          <p:cNvPr id="3082" name="Rectangle 3081">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QUANDO SI DICE PIANO MARSHALL!">
            <a:extLst>
              <a:ext uri="{FF2B5EF4-FFF2-40B4-BE49-F238E27FC236}">
                <a16:creationId xmlns:a16="http://schemas.microsoft.com/office/drawing/2014/main" id="{BCB37524-F69D-0CC4-872A-D52AC81935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024191" y="1028987"/>
            <a:ext cx="3452192" cy="479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05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7845DD1-D29C-F1A4-3B84-0E05CC03F6A6}"/>
              </a:ext>
            </a:extLst>
          </p:cNvPr>
          <p:cNvSpPr>
            <a:spLocks noGrp="1"/>
          </p:cNvSpPr>
          <p:nvPr>
            <p:ph type="title"/>
          </p:nvPr>
        </p:nvSpPr>
        <p:spPr>
          <a:xfrm>
            <a:off x="457201" y="412454"/>
            <a:ext cx="2381250" cy="2101850"/>
          </a:xfrm>
        </p:spPr>
        <p:txBody>
          <a:bodyPr vert="horz" lIns="91440" tIns="45720" rIns="91440" bIns="45720" rtlCol="0" anchor="ctr">
            <a:normAutofit/>
          </a:bodyPr>
          <a:lstStyle/>
          <a:p>
            <a:r>
              <a:rPr lang="en-US" sz="2800" kern="1200">
                <a:solidFill>
                  <a:schemeClr val="tx1"/>
                </a:solidFill>
                <a:latin typeface="+mj-lt"/>
                <a:ea typeface="+mj-ea"/>
                <a:cs typeface="+mj-cs"/>
              </a:rPr>
              <a:t>Divisione Germania</a:t>
            </a:r>
          </a:p>
        </p:txBody>
      </p:sp>
      <p:sp>
        <p:nvSpPr>
          <p:cNvPr id="2082" name="Rectangle 2081">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84" name="Rectangle 2083">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testo 3">
            <a:extLst>
              <a:ext uri="{FF2B5EF4-FFF2-40B4-BE49-F238E27FC236}">
                <a16:creationId xmlns:a16="http://schemas.microsoft.com/office/drawing/2014/main" id="{72052807-1D57-E1BD-1514-1494F8FD6887}"/>
              </a:ext>
            </a:extLst>
          </p:cNvPr>
          <p:cNvSpPr>
            <a:spLocks noGrp="1"/>
          </p:cNvSpPr>
          <p:nvPr>
            <p:ph type="body" sz="half" idx="2"/>
          </p:nvPr>
        </p:nvSpPr>
        <p:spPr>
          <a:xfrm>
            <a:off x="3157538" y="412454"/>
            <a:ext cx="3243262" cy="2101850"/>
          </a:xfrm>
        </p:spPr>
        <p:txBody>
          <a:bodyPr vert="horz" lIns="91440" tIns="45720" rIns="91440" bIns="45720" rtlCol="0" anchor="ctr">
            <a:normAutofit/>
          </a:bodyPr>
          <a:lstStyle/>
          <a:p>
            <a:pPr indent="-228600">
              <a:buFont typeface="Arial" panose="020B0604020202020204" pitchFamily="34" charset="0"/>
              <a:buChar char="•"/>
            </a:pPr>
            <a:r>
              <a:rPr lang="en-US" sz="1700"/>
              <a:t>Iniziale suddivisione della Germania e di Berlino in quattro zone di influenza (Inghilterra, Francia, Stati Uniti, Unione Sovietica)</a:t>
            </a:r>
          </a:p>
          <a:p>
            <a:pPr indent="-228600">
              <a:buFont typeface="Arial" panose="020B0604020202020204" pitchFamily="34" charset="0"/>
              <a:buChar char="•"/>
            </a:pPr>
            <a:r>
              <a:rPr lang="en-US" sz="1700"/>
              <a:t>Successiva divisione in due: Germania ovest e Germania est</a:t>
            </a:r>
          </a:p>
        </p:txBody>
      </p:sp>
      <p:pic>
        <p:nvPicPr>
          <p:cNvPr id="2050" name="Picture 2" descr="150 ANNI INSIEME in Italia, in Europa, nel mondo: ONU E GUERRA FREDDA">
            <a:extLst>
              <a:ext uri="{FF2B5EF4-FFF2-40B4-BE49-F238E27FC236}">
                <a16:creationId xmlns:a16="http://schemas.microsoft.com/office/drawing/2014/main" id="{069D8382-5252-1827-D9A9-AFF3BD544D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397" b="9397"/>
          <a:stretch/>
        </p:blipFill>
        <p:spPr bwMode="auto">
          <a:xfrm>
            <a:off x="20" y="2832652"/>
            <a:ext cx="6400781" cy="4025348"/>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9E9B89EE-BE03-B85C-ACCB-A43B928300C0}"/>
              </a:ext>
            </a:extLst>
          </p:cNvPr>
          <p:cNvPicPr>
            <a:picLocks noChangeAspect="1"/>
          </p:cNvPicPr>
          <p:nvPr/>
        </p:nvPicPr>
        <p:blipFill rotWithShape="1">
          <a:blip r:embed="rId3"/>
          <a:srcRect t="5956" r="-2" b="981"/>
          <a:stretch/>
        </p:blipFill>
        <p:spPr>
          <a:xfrm>
            <a:off x="6591299" y="1"/>
            <a:ext cx="5600701" cy="6857999"/>
          </a:xfrm>
          <a:prstGeom prst="rect">
            <a:avLst/>
          </a:prstGeom>
        </p:spPr>
      </p:pic>
    </p:spTree>
    <p:extLst>
      <p:ext uri="{BB962C8B-B14F-4D97-AF65-F5344CB8AC3E}">
        <p14:creationId xmlns:p14="http://schemas.microsoft.com/office/powerpoint/2010/main" val="418273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994120F8-46F0-D0D6-2883-4A67B4C7A3FC}"/>
              </a:ext>
            </a:extLst>
          </p:cNvPr>
          <p:cNvSpPr txBox="1"/>
          <p:nvPr/>
        </p:nvSpPr>
        <p:spPr>
          <a:xfrm>
            <a:off x="3048828" y="1028343"/>
            <a:ext cx="6097656" cy="4247317"/>
          </a:xfrm>
          <a:prstGeom prst="rect">
            <a:avLst/>
          </a:prstGeom>
          <a:noFill/>
        </p:spPr>
        <p:txBody>
          <a:bodyPr wrap="square">
            <a:spAutoFit/>
          </a:bodyPr>
          <a:lstStyle/>
          <a:p>
            <a:pPr algn="l"/>
            <a:r>
              <a:rPr lang="it-IT" b="0" i="0" dirty="0">
                <a:solidFill>
                  <a:srgbClr val="1C1E20"/>
                </a:solidFill>
                <a:effectLst/>
                <a:latin typeface="Titillium"/>
              </a:rPr>
              <a:t>La Germania, sconfitta durante la Seconda Guerra Mondiale e occupata dagli eserciti delle potenze vincitrici, si trovava </a:t>
            </a:r>
            <a:r>
              <a:rPr lang="it-IT" b="1" i="0" dirty="0">
                <a:solidFill>
                  <a:srgbClr val="1C1E20"/>
                </a:solidFill>
                <a:effectLst/>
                <a:latin typeface="Titillium"/>
              </a:rPr>
              <a:t>in mezzo al confine tra queste due sfere di influenza</a:t>
            </a:r>
            <a:r>
              <a:rPr lang="it-IT" b="0" i="0" dirty="0">
                <a:solidFill>
                  <a:srgbClr val="1C1E20"/>
                </a:solidFill>
                <a:effectLst/>
                <a:latin typeface="Titillium"/>
              </a:rPr>
              <a:t>, e il territorio tedesco fu diviso a metà.</a:t>
            </a:r>
          </a:p>
          <a:p>
            <a:pPr algn="l"/>
            <a:r>
              <a:rPr lang="it-IT" b="0" i="0" dirty="0">
                <a:solidFill>
                  <a:srgbClr val="1C1E20"/>
                </a:solidFill>
                <a:effectLst/>
                <a:latin typeface="Titillium"/>
              </a:rPr>
              <a:t>Nel 1949, la parte di Germania che era sotto il controllo degli USA e degli alleati Francia e Regno Unito divenne la Repubblica Federale Tedesca (BDR o RFT), detta anche “</a:t>
            </a:r>
            <a:r>
              <a:rPr lang="it-IT" b="1" i="0" dirty="0">
                <a:solidFill>
                  <a:srgbClr val="1C1E20"/>
                </a:solidFill>
                <a:effectLst/>
                <a:latin typeface="Titillium"/>
              </a:rPr>
              <a:t>Germania Ovest</a:t>
            </a:r>
            <a:r>
              <a:rPr lang="it-IT" b="0" i="0" dirty="0">
                <a:solidFill>
                  <a:srgbClr val="1C1E20"/>
                </a:solidFill>
                <a:effectLst/>
                <a:latin typeface="Titillium"/>
              </a:rPr>
              <a:t>”. Con capitale Bonn, la RFT era uno Stato democratico, futuro Paese fondatore dell’Unione Europea; risollevatasi economicamente dopo le distruzioni della guerra, grazie anche all’aiuto degli USA, la RFT divenne una delle principali potenze industriali del mondo. Nella parte di Germania occupata dall’URSS nacque invece, nello stesso anno, la Repubblica Democratica Tedesca (DDR o RDT). Detta anche “</a:t>
            </a:r>
            <a:r>
              <a:rPr lang="it-IT" b="1" i="0" dirty="0">
                <a:solidFill>
                  <a:srgbClr val="1C1E20"/>
                </a:solidFill>
                <a:effectLst/>
                <a:latin typeface="Titillium"/>
              </a:rPr>
              <a:t>Germania Est</a:t>
            </a:r>
            <a:r>
              <a:rPr lang="it-IT" b="0" i="0" dirty="0">
                <a:solidFill>
                  <a:srgbClr val="1C1E20"/>
                </a:solidFill>
                <a:effectLst/>
                <a:latin typeface="Titillium"/>
              </a:rPr>
              <a:t>”, era uno Stato socialista vicino</a:t>
            </a:r>
          </a:p>
        </p:txBody>
      </p:sp>
    </p:spTree>
    <p:extLst>
      <p:ext uri="{BB962C8B-B14F-4D97-AF65-F5344CB8AC3E}">
        <p14:creationId xmlns:p14="http://schemas.microsoft.com/office/powerpoint/2010/main" val="85147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B9CEA3-C25D-B580-C972-0E63A0CC9C55}"/>
              </a:ext>
            </a:extLst>
          </p:cNvPr>
          <p:cNvSpPr>
            <a:spLocks noGrp="1"/>
          </p:cNvSpPr>
          <p:nvPr>
            <p:ph type="title"/>
          </p:nvPr>
        </p:nvSpPr>
        <p:spPr>
          <a:xfrm>
            <a:off x="839788" y="457200"/>
            <a:ext cx="3932237" cy="735496"/>
          </a:xfrm>
        </p:spPr>
        <p:txBody>
          <a:bodyPr/>
          <a:lstStyle/>
          <a:p>
            <a:r>
              <a:rPr lang="it-IT" dirty="0"/>
              <a:t>Europa dell’ovest</a:t>
            </a:r>
          </a:p>
        </p:txBody>
      </p:sp>
      <p:sp>
        <p:nvSpPr>
          <p:cNvPr id="4" name="Segnaposto testo 3">
            <a:extLst>
              <a:ext uri="{FF2B5EF4-FFF2-40B4-BE49-F238E27FC236}">
                <a16:creationId xmlns:a16="http://schemas.microsoft.com/office/drawing/2014/main" id="{BD1EF2FC-07BB-8544-8DB4-B5E8E75ECC7A}"/>
              </a:ext>
            </a:extLst>
          </p:cNvPr>
          <p:cNvSpPr>
            <a:spLocks noGrp="1"/>
          </p:cNvSpPr>
          <p:nvPr>
            <p:ph type="body" sz="half" idx="2"/>
          </p:nvPr>
        </p:nvSpPr>
        <p:spPr>
          <a:xfrm>
            <a:off x="839788" y="1192696"/>
            <a:ext cx="3932237" cy="4676292"/>
          </a:xfrm>
        </p:spPr>
        <p:txBody>
          <a:bodyPr>
            <a:normAutofit fontScale="85000" lnSpcReduction="20000"/>
          </a:bodyPr>
          <a:lstStyle/>
          <a:p>
            <a:pPr eaLnBrk="1" hangingPunct="1">
              <a:lnSpc>
                <a:spcPct val="90000"/>
              </a:lnSpc>
            </a:pPr>
            <a:r>
              <a:rPr lang="it-IT" altLang="it-IT" sz="2400" dirty="0"/>
              <a:t>Estromissione dei partiti comunisti dal governo in Francia, Italia, Belgio (primavera estate 1947) </a:t>
            </a:r>
          </a:p>
          <a:p>
            <a:pPr eaLnBrk="1" hangingPunct="1">
              <a:lnSpc>
                <a:spcPct val="90000"/>
              </a:lnSpc>
            </a:pPr>
            <a:endParaRPr lang="it-IT" altLang="it-IT" sz="2400" dirty="0"/>
          </a:p>
          <a:p>
            <a:pPr eaLnBrk="1" hangingPunct="1">
              <a:lnSpc>
                <a:spcPct val="90000"/>
              </a:lnSpc>
            </a:pPr>
            <a:r>
              <a:rPr lang="it-IT" altLang="it-IT" sz="2400" dirty="0"/>
              <a:t>Discriminazione nei confronti dell’elettorato del Pci</a:t>
            </a:r>
          </a:p>
          <a:p>
            <a:pPr eaLnBrk="1" hangingPunct="1">
              <a:lnSpc>
                <a:spcPct val="90000"/>
              </a:lnSpc>
            </a:pPr>
            <a:endParaRPr lang="it-IT" altLang="it-IT" sz="2400" dirty="0"/>
          </a:p>
          <a:p>
            <a:pPr eaLnBrk="1" hangingPunct="1">
              <a:lnSpc>
                <a:spcPct val="90000"/>
              </a:lnSpc>
            </a:pPr>
            <a:r>
              <a:rPr lang="it-IT" altLang="it-IT" sz="2400" dirty="0"/>
              <a:t>Intervento statale (Welfare State )</a:t>
            </a:r>
          </a:p>
          <a:p>
            <a:pPr eaLnBrk="1" hangingPunct="1">
              <a:lnSpc>
                <a:spcPct val="90000"/>
              </a:lnSpc>
            </a:pPr>
            <a:endParaRPr lang="it-IT" altLang="it-IT" sz="2400" dirty="0"/>
          </a:p>
          <a:p>
            <a:pPr eaLnBrk="1" hangingPunct="1">
              <a:lnSpc>
                <a:spcPct val="90000"/>
              </a:lnSpc>
            </a:pPr>
            <a:r>
              <a:rPr lang="it-IT" altLang="it-IT" sz="2400" dirty="0"/>
              <a:t>1947:Conferenza di Londra sulla Germania</a:t>
            </a:r>
          </a:p>
          <a:p>
            <a:pPr eaLnBrk="1" hangingPunct="1">
              <a:lnSpc>
                <a:spcPct val="90000"/>
              </a:lnSpc>
            </a:pPr>
            <a:endParaRPr lang="it-IT" altLang="it-IT" sz="2400" dirty="0"/>
          </a:p>
          <a:p>
            <a:r>
              <a:rPr lang="it-IT" sz="2400" dirty="0"/>
              <a:t>1949: Patto atlantico (Nato: organizzazione militare integrata)</a:t>
            </a:r>
          </a:p>
          <a:p>
            <a:endParaRPr lang="it-IT" dirty="0"/>
          </a:p>
        </p:txBody>
      </p:sp>
      <p:pic>
        <p:nvPicPr>
          <p:cNvPr id="5" name="Picture 2" descr="Mondadori Education">
            <a:extLst>
              <a:ext uri="{FF2B5EF4-FFF2-40B4-BE49-F238E27FC236}">
                <a16:creationId xmlns:a16="http://schemas.microsoft.com/office/drawing/2014/main" id="{8F83BA7C-69FC-D27B-F180-08356BF3B6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528409" y="987425"/>
            <a:ext cx="5481757"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4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B8C1A8B-6236-F261-7224-F36906B041CB}"/>
              </a:ext>
            </a:extLst>
          </p:cNvPr>
          <p:cNvSpPr>
            <a:spLocks noGrp="1"/>
          </p:cNvSpPr>
          <p:nvPr>
            <p:ph type="title"/>
          </p:nvPr>
        </p:nvSpPr>
        <p:spPr>
          <a:xfrm>
            <a:off x="839788" y="457200"/>
            <a:ext cx="3932237" cy="735496"/>
          </a:xfrm>
        </p:spPr>
        <p:txBody>
          <a:bodyPr/>
          <a:lstStyle/>
          <a:p>
            <a:r>
              <a:rPr lang="it-IT" dirty="0"/>
              <a:t>Europa dell’est</a:t>
            </a:r>
          </a:p>
        </p:txBody>
      </p:sp>
      <p:pic>
        <p:nvPicPr>
          <p:cNvPr id="5122" name="Picture 2" descr="Mondadori Education">
            <a:extLst>
              <a:ext uri="{FF2B5EF4-FFF2-40B4-BE49-F238E27FC236}">
                <a16:creationId xmlns:a16="http://schemas.microsoft.com/office/drawing/2014/main" id="{E3D9DFA6-1FB2-85A7-1B3C-B1190D42D7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528409" y="987425"/>
            <a:ext cx="5481757" cy="487362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testo 3">
            <a:extLst>
              <a:ext uri="{FF2B5EF4-FFF2-40B4-BE49-F238E27FC236}">
                <a16:creationId xmlns:a16="http://schemas.microsoft.com/office/drawing/2014/main" id="{490B3421-8EA6-19B3-A5B5-FCDCC61EF777}"/>
              </a:ext>
            </a:extLst>
          </p:cNvPr>
          <p:cNvSpPr>
            <a:spLocks noGrp="1"/>
          </p:cNvSpPr>
          <p:nvPr>
            <p:ph type="body" sz="half" idx="2"/>
          </p:nvPr>
        </p:nvSpPr>
        <p:spPr>
          <a:xfrm>
            <a:off x="839787" y="1443175"/>
            <a:ext cx="3932237" cy="4417875"/>
          </a:xfrm>
        </p:spPr>
        <p:txBody>
          <a:bodyPr>
            <a:normAutofit fontScale="92500" lnSpcReduction="20000"/>
          </a:bodyPr>
          <a:lstStyle/>
          <a:p>
            <a:pPr eaLnBrk="1" hangingPunct="1">
              <a:lnSpc>
                <a:spcPct val="80000"/>
              </a:lnSpc>
            </a:pPr>
            <a:r>
              <a:rPr lang="it-IT" altLang="it-IT" sz="1800" dirty="0"/>
              <a:t>1947-1948:</a:t>
            </a:r>
          </a:p>
          <a:p>
            <a:pPr lvl="1" eaLnBrk="1" hangingPunct="1">
              <a:lnSpc>
                <a:spcPct val="80000"/>
              </a:lnSpc>
            </a:pPr>
            <a:r>
              <a:rPr lang="it-IT" altLang="it-IT" sz="1800" dirty="0"/>
              <a:t>Sovietizzazione dei regimi di “democrazia popolare”:</a:t>
            </a:r>
          </a:p>
          <a:p>
            <a:pPr lvl="2" eaLnBrk="1" hangingPunct="1">
              <a:lnSpc>
                <a:spcPct val="80000"/>
              </a:lnSpc>
            </a:pPr>
            <a:r>
              <a:rPr lang="it-IT" altLang="it-IT" sz="1800" dirty="0"/>
              <a:t>1944: Bulgaria</a:t>
            </a:r>
          </a:p>
          <a:p>
            <a:pPr lvl="2" eaLnBrk="1" hangingPunct="1">
              <a:lnSpc>
                <a:spcPct val="80000"/>
              </a:lnSpc>
            </a:pPr>
            <a:r>
              <a:rPr lang="it-IT" altLang="it-IT" sz="1800" dirty="0"/>
              <a:t>1945: Romania</a:t>
            </a:r>
          </a:p>
          <a:p>
            <a:pPr lvl="2" eaLnBrk="1" hangingPunct="1">
              <a:lnSpc>
                <a:spcPct val="80000"/>
              </a:lnSpc>
            </a:pPr>
            <a:r>
              <a:rPr lang="it-IT" altLang="it-IT" sz="1800" dirty="0"/>
              <a:t>1947: Polonia</a:t>
            </a:r>
          </a:p>
          <a:p>
            <a:pPr lvl="2" eaLnBrk="1" hangingPunct="1">
              <a:lnSpc>
                <a:spcPct val="80000"/>
              </a:lnSpc>
            </a:pPr>
            <a:r>
              <a:rPr lang="it-IT" altLang="it-IT" sz="1800" dirty="0"/>
              <a:t>1947: Ungheria</a:t>
            </a:r>
          </a:p>
          <a:p>
            <a:pPr lvl="2" eaLnBrk="1" hangingPunct="1">
              <a:lnSpc>
                <a:spcPct val="80000"/>
              </a:lnSpc>
            </a:pPr>
            <a:r>
              <a:rPr lang="it-IT" altLang="it-IT" sz="1800" dirty="0"/>
              <a:t>1948: Cecoslovacchia</a:t>
            </a:r>
          </a:p>
          <a:p>
            <a:pPr lvl="2" eaLnBrk="1" hangingPunct="1">
              <a:lnSpc>
                <a:spcPct val="80000"/>
              </a:lnSpc>
            </a:pPr>
            <a:endParaRPr lang="it-IT" altLang="it-IT" sz="1800" dirty="0"/>
          </a:p>
          <a:p>
            <a:pPr lvl="2" eaLnBrk="1" hangingPunct="1">
              <a:lnSpc>
                <a:spcPct val="80000"/>
              </a:lnSpc>
            </a:pPr>
            <a:r>
              <a:rPr lang="it-IT" altLang="it-IT" sz="1800" dirty="0"/>
              <a:t>Regimi di stampo autoritario:</a:t>
            </a:r>
          </a:p>
          <a:p>
            <a:pPr lvl="2" eaLnBrk="1" hangingPunct="1">
              <a:lnSpc>
                <a:spcPct val="80000"/>
              </a:lnSpc>
            </a:pPr>
            <a:endParaRPr lang="it-IT" altLang="it-IT" sz="1800" dirty="0"/>
          </a:p>
          <a:p>
            <a:pPr lvl="2" eaLnBrk="1" hangingPunct="1">
              <a:lnSpc>
                <a:spcPct val="80000"/>
              </a:lnSpc>
            </a:pPr>
            <a:r>
              <a:rPr lang="it-IT" altLang="it-IT" sz="1800" dirty="0"/>
              <a:t>Governi </a:t>
            </a:r>
            <a:r>
              <a:rPr lang="it-IT" altLang="it-IT" sz="1800" dirty="0" err="1"/>
              <a:t>monopartito</a:t>
            </a:r>
            <a:endParaRPr lang="it-IT" altLang="it-IT" sz="1800" dirty="0"/>
          </a:p>
          <a:p>
            <a:pPr eaLnBrk="1" hangingPunct="1">
              <a:lnSpc>
                <a:spcPct val="80000"/>
              </a:lnSpc>
            </a:pPr>
            <a:r>
              <a:rPr lang="it-IT" altLang="it-IT" sz="1800" dirty="0"/>
              <a:t>	Collettivizzazione agricola</a:t>
            </a:r>
          </a:p>
          <a:p>
            <a:pPr eaLnBrk="1" hangingPunct="1">
              <a:lnSpc>
                <a:spcPct val="80000"/>
              </a:lnSpc>
            </a:pPr>
            <a:r>
              <a:rPr lang="it-IT" altLang="it-IT" dirty="0"/>
              <a:t>	</a:t>
            </a:r>
            <a:r>
              <a:rPr lang="it-IT" altLang="it-IT" sz="1800" dirty="0"/>
              <a:t>Nazionalizzazione banche e 	industrie</a:t>
            </a:r>
          </a:p>
          <a:p>
            <a:pPr eaLnBrk="1" hangingPunct="1">
              <a:lnSpc>
                <a:spcPct val="80000"/>
              </a:lnSpc>
            </a:pPr>
            <a:endParaRPr lang="it-IT" altLang="it-IT" sz="1800" dirty="0"/>
          </a:p>
          <a:p>
            <a:pPr eaLnBrk="1" hangingPunct="1">
              <a:lnSpc>
                <a:spcPct val="80000"/>
              </a:lnSpc>
            </a:pPr>
            <a:r>
              <a:rPr lang="it-IT" altLang="it-IT" sz="1800" dirty="0"/>
              <a:t>1948: espulsione della Jugoslavia dal </a:t>
            </a:r>
            <a:r>
              <a:rPr lang="it-IT" altLang="it-IT" sz="1800" dirty="0" err="1"/>
              <a:t>Cominform</a:t>
            </a:r>
            <a:endParaRPr lang="it-IT" altLang="it-IT" sz="1800" dirty="0"/>
          </a:p>
          <a:p>
            <a:pPr eaLnBrk="1" hangingPunct="1">
              <a:lnSpc>
                <a:spcPct val="80000"/>
              </a:lnSpc>
            </a:pPr>
            <a:r>
              <a:rPr lang="it-IT" altLang="it-IT" sz="1800" dirty="0"/>
              <a:t>1955: Patto di Varsavia</a:t>
            </a:r>
          </a:p>
          <a:p>
            <a:pPr lvl="2">
              <a:lnSpc>
                <a:spcPct val="80000"/>
              </a:lnSpc>
            </a:pPr>
            <a:endParaRPr lang="it-IT" altLang="it-IT" sz="1400" dirty="0"/>
          </a:p>
          <a:p>
            <a:pPr lvl="2" eaLnBrk="1" hangingPunct="1">
              <a:lnSpc>
                <a:spcPct val="80000"/>
              </a:lnSpc>
            </a:pPr>
            <a:endParaRPr lang="it-IT" altLang="it-IT" sz="1400" dirty="0"/>
          </a:p>
          <a:p>
            <a:endParaRPr lang="it-IT" dirty="0"/>
          </a:p>
        </p:txBody>
      </p:sp>
    </p:spTree>
    <p:extLst>
      <p:ext uri="{BB962C8B-B14F-4D97-AF65-F5344CB8AC3E}">
        <p14:creationId xmlns:p14="http://schemas.microsoft.com/office/powerpoint/2010/main" val="363129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B6B20-B4CF-9275-015F-83A9A530B14A}"/>
              </a:ext>
            </a:extLst>
          </p:cNvPr>
          <p:cNvSpPr>
            <a:spLocks noGrp="1"/>
          </p:cNvSpPr>
          <p:nvPr>
            <p:ph type="title"/>
          </p:nvPr>
        </p:nvSpPr>
        <p:spPr>
          <a:xfrm>
            <a:off x="876693" y="741391"/>
            <a:ext cx="4597747" cy="1616203"/>
          </a:xfrm>
        </p:spPr>
        <p:txBody>
          <a:bodyPr vert="horz" lIns="91440" tIns="45720" rIns="91440" bIns="45720" rtlCol="0" anchor="b">
            <a:normAutofit/>
          </a:bodyPr>
          <a:lstStyle/>
          <a:p>
            <a:r>
              <a:rPr lang="en-US" kern="1200">
                <a:solidFill>
                  <a:schemeClr val="tx1"/>
                </a:solidFill>
                <a:latin typeface="+mj-lt"/>
                <a:ea typeface="+mj-ea"/>
                <a:cs typeface="+mj-cs"/>
              </a:rPr>
              <a:t>Morte di Stalin e «disgelo»</a:t>
            </a:r>
          </a:p>
        </p:txBody>
      </p:sp>
      <p:sp>
        <p:nvSpPr>
          <p:cNvPr id="4" name="Segnaposto testo 3">
            <a:extLst>
              <a:ext uri="{FF2B5EF4-FFF2-40B4-BE49-F238E27FC236}">
                <a16:creationId xmlns:a16="http://schemas.microsoft.com/office/drawing/2014/main" id="{BEB4D2F4-5A4B-DFF4-32B6-A83162994901}"/>
              </a:ext>
            </a:extLst>
          </p:cNvPr>
          <p:cNvSpPr>
            <a:spLocks noGrp="1"/>
          </p:cNvSpPr>
          <p:nvPr>
            <p:ph type="body" sz="half" idx="2"/>
          </p:nvPr>
        </p:nvSpPr>
        <p:spPr>
          <a:xfrm>
            <a:off x="876693" y="2533476"/>
            <a:ext cx="4597746" cy="3777872"/>
          </a:xfrm>
        </p:spPr>
        <p:txBody>
          <a:bodyPr vert="horz" lIns="91440" tIns="45720" rIns="91440" bIns="45720" rtlCol="0" anchor="t">
            <a:normAutofit lnSpcReduction="10000"/>
          </a:bodyPr>
          <a:lstStyle/>
          <a:p>
            <a:pPr marR="0" lvl="1" indent="-228600" fontAlgn="base">
              <a:spcBef>
                <a:spcPct val="20000"/>
              </a:spcBef>
              <a:spcAft>
                <a:spcPct val="0"/>
              </a:spcAft>
              <a:buClr>
                <a:srgbClr val="999900"/>
              </a:buClr>
              <a:buSzPct val="75000"/>
              <a:buFont typeface="Arial" panose="020B0604020202020204" pitchFamily="34" charset="0"/>
              <a:buChar char="•"/>
              <a:tabLst/>
              <a:defRPr/>
            </a:pPr>
            <a:r>
              <a:rPr kumimoji="0" lang="en-US" altLang="it-IT" sz="1600" b="0" i="0" u="none" strike="noStrike" cap="none" spc="0" normalizeH="0" baseline="0" noProof="0" dirty="0">
                <a:ln>
                  <a:noFill/>
                </a:ln>
                <a:effectLst/>
                <a:uLnTx/>
                <a:uFillTx/>
              </a:rPr>
              <a:t>Stalin </a:t>
            </a:r>
            <a:r>
              <a:rPr kumimoji="0" lang="en-US" altLang="it-IT" sz="1600" b="0" i="0" u="none" strike="noStrike" cap="none" spc="0" normalizeH="0" baseline="0" noProof="0" dirty="0" err="1">
                <a:ln>
                  <a:noFill/>
                </a:ln>
                <a:effectLst/>
                <a:uLnTx/>
                <a:uFillTx/>
              </a:rPr>
              <a:t>muore</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nel</a:t>
            </a:r>
            <a:r>
              <a:rPr kumimoji="0" lang="en-US" altLang="it-IT" sz="1600" b="0" i="0" u="none" strike="noStrike" cap="none" spc="0" normalizeH="0" baseline="0" noProof="0" dirty="0">
                <a:ln>
                  <a:noFill/>
                </a:ln>
                <a:effectLst/>
                <a:uLnTx/>
                <a:uFillTx/>
              </a:rPr>
              <a:t> 1953.</a:t>
            </a:r>
          </a:p>
          <a:p>
            <a:pPr indent="-228600">
              <a:buFont typeface="Arial" panose="020B0604020202020204" pitchFamily="34" charset="0"/>
              <a:buChar char="•"/>
            </a:pPr>
            <a:r>
              <a:rPr lang="en-US" altLang="it-IT" dirty="0" err="1"/>
              <a:t>Gli</a:t>
            </a:r>
            <a:r>
              <a:rPr lang="en-US" altLang="it-IT" dirty="0"/>
              <a:t> </a:t>
            </a:r>
            <a:r>
              <a:rPr lang="en-US" altLang="it-IT" dirty="0" err="1"/>
              <a:t>succede</a:t>
            </a:r>
            <a:r>
              <a:rPr lang="en-US" altLang="it-IT" dirty="0"/>
              <a:t> </a:t>
            </a:r>
            <a:r>
              <a:rPr lang="en-US" b="0" i="0" dirty="0" err="1">
                <a:effectLst/>
                <a:hlinkClick r:id="rId2">
                  <a:extLst>
                    <a:ext uri="{A12FA001-AC4F-418D-AE19-62706E023703}">
                      <ahyp:hlinkClr xmlns:ahyp="http://schemas.microsoft.com/office/drawing/2018/hyperlinkcolor" val="tx"/>
                    </a:ext>
                  </a:extLst>
                </a:hlinkClick>
              </a:rPr>
              <a:t>Chruščëv</a:t>
            </a:r>
            <a:endParaRPr lang="en-US" b="0" i="0" dirty="0">
              <a:effectLst/>
              <a:hlinkClick r:id="rId2">
                <a:extLst>
                  <a:ext uri="{A12FA001-AC4F-418D-AE19-62706E023703}">
                    <ahyp:hlinkClr xmlns:ahyp="http://schemas.microsoft.com/office/drawing/2018/hyperlinkcolor" val="tx"/>
                  </a:ext>
                </a:extLst>
              </a:hlinkClick>
            </a:endParaRPr>
          </a:p>
          <a:p>
            <a:pPr marR="0" lvl="1" indent="-228600" fontAlgn="base">
              <a:spcBef>
                <a:spcPct val="20000"/>
              </a:spcBef>
              <a:spcAft>
                <a:spcPct val="0"/>
              </a:spcAft>
              <a:buClr>
                <a:srgbClr val="999900"/>
              </a:buClr>
              <a:buSzPct val="75000"/>
              <a:buFont typeface="Arial" panose="020B0604020202020204" pitchFamily="34" charset="0"/>
              <a:buChar char="•"/>
              <a:tabLst/>
              <a:defRPr/>
            </a:pPr>
            <a:endParaRPr kumimoji="0" lang="en-US" altLang="it-IT" sz="1600" b="0" i="0" u="none" strike="noStrike" cap="none" spc="0" normalizeH="0" baseline="0" noProof="0" dirty="0">
              <a:ln>
                <a:noFill/>
              </a:ln>
              <a:effectLst/>
              <a:uLnTx/>
              <a:uFillTx/>
            </a:endParaRPr>
          </a:p>
          <a:p>
            <a:pPr marL="838200" marR="0" lvl="1" indent="-228600" fontAlgn="base">
              <a:spcBef>
                <a:spcPct val="20000"/>
              </a:spcBef>
              <a:spcAft>
                <a:spcPct val="0"/>
              </a:spcAft>
              <a:buClr>
                <a:srgbClr val="999900"/>
              </a:buClr>
              <a:buSzPct val="75000"/>
              <a:buFont typeface="Arial" panose="020B0604020202020204" pitchFamily="34" charset="0"/>
              <a:buChar char="•"/>
              <a:tabLst/>
              <a:defRPr/>
            </a:pPr>
            <a:r>
              <a:rPr kumimoji="0" lang="en-US" altLang="it-IT" sz="1600" b="0" i="0" u="none" strike="noStrike" cap="none" spc="0" normalizeH="0" baseline="0" noProof="0" dirty="0" err="1">
                <a:ln>
                  <a:noFill/>
                </a:ln>
                <a:effectLst/>
                <a:uLnTx/>
                <a:uFillTx/>
              </a:rPr>
              <a:t>Obiettivi</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politici</a:t>
            </a:r>
            <a:r>
              <a:rPr kumimoji="0" lang="en-US" altLang="it-IT" sz="1600" b="0" i="0" u="none" strike="noStrike" cap="none" spc="0" normalizeH="0" baseline="0" noProof="0" dirty="0">
                <a:ln>
                  <a:noFill/>
                </a:ln>
                <a:effectLst/>
                <a:uLnTx/>
                <a:uFillTx/>
              </a:rPr>
              <a:t>:</a:t>
            </a:r>
          </a:p>
          <a:p>
            <a:pPr marL="1257300" marR="0" lvl="2" indent="-228600" fontAlgn="base">
              <a:spcBef>
                <a:spcPct val="20000"/>
              </a:spcBef>
              <a:spcAft>
                <a:spcPct val="0"/>
              </a:spcAft>
              <a:buClr>
                <a:srgbClr val="99CC00"/>
              </a:buClr>
              <a:buSzPct val="65000"/>
              <a:buFont typeface="Arial" panose="020B0604020202020204" pitchFamily="34" charset="0"/>
              <a:buChar char="•"/>
              <a:tabLst/>
              <a:defRPr/>
            </a:pPr>
            <a:r>
              <a:rPr kumimoji="0" lang="en-US" altLang="it-IT" sz="1600" b="0" i="0" u="none" strike="noStrike" cap="none" spc="0" normalizeH="0" baseline="0" noProof="0" dirty="0" err="1">
                <a:ln>
                  <a:noFill/>
                </a:ln>
                <a:effectLst/>
                <a:uLnTx/>
                <a:uFillTx/>
              </a:rPr>
              <a:t>Cambiamento</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delle</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priorità</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economiche</a:t>
            </a:r>
            <a:endParaRPr kumimoji="0" lang="en-US" altLang="it-IT" sz="1600" b="0" i="0" u="none" strike="noStrike" cap="none" spc="0" normalizeH="0" baseline="0" noProof="0" dirty="0">
              <a:ln>
                <a:noFill/>
              </a:ln>
              <a:effectLst/>
              <a:uLnTx/>
              <a:uFillTx/>
            </a:endParaRPr>
          </a:p>
          <a:p>
            <a:pPr marL="1676400" marR="0" lvl="3" indent="-228600" fontAlgn="base">
              <a:spcBef>
                <a:spcPct val="20000"/>
              </a:spcBef>
              <a:spcAft>
                <a:spcPct val="0"/>
              </a:spcAft>
              <a:buClr>
                <a:srgbClr val="666600"/>
              </a:buClr>
              <a:buSzTx/>
              <a:buFont typeface="Arial" panose="020B0604020202020204" pitchFamily="34" charset="0"/>
              <a:buChar char="•"/>
              <a:tabLst/>
              <a:defRPr/>
            </a:pPr>
            <a:r>
              <a:rPr kumimoji="0" lang="en-US" altLang="it-IT" sz="1600" b="0" i="0" u="none" strike="noStrike" cap="none" spc="0" normalizeH="0" baseline="0" noProof="0" dirty="0" err="1">
                <a:ln>
                  <a:noFill/>
                </a:ln>
                <a:effectLst/>
                <a:uLnTx/>
                <a:uFillTx/>
              </a:rPr>
              <a:t>produzione</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beni</a:t>
            </a:r>
            <a:r>
              <a:rPr kumimoji="0" lang="en-US" altLang="it-IT" sz="1600" b="0" i="0" u="none" strike="noStrike" cap="none" spc="0" normalizeH="0" baseline="0" noProof="0" dirty="0">
                <a:ln>
                  <a:noFill/>
                </a:ln>
                <a:effectLst/>
                <a:uLnTx/>
                <a:uFillTx/>
              </a:rPr>
              <a:t> di </a:t>
            </a:r>
            <a:r>
              <a:rPr kumimoji="0" lang="en-US" altLang="it-IT" sz="1600" b="0" i="0" u="none" strike="noStrike" cap="none" spc="0" normalizeH="0" baseline="0" noProof="0" dirty="0" err="1">
                <a:ln>
                  <a:noFill/>
                </a:ln>
                <a:effectLst/>
                <a:uLnTx/>
                <a:uFillTx/>
              </a:rPr>
              <a:t>consumo</a:t>
            </a:r>
            <a:endParaRPr kumimoji="0" lang="en-US" altLang="it-IT" sz="1600" b="0" i="0" u="none" strike="noStrike" cap="none" spc="0" normalizeH="0" baseline="0" noProof="0" dirty="0">
              <a:ln>
                <a:noFill/>
              </a:ln>
              <a:effectLst/>
              <a:uLnTx/>
              <a:uFillTx/>
            </a:endParaRPr>
          </a:p>
          <a:p>
            <a:pPr marL="1676400" marR="0" lvl="3" indent="-228600" fontAlgn="base">
              <a:spcBef>
                <a:spcPct val="20000"/>
              </a:spcBef>
              <a:spcAft>
                <a:spcPct val="0"/>
              </a:spcAft>
              <a:buClr>
                <a:srgbClr val="666600"/>
              </a:buClr>
              <a:buSzTx/>
              <a:buFont typeface="Arial" panose="020B0604020202020204" pitchFamily="34" charset="0"/>
              <a:buChar char="•"/>
              <a:tabLst/>
              <a:defRPr/>
            </a:pPr>
            <a:r>
              <a:rPr kumimoji="0" lang="en-US" altLang="it-IT" sz="1600" b="0" i="0" u="none" strike="noStrike" cap="none" spc="0" normalizeH="0" baseline="0" noProof="0" dirty="0" err="1">
                <a:ln>
                  <a:noFill/>
                </a:ln>
                <a:effectLst/>
                <a:uLnTx/>
                <a:uFillTx/>
              </a:rPr>
              <a:t>Riduzione</a:t>
            </a:r>
            <a:r>
              <a:rPr kumimoji="0" lang="en-US" altLang="it-IT" sz="1600" b="0" i="0" u="none" strike="noStrike" cap="none" spc="0" normalizeH="0" baseline="0" noProof="0" dirty="0">
                <a:ln>
                  <a:noFill/>
                </a:ln>
                <a:effectLst/>
                <a:uLnTx/>
                <a:uFillTx/>
              </a:rPr>
              <a:t> peso e </a:t>
            </a:r>
            <a:r>
              <a:rPr kumimoji="0" lang="en-US" altLang="it-IT" sz="1600" b="0" i="0" u="none" strike="noStrike" cap="none" spc="0" normalizeH="0" baseline="0" noProof="0" dirty="0" err="1">
                <a:ln>
                  <a:noFill/>
                </a:ln>
                <a:effectLst/>
                <a:uLnTx/>
                <a:uFillTx/>
              </a:rPr>
              <a:t>costi</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apparato</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militare</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convenzionale</a:t>
            </a:r>
            <a:endParaRPr kumimoji="0" lang="en-US" altLang="it-IT" sz="1600" b="0" i="0" u="none" strike="noStrike" cap="none" spc="0" normalizeH="0" baseline="0" noProof="0" dirty="0">
              <a:ln>
                <a:noFill/>
              </a:ln>
              <a:effectLst/>
              <a:uLnTx/>
              <a:uFillTx/>
            </a:endParaRPr>
          </a:p>
          <a:p>
            <a:pPr marL="1257300" marR="0" lvl="2" indent="-228600" fontAlgn="base">
              <a:spcBef>
                <a:spcPct val="20000"/>
              </a:spcBef>
              <a:spcAft>
                <a:spcPct val="0"/>
              </a:spcAft>
              <a:buClr>
                <a:srgbClr val="99CC00"/>
              </a:buClr>
              <a:buSzPct val="65000"/>
              <a:buFont typeface="Arial" panose="020B0604020202020204" pitchFamily="34" charset="0"/>
              <a:buChar char="•"/>
              <a:tabLst/>
              <a:defRPr/>
            </a:pPr>
            <a:r>
              <a:rPr kumimoji="0" lang="en-US" altLang="it-IT" sz="1600" b="0" i="0" u="none" strike="noStrike" cap="none" spc="0" normalizeH="0" baseline="0" noProof="0" dirty="0" err="1">
                <a:ln>
                  <a:noFill/>
                </a:ln>
                <a:effectLst/>
                <a:uLnTx/>
                <a:uFillTx/>
              </a:rPr>
              <a:t>Miglioramento</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dei</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rapporti</a:t>
            </a:r>
            <a:r>
              <a:rPr kumimoji="0" lang="en-US" altLang="it-IT" sz="1600" b="0" i="0" u="none" strike="noStrike" cap="none" spc="0" normalizeH="0" baseline="0" noProof="0" dirty="0">
                <a:ln>
                  <a:noFill/>
                </a:ln>
                <a:effectLst/>
                <a:uLnTx/>
                <a:uFillTx/>
              </a:rPr>
              <a:t> con </a:t>
            </a:r>
            <a:r>
              <a:rPr kumimoji="0" lang="en-US" altLang="it-IT" sz="1600" b="0" i="0" u="none" strike="noStrike" cap="none" spc="0" normalizeH="0" baseline="0" noProof="0" dirty="0" err="1">
                <a:ln>
                  <a:noFill/>
                </a:ln>
                <a:effectLst/>
                <a:uLnTx/>
                <a:uFillTx/>
              </a:rPr>
              <a:t>l’Occidente</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distensione</a:t>
            </a:r>
            <a:r>
              <a:rPr kumimoji="0" lang="en-US" altLang="it-IT" sz="1600" b="0" i="0" u="none" strike="noStrike" cap="none" spc="0" normalizeH="0" baseline="0" noProof="0" dirty="0">
                <a:ln>
                  <a:noFill/>
                </a:ln>
                <a:effectLst/>
                <a:uLnTx/>
                <a:uFillTx/>
              </a:rPr>
              <a:t>) </a:t>
            </a:r>
          </a:p>
          <a:p>
            <a:pPr marL="1257300" marR="0" lvl="2" indent="-228600" fontAlgn="base">
              <a:spcBef>
                <a:spcPct val="20000"/>
              </a:spcBef>
              <a:spcAft>
                <a:spcPct val="0"/>
              </a:spcAft>
              <a:buClr>
                <a:srgbClr val="99CC00"/>
              </a:buClr>
              <a:buSzPct val="65000"/>
              <a:buFont typeface="Arial" panose="020B0604020202020204" pitchFamily="34" charset="0"/>
              <a:buChar char="•"/>
              <a:tabLst/>
              <a:defRPr/>
            </a:pPr>
            <a:r>
              <a:rPr kumimoji="0" lang="en-US" altLang="it-IT" sz="1600" b="0" i="0" u="none" strike="noStrike" cap="none" spc="0" normalizeH="0" baseline="0" noProof="0" dirty="0" err="1">
                <a:ln>
                  <a:noFill/>
                </a:ln>
                <a:effectLst/>
                <a:uLnTx/>
                <a:uFillTx/>
              </a:rPr>
              <a:t>Denuncia</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crimini</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dello</a:t>
            </a:r>
            <a:r>
              <a:rPr kumimoji="0" lang="en-US" altLang="it-IT" sz="1600" b="0" i="0" u="none" strike="noStrike" cap="none" spc="0" normalizeH="0" baseline="0" noProof="0" dirty="0">
                <a:ln>
                  <a:noFill/>
                </a:ln>
                <a:effectLst/>
                <a:uLnTx/>
                <a:uFillTx/>
              </a:rPr>
              <a:t> </a:t>
            </a:r>
            <a:r>
              <a:rPr kumimoji="0" lang="en-US" altLang="it-IT" sz="1600" b="0" i="0" u="none" strike="noStrike" cap="none" spc="0" normalizeH="0" baseline="0" noProof="0" dirty="0" err="1">
                <a:ln>
                  <a:noFill/>
                </a:ln>
                <a:effectLst/>
                <a:uLnTx/>
                <a:uFillTx/>
              </a:rPr>
              <a:t>stalinismo</a:t>
            </a:r>
            <a:endParaRPr lang="en-US" altLang="it-IT" sz="1600" dirty="0"/>
          </a:p>
          <a:p>
            <a:pPr marL="1257300" marR="0" lvl="2" indent="-228600" fontAlgn="base">
              <a:spcBef>
                <a:spcPct val="20000"/>
              </a:spcBef>
              <a:spcAft>
                <a:spcPct val="0"/>
              </a:spcAft>
              <a:buClr>
                <a:srgbClr val="99CC00"/>
              </a:buClr>
              <a:buSzPct val="65000"/>
              <a:buFont typeface="Arial" panose="020B0604020202020204" pitchFamily="34" charset="0"/>
              <a:buChar char="•"/>
              <a:tabLst/>
              <a:defRPr/>
            </a:pPr>
            <a:endParaRPr kumimoji="0" lang="en-US" altLang="it-IT" sz="1600" b="0" i="0" u="none" strike="noStrike" cap="none" spc="0" normalizeH="0" baseline="0" noProof="0" dirty="0">
              <a:ln>
                <a:noFill/>
              </a:ln>
              <a:effectLst/>
              <a:uLnTx/>
              <a:uFillTx/>
            </a:endParaRPr>
          </a:p>
          <a:p>
            <a:pPr marL="1257300" marR="0" lvl="2" indent="-228600" fontAlgn="base">
              <a:spcBef>
                <a:spcPct val="20000"/>
              </a:spcBef>
              <a:spcAft>
                <a:spcPct val="0"/>
              </a:spcAft>
              <a:buClr>
                <a:srgbClr val="99CC00"/>
              </a:buClr>
              <a:buSzPct val="65000"/>
              <a:buFont typeface="Arial" panose="020B0604020202020204" pitchFamily="34" charset="0"/>
              <a:buChar char="•"/>
              <a:tabLst/>
              <a:defRPr/>
            </a:pPr>
            <a:r>
              <a:rPr lang="en-US" altLang="it-IT" sz="1600"/>
              <a:t>1956 </a:t>
            </a:r>
            <a:r>
              <a:rPr lang="en-US" altLang="it-IT" sz="1600" dirty="0" err="1"/>
              <a:t>Ungheria</a:t>
            </a:r>
            <a:endParaRPr kumimoji="0" lang="en-US" altLang="it-IT" sz="1600" b="0" i="0" u="none" strike="noStrike" cap="none" spc="0" normalizeH="0" baseline="0" noProof="0" dirty="0">
              <a:ln>
                <a:noFill/>
              </a:ln>
              <a:effectLst/>
              <a:uLnTx/>
              <a:uFillTx/>
            </a:endParaRPr>
          </a:p>
          <a:p>
            <a:pPr marL="1257300" marR="0" lvl="2" indent="-228600" fontAlgn="base">
              <a:spcBef>
                <a:spcPct val="20000"/>
              </a:spcBef>
              <a:spcAft>
                <a:spcPct val="0"/>
              </a:spcAft>
              <a:buClr>
                <a:srgbClr val="99CC00"/>
              </a:buClr>
              <a:buSzPct val="65000"/>
              <a:buFont typeface="Arial" panose="020B0604020202020204" pitchFamily="34" charset="0"/>
              <a:buChar char="•"/>
              <a:tabLst/>
              <a:defRPr/>
            </a:pPr>
            <a:endParaRPr kumimoji="0" lang="en-US" altLang="it-IT" sz="1600" b="0" i="0" u="none" strike="noStrike" cap="none" spc="0" normalizeH="0" baseline="0" noProof="0" dirty="0">
              <a:ln>
                <a:noFill/>
              </a:ln>
              <a:effectLst/>
              <a:uLnTx/>
              <a:uFillTx/>
            </a:endParaRPr>
          </a:p>
          <a:p>
            <a:pPr indent="-228600">
              <a:buFont typeface="Arial" panose="020B0604020202020204" pitchFamily="34" charset="0"/>
              <a:buChar char="•"/>
            </a:pPr>
            <a:endParaRPr lang="en-US" dirty="0"/>
          </a:p>
        </p:txBody>
      </p:sp>
      <p:pic>
        <p:nvPicPr>
          <p:cNvPr id="6146" name="Picture 2">
            <a:extLst>
              <a:ext uri="{FF2B5EF4-FFF2-40B4-BE49-F238E27FC236}">
                <a16:creationId xmlns:a16="http://schemas.microsoft.com/office/drawing/2014/main" id="{99A30BEE-8AD2-01DA-B2C2-1C3D1F9C42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1" y="1263834"/>
            <a:ext cx="5319062" cy="4255249"/>
          </a:xfrm>
          <a:prstGeom prst="rect">
            <a:avLst/>
          </a:prstGeom>
          <a:noFill/>
          <a:extLst>
            <a:ext uri="{909E8E84-426E-40DD-AFC4-6F175D3DCCD1}">
              <a14:hiddenFill xmlns:a14="http://schemas.microsoft.com/office/drawing/2010/main">
                <a:solidFill>
                  <a:srgbClr val="FFFFFF"/>
                </a:solidFill>
              </a14:hiddenFill>
            </a:ext>
          </a:extLst>
        </p:spPr>
      </p:pic>
      <p:grpSp>
        <p:nvGrpSpPr>
          <p:cNvPr id="6151" name="Group 615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6152" name="Rectangle 615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60295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TotalTime>
  <Words>645</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Aptos</vt:lpstr>
      <vt:lpstr>Aptos Display</vt:lpstr>
      <vt:lpstr>Arial</vt:lpstr>
      <vt:lpstr>Calibri</vt:lpstr>
      <vt:lpstr>Titillium</vt:lpstr>
      <vt:lpstr>Wingdings</vt:lpstr>
      <vt:lpstr>Tema di Office</vt:lpstr>
      <vt:lpstr>Modifiche territoriali al termine della Seconda Guerra mondiale</vt:lpstr>
      <vt:lpstr>La guerra fredda/Sistema bipolare</vt:lpstr>
      <vt:lpstr>Cortina di ferro Dottrina Truman e Contenimento</vt:lpstr>
      <vt:lpstr>Piano Marshall e Cominform</vt:lpstr>
      <vt:lpstr>Divisione Germania</vt:lpstr>
      <vt:lpstr>Presentazione standard di PowerPoint</vt:lpstr>
      <vt:lpstr>Europa dell’ovest</vt:lpstr>
      <vt:lpstr>Europa dell’est</vt:lpstr>
      <vt:lpstr>Morte di Stalin e «disgelo»</vt:lpstr>
      <vt:lpstr>“Equilibrio del terrore” e deterrenza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Modifiche territoriali al termine della Seconda Guerra mondiale</dc:title>
  <dc:creator>Annalisa Cegna</dc:creator>
  <cp:lastModifiedBy>Annalisa Cegna</cp:lastModifiedBy>
  <cp:revision>8</cp:revision>
  <dcterms:created xsi:type="dcterms:W3CDTF">2024-04-02T14:14:40Z</dcterms:created>
  <dcterms:modified xsi:type="dcterms:W3CDTF">2024-04-22T08:09:58Z</dcterms:modified>
</cp:coreProperties>
</file>