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EB1AFB-0A7A-6A8E-F53A-90CF89CC5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C3C127-8144-5B25-8417-8466BF2CE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3EA721-79DD-E670-1DD7-101369FC3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CC2A9E-F903-8C90-091C-DF2C9C6BA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D5E853-860D-AC6B-5207-06686346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87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12911E-BA90-FCC3-86F3-68A923D14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1A04AF-8868-1D84-D319-1A822409B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012687-574B-EBF6-00CC-5177CAD18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749345-D825-A76F-B274-C06FE1BBC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4F71A4-FDE3-F9E3-4C91-AD2E99F72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38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AE0BC85-8B1F-C9FE-545F-BE34A00F6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39DEEA-27C9-E194-37B5-8DB478068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AA429B-2638-A339-A9B8-FA26EDE36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1745F8-9958-754B-33F9-F8DD858A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E98627-DC1A-16F4-695F-93FC07F1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5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A0469E-1FF9-9B8B-5DC1-40A1AB70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3BA603-78C3-71B6-AFA7-E681D1BD0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1C6D86-BD75-2057-D0BD-5CBCAC18C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B5378B-D7CC-0FC8-3BD1-BCCE646CE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3CBAE9-0D8C-4B23-B812-613297E9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498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64E06F-8ED7-56F8-278F-39D0F036C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C4883C9-1EC8-C4E3-CAB5-8BDA2F95F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546325-AE8D-4199-9AB6-6141CA5A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6436331-D78E-854A-FAAD-E74C8295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692794-0379-393B-23AA-18D5C28D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20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219927-8B75-88DF-4941-F4DD456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BA138D-2739-0F56-2656-44FBFA950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3DD4C72-8B8D-45B7-31DA-4C658461B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8653BB2-C1CC-3739-D3A0-29D3213D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AFED5D-6A21-C064-EADE-38B4A0729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A32580-9039-C494-3B13-D4FDA9757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706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2095E1-3F5A-15A4-01DD-D86A2E55E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37B5B8-E31B-A231-BD2E-924FE19CE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45242D-FBA3-F367-4FC0-D8CB67A89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E7C641E-E584-21F0-FE5D-66F969119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61C0F77-BBDF-B44B-79E0-35E4799F9F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56D52B0-14A8-F3C9-D546-E4FD4BF64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EC2C23C-55EC-0496-69D4-03209E39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8D0FB15-0447-ED53-C176-93B57E25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040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3455B3-6EF8-612D-4962-FF5599F2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2552B54-7533-AD8F-C205-4ACA180CC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76F340C-4E73-B1FB-4109-2B0B99EC2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4E656C5-2086-DFD0-198B-94F0949AC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766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B97DB59-3951-74EB-6588-9891593E7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B560D3-D606-EF13-250F-2B09503A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00FB21E-3A1D-35F0-8804-1704171B2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27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E2DA93-9163-1AF2-1E10-1B7ADDD82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D9D776-D9CD-9AE3-3063-6853B1240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1FA2C50-F713-918E-3EA8-714C3887E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D1058C6-43ED-4EC9-EBBF-EE638FAD4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C99F70-641B-73C2-22ED-C58364619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5AB0F8-E54F-38D3-0468-BEE63849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86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2C2ACB-1CE3-972F-FCA1-23A645AB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6C55B90-D3D2-531E-A11E-8CC04969AF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BD4834F-A67F-2AB2-4625-304C04CB5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2B163D-1D54-A1B3-B32E-6DE623DFC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11C1E2-800E-6B3A-5A91-B196ABF5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81EE5E4-E106-5C50-1A9A-5C07CBB4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95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C215E77-220B-6BB7-99FC-C3C309337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FE7A5F-4770-3B13-3D38-A4B4CCC61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09A064-1767-564C-C01D-8E7D711F8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DEC492-9EA6-4CAA-9D44-5D255E3E3C1A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9F87FE-333C-6E3B-A4B2-2C8946A69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67C518-DD9A-9D38-3F39-5B9E0370B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7C5E8-5773-4031-A0AA-92A85E952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8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3E2A20-DDD7-595C-4C43-DB9F50E04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kumimoji="0" lang="it-IT" altLang="it-IT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+mj-cs"/>
              </a:rPr>
              <a:t>Lenin e il </a:t>
            </a:r>
            <a:r>
              <a:rPr kumimoji="0" lang="it-IT" altLang="it-IT" sz="4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+mj-cs"/>
              </a:rPr>
              <a:t>marxsmo-leninismo</a:t>
            </a:r>
            <a:endParaRPr lang="it-IT" sz="4400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B6DE42FD-9966-70BD-18B7-70B934C9D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256212" cy="3811588"/>
          </a:xfrm>
        </p:spPr>
        <p:txBody>
          <a:bodyPr>
            <a:normAutofit fontScale="85000" lnSpcReduction="20000"/>
          </a:bodyPr>
          <a:lstStyle/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Capo indiscusso dei bolscevichi , divenne dopo la morte un mito per i comunisti di tutto il mondo.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Nato nel 1870 da una famiglia di intellettuali borghesi e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antizaristi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fu condannato a tre anni di deportazione in Siberia (1895).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Costretto a rifugiarsi in Occidente (1900) entrò in contatto con i circoli dei socialisti russi in esilio.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Sviluppò una dottrina chiamata marxismo-leninismo, perché reinterpretò il pensiero di Marx adeguandolo alla situazione russa.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Russia doveva essere il motore di una rivoluzione che si sarebbe presto diffusa anche in altri Paesi:</a:t>
            </a:r>
          </a:p>
          <a:p>
            <a:pPr marL="6270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guerra stava dimostrando la crisi generale del capitalismo, condizione per una ribellione di tutti i  popoli europei.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partito comunista doveva guidare gli operai  alla conquista del potere realizzando un’alleanza con i contadini che erano la classe più sfruttata.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Alla morte, il suo cadavere venne imbalsamato ed esposto in un Mausoleo sulla Piazza Rossa di Mosca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endParaRPr lang="it-IT" dirty="0"/>
          </a:p>
        </p:txBody>
      </p:sp>
      <p:pic>
        <p:nvPicPr>
          <p:cNvPr id="5" name="Immagine 4" descr="Lenin ( ico)">
            <a:extLst>
              <a:ext uri="{FF2B5EF4-FFF2-40B4-BE49-F238E27FC236}">
                <a16:creationId xmlns:a16="http://schemas.microsoft.com/office/drawing/2014/main" id="{03C96986-7F0E-F25C-593D-389C01F179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" b="762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81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0DB625-5DDF-3F6E-6312-3901FA439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24845"/>
          </a:xfrm>
        </p:spPr>
        <p:txBody>
          <a:bodyPr/>
          <a:lstStyle/>
          <a:p>
            <a:r>
              <a:rPr lang="it-IT" dirty="0"/>
              <a:t>Urss di Lenin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320686-3B6D-1F40-5139-59BFC84EB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282045"/>
            <a:ext cx="4552344" cy="5404505"/>
          </a:xfrm>
        </p:spPr>
        <p:txBody>
          <a:bodyPr>
            <a:normAutofit/>
          </a:bodyPr>
          <a:lstStyle/>
          <a:p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Necessità di risolvere la crisi della produzione agricola e industriale</a:t>
            </a: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Marzo 1921 – varo della NEP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Nuova Politica Economica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2730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più spazio all’iniziativa privata di contadini e industriali</a:t>
            </a:r>
          </a:p>
          <a:p>
            <a:pPr marL="2730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una parte del raccolto andava allo Stato e una parte rimaneva a disposizione dei contadini</a:t>
            </a:r>
          </a:p>
          <a:p>
            <a:pPr marL="2730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controllo da parte dello Stato delle fabbriche che avevano più di 20 dipendenti.</a:t>
            </a: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Aumento della produzione agricola e ritorno di quella industriale ai livelli di prima della guerra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Breve ripresa delle campagne, che sarebbero presto ripiombate nella carestia e nella fame con la politica economica di Stalin.</a:t>
            </a: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Con la NEP, Lenin abbandonò il principio, già indicato da Marx,  dell’abolizione della proprietà introdotto prima della guerra civile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it-IT" dirty="0"/>
          </a:p>
        </p:txBody>
      </p:sp>
      <p:pic>
        <p:nvPicPr>
          <p:cNvPr id="1026" name="Picture 2" descr="LA RIVOLUZIONE RUSSA ( ) - ppt scaricare">
            <a:extLst>
              <a:ext uri="{FF2B5EF4-FFF2-40B4-BE49-F238E27FC236}">
                <a16:creationId xmlns:a16="http://schemas.microsoft.com/office/drawing/2014/main" id="{4901D017-063E-EF2B-35D4-BD369E2F70C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109662"/>
            <a:ext cx="6172200" cy="46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677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4C975C-4569-8F84-F846-00872A8F5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38265"/>
            <a:ext cx="5791199" cy="14011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0" lang="en-US" altLang="it-IT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lotta per la successione</a:t>
            </a:r>
            <a:endParaRPr lang="en-US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232C3CC-19BB-7DA2-3A58-71553EB09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1887166"/>
            <a:ext cx="5791199" cy="426694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LEV DAVIDOVIČ BRONSTEIN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detto</a:t>
            </a:r>
            <a:r>
              <a:rPr kumimoji="0" lang="it-IT" sz="1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1800" b="1" i="0" u="none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Trockij</a:t>
            </a:r>
            <a:endParaRPr kumimoji="0" lang="it-IT" sz="18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Nato nel 1879 in Ucraina.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Deportato nel 1899 in Siberia per la sua attività politica di stampo marxista.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Riuscito a scappare, si rifugiò a Londra, dove conobbe Lenin.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1905 si distinse nella direzione del Soviet di Pietroburgo.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Durante la guerra civile guidò l’Armata Rossa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alla vittoria.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>
                <a:tab pos="273050" algn="l"/>
              </a:tabLst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 un convinto sostenitore della rivoluzione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permanente, cioè  della sua estensione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negli altri Paesi 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Espulso dal partito e dall’Urss nel 1929,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fu raggiunto in Messico da un sicario di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Stalin e ucciso a colpi  di picozza nel 1940.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8BC164-E230-753F-2C7E-B4EE7BA77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8086" y="0"/>
            <a:ext cx="4803913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329E3BA0-F0AA-E5D6-679D-AA5EDDDEE2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2556" t="4921" r="8202" b="43061"/>
          <a:stretch>
            <a:fillRect/>
          </a:stretch>
        </p:blipFill>
        <p:spPr>
          <a:xfrm>
            <a:off x="8024191" y="1265128"/>
            <a:ext cx="3452192" cy="432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011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0453C1-7454-01D7-0081-E127EF499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38265"/>
            <a:ext cx="5791199" cy="14011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0" lang="en-US" altLang="it-IT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lotta per la successione</a:t>
            </a:r>
            <a:endParaRPr lang="en-US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03BFAB2-9EA2-EFFB-0C71-AFB318220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1819373"/>
            <a:ext cx="6166701" cy="4779389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1926 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Stalin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assunse il potere </a:t>
            </a:r>
          </a:p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JOSEF DJUGASHVILI, detto </a:t>
            </a:r>
            <a:r>
              <a:rPr kumimoji="0" lang="it-IT" sz="18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Stalin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Nato nel 1879 nel Caucaso.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Aderì al partito bolscevico, dove raggiunse posizioni di prestigio grazie alla sua fermezza e alla sua personalità.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Costretto all’esilio, rientrò in patria nel 1917.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Dopo la rivoluzione divenne il segretario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organizzativo del partito.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Sostenne la teoria del socialismo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in un solo Paese.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suo testamento politico, Lenin giudicò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Stalin un uomo pericoloso che aveva 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concentrato troppo potere nelle sue mani.</a:t>
            </a:r>
          </a:p>
          <a:p>
            <a:pPr marL="355600" marR="0" lvl="0" indent="-260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Proprio in virtù del potere che ormai </a:t>
            </a:r>
          </a:p>
          <a:p>
            <a:pPr marL="4508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deteneva ebbe la meglio su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Trockji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8BC164-E230-753F-2C7E-B4EE7BA77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8086" y="0"/>
            <a:ext cx="4803913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6" descr="Immagine che contiene Viso umano, uomo, vestiti, Uniforme militare&#10;&#10;Descrizione generata automaticamente">
            <a:extLst>
              <a:ext uri="{FF2B5EF4-FFF2-40B4-BE49-F238E27FC236}">
                <a16:creationId xmlns:a16="http://schemas.microsoft.com/office/drawing/2014/main" id="{685EB6AA-A9C3-456A-98C5-EDE707B1BE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3955" r="2636"/>
          <a:stretch>
            <a:fillRect/>
          </a:stretch>
        </p:blipFill>
        <p:spPr>
          <a:xfrm>
            <a:off x="8024191" y="1381869"/>
            <a:ext cx="3452192" cy="408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9CA5E7-362F-C5F4-ED33-E44F6036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761998" y="273377"/>
            <a:ext cx="5791199" cy="5977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0" lang="en-US" altLang="it-IT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L’URSS di Stalin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055" name="Straight Connector 2054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2B18B2-8A8E-32BA-0387-63248FAB5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987075"/>
            <a:ext cx="6626086" cy="5404291"/>
          </a:xfr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L’URSS doveva diventare una grande potenza e per fare ciò Stalin puntò sullo sviluppo industriale sacrificando l’agricoltura.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Varo del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primo piano quinquennale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1928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4508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sviluppo dei settori metallurgico, siderurgico e meccanico</a:t>
            </a:r>
          </a:p>
          <a:p>
            <a:pPr marL="4508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  il 1928 e il 1939 l’URSS divenne una grande potenza industriale.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Per sostenere lo sviluppo industriale si curò l’istruzione del personale ma si impose alla popolazione un drastico razionamento dei consumi.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Tutti dovevano sacrificarsi per dimostrare la superiorità del comunismo sul capitalismo:</a:t>
            </a:r>
          </a:p>
          <a:p>
            <a:pPr marL="355600" marR="0" lvl="0" indent="-825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imposizione di salari bassi</a:t>
            </a:r>
          </a:p>
          <a:p>
            <a:pPr marL="355600" marR="0" lvl="0" indent="-825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divieto di sciopero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Abolizione della NEP nel 1928 e reintroduzione della collettivizzazione: le campagne furono nuovamente investite da pesanti carestie e milioni furono i morti per fame. 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Creazione di aziende collettive:</a:t>
            </a:r>
          </a:p>
          <a:p>
            <a:pPr marL="4508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kolkoz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, cooperative in cui i contadini lavoravano la terra dello Stato con la concessione di un piccolo appezzamento di terra </a:t>
            </a:r>
          </a:p>
          <a:p>
            <a:pPr marL="45085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it-IT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sovkoz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aziende interamente statali.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Dura repressione di ogni forma di opposizione da parte dei contadini, deportati a migliaia nei </a:t>
            </a: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gulag.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Alla fine degli anni Trenta lo Stato controllava tutte le campagne.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F8BC164-E230-753F-2C7E-B4EE7BA77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8086" y="0"/>
            <a:ext cx="4803913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LA BOMBA DI STALIN - Limes">
            <a:extLst>
              <a:ext uri="{FF2B5EF4-FFF2-40B4-BE49-F238E27FC236}">
                <a16:creationId xmlns:a16="http://schemas.microsoft.com/office/drawing/2014/main" id="{C986DE92-F30F-C9AB-991C-927349F2A1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45786" y="842824"/>
            <a:ext cx="3209001" cy="516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082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ACA93C-E64B-BE19-CCD5-1D9C07AE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24206"/>
            <a:ext cx="5791199" cy="80127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 solo uomo al potere</a:t>
            </a:r>
            <a:b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4920FDE-AA16-5D39-4F2D-420F1AF73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1442301"/>
            <a:ext cx="4803913" cy="463798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Stalin acquisì un potere assoluto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Eliminò ogni forma di opposizione, reale o presunta, al suo potere nel partito e nello Stato attraverso una serie di  epurazioni o «purghe».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Il partito controllava ogni settore della vita dei cittadini: arte, cultura, stampa, economia.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000" dirty="0">
              <a:latin typeface="Calibri"/>
            </a:endParaRP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Alla fine degli anni Trenta la condizione delle masse era migliorata, ma ogni traccia di democrazia era scomparsa.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8BC164-E230-753F-2C7E-B4EE7BA77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8086" y="0"/>
            <a:ext cx="4803913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Immagine che contiene dipinto, arte, Arti visive, poster&#10;&#10;Descrizione generata automaticamente">
            <a:extLst>
              <a:ext uri="{FF2B5EF4-FFF2-40B4-BE49-F238E27FC236}">
                <a16:creationId xmlns:a16="http://schemas.microsoft.com/office/drawing/2014/main" id="{A5581332-B745-DE9A-8D3F-A34D934BA8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5741" t="2575" r="4101" b="2575"/>
          <a:stretch>
            <a:fillRect/>
          </a:stretch>
        </p:blipFill>
        <p:spPr bwMode="auto">
          <a:xfrm>
            <a:off x="8024191" y="1692134"/>
            <a:ext cx="3452192" cy="3468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05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5" descr="Immagine che contiene testo, mappa, atlante&#10;&#10;Descrizione generata automaticamente">
            <a:extLst>
              <a:ext uri="{FF2B5EF4-FFF2-40B4-BE49-F238E27FC236}">
                <a16:creationId xmlns:a16="http://schemas.microsoft.com/office/drawing/2014/main" id="{5FAA4A11-AC51-ADCE-38C8-416F6194E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302" b="1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67BADAF-1DF4-E1BA-E10A-A5F9AA95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auto">
              <a:spcAft>
                <a:spcPts val="0"/>
              </a:spcAft>
              <a:tabLst/>
              <a:defRPr/>
            </a:pPr>
            <a:r>
              <a:rPr kumimoji="0" lang="en-US" sz="4000" b="0" i="0" u="none" strike="noStrike" cap="none" spc="0" normalizeH="0" baseline="0" noProof="0">
                <a:ln>
                  <a:noFill/>
                </a:ln>
                <a:effectLst/>
                <a:uLnTx/>
                <a:uFillTx/>
              </a:rPr>
              <a:t>Le vittime di Stalin</a:t>
            </a:r>
            <a:br>
              <a:rPr kumimoji="0" lang="en-US" sz="4000" b="0" i="0" u="none" strike="noStrike" cap="none" spc="0" normalizeH="0" baseline="0" noProof="0">
                <a:ln>
                  <a:noFill/>
                </a:ln>
                <a:effectLst/>
                <a:uLnTx/>
                <a:uFillTx/>
              </a:rPr>
            </a:br>
            <a:endParaRPr lang="en-US" sz="400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6F12BD-86CF-CC3C-EDD7-7FBB0D1C3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621410"/>
            <a:ext cx="3822189" cy="455555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2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GULAG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sigla di «Amministrazione centrale statale dei campi di rieducazione e lavoro»:</a:t>
            </a:r>
          </a:p>
          <a:p>
            <a:pPr marL="177800" marR="0" lvl="2" indent="-1778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 finirono circa 15 milioni di persone</a:t>
            </a:r>
          </a:p>
          <a:p>
            <a:pPr marL="177800" marR="0" lvl="2" indent="-1778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 prigionieri lavoravano con turni massacranti e in condizioni ambientali estreme alla posa di linee ferroviarie, all’estrazione di minerali, alla costruzione di canali.</a:t>
            </a:r>
          </a:p>
          <a:p>
            <a:pPr marL="177800" marR="0" lvl="2" indent="-1778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it-IT" sz="2000" dirty="0">
              <a:solidFill>
                <a:prstClr val="black"/>
              </a:solidFill>
              <a:latin typeface="Calibri"/>
            </a:endParaRPr>
          </a:p>
          <a:p>
            <a:pPr marL="0" marR="0" lvl="2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 epurazioni e deportazioni nei 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gulag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si ritiene che lo stalinismo abbia fatto circa 3 milioni di morti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177800" marR="0" lvl="2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215070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840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Wingdings</vt:lpstr>
      <vt:lpstr>Tema di Office</vt:lpstr>
      <vt:lpstr>Lenin e il marxsmo-leninismo</vt:lpstr>
      <vt:lpstr>Urss di Lenin</vt:lpstr>
      <vt:lpstr>La lotta per la successione</vt:lpstr>
      <vt:lpstr>La lotta per la successione</vt:lpstr>
      <vt:lpstr>L’URSS di Stalin</vt:lpstr>
      <vt:lpstr>Un solo uomo al potere </vt:lpstr>
      <vt:lpstr>Le vittime di Stalin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Lenin e il marxsmo-leninismo</dc:title>
  <dc:creator>Annalisa Cegna</dc:creator>
  <cp:lastModifiedBy>Annalisa Cegna</cp:lastModifiedBy>
  <cp:revision>4</cp:revision>
  <dcterms:created xsi:type="dcterms:W3CDTF">2024-04-02T07:40:21Z</dcterms:created>
  <dcterms:modified xsi:type="dcterms:W3CDTF">2024-04-02T08:14:04Z</dcterms:modified>
</cp:coreProperties>
</file>