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711" r:id="rId10"/>
    <p:sldId id="1114" r:id="rId11"/>
    <p:sldId id="1387" r:id="rId12"/>
    <p:sldId id="1388" r:id="rId13"/>
    <p:sldId id="1389" r:id="rId14"/>
    <p:sldId id="1390" r:id="rId15"/>
    <p:sldId id="1391" r:id="rId16"/>
    <p:sldId id="1392" r:id="rId17"/>
    <p:sldId id="1393" r:id="rId18"/>
    <p:sldId id="1394" r:id="rId19"/>
    <p:sldId id="1395" r:id="rId20"/>
    <p:sldId id="1396" r:id="rId21"/>
    <p:sldId id="1397" r:id="rId22"/>
    <p:sldId id="1399" r:id="rId23"/>
    <p:sldId id="1400" r:id="rId24"/>
    <p:sldId id="1401" r:id="rId25"/>
    <p:sldId id="1402" r:id="rId26"/>
    <p:sldId id="1403" r:id="rId27"/>
    <p:sldId id="1404" r:id="rId28"/>
    <p:sldId id="1405" r:id="rId29"/>
    <p:sldId id="1406" r:id="rId30"/>
    <p:sldId id="1407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 fontScale="96667"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591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4859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59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59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18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1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62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2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07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0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60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58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58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58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58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2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2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62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2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28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29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30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631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32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34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35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36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37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3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639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40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0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60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0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642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43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 fontScale="93750"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45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46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4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64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4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 fontScale="93750"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12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048613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14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61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1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577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578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B8EC-D17D-4465-BE2A-DBEC05BE495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104857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04858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ttangolo con angoli arrotondati 3"/>
          <p:cNvSpPr/>
          <p:nvPr/>
        </p:nvSpPr>
        <p:spPr>
          <a:xfrm>
            <a:off x="2349975" y="4254759"/>
            <a:ext cx="6364818" cy="1147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INTERPRETAZIONE PR LA COMUNICAZIONE ISTITUZIONALE E MEDIATICA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ettangolo con angoli arrotondati 4"/>
          <p:cNvSpPr/>
          <p:nvPr/>
        </p:nvSpPr>
        <p:spPr>
          <a:xfrm>
            <a:off x="217105" y="344117"/>
            <a:ext cx="11757790" cy="5004943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ANNI 90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Risveglio interesseverso i collaterali dell'annotazione, ad esempio la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preupedeucità alla simultanea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SISTEMA DI APPUNTI PIÙ ECONOMICO POSSIBILE PER DESTINARE IL MASSIMO DELLE RISORSE MENTALI ALL''ASCOLTO E ALL'ANALISI DELLE INFO IN ARRIVO.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TALE CODICE AVRÀ ELEMENTI TRASCRITTI IN LP PER NON SOVRACCARICARE LE OPERAZIONI CON COMPITI TRADUTTIVI E AVVANTAGGIARSI DELLA VISIONE GLOBALE DEL TESTO, PRIMA DELLA TRASPOSIZIONE IN LA (Vs ipotesi di tradurre prima e scrivere direttamente in La)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In linea di massima </a:t>
            </a:r>
            <a:r>
              <a:rPr lang="it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preferibile compiere lo sforzo traduttivo durante la ricezione del testo, come se si trattasse di una simultanea!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ttangolo con angoli arrotondati 4"/>
          <p:cNvSpPr/>
          <p:nvPr/>
        </p:nvSpPr>
        <p:spPr>
          <a:xfrm>
            <a:off x="217105" y="344117"/>
            <a:ext cx="11757790" cy="5004943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APPROCCIO ALL' ANNOTAZIONE</a:t>
            </a:r>
            <a:endParaRPr lang="it-IT" sz="1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Annotazione intesa come nuova lingua.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Segno visto da 3 angolazioni diverse: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1)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approccio semantico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: per elaborare i sintagmi lessicali (associazione stabile e coerente FORMA-CONTENUTO / SIGNIFICANTE-SIGNIFICATO)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2)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approccio analitico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: per stabilire funzione FORMA-FUNZIONE -- &gt; una volta compresa la funziona sul piano sintagmatico, si tratta di differenziare e dar rilievo ai connettori logici.semantici (come?), come differenziare enunciati principali o secondari ecc.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3)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approccio procedurale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: per gestire gli aspetti di natura sintattica, ovvero come ordinare il segno sul supporto cartaceo --&gt; preservare la coesione testuale + riflettere l'intenzione comunicativa del parlante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21E3C43-36CB-D264-57AC-23A2D12D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99" y="1424362"/>
            <a:ext cx="8855722" cy="251834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B47AAE-62C4-ABC0-4D38-0A43C905F400}"/>
              </a:ext>
            </a:extLst>
          </p:cNvPr>
          <p:cNvSpPr txBox="1"/>
          <p:nvPr/>
        </p:nvSpPr>
        <p:spPr>
          <a:xfrm>
            <a:off x="1017142" y="410967"/>
            <a:ext cx="1037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66"/>
                </a:solidFill>
              </a:rPr>
              <a:t>I.C </a:t>
            </a:r>
            <a:r>
              <a:rPr lang="fr-FR" sz="2800" dirty="0" err="1">
                <a:solidFill>
                  <a:srgbClr val="FF0066"/>
                </a:solidFill>
              </a:rPr>
              <a:t>attiva</a:t>
            </a:r>
            <a:r>
              <a:rPr lang="fr-FR" sz="2800" dirty="0">
                <a:solidFill>
                  <a:srgbClr val="FF0066"/>
                </a:solidFill>
              </a:rPr>
              <a:t>: </a:t>
            </a:r>
            <a:r>
              <a:rPr lang="fr-FR" sz="2800" dirty="0" err="1">
                <a:solidFill>
                  <a:srgbClr val="FF0066"/>
                </a:solidFill>
              </a:rPr>
              <a:t>esempi</a:t>
            </a:r>
            <a:r>
              <a:rPr lang="fr-FR" sz="2800" dirty="0">
                <a:solidFill>
                  <a:srgbClr val="FF0066"/>
                </a:solidFill>
              </a:rPr>
              <a:t> di </a:t>
            </a:r>
            <a:r>
              <a:rPr lang="fr-FR" sz="2800" dirty="0" err="1">
                <a:solidFill>
                  <a:srgbClr val="FF0066"/>
                </a:solidFill>
              </a:rPr>
              <a:t>testo</a:t>
            </a:r>
            <a:r>
              <a:rPr lang="fr-FR" sz="2800" dirty="0">
                <a:solidFill>
                  <a:srgbClr val="FF0066"/>
                </a:solidFill>
              </a:rPr>
              <a:t> da </a:t>
            </a:r>
            <a:r>
              <a:rPr lang="fr-FR" sz="2800" dirty="0" err="1">
                <a:solidFill>
                  <a:srgbClr val="FF0066"/>
                </a:solidFill>
              </a:rPr>
              <a:t>riprodurre</a:t>
            </a:r>
            <a:r>
              <a:rPr lang="fr-FR" sz="2800" dirty="0">
                <a:solidFill>
                  <a:srgbClr val="FF0066"/>
                </a:solidFill>
              </a:rPr>
              <a:t> in </a:t>
            </a:r>
            <a:r>
              <a:rPr lang="fr-FR" sz="2800" dirty="0" err="1">
                <a:solidFill>
                  <a:srgbClr val="FF0066"/>
                </a:solidFill>
              </a:rPr>
              <a:t>presa</a:t>
            </a:r>
            <a:r>
              <a:rPr lang="fr-FR" sz="2800" dirty="0">
                <a:solidFill>
                  <a:srgbClr val="FF0066"/>
                </a:solidFill>
              </a:rPr>
              <a:t> </a:t>
            </a:r>
            <a:r>
              <a:rPr lang="fr-FR" sz="2800" dirty="0" err="1">
                <a:solidFill>
                  <a:srgbClr val="FF0066"/>
                </a:solidFill>
              </a:rPr>
              <a:t>appunta</a:t>
            </a:r>
            <a:r>
              <a:rPr lang="fr-FR" sz="2800" dirty="0">
                <a:solidFill>
                  <a:srgbClr val="FF0066"/>
                </a:solidFill>
              </a:rPr>
              <a:t> e </a:t>
            </a:r>
            <a:r>
              <a:rPr lang="fr-FR" sz="2800" dirty="0" err="1">
                <a:solidFill>
                  <a:srgbClr val="FF0066"/>
                </a:solidFill>
              </a:rPr>
              <a:t>resa</a:t>
            </a:r>
            <a:r>
              <a:rPr lang="fr-FR" sz="2800" dirty="0">
                <a:solidFill>
                  <a:srgbClr val="FF0066"/>
                </a:solidFill>
              </a:rPr>
              <a:t> orale</a:t>
            </a:r>
          </a:p>
        </p:txBody>
      </p:sp>
    </p:spTree>
    <p:extLst>
      <p:ext uri="{BB962C8B-B14F-4D97-AF65-F5344CB8AC3E}">
        <p14:creationId xmlns:p14="http://schemas.microsoft.com/office/powerpoint/2010/main" val="379654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959953B-D624-C60A-4AE6-807D6E288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93" y="1746607"/>
            <a:ext cx="9770433" cy="20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B8C6CA1-4547-1810-225A-532C08931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99" y="1284269"/>
            <a:ext cx="10233060" cy="25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2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CFBC0DD-E021-DCEB-39D5-C5F69B8AF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3" y="861852"/>
            <a:ext cx="10558874" cy="1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7A7E7A-1C70-312C-BE3B-43A2D4796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0" y="885610"/>
            <a:ext cx="10310767" cy="22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47217F9-6DE7-7548-66E2-3A1308C1E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1" y="708917"/>
            <a:ext cx="10812479" cy="18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7DA7A87-972F-2EFA-2EFC-087854BE4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6" y="780836"/>
            <a:ext cx="10717479" cy="2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3CB486F-2914-3498-5694-3241B7568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0" y="1461926"/>
            <a:ext cx="10440623" cy="19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CasellaDiTesto 1048585"/>
          <p:cNvSpPr txBox="1"/>
          <p:nvPr/>
        </p:nvSpPr>
        <p:spPr>
          <a:xfrm>
            <a:off x="993171" y="702061"/>
            <a:ext cx="5791200" cy="51054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it" sz="2800">
                <a:solidFill>
                  <a:srgbClr val="000000"/>
                </a:solidFill>
              </a:rPr>
              <a:t>Presentazione I.C. (cap 15 Hoepli</a:t>
            </a:r>
            <a:endParaRPr lang="it-IT" sz="2800">
              <a:solidFill>
                <a:srgbClr val="000000"/>
              </a:solidFill>
            </a:endParaRPr>
          </a:p>
        </p:txBody>
      </p:sp>
      <p:sp>
        <p:nvSpPr>
          <p:cNvPr id="1048587" name="CasellaDiTesto 1048586"/>
          <p:cNvSpPr txBox="1"/>
          <p:nvPr/>
        </p:nvSpPr>
        <p:spPr>
          <a:xfrm>
            <a:off x="774562" y="1504951"/>
            <a:ext cx="11460166" cy="5069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l"/>
            </a:pPr>
            <a:r>
              <a:rPr lang="en-US" altLang="it" sz="2400">
                <a:solidFill>
                  <a:srgbClr val="000000"/>
                </a:solidFill>
              </a:rPr>
              <a:t>Coesistenza passiva e attiva in tempo definito;</a:t>
            </a:r>
            <a:endParaRPr lang="it-IT" sz="240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l"/>
            </a:pPr>
            <a:r>
              <a:rPr lang="en-US" altLang="it" sz="2400">
                <a:solidFill>
                  <a:srgbClr val="000000"/>
                </a:solidFill>
              </a:rPr>
              <a:t>prima </a:t>
            </a:r>
            <a:r>
              <a:rPr lang="it" altLang="it" sz="2400">
                <a:solidFill>
                  <a:srgbClr val="000000"/>
                </a:solidFill>
              </a:rPr>
              <a:t>è</a:t>
            </a:r>
            <a:r>
              <a:rPr lang="en-US" altLang="it" sz="2400">
                <a:solidFill>
                  <a:srgbClr val="000000"/>
                </a:solidFill>
              </a:rPr>
              <a:t> operazione mentale e poi interlinguistica</a:t>
            </a:r>
            <a:endParaRPr lang="it-IT" sz="240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l"/>
            </a:pPr>
            <a:r>
              <a:rPr lang="en-US" altLang="it" sz="2400">
                <a:solidFill>
                  <a:srgbClr val="000000"/>
                </a:solidFill>
              </a:rPr>
              <a:t>il mediatore </a:t>
            </a:r>
            <a:r>
              <a:rPr lang="it" altLang="it" sz="2400">
                <a:solidFill>
                  <a:srgbClr val="000000"/>
                </a:solidFill>
              </a:rPr>
              <a:t>è</a:t>
            </a:r>
            <a:r>
              <a:rPr lang="en-US" altLang="it" sz="2400">
                <a:solidFill>
                  <a:srgbClr val="000000"/>
                </a:solidFill>
              </a:rPr>
              <a:t> uno strumento: La PRISE de Note come supporto e complemento integrativo --&gt; perr imprimere su carta appunti di un discorso prolungato e ridarne: completezza, accuratezza, sequenzialità (VS sintesi - da evitare)</a:t>
            </a:r>
            <a:endParaRPr lang="it-IT" sz="240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l"/>
            </a:pPr>
            <a:r>
              <a:rPr lang="en-US" altLang="it" sz="2400">
                <a:solidFill>
                  <a:srgbClr val="000000"/>
                </a:solidFill>
              </a:rPr>
              <a:t>le 3 fasi:</a:t>
            </a:r>
            <a:endParaRPr lang="it-IT" sz="240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altLang="it" sz="2400">
                <a:solidFill>
                  <a:srgbClr val="000000"/>
                </a:solidFill>
              </a:rPr>
              <a:t>-ascolto - comprensione</a:t>
            </a:r>
            <a:endParaRPr lang="it-IT" sz="240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altLang="it" sz="2400">
                <a:solidFill>
                  <a:srgbClr val="000000"/>
                </a:solidFill>
              </a:rPr>
              <a:t>-appropriazione sul piano cognitivo e linguistico</a:t>
            </a:r>
            <a:endParaRPr lang="it-IT" sz="240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altLang="it" sz="2400">
                <a:solidFill>
                  <a:srgbClr val="000000"/>
                </a:solidFill>
              </a:rPr>
              <a:t>-restituzione completa corretta adeguata</a:t>
            </a:r>
            <a:endParaRPr lang="it-IT" sz="240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it" sz="2400">
                <a:solidFill>
                  <a:srgbClr val="000000"/>
                </a:solidFill>
              </a:rPr>
              <a:t>I 3 tempi:</a:t>
            </a:r>
            <a:endParaRPr lang="it-IT" sz="240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it" sz="2400">
                <a:solidFill>
                  <a:srgbClr val="000000"/>
                </a:solidFill>
              </a:rPr>
              <a:t>-tempo forte: memorizzazione del discorso (assimilazione del senso)</a:t>
            </a:r>
            <a:endParaRPr lang="it-IT" sz="240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it" sz="2400">
                <a:solidFill>
                  <a:srgbClr val="000000"/>
                </a:solidFill>
              </a:rPr>
              <a:t>-tempo forte 2: rielaborazione del messaggio</a:t>
            </a:r>
            <a:endParaRPr lang="it-IT" sz="240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it" sz="2400">
                <a:solidFill>
                  <a:srgbClr val="000000"/>
                </a:solidFill>
              </a:rPr>
              <a:t>-tempo accessorio: prise de note durante il discorso dell'oratore</a:t>
            </a:r>
            <a:endParaRPr lang="it-IT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23BB6D-8EA5-955E-E832-F4EB296B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24" y="852396"/>
            <a:ext cx="9738577" cy="284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3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F405A8A-1D8D-79DE-7BBC-30B3D5845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03" y="-171359"/>
            <a:ext cx="9155132" cy="90996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B5E8B2-9A29-416D-9C7D-FFD51799EBCE}"/>
              </a:ext>
            </a:extLst>
          </p:cNvPr>
          <p:cNvSpPr txBox="1"/>
          <p:nvPr/>
        </p:nvSpPr>
        <p:spPr>
          <a:xfrm>
            <a:off x="7366570" y="195209"/>
            <a:ext cx="448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ESEMPI DI PRESA APPUNTI E SPIEGAZIONE</a:t>
            </a:r>
          </a:p>
        </p:txBody>
      </p:sp>
    </p:spTree>
    <p:extLst>
      <p:ext uri="{BB962C8B-B14F-4D97-AF65-F5344CB8AC3E}">
        <p14:creationId xmlns:p14="http://schemas.microsoft.com/office/powerpoint/2010/main" val="61043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F2E8446-831D-29BF-D031-EA28C492A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6" y="-92469"/>
            <a:ext cx="9199653" cy="91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279735D-A275-1449-4621-D725B198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08" y="-122861"/>
            <a:ext cx="9630740" cy="96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72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8A72B80-2260-3F98-518F-6AE8165C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8" y="0"/>
            <a:ext cx="8942798" cy="89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5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C67F05C-5B36-63C6-CA56-C385C56C6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03" y="-728609"/>
            <a:ext cx="7966753" cy="79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33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48EA9D8-9A5A-1F02-3521-D2D39714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94" y="-267128"/>
            <a:ext cx="9364038" cy="93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47F8862-BFF1-36D3-CB85-B16C6E3C6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169525"/>
            <a:ext cx="8024116" cy="80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7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DCC0399-B6F1-DA71-3DA2-866BF13DB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60" y="-232024"/>
            <a:ext cx="9185096" cy="84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2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A8C1223-B30B-A7E3-C390-E089F127A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7" y="-323636"/>
            <a:ext cx="9082355" cy="85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8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asellaDiTesto 1048587"/>
          <p:cNvSpPr txBox="1"/>
          <p:nvPr/>
        </p:nvSpPr>
        <p:spPr>
          <a:xfrm>
            <a:off x="1804425" y="459522"/>
            <a:ext cx="9327495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t" sz="2800">
                <a:solidFill>
                  <a:srgbClr val="000000"/>
                </a:solidFill>
              </a:rPr>
              <a:t>Esercitazioni propedeutiche per sviluppare la tecnica:</a:t>
            </a:r>
            <a:endParaRPr lang="it-IT" sz="2800">
              <a:solidFill>
                <a:srgbClr val="000000"/>
              </a:solidFill>
            </a:endParaRPr>
          </a:p>
        </p:txBody>
      </p:sp>
      <p:sp>
        <p:nvSpPr>
          <p:cNvPr id="1048589" name="CasellaDiTesto 1048588"/>
          <p:cNvSpPr txBox="1"/>
          <p:nvPr/>
        </p:nvSpPr>
        <p:spPr>
          <a:xfrm>
            <a:off x="424460" y="1237320"/>
            <a:ext cx="10924907" cy="4701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t" sz="2800">
                <a:solidFill>
                  <a:srgbClr val="000000"/>
                </a:solidFill>
              </a:rPr>
              <a:t>a) sviluppo capacità di ascolto: lo studente si attiva solo nell'ascolto estraendo il senso per riprodutlo nei suoi tratti fondamentali;</a:t>
            </a:r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--&gt; elaborazione dei contenuti e significati --&gt; visualizzazione mentale dei concetti espressi</a:t>
            </a:r>
            <a:endParaRPr lang="it-IT" sz="2800">
              <a:solidFill>
                <a:srgbClr val="000000"/>
              </a:solidFill>
            </a:endParaRPr>
          </a:p>
          <a:p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FASE ASCOLTO-RITENZIONE</a:t>
            </a:r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addestramento monolinguistico prima senza e poi con prise de note</a:t>
            </a:r>
            <a:endParaRPr lang="it-IT" sz="2800">
              <a:solidFill>
                <a:srgbClr val="000000"/>
              </a:solidFill>
            </a:endParaRPr>
          </a:p>
          <a:p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b) sviluppo annotazione grafica</a:t>
            </a:r>
            <a:endParaRPr lang="it-IT" sz="2800">
              <a:solidFill>
                <a:srgbClr val="000000"/>
              </a:solidFill>
            </a:endParaRPr>
          </a:p>
          <a:p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FASE RIPRODUZIONE OSSATURA</a:t>
            </a:r>
            <a:endParaRPr lang="it-IT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239DFB0-9245-C5B8-9FAB-006525A4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45" y="-154112"/>
            <a:ext cx="8774131" cy="79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ttangolo con angoli arrotondati 4"/>
          <p:cNvSpPr/>
          <p:nvPr/>
        </p:nvSpPr>
        <p:spPr>
          <a:xfrm>
            <a:off x="1901784" y="284875"/>
            <a:ext cx="9034843" cy="57750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Sviluppo annotazione grafica</a:t>
            </a:r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E' un processo progressivo affidato alla personalità di ciascuno.</a:t>
            </a:r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che sono organizzate secondo meccanismi di ragionamento propri a ciascun individuo --&gt; ciò esclude imposizione dogmatica di soluzioni a validità universale e modello di funzionamento del pensiero unici e oggettivi.</a:t>
            </a:r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prise de note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momento iniziale del processo interpretativo, ma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punto di arrivo.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E' una stampella per la memoria!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Attenzione a </a:t>
            </a:r>
            <a:r>
              <a:rPr lang="en-US" altLang="it" sz="1800" b="0" u="sng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sottovalutare e sopravvalutare la PRISE de note!</a:t>
            </a:r>
            <a:endParaRPr lang="ru-RU" sz="1800" b="1" u="sng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-non sottovalutare: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errore considerare la propria PRISE de Note sbagliata. In realtà le carenze possono risiedere bell'incomprensione insufficiente della lingua e dei oncetti;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-non sovravalutare: nel momento in cui gli studenti iniziano a servirsi di carta e penna si osserva un deterioramento qualitativo e quantitativo delle restituzione.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charset="2"/>
              <a:buChar char="ü"/>
            </a:pP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Soluzione: DEMITIZZARE la PRISE de note: assegnare il giusto ruolo.</a:t>
            </a:r>
            <a:endParaRPr lang="ru-RU" sz="1800" b="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prise de note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integrazione e non sostituzione della/alla nostra capacità di ascolto e comprensione.</a:t>
            </a:r>
            <a:endParaRPr lang="ru-RU" sz="1800" b="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ttangolo con angoli arrotondati 4"/>
          <p:cNvSpPr/>
          <p:nvPr/>
        </p:nvSpPr>
        <p:spPr>
          <a:xfrm>
            <a:off x="1901784" y="284875"/>
            <a:ext cx="9034843" cy="57750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Metodologia di fondo della PRISE de Note.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Thièry: "La prise de note, activitè de recreation originale et individuelle, ne s'enseigne pas"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metodologia base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strutturazione della PAGINA APPUNTI, una sorta di mappa in cui muoversi per sviluppare il proprio sistema di rielaborazione dei contenuti.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STRUTTURAZIONE DELLA PRISE DE NOTE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Orientare diversamente la direzione di scrittura: non sa sinistra verso destra, ma piuttosto ad andamento obliquo e d'alto verso il basso (modello di scrittura in decalage-verticalisme)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Ottenere massima visualizzazione: consultazione rapida e inequivoca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Cogliere a colpo d'occhio quanto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stato affidato alla pagina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Razionale scansione tra "pieni" (segni grafici) e "vuoti" (spazi) che agevola la fruibilità immediata degli appunti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ttangolo con angoli arrotondati 4"/>
          <p:cNvSpPr/>
          <p:nvPr/>
        </p:nvSpPr>
        <p:spPr>
          <a:xfrm>
            <a:off x="343519" y="1055009"/>
            <a:ext cx="11757790" cy="50049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¨"/>
            </a:pPr>
            <a:r>
              <a:rPr lang="en-US" altLang="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Nascita ufficiale della professione di IC nel 1919 (Conferenza di pace di Parigi)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charset="2"/>
              <a:buChar char="¨"/>
            </a:pPr>
            <a:r>
              <a:rPr lang="en-US" altLang="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principali pubblicazioni su IC avverranno solo negli anni Cinquanta. 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ANNI 50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prevale attenzione al formato della lingua e all'annotaione consecutiva.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Primi manuali pubblicati: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Jean Herbert "Manuel de l'interprete"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Jean-Francois Rozan "La prise de note en interpretation consecutive"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RIDUZIONE ALL' ESSENZIALE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POCHI PRINCIPI GENERALI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ALCUNE PROPOSTE DI ANNOTAZIONE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99" name="CasellaDiTesto 1048598"/>
          <p:cNvSpPr txBox="1"/>
          <p:nvPr/>
        </p:nvSpPr>
        <p:spPr>
          <a:xfrm>
            <a:off x="1646152" y="212092"/>
            <a:ext cx="8899694" cy="51054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" sz="2800">
                <a:solidFill>
                  <a:srgbClr val="000000"/>
                </a:solidFill>
                <a:latin typeface="Arial"/>
              </a:rPr>
              <a:t>Sviluppo I.C. nel corso del XX secolo (cap 16 Hoepli</a:t>
            </a:r>
            <a:endParaRPr lang="it-IT" sz="2800">
              <a:solidFill>
                <a:srgbClr val="000000"/>
              </a:solidFill>
            </a:endParaRPr>
          </a:p>
        </p:txBody>
      </p:sp>
      <p:sp>
        <p:nvSpPr>
          <p:cNvPr id="1048600" name="CasellaDiTesto 1048599"/>
          <p:cNvSpPr txBox="1"/>
          <p:nvPr/>
        </p:nvSpPr>
        <p:spPr>
          <a:xfrm>
            <a:off x="5935395" y="3359360"/>
            <a:ext cx="3991967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t" sz="2000">
                <a:solidFill>
                  <a:srgbClr val="000000"/>
                </a:solidFill>
              </a:rPr>
              <a:t>propone indicazioni specifiche </a:t>
            </a:r>
            <a:endParaRPr lang="it-IT" sz="2800">
              <a:solidFill>
                <a:srgbClr val="000000"/>
              </a:solidFill>
            </a:endParaRPr>
          </a:p>
        </p:txBody>
      </p:sp>
      <p:sp>
        <p:nvSpPr>
          <p:cNvPr id="1048601" name="CasellaDiTesto 1048600"/>
          <p:cNvSpPr txBox="1"/>
          <p:nvPr/>
        </p:nvSpPr>
        <p:spPr>
          <a:xfrm>
            <a:off x="5121330" y="4143164"/>
            <a:ext cx="6979979" cy="701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t" sz="2000">
                <a:solidFill>
                  <a:srgbClr val="000000"/>
                </a:solidFill>
              </a:rPr>
              <a:t>insiste sull'analisi logica del discorso da memorizzare (piuttosto che sullo sviluppo del sistema di annotazione</a:t>
            </a:r>
            <a:endParaRPr lang="it-IT" sz="2800">
              <a:solidFill>
                <a:srgbClr val="000000"/>
              </a:solidFill>
            </a:endParaRPr>
          </a:p>
        </p:txBody>
      </p:sp>
      <p:cxnSp>
        <p:nvCxnSpPr>
          <p:cNvPr id="3145728" name="Connettore 2 3145727"/>
          <p:cNvCxnSpPr>
            <a:cxnSpLocks/>
          </p:cNvCxnSpPr>
          <p:nvPr/>
        </p:nvCxnSpPr>
        <p:spPr>
          <a:xfrm flipV="1">
            <a:off x="4966021" y="3616459"/>
            <a:ext cx="709722" cy="52554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29" name="Connettore 2 3145728"/>
          <p:cNvCxnSpPr>
            <a:cxnSpLocks/>
          </p:cNvCxnSpPr>
          <p:nvPr/>
        </p:nvCxnSpPr>
        <p:spPr>
          <a:xfrm>
            <a:off x="4138482" y="4150736"/>
            <a:ext cx="870368" cy="212512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graphicFrame>
        <p:nvGraphicFramePr>
          <p:cNvPr id="4194304" name="Tabella 4194303"/>
          <p:cNvGraphicFramePr>
            <a:graphicFrameLocks/>
          </p:cNvGraphicFramePr>
          <p:nvPr/>
        </p:nvGraphicFramePr>
        <p:xfrm>
          <a:off x="493522" y="4247394"/>
          <a:ext cx="4242972" cy="1160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0166">
                <a:tc>
                  <a:txBody>
                    <a:bodyPr/>
                    <a:lstStyle/>
                    <a:p>
                      <a:endParaRPr lang="it-IT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ttangolo con angoli arrotondati 4"/>
          <p:cNvSpPr/>
          <p:nvPr/>
        </p:nvSpPr>
        <p:spPr>
          <a:xfrm>
            <a:off x="217105" y="344117"/>
            <a:ext cx="11757790" cy="5004943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ANNI 60-70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Risveglio interesse scientifico verso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aspetti cognitivi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dell'interpretazione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Miller: mentre si ascolta non si parla (studio caratteristiche)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in I.C. non c'è sovrapposizione e quindi sovraccarico cognitivo tra ascolto  produzione linguistica. E' facilitata anche perché interprete inizia a produrre il discorso in L.A. dopo che l'oratore ha esaurito il suo intervento.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Seleskivitch Danica: autrice anni 70 del 1 vero libro dedicato all'I.C. "Language, lngues, memoires. Etude de la prise de note en interpretation consecutive" --&gt; lparte dall'assunto ch </a:t>
            </a:r>
            <a:r>
              <a:rPr lang="it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la MEMORIA  ad avere il primato nella rievocazione del discorso altrui dettate dall'estero individuale del momento.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(Motivo per cui non vale la pena compiere sforzi di sistematizzazione per la presa di appunti, nè per il suo insegnamento)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LE ANNOTAZIONI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SONO DI 2 TIPI         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58" name="CasellaDiTesto 1048657"/>
          <p:cNvSpPr txBox="1"/>
          <p:nvPr/>
        </p:nvSpPr>
        <p:spPr>
          <a:xfrm>
            <a:off x="3694555" y="3585583"/>
            <a:ext cx="6843561" cy="66294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en-US" altLang="it" sz="1800" b="1">
                <a:solidFill>
                  <a:srgbClr val="000000"/>
                </a:solidFill>
              </a:rPr>
              <a:t>notes verbales: </a:t>
            </a:r>
            <a:r>
              <a:rPr lang="en-US" altLang="it" sz="1800" b="0">
                <a:solidFill>
                  <a:srgbClr val="000000"/>
                </a:solidFill>
              </a:rPr>
              <a:t>Trascrizione di significanti con un unico significato nell'altra lingua</a:t>
            </a:r>
            <a:r>
              <a:rPr lang="en-US" altLang="it" sz="2000" b="0">
                <a:solidFill>
                  <a:srgbClr val="000000"/>
                </a:solidFill>
              </a:rPr>
              <a:t> </a:t>
            </a:r>
            <a:endParaRPr lang="it-IT" sz="2800" b="0">
              <a:solidFill>
                <a:srgbClr val="000000"/>
              </a:solidFill>
            </a:endParaRPr>
          </a:p>
        </p:txBody>
      </p:sp>
      <p:sp>
        <p:nvSpPr>
          <p:cNvPr id="1048660" name="CasellaDiTesto 1048659"/>
          <p:cNvSpPr txBox="1"/>
          <p:nvPr/>
        </p:nvSpPr>
        <p:spPr>
          <a:xfrm>
            <a:off x="3694555" y="4457519"/>
            <a:ext cx="7203188" cy="891540"/>
          </a:xfrm>
          <a:prstGeom prst="rect">
            <a:avLst/>
          </a:prstGeom>
        </p:spPr>
        <p:txBody>
          <a:bodyPr wrap="square" rtlCol="0" anchor="b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" sz="1800" b="1">
                <a:solidFill>
                  <a:srgbClr val="000000"/>
                </a:solidFill>
                <a:latin typeface="Arial"/>
              </a:rPr>
              <a:t>notes ideiques: </a:t>
            </a:r>
            <a:r>
              <a:rPr lang="en-US" altLang="it" sz="1800" b="0">
                <a:solidFill>
                  <a:srgbClr val="000000"/>
                </a:solidFill>
                <a:latin typeface="Arial"/>
              </a:rPr>
              <a:t>note che attivano la memoria semantica o che fissano le parole chiave del discorso originario vincolante dal loro significato verbale per arrivare più informazioni </a:t>
            </a:r>
            <a:endParaRPr lang="it-IT" sz="2800" b="0">
              <a:solidFill>
                <a:srgbClr val="000000"/>
              </a:solidFill>
            </a:endParaRPr>
          </a:p>
        </p:txBody>
      </p:sp>
      <p:cxnSp>
        <p:nvCxnSpPr>
          <p:cNvPr id="3145730" name="Connettore 2 3145729"/>
          <p:cNvCxnSpPr>
            <a:cxnSpLocks/>
          </p:cNvCxnSpPr>
          <p:nvPr/>
        </p:nvCxnSpPr>
        <p:spPr>
          <a:xfrm flipV="1">
            <a:off x="2481585" y="3981975"/>
            <a:ext cx="998082" cy="79239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31" name="Connettore 2 3145730"/>
          <p:cNvCxnSpPr>
            <a:cxnSpLocks/>
          </p:cNvCxnSpPr>
          <p:nvPr/>
        </p:nvCxnSpPr>
        <p:spPr>
          <a:xfrm>
            <a:off x="2515040" y="4601860"/>
            <a:ext cx="947902" cy="313843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ttangolo con angoli arrotondati 4"/>
          <p:cNvSpPr/>
          <p:nvPr/>
        </p:nvSpPr>
        <p:spPr>
          <a:xfrm>
            <a:off x="217105" y="385935"/>
            <a:ext cx="11757790" cy="5439840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ANNI 80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Atre discipline influiscono a rinforzare il concetto di "presa appunti": linguistica - psicologia cognitiva - psicolinguistica --&gt; la presa appunti diventa un vero e proprio sistema comunicativo da elaborare secondo precise procedure.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CONTRIBUTI: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Gerard: definisce l'annotazione una Langue Tierce, composta da segni organizzati, tratti dalle parole e da elementi di lingue convenzionali (segni logici, punteggiatura ecc...)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Hella Kirchhoff: presa appunti come "strategia parallela" --&gt; le info sono oggetto di un doppio stoccaggio: Cognitivo (mnemonico) e Materiale (supporto cartaceo)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Laura Gran: importanza della memoria visiva, e quindi di distinguere on chiarezza l'impostazione visiva della presa appunti / importanza del simbolo, idoneo all'interprete perché con l'immagine visiva egli </a:t>
            </a:r>
            <a:r>
              <a:rPr lang="it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libero da ogni riferimento fonetico ed </a:t>
            </a:r>
            <a:r>
              <a:rPr lang="it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più facile esprimere il concetto evocato.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Jennifer Makintosh: primo tentativo di applicare un modello psicolinguistica per de lucidare le operazioni cognitive dell'interprete durante le fasi di elaborazione semantica del discorso.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Secondo il suo modello, Comprensione e Produzione del discorso hanno luogo secondo 3 operazioni: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1. Organizzazione testo in unità coerente 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2. Condensazione del significato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3. Generazione nuovo testo in base alle tracce mnemoniche del processo di elaborazione 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ttangolo con angoli arrotondati 4"/>
          <p:cNvSpPr/>
          <p:nvPr/>
        </p:nvSpPr>
        <p:spPr>
          <a:xfrm>
            <a:off x="217105" y="385935"/>
            <a:ext cx="11757790" cy="5439840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Mackintosh: Le macro regole per passare da MICRO a MACRO stuttura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Sono 3: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a) CANCELLAZIONE: una proposizione non funzionale all'interpretazione consecutiva può essere eliminata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b) GENERALIZZAZIONE:  una proposizione generale che denota un concetto semantica mente sovraordinato può sostituire una sequenza di proposizioni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c) COSTRUZIONE: qualsiasi sequenza di proposizioni può essere sostituita da una che denota un fatto globale.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Posizione secondo la presa appunti: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Nella presa appunti, l'interprete dovrebbe applicare le MACROREGOLE volte a generare la macrostruttura testuale e fissare su carta solo le MACROpreposizioni. Successivamente, in fase di ricostruzione del discorso, l'interprete rievocherebbe anche le MICROpreposizioni.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Livio Horrash: interesse sull'annotazione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La tecnica parte dall'interiorizzaione </a:t>
            </a:r>
            <a:r>
              <a:rPr lang="it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automazione della simbologia generale fino ad un approccio più sintetico come simboli plurimi che comunicano una serie di concetti o porzioni di testo sempre più estesi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Organizzazione spaziale sul foglio:  suggerito VERTICALISMO (sintagmi disposti in diagonale e a scalare per meglio evidenziare la segmentazione del discorso </a:t>
            </a:r>
            <a:r>
              <a:rPr lang="it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le relative connessioni 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1405</Words>
  <Application>Microsoft Office PowerPoint</Application>
  <PresentationFormat>Widescreen</PresentationFormat>
  <Paragraphs>114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Zhanna Kryutsova</dc:creator>
  <cp:lastModifiedBy>Utente PC</cp:lastModifiedBy>
  <cp:revision>2</cp:revision>
  <dcterms:created xsi:type="dcterms:W3CDTF">2022-10-20T00:50:04Z</dcterms:created>
  <dcterms:modified xsi:type="dcterms:W3CDTF">2024-03-11T08:47:44Z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f643737391d3447b8ace0719a76f9299</vt:lpwstr>
  </property>
</Properties>
</file>