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55" autoAdjust="0"/>
    <p:restoredTop sz="94660"/>
  </p:normalViewPr>
  <p:slideViewPr>
    <p:cSldViewPr snapToGrid="0">
      <p:cViewPr varScale="1">
        <p:scale>
          <a:sx n="40" d="100"/>
          <a:sy n="40" d="100"/>
        </p:scale>
        <p:origin x="99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AE7ABD-CADF-AC25-C843-51A0D41447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A8C8C04-A6C9-7436-85D0-C0EB03DE98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2CC737-6F2F-41D6-0138-18C859F7ED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BECEA-5F07-46DF-9BEC-CA7643B4C172}" type="datetimeFigureOut">
              <a:rPr lang="en-US" smtClean="0"/>
              <a:t>3/14/2024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A2CDCC-A98C-E51E-1C46-C175FFA295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F3B5B-781F-4A61-DAFA-C967EFA719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723E5-8809-4227-AD57-DC6417D5B0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323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9805BB-4DA8-FEA9-6D53-67B2B89486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BB7D242-56D2-033A-F20E-1EDBE104F4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FE8A8B-DBD3-A5D3-E979-6C7EFD592A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BECEA-5F07-46DF-9BEC-CA7643B4C172}" type="datetimeFigureOut">
              <a:rPr lang="en-US" smtClean="0"/>
              <a:t>3/14/2024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B1F519-7B0C-FBCE-70FA-98B0F365D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0FA87E-1D53-CD47-8943-7BE2266A7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723E5-8809-4227-AD57-DC6417D5B0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977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A79DADD-4C0C-31AA-76D3-989D9B209D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52DF41-7D8B-6540-D49A-7874CBABAA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BE04C9-2539-3185-9322-51F6F4450B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BECEA-5F07-46DF-9BEC-CA7643B4C172}" type="datetimeFigureOut">
              <a:rPr lang="en-US" smtClean="0"/>
              <a:t>3/14/2024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88A435-83DB-67BB-6651-CF49BE362B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754571-1011-1F2B-36DE-E58887A86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723E5-8809-4227-AD57-DC6417D5B0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9244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758BD8-B3A7-A2F7-96ED-0E9812E5FC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17C47A-307B-B41A-9E8F-D0BC2F6D52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2851BB-5D5F-410C-95FE-55926DE348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BECEA-5F07-46DF-9BEC-CA7643B4C172}" type="datetimeFigureOut">
              <a:rPr lang="en-US" smtClean="0"/>
              <a:t>3/14/2024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321F76-3ABB-2F74-AA8C-DEEA77186D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BF8B8B-EED6-98F2-DE81-150F809D5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723E5-8809-4227-AD57-DC6417D5B0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716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2442C6-23AC-C78B-14A4-6C9DC7D61F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76D9F8-9890-8DF2-05E5-47DAEF41A4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8CF873-B175-DE72-FAF7-C15FD75356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BECEA-5F07-46DF-9BEC-CA7643B4C172}" type="datetimeFigureOut">
              <a:rPr lang="en-US" smtClean="0"/>
              <a:t>3/14/2024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555D41-4157-6038-73D1-DB7F7F226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FAA2FA-A540-9F0A-FA56-5DD2C4EEC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723E5-8809-4227-AD57-DC6417D5B0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9309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95E18D-4D0C-8DAC-8266-0B467CE9D7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1BF41E-03E4-EE02-243E-0F05A626F8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306AF5-4908-CE5A-646A-AA4B4935D3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F90107-0672-67FC-E1C4-5E8A29026F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BECEA-5F07-46DF-9BEC-CA7643B4C172}" type="datetimeFigureOut">
              <a:rPr lang="en-US" smtClean="0"/>
              <a:t>3/14/2024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F1FD2B-7C5F-F3A8-E3E6-2C2DA0278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E3E1BD-D70F-8ED3-7FDF-60BA3F378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723E5-8809-4227-AD57-DC6417D5B0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1829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59A8C3-1DED-D438-A1DD-69EC01BDD9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CE76FE-A476-2AB7-CA98-7A83579611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FE648B-E19B-B1EA-A810-FDBE967846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6788207-B1C3-A9B2-D68C-5289F500E0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C01263B-DA9F-EA91-525C-935D0EC6115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1AB8084-E78A-809B-4225-9FEB91A81B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BECEA-5F07-46DF-9BEC-CA7643B4C172}" type="datetimeFigureOut">
              <a:rPr lang="en-US" smtClean="0"/>
              <a:t>3/14/2024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E9B97E7-E705-B704-983F-C560027795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3AC81C2-EE6D-5DD6-154C-4F400929B8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723E5-8809-4227-AD57-DC6417D5B0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7804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757CCF-88B6-A2DA-50B2-3ABA79442B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3DDDA7E-476C-D913-2142-5448F429E2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BECEA-5F07-46DF-9BEC-CA7643B4C172}" type="datetimeFigureOut">
              <a:rPr lang="en-US" smtClean="0"/>
              <a:t>3/14/2024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C9620BB-CC8B-99C9-066F-1AE524CB2D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BD2DF7-4141-E2F1-40F8-5A997D1A7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723E5-8809-4227-AD57-DC6417D5B0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9574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5C04A1E-C203-D14A-BBC6-C78866ACF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BECEA-5F07-46DF-9BEC-CA7643B4C172}" type="datetimeFigureOut">
              <a:rPr lang="en-US" smtClean="0"/>
              <a:t>3/14/2024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88F88D-B8B2-3D57-E046-919A2F3558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B8E730-E238-CE4E-393F-26A7DAA8A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723E5-8809-4227-AD57-DC6417D5B0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885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FEB8A8-AA89-C713-58D1-EA406D3571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99A276-C98D-1C10-4F75-5E4318D68C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4A030B-8A4E-BFE1-B486-ADED54D8B8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0F313E-819B-AD42-4DB9-EB8BC4B882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BECEA-5F07-46DF-9BEC-CA7643B4C172}" type="datetimeFigureOut">
              <a:rPr lang="en-US" smtClean="0"/>
              <a:t>3/14/2024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ED28A3-628A-E376-C6A7-3A5F1AA20F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610D35-6F9B-421B-290F-114AF9252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723E5-8809-4227-AD57-DC6417D5B0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1481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5B499A-BDAA-D868-BCE1-DFE445F1E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5B574CA-BEAE-FCFA-53B3-6CDD2AA465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FA081E-6887-327D-DDAF-7CB3C20EDD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691DAE-5E60-AFCE-4648-104D59250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BECEA-5F07-46DF-9BEC-CA7643B4C172}" type="datetimeFigureOut">
              <a:rPr lang="en-US" smtClean="0"/>
              <a:t>3/14/2024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4EA1C8-9E81-858F-ECA6-57ED800213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CD9AE2-4DB2-67A3-032A-73640BEF0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723E5-8809-4227-AD57-DC6417D5B0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9754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EFEE0D1-F908-0957-BB77-F465936EE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3AF90A-9382-D4A0-A580-FFC5FA0A92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42533C-B070-F223-3152-7C6DAC7A7E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8FBECEA-5F07-46DF-9BEC-CA7643B4C172}" type="datetimeFigureOut">
              <a:rPr lang="en-US" smtClean="0"/>
              <a:t>3/14/2024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0D212F-3707-59B3-E91B-AE24AC47E6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747745-6BCC-2CDC-5272-FC5BFAA85F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51723E5-8809-4227-AD57-DC6417D5B0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746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78E49-9834-6135-869C-96428E714BC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Ejemplos</a:t>
            </a:r>
            <a:r>
              <a:rPr lang="en-US" dirty="0"/>
              <a:t> y </a:t>
            </a:r>
            <a:r>
              <a:rPr lang="en-US" dirty="0" err="1"/>
              <a:t>reflexión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C72F75-FFCB-B9D0-0559-3CCE33944A0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0582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816D20-282E-9B85-8E10-BFFA94A1F2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FBF0620-7B07-C156-2840-97DCE880CCF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20734020"/>
              </p:ext>
            </p:extLst>
          </p:nvPr>
        </p:nvGraphicFramePr>
        <p:xfrm>
          <a:off x="1997242" y="1106905"/>
          <a:ext cx="6795603" cy="474452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90447">
                  <a:extLst>
                    <a:ext uri="{9D8B030D-6E8A-4147-A177-3AD203B41FA5}">
                      <a16:colId xmlns:a16="http://schemas.microsoft.com/office/drawing/2014/main" val="336457888"/>
                    </a:ext>
                  </a:extLst>
                </a:gridCol>
                <a:gridCol w="907254">
                  <a:extLst>
                    <a:ext uri="{9D8B030D-6E8A-4147-A177-3AD203B41FA5}">
                      <a16:colId xmlns:a16="http://schemas.microsoft.com/office/drawing/2014/main" val="3294242909"/>
                    </a:ext>
                  </a:extLst>
                </a:gridCol>
                <a:gridCol w="5097902">
                  <a:extLst>
                    <a:ext uri="{9D8B030D-6E8A-4147-A177-3AD203B41FA5}">
                      <a16:colId xmlns:a16="http://schemas.microsoft.com/office/drawing/2014/main" val="2323371390"/>
                    </a:ext>
                  </a:extLst>
                </a:gridCol>
              </a:tblGrid>
              <a:tr h="47711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01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100">
                          <a:effectLst/>
                        </a:rPr>
                        <a:t>Allora … se lei sta bene … non ha dei problemi … le mestruazioni vengono normale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95531199"/>
                  </a:ext>
                </a:extLst>
              </a:tr>
              <a:tr h="23412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02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100">
                          <a:effectLst/>
                        </a:rPr>
                        <a:t>Mmh…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86429913"/>
                  </a:ext>
                </a:extLst>
              </a:tr>
              <a:tr h="23412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03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100">
                          <a:effectLst/>
                        </a:rPr>
                        <a:t>Normale… ok… possiamo anche non fare niente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5776913"/>
                  </a:ext>
                </a:extLst>
              </a:tr>
              <a:tr h="23412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04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100">
                          <a:effectLst/>
                        </a:rPr>
                        <a:t>Ok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12063816"/>
                  </a:ext>
                </a:extLst>
              </a:tr>
              <a:tr h="47711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05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D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100">
                          <a:effectLst/>
                        </a:rPr>
                        <a:t>Se invece lei vuole che la guardo.. ok… volentieri… ho tempo la posso anche controllare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84840769"/>
                  </a:ext>
                </a:extLst>
              </a:tr>
              <a:tr h="120606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06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Te pregunta ahora, ¿generalmente tienes algo, algún problema que te molesta? ¿O todo está bien y no tienes nada? Porque dice que si no tienes ningún problema... porque normalmente, cuando uno se pone la espiral* (DIU)... casi cada año se hacen controles.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10377509"/>
                  </a:ext>
                </a:extLst>
              </a:tr>
              <a:tr h="23412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07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100">
                          <a:effectLst/>
                        </a:rPr>
                        <a:t>Perchè se no è verso luglio, agosto… insomma quest’estate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18144423"/>
                  </a:ext>
                </a:extLst>
              </a:tr>
              <a:tr h="23412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08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100">
                          <a:effectLst/>
                        </a:rPr>
                        <a:t>Eh…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98683982"/>
                  </a:ext>
                </a:extLst>
              </a:tr>
              <a:tr h="23412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09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100">
                          <a:effectLst/>
                        </a:rPr>
                        <a:t>Dopo un anno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61834503"/>
                  </a:ext>
                </a:extLst>
              </a:tr>
              <a:tr h="47711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10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O sea que si te lo pones en julio, podrías esperar hasta julio del año que viene para hacer el control anual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91350863"/>
                  </a:ext>
                </a:extLst>
              </a:tr>
              <a:tr h="23412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11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P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Ahora…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70317394"/>
                  </a:ext>
                </a:extLst>
              </a:tr>
              <a:tr h="23412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12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Ahora?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45331548"/>
                  </a:ext>
                </a:extLst>
              </a:tr>
              <a:tr h="23412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13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P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No tengo nada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100717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09620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38A797-4583-F9DF-7248-D4AD0BAD47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157FF39E-F70D-8D10-1188-11EC85323D5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89843209"/>
              </p:ext>
            </p:extLst>
          </p:nvPr>
        </p:nvGraphicFramePr>
        <p:xfrm>
          <a:off x="838200" y="842211"/>
          <a:ext cx="7954645" cy="52731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25264">
                  <a:extLst>
                    <a:ext uri="{9D8B030D-6E8A-4147-A177-3AD203B41FA5}">
                      <a16:colId xmlns:a16="http://schemas.microsoft.com/office/drawing/2014/main" val="74379763"/>
                    </a:ext>
                  </a:extLst>
                </a:gridCol>
                <a:gridCol w="1061993">
                  <a:extLst>
                    <a:ext uri="{9D8B030D-6E8A-4147-A177-3AD203B41FA5}">
                      <a16:colId xmlns:a16="http://schemas.microsoft.com/office/drawing/2014/main" val="1192065245"/>
                    </a:ext>
                  </a:extLst>
                </a:gridCol>
                <a:gridCol w="5967388">
                  <a:extLst>
                    <a:ext uri="{9D8B030D-6E8A-4147-A177-3AD203B41FA5}">
                      <a16:colId xmlns:a16="http://schemas.microsoft.com/office/drawing/2014/main" val="1656133249"/>
                    </a:ext>
                  </a:extLst>
                </a:gridCol>
              </a:tblGrid>
              <a:tr h="46114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01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100">
                          <a:effectLst/>
                        </a:rPr>
                        <a:t>Allora … se lei sta bene … non ha dei problemi … le mestruazioni vengono normale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78638934"/>
                  </a:ext>
                </a:extLst>
              </a:tr>
              <a:tr h="22629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02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100">
                          <a:effectLst/>
                        </a:rPr>
                        <a:t>Mmh…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49861766"/>
                  </a:ext>
                </a:extLst>
              </a:tr>
              <a:tr h="22629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03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100">
                          <a:effectLst/>
                        </a:rPr>
                        <a:t>Normale… ok… possiamo anche non fare niente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95708167"/>
                  </a:ext>
                </a:extLst>
              </a:tr>
              <a:tr h="22629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04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100">
                          <a:effectLst/>
                        </a:rPr>
                        <a:t>Ok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6053925"/>
                  </a:ext>
                </a:extLst>
              </a:tr>
              <a:tr h="46114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05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D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100">
                          <a:effectLst/>
                        </a:rPr>
                        <a:t>Se invece lei vuole che la guardo.. ok… volentieri… ho tempo la posso anche controllare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7469010"/>
                  </a:ext>
                </a:extLst>
              </a:tr>
              <a:tr h="116569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06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Te pregunta ahora, ¿generalmente tienes algo, algún problema que te molesta? ¿O todo está bien y no tienes nada? Porque dice que si no tienes ningún problema... porque normalmente, cuando uno se pone la espiral* (DIU)... casi cada año se hacen controles.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25844470"/>
                  </a:ext>
                </a:extLst>
              </a:tr>
              <a:tr h="22629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07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100">
                          <a:effectLst/>
                        </a:rPr>
                        <a:t>Perchè se no è verso luglio, agosto… insomma quest’estate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58514206"/>
                  </a:ext>
                </a:extLst>
              </a:tr>
              <a:tr h="22629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08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100">
                          <a:effectLst/>
                        </a:rPr>
                        <a:t>Eh…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12789533"/>
                  </a:ext>
                </a:extLst>
              </a:tr>
              <a:tr h="22629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09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100">
                          <a:effectLst/>
                        </a:rPr>
                        <a:t>Dopo un anno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5029437"/>
                  </a:ext>
                </a:extLst>
              </a:tr>
              <a:tr h="46114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10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O sea que si te lo pones en julio, podrías esperar hasta julio del año que viene para hacer el control anual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26406322"/>
                  </a:ext>
                </a:extLst>
              </a:tr>
              <a:tr h="22629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11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P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Ahora…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22228036"/>
                  </a:ext>
                </a:extLst>
              </a:tr>
              <a:tr h="22629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12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Ahora?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87649158"/>
                  </a:ext>
                </a:extLst>
              </a:tr>
              <a:tr h="22629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13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P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No tengo nada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34013299"/>
                  </a:ext>
                </a:extLst>
              </a:tr>
              <a:tr h="46114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14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Esto… si todo va bien y no te viene la menstruación y no sientes nada, entonces te dice que no hace falta hacer el control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71873206"/>
                  </a:ext>
                </a:extLst>
              </a:tr>
              <a:tr h="22629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15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P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ahora ha pasado un mes y no me ha venido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71460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12003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673138-94F9-D472-97E7-FC15539833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C9C7064-65CC-C477-7BFD-729BBB98818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84544883"/>
              </p:ext>
            </p:extLst>
          </p:nvPr>
        </p:nvGraphicFramePr>
        <p:xfrm>
          <a:off x="2454442" y="1395663"/>
          <a:ext cx="5664668" cy="507333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664668">
                  <a:extLst>
                    <a:ext uri="{9D8B030D-6E8A-4147-A177-3AD203B41FA5}">
                      <a16:colId xmlns:a16="http://schemas.microsoft.com/office/drawing/2014/main" val="3041689015"/>
                    </a:ext>
                  </a:extLst>
                </a:gridCol>
              </a:tblGrid>
              <a:tr h="39250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100">
                          <a:effectLst/>
                        </a:rPr>
                        <a:t>Allora … se lei sta bene … non ha dei problemi … le mestruazioni vengono normale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05530412"/>
                  </a:ext>
                </a:extLst>
              </a:tr>
              <a:tr h="19260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100">
                          <a:effectLst/>
                        </a:rPr>
                        <a:t>Mmh…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30355680"/>
                  </a:ext>
                </a:extLst>
              </a:tr>
              <a:tr h="19260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100">
                          <a:effectLst/>
                        </a:rPr>
                        <a:t>Normale… ok… possiamo anche non fare niente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66899542"/>
                  </a:ext>
                </a:extLst>
              </a:tr>
              <a:tr h="19260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100">
                          <a:effectLst/>
                        </a:rPr>
                        <a:t>Ok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32227414"/>
                  </a:ext>
                </a:extLst>
              </a:tr>
              <a:tr h="39250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100">
                          <a:effectLst/>
                        </a:rPr>
                        <a:t>Se invece lei vuole che la guardo.. ok… volentieri… ho tempo la posso anche controllare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02214317"/>
                  </a:ext>
                </a:extLst>
              </a:tr>
              <a:tr h="99218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Te pregunta ahora, ¿generalmente tienes algo, algún problema que te molesta? ¿O todo está bien y no tienes nada? Porque dice que si no tienes ningún problema... porque normalmente, cuando uno se pone la espiral* (DIU)... casi cada año se hacen controles.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90527685"/>
                  </a:ext>
                </a:extLst>
              </a:tr>
              <a:tr h="19260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100">
                          <a:effectLst/>
                        </a:rPr>
                        <a:t>Perchè se no è verso luglio, agosto… insomma quest’estate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06268497"/>
                  </a:ext>
                </a:extLst>
              </a:tr>
              <a:tr h="19260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100">
                          <a:effectLst/>
                        </a:rPr>
                        <a:t>Eh…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27246351"/>
                  </a:ext>
                </a:extLst>
              </a:tr>
              <a:tr h="19260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100">
                          <a:effectLst/>
                        </a:rPr>
                        <a:t>Dopo un anno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98518834"/>
                  </a:ext>
                </a:extLst>
              </a:tr>
              <a:tr h="39250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O sea que si te lo pones en julio, podrías esperar hasta julio del año que viene para hacer el control anual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25228704"/>
                  </a:ext>
                </a:extLst>
              </a:tr>
              <a:tr h="19260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Ahora…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27854920"/>
                  </a:ext>
                </a:extLst>
              </a:tr>
              <a:tr h="19260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Ahora?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93601357"/>
                  </a:ext>
                </a:extLst>
              </a:tr>
              <a:tr h="19260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No tengo nada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45503933"/>
                  </a:ext>
                </a:extLst>
              </a:tr>
              <a:tr h="59239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Esto… si todo va bien y no te viene la menstruación y no sientes nada, entonces te dice que no hace falta hacer el control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19139544"/>
                  </a:ext>
                </a:extLst>
              </a:tr>
              <a:tr h="19260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ahora ha pasado un mes y no me ha venido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52093502"/>
                  </a:ext>
                </a:extLst>
              </a:tr>
              <a:tr h="19260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Un mes y no te ha venido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79322189"/>
                  </a:ext>
                </a:extLst>
              </a:tr>
              <a:tr h="19260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Un mes exacto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125627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301805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3A93AF-A796-6342-9741-FD407A52F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D14D951-9812-309F-1AB6-A8FE11D759D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81477493"/>
              </p:ext>
            </p:extLst>
          </p:nvPr>
        </p:nvGraphicFramePr>
        <p:xfrm>
          <a:off x="2213811" y="842211"/>
          <a:ext cx="6482277" cy="598041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54002">
                  <a:extLst>
                    <a:ext uri="{9D8B030D-6E8A-4147-A177-3AD203B41FA5}">
                      <a16:colId xmlns:a16="http://schemas.microsoft.com/office/drawing/2014/main" val="3471755128"/>
                    </a:ext>
                  </a:extLst>
                </a:gridCol>
                <a:gridCol w="865423">
                  <a:extLst>
                    <a:ext uri="{9D8B030D-6E8A-4147-A177-3AD203B41FA5}">
                      <a16:colId xmlns:a16="http://schemas.microsoft.com/office/drawing/2014/main" val="4135704913"/>
                    </a:ext>
                  </a:extLst>
                </a:gridCol>
                <a:gridCol w="4862852">
                  <a:extLst>
                    <a:ext uri="{9D8B030D-6E8A-4147-A177-3AD203B41FA5}">
                      <a16:colId xmlns:a16="http://schemas.microsoft.com/office/drawing/2014/main" val="3949675933"/>
                    </a:ext>
                  </a:extLst>
                </a:gridCol>
              </a:tblGrid>
              <a:tr h="41483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01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19" marR="6611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19" marR="6611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100">
                          <a:effectLst/>
                        </a:rPr>
                        <a:t>Allora … se lei sta bene … non ha dei problemi … le mestruazioni vengono normale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19" marR="66119" marT="0" marB="0"/>
                </a:tc>
                <a:extLst>
                  <a:ext uri="{0D108BD9-81ED-4DB2-BD59-A6C34878D82A}">
                    <a16:rowId xmlns:a16="http://schemas.microsoft.com/office/drawing/2014/main" val="1401461177"/>
                  </a:ext>
                </a:extLst>
              </a:tr>
              <a:tr h="20356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02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19" marR="6611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19" marR="6611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100">
                          <a:effectLst/>
                        </a:rPr>
                        <a:t>Mmh…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19" marR="66119" marT="0" marB="0"/>
                </a:tc>
                <a:extLst>
                  <a:ext uri="{0D108BD9-81ED-4DB2-BD59-A6C34878D82A}">
                    <a16:rowId xmlns:a16="http://schemas.microsoft.com/office/drawing/2014/main" val="1776581509"/>
                  </a:ext>
                </a:extLst>
              </a:tr>
              <a:tr h="20356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03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19" marR="6611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19" marR="6611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100">
                          <a:effectLst/>
                        </a:rPr>
                        <a:t>Normale… ok… possiamo anche non fare niente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19" marR="66119" marT="0" marB="0"/>
                </a:tc>
                <a:extLst>
                  <a:ext uri="{0D108BD9-81ED-4DB2-BD59-A6C34878D82A}">
                    <a16:rowId xmlns:a16="http://schemas.microsoft.com/office/drawing/2014/main" val="165381294"/>
                  </a:ext>
                </a:extLst>
              </a:tr>
              <a:tr h="20356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04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19" marR="6611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19" marR="6611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100">
                          <a:effectLst/>
                        </a:rPr>
                        <a:t>Ok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19" marR="66119" marT="0" marB="0"/>
                </a:tc>
                <a:extLst>
                  <a:ext uri="{0D108BD9-81ED-4DB2-BD59-A6C34878D82A}">
                    <a16:rowId xmlns:a16="http://schemas.microsoft.com/office/drawing/2014/main" val="163272637"/>
                  </a:ext>
                </a:extLst>
              </a:tr>
              <a:tr h="41483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05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19" marR="6611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D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19" marR="6611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100">
                          <a:effectLst/>
                        </a:rPr>
                        <a:t>Se invece lei vuole che la guardo.. ok… volentieri… ho tempo la posso anche controllare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19" marR="66119" marT="0" marB="0"/>
                </a:tc>
                <a:extLst>
                  <a:ext uri="{0D108BD9-81ED-4DB2-BD59-A6C34878D82A}">
                    <a16:rowId xmlns:a16="http://schemas.microsoft.com/office/drawing/2014/main" val="862523786"/>
                  </a:ext>
                </a:extLst>
              </a:tr>
              <a:tr h="104863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06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19" marR="6611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19" marR="6611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Te pregunta ahora, ¿generalmente tienes algo, algún problema que te molesta? ¿O todo está bien y no tienes nada? Porque dice que si no tienes ningún problema... porque normalmente, cuando uno se pone la espiral* (DIU)... casi cada año se hacen controles.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19" marR="66119" marT="0" marB="0"/>
                </a:tc>
                <a:extLst>
                  <a:ext uri="{0D108BD9-81ED-4DB2-BD59-A6C34878D82A}">
                    <a16:rowId xmlns:a16="http://schemas.microsoft.com/office/drawing/2014/main" val="3575281267"/>
                  </a:ext>
                </a:extLst>
              </a:tr>
              <a:tr h="20356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07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19" marR="6611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19" marR="6611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100">
                          <a:effectLst/>
                        </a:rPr>
                        <a:t>Perchè se no è verso luglio, agosto… insomma quest’estate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19" marR="66119" marT="0" marB="0"/>
                </a:tc>
                <a:extLst>
                  <a:ext uri="{0D108BD9-81ED-4DB2-BD59-A6C34878D82A}">
                    <a16:rowId xmlns:a16="http://schemas.microsoft.com/office/drawing/2014/main" val="1176620441"/>
                  </a:ext>
                </a:extLst>
              </a:tr>
              <a:tr h="20356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08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19" marR="6611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19" marR="6611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100">
                          <a:effectLst/>
                        </a:rPr>
                        <a:t>Eh…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19" marR="66119" marT="0" marB="0"/>
                </a:tc>
                <a:extLst>
                  <a:ext uri="{0D108BD9-81ED-4DB2-BD59-A6C34878D82A}">
                    <a16:rowId xmlns:a16="http://schemas.microsoft.com/office/drawing/2014/main" val="3037588202"/>
                  </a:ext>
                </a:extLst>
              </a:tr>
              <a:tr h="20356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09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19" marR="6611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19" marR="6611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100">
                          <a:effectLst/>
                        </a:rPr>
                        <a:t>Dopo un anno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19" marR="66119" marT="0" marB="0"/>
                </a:tc>
                <a:extLst>
                  <a:ext uri="{0D108BD9-81ED-4DB2-BD59-A6C34878D82A}">
                    <a16:rowId xmlns:a16="http://schemas.microsoft.com/office/drawing/2014/main" val="1930200262"/>
                  </a:ext>
                </a:extLst>
              </a:tr>
              <a:tr h="41483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10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19" marR="6611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19" marR="6611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O sea que si te lo pones en julio, podrías esperar hasta julio del año que viene para hacer el control anual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19" marR="66119" marT="0" marB="0"/>
                </a:tc>
                <a:extLst>
                  <a:ext uri="{0D108BD9-81ED-4DB2-BD59-A6C34878D82A}">
                    <a16:rowId xmlns:a16="http://schemas.microsoft.com/office/drawing/2014/main" val="1128112767"/>
                  </a:ext>
                </a:extLst>
              </a:tr>
              <a:tr h="20356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11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19" marR="6611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P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19" marR="6611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Ahora…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19" marR="66119" marT="0" marB="0"/>
                </a:tc>
                <a:extLst>
                  <a:ext uri="{0D108BD9-81ED-4DB2-BD59-A6C34878D82A}">
                    <a16:rowId xmlns:a16="http://schemas.microsoft.com/office/drawing/2014/main" val="3479892802"/>
                  </a:ext>
                </a:extLst>
              </a:tr>
              <a:tr h="20356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12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19" marR="6611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19" marR="6611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Ahora?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19" marR="66119" marT="0" marB="0"/>
                </a:tc>
                <a:extLst>
                  <a:ext uri="{0D108BD9-81ED-4DB2-BD59-A6C34878D82A}">
                    <a16:rowId xmlns:a16="http://schemas.microsoft.com/office/drawing/2014/main" val="960866338"/>
                  </a:ext>
                </a:extLst>
              </a:tr>
              <a:tr h="20356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13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19" marR="6611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P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19" marR="6611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No tengo nada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19" marR="66119" marT="0" marB="0"/>
                </a:tc>
                <a:extLst>
                  <a:ext uri="{0D108BD9-81ED-4DB2-BD59-A6C34878D82A}">
                    <a16:rowId xmlns:a16="http://schemas.microsoft.com/office/drawing/2014/main" val="4031090494"/>
                  </a:ext>
                </a:extLst>
              </a:tr>
              <a:tr h="62610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14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19" marR="6611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19" marR="6611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Esto… si todo va bien y no te viene la menstruación y no sientes nada, entonces te dice que no hace falta hacer el control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19" marR="66119" marT="0" marB="0"/>
                </a:tc>
                <a:extLst>
                  <a:ext uri="{0D108BD9-81ED-4DB2-BD59-A6C34878D82A}">
                    <a16:rowId xmlns:a16="http://schemas.microsoft.com/office/drawing/2014/main" val="373782558"/>
                  </a:ext>
                </a:extLst>
              </a:tr>
              <a:tr h="20356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15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19" marR="6611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P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19" marR="6611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ahora ha pasado un mes y no me ha venido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19" marR="66119" marT="0" marB="0"/>
                </a:tc>
                <a:extLst>
                  <a:ext uri="{0D108BD9-81ED-4DB2-BD59-A6C34878D82A}">
                    <a16:rowId xmlns:a16="http://schemas.microsoft.com/office/drawing/2014/main" val="1401393429"/>
                  </a:ext>
                </a:extLst>
              </a:tr>
              <a:tr h="20356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16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19" marR="6611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19" marR="6611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Un mes y no te ha venido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19" marR="66119" marT="0" marB="0"/>
                </a:tc>
                <a:extLst>
                  <a:ext uri="{0D108BD9-81ED-4DB2-BD59-A6C34878D82A}">
                    <a16:rowId xmlns:a16="http://schemas.microsoft.com/office/drawing/2014/main" val="2925548544"/>
                  </a:ext>
                </a:extLst>
              </a:tr>
              <a:tr h="20356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17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19" marR="6611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P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19" marR="6611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Un mes exacto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19" marR="66119" marT="0" marB="0"/>
                </a:tc>
                <a:extLst>
                  <a:ext uri="{0D108BD9-81ED-4DB2-BD59-A6C34878D82A}">
                    <a16:rowId xmlns:a16="http://schemas.microsoft.com/office/drawing/2014/main" val="984660911"/>
                  </a:ext>
                </a:extLst>
              </a:tr>
              <a:tr h="41483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18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19" marR="6611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19" marR="6611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100">
                          <a:effectLst/>
                        </a:rPr>
                        <a:t>Dice che dolore … qualcosa di strano non c’è.. dice che sta bene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19" marR="66119" marT="0" marB="0"/>
                </a:tc>
                <a:extLst>
                  <a:ext uri="{0D108BD9-81ED-4DB2-BD59-A6C34878D82A}">
                    <a16:rowId xmlns:a16="http://schemas.microsoft.com/office/drawing/2014/main" val="2149595980"/>
                  </a:ext>
                </a:extLst>
              </a:tr>
              <a:tr h="20356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19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19" marR="6611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19" marR="6611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</a:rPr>
                        <a:t>Ah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19" marR="66119" marT="0" marB="0"/>
                </a:tc>
                <a:extLst>
                  <a:ext uri="{0D108BD9-81ED-4DB2-BD59-A6C34878D82A}">
                    <a16:rowId xmlns:a16="http://schemas.microsoft.com/office/drawing/2014/main" val="33365586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23396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5CA390-E9E0-985D-B95E-2CDC3B9CF5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03FA91C-4CEB-1DF7-C9FC-E35EE81D25E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49844627"/>
              </p:ext>
            </p:extLst>
          </p:nvPr>
        </p:nvGraphicFramePr>
        <p:xfrm>
          <a:off x="1756612" y="365125"/>
          <a:ext cx="7964904" cy="58118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26456">
                  <a:extLst>
                    <a:ext uri="{9D8B030D-6E8A-4147-A177-3AD203B41FA5}">
                      <a16:colId xmlns:a16="http://schemas.microsoft.com/office/drawing/2014/main" val="1944278743"/>
                    </a:ext>
                  </a:extLst>
                </a:gridCol>
                <a:gridCol w="1063363">
                  <a:extLst>
                    <a:ext uri="{9D8B030D-6E8A-4147-A177-3AD203B41FA5}">
                      <a16:colId xmlns:a16="http://schemas.microsoft.com/office/drawing/2014/main" val="4144939429"/>
                    </a:ext>
                  </a:extLst>
                </a:gridCol>
                <a:gridCol w="5975085">
                  <a:extLst>
                    <a:ext uri="{9D8B030D-6E8A-4147-A177-3AD203B41FA5}">
                      <a16:colId xmlns:a16="http://schemas.microsoft.com/office/drawing/2014/main" val="3945792705"/>
                    </a:ext>
                  </a:extLst>
                </a:gridCol>
              </a:tblGrid>
              <a:tr h="34508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01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04" marR="50504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D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04" marR="50504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800">
                          <a:effectLst/>
                        </a:rPr>
                        <a:t>Allora … se lei sta bene … non ha dei problemi … le mestruazioni vengono normale 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04" marR="50504" marT="0" marB="0"/>
                </a:tc>
                <a:extLst>
                  <a:ext uri="{0D108BD9-81ED-4DB2-BD59-A6C34878D82A}">
                    <a16:rowId xmlns:a16="http://schemas.microsoft.com/office/drawing/2014/main" val="2830556417"/>
                  </a:ext>
                </a:extLst>
              </a:tr>
              <a:tr h="16864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02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04" marR="50504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M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04" marR="50504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800">
                          <a:effectLst/>
                        </a:rPr>
                        <a:t>Mmh…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04" marR="50504" marT="0" marB="0"/>
                </a:tc>
                <a:extLst>
                  <a:ext uri="{0D108BD9-81ED-4DB2-BD59-A6C34878D82A}">
                    <a16:rowId xmlns:a16="http://schemas.microsoft.com/office/drawing/2014/main" val="839627454"/>
                  </a:ext>
                </a:extLst>
              </a:tr>
              <a:tr h="16864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03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04" marR="50504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D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04" marR="50504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800">
                          <a:effectLst/>
                        </a:rPr>
                        <a:t>Normale… ok… possiamo anche non fare niente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04" marR="50504" marT="0" marB="0"/>
                </a:tc>
                <a:extLst>
                  <a:ext uri="{0D108BD9-81ED-4DB2-BD59-A6C34878D82A}">
                    <a16:rowId xmlns:a16="http://schemas.microsoft.com/office/drawing/2014/main" val="1746920279"/>
                  </a:ext>
                </a:extLst>
              </a:tr>
              <a:tr h="16864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04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04" marR="50504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M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04" marR="50504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800">
                          <a:effectLst/>
                        </a:rPr>
                        <a:t>Ok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04" marR="50504" marT="0" marB="0"/>
                </a:tc>
                <a:extLst>
                  <a:ext uri="{0D108BD9-81ED-4DB2-BD59-A6C34878D82A}">
                    <a16:rowId xmlns:a16="http://schemas.microsoft.com/office/drawing/2014/main" val="2273336677"/>
                  </a:ext>
                </a:extLst>
              </a:tr>
              <a:tr h="34508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05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04" marR="50504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D 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04" marR="50504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800">
                          <a:effectLst/>
                        </a:rPr>
                        <a:t>Se invece lei vuole che la guardo.. ok… volentieri… ho tempo la posso anche controllare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04" marR="50504" marT="0" marB="0"/>
                </a:tc>
                <a:extLst>
                  <a:ext uri="{0D108BD9-81ED-4DB2-BD59-A6C34878D82A}">
                    <a16:rowId xmlns:a16="http://schemas.microsoft.com/office/drawing/2014/main" val="2895962392"/>
                  </a:ext>
                </a:extLst>
              </a:tr>
              <a:tr h="69798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06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04" marR="50504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M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04" marR="50504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Te pregunta ahora, ¿generalmente tienes algo, algún problema que te molesta? ¿O todo está bien y no tienes nada? Porque dice que si no tienes ningún problema... porque normalmente, cuando uno se pone la espiral* (DIU)... casi cada año se hacen controles.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04" marR="50504" marT="0" marB="0"/>
                </a:tc>
                <a:extLst>
                  <a:ext uri="{0D108BD9-81ED-4DB2-BD59-A6C34878D82A}">
                    <a16:rowId xmlns:a16="http://schemas.microsoft.com/office/drawing/2014/main" val="3259945277"/>
                  </a:ext>
                </a:extLst>
              </a:tr>
              <a:tr h="16864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07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04" marR="50504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D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04" marR="50504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800">
                          <a:effectLst/>
                        </a:rPr>
                        <a:t>Perchè se no è verso luglio, agosto… insomma quest’estate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04" marR="50504" marT="0" marB="0"/>
                </a:tc>
                <a:extLst>
                  <a:ext uri="{0D108BD9-81ED-4DB2-BD59-A6C34878D82A}">
                    <a16:rowId xmlns:a16="http://schemas.microsoft.com/office/drawing/2014/main" val="683809803"/>
                  </a:ext>
                </a:extLst>
              </a:tr>
              <a:tr h="16864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08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04" marR="50504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M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04" marR="50504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800">
                          <a:effectLst/>
                        </a:rPr>
                        <a:t>Eh…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04" marR="50504" marT="0" marB="0"/>
                </a:tc>
                <a:extLst>
                  <a:ext uri="{0D108BD9-81ED-4DB2-BD59-A6C34878D82A}">
                    <a16:rowId xmlns:a16="http://schemas.microsoft.com/office/drawing/2014/main" val="824059531"/>
                  </a:ext>
                </a:extLst>
              </a:tr>
              <a:tr h="16864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09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04" marR="50504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D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04" marR="50504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800">
                          <a:effectLst/>
                        </a:rPr>
                        <a:t>Dopo un anno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04" marR="50504" marT="0" marB="0"/>
                </a:tc>
                <a:extLst>
                  <a:ext uri="{0D108BD9-81ED-4DB2-BD59-A6C34878D82A}">
                    <a16:rowId xmlns:a16="http://schemas.microsoft.com/office/drawing/2014/main" val="1592628513"/>
                  </a:ext>
                </a:extLst>
              </a:tr>
              <a:tr h="34508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10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04" marR="50504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M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04" marR="50504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O sea que si te lo pones en julio, podrías esperar hasta julio del año que viene para hacer el control anual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04" marR="50504" marT="0" marB="0"/>
                </a:tc>
                <a:extLst>
                  <a:ext uri="{0D108BD9-81ED-4DB2-BD59-A6C34878D82A}">
                    <a16:rowId xmlns:a16="http://schemas.microsoft.com/office/drawing/2014/main" val="1197672610"/>
                  </a:ext>
                </a:extLst>
              </a:tr>
              <a:tr h="16864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11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04" marR="50504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P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04" marR="50504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Ahora…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04" marR="50504" marT="0" marB="0"/>
                </a:tc>
                <a:extLst>
                  <a:ext uri="{0D108BD9-81ED-4DB2-BD59-A6C34878D82A}">
                    <a16:rowId xmlns:a16="http://schemas.microsoft.com/office/drawing/2014/main" val="3055798014"/>
                  </a:ext>
                </a:extLst>
              </a:tr>
              <a:tr h="16864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12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04" marR="50504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M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04" marR="50504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Ahora?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04" marR="50504" marT="0" marB="0"/>
                </a:tc>
                <a:extLst>
                  <a:ext uri="{0D108BD9-81ED-4DB2-BD59-A6C34878D82A}">
                    <a16:rowId xmlns:a16="http://schemas.microsoft.com/office/drawing/2014/main" val="3714019165"/>
                  </a:ext>
                </a:extLst>
              </a:tr>
              <a:tr h="16864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13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04" marR="50504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P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04" marR="50504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No tengo nada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04" marR="50504" marT="0" marB="0"/>
                </a:tc>
                <a:extLst>
                  <a:ext uri="{0D108BD9-81ED-4DB2-BD59-A6C34878D82A}">
                    <a16:rowId xmlns:a16="http://schemas.microsoft.com/office/drawing/2014/main" val="2651626132"/>
                  </a:ext>
                </a:extLst>
              </a:tr>
              <a:tr h="34508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14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04" marR="50504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M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04" marR="50504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Esto… si todo va bien y no te viene la menstruación y no sientes nada, entonces te dice que no hace falta hacer el control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04" marR="50504" marT="0" marB="0"/>
                </a:tc>
                <a:extLst>
                  <a:ext uri="{0D108BD9-81ED-4DB2-BD59-A6C34878D82A}">
                    <a16:rowId xmlns:a16="http://schemas.microsoft.com/office/drawing/2014/main" val="769539797"/>
                  </a:ext>
                </a:extLst>
              </a:tr>
              <a:tr h="16864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15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04" marR="50504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P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04" marR="50504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ahora ha pasado un mes y no me ha venido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04" marR="50504" marT="0" marB="0"/>
                </a:tc>
                <a:extLst>
                  <a:ext uri="{0D108BD9-81ED-4DB2-BD59-A6C34878D82A}">
                    <a16:rowId xmlns:a16="http://schemas.microsoft.com/office/drawing/2014/main" val="2206783547"/>
                  </a:ext>
                </a:extLst>
              </a:tr>
              <a:tr h="16864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16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04" marR="50504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M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04" marR="50504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Un mes y no te ha venido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04" marR="50504" marT="0" marB="0"/>
                </a:tc>
                <a:extLst>
                  <a:ext uri="{0D108BD9-81ED-4DB2-BD59-A6C34878D82A}">
                    <a16:rowId xmlns:a16="http://schemas.microsoft.com/office/drawing/2014/main" val="3335598821"/>
                  </a:ext>
                </a:extLst>
              </a:tr>
              <a:tr h="16864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17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04" marR="50504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P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04" marR="50504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Un mes exacto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04" marR="50504" marT="0" marB="0"/>
                </a:tc>
                <a:extLst>
                  <a:ext uri="{0D108BD9-81ED-4DB2-BD59-A6C34878D82A}">
                    <a16:rowId xmlns:a16="http://schemas.microsoft.com/office/drawing/2014/main" val="1199559662"/>
                  </a:ext>
                </a:extLst>
              </a:tr>
              <a:tr h="16864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18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04" marR="50504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M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04" marR="50504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800">
                          <a:effectLst/>
                        </a:rPr>
                        <a:t>Dice che dolore … qualcosa di strano non c’è.. dice che sta bene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04" marR="50504" marT="0" marB="0"/>
                </a:tc>
                <a:extLst>
                  <a:ext uri="{0D108BD9-81ED-4DB2-BD59-A6C34878D82A}">
                    <a16:rowId xmlns:a16="http://schemas.microsoft.com/office/drawing/2014/main" val="4010078675"/>
                  </a:ext>
                </a:extLst>
              </a:tr>
              <a:tr h="16864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19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04" marR="50504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D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04" marR="50504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800">
                          <a:effectLst/>
                        </a:rPr>
                        <a:t>Ah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04" marR="50504" marT="0" marB="0"/>
                </a:tc>
                <a:extLst>
                  <a:ext uri="{0D108BD9-81ED-4DB2-BD59-A6C34878D82A}">
                    <a16:rowId xmlns:a16="http://schemas.microsoft.com/office/drawing/2014/main" val="1380617949"/>
                  </a:ext>
                </a:extLst>
              </a:tr>
              <a:tr h="34508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20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04" marR="50504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M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04" marR="50504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800">
                          <a:effectLst/>
                        </a:rPr>
                        <a:t>Ha le mestruazioni abbondanti, l’unica solo cosa forse è per questo che è venuta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04" marR="50504" marT="0" marB="0"/>
                </a:tc>
                <a:extLst>
                  <a:ext uri="{0D108BD9-81ED-4DB2-BD59-A6C34878D82A}">
                    <a16:rowId xmlns:a16="http://schemas.microsoft.com/office/drawing/2014/main" val="845908852"/>
                  </a:ext>
                </a:extLst>
              </a:tr>
              <a:tr h="16864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21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04" marR="50504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D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04" marR="50504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800">
                          <a:effectLst/>
                        </a:rPr>
                        <a:t>Mmh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04" marR="50504" marT="0" marB="0"/>
                </a:tc>
                <a:extLst>
                  <a:ext uri="{0D108BD9-81ED-4DB2-BD59-A6C34878D82A}">
                    <a16:rowId xmlns:a16="http://schemas.microsoft.com/office/drawing/2014/main" val="4106817698"/>
                  </a:ext>
                </a:extLst>
              </a:tr>
              <a:tr h="34508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22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04" marR="50504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M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04" marR="50504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800">
                          <a:effectLst/>
                        </a:rPr>
                        <a:t>Che la mestruazione questo mese non è venuta (sorridendo) e lei è un pochino preoccupata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04" marR="50504" marT="0" marB="0"/>
                </a:tc>
                <a:extLst>
                  <a:ext uri="{0D108BD9-81ED-4DB2-BD59-A6C34878D82A}">
                    <a16:rowId xmlns:a16="http://schemas.microsoft.com/office/drawing/2014/main" val="2887653155"/>
                  </a:ext>
                </a:extLst>
              </a:tr>
              <a:tr h="34508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23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04" marR="50504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D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04" marR="50504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800">
                          <a:effectLst/>
                        </a:rPr>
                        <a:t>Allora… al limite facciamo una cosa … le facciamo fare un test di gravidanza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04" marR="50504" marT="0" marB="0"/>
                </a:tc>
                <a:extLst>
                  <a:ext uri="{0D108BD9-81ED-4DB2-BD59-A6C34878D82A}">
                    <a16:rowId xmlns:a16="http://schemas.microsoft.com/office/drawing/2014/main" val="873784811"/>
                  </a:ext>
                </a:extLst>
              </a:tr>
              <a:tr h="16864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24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04" marR="50504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M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04" marR="50504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800" dirty="0">
                          <a:effectLst/>
                        </a:rPr>
                        <a:t>ok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04" marR="50504" marT="0" marB="0"/>
                </a:tc>
                <a:extLst>
                  <a:ext uri="{0D108BD9-81ED-4DB2-BD59-A6C34878D82A}">
                    <a16:rowId xmlns:a16="http://schemas.microsoft.com/office/drawing/2014/main" val="747098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5608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F46171-A7C7-233C-EFA4-85D7FAE728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A0630596-F960-D9D3-8890-453D43781C3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49083519"/>
              </p:ext>
            </p:extLst>
          </p:nvPr>
        </p:nvGraphicFramePr>
        <p:xfrm>
          <a:off x="2695074" y="2526633"/>
          <a:ext cx="6097771" cy="17360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10500">
                  <a:extLst>
                    <a:ext uri="{9D8B030D-6E8A-4147-A177-3AD203B41FA5}">
                      <a16:colId xmlns:a16="http://schemas.microsoft.com/office/drawing/2014/main" val="4034978885"/>
                    </a:ext>
                  </a:extLst>
                </a:gridCol>
                <a:gridCol w="814089">
                  <a:extLst>
                    <a:ext uri="{9D8B030D-6E8A-4147-A177-3AD203B41FA5}">
                      <a16:colId xmlns:a16="http://schemas.microsoft.com/office/drawing/2014/main" val="1564529370"/>
                    </a:ext>
                  </a:extLst>
                </a:gridCol>
                <a:gridCol w="4473182">
                  <a:extLst>
                    <a:ext uri="{9D8B030D-6E8A-4147-A177-3AD203B41FA5}">
                      <a16:colId xmlns:a16="http://schemas.microsoft.com/office/drawing/2014/main" val="791358570"/>
                    </a:ext>
                  </a:extLst>
                </a:gridCol>
              </a:tblGrid>
              <a:tr h="57867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01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OK, dimmi adesso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98648289"/>
                  </a:ext>
                </a:extLst>
              </a:tr>
              <a:tr h="57867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02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¿Qué te pasa?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9730572"/>
                  </a:ext>
                </a:extLst>
              </a:tr>
              <a:tr h="57867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03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P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Me preocupa el corazón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042590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39237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EC5F8-ABB4-09B9-9538-388692E49F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EFFADBB3-862E-8E17-6423-22970B9400D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83189784"/>
              </p:ext>
            </p:extLst>
          </p:nvPr>
        </p:nvGraphicFramePr>
        <p:xfrm>
          <a:off x="2526632" y="2093495"/>
          <a:ext cx="6266212" cy="23434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32888">
                  <a:extLst>
                    <a:ext uri="{9D8B030D-6E8A-4147-A177-3AD203B41FA5}">
                      <a16:colId xmlns:a16="http://schemas.microsoft.com/office/drawing/2014/main" val="898154998"/>
                    </a:ext>
                  </a:extLst>
                </a:gridCol>
                <a:gridCol w="836577">
                  <a:extLst>
                    <a:ext uri="{9D8B030D-6E8A-4147-A177-3AD203B41FA5}">
                      <a16:colId xmlns:a16="http://schemas.microsoft.com/office/drawing/2014/main" val="360661592"/>
                    </a:ext>
                  </a:extLst>
                </a:gridCol>
                <a:gridCol w="4596747">
                  <a:extLst>
                    <a:ext uri="{9D8B030D-6E8A-4147-A177-3AD203B41FA5}">
                      <a16:colId xmlns:a16="http://schemas.microsoft.com/office/drawing/2014/main" val="3218533147"/>
                    </a:ext>
                  </a:extLst>
                </a:gridCol>
              </a:tblGrid>
              <a:tr h="46868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01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OK, dimmi adesso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37163120"/>
                  </a:ext>
                </a:extLst>
              </a:tr>
              <a:tr h="46868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02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¿Qué te pasa?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19864893"/>
                  </a:ext>
                </a:extLst>
              </a:tr>
              <a:tr h="46868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03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P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Me preocupa el corazón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3187661"/>
                  </a:ext>
                </a:extLst>
              </a:tr>
              <a:tr h="46868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04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¿De qué manera?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08499757"/>
                  </a:ext>
                </a:extLst>
              </a:tr>
              <a:tr h="46868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05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P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Hm… mi corazón…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769770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69195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462A3F-ABDC-4F16-7584-4873BD002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627E9BDB-293E-4B0C-03C9-C069FA5E8E0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49584332"/>
              </p:ext>
            </p:extLst>
          </p:nvPr>
        </p:nvGraphicFramePr>
        <p:xfrm>
          <a:off x="2839453" y="2310063"/>
          <a:ext cx="5953392" cy="230108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91309">
                  <a:extLst>
                    <a:ext uri="{9D8B030D-6E8A-4147-A177-3AD203B41FA5}">
                      <a16:colId xmlns:a16="http://schemas.microsoft.com/office/drawing/2014/main" val="4119736831"/>
                    </a:ext>
                  </a:extLst>
                </a:gridCol>
                <a:gridCol w="794814">
                  <a:extLst>
                    <a:ext uri="{9D8B030D-6E8A-4147-A177-3AD203B41FA5}">
                      <a16:colId xmlns:a16="http://schemas.microsoft.com/office/drawing/2014/main" val="3264400078"/>
                    </a:ext>
                  </a:extLst>
                </a:gridCol>
                <a:gridCol w="4367269">
                  <a:extLst>
                    <a:ext uri="{9D8B030D-6E8A-4147-A177-3AD203B41FA5}">
                      <a16:colId xmlns:a16="http://schemas.microsoft.com/office/drawing/2014/main" val="3493552600"/>
                    </a:ext>
                  </a:extLst>
                </a:gridCol>
              </a:tblGrid>
              <a:tr h="32872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01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OK, dimmi adesso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15350018"/>
                  </a:ext>
                </a:extLst>
              </a:tr>
              <a:tr h="32872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02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¿Qué te pasa?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38535944"/>
                  </a:ext>
                </a:extLst>
              </a:tr>
              <a:tr h="32872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03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P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Me preocupa el corazón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30661793"/>
                  </a:ext>
                </a:extLst>
              </a:tr>
              <a:tr h="32872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04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¿De qué manera?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187566"/>
                  </a:ext>
                </a:extLst>
              </a:tr>
              <a:tr h="32872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05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P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Hm… mi corazón…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05221262"/>
                  </a:ext>
                </a:extLst>
              </a:tr>
              <a:tr h="32872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06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¿Late más rápido?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62641916"/>
                  </a:ext>
                </a:extLst>
              </a:tr>
              <a:tr h="32872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07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P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Sí, sí, late más rápido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058927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19952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8E3D35-3443-9D9F-3649-15E629969D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155DF8E-975B-03D3-A8EF-3F9A188AC8B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63421974"/>
              </p:ext>
            </p:extLst>
          </p:nvPr>
        </p:nvGraphicFramePr>
        <p:xfrm>
          <a:off x="1684421" y="1371601"/>
          <a:ext cx="7108424" cy="358803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44833">
                  <a:extLst>
                    <a:ext uri="{9D8B030D-6E8A-4147-A177-3AD203B41FA5}">
                      <a16:colId xmlns:a16="http://schemas.microsoft.com/office/drawing/2014/main" val="3457953098"/>
                    </a:ext>
                  </a:extLst>
                </a:gridCol>
                <a:gridCol w="949017">
                  <a:extLst>
                    <a:ext uri="{9D8B030D-6E8A-4147-A177-3AD203B41FA5}">
                      <a16:colId xmlns:a16="http://schemas.microsoft.com/office/drawing/2014/main" val="3064852235"/>
                    </a:ext>
                  </a:extLst>
                </a:gridCol>
                <a:gridCol w="5214574">
                  <a:extLst>
                    <a:ext uri="{9D8B030D-6E8A-4147-A177-3AD203B41FA5}">
                      <a16:colId xmlns:a16="http://schemas.microsoft.com/office/drawing/2014/main" val="2890575032"/>
                    </a:ext>
                  </a:extLst>
                </a:gridCol>
              </a:tblGrid>
              <a:tr h="32618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01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OK, dimmi adesso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64349733"/>
                  </a:ext>
                </a:extLst>
              </a:tr>
              <a:tr h="32618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02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¿Qué te pasa?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94256587"/>
                  </a:ext>
                </a:extLst>
              </a:tr>
              <a:tr h="32618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03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P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Me preocupa el corazón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76892573"/>
                  </a:ext>
                </a:extLst>
              </a:tr>
              <a:tr h="32618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04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¿De qué manera?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55911636"/>
                  </a:ext>
                </a:extLst>
              </a:tr>
              <a:tr h="32618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05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P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Hm… mi corazón…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38653234"/>
                  </a:ext>
                </a:extLst>
              </a:tr>
              <a:tr h="32618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06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¿Late más rápido?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95627937"/>
                  </a:ext>
                </a:extLst>
              </a:tr>
              <a:tr h="32618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07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P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Sí, sí, late más rápido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89759662"/>
                  </a:ext>
                </a:extLst>
              </a:tr>
              <a:tr h="32618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08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¿O te duele?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92022404"/>
                  </a:ext>
                </a:extLst>
              </a:tr>
              <a:tr h="32618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09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P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Sí, sí, me duele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88616219"/>
                  </a:ext>
                </a:extLst>
              </a:tr>
              <a:tr h="32618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10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¿Pero late más rápido?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5226700"/>
                  </a:ext>
                </a:extLst>
              </a:tr>
              <a:tr h="32618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11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P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Sí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796792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31325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B68902-618C-81D4-C9E8-B8629340B1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7B16E4C-3A13-2CF6-5CB3-9CEF14DA0CA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35048760"/>
              </p:ext>
            </p:extLst>
          </p:nvPr>
        </p:nvGraphicFramePr>
        <p:xfrm>
          <a:off x="1756610" y="1690689"/>
          <a:ext cx="7628021" cy="39641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13897">
                  <a:extLst>
                    <a:ext uri="{9D8B030D-6E8A-4147-A177-3AD203B41FA5}">
                      <a16:colId xmlns:a16="http://schemas.microsoft.com/office/drawing/2014/main" val="2304212044"/>
                    </a:ext>
                  </a:extLst>
                </a:gridCol>
                <a:gridCol w="1018386">
                  <a:extLst>
                    <a:ext uri="{9D8B030D-6E8A-4147-A177-3AD203B41FA5}">
                      <a16:colId xmlns:a16="http://schemas.microsoft.com/office/drawing/2014/main" val="3936864021"/>
                    </a:ext>
                  </a:extLst>
                </a:gridCol>
                <a:gridCol w="5595738">
                  <a:extLst>
                    <a:ext uri="{9D8B030D-6E8A-4147-A177-3AD203B41FA5}">
                      <a16:colId xmlns:a16="http://schemas.microsoft.com/office/drawing/2014/main" val="4140097607"/>
                    </a:ext>
                  </a:extLst>
                </a:gridCol>
              </a:tblGrid>
              <a:tr h="30493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01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OK, dimmi adesso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36621952"/>
                  </a:ext>
                </a:extLst>
              </a:tr>
              <a:tr h="30493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02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¿Qué te pasa?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63606546"/>
                  </a:ext>
                </a:extLst>
              </a:tr>
              <a:tr h="30493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03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P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Me preocupa el corazón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98151768"/>
                  </a:ext>
                </a:extLst>
              </a:tr>
              <a:tr h="30493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04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¿De qué manera?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23772449"/>
                  </a:ext>
                </a:extLst>
              </a:tr>
              <a:tr h="30493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05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P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Hm… mi corazón…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50532563"/>
                  </a:ext>
                </a:extLst>
              </a:tr>
              <a:tr h="30493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06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¿Late más rápido?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43602376"/>
                  </a:ext>
                </a:extLst>
              </a:tr>
              <a:tr h="30493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07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P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Sí, sí, late más rápido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78664377"/>
                  </a:ext>
                </a:extLst>
              </a:tr>
              <a:tr h="30493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08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¿O te duele?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38028713"/>
                  </a:ext>
                </a:extLst>
              </a:tr>
              <a:tr h="30493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09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P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Sí, sí, me duele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1281179"/>
                  </a:ext>
                </a:extLst>
              </a:tr>
              <a:tr h="30493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10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¿Pero late más rápido?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48475940"/>
                  </a:ext>
                </a:extLst>
              </a:tr>
              <a:tr h="30493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11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P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Sí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5774040"/>
                  </a:ext>
                </a:extLst>
              </a:tr>
              <a:tr h="30493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12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100">
                          <a:effectLst/>
                        </a:rPr>
                        <a:t>Eh… ha il cuore che batte forte. Ha anche dolore, dice.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49113161"/>
                  </a:ext>
                </a:extLst>
              </a:tr>
              <a:tr h="30493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13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</a:rPr>
                        <a:t>Da quando?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72077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13053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6EE57C-55E7-71F3-4B8A-CF9CBF3BE5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DE828D3-4417-3FB6-CBBC-13C8213E252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53996173"/>
              </p:ext>
            </p:extLst>
          </p:nvPr>
        </p:nvGraphicFramePr>
        <p:xfrm>
          <a:off x="1588168" y="1491917"/>
          <a:ext cx="7204677" cy="31243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38029">
                  <a:extLst>
                    <a:ext uri="{9D8B030D-6E8A-4147-A177-3AD203B41FA5}">
                      <a16:colId xmlns:a16="http://schemas.microsoft.com/office/drawing/2014/main" val="2379193373"/>
                    </a:ext>
                  </a:extLst>
                </a:gridCol>
                <a:gridCol w="961868">
                  <a:extLst>
                    <a:ext uri="{9D8B030D-6E8A-4147-A177-3AD203B41FA5}">
                      <a16:colId xmlns:a16="http://schemas.microsoft.com/office/drawing/2014/main" val="3749387940"/>
                    </a:ext>
                  </a:extLst>
                </a:gridCol>
                <a:gridCol w="5404780">
                  <a:extLst>
                    <a:ext uri="{9D8B030D-6E8A-4147-A177-3AD203B41FA5}">
                      <a16:colId xmlns:a16="http://schemas.microsoft.com/office/drawing/2014/main" val="1203859142"/>
                    </a:ext>
                  </a:extLst>
                </a:gridCol>
              </a:tblGrid>
              <a:tr h="89984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01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100">
                          <a:effectLst/>
                        </a:rPr>
                        <a:t>Allora … se lei sta bene … non ha dei problemi … le mestruazioni vengono normale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19615844"/>
                  </a:ext>
                </a:extLst>
              </a:tr>
              <a:tr h="44156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02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100">
                          <a:effectLst/>
                        </a:rPr>
                        <a:t>Mmh…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1058155"/>
                  </a:ext>
                </a:extLst>
              </a:tr>
              <a:tr h="44156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03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100">
                          <a:effectLst/>
                        </a:rPr>
                        <a:t>Normale… ok… possiamo anche non fare niente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1952272"/>
                  </a:ext>
                </a:extLst>
              </a:tr>
              <a:tr h="44156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04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100">
                          <a:effectLst/>
                        </a:rPr>
                        <a:t>Ok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05230322"/>
                  </a:ext>
                </a:extLst>
              </a:tr>
              <a:tr h="89984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05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D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</a:rPr>
                        <a:t>Se invece lei vuole che la guardo.. ok… volentieri… ho tempo la posso anche controllare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022453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98207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3E5AFB-62A7-6BEC-6841-BCE4ADE25D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EFEBC9D0-0487-DE4D-E2FC-51C86A7CC8A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72116225"/>
              </p:ext>
            </p:extLst>
          </p:nvPr>
        </p:nvGraphicFramePr>
        <p:xfrm>
          <a:off x="2581007" y="2113025"/>
          <a:ext cx="6827687" cy="35899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94179">
                  <a:extLst>
                    <a:ext uri="{9D8B030D-6E8A-4147-A177-3AD203B41FA5}">
                      <a16:colId xmlns:a16="http://schemas.microsoft.com/office/drawing/2014/main" val="1197910751"/>
                    </a:ext>
                  </a:extLst>
                </a:gridCol>
                <a:gridCol w="911537">
                  <a:extLst>
                    <a:ext uri="{9D8B030D-6E8A-4147-A177-3AD203B41FA5}">
                      <a16:colId xmlns:a16="http://schemas.microsoft.com/office/drawing/2014/main" val="1984900941"/>
                    </a:ext>
                  </a:extLst>
                </a:gridCol>
                <a:gridCol w="5121971">
                  <a:extLst>
                    <a:ext uri="{9D8B030D-6E8A-4147-A177-3AD203B41FA5}">
                      <a16:colId xmlns:a16="http://schemas.microsoft.com/office/drawing/2014/main" val="2827376092"/>
                    </a:ext>
                  </a:extLst>
                </a:gridCol>
              </a:tblGrid>
              <a:tr h="48044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01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100">
                          <a:effectLst/>
                        </a:rPr>
                        <a:t>Allora … se lei sta bene … non ha dei problemi … le mestruazioni vengono normale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97986035"/>
                  </a:ext>
                </a:extLst>
              </a:tr>
              <a:tr h="23576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02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100">
                          <a:effectLst/>
                        </a:rPr>
                        <a:t>Mmh…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5047091"/>
                  </a:ext>
                </a:extLst>
              </a:tr>
              <a:tr h="23576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03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100">
                          <a:effectLst/>
                        </a:rPr>
                        <a:t>Normale… ok… possiamo anche non fare niente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70887727"/>
                  </a:ext>
                </a:extLst>
              </a:tr>
              <a:tr h="23576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04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100">
                          <a:effectLst/>
                        </a:rPr>
                        <a:t>Ok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09506567"/>
                  </a:ext>
                </a:extLst>
              </a:tr>
              <a:tr h="48044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05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D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100">
                          <a:effectLst/>
                        </a:rPr>
                        <a:t>Se invece lei vuole che la guardo.. ok… volentieri… ho tempo la posso anche controllare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74523149"/>
                  </a:ext>
                </a:extLst>
              </a:tr>
              <a:tr h="121449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06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Te pregunta ahora, ¿generalmente tienes algo, algún problema que te molesta? ¿O todo está bien y no tienes nada? Porque dice que si no tienes ningún problema... porque normalmente, cuando uno se pone la espiral* (DIU)... casi cada año se hacen controles.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57334843"/>
                  </a:ext>
                </a:extLst>
              </a:tr>
              <a:tr h="23576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07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100">
                          <a:effectLst/>
                        </a:rPr>
                        <a:t>Perchè se no è verso luglio, agosto… insomma quest’estate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2695385"/>
                  </a:ext>
                </a:extLst>
              </a:tr>
              <a:tr h="23576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08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100">
                          <a:effectLst/>
                        </a:rPr>
                        <a:t>Eh…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67248508"/>
                  </a:ext>
                </a:extLst>
              </a:tr>
              <a:tr h="23576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09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</a:rPr>
                        <a:t>Dopo un anno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030774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55436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2EACD6-51AA-D3DE-DE27-EEDB49137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3C60FEA4-46E9-4F0E-48C9-CD19C7A5779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35265436"/>
              </p:ext>
            </p:extLst>
          </p:nvPr>
        </p:nvGraphicFramePr>
        <p:xfrm>
          <a:off x="1828799" y="1034717"/>
          <a:ext cx="8373980" cy="54581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74040">
                  <a:extLst>
                    <a:ext uri="{9D8B030D-6E8A-4147-A177-3AD203B41FA5}">
                      <a16:colId xmlns:a16="http://schemas.microsoft.com/office/drawing/2014/main" val="2626182370"/>
                    </a:ext>
                  </a:extLst>
                </a:gridCol>
                <a:gridCol w="1117977">
                  <a:extLst>
                    <a:ext uri="{9D8B030D-6E8A-4147-A177-3AD203B41FA5}">
                      <a16:colId xmlns:a16="http://schemas.microsoft.com/office/drawing/2014/main" val="3019812289"/>
                    </a:ext>
                  </a:extLst>
                </a:gridCol>
                <a:gridCol w="6281963">
                  <a:extLst>
                    <a:ext uri="{9D8B030D-6E8A-4147-A177-3AD203B41FA5}">
                      <a16:colId xmlns:a16="http://schemas.microsoft.com/office/drawing/2014/main" val="748051250"/>
                    </a:ext>
                  </a:extLst>
                </a:gridCol>
              </a:tblGrid>
              <a:tr h="60897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01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100">
                          <a:effectLst/>
                        </a:rPr>
                        <a:t>Allora … se lei sta bene … non ha dei problemi … le mestruazioni vengono normale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82282161"/>
                  </a:ext>
                </a:extLst>
              </a:tr>
              <a:tr h="29883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02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100">
                          <a:effectLst/>
                        </a:rPr>
                        <a:t>Mmh…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29595127"/>
                  </a:ext>
                </a:extLst>
              </a:tr>
              <a:tr h="29883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03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100">
                          <a:effectLst/>
                        </a:rPr>
                        <a:t>Normale… ok… possiamo anche non fare niente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52473936"/>
                  </a:ext>
                </a:extLst>
              </a:tr>
              <a:tr h="29883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04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100">
                          <a:effectLst/>
                        </a:rPr>
                        <a:t>Ok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99364541"/>
                  </a:ext>
                </a:extLst>
              </a:tr>
              <a:tr h="60897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05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D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100">
                          <a:effectLst/>
                        </a:rPr>
                        <a:t>Se invece lei vuole che la guardo.. ok… volentieri… ho tempo la posso anche controllare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27165898"/>
                  </a:ext>
                </a:extLst>
              </a:tr>
              <a:tr h="153939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06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Te pregunta ahora, ¿generalmente tienes algo, algún problema que te molesta? ¿O todo está bien y no tienes nada? Porque dice que si no tienes ningún problema... porque normalmente, cuando uno se pone la espiral* (DIU)... casi cada año se hacen controles.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0807421"/>
                  </a:ext>
                </a:extLst>
              </a:tr>
              <a:tr h="29883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07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100">
                          <a:effectLst/>
                        </a:rPr>
                        <a:t>Perchè se no è verso luglio, agosto… insomma quest’estate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05620515"/>
                  </a:ext>
                </a:extLst>
              </a:tr>
              <a:tr h="29883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08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100">
                          <a:effectLst/>
                        </a:rPr>
                        <a:t>Eh…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53610773"/>
                  </a:ext>
                </a:extLst>
              </a:tr>
              <a:tr h="29883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09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100">
                          <a:effectLst/>
                        </a:rPr>
                        <a:t>Dopo un anno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58775232"/>
                  </a:ext>
                </a:extLst>
              </a:tr>
              <a:tr h="60897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10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O sea que si te lo pones en julio, podrías esperar hasta julio del año que viene para hacer el control anual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06724775"/>
                  </a:ext>
                </a:extLst>
              </a:tr>
              <a:tr h="29883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11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P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Ahora…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054343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02701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A1AD8B79154FA4699A3F0BC04FB38AF" ma:contentTypeVersion="4" ma:contentTypeDescription="Creare un nuovo documento." ma:contentTypeScope="" ma:versionID="13f97541646d49d5c310e31d6d024923">
  <xsd:schema xmlns:xsd="http://www.w3.org/2001/XMLSchema" xmlns:xs="http://www.w3.org/2001/XMLSchema" xmlns:p="http://schemas.microsoft.com/office/2006/metadata/properties" xmlns:ns3="06063210-0d3d-407e-84f7-6add77a53517" targetNamespace="http://schemas.microsoft.com/office/2006/metadata/properties" ma:root="true" ma:fieldsID="283a829b0df94384b795c39d5356d6b3" ns3:_="">
    <xsd:import namespace="06063210-0d3d-407e-84f7-6add77a5351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6063210-0d3d-407e-84f7-6add77a5351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2A5C595-B947-414E-9EB1-170689848CD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6063210-0d3d-407e-84f7-6add77a5351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235999D-2DCD-4FBB-876D-DAFB5EF3BBB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97D63CF-383E-46A7-875A-22F3F52EBBC6}">
  <ds:schemaRefs>
    <ds:schemaRef ds:uri="http://purl.org/dc/dcmitype/"/>
    <ds:schemaRef ds:uri="http://purl.org/dc/terms/"/>
    <ds:schemaRef ds:uri="http://schemas.microsoft.com/office/2006/metadata/properties"/>
    <ds:schemaRef ds:uri="http://schemas.microsoft.com/office/2006/documentManagement/types"/>
    <ds:schemaRef ds:uri="http://www.w3.org/XML/1998/namespace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06063210-0d3d-407e-84f7-6add77a53517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1758</Words>
  <Application>Microsoft Office PowerPoint</Application>
  <PresentationFormat>Widescreen</PresentationFormat>
  <Paragraphs>423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Aptos</vt:lpstr>
      <vt:lpstr>Aptos Display</vt:lpstr>
      <vt:lpstr>Arial</vt:lpstr>
      <vt:lpstr>Calibri</vt:lpstr>
      <vt:lpstr>Office Theme</vt:lpstr>
      <vt:lpstr>Ejemplos y reflexión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Ejemplos y reflexión</dc:title>
  <dc:creator>Angel Sanchez</dc:creator>
  <cp:lastModifiedBy>Angel Sanchez</cp:lastModifiedBy>
  <cp:revision>1</cp:revision>
  <dcterms:created xsi:type="dcterms:W3CDTF">2024-03-14T09:04:53Z</dcterms:created>
  <dcterms:modified xsi:type="dcterms:W3CDTF">2024-03-14T09:10:46Z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0x0101002A1AD8B79154FA4699A3F0BC04FB38AF</vt:lpwstr>
  </property>
</Properties>
</file>