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5" autoAdjust="0"/>
    <p:restoredTop sz="94660"/>
  </p:normalViewPr>
  <p:slideViewPr>
    <p:cSldViewPr snapToGrid="0">
      <p:cViewPr varScale="1">
        <p:scale>
          <a:sx n="40" d="100"/>
          <a:sy n="40" d="100"/>
        </p:scale>
        <p:origin x="9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E7ABD-CADF-AC25-C843-51A0D4144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C8C04-A6C9-7436-85D0-C0EB03DE9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CC737-6F2F-41D6-0138-18C859F7E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2CDCC-A98C-E51E-1C46-C175FFA29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F3B5B-781F-4A61-DAFA-C967EFA71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805BB-4DA8-FEA9-6D53-67B2B8948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B7D242-56D2-033A-F20E-1EDBE104F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E8A8B-DBD3-A5D3-E979-6C7EFD592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1F519-7B0C-FBCE-70FA-98B0F365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FA87E-1D53-CD47-8943-7BE2266A7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7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79DADD-4C0C-31AA-76D3-989D9B209D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2DF41-7D8B-6540-D49A-7874CBABA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E04C9-2539-3185-9322-51F6F4450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8A435-83DB-67BB-6651-CF49BE362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54571-1011-1F2B-36DE-E58887A8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2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58BD8-B3A7-A2F7-96ED-0E9812E5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7C47A-307B-B41A-9E8F-D0BC2F6D5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851BB-5D5F-410C-95FE-55926DE34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21F76-3ABB-2F74-AA8C-DEEA7718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F8B8B-EED6-98F2-DE81-150F809D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1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442C6-23AC-C78B-14A4-6C9DC7D61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6D9F8-9890-8DF2-05E5-47DAEF41A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CF873-B175-DE72-FAF7-C15FD7535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55D41-4157-6038-73D1-DB7F7F226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AA2FA-A540-9F0A-FA56-5DD2C4EEC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3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E18D-4D0C-8DAC-8266-0B467CE9D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BF41E-03E4-EE02-243E-0F05A626F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306AF5-4908-CE5A-646A-AA4B4935D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90107-0672-67FC-E1C4-5E8A29026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1FD2B-7C5F-F3A8-E3E6-2C2DA0278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3E1BD-D70F-8ED3-7FDF-60BA3F37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8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9A8C3-1DED-D438-A1DD-69EC01BDD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CE76FE-A476-2AB7-CA98-7A8357961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E648B-E19B-B1EA-A810-FDBE96784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788207-B1C3-A9B2-D68C-5289F500E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1263B-DA9F-EA91-525C-935D0EC61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AB8084-E78A-809B-4225-9FEB91A8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9B97E7-E705-B704-983F-C5600277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C81C2-EE6D-5DD6-154C-4F400929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8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7CCF-88B6-A2DA-50B2-3ABA7944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DDDA7E-476C-D913-2142-5448F429E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9620BB-CC8B-99C9-066F-1AE524CB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D2DF7-4141-E2F1-40F8-5A997D1A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5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C04A1E-C203-D14A-BBC6-C78866A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88F88D-B8B2-3D57-E046-919A2F35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B8E730-E238-CE4E-393F-26A7DAA8A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8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EB8A8-AA89-C713-58D1-EA406D357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9A276-C98D-1C10-4F75-5E4318D68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A030B-8A4E-BFE1-B486-ADED54D8B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F313E-819B-AD42-4DB9-EB8BC4B8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D28A3-628A-E376-C6A7-3A5F1AA2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10D35-6F9B-421B-290F-114AF9252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4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B499A-BDAA-D868-BCE1-DFE445F1E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B574CA-BEAE-FCFA-53B3-6CDD2AA46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FA081E-6887-327D-DDAF-7CB3C20ED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91DAE-5E60-AFCE-4648-104D59250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EA1C8-9E81-858F-ECA6-57ED80021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D9AE2-4DB2-67A3-032A-73640BEF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7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EE0D1-F908-0957-BB77-F465936EE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AF90A-9382-D4A0-A580-FFC5FA0A9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2533C-B070-F223-3152-7C6DAC7A7E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FBECEA-5F07-46DF-9BEC-CA7643B4C172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D212F-3707-59B3-E91B-AE24AC47E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47745-6BCC-2CDC-5272-FC5BFAA85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1723E5-8809-4227-AD57-DC6417D5B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4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78E49-9834-6135-869C-96428E714B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Ejemplos</a:t>
            </a:r>
            <a:r>
              <a:rPr lang="en-US" dirty="0"/>
              <a:t> y </a:t>
            </a:r>
            <a:r>
              <a:rPr lang="en-US" dirty="0" err="1"/>
              <a:t>reflexión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72F75-FFCB-B9D0-0559-3CCE33944A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58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16D20-282E-9B85-8E10-BFFA94A1F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FBF0620-7B07-C156-2840-97DCE880CC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734020"/>
              </p:ext>
            </p:extLst>
          </p:nvPr>
        </p:nvGraphicFramePr>
        <p:xfrm>
          <a:off x="1997242" y="1106905"/>
          <a:ext cx="6795603" cy="4744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447">
                  <a:extLst>
                    <a:ext uri="{9D8B030D-6E8A-4147-A177-3AD203B41FA5}">
                      <a16:colId xmlns:a16="http://schemas.microsoft.com/office/drawing/2014/main" val="336457888"/>
                    </a:ext>
                  </a:extLst>
                </a:gridCol>
                <a:gridCol w="907254">
                  <a:extLst>
                    <a:ext uri="{9D8B030D-6E8A-4147-A177-3AD203B41FA5}">
                      <a16:colId xmlns:a16="http://schemas.microsoft.com/office/drawing/2014/main" val="3294242909"/>
                    </a:ext>
                  </a:extLst>
                </a:gridCol>
                <a:gridCol w="5097902">
                  <a:extLst>
                    <a:ext uri="{9D8B030D-6E8A-4147-A177-3AD203B41FA5}">
                      <a16:colId xmlns:a16="http://schemas.microsoft.com/office/drawing/2014/main" val="2323371390"/>
                    </a:ext>
                  </a:extLst>
                </a:gridCol>
              </a:tblGrid>
              <a:tr h="4771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Allora … se lei sta bene … non ha dei problemi … le mestruazioni vengono normale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5531199"/>
                  </a:ext>
                </a:extLst>
              </a:tr>
              <a:tr h="23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Mmh…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6429913"/>
                  </a:ext>
                </a:extLst>
              </a:tr>
              <a:tr h="23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Normale… ok… possiamo anche non fare niente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776913"/>
                  </a:ext>
                </a:extLst>
              </a:tr>
              <a:tr h="23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2063816"/>
                  </a:ext>
                </a:extLst>
              </a:tr>
              <a:tr h="4771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Se invece lei vuole che la guardo.. ok… volentieri… ho tempo la posso anche controllare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4840769"/>
                  </a:ext>
                </a:extLst>
              </a:tr>
              <a:tr h="12060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Te pregunta ahora, ¿generalmente tienes algo, algún problema que te molesta? ¿O todo está bien y no tienes nada? Porque dice que si no tienes ningún problema... porque normalmente, cuando uno se pone la espiral* (DIU)... casi cada año se hacen controles.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377509"/>
                  </a:ext>
                </a:extLst>
              </a:tr>
              <a:tr h="23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Perchè se no è verso luglio, agosto… insomma quest’estate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8144423"/>
                  </a:ext>
                </a:extLst>
              </a:tr>
              <a:tr h="23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683982"/>
                  </a:ext>
                </a:extLst>
              </a:tr>
              <a:tr h="23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Dopo un anno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1834503"/>
                  </a:ext>
                </a:extLst>
              </a:tr>
              <a:tr h="4771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 sea que si te lo pones en julio, podrías esperar hasta julio del año que viene para hacer el control anual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1350863"/>
                  </a:ext>
                </a:extLst>
              </a:tr>
              <a:tr h="23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0317394"/>
                  </a:ext>
                </a:extLst>
              </a:tr>
              <a:tr h="23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5331548"/>
                  </a:ext>
                </a:extLst>
              </a:tr>
              <a:tr h="234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No tengo nada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0071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96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8A797-4583-F9DF-7248-D4AD0BAD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57FF39E-F70D-8D10-1188-11EC85323D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843209"/>
              </p:ext>
            </p:extLst>
          </p:nvPr>
        </p:nvGraphicFramePr>
        <p:xfrm>
          <a:off x="838200" y="842211"/>
          <a:ext cx="7954645" cy="5273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5264">
                  <a:extLst>
                    <a:ext uri="{9D8B030D-6E8A-4147-A177-3AD203B41FA5}">
                      <a16:colId xmlns:a16="http://schemas.microsoft.com/office/drawing/2014/main" val="74379763"/>
                    </a:ext>
                  </a:extLst>
                </a:gridCol>
                <a:gridCol w="1061993">
                  <a:extLst>
                    <a:ext uri="{9D8B030D-6E8A-4147-A177-3AD203B41FA5}">
                      <a16:colId xmlns:a16="http://schemas.microsoft.com/office/drawing/2014/main" val="1192065245"/>
                    </a:ext>
                  </a:extLst>
                </a:gridCol>
                <a:gridCol w="5967388">
                  <a:extLst>
                    <a:ext uri="{9D8B030D-6E8A-4147-A177-3AD203B41FA5}">
                      <a16:colId xmlns:a16="http://schemas.microsoft.com/office/drawing/2014/main" val="1656133249"/>
                    </a:ext>
                  </a:extLst>
                </a:gridCol>
              </a:tblGrid>
              <a:tr h="4611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Allora … se lei sta bene … non ha dei problemi … le mestruazioni vengono normale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8638934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Mmh…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9861766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Normale… ok… possiamo anche non fare niente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5708167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053925"/>
                  </a:ext>
                </a:extLst>
              </a:tr>
              <a:tr h="4611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Se invece lei vuole che la guardo.. ok… volentieri… ho tempo la posso anche controllare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469010"/>
                  </a:ext>
                </a:extLst>
              </a:tr>
              <a:tr h="116569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Te pregunta ahora, ¿generalmente tienes algo, algún problema que te molesta? ¿O todo está bien y no tienes nada? Porque dice que si no tienes ningún problema... porque normalmente, cuando uno se pone la espiral* (DIU)... casi cada año se hacen controles.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5844470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Perchè se no è verso luglio, agosto… insomma quest’estate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8514206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2789533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Dopo un anno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029437"/>
                  </a:ext>
                </a:extLst>
              </a:tr>
              <a:tr h="4611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 sea que si te lo pones en julio, podrías esperar hasta julio del año que viene para hacer el control anual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6406322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2228036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7649158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 tengo nada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4013299"/>
                  </a:ext>
                </a:extLst>
              </a:tr>
              <a:tr h="4611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Esto… si todo va bien y no te viene la menstruación y no sientes nada, entonces te dice que no hace falta hacer el control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1873206"/>
                  </a:ext>
                </a:extLst>
              </a:tr>
              <a:tr h="2262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ahora ha pasado un mes y no me ha venido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146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200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73138-94F9-D472-97E7-FC155398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9C7064-65CC-C477-7BFD-729BBB9881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544883"/>
              </p:ext>
            </p:extLst>
          </p:nvPr>
        </p:nvGraphicFramePr>
        <p:xfrm>
          <a:off x="2454442" y="1395663"/>
          <a:ext cx="5664668" cy="5073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4668">
                  <a:extLst>
                    <a:ext uri="{9D8B030D-6E8A-4147-A177-3AD203B41FA5}">
                      <a16:colId xmlns:a16="http://schemas.microsoft.com/office/drawing/2014/main" val="3041689015"/>
                    </a:ext>
                  </a:extLst>
                </a:gridCol>
              </a:tblGrid>
              <a:tr h="392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Allora … se lei sta bene … non ha dei problemi … le mestruazioni vengono normale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5530412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Mmh…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0355680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Normale… ok… possiamo anche non fare niente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6899542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27414"/>
                  </a:ext>
                </a:extLst>
              </a:tr>
              <a:tr h="392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Se invece lei vuole che la guardo.. ok… volentieri… ho tempo la posso anche controllare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2214317"/>
                  </a:ext>
                </a:extLst>
              </a:tr>
              <a:tr h="9921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Te pregunta ahora, ¿generalmente tienes algo, algún problema que te molesta? ¿O todo está bien y no tienes nada? Porque dice que si no tienes ningún problema... porque normalmente, cuando uno se pone la espiral* (DIU)... casi cada año se hacen controles.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0527685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Perchè se no è verso luglio, agosto… insomma quest’estate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6268497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246351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Dopo un anno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8518834"/>
                  </a:ext>
                </a:extLst>
              </a:tr>
              <a:tr h="392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 sea que si te lo pones en julio, podrías esperar hasta julio del año que viene para hacer el control anual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5228704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7854920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3601357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 tengo nada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5503933"/>
                  </a:ext>
                </a:extLst>
              </a:tr>
              <a:tr h="5923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Esto… si todo va bien y no te viene la menstruación y no sientes nada, entonces te dice que no hace falta hacer el control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9139544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 ha pasado un mes y no me ha venido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2093502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Un mes y no te ha venido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322189"/>
                  </a:ext>
                </a:extLst>
              </a:tr>
              <a:tr h="1926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Un mes exacto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2562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180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A93AF-A796-6342-9741-FD407A52F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D14D951-9812-309F-1AB6-A8FE11D759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477493"/>
              </p:ext>
            </p:extLst>
          </p:nvPr>
        </p:nvGraphicFramePr>
        <p:xfrm>
          <a:off x="2213811" y="842211"/>
          <a:ext cx="6482277" cy="5980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4002">
                  <a:extLst>
                    <a:ext uri="{9D8B030D-6E8A-4147-A177-3AD203B41FA5}">
                      <a16:colId xmlns:a16="http://schemas.microsoft.com/office/drawing/2014/main" val="3471755128"/>
                    </a:ext>
                  </a:extLst>
                </a:gridCol>
                <a:gridCol w="865423">
                  <a:extLst>
                    <a:ext uri="{9D8B030D-6E8A-4147-A177-3AD203B41FA5}">
                      <a16:colId xmlns:a16="http://schemas.microsoft.com/office/drawing/2014/main" val="4135704913"/>
                    </a:ext>
                  </a:extLst>
                </a:gridCol>
                <a:gridCol w="4862852">
                  <a:extLst>
                    <a:ext uri="{9D8B030D-6E8A-4147-A177-3AD203B41FA5}">
                      <a16:colId xmlns:a16="http://schemas.microsoft.com/office/drawing/2014/main" val="3949675933"/>
                    </a:ext>
                  </a:extLst>
                </a:gridCol>
              </a:tblGrid>
              <a:tr h="414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Allora … se lei sta bene … non ha dei problemi … le mestruazioni vengono normale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1401461177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Mmh…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1776581509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Normale… ok… possiamo anche non fare niente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165381294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163272637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Se invece lei vuole che la guardo.. ok… volentieri… ho tempo la posso anche controllare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862523786"/>
                  </a:ext>
                </a:extLst>
              </a:tr>
              <a:tr h="104863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Te pregunta ahora, ¿generalmente tienes algo, algún problema que te molesta? ¿O todo está bien y no tienes nada? Porque dice que si no tienes ningún problema... porque normalmente, cuando uno se pone la espiral* (DIU)... casi cada año se hacen controles.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3575281267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Perchè se no è verso luglio, agosto… insomma quest’estate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1176620441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3037588202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Dopo un anno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1930200262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 sea que si te lo pones en julio, podrías esperar hasta julio del año que viene para hacer el control anual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1128112767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3479892802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960866338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 tengo nada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4031090494"/>
                  </a:ext>
                </a:extLst>
              </a:tr>
              <a:tr h="6261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Esto… si todo va bien y no te viene la menstruación y no sientes nada, entonces te dice que no hace falta hacer el control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373782558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ahora ha pasado un mes y no me ha venido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1401393429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Un mes y no te ha venido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2925548544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Un mes exacto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984660911"/>
                  </a:ext>
                </a:extLst>
              </a:tr>
              <a:tr h="414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Dice che dolore … qualcosa di strano non c’è.. dice che sta bene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2149595980"/>
                  </a:ext>
                </a:extLst>
              </a:tr>
              <a:tr h="203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Ah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19" marR="66119" marT="0" marB="0"/>
                </a:tc>
                <a:extLst>
                  <a:ext uri="{0D108BD9-81ED-4DB2-BD59-A6C34878D82A}">
                    <a16:rowId xmlns:a16="http://schemas.microsoft.com/office/drawing/2014/main" val="3336558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339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A390-E9E0-985D-B95E-2CDC3B9CF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3FA91C-4CEB-1DF7-C9FC-E35EE81D25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844627"/>
              </p:ext>
            </p:extLst>
          </p:nvPr>
        </p:nvGraphicFramePr>
        <p:xfrm>
          <a:off x="1756612" y="365125"/>
          <a:ext cx="7964904" cy="5811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6456">
                  <a:extLst>
                    <a:ext uri="{9D8B030D-6E8A-4147-A177-3AD203B41FA5}">
                      <a16:colId xmlns:a16="http://schemas.microsoft.com/office/drawing/2014/main" val="1944278743"/>
                    </a:ext>
                  </a:extLst>
                </a:gridCol>
                <a:gridCol w="1063363">
                  <a:extLst>
                    <a:ext uri="{9D8B030D-6E8A-4147-A177-3AD203B41FA5}">
                      <a16:colId xmlns:a16="http://schemas.microsoft.com/office/drawing/2014/main" val="4144939429"/>
                    </a:ext>
                  </a:extLst>
                </a:gridCol>
                <a:gridCol w="5975085">
                  <a:extLst>
                    <a:ext uri="{9D8B030D-6E8A-4147-A177-3AD203B41FA5}">
                      <a16:colId xmlns:a16="http://schemas.microsoft.com/office/drawing/2014/main" val="3945792705"/>
                    </a:ext>
                  </a:extLst>
                </a:gridCol>
              </a:tblGrid>
              <a:tr h="3450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01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Allora … se lei sta bene … non ha dei problemi … le mestruazioni vengono normale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2830556417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02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Mmh…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839627454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03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Normale… ok… possiamo anche non fare niente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1746920279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04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Ok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2273336677"/>
                  </a:ext>
                </a:extLst>
              </a:tr>
              <a:tr h="3450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05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D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Se invece lei vuole che la guardo.. ok… volentieri… ho tempo la posso anche controllare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2895962392"/>
                  </a:ext>
                </a:extLst>
              </a:tr>
              <a:tr h="6979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06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Te pregunta ahora, ¿generalmente tienes algo, algún problema que te molesta? ¿O todo está bien y no tienes nada? Porque dice que si no tienes ningún problema... porque normalmente, cuando uno se pone la espiral* (DIU)... casi cada año se hacen controles.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3259945277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07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Perchè se no è verso luglio, agosto… insomma quest’estate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683809803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08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Eh…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824059531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09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Dopo un anno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1592628513"/>
                  </a:ext>
                </a:extLst>
              </a:tr>
              <a:tr h="3450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O sea que si te lo pones en julio, podrías esperar hasta julio del año que viene para hacer el control anual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1197672610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Ahora…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3055798014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Ahora?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3714019165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No tengo nada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2651626132"/>
                  </a:ext>
                </a:extLst>
              </a:tr>
              <a:tr h="3450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Esto… si todo va bien y no te viene la menstruación y no sientes nada, entonces te dice que no hace falta hacer el control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769539797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ahora ha pasado un mes y no me ha venido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2206783547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Un mes y no te ha venido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3335598821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Un mes exacto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1199559662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Dice che dolore … qualcosa di strano non c’è.. dice che sta bene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4010078675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Ah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1380617949"/>
                  </a:ext>
                </a:extLst>
              </a:tr>
              <a:tr h="3450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Ha le mestruazioni abbondanti, l’unica solo cosa forse è per questo che è venuta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845908852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Mmh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4106817698"/>
                  </a:ext>
                </a:extLst>
              </a:tr>
              <a:tr h="3450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Che la mestruazione questo mese non è venuta (sorridendo) e lei è un pochino preoccupata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2887653155"/>
                  </a:ext>
                </a:extLst>
              </a:tr>
              <a:tr h="3450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D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Allora… al limite facciamo una cosa … le facciamo fare un test di gravidanza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873784811"/>
                  </a:ext>
                </a:extLst>
              </a:tr>
              <a:tr h="168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ok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extLst>
                  <a:ext uri="{0D108BD9-81ED-4DB2-BD59-A6C34878D82A}">
                    <a16:rowId xmlns:a16="http://schemas.microsoft.com/office/drawing/2014/main" val="747098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6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46171-A7C7-233C-EFA4-85D7FAE72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0630596-F960-D9D3-8890-453D43781C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083519"/>
              </p:ext>
            </p:extLst>
          </p:nvPr>
        </p:nvGraphicFramePr>
        <p:xfrm>
          <a:off x="2695074" y="2526633"/>
          <a:ext cx="6097771" cy="1736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500">
                  <a:extLst>
                    <a:ext uri="{9D8B030D-6E8A-4147-A177-3AD203B41FA5}">
                      <a16:colId xmlns:a16="http://schemas.microsoft.com/office/drawing/2014/main" val="4034978885"/>
                    </a:ext>
                  </a:extLst>
                </a:gridCol>
                <a:gridCol w="814089">
                  <a:extLst>
                    <a:ext uri="{9D8B030D-6E8A-4147-A177-3AD203B41FA5}">
                      <a16:colId xmlns:a16="http://schemas.microsoft.com/office/drawing/2014/main" val="1564529370"/>
                    </a:ext>
                  </a:extLst>
                </a:gridCol>
                <a:gridCol w="4473182">
                  <a:extLst>
                    <a:ext uri="{9D8B030D-6E8A-4147-A177-3AD203B41FA5}">
                      <a16:colId xmlns:a16="http://schemas.microsoft.com/office/drawing/2014/main" val="791358570"/>
                    </a:ext>
                  </a:extLst>
                </a:gridCol>
              </a:tblGrid>
              <a:tr h="5786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OK, dimmi adesso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648289"/>
                  </a:ext>
                </a:extLst>
              </a:tr>
              <a:tr h="5786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¿Qué te pasa?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30572"/>
                  </a:ext>
                </a:extLst>
              </a:tr>
              <a:tr h="5786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Me preocupa el corazón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4259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92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EC5F8-ABB4-09B9-9538-388692E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FADBB3-862E-8E17-6423-22970B9400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189784"/>
              </p:ext>
            </p:extLst>
          </p:nvPr>
        </p:nvGraphicFramePr>
        <p:xfrm>
          <a:off x="2526632" y="2093495"/>
          <a:ext cx="6266212" cy="2343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2888">
                  <a:extLst>
                    <a:ext uri="{9D8B030D-6E8A-4147-A177-3AD203B41FA5}">
                      <a16:colId xmlns:a16="http://schemas.microsoft.com/office/drawing/2014/main" val="898154998"/>
                    </a:ext>
                  </a:extLst>
                </a:gridCol>
                <a:gridCol w="836577">
                  <a:extLst>
                    <a:ext uri="{9D8B030D-6E8A-4147-A177-3AD203B41FA5}">
                      <a16:colId xmlns:a16="http://schemas.microsoft.com/office/drawing/2014/main" val="360661592"/>
                    </a:ext>
                  </a:extLst>
                </a:gridCol>
                <a:gridCol w="4596747">
                  <a:extLst>
                    <a:ext uri="{9D8B030D-6E8A-4147-A177-3AD203B41FA5}">
                      <a16:colId xmlns:a16="http://schemas.microsoft.com/office/drawing/2014/main" val="3218533147"/>
                    </a:ext>
                  </a:extLst>
                </a:gridCol>
              </a:tblGrid>
              <a:tr h="468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OK, dimmi adesso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7163120"/>
                  </a:ext>
                </a:extLst>
              </a:tr>
              <a:tr h="468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¿Qué te pasa?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9864893"/>
                  </a:ext>
                </a:extLst>
              </a:tr>
              <a:tr h="468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Me preocupa el corazón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3187661"/>
                  </a:ext>
                </a:extLst>
              </a:tr>
              <a:tr h="468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¿De qué manera?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8499757"/>
                  </a:ext>
                </a:extLst>
              </a:tr>
              <a:tr h="468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Hm… mi corazón…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6977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91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62A3F-ABDC-4F16-7584-4873BD002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7E9BDB-293E-4B0C-03C9-C069FA5E8E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584332"/>
              </p:ext>
            </p:extLst>
          </p:nvPr>
        </p:nvGraphicFramePr>
        <p:xfrm>
          <a:off x="2839453" y="2310063"/>
          <a:ext cx="5953392" cy="2301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1309">
                  <a:extLst>
                    <a:ext uri="{9D8B030D-6E8A-4147-A177-3AD203B41FA5}">
                      <a16:colId xmlns:a16="http://schemas.microsoft.com/office/drawing/2014/main" val="4119736831"/>
                    </a:ext>
                  </a:extLst>
                </a:gridCol>
                <a:gridCol w="794814">
                  <a:extLst>
                    <a:ext uri="{9D8B030D-6E8A-4147-A177-3AD203B41FA5}">
                      <a16:colId xmlns:a16="http://schemas.microsoft.com/office/drawing/2014/main" val="3264400078"/>
                    </a:ext>
                  </a:extLst>
                </a:gridCol>
                <a:gridCol w="4367269">
                  <a:extLst>
                    <a:ext uri="{9D8B030D-6E8A-4147-A177-3AD203B41FA5}">
                      <a16:colId xmlns:a16="http://schemas.microsoft.com/office/drawing/2014/main" val="3493552600"/>
                    </a:ext>
                  </a:extLst>
                </a:gridCol>
              </a:tblGrid>
              <a:tr h="3287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OK, dimmi adesso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350018"/>
                  </a:ext>
                </a:extLst>
              </a:tr>
              <a:tr h="3287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¿Qué te pasa?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8535944"/>
                  </a:ext>
                </a:extLst>
              </a:tr>
              <a:tr h="3287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Me preocupa el corazón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661793"/>
                  </a:ext>
                </a:extLst>
              </a:tr>
              <a:tr h="3287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¿De qué manera?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87566"/>
                  </a:ext>
                </a:extLst>
              </a:tr>
              <a:tr h="3287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Hm… mi corazón…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5221262"/>
                  </a:ext>
                </a:extLst>
              </a:tr>
              <a:tr h="3287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¿Late más rápido?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2641916"/>
                  </a:ext>
                </a:extLst>
              </a:tr>
              <a:tr h="3287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Sí, sí, late más rápido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5892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995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3D35-3443-9D9F-3649-15E629969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55DF8E-975B-03D3-A8EF-3F9A188AC8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421974"/>
              </p:ext>
            </p:extLst>
          </p:nvPr>
        </p:nvGraphicFramePr>
        <p:xfrm>
          <a:off x="1684421" y="1371601"/>
          <a:ext cx="7108424" cy="3588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4833">
                  <a:extLst>
                    <a:ext uri="{9D8B030D-6E8A-4147-A177-3AD203B41FA5}">
                      <a16:colId xmlns:a16="http://schemas.microsoft.com/office/drawing/2014/main" val="3457953098"/>
                    </a:ext>
                  </a:extLst>
                </a:gridCol>
                <a:gridCol w="949017">
                  <a:extLst>
                    <a:ext uri="{9D8B030D-6E8A-4147-A177-3AD203B41FA5}">
                      <a16:colId xmlns:a16="http://schemas.microsoft.com/office/drawing/2014/main" val="3064852235"/>
                    </a:ext>
                  </a:extLst>
                </a:gridCol>
                <a:gridCol w="5214574">
                  <a:extLst>
                    <a:ext uri="{9D8B030D-6E8A-4147-A177-3AD203B41FA5}">
                      <a16:colId xmlns:a16="http://schemas.microsoft.com/office/drawing/2014/main" val="2890575032"/>
                    </a:ext>
                  </a:extLst>
                </a:gridCol>
              </a:tblGrid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OK, dimmi adesso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4349733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¿Qué te pasa?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4256587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Me preocupa el corazón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6892573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¿De qué manera?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5911636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Hm… mi corazón…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8653234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¿Late más rápido?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5627937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Sí, sí, late más rápido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9759662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¿O te duele?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2022404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Sí, sí, me duele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616219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¿Pero late más rápido?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226700"/>
                  </a:ext>
                </a:extLst>
              </a:tr>
              <a:tr h="3261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Sí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9679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13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8902-618C-81D4-C9E8-B8629340B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B16E4C-3A13-2CF6-5CB3-9CEF14DA0C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048760"/>
              </p:ext>
            </p:extLst>
          </p:nvPr>
        </p:nvGraphicFramePr>
        <p:xfrm>
          <a:off x="1756610" y="1690689"/>
          <a:ext cx="7628021" cy="3964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3897">
                  <a:extLst>
                    <a:ext uri="{9D8B030D-6E8A-4147-A177-3AD203B41FA5}">
                      <a16:colId xmlns:a16="http://schemas.microsoft.com/office/drawing/2014/main" val="2304212044"/>
                    </a:ext>
                  </a:extLst>
                </a:gridCol>
                <a:gridCol w="1018386">
                  <a:extLst>
                    <a:ext uri="{9D8B030D-6E8A-4147-A177-3AD203B41FA5}">
                      <a16:colId xmlns:a16="http://schemas.microsoft.com/office/drawing/2014/main" val="3936864021"/>
                    </a:ext>
                  </a:extLst>
                </a:gridCol>
                <a:gridCol w="5595738">
                  <a:extLst>
                    <a:ext uri="{9D8B030D-6E8A-4147-A177-3AD203B41FA5}">
                      <a16:colId xmlns:a16="http://schemas.microsoft.com/office/drawing/2014/main" val="4140097607"/>
                    </a:ext>
                  </a:extLst>
                </a:gridCol>
              </a:tblGrid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OK, dimmi adesso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6621952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¿Qué te pasa?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3606546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Me preocupa el corazón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8151768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¿De qué manera?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772449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Hm… mi corazón…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0532563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¿Late más rápido?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3602376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Sí, sí, late más rápido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8664377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¿O te duele?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8028713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Sí, sí, me duele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281179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¿Pero late más rápido?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475940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Sí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5774040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Eh… ha il cuore che batte forte. Ha anche dolore, dice.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9113161"/>
                  </a:ext>
                </a:extLst>
              </a:tr>
              <a:tr h="3049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Da quando?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207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30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EE57C-55E7-71F3-4B8A-CF9CBF3BE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E828D3-4417-3FB6-CBBC-13C8213E25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996173"/>
              </p:ext>
            </p:extLst>
          </p:nvPr>
        </p:nvGraphicFramePr>
        <p:xfrm>
          <a:off x="1588168" y="1491917"/>
          <a:ext cx="7204677" cy="3124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8029">
                  <a:extLst>
                    <a:ext uri="{9D8B030D-6E8A-4147-A177-3AD203B41FA5}">
                      <a16:colId xmlns:a16="http://schemas.microsoft.com/office/drawing/2014/main" val="2379193373"/>
                    </a:ext>
                  </a:extLst>
                </a:gridCol>
                <a:gridCol w="961868">
                  <a:extLst>
                    <a:ext uri="{9D8B030D-6E8A-4147-A177-3AD203B41FA5}">
                      <a16:colId xmlns:a16="http://schemas.microsoft.com/office/drawing/2014/main" val="3749387940"/>
                    </a:ext>
                  </a:extLst>
                </a:gridCol>
                <a:gridCol w="5404780">
                  <a:extLst>
                    <a:ext uri="{9D8B030D-6E8A-4147-A177-3AD203B41FA5}">
                      <a16:colId xmlns:a16="http://schemas.microsoft.com/office/drawing/2014/main" val="1203859142"/>
                    </a:ext>
                  </a:extLst>
                </a:gridCol>
              </a:tblGrid>
              <a:tr h="899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Allora … se lei sta bene … non ha dei problemi … le mestruazioni vengono normale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9615844"/>
                  </a:ext>
                </a:extLst>
              </a:tr>
              <a:tr h="441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Mmh…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058155"/>
                  </a:ext>
                </a:extLst>
              </a:tr>
              <a:tr h="441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Normale… ok… possiamo anche non fare niente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952272"/>
                  </a:ext>
                </a:extLst>
              </a:tr>
              <a:tr h="4415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5230322"/>
                  </a:ext>
                </a:extLst>
              </a:tr>
              <a:tr h="899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Se invece lei vuole che la guardo.. ok… volentieri… ho tempo la posso anche controllare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224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820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E5AFB-62A7-6BEC-6841-BCE4ADE2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EBC9D0-0487-DE4D-E2FC-51C86A7CC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116225"/>
              </p:ext>
            </p:extLst>
          </p:nvPr>
        </p:nvGraphicFramePr>
        <p:xfrm>
          <a:off x="2581007" y="2113025"/>
          <a:ext cx="6827687" cy="3589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4179">
                  <a:extLst>
                    <a:ext uri="{9D8B030D-6E8A-4147-A177-3AD203B41FA5}">
                      <a16:colId xmlns:a16="http://schemas.microsoft.com/office/drawing/2014/main" val="1197910751"/>
                    </a:ext>
                  </a:extLst>
                </a:gridCol>
                <a:gridCol w="911537">
                  <a:extLst>
                    <a:ext uri="{9D8B030D-6E8A-4147-A177-3AD203B41FA5}">
                      <a16:colId xmlns:a16="http://schemas.microsoft.com/office/drawing/2014/main" val="1984900941"/>
                    </a:ext>
                  </a:extLst>
                </a:gridCol>
                <a:gridCol w="5121971">
                  <a:extLst>
                    <a:ext uri="{9D8B030D-6E8A-4147-A177-3AD203B41FA5}">
                      <a16:colId xmlns:a16="http://schemas.microsoft.com/office/drawing/2014/main" val="2827376092"/>
                    </a:ext>
                  </a:extLst>
                </a:gridCol>
              </a:tblGrid>
              <a:tr h="4804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Allora … se lei sta bene … non ha dei problemi … le mestruazioni vengono normale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7986035"/>
                  </a:ext>
                </a:extLst>
              </a:tr>
              <a:tr h="2357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Mmh…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047091"/>
                  </a:ext>
                </a:extLst>
              </a:tr>
              <a:tr h="2357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Normale… ok… possiamo anche non fare niente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0887727"/>
                  </a:ext>
                </a:extLst>
              </a:tr>
              <a:tr h="2357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9506567"/>
                  </a:ext>
                </a:extLst>
              </a:tr>
              <a:tr h="4804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Se invece lei vuole che la guardo.. ok… volentieri… ho tempo la posso anche controllare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523149"/>
                  </a:ext>
                </a:extLst>
              </a:tr>
              <a:tr h="12144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Te pregunta ahora, ¿generalmente tienes algo, algún problema que te molesta? ¿O todo está bien y no tienes nada? Porque dice que si no tienes ningún problema... porque normalmente, cuando uno se pone la espiral* (DIU)... casi cada año se hacen controles.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7334843"/>
                  </a:ext>
                </a:extLst>
              </a:tr>
              <a:tr h="2357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Perchè se no è verso luglio, agosto… insomma quest’estate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695385"/>
                  </a:ext>
                </a:extLst>
              </a:tr>
              <a:tr h="2357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7248508"/>
                  </a:ext>
                </a:extLst>
              </a:tr>
              <a:tr h="2357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Dopo un anno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3077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543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EACD6-51AA-D3DE-DE27-EEDB49137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60FEA4-46E9-4F0E-48C9-CD19C7A577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265436"/>
              </p:ext>
            </p:extLst>
          </p:nvPr>
        </p:nvGraphicFramePr>
        <p:xfrm>
          <a:off x="1828799" y="1034717"/>
          <a:ext cx="8373980" cy="5458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4040">
                  <a:extLst>
                    <a:ext uri="{9D8B030D-6E8A-4147-A177-3AD203B41FA5}">
                      <a16:colId xmlns:a16="http://schemas.microsoft.com/office/drawing/2014/main" val="2626182370"/>
                    </a:ext>
                  </a:extLst>
                </a:gridCol>
                <a:gridCol w="1117977">
                  <a:extLst>
                    <a:ext uri="{9D8B030D-6E8A-4147-A177-3AD203B41FA5}">
                      <a16:colId xmlns:a16="http://schemas.microsoft.com/office/drawing/2014/main" val="3019812289"/>
                    </a:ext>
                  </a:extLst>
                </a:gridCol>
                <a:gridCol w="6281963">
                  <a:extLst>
                    <a:ext uri="{9D8B030D-6E8A-4147-A177-3AD203B41FA5}">
                      <a16:colId xmlns:a16="http://schemas.microsoft.com/office/drawing/2014/main" val="748051250"/>
                    </a:ext>
                  </a:extLst>
                </a:gridCol>
              </a:tblGrid>
              <a:tr h="608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Allora … se lei sta bene … non ha dei problemi … le mestruazioni vengono normale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2282161"/>
                  </a:ext>
                </a:extLst>
              </a:tr>
              <a:tr h="298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Mmh…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9595127"/>
                  </a:ext>
                </a:extLst>
              </a:tr>
              <a:tr h="298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Normale… ok… possiamo anche non fare niente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2473936"/>
                  </a:ext>
                </a:extLst>
              </a:tr>
              <a:tr h="298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9364541"/>
                  </a:ext>
                </a:extLst>
              </a:tr>
              <a:tr h="608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Se invece lei vuole che la guardo.. ok… volentieri… ho tempo la posso anche controllare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7165898"/>
                  </a:ext>
                </a:extLst>
              </a:tr>
              <a:tr h="153939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Te pregunta ahora, ¿generalmente tienes algo, algún problema que te molesta? ¿O todo está bien y no tienes nada? Porque dice que si no tienes ningún problema... porque normalmente, cuando uno se pone la espiral* (DIU)... casi cada año se hacen controles.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807421"/>
                  </a:ext>
                </a:extLst>
              </a:tr>
              <a:tr h="298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Perchè se no è verso luglio, agosto… insomma quest’estate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5620515"/>
                  </a:ext>
                </a:extLst>
              </a:tr>
              <a:tr h="298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Eh…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3610773"/>
                  </a:ext>
                </a:extLst>
              </a:tr>
              <a:tr h="298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Dopo un anno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8775232"/>
                  </a:ext>
                </a:extLst>
              </a:tr>
              <a:tr h="608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 sea que si te lo pones en julio, podrías esperar hasta julio del año que viene para hacer el control anual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724775"/>
                  </a:ext>
                </a:extLst>
              </a:tr>
              <a:tr h="2988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Ahora…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5434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270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AD8B79154FA4699A3F0BC04FB38AF" ma:contentTypeVersion="4" ma:contentTypeDescription="Creare un nuovo documento." ma:contentTypeScope="" ma:versionID="13f97541646d49d5c310e31d6d024923">
  <xsd:schema xmlns:xsd="http://www.w3.org/2001/XMLSchema" xmlns:xs="http://www.w3.org/2001/XMLSchema" xmlns:p="http://schemas.microsoft.com/office/2006/metadata/properties" xmlns:ns3="06063210-0d3d-407e-84f7-6add77a53517" targetNamespace="http://schemas.microsoft.com/office/2006/metadata/properties" ma:root="true" ma:fieldsID="283a829b0df94384b795c39d5356d6b3" ns3:_="">
    <xsd:import namespace="06063210-0d3d-407e-84f7-6add77a535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063210-0d3d-407e-84f7-6add77a53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A5C595-B947-414E-9EB1-170689848C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063210-0d3d-407e-84f7-6add77a535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35999D-2DCD-4FBB-876D-DAFB5EF3BB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7D63CF-383E-46A7-875A-22F3F52EBBC6}">
  <ds:schemaRefs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06063210-0d3d-407e-84f7-6add77a5351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1758</Words>
  <Application>Microsoft Office PowerPoint</Application>
  <PresentationFormat>Widescreen</PresentationFormat>
  <Paragraphs>423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Office Theme</vt:lpstr>
      <vt:lpstr>Ejemplos y reflexión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Ejemplos y reflexión</dc:title>
  <dc:creator>Angel Sanchez</dc:creator>
  <cp:lastModifiedBy>Angel Sanchez</cp:lastModifiedBy>
  <cp:revision>1</cp:revision>
  <dcterms:created xsi:type="dcterms:W3CDTF">2024-03-14T09:04:53Z</dcterms:created>
  <dcterms:modified xsi:type="dcterms:W3CDTF">2024-03-14T09:10:46Z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0x0101002A1AD8B79154FA4699A3F0BC04FB38AF</vt:lpwstr>
  </property>
</Properties>
</file>