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20"/>
  </p:notesMasterIdLst>
  <p:sldIdLst>
    <p:sldId id="268" r:id="rId5"/>
    <p:sldId id="256" r:id="rId6"/>
    <p:sldId id="257" r:id="rId7"/>
    <p:sldId id="258" r:id="rId8"/>
    <p:sldId id="259" r:id="rId9"/>
    <p:sldId id="270" r:id="rId10"/>
    <p:sldId id="260" r:id="rId11"/>
    <p:sldId id="261" r:id="rId12"/>
    <p:sldId id="264" r:id="rId13"/>
    <p:sldId id="262" r:id="rId14"/>
    <p:sldId id="263" r:id="rId15"/>
    <p:sldId id="265" r:id="rId16"/>
    <p:sldId id="266" r:id="rId17"/>
    <p:sldId id="267" r:id="rId18"/>
    <p:sldId id="269" r:id="rId1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8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1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Microsoft_Excel1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Microsoft_Excel2.xlsx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Foglio1!$A$2:$A$5</c:f>
              <c:strCache>
                <c:ptCount val="4"/>
                <c:pt idx="0">
                  <c:v>scrittura di codice</c:v>
                </c:pt>
                <c:pt idx="1">
                  <c:v>copywrting e creazione di contenuti</c:v>
                </c:pt>
                <c:pt idx="2">
                  <c:v>assistenza clienti</c:v>
                </c:pt>
                <c:pt idx="3">
                  <c:v>riepilogo delle riunioni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6.6</c:v>
                </c:pt>
                <c:pt idx="1">
                  <c:v>5.8</c:v>
                </c:pt>
                <c:pt idx="2">
                  <c:v>5.7</c:v>
                </c:pt>
                <c:pt idx="3">
                  <c:v>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00-44C3-8DFB-1F75B2FD082A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Serie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Foglio1!$A$2:$A$5</c:f>
              <c:strCache>
                <c:ptCount val="4"/>
                <c:pt idx="0">
                  <c:v>scrittura di codice</c:v>
                </c:pt>
                <c:pt idx="1">
                  <c:v>copywrting e creazione di contenuti</c:v>
                </c:pt>
                <c:pt idx="2">
                  <c:v>assistenza clienti</c:v>
                </c:pt>
                <c:pt idx="3">
                  <c:v>riepilogo delle riunioni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00-44C3-8DFB-1F75B2FD082A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Serie 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Foglio1!$A$2:$A$5</c:f>
              <c:strCache>
                <c:ptCount val="4"/>
                <c:pt idx="0">
                  <c:v>scrittura di codice</c:v>
                </c:pt>
                <c:pt idx="1">
                  <c:v>copywrting e creazione di contenuti</c:v>
                </c:pt>
                <c:pt idx="2">
                  <c:v>assistenza clienti</c:v>
                </c:pt>
                <c:pt idx="3">
                  <c:v>riepilogo delle riunioni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000-44C3-8DFB-1F75B2FD0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100155208"/>
        <c:axId val="-2101635512"/>
      </c:barChart>
      <c:catAx>
        <c:axId val="-2100155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-2101635512"/>
        <c:crosses val="autoZero"/>
        <c:auto val="1"/>
        <c:lblAlgn val="ctr"/>
        <c:lblOffset val="100"/>
        <c:noMultiLvlLbl val="0"/>
      </c:catAx>
      <c:valAx>
        <c:axId val="-2101635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-2100155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151044367957"/>
          <c:y val="0.00245874969391417"/>
          <c:w val="0.829733239149856"/>
          <c:h val="0.8050830911084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Foglio1!$A$2:$A$5</c:f>
              <c:strCache>
                <c:ptCount val="3"/>
                <c:pt idx="0">
                  <c:v>aiutare a scrivere descrizioni del lavoro</c:v>
                </c:pt>
                <c:pt idx="1">
                  <c:v>redigere richieste di colloquio</c:v>
                </c:pt>
                <c:pt idx="2">
                  <c:v>rispondere alle domande dei clienti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7.7</c:v>
                </c:pt>
                <c:pt idx="1">
                  <c:v>6.6</c:v>
                </c:pt>
                <c:pt idx="2">
                  <c:v>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F05-4F03-B058-29139E9744F1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Serie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Foglio1!$A$2:$A$5</c:f>
              <c:strCache>
                <c:ptCount val="3"/>
                <c:pt idx="0">
                  <c:v>aiutare a scrivere descrizioni del lavoro</c:v>
                </c:pt>
                <c:pt idx="1">
                  <c:v>redigere richieste di colloquio</c:v>
                </c:pt>
                <c:pt idx="2">
                  <c:v>rispondere alle domande dei clienti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F05-4F03-B058-29139E9744F1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Serie 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Foglio1!$A$2:$A$5</c:f>
              <c:strCache>
                <c:ptCount val="3"/>
                <c:pt idx="0">
                  <c:v>aiutare a scrivere descrizioni del lavoro</c:v>
                </c:pt>
                <c:pt idx="1">
                  <c:v>redigere richieste di colloquio</c:v>
                </c:pt>
                <c:pt idx="2">
                  <c:v>rispondere alle domande dei clienti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F05-4F03-B058-29139E9744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101824344"/>
        <c:axId val="2119939208"/>
      </c:barChart>
      <c:catAx>
        <c:axId val="-2101824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19939208"/>
        <c:crosses val="autoZero"/>
        <c:auto val="1"/>
        <c:lblAlgn val="ctr"/>
        <c:lblOffset val="100"/>
        <c:noMultiLvlLbl val="0"/>
      </c:catAx>
      <c:valAx>
        <c:axId val="2119939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2101824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D63DB-3FEA-444C-90AC-44CDE5BE7E2D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78366-2AF9-42C7-AE0D-AADC983D5E2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70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878366-2AF9-42C7-AE0D-AADC983D5E21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4294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07E7D70-1D39-9A4C-8751-30D1D6F97D88}" type="slidenum">
              <a:rPr lang="it-IT" smtClean="0"/>
              <a:t>‹n.›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9A4B3ED-0DF0-0C4E-8CDF-CD2463D71291}" type="datetimeFigureOut">
              <a:rPr lang="it-IT" smtClean="0"/>
              <a:t>23/03/23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5550" cy="2297112"/>
          </a:xfrm>
        </p:spPr>
        <p:txBody>
          <a:bodyPr>
            <a:noAutofit/>
          </a:bodyPr>
          <a:lstStyle/>
          <a:p>
            <a:pPr algn="ctr"/>
            <a:r>
              <a:rPr lang="it-IT" dirty="0">
                <a:solidFill>
                  <a:srgbClr val="05295B"/>
                </a:solidFill>
                <a:latin typeface="+mn-lt"/>
              </a:rPr>
              <a:t>CHAT GPT E INTELLIGENZE ARTIFICIALI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38500"/>
            <a:ext cx="7575550" cy="32808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dirty="0"/>
              <a:t>BRANDONI ELISABETTA</a:t>
            </a:r>
          </a:p>
          <a:p>
            <a:pPr marL="0" indent="0" algn="ctr">
              <a:buNone/>
            </a:pPr>
            <a:r>
              <a:rPr lang="it-IT" dirty="0"/>
              <a:t>TARABELLI DANIELE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ORGANIZZAZIONE AZIENDALE</a:t>
            </a:r>
          </a:p>
          <a:p>
            <a:pPr marL="0" indent="0" algn="ctr">
              <a:buNone/>
            </a:pPr>
            <a:r>
              <a:rPr lang="it-IT" dirty="0"/>
              <a:t>23/03/2023</a:t>
            </a:r>
          </a:p>
        </p:txBody>
      </p:sp>
    </p:spTree>
    <p:extLst>
      <p:ext uri="{BB962C8B-B14F-4D97-AF65-F5344CB8AC3E}">
        <p14:creationId xmlns:p14="http://schemas.microsoft.com/office/powerpoint/2010/main" val="3023940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5295B"/>
                </a:solidFill>
                <a:latin typeface="+mn-lt"/>
              </a:rPr>
              <a:t>PUNTI DI FORZA PER LE IMPRESE</a:t>
            </a:r>
          </a:p>
        </p:txBody>
      </p:sp>
      <p:sp>
        <p:nvSpPr>
          <p:cNvPr id="4" name="Rettangolo 3"/>
          <p:cNvSpPr/>
          <p:nvPr/>
        </p:nvSpPr>
        <p:spPr>
          <a:xfrm>
            <a:off x="266700" y="1713971"/>
            <a:ext cx="83693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/>
              <a:t>RIDUZIONE DEI COSTI DEL PERSONALE:</a:t>
            </a:r>
          </a:p>
          <a:p>
            <a:r>
              <a:rPr lang="it-IT" sz="2200" dirty="0"/>
              <a:t>48% delle imprese afferma di aver risparmiato più di 50.000 dollari;</a:t>
            </a:r>
          </a:p>
          <a:p>
            <a:r>
              <a:rPr lang="it-IT" sz="2200" dirty="0"/>
              <a:t>11% delle imprese afferma di aver risparmiato più di 100.000 dollari.</a:t>
            </a:r>
          </a:p>
          <a:p>
            <a:endParaRPr lang="it-IT" sz="2200" dirty="0"/>
          </a:p>
          <a:p>
            <a:r>
              <a:rPr lang="it-IT" sz="2200" dirty="0"/>
              <a:t>Dalle aziende identificate da ResumeBuilder.com, il 93% afferma di voler espandere l’uso di Chat </a:t>
            </a:r>
            <a:r>
              <a:rPr lang="it-IT" sz="2200" dirty="0" err="1"/>
              <a:t>Gpt</a:t>
            </a:r>
            <a:endParaRPr lang="it-IT" sz="2200" dirty="0"/>
          </a:p>
        </p:txBody>
      </p:sp>
      <p:pic>
        <p:nvPicPr>
          <p:cNvPr id="1026" name="Picture 2" descr="Il lavoro del futuro: la tecnologia è una minaccia o un'opportunità?">
            <a:extLst>
              <a:ext uri="{FF2B5EF4-FFF2-40B4-BE49-F238E27FC236}">
                <a16:creationId xmlns="" xmlns:a16="http://schemas.microsoft.com/office/drawing/2014/main" id="{1B15B98D-15EB-124E-D7CC-CB972DCD9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467" y="3958167"/>
            <a:ext cx="6184900" cy="2774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087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D13B811-FC79-1D09-B4A5-845A085F6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dirty="0">
                <a:solidFill>
                  <a:srgbClr val="05295B"/>
                </a:solidFill>
                <a:latin typeface="+mn-lt"/>
              </a:rPr>
              <a:t>LE OPINIONI RILASCIATE SUL SOFTWARE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942B962-1658-0FE3-B8E9-51655FE42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249" y="1799167"/>
            <a:ext cx="7950200" cy="4929188"/>
          </a:xfrm>
        </p:spPr>
        <p:txBody>
          <a:bodyPr>
            <a:normAutofit fontScale="92500" lnSpcReduction="20000"/>
          </a:bodyPr>
          <a:lstStyle/>
          <a:p>
            <a:r>
              <a:rPr lang="it-IT" sz="2400" i="0" dirty="0">
                <a:solidFill>
                  <a:srgbClr val="000000"/>
                </a:solidFill>
                <a:effectLst/>
              </a:rPr>
              <a:t>Ian </a:t>
            </a:r>
            <a:r>
              <a:rPr lang="it-IT" sz="2400" i="0" dirty="0" err="1">
                <a:solidFill>
                  <a:srgbClr val="000000"/>
                </a:solidFill>
                <a:effectLst/>
              </a:rPr>
              <a:t>Bogost</a:t>
            </a:r>
            <a:r>
              <a:rPr lang="it-IT" sz="2400" i="0" dirty="0">
                <a:solidFill>
                  <a:srgbClr val="000000"/>
                </a:solidFill>
                <a:effectLst/>
              </a:rPr>
              <a:t> di The Atlantic ha detto che Chat </a:t>
            </a:r>
            <a:r>
              <a:rPr lang="it-IT" sz="2400" i="0" dirty="0" err="1">
                <a:solidFill>
                  <a:srgbClr val="000000"/>
                </a:solidFill>
                <a:effectLst/>
              </a:rPr>
              <a:t>Gpt</a:t>
            </a:r>
            <a:r>
              <a:rPr lang="it-IT" sz="2400" i="0" dirty="0">
                <a:solidFill>
                  <a:srgbClr val="000000"/>
                </a:solidFill>
                <a:effectLst/>
              </a:rPr>
              <a:t> “dovrebbe essere trattato come un giocattolo”, non come uno strumento utile a fini professionali</a:t>
            </a:r>
          </a:p>
          <a:p>
            <a:pPr marL="0" indent="0">
              <a:buNone/>
            </a:pPr>
            <a:endParaRPr lang="it-IT" sz="2400" i="0" dirty="0">
              <a:solidFill>
                <a:srgbClr val="000000"/>
              </a:solidFill>
              <a:effectLst/>
            </a:endParaRPr>
          </a:p>
          <a:p>
            <a:r>
              <a:rPr lang="it-IT" sz="2400" i="0" dirty="0">
                <a:solidFill>
                  <a:srgbClr val="000000"/>
                </a:solidFill>
                <a:effectLst/>
              </a:rPr>
              <a:t>Anche il CEO di </a:t>
            </a:r>
            <a:r>
              <a:rPr lang="it-IT" sz="2400" i="0" dirty="0" err="1">
                <a:solidFill>
                  <a:srgbClr val="000000"/>
                </a:solidFill>
                <a:effectLst/>
              </a:rPr>
              <a:t>OpenAI</a:t>
            </a:r>
            <a:r>
              <a:rPr lang="it-IT" sz="2400" i="0" dirty="0">
                <a:solidFill>
                  <a:srgbClr val="000000"/>
                </a:solidFill>
                <a:effectLst/>
              </a:rPr>
              <a:t> Sam Altman aveva precedentemente detto che Chat </a:t>
            </a:r>
            <a:r>
              <a:rPr lang="it-IT" sz="2400" i="0" dirty="0" err="1">
                <a:solidFill>
                  <a:srgbClr val="000000"/>
                </a:solidFill>
                <a:effectLst/>
              </a:rPr>
              <a:t>Gpt</a:t>
            </a:r>
            <a:r>
              <a:rPr lang="it-IT" sz="2400" i="0" dirty="0">
                <a:solidFill>
                  <a:srgbClr val="000000"/>
                </a:solidFill>
                <a:effectLst/>
              </a:rPr>
              <a:t> non dovrebbe essere invocato per “cose importanti”, e in una recente serie di tweet ha espresso preoccupazione per i pericoli posti dalla tecnologia </a:t>
            </a:r>
          </a:p>
          <a:p>
            <a:endParaRPr lang="it-IT" sz="2400" i="0" dirty="0">
              <a:solidFill>
                <a:srgbClr val="000000"/>
              </a:solidFill>
              <a:effectLst/>
            </a:endParaRPr>
          </a:p>
          <a:p>
            <a:r>
              <a:rPr lang="it-IT" sz="2400" i="0" dirty="0">
                <a:solidFill>
                  <a:srgbClr val="000000"/>
                </a:solidFill>
                <a:effectLst/>
              </a:rPr>
              <a:t>“Come per tutte le nuove tecnologie, l’uso di Chat </a:t>
            </a:r>
            <a:r>
              <a:rPr lang="it-IT" sz="2400" i="0" dirty="0" err="1">
                <a:solidFill>
                  <a:srgbClr val="000000"/>
                </a:solidFill>
                <a:effectLst/>
              </a:rPr>
              <a:t>Gpt</a:t>
            </a:r>
            <a:r>
              <a:rPr lang="it-IT" sz="2400" i="0" dirty="0">
                <a:solidFill>
                  <a:srgbClr val="000000"/>
                </a:solidFill>
                <a:effectLst/>
              </a:rPr>
              <a:t> da parte delle aziende sarà in continua evoluzione e siamo solo all’inizio“, afferma Haller di ResumeBuilder.com. “Anche il modello economico per l’utilizzo di Chat </a:t>
            </a:r>
            <a:r>
              <a:rPr lang="it-IT" sz="2400" i="0" dirty="0" err="1">
                <a:solidFill>
                  <a:srgbClr val="000000"/>
                </a:solidFill>
                <a:effectLst/>
              </a:rPr>
              <a:t>Gpt</a:t>
            </a:r>
            <a:r>
              <a:rPr lang="it-IT" sz="2400" i="0" dirty="0">
                <a:solidFill>
                  <a:srgbClr val="000000"/>
                </a:solidFill>
                <a:effectLst/>
              </a:rPr>
              <a:t> si sta evolvendo”, continua. “Sarà interessante vedere come questo andrà a finire in termini di risparmio e riorganizzazione di alcuni posti di lavoro all’interno delle </a:t>
            </a:r>
            <a:r>
              <a:rPr lang="it-IT" sz="2400" b="0" i="0" dirty="0">
                <a:solidFill>
                  <a:srgbClr val="000000"/>
                </a:solidFill>
                <a:effectLst/>
              </a:rPr>
              <a:t>aziende”.</a:t>
            </a:r>
          </a:p>
          <a:p>
            <a:endParaRPr lang="it-IT" sz="1300" b="0" i="0" dirty="0">
              <a:solidFill>
                <a:srgbClr val="000000"/>
              </a:solidFill>
              <a:effectLst/>
              <a:latin typeface="PT Serif" panose="020A0603040505020204" pitchFamily="18" charset="0"/>
            </a:endParaRPr>
          </a:p>
          <a:p>
            <a:endParaRPr lang="it-IT" sz="1300" b="0" i="0" dirty="0">
              <a:solidFill>
                <a:srgbClr val="000000"/>
              </a:solidFill>
              <a:effectLst/>
              <a:latin typeface="PT Serif" panose="020A0603040505020204" pitchFamily="18" charset="0"/>
            </a:endParaRPr>
          </a:p>
          <a:p>
            <a:endParaRPr lang="it-IT" sz="1300" dirty="0"/>
          </a:p>
        </p:txBody>
      </p:sp>
    </p:spTree>
    <p:extLst>
      <p:ext uri="{BB962C8B-B14F-4D97-AF65-F5344CB8AC3E}">
        <p14:creationId xmlns:p14="http://schemas.microsoft.com/office/powerpoint/2010/main" val="3296911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67" y="455082"/>
            <a:ext cx="8318500" cy="1418167"/>
          </a:xfrm>
        </p:spPr>
        <p:txBody>
          <a:bodyPr>
            <a:noAutofit/>
          </a:bodyPr>
          <a:lstStyle/>
          <a:p>
            <a:pPr algn="ctr"/>
            <a:r>
              <a:rPr lang="it-IT" dirty="0">
                <a:solidFill>
                  <a:srgbClr val="05295B"/>
                </a:solidFill>
                <a:latin typeface="+mn-lt"/>
              </a:rPr>
              <a:t>CHAT GPT E ORGANIZZAZIONE AZIENDALE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571750"/>
            <a:ext cx="7871883" cy="39766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Chat </a:t>
            </a:r>
            <a:r>
              <a:rPr lang="it-IT" dirty="0" err="1"/>
              <a:t>Gpt</a:t>
            </a:r>
            <a:r>
              <a:rPr lang="it-IT" dirty="0"/>
              <a:t> è una delle massime avanguardie informatiche di oggi: all’interno della struttura organizzativa d’impresa deve essergli predisposto uno spazio autonomo che implementi le funzioni aziendali e sostituisca parte della forza lavoro. </a:t>
            </a:r>
          </a:p>
          <a:p>
            <a:pPr marL="0" indent="0">
              <a:buNone/>
            </a:pPr>
            <a:r>
              <a:rPr lang="it-IT" dirty="0"/>
              <a:t>Le aree che rischiano maggiormente di perdere risorse umane sono:</a:t>
            </a:r>
          </a:p>
          <a:p>
            <a:r>
              <a:rPr lang="it-IT" dirty="0"/>
              <a:t>Area di programmazione</a:t>
            </a:r>
          </a:p>
          <a:p>
            <a:r>
              <a:rPr lang="it-IT" dirty="0"/>
              <a:t>Marketing e pubblicità</a:t>
            </a:r>
          </a:p>
          <a:p>
            <a:r>
              <a:rPr lang="it-IT" dirty="0"/>
              <a:t>Finanza, contabilità e revisione</a:t>
            </a:r>
          </a:p>
          <a:p>
            <a:r>
              <a:rPr lang="it-IT" dirty="0"/>
              <a:t>Scuola e insegnamento</a:t>
            </a:r>
          </a:p>
          <a:p>
            <a:r>
              <a:rPr lang="it-IT" dirty="0"/>
              <a:t>Media: giornalismo, creazione contenuti, articoli tecnici</a:t>
            </a:r>
          </a:p>
          <a:p>
            <a:r>
              <a:rPr lang="it-IT" dirty="0"/>
              <a:t>Assistenza clienti</a:t>
            </a:r>
          </a:p>
        </p:txBody>
      </p:sp>
    </p:spTree>
    <p:extLst>
      <p:ext uri="{BB962C8B-B14F-4D97-AF65-F5344CB8AC3E}">
        <p14:creationId xmlns:p14="http://schemas.microsoft.com/office/powerpoint/2010/main" val="1445329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667" y="243417"/>
            <a:ext cx="8360834" cy="1841499"/>
          </a:xfrm>
        </p:spPr>
        <p:txBody>
          <a:bodyPr>
            <a:noAutofit/>
          </a:bodyPr>
          <a:lstStyle/>
          <a:p>
            <a:pPr algn="ctr"/>
            <a:r>
              <a:rPr lang="it-IT" dirty="0">
                <a:solidFill>
                  <a:srgbClr val="05295B"/>
                </a:solidFill>
                <a:latin typeface="+mn-lt"/>
              </a:rPr>
              <a:t>CORRIERE DELLA SERA: “COSÌ GOOGLE SFIDA CHATGPT, FORZA E LIMITI DI BARD”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4583" y="3090333"/>
            <a:ext cx="8180917" cy="3651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La potenza, anche dal punto di vista aziendale, delle AI ha portato alla creazione di un mercato concorrenziale rilevante: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Microsoft ha lanciato per primo </a:t>
            </a:r>
            <a:r>
              <a:rPr lang="it-IT" dirty="0" err="1"/>
              <a:t>ChatGPT</a:t>
            </a:r>
            <a:r>
              <a:rPr lang="it-IT" dirty="0"/>
              <a:t> abbinandolo al suo motore di ricerca </a:t>
            </a:r>
            <a:r>
              <a:rPr lang="it-IT" dirty="0" err="1"/>
              <a:t>Bing</a:t>
            </a:r>
            <a:r>
              <a:rPr lang="it-IT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Google ha sviluppato </a:t>
            </a:r>
            <a:r>
              <a:rPr lang="it-IT" i="1" dirty="0"/>
              <a:t>BARD, </a:t>
            </a:r>
            <a:r>
              <a:rPr lang="it-IT" dirty="0"/>
              <a:t>mettendolo a disposizione per alcuni tester nel Regno unito e negli Stati Uniti;</a:t>
            </a:r>
            <a:r>
              <a:rPr lang="it-IT" i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iGenius</a:t>
            </a:r>
            <a:r>
              <a:rPr lang="it-IT" dirty="0"/>
              <a:t>, AI realizzata da </a:t>
            </a:r>
            <a:r>
              <a:rPr lang="it-IT" dirty="0" err="1"/>
              <a:t>Uljan</a:t>
            </a:r>
            <a:r>
              <a:rPr lang="it-IT" dirty="0"/>
              <a:t> </a:t>
            </a:r>
            <a:r>
              <a:rPr lang="it-IT" dirty="0" err="1"/>
              <a:t>Sharka</a:t>
            </a:r>
            <a:r>
              <a:rPr lang="it-IT" dirty="0"/>
              <a:t> (imprenditore milanese): software specializzato nelle aree statistiche aziendali che ha come obiettivo un approccio democratico alla propria diffusione, contro quelli monopolistici.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64583" y="2428591"/>
            <a:ext cx="8180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Federico Rampini, 21 Marzo 2023</a:t>
            </a:r>
          </a:p>
        </p:txBody>
      </p:sp>
    </p:spTree>
    <p:extLst>
      <p:ext uri="{BB962C8B-B14F-4D97-AF65-F5344CB8AC3E}">
        <p14:creationId xmlns:p14="http://schemas.microsoft.com/office/powerpoint/2010/main" val="609090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5295B"/>
                </a:solidFill>
                <a:latin typeface="+mn-lt"/>
              </a:rPr>
              <a:t>IGENIUS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OBIETTIVO: trasformare i dati aziendali in intelligenza artificiale.</a:t>
            </a:r>
          </a:p>
          <a:p>
            <a:pPr marL="0" indent="0">
              <a:buNone/>
            </a:pPr>
            <a:r>
              <a:rPr lang="it-IT" dirty="0"/>
              <a:t>La piattaforma fornisce alle aziende una soluzione di </a:t>
            </a:r>
            <a:r>
              <a:rPr lang="it-IT" dirty="0" err="1"/>
              <a:t>decision</a:t>
            </a:r>
            <a:r>
              <a:rPr lang="it-IT" dirty="0"/>
              <a:t> intelligence che riesce a far dialogare persone e dati: consente alle imprese di prendere decisioni migliori rispondendo ai cambiamenti dei propri dati in tempo reale.</a:t>
            </a:r>
          </a:p>
          <a:p>
            <a:pPr marL="0" indent="0">
              <a:buNone/>
            </a:pPr>
            <a:r>
              <a:rPr lang="it-IT" dirty="0"/>
              <a:t>Secondo Gartner </a:t>
            </a:r>
            <a:r>
              <a:rPr lang="it-IT" dirty="0" err="1"/>
              <a:t>Inc</a:t>
            </a:r>
            <a:r>
              <a:rPr lang="it-IT" dirty="0"/>
              <a:t> (spa di analisi nel campo della tecnologia dell’informazione) entro il 2026 </a:t>
            </a:r>
            <a:r>
              <a:rPr lang="it-IT" dirty="0" err="1"/>
              <a:t>iGenius</a:t>
            </a:r>
            <a:r>
              <a:rPr lang="it-IT" dirty="0"/>
              <a:t> riuscirà a ridurre del 50% il tempo dedicato alla ricerca delle informazioni , fornendo enorme vantaggio competitivo alle aziende che lo utilizzeranno.</a:t>
            </a:r>
          </a:p>
        </p:txBody>
      </p:sp>
    </p:spTree>
    <p:extLst>
      <p:ext uri="{BB962C8B-B14F-4D97-AF65-F5344CB8AC3E}">
        <p14:creationId xmlns:p14="http://schemas.microsoft.com/office/powerpoint/2010/main" val="2634327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148167" y="1905000"/>
            <a:ext cx="8081433" cy="2116667"/>
          </a:xfrm>
        </p:spPr>
        <p:txBody>
          <a:bodyPr/>
          <a:lstStyle/>
          <a:p>
            <a:pPr algn="ctr"/>
            <a:r>
              <a:rPr lang="it-IT" sz="4600" dirty="0">
                <a:solidFill>
                  <a:srgbClr val="05295B"/>
                </a:solidFill>
                <a:latin typeface="+mn-lt"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211288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38666" y="391584"/>
            <a:ext cx="7556501" cy="4011083"/>
          </a:xfrm>
        </p:spPr>
        <p:txBody>
          <a:bodyPr/>
          <a:lstStyle/>
          <a:p>
            <a:pPr algn="ctr"/>
            <a:r>
              <a:rPr lang="it-IT" sz="4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“CHAT GPT, IN ALCUNE AZIENDE L’INTELLIGENZA ARTIFICIALE STA GIA’ SOSTITUENDO I LAVORATORI”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16467" y="5105400"/>
            <a:ext cx="6461760" cy="1066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dirty="0">
                <a:solidFill>
                  <a:schemeClr val="tx1"/>
                </a:solidFill>
              </a:rPr>
              <a:t>By </a:t>
            </a:r>
            <a:r>
              <a:rPr lang="it-IT" dirty="0" err="1">
                <a:solidFill>
                  <a:schemeClr val="tx1"/>
                </a:solidFill>
              </a:rPr>
              <a:t>Trey</a:t>
            </a:r>
            <a:r>
              <a:rPr lang="it-IT" dirty="0">
                <a:solidFill>
                  <a:schemeClr val="tx1"/>
                </a:solidFill>
              </a:rPr>
              <a:t> Williams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12/03/2023</a:t>
            </a:r>
          </a:p>
          <a:p>
            <a:pPr algn="l"/>
            <a:r>
              <a:rPr lang="it-IT" dirty="0" err="1">
                <a:solidFill>
                  <a:schemeClr val="tx1"/>
                </a:solidFill>
              </a:rPr>
              <a:t>Fortune.com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57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egnaposto contenuto 6"/>
          <p:cNvPicPr>
            <a:picLocks noGrp="1" noChangeAspect="1"/>
          </p:cNvPicPr>
          <p:nvPr>
            <p:ph idx="1"/>
          </p:nvPr>
        </p:nvPicPr>
        <p:blipFill>
          <a:blip r:embed="rId2"/>
          <a:srcRect t="-14495" b="-14495"/>
          <a:stretch>
            <a:fillRect/>
          </a:stretch>
        </p:blipFill>
        <p:spPr>
          <a:xfrm>
            <a:off x="0" y="-518148"/>
            <a:ext cx="9144000" cy="4347319"/>
          </a:xfrm>
        </p:spPr>
      </p:pic>
      <p:sp>
        <p:nvSpPr>
          <p:cNvPr id="8" name="CasellaDiTesto 7"/>
          <p:cNvSpPr txBox="1"/>
          <p:nvPr/>
        </p:nvSpPr>
        <p:spPr>
          <a:xfrm>
            <a:off x="391583" y="4053417"/>
            <a:ext cx="764116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/>
              <a:t>Fortune è uno dei principali Business Media Brand al mondo e comprende un magazine mensile internazionale e un </a:t>
            </a:r>
            <a:r>
              <a:rPr lang="it-IT" sz="2200" dirty="0" err="1"/>
              <a:t>daily</a:t>
            </a:r>
            <a:r>
              <a:rPr lang="it-IT" sz="2200" dirty="0"/>
              <a:t> website. Fa parte della “Fortune Media Group </a:t>
            </a:r>
            <a:r>
              <a:rPr lang="it-IT" sz="2200" dirty="0" err="1"/>
              <a:t>Holdings</a:t>
            </a:r>
            <a:r>
              <a:rPr lang="it-IT" sz="2200" dirty="0"/>
              <a:t> Limited” ed è pubblicata attraverso la Meredith Corporation. </a:t>
            </a:r>
          </a:p>
          <a:p>
            <a:r>
              <a:rPr lang="it-IT" sz="2200" dirty="0"/>
              <a:t>I suoi uffici si trovano a </a:t>
            </a:r>
            <a:r>
              <a:rPr lang="it-IT" sz="2200" dirty="0" err="1"/>
              <a:t>Beijing</a:t>
            </a:r>
            <a:r>
              <a:rPr lang="it-IT" sz="2200" dirty="0"/>
              <a:t>, Boston, Chicago, Hong Kong, </a:t>
            </a:r>
            <a:r>
              <a:rPr lang="it-IT" sz="2200" dirty="0" err="1"/>
              <a:t>London</a:t>
            </a:r>
            <a:r>
              <a:rPr lang="it-IT" sz="2200" dirty="0"/>
              <a:t>, Los Angeles, New York City, San Francisco e Shanghai.</a:t>
            </a:r>
          </a:p>
        </p:txBody>
      </p:sp>
    </p:spTree>
    <p:extLst>
      <p:ext uri="{BB962C8B-B14F-4D97-AF65-F5344CB8AC3E}">
        <p14:creationId xmlns:p14="http://schemas.microsoft.com/office/powerpoint/2010/main" val="174368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5295B"/>
                </a:solidFill>
                <a:latin typeface="+mn-lt"/>
              </a:rPr>
              <a:t>CHAT GPT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919" y="1492250"/>
            <a:ext cx="3661831" cy="5016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Chat </a:t>
            </a:r>
            <a:r>
              <a:rPr lang="it-IT" dirty="0" err="1"/>
              <a:t>Gpt</a:t>
            </a:r>
            <a:r>
              <a:rPr lang="it-IT" dirty="0"/>
              <a:t> è il nuovo software che comprende e simula conversazioni umane e può essere considerato la più </a:t>
            </a:r>
            <a:r>
              <a:rPr lang="it-IT" dirty="0" smtClean="0"/>
              <a:t>evoluta </a:t>
            </a:r>
            <a:r>
              <a:rPr lang="it-IT" dirty="0"/>
              <a:t>intelligenza artificiale applicata alla stesura e comprensione di testi. Utilizza una tecnologia di apprendimento automatico per generare testo in modo autonomo, riuscendo a rispondere a domande aperte ed eseguire compiti complessi.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6034" y="2031691"/>
            <a:ext cx="3831166" cy="331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70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1000"/>
            <a:ext cx="7755467" cy="6360583"/>
          </a:xfrm>
        </p:spPr>
        <p:txBody>
          <a:bodyPr/>
          <a:lstStyle/>
          <a:p>
            <a:pPr marL="0" indent="0">
              <a:buNone/>
            </a:pPr>
            <a:r>
              <a:rPr lang="it-IT" dirty="0" err="1"/>
              <a:t>OpenAi</a:t>
            </a:r>
            <a:r>
              <a:rPr lang="it-IT" dirty="0"/>
              <a:t> società di ricerca sull’intelligenza artificiale è stata la promotrice del programma, lanciato inizialmente verso la fine di novembre per essere poi rilasciato definitivamente nel febbraio di quest’anno.</a:t>
            </a:r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sz="3600" b="1" dirty="0"/>
          </a:p>
          <a:p>
            <a:pPr marL="0" indent="0" algn="ctr">
              <a:buNone/>
            </a:pPr>
            <a:r>
              <a:rPr lang="it-IT" sz="3600" b="1" dirty="0"/>
              <a:t>COME CAMBIERA’ IL MONDO DEL LAVORO CON L’INSERIMENTO DEL SOFTWARE IN AZIENDA?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5465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834" y="1"/>
            <a:ext cx="676275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44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44500"/>
            <a:ext cx="7448550" cy="1894417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La piattaforma di consulenza </a:t>
            </a:r>
            <a:r>
              <a:rPr lang="it-IT" dirty="0" smtClean="0"/>
              <a:t>per il </a:t>
            </a:r>
            <a:r>
              <a:rPr lang="it-IT" dirty="0"/>
              <a:t>lavoro RESUMEBUILDER ha intervistato 1000 leader aziendali che utilizzano o intendono utilizzare Chat </a:t>
            </a:r>
            <a:r>
              <a:rPr lang="it-IT" dirty="0" err="1"/>
              <a:t>Gpt</a:t>
            </a:r>
            <a:r>
              <a:rPr lang="it-IT" dirty="0"/>
              <a:t>:</a:t>
            </a:r>
          </a:p>
        </p:txBody>
      </p:sp>
      <p:sp>
        <p:nvSpPr>
          <p:cNvPr id="4" name="Rettangolo 3"/>
          <p:cNvSpPr/>
          <p:nvPr/>
        </p:nvSpPr>
        <p:spPr>
          <a:xfrm>
            <a:off x="457200" y="2356757"/>
            <a:ext cx="74485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i="1" dirty="0"/>
              <a:t>“C’è molta eccitazione per quanto riguarda l’uso di Chat </a:t>
            </a:r>
            <a:r>
              <a:rPr lang="it-IT" sz="2200" i="1" dirty="0" err="1"/>
              <a:t>Gpt</a:t>
            </a:r>
            <a:r>
              <a:rPr lang="it-IT" sz="2200" i="1" dirty="0"/>
              <a:t>”</a:t>
            </a:r>
            <a:r>
              <a:rPr lang="it-IT" sz="2200" dirty="0"/>
              <a:t>, afferma </a:t>
            </a:r>
            <a:r>
              <a:rPr lang="it-IT" sz="2200" dirty="0" err="1"/>
              <a:t>Stacie</a:t>
            </a:r>
            <a:r>
              <a:rPr lang="it-IT" sz="2200" dirty="0"/>
              <a:t> </a:t>
            </a:r>
            <a:r>
              <a:rPr lang="it-IT" sz="2200" dirty="0" err="1"/>
              <a:t>Haller</a:t>
            </a:r>
            <a:r>
              <a:rPr lang="it-IT" sz="2200" dirty="0"/>
              <a:t>, </a:t>
            </a:r>
            <a:r>
              <a:rPr lang="it-IT" sz="2200" dirty="0" err="1"/>
              <a:t>Chief</a:t>
            </a:r>
            <a:r>
              <a:rPr lang="it-IT" sz="2200" dirty="0"/>
              <a:t> Career Advisor di </a:t>
            </a:r>
            <a:r>
              <a:rPr lang="it-IT" sz="2200" dirty="0" err="1"/>
              <a:t>Resumebuilder.com</a:t>
            </a:r>
            <a:r>
              <a:rPr lang="it-IT" sz="2200" i="1" dirty="0"/>
              <a:t>. “Poiché questa nuova tecnologia si sta appena diffondendo sul posto di lavoro, i lavoratori devono sicuramente pensare a come potrebbe influire sulle responsabilità del loro lavoro attuale. I risultati di questo sondaggio mostrano che i datori di lavoro stanno cercando di semplificare alcune responsabilità lavorative utilizzando Chat </a:t>
            </a:r>
            <a:r>
              <a:rPr lang="it-IT" sz="2200" i="1" dirty="0" err="1"/>
              <a:t>Gpt</a:t>
            </a:r>
            <a:r>
              <a:rPr lang="it-IT" sz="2200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7091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kern="1200" dirty="0">
                <a:solidFill>
                  <a:srgbClr val="05295B"/>
                </a:solidFill>
                <a:latin typeface="+mn-lt"/>
                <a:ea typeface="+mj-ea"/>
                <a:cs typeface="+mj-cs"/>
              </a:rPr>
              <a:t>DATI OTTENUTI</a:t>
            </a:r>
          </a:p>
        </p:txBody>
      </p:sp>
      <p:sp>
        <p:nvSpPr>
          <p:cNvPr id="4" name="Rettangolo 3"/>
          <p:cNvSpPr/>
          <p:nvPr/>
        </p:nvSpPr>
        <p:spPr>
          <a:xfrm>
            <a:off x="457200" y="1600200"/>
            <a:ext cx="7620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/>
            </a:pPr>
            <a:r>
              <a:rPr lang="it-IT" sz="2200" dirty="0"/>
              <a:t>I leader aziendali che già utilizzano Chat </a:t>
            </a:r>
            <a:r>
              <a:rPr lang="it-IT" sz="2200" dirty="0" err="1"/>
              <a:t>Gpt</a:t>
            </a:r>
            <a:r>
              <a:rPr lang="it-IT" sz="2200" dirty="0"/>
              <a:t> hanno dichiarato a ResumeBuilders.com che le loro aziende utilizzano il software per una serie di motivi: tra cui il 66% per la scrittura di codice, il 58% per il </a:t>
            </a:r>
            <a:r>
              <a:rPr lang="it-IT" sz="2200" dirty="0" err="1"/>
              <a:t>copywriting</a:t>
            </a:r>
            <a:r>
              <a:rPr lang="it-IT" sz="2200" dirty="0"/>
              <a:t> e la creazione di contenuti, il 57% per l’assistenza clienti e il 52% per i riepiloghi delle riunioni.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Arial"/>
            </a:pPr>
            <a:endParaRPr lang="it-IT" sz="1500" dirty="0"/>
          </a:p>
        </p:txBody>
      </p:sp>
      <p:graphicFrame>
        <p:nvGraphicFramePr>
          <p:cNvPr id="11" name="Grafico 10">
            <a:extLst>
              <a:ext uri="{FF2B5EF4-FFF2-40B4-BE49-F238E27FC236}">
                <a16:creationId xmlns="" xmlns:a16="http://schemas.microsoft.com/office/drawing/2014/main" id="{C1579B78-8527-FDC0-D93B-061BD5F73B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9322981"/>
              </p:ext>
            </p:extLst>
          </p:nvPr>
        </p:nvGraphicFramePr>
        <p:xfrm>
          <a:off x="1293282" y="3037415"/>
          <a:ext cx="5850467" cy="3750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3557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E06097F-79C5-103C-E0FC-C879FCAE22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867"/>
            <a:ext cx="7596717" cy="262254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90000"/>
              </a:lnSpc>
              <a:spcBef>
                <a:spcPct val="20000"/>
              </a:spcBef>
              <a:buNone/>
            </a:pPr>
            <a:r>
              <a:rPr lang="it-IT" sz="18400" dirty="0">
                <a:solidFill>
                  <a:srgbClr val="05295B"/>
                </a:solidFill>
              </a:rPr>
              <a:t>CHAT GPT NEL PROCESSO DI ASSUNZIONE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endParaRPr lang="it-IT" sz="8800" dirty="0"/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it-IT" sz="8800" dirty="0"/>
              <a:t>Nel processo di assunzione, il 77% delle aziende che utilizzano Chat </a:t>
            </a:r>
            <a:r>
              <a:rPr lang="it-IT" sz="8800" dirty="0" err="1"/>
              <a:t>Gpt</a:t>
            </a:r>
            <a:r>
              <a:rPr lang="it-IT" sz="8800" dirty="0"/>
              <a:t> afferma di utilizzarlo per aiutare a scrivere descrizioni del lavoro, il 66% per redigere richieste di colloquio e il 65% per rispondere alle domande dei clienti.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Arial"/>
            </a:pPr>
            <a:endParaRPr lang="it-IT" sz="7600" dirty="0"/>
          </a:p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7D791B89-C7E8-1EA9-D761-667C2CF05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583" y="5630333"/>
            <a:ext cx="8318499" cy="1227666"/>
          </a:xfrm>
        </p:spPr>
        <p:txBody>
          <a:bodyPr>
            <a:normAutofit fontScale="25000" lnSpcReduction="20000"/>
          </a:bodyPr>
          <a:lstStyle/>
          <a:p>
            <a:r>
              <a:rPr lang="it-IT" sz="7200" dirty="0">
                <a:solidFill>
                  <a:srgbClr val="05295B"/>
                </a:solidFill>
              </a:rPr>
              <a:t>ALTRI </a:t>
            </a:r>
            <a:r>
              <a:rPr lang="it-IT" sz="7200" dirty="0" err="1">
                <a:solidFill>
                  <a:srgbClr val="05295B"/>
                </a:solidFill>
              </a:rPr>
              <a:t>DATI</a:t>
            </a:r>
            <a:r>
              <a:rPr lang="it-IT" sz="7200" dirty="0" err="1"/>
              <a:t>:“Nel</a:t>
            </a:r>
            <a:r>
              <a:rPr lang="it-IT" sz="7200" dirty="0"/>
              <a:t> complesso, la maggior parte dei leader aziendali è colpita dal lavoro di Chat </a:t>
            </a:r>
            <a:r>
              <a:rPr lang="it-IT" sz="7200" dirty="0" err="1"/>
              <a:t>Gpt</a:t>
            </a:r>
            <a:r>
              <a:rPr lang="it-IT" sz="7200" dirty="0"/>
              <a:t>”, ha scritto ResumeBuilder.com in un comunicato stampa. “Il 55% afferma che la qualità del lavoro prodotto da Chat </a:t>
            </a:r>
            <a:r>
              <a:rPr lang="it-IT" sz="7200" dirty="0" err="1"/>
              <a:t>Gpt</a:t>
            </a:r>
            <a:r>
              <a:rPr lang="it-IT" sz="7200" dirty="0"/>
              <a:t> è ‘eccellente’, mentre il 34% afferma che è ‘molto buona’”.</a:t>
            </a:r>
          </a:p>
          <a:p>
            <a:endParaRPr lang="it-IT" dirty="0"/>
          </a:p>
        </p:txBody>
      </p:sp>
      <p:graphicFrame>
        <p:nvGraphicFramePr>
          <p:cNvPr id="13" name="Grafico 12">
            <a:extLst>
              <a:ext uri="{FF2B5EF4-FFF2-40B4-BE49-F238E27FC236}">
                <a16:creationId xmlns="" xmlns:a16="http://schemas.microsoft.com/office/drawing/2014/main" id="{2D179F1F-C2C0-3147-6227-A28BFFA082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9651970"/>
              </p:ext>
            </p:extLst>
          </p:nvPr>
        </p:nvGraphicFramePr>
        <p:xfrm>
          <a:off x="1811867" y="2804583"/>
          <a:ext cx="4813300" cy="2645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2945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za">
  <a:themeElements>
    <a:clrScheme name="Cielo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 classic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iacenz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6" ma:contentTypeDescription="Creare un nuovo documento." ma:contentTypeScope="" ma:versionID="c40d91ab35ed3a641f22742acebc88b7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e6abcd4fcf6f286bc61ca3ba59b8f904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1510a4c-67e1-410d-b310-984d6c9b1061" xsi:nil="true"/>
  </documentManagement>
</p:properties>
</file>

<file path=customXml/itemProps1.xml><?xml version="1.0" encoding="utf-8"?>
<ds:datastoreItem xmlns:ds="http://schemas.openxmlformats.org/officeDocument/2006/customXml" ds:itemID="{B163F49D-2902-462F-B835-7D4E9D7EC7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AF80DA-A34F-4AC0-86CA-9B3DEEDE09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76BB7F-CE3B-48EF-A97E-FB8C0219016F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01510a4c-67e1-410d-b310-984d6c9b1061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83daf61e-777c-49d6-807d-ede0f7c0ba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Adiacenza.thmx</Template>
  <TotalTime>288</TotalTime>
  <Words>821</Words>
  <Application>Microsoft Macintosh PowerPoint</Application>
  <PresentationFormat>Presentazione su schermo (4:3)</PresentationFormat>
  <Paragraphs>61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Adiacenza</vt:lpstr>
      <vt:lpstr>CHAT GPT E INTELLIGENZE ARTIFICIALI</vt:lpstr>
      <vt:lpstr>“CHAT GPT, IN ALCUNE AZIENDE L’INTELLIGENZA ARTIFICIALE STA GIA’ SOSTITUENDO I LAVORATORI”</vt:lpstr>
      <vt:lpstr>Presentazione di PowerPoint</vt:lpstr>
      <vt:lpstr>CHAT GPT</vt:lpstr>
      <vt:lpstr>Presentazione di PowerPoint</vt:lpstr>
      <vt:lpstr>Presentazione di PowerPoint</vt:lpstr>
      <vt:lpstr>Presentazione di PowerPoint</vt:lpstr>
      <vt:lpstr>DATI OTTENUTI</vt:lpstr>
      <vt:lpstr>Presentazione di PowerPoint</vt:lpstr>
      <vt:lpstr>PUNTI DI FORZA PER LE IMPRESE</vt:lpstr>
      <vt:lpstr>LE OPINIONI RILASCIATE SUL SOFTWARE</vt:lpstr>
      <vt:lpstr>CHAT GPT E ORGANIZZAZIONE AZIENDALE</vt:lpstr>
      <vt:lpstr>CORRIERE DELLA SERA: “COSÌ GOOGLE SFIDA CHATGPT, FORZA E LIMITI DI BARD”</vt:lpstr>
      <vt:lpstr>IGENIUS</vt:lpstr>
      <vt:lpstr>GRAZIE PER L’ATTENZIONE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“CHAT GPT, IN ALCUNE AZIENDE L’INTELLIGENZA ARTIFICIALE STA GIA’ SOSTITUENDO I LAVORATORI”</dc:title>
  <dc:creator>elisabetta brandoni</dc:creator>
  <cp:lastModifiedBy>elisabetta brandoni</cp:lastModifiedBy>
  <cp:revision>41</cp:revision>
  <dcterms:created xsi:type="dcterms:W3CDTF">2023-03-15T13:19:40Z</dcterms:created>
  <dcterms:modified xsi:type="dcterms:W3CDTF">2023-03-23T12:26:49Z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