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403" r:id="rId3"/>
    <p:sldId id="352" r:id="rId4"/>
    <p:sldId id="402" r:id="rId5"/>
    <p:sldId id="400" r:id="rId6"/>
    <p:sldId id="401" r:id="rId7"/>
    <p:sldId id="405" r:id="rId8"/>
    <p:sldId id="407" r:id="rId9"/>
    <p:sldId id="408" r:id="rId10"/>
    <p:sldId id="409" r:id="rId11"/>
    <p:sldId id="406" r:id="rId12"/>
    <p:sldId id="404" r:id="rId13"/>
    <p:sldId id="354" r:id="rId14"/>
    <p:sldId id="365" r:id="rId15"/>
    <p:sldId id="364" r:id="rId16"/>
    <p:sldId id="362" r:id="rId17"/>
    <p:sldId id="366" r:id="rId18"/>
    <p:sldId id="367" r:id="rId19"/>
    <p:sldId id="397" r:id="rId20"/>
    <p:sldId id="398" r:id="rId21"/>
    <p:sldId id="284" r:id="rId22"/>
    <p:sldId id="351" r:id="rId23"/>
    <p:sldId id="411" r:id="rId24"/>
    <p:sldId id="416" r:id="rId25"/>
    <p:sldId id="293" r:id="rId26"/>
    <p:sldId id="412" r:id="rId27"/>
    <p:sldId id="348" r:id="rId28"/>
    <p:sldId id="413" r:id="rId29"/>
    <p:sldId id="414" r:id="rId30"/>
    <p:sldId id="347" r:id="rId31"/>
    <p:sldId id="346" r:id="rId32"/>
    <p:sldId id="410" r:id="rId33"/>
    <p:sldId id="399" r:id="rId34"/>
    <p:sldId id="417" r:id="rId35"/>
    <p:sldId id="415" r:id="rId36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26"/>
    <p:restoredTop sz="94980" autoAdjust="0"/>
  </p:normalViewPr>
  <p:slideViewPr>
    <p:cSldViewPr snapToGrid="0">
      <p:cViewPr varScale="1">
        <p:scale>
          <a:sx n="113" d="100"/>
          <a:sy n="113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D8A29-5281-DA45-A634-48897269F9CF}" type="datetimeFigureOut">
              <a:rPr lang="en-IT" smtClean="0"/>
              <a:t>28/03/23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D5106-9029-4740-8BD7-B95E514FA8D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797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696277"/>
            <a:ext cx="9144000" cy="1813685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4FF3AF-A51C-9A1A-5EE9-CA8316A08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64E2F-67B6-1D45-9C6F-65F71D40E03B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3D1136-58E6-E68F-8992-33F17AE50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364699-D326-1D8E-B834-31457636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A2864CF1-A550-FA49-AD0D-10A41D8BB9E3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331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DC7D0B-3007-0380-D6EF-DF755B0B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41AE0-B0DC-A94D-93B2-EA6AA247A7B6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36B119-C707-5F7A-CDF8-98580FE39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E6B6F5-E5B3-22D1-95B8-3E185B4C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B49DFA2B-F353-0A4B-8941-96CBC032475F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418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431235"/>
            <a:ext cx="2628900" cy="47457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1431235"/>
            <a:ext cx="7734300" cy="474572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3F0A9C-98EE-0963-AA4B-654E626F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3A743-01A9-F644-A623-B3A729006A8B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1945E5-FA42-9461-0160-1686682B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904180-2497-8066-017B-A32CB9B5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D3511BC1-40ED-4240-BD92-322E23BF665C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8889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_2">
  <p:cSld name="TITOLO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0" y="1727200"/>
            <a:ext cx="12192000" cy="5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GB"/>
              <a:t>Click icon to add picture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1" y="4468960"/>
            <a:ext cx="8769927" cy="671208"/>
          </a:xfrm>
          <a:prstGeom prst="rect">
            <a:avLst/>
          </a:prstGeom>
          <a:solidFill>
            <a:srgbClr val="CE0E2D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3"/>
          </p:nvPr>
        </p:nvSpPr>
        <p:spPr>
          <a:xfrm>
            <a:off x="1" y="5140170"/>
            <a:ext cx="8769927" cy="743175"/>
          </a:xfrm>
          <a:prstGeom prst="rect">
            <a:avLst/>
          </a:prstGeom>
          <a:solidFill>
            <a:srgbClr val="CE0E2D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4"/>
          </p:nvPr>
        </p:nvSpPr>
        <p:spPr>
          <a:xfrm>
            <a:off x="1" y="5883344"/>
            <a:ext cx="8769927" cy="317335"/>
          </a:xfrm>
          <a:prstGeom prst="rect">
            <a:avLst/>
          </a:prstGeom>
          <a:solidFill>
            <a:srgbClr val="CE0E2D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5"/>
          </p:nvPr>
        </p:nvSpPr>
        <p:spPr>
          <a:xfrm>
            <a:off x="1" y="6200680"/>
            <a:ext cx="8769927" cy="351277"/>
          </a:xfrm>
          <a:prstGeom prst="rect">
            <a:avLst/>
          </a:prstGeom>
          <a:solidFill>
            <a:srgbClr val="CE0E2D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905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na_senza_fotografie">
  <p:cSld name="interna_senza_fotograf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741121" y="2052640"/>
            <a:ext cx="10583863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16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2"/>
          </p:nvPr>
        </p:nvSpPr>
        <p:spPr>
          <a:xfrm>
            <a:off x="741123" y="2663827"/>
            <a:ext cx="10583860" cy="388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3"/>
          </p:nvPr>
        </p:nvSpPr>
        <p:spPr>
          <a:xfrm>
            <a:off x="741125" y="1276352"/>
            <a:ext cx="10583863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latin typeface="Arial"/>
                <a:ea typeface="Arial"/>
                <a:cs typeface="Arial"/>
                <a:sym typeface="Arial"/>
              </a:defRPr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005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3B414E-48C4-634F-F85D-CB8EB811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CB785-503C-E643-82D5-6B28884B4E70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F94EF6-D0E9-2FC7-0239-9D1FB6F1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DDB9C2-33A2-3582-49BD-26BDA71B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3D55BCE5-86AF-4642-AFB6-ADCC635587F8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55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D13714-D521-46C1-FDBA-47EDC741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B3185-AD23-A140-96A9-6C9BBD1540C9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862ED7-B1EF-A509-424C-40B4E90A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6FA18E-FA8F-E8F6-8B7E-5F0D51F4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D6DED869-7357-A847-8EAE-2AAA7855A3A4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274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2875721"/>
            <a:ext cx="5181600" cy="33012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2875721"/>
            <a:ext cx="5181600" cy="330124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E32162C-1D6C-82E8-D214-8A74178F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D5136-FED7-2448-B766-C8BA6A30FB42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DBE7EA5-781F-E587-89BD-5864D611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E650999-4013-747E-5AA2-C3A0D9433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FDC3D821-7D59-CC4F-942E-DF461323A8E6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551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132038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291361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3821113"/>
            <a:ext cx="5157787" cy="23685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291361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3821113"/>
            <a:ext cx="5183188" cy="23685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8B7BFB6-4746-3E12-4125-C7BECC734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0FCD8-E4C3-4F4C-8EE8-C4D5C6A391E2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A1E6AA0-1905-368D-171A-0AB606144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F5AB1D90-BCE3-B1FA-846B-8BC5D6F7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2F25A4F8-267B-8748-AA85-2B3FAC972870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902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58D43F0-CEAC-2C82-B713-FCEAFB495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5785A-ED26-3741-9C03-FA39947446EE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57576E-C460-4B96-BFB3-E1A4CDEF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7B73CB90-13E8-8DE7-BB85-B0FA6B4D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9ADD8746-519D-4F4E-BF0A-2B37BC65174F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62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3BC8EF8-A887-B202-0A61-DC6B5E383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0EA93-37CC-3E44-8951-853D78F76E9A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1A384-6B8A-16B3-D52D-1EEF7217B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B27C9C92-E4D2-BC35-4AB8-64D5F882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28365891-430B-B840-89A3-BA3604AC1490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359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6612" y="138568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1385680"/>
            <a:ext cx="6172200" cy="44753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3286538"/>
            <a:ext cx="3932237" cy="25824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9B9D9B6-EE44-3C8D-6EF9-BF24907D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2A26E-745E-6C4F-BD6E-F8FE7A203260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A6622D-A90D-9032-347B-C27B983E4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F0247F8-1C0F-59D2-22FE-8D0B1906F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32D979E4-D7E7-E04A-BED8-D3AFA5A79942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720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1537251"/>
            <a:ext cx="3932237" cy="155050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1537252"/>
            <a:ext cx="6172200" cy="43237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3299791"/>
            <a:ext cx="3932237" cy="25691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0B79B1-C928-3E8E-39B9-3546BFF6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F1A7F-9DDC-DD47-894B-37DB15C7FE3E}" type="datetimeFigureOut">
              <a:rPr lang="it-IT"/>
              <a:pPr>
                <a:defRPr/>
              </a:pPr>
              <a:t>28/03/23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2DD2F3C-90F0-F2FE-3026-171706B3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C66653DE-4B56-4F63-D132-E0E604BAE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588"/>
            <a:ext cx="904875" cy="365125"/>
          </a:xfrm>
        </p:spPr>
        <p:txBody>
          <a:bodyPr/>
          <a:lstStyle>
            <a:lvl1pPr>
              <a:defRPr/>
            </a:lvl1pPr>
          </a:lstStyle>
          <a:p>
            <a:fld id="{FFDDB8CB-93B2-E249-B4E7-A853C6060EEB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1123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B20E77EB-19C8-339C-B472-B5A9366EF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354138"/>
            <a:ext cx="10515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D6B30010-C14D-211D-3C5A-7EECB4440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967038"/>
            <a:ext cx="105156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1E2478-B804-406C-862B-F5F8360AC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02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EDC866"/>
                </a:solidFill>
                <a:latin typeface="+mn-lt"/>
              </a:defRPr>
            </a:lvl1pPr>
          </a:lstStyle>
          <a:p>
            <a:pPr>
              <a:defRPr/>
            </a:pPr>
            <a:fld id="{65852D4F-BF29-8A4B-82F3-008A91EDBA5E}" type="datetimeFigureOut">
              <a:rPr lang="it-IT"/>
              <a:pPr>
                <a:defRPr/>
              </a:pPr>
              <a:t>28/03/23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BE6EAF-2390-44AF-A5EB-1910130D8F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62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EDC866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76CD9F-4F2B-4B47-AE62-886871F12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1363" y="6456363"/>
            <a:ext cx="1193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EDC866"/>
                </a:solidFill>
              </a:defRPr>
            </a:lvl1pPr>
          </a:lstStyle>
          <a:p>
            <a:fld id="{1993FED7-2661-B745-A462-A9C1552D7878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3E687E"/>
          </a:solidFill>
          <a:latin typeface="+mn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E687E"/>
          </a:solidFill>
          <a:latin typeface="Calibri" panose="020F05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3E687E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3E687E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3E687E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3E687E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3E687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>
            <a:extLst>
              <a:ext uri="{FF2B5EF4-FFF2-40B4-BE49-F238E27FC236}">
                <a16:creationId xmlns:a16="http://schemas.microsoft.com/office/drawing/2014/main" id="{A456396E-7CD4-2584-1680-11928D40B7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697038"/>
            <a:ext cx="9144000" cy="1812925"/>
          </a:xfrm>
        </p:spPr>
        <p:txBody>
          <a:bodyPr/>
          <a:lstStyle/>
          <a:p>
            <a:r>
              <a:rPr lang="it-IT" altLang="it-IT" sz="6000" b="1" dirty="0">
                <a:solidFill>
                  <a:srgbClr val="C00000"/>
                </a:solidFill>
                <a:latin typeface="Avenir Next Medium" panose="020B0503020202020204" pitchFamily="34" charset="0"/>
              </a:rPr>
              <a:t>D</a:t>
            </a:r>
            <a:r>
              <a:rPr lang="it-IT" altLang="it-IT" sz="6000" b="1" dirty="0">
                <a:solidFill>
                  <a:srgbClr val="7030A0"/>
                </a:solidFill>
                <a:latin typeface="Avenir Next Medium" panose="020B0503020202020204" pitchFamily="34" charset="0"/>
              </a:rPr>
              <a:t>i</a:t>
            </a:r>
            <a:r>
              <a:rPr lang="it-IT" altLang="it-IT" sz="6000" b="1" dirty="0">
                <a:solidFill>
                  <a:srgbClr val="FFC000"/>
                </a:solidFill>
                <a:latin typeface="Avenir Next Medium" panose="020B0503020202020204" pitchFamily="34" charset="0"/>
              </a:rPr>
              <a:t>v</a:t>
            </a:r>
            <a:r>
              <a:rPr lang="it-IT" altLang="it-IT" sz="6000" b="1" dirty="0">
                <a:solidFill>
                  <a:srgbClr val="002060"/>
                </a:solidFill>
                <a:latin typeface="Avenir Next Medium" panose="020B0503020202020204" pitchFamily="34" charset="0"/>
              </a:rPr>
              <a:t>e</a:t>
            </a:r>
            <a:r>
              <a:rPr lang="it-IT" altLang="it-IT" sz="6000" b="1" dirty="0">
                <a:solidFill>
                  <a:srgbClr val="FFC000"/>
                </a:solidFill>
                <a:latin typeface="Avenir Next Medium" panose="020B0503020202020204" pitchFamily="34" charset="0"/>
              </a:rPr>
              <a:t>r</a:t>
            </a:r>
            <a:r>
              <a:rPr lang="it-IT" altLang="it-IT" sz="6000" b="1" dirty="0">
                <a:solidFill>
                  <a:srgbClr val="0070C0"/>
                </a:solidFill>
                <a:latin typeface="Avenir Next Medium" panose="020B0503020202020204" pitchFamily="34" charset="0"/>
              </a:rPr>
              <a:t>s</a:t>
            </a:r>
            <a:r>
              <a:rPr lang="it-IT" altLang="it-IT" sz="6000" b="1" dirty="0">
                <a:solidFill>
                  <a:srgbClr val="92D050"/>
                </a:solidFill>
                <a:latin typeface="Avenir Next Medium" panose="020B0503020202020204" pitchFamily="34" charset="0"/>
              </a:rPr>
              <a:t>i</a:t>
            </a:r>
            <a:r>
              <a:rPr lang="it-IT" altLang="it-IT" sz="6000" b="1" dirty="0">
                <a:solidFill>
                  <a:srgbClr val="00B050"/>
                </a:solidFill>
                <a:latin typeface="Avenir Next Medium" panose="020B0503020202020204" pitchFamily="34" charset="0"/>
              </a:rPr>
              <a:t>t</a:t>
            </a:r>
            <a:r>
              <a:rPr lang="it-IT" altLang="it-IT" sz="6000" b="1" dirty="0">
                <a:solidFill>
                  <a:srgbClr val="7030A0"/>
                </a:solidFill>
                <a:latin typeface="Avenir Next Medium" panose="020B0503020202020204" pitchFamily="34" charset="0"/>
              </a:rPr>
              <a:t>y</a:t>
            </a:r>
            <a:r>
              <a:rPr lang="it-IT" altLang="it-IT" sz="6000" b="1" dirty="0">
                <a:solidFill>
                  <a:srgbClr val="C00000"/>
                </a:solidFill>
                <a:latin typeface="Avenir Next Medium" panose="020B0503020202020204" pitchFamily="34" charset="0"/>
              </a:rPr>
              <a:t> Management</a:t>
            </a:r>
            <a:br>
              <a:rPr lang="it-IT" altLang="it-IT" sz="6000" b="1" dirty="0">
                <a:solidFill>
                  <a:srgbClr val="C00000"/>
                </a:solidFill>
                <a:latin typeface="Avenir Next Medium" panose="020B0503020202020204" pitchFamily="34" charset="0"/>
              </a:rPr>
            </a:br>
            <a:r>
              <a:rPr lang="it-IT" altLang="it-IT" sz="3200" b="1" dirty="0">
                <a:solidFill>
                  <a:srgbClr val="C00000"/>
                </a:solidFill>
                <a:latin typeface="Avenir Next Medium" panose="020B0503020202020204" pitchFamily="34" charset="0"/>
              </a:rPr>
              <a:t>Strategie per l’inclusione</a:t>
            </a:r>
            <a:endParaRPr lang="it-IT" altLang="it-IT" sz="3200" dirty="0">
              <a:solidFill>
                <a:srgbClr val="C00000"/>
              </a:solidFill>
            </a:endParaRPr>
          </a:p>
        </p:txBody>
      </p:sp>
      <p:sp>
        <p:nvSpPr>
          <p:cNvPr id="13315" name="Sottotitolo 2">
            <a:extLst>
              <a:ext uri="{FF2B5EF4-FFF2-40B4-BE49-F238E27FC236}">
                <a16:creationId xmlns:a16="http://schemas.microsoft.com/office/drawing/2014/main" id="{A1CC8BDE-AC75-7109-FB94-A0E3458734F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33689" y="3613325"/>
            <a:ext cx="9144000" cy="2223029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it-IT" sz="2400" i="1" dirty="0">
              <a:solidFill>
                <a:schemeClr val="accent4">
                  <a:lumMod val="20000"/>
                  <a:lumOff val="80000"/>
                </a:schemeClr>
              </a:solidFill>
              <a:latin typeface="Avenir Next Medium" panose="020B0503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it-IT" i="1" dirty="0">
              <a:solidFill>
                <a:srgbClr val="C00000"/>
              </a:solidFill>
              <a:latin typeface="Avenir Next Medium" panose="020B0503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400" i="1" dirty="0">
                <a:solidFill>
                  <a:srgbClr val="C00000"/>
                </a:solidFill>
                <a:latin typeface="Avenir Next Medium" panose="020B0503020202020204" pitchFamily="34" charset="0"/>
              </a:rPr>
              <a:t>Alberto </a:t>
            </a:r>
            <a:r>
              <a:rPr lang="en-GB" altLang="it-IT" sz="2400" i="1" dirty="0" err="1">
                <a:solidFill>
                  <a:srgbClr val="C00000"/>
                </a:solidFill>
                <a:latin typeface="Avenir Next Medium" panose="020B0503020202020204" pitchFamily="34" charset="0"/>
              </a:rPr>
              <a:t>Zanutto</a:t>
            </a:r>
            <a:endParaRPr lang="en-GB" altLang="it-IT" sz="2400" i="1" dirty="0">
              <a:solidFill>
                <a:srgbClr val="C00000"/>
              </a:solidFill>
              <a:latin typeface="Avenir Next Medium" panose="020B0503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000" i="1" dirty="0" err="1">
                <a:solidFill>
                  <a:srgbClr val="C00000"/>
                </a:solidFill>
                <a:latin typeface="Avenir Next Medium" panose="020B0503020202020204" pitchFamily="34" charset="0"/>
              </a:rPr>
              <a:t>Università</a:t>
            </a:r>
            <a:r>
              <a:rPr lang="en-GB" altLang="it-IT" sz="2000" i="1" dirty="0">
                <a:solidFill>
                  <a:srgbClr val="C00000"/>
                </a:solidFill>
                <a:latin typeface="Avenir Next Medium" panose="020B0503020202020204" pitchFamily="34" charset="0"/>
              </a:rPr>
              <a:t> di Macerata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000" i="1" dirty="0">
                <a:solidFill>
                  <a:srgbClr val="C00000"/>
                </a:solidFill>
                <a:latin typeface="Avenir Next Medium" panose="020B0503020202020204" pitchFamily="34" charset="0"/>
              </a:rPr>
              <a:t>Corso di </a:t>
            </a:r>
            <a:r>
              <a:rPr lang="en-GB" altLang="it-IT" sz="2000" i="1" dirty="0" err="1">
                <a:solidFill>
                  <a:srgbClr val="C00000"/>
                </a:solidFill>
                <a:latin typeface="Avenir Next Medium" panose="020B0503020202020204" pitchFamily="34" charset="0"/>
              </a:rPr>
              <a:t>Organizzazione</a:t>
            </a:r>
            <a:r>
              <a:rPr lang="en-GB" altLang="it-IT" sz="2000" i="1" dirty="0">
                <a:solidFill>
                  <a:srgbClr val="C00000"/>
                </a:solidFill>
                <a:latin typeface="Avenir Next Medium" panose="020B0503020202020204" pitchFamily="34" charset="0"/>
              </a:rPr>
              <a:t> </a:t>
            </a:r>
            <a:r>
              <a:rPr lang="en-GB" altLang="it-IT" sz="2000" i="1" dirty="0" err="1">
                <a:solidFill>
                  <a:srgbClr val="C00000"/>
                </a:solidFill>
                <a:latin typeface="Avenir Next Medium" panose="020B0503020202020204" pitchFamily="34" charset="0"/>
              </a:rPr>
              <a:t>Aziendale</a:t>
            </a:r>
            <a:endParaRPr lang="en-GB" altLang="it-IT" sz="2000" i="1" dirty="0">
              <a:solidFill>
                <a:srgbClr val="C00000"/>
              </a:solidFill>
              <a:latin typeface="Avenir Next Medium" panose="020B0503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it-IT" sz="2000" i="1" dirty="0">
              <a:solidFill>
                <a:srgbClr val="C00000"/>
              </a:solidFill>
              <a:latin typeface="Avenir Next Medium" panose="020B0503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000" i="1" dirty="0">
                <a:solidFill>
                  <a:srgbClr val="C00000"/>
                </a:solidFill>
                <a:latin typeface="Avenir Next Medium" panose="020B0503020202020204" pitchFamily="34" charset="0"/>
              </a:rPr>
              <a:t>28 </a:t>
            </a:r>
            <a:r>
              <a:rPr lang="en-GB" altLang="it-IT" sz="2000" i="1" dirty="0" err="1">
                <a:solidFill>
                  <a:srgbClr val="C00000"/>
                </a:solidFill>
                <a:latin typeface="Avenir Next Medium" panose="020B0503020202020204" pitchFamily="34" charset="0"/>
              </a:rPr>
              <a:t>marzo</a:t>
            </a:r>
            <a:r>
              <a:rPr lang="en-GB" altLang="it-IT" sz="2000" i="1" dirty="0">
                <a:solidFill>
                  <a:srgbClr val="C00000"/>
                </a:solidFill>
                <a:latin typeface="Avenir Next Medium" panose="020B0503020202020204" pitchFamily="34" charset="0"/>
              </a:rPr>
              <a:t> 2023</a:t>
            </a:r>
          </a:p>
          <a:p>
            <a:endParaRPr lang="it-IT" altLang="it-I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F4BA42-AC28-ADAE-C8F6-583EE2A2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667" y="3429000"/>
            <a:ext cx="4310067" cy="29883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68D63-D960-8F00-ACBE-D7B827F6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4139"/>
            <a:ext cx="10515600" cy="734306"/>
          </a:xfrm>
        </p:spPr>
        <p:txBody>
          <a:bodyPr/>
          <a:lstStyle/>
          <a:p>
            <a:r>
              <a:rPr lang="en-GB" sz="4400" dirty="0"/>
              <a:t>Come </a:t>
            </a:r>
            <a:r>
              <a:rPr lang="en-GB" sz="4400" dirty="0" err="1"/>
              <a:t>si</a:t>
            </a:r>
            <a:r>
              <a:rPr lang="en-GB" sz="4400" dirty="0"/>
              <a:t> </a:t>
            </a:r>
            <a:r>
              <a:rPr lang="en-GB" sz="4400" dirty="0" err="1"/>
              <a:t>creano</a:t>
            </a:r>
            <a:r>
              <a:rPr lang="en-GB" sz="4400" dirty="0"/>
              <a:t> e </a:t>
            </a:r>
            <a:r>
              <a:rPr lang="en-GB" sz="4400" dirty="0" err="1"/>
              <a:t>si</a:t>
            </a:r>
            <a:r>
              <a:rPr lang="en-GB" sz="4400" dirty="0"/>
              <a:t> </a:t>
            </a:r>
            <a:r>
              <a:rPr lang="en-GB" sz="4400" dirty="0" err="1"/>
              <a:t>rafforzano</a:t>
            </a:r>
            <a:r>
              <a:rPr lang="en-GB" sz="4400" dirty="0"/>
              <a:t> </a:t>
            </a:r>
            <a:r>
              <a:rPr lang="en-GB" sz="4400" dirty="0" err="1"/>
              <a:t>gli</a:t>
            </a:r>
            <a:r>
              <a:rPr lang="en-GB" sz="4400" dirty="0"/>
              <a:t> </a:t>
            </a:r>
            <a:r>
              <a:rPr lang="en-GB" sz="4400" dirty="0" err="1"/>
              <a:t>stereotipi</a:t>
            </a:r>
            <a:r>
              <a:rPr lang="en-GB" sz="4400" dirty="0"/>
              <a:t> 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15121-957D-DE1C-6BD5-A938047D3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55" y="2235201"/>
            <a:ext cx="11796889" cy="3467630"/>
          </a:xfrm>
        </p:spPr>
        <p:txBody>
          <a:bodyPr/>
          <a:lstStyle/>
          <a:p>
            <a:r>
              <a:rPr lang="en-GB" sz="2400" b="1" dirty="0"/>
              <a:t>Prima </a:t>
            </a:r>
            <a:r>
              <a:rPr lang="en-GB" sz="2400" b="1" dirty="0" err="1"/>
              <a:t>poniamo</a:t>
            </a:r>
            <a:r>
              <a:rPr lang="en-GB" sz="2400" b="1" dirty="0"/>
              <a:t> </a:t>
            </a:r>
            <a:r>
              <a:rPr lang="en-GB" sz="2400" b="1" dirty="0" err="1"/>
              <a:t>delle</a:t>
            </a:r>
            <a:r>
              <a:rPr lang="en-GB" sz="2400" b="1" dirty="0"/>
              <a:t> </a:t>
            </a:r>
            <a:r>
              <a:rPr lang="en-GB" sz="2400" b="1" dirty="0" err="1"/>
              <a:t>etichette</a:t>
            </a:r>
            <a:r>
              <a:rPr lang="en-GB" sz="2400" b="1" dirty="0"/>
              <a:t> </a:t>
            </a:r>
            <a:r>
              <a:rPr lang="en-GB" sz="2400" b="1" dirty="0" err="1"/>
              <a:t>sulle</a:t>
            </a:r>
            <a:r>
              <a:rPr lang="en-GB" sz="2400" b="1" dirty="0"/>
              <a:t> </a:t>
            </a:r>
            <a:r>
              <a:rPr lang="en-GB" sz="2400" b="1" dirty="0" err="1"/>
              <a:t>persone</a:t>
            </a:r>
            <a:r>
              <a:rPr lang="en-GB" sz="2400" b="1" dirty="0"/>
              <a:t> – o </a:t>
            </a:r>
            <a:r>
              <a:rPr lang="en-GB" sz="2400" b="1" dirty="0" err="1"/>
              <a:t>su</a:t>
            </a:r>
            <a:r>
              <a:rPr lang="en-GB" sz="2400" b="1" dirty="0"/>
              <a:t> </a:t>
            </a:r>
            <a:r>
              <a:rPr lang="en-GB" sz="2400" b="1" dirty="0" err="1"/>
              <a:t>gruppi</a:t>
            </a:r>
            <a:r>
              <a:rPr lang="en-GB" sz="2400" b="1" dirty="0"/>
              <a:t> di </a:t>
            </a:r>
            <a:r>
              <a:rPr lang="en-GB" sz="2400" b="1" dirty="0" err="1"/>
              <a:t>persone</a:t>
            </a:r>
            <a:r>
              <a:rPr lang="en-GB" sz="2400" b="1" dirty="0"/>
              <a:t>…</a:t>
            </a:r>
            <a:endParaRPr lang="en-GB" sz="2400" dirty="0">
              <a:effectLst/>
            </a:endParaRPr>
          </a:p>
          <a:p>
            <a:r>
              <a:rPr lang="en-GB" sz="2400" b="1" dirty="0"/>
              <a:t>Poi </a:t>
            </a:r>
            <a:r>
              <a:rPr lang="en-GB" sz="2400" b="1" dirty="0" err="1"/>
              <a:t>associamo</a:t>
            </a:r>
            <a:r>
              <a:rPr lang="en-GB" sz="2400" b="1" dirty="0"/>
              <a:t> </a:t>
            </a:r>
            <a:r>
              <a:rPr lang="en-GB" sz="2400" b="1" dirty="0" err="1"/>
              <a:t>delle</a:t>
            </a:r>
            <a:r>
              <a:rPr lang="en-GB" sz="2400" b="1" dirty="0"/>
              <a:t> </a:t>
            </a:r>
            <a:r>
              <a:rPr lang="en-GB" sz="2400" b="1" dirty="0" err="1"/>
              <a:t>qualita</a:t>
            </a:r>
            <a:r>
              <a:rPr lang="en-GB" sz="2400" b="1" dirty="0"/>
              <a:t>̀ in </a:t>
            </a:r>
            <a:r>
              <a:rPr lang="en-GB" sz="2400" b="1" dirty="0" err="1"/>
              <a:t>funzione</a:t>
            </a:r>
            <a:r>
              <a:rPr lang="en-GB" sz="2400" b="1" dirty="0"/>
              <a:t> </a:t>
            </a:r>
            <a:r>
              <a:rPr lang="en-GB" sz="2400" b="1" dirty="0" err="1"/>
              <a:t>delle</a:t>
            </a:r>
            <a:r>
              <a:rPr lang="en-GB" sz="2400" b="1" dirty="0"/>
              <a:t> </a:t>
            </a:r>
            <a:r>
              <a:rPr lang="en-GB" sz="2400" b="1" dirty="0" err="1"/>
              <a:t>etichette</a:t>
            </a:r>
            <a:r>
              <a:rPr lang="en-GB" sz="2400" b="1" dirty="0"/>
              <a:t>…</a:t>
            </a:r>
            <a:endParaRPr lang="en-GB" sz="2400" dirty="0">
              <a:effectLst/>
            </a:endParaRPr>
          </a:p>
          <a:p>
            <a:r>
              <a:rPr lang="en-GB" sz="2400" b="1" dirty="0" err="1"/>
              <a:t>Successivamente</a:t>
            </a:r>
            <a:r>
              <a:rPr lang="en-GB" sz="2400" b="1" dirty="0"/>
              <a:t> ci </a:t>
            </a:r>
            <a:r>
              <a:rPr lang="en-GB" sz="2400" b="1" dirty="0" err="1"/>
              <a:t>aspettiamo</a:t>
            </a:r>
            <a:r>
              <a:rPr lang="en-GB" sz="2400" b="1" dirty="0"/>
              <a:t> </a:t>
            </a:r>
            <a:r>
              <a:rPr lang="en-GB" sz="2400" b="1" dirty="0" err="1"/>
              <a:t>comportamenti</a:t>
            </a:r>
            <a:r>
              <a:rPr lang="en-GB" sz="2400" b="1" dirty="0"/>
              <a:t> </a:t>
            </a:r>
            <a:r>
              <a:rPr lang="en-GB" sz="2400" b="1" dirty="0" err="1"/>
              <a:t>che</a:t>
            </a:r>
            <a:r>
              <a:rPr lang="en-GB" sz="2400" b="1" dirty="0"/>
              <a:t> </a:t>
            </a:r>
            <a:r>
              <a:rPr lang="en-GB" sz="2400" b="1" dirty="0" err="1"/>
              <a:t>rispecchino</a:t>
            </a:r>
            <a:r>
              <a:rPr lang="en-GB" sz="2400" b="1" dirty="0"/>
              <a:t> quelle </a:t>
            </a:r>
            <a:r>
              <a:rPr lang="en-GB" sz="2400" b="1" dirty="0" err="1"/>
              <a:t>qualita</a:t>
            </a:r>
            <a:r>
              <a:rPr lang="en-GB" sz="2400" b="1" dirty="0"/>
              <a:t>̀ </a:t>
            </a:r>
            <a:r>
              <a:rPr lang="en-GB" sz="2400" b="1" dirty="0" err="1"/>
              <a:t>che</a:t>
            </a:r>
            <a:r>
              <a:rPr lang="en-GB" sz="2400" b="1" dirty="0"/>
              <a:t> </a:t>
            </a:r>
            <a:r>
              <a:rPr lang="en-GB" sz="2400" b="1" dirty="0" err="1"/>
              <a:t>gia</a:t>
            </a:r>
            <a:r>
              <a:rPr lang="en-GB" sz="2400" b="1" dirty="0"/>
              <a:t>̀ </a:t>
            </a:r>
            <a:r>
              <a:rPr lang="en-GB" sz="2400" b="1" dirty="0" err="1"/>
              <a:t>abbiamo</a:t>
            </a:r>
            <a:r>
              <a:rPr lang="en-GB" sz="2400" b="1" dirty="0"/>
              <a:t> </a:t>
            </a:r>
            <a:r>
              <a:rPr lang="en-GB" sz="2400" b="1" dirty="0" err="1"/>
              <a:t>stabilito</a:t>
            </a:r>
            <a:r>
              <a:rPr lang="en-GB" sz="2400" b="1" dirty="0"/>
              <a:t> </a:t>
            </a:r>
            <a:r>
              <a:rPr lang="en-GB" sz="2400" b="1" dirty="0" err="1"/>
              <a:t>essi</a:t>
            </a:r>
            <a:r>
              <a:rPr lang="en-GB" sz="2400" b="1" dirty="0"/>
              <a:t> </a:t>
            </a:r>
            <a:r>
              <a:rPr lang="en-GB" sz="2400" b="1" dirty="0" err="1"/>
              <a:t>abbiano</a:t>
            </a:r>
            <a:r>
              <a:rPr lang="en-GB" sz="2400" b="1" dirty="0"/>
              <a:t>…</a:t>
            </a:r>
            <a:endParaRPr lang="en-GB" sz="2400" dirty="0">
              <a:effectLst/>
            </a:endParaRPr>
          </a:p>
          <a:p>
            <a:r>
              <a:rPr lang="en-GB" sz="2400" b="1" dirty="0" err="1"/>
              <a:t>Quindi</a:t>
            </a:r>
            <a:r>
              <a:rPr lang="en-GB" sz="2400" b="1" dirty="0"/>
              <a:t> le </a:t>
            </a:r>
            <a:r>
              <a:rPr lang="en-GB" sz="2400" b="1" dirty="0" err="1"/>
              <a:t>nostre</a:t>
            </a:r>
            <a:r>
              <a:rPr lang="en-GB" sz="2400" b="1" dirty="0"/>
              <a:t> </a:t>
            </a:r>
            <a:r>
              <a:rPr lang="en-GB" sz="2400" b="1" dirty="0" err="1"/>
              <a:t>reazioni</a:t>
            </a:r>
            <a:r>
              <a:rPr lang="en-GB" sz="2400" b="1" dirty="0"/>
              <a:t> </a:t>
            </a:r>
            <a:r>
              <a:rPr lang="en-GB" sz="2400" b="1" dirty="0" err="1"/>
              <a:t>riflettono</a:t>
            </a:r>
            <a:r>
              <a:rPr lang="en-GB" sz="2400" b="1" dirty="0"/>
              <a:t> le </a:t>
            </a:r>
            <a:r>
              <a:rPr lang="en-GB" sz="2400" b="1" dirty="0" err="1"/>
              <a:t>nostre</a:t>
            </a:r>
            <a:r>
              <a:rPr lang="en-GB" sz="2400" b="1" dirty="0"/>
              <a:t> </a:t>
            </a:r>
            <a:r>
              <a:rPr lang="en-GB" sz="2400" b="1" dirty="0" err="1"/>
              <a:t>aspettative</a:t>
            </a:r>
            <a:r>
              <a:rPr lang="en-GB" sz="2400" b="1" dirty="0"/>
              <a:t> </a:t>
            </a:r>
            <a:r>
              <a:rPr lang="en-GB" sz="2400" b="1" dirty="0" err="1"/>
              <a:t>nei</a:t>
            </a:r>
            <a:r>
              <a:rPr lang="en-GB" sz="2400" b="1" dirty="0"/>
              <a:t> </a:t>
            </a:r>
            <a:r>
              <a:rPr lang="en-GB" sz="2400" b="1" dirty="0" err="1"/>
              <a:t>loro</a:t>
            </a:r>
            <a:r>
              <a:rPr lang="en-GB" sz="2400" b="1" dirty="0"/>
              <a:t> </a:t>
            </a:r>
            <a:r>
              <a:rPr lang="en-GB" sz="2400" b="1" dirty="0" err="1"/>
              <a:t>confronti</a:t>
            </a:r>
            <a:r>
              <a:rPr lang="en-GB" sz="2400" b="1" dirty="0"/>
              <a:t>…</a:t>
            </a:r>
            <a:endParaRPr lang="en-GB" sz="2400" dirty="0">
              <a:effectLst/>
            </a:endParaRPr>
          </a:p>
          <a:p>
            <a:r>
              <a:rPr lang="en-GB" sz="2400" b="1" dirty="0"/>
              <a:t>A </a:t>
            </a:r>
            <a:r>
              <a:rPr lang="en-GB" sz="2400" b="1" dirty="0" err="1"/>
              <a:t>questo</a:t>
            </a:r>
            <a:r>
              <a:rPr lang="en-GB" sz="2400" b="1" dirty="0"/>
              <a:t> punto, </a:t>
            </a:r>
            <a:r>
              <a:rPr lang="en-GB" sz="2400" b="1" dirty="0" err="1"/>
              <a:t>nelle</a:t>
            </a:r>
            <a:r>
              <a:rPr lang="en-GB" sz="2400" b="1" dirty="0"/>
              <a:t> </a:t>
            </a:r>
            <a:r>
              <a:rPr lang="en-GB" sz="2400" b="1" dirty="0" err="1"/>
              <a:t>persone</a:t>
            </a:r>
            <a:r>
              <a:rPr lang="en-GB" sz="2400" b="1" dirty="0"/>
              <a:t>, </a:t>
            </a:r>
            <a:r>
              <a:rPr lang="en-GB" sz="2400" b="1" dirty="0" err="1"/>
              <a:t>cogliamo</a:t>
            </a:r>
            <a:r>
              <a:rPr lang="en-GB" sz="2400" b="1" dirty="0"/>
              <a:t> </a:t>
            </a:r>
            <a:r>
              <a:rPr lang="en-GB" sz="2400" b="1" dirty="0" err="1"/>
              <a:t>quei</a:t>
            </a:r>
            <a:r>
              <a:rPr lang="en-GB" sz="2400" b="1" dirty="0"/>
              <a:t> </a:t>
            </a:r>
            <a:r>
              <a:rPr lang="en-GB" sz="2400" b="1" dirty="0" err="1"/>
              <a:t>comportamenti</a:t>
            </a:r>
            <a:r>
              <a:rPr lang="en-GB" sz="2400" b="1" dirty="0"/>
              <a:t> </a:t>
            </a:r>
            <a:r>
              <a:rPr lang="en-GB" sz="2400" b="1" dirty="0" err="1"/>
              <a:t>congruenti</a:t>
            </a:r>
            <a:r>
              <a:rPr lang="en-GB" sz="2400" b="1" dirty="0"/>
              <a:t> con le </a:t>
            </a:r>
            <a:r>
              <a:rPr lang="en-GB" sz="2400" b="1" dirty="0" err="1"/>
              <a:t>nostre</a:t>
            </a:r>
            <a:r>
              <a:rPr lang="en-GB" sz="2400" b="1" dirty="0"/>
              <a:t> </a:t>
            </a:r>
            <a:r>
              <a:rPr lang="en-GB" sz="2400" b="1" dirty="0" err="1"/>
              <a:t>aspettative</a:t>
            </a:r>
            <a:r>
              <a:rPr lang="en-GB" sz="2400" b="1" dirty="0"/>
              <a:t>!</a:t>
            </a:r>
            <a:endParaRPr lang="en-GB" sz="2400" dirty="0"/>
          </a:p>
          <a:p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			</a:t>
            </a:r>
            <a:r>
              <a:rPr lang="en-GB" sz="3200" b="1" dirty="0">
                <a:sym typeface="Wingdings" pitchFamily="2" charset="2"/>
              </a:rPr>
              <a:t></a:t>
            </a:r>
            <a:r>
              <a:rPr lang="en-GB" sz="3200" b="1" dirty="0"/>
              <a:t>La </a:t>
            </a:r>
            <a:r>
              <a:rPr lang="en-GB" sz="3200" b="1" dirty="0" err="1"/>
              <a:t>profezia</a:t>
            </a:r>
            <a:r>
              <a:rPr lang="en-GB" sz="3200" b="1" dirty="0"/>
              <a:t> </a:t>
            </a:r>
            <a:r>
              <a:rPr lang="en-GB" sz="3200" b="1" dirty="0" err="1"/>
              <a:t>che</a:t>
            </a:r>
            <a:r>
              <a:rPr lang="en-GB" sz="3200" b="1" dirty="0"/>
              <a:t> </a:t>
            </a:r>
            <a:r>
              <a:rPr lang="en-GB" sz="3200" b="1" dirty="0" err="1"/>
              <a:t>si</a:t>
            </a:r>
            <a:r>
              <a:rPr lang="en-GB" sz="3200" b="1" dirty="0"/>
              <a:t> </a:t>
            </a:r>
            <a:r>
              <a:rPr lang="en-GB" sz="3200" b="1" dirty="0" err="1"/>
              <a:t>autoavvera</a:t>
            </a:r>
            <a:r>
              <a:rPr lang="en-GB" sz="3200" b="1" dirty="0"/>
              <a:t> (Thomas 1928)</a:t>
            </a:r>
            <a:endParaRPr lang="en-GB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2968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369683-8009-4CC3-C0AD-822424870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44" y="1157788"/>
            <a:ext cx="9711267" cy="533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63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146F0-1215-71D0-9CF6-688A58AF1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022" y="1151467"/>
            <a:ext cx="8129038" cy="5706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6BA01-E6AC-20D2-9D39-7A7E6AEF5E14}"/>
              </a:ext>
            </a:extLst>
          </p:cNvPr>
          <p:cNvSpPr txBox="1"/>
          <p:nvPr/>
        </p:nvSpPr>
        <p:spPr>
          <a:xfrm rot="16200000">
            <a:off x="-1446017" y="3738013"/>
            <a:ext cx="4588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600" b="1" dirty="0"/>
              <a:t>Diversity managment…</a:t>
            </a:r>
          </a:p>
        </p:txBody>
      </p:sp>
    </p:spTree>
    <p:extLst>
      <p:ext uri="{BB962C8B-B14F-4D97-AF65-F5344CB8AC3E}">
        <p14:creationId xmlns:p14="http://schemas.microsoft.com/office/powerpoint/2010/main" val="1643151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>
            <a:extLst>
              <a:ext uri="{FF2B5EF4-FFF2-40B4-BE49-F238E27FC236}">
                <a16:creationId xmlns:a16="http://schemas.microsoft.com/office/drawing/2014/main" id="{3F422B1E-08A8-974A-BE98-6F264FF69D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911" y="2754489"/>
            <a:ext cx="10656711" cy="342088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it-IT" altLang="it-IT" sz="25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Nella forza lavoro</a:t>
            </a:r>
            <a:r>
              <a:rPr lang="it-IT" altLang="it-IT" sz="2500" dirty="0">
                <a:latin typeface="Calibri" panose="020F0502020204030204" pitchFamily="34" charset="0"/>
                <a:cs typeface="Calibri" panose="020F0502020204030204" pitchFamily="34" charset="0"/>
              </a:rPr>
              <a:t>: con convivenza tra generi, età, provenienze etniche e culturali, diverse abilità;</a:t>
            </a:r>
          </a:p>
          <a:p>
            <a:pPr>
              <a:lnSpc>
                <a:spcPct val="80000"/>
              </a:lnSpc>
            </a:pPr>
            <a:r>
              <a:rPr lang="it-IT" altLang="it-IT" sz="25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 bisogni soggettivi</a:t>
            </a:r>
            <a:r>
              <a:rPr lang="it-IT" altLang="it-IT" sz="2500" dirty="0">
                <a:latin typeface="Calibri" panose="020F0502020204030204" pitchFamily="34" charset="0"/>
                <a:cs typeface="Calibri" panose="020F0502020204030204" pitchFamily="34" charset="0"/>
              </a:rPr>
              <a:t> a cui le organizzazioni devono rispondere in termini di prodotti e servizi; </a:t>
            </a:r>
          </a:p>
          <a:p>
            <a:pPr>
              <a:lnSpc>
                <a:spcPct val="80000"/>
              </a:lnSpc>
            </a:pPr>
            <a:r>
              <a:rPr lang="it-IT" altLang="it-IT" sz="2500" dirty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 gli </a:t>
            </a:r>
            <a:r>
              <a:rPr lang="it-IT" altLang="it-IT" sz="2500" i="1" dirty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stakeholders</a:t>
            </a:r>
            <a:r>
              <a:rPr lang="it-IT" altLang="it-IT" sz="2500" dirty="0">
                <a:latin typeface="Calibri" panose="020F0502020204030204" pitchFamily="34" charset="0"/>
                <a:cs typeface="Calibri" panose="020F0502020204030204" pitchFamily="34" charset="0"/>
              </a:rPr>
              <a:t> a cui le organizzazioni devono rispondere in termini di responsabilità;</a:t>
            </a:r>
          </a:p>
          <a:p>
            <a:pPr>
              <a:lnSpc>
                <a:spcPct val="80000"/>
              </a:lnSpc>
            </a:pPr>
            <a:r>
              <a:rPr lang="it-IT" altLang="it-IT" sz="25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 bisogni </a:t>
            </a:r>
            <a:r>
              <a:rPr lang="it-IT" altLang="it-IT" sz="2500" dirty="0">
                <a:latin typeface="Calibri" panose="020F0502020204030204" pitchFamily="34" charset="0"/>
                <a:cs typeface="Calibri" panose="020F0502020204030204" pitchFamily="34" charset="0"/>
              </a:rPr>
              <a:t>a cui il lavoro deve dare risposta (di realizzazione, di  mantenimento, di sviluppo professionale…);</a:t>
            </a:r>
          </a:p>
          <a:p>
            <a:pPr>
              <a:lnSpc>
                <a:spcPct val="80000"/>
              </a:lnSpc>
            </a:pPr>
            <a:r>
              <a:rPr lang="it-IT" altLang="it-IT" sz="2500" dirty="0">
                <a:solidFill>
                  <a:srgbClr val="99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nelle competenze</a:t>
            </a:r>
            <a:r>
              <a:rPr lang="it-IT" altLang="it-IT" sz="2500" dirty="0">
                <a:latin typeface="Calibri" panose="020F0502020204030204" pitchFamily="34" charset="0"/>
                <a:cs typeface="Calibri" panose="020F0502020204030204" pitchFamily="34" charset="0"/>
              </a:rPr>
              <a:t> (specializzazione e gap generazionale).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altLang="it-IT" sz="2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8FB8D-B9D2-AE49-87D4-F58BF3B69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5922" y="1095546"/>
            <a:ext cx="1906078" cy="15112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EB8C5B-0926-4764-9AB8-63469BC561C4}"/>
              </a:ext>
            </a:extLst>
          </p:cNvPr>
          <p:cNvSpPr/>
          <p:nvPr/>
        </p:nvSpPr>
        <p:spPr>
          <a:xfrm>
            <a:off x="2109972" y="1093730"/>
            <a:ext cx="7972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solidFill>
                  <a:srgbClr val="1F45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Diversity, un dato da gestire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92BE10-A355-B4E3-BA52-498915132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45" y="1196623"/>
            <a:ext cx="8294578" cy="566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95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">
            <a:extLst>
              <a:ext uri="{FF2B5EF4-FFF2-40B4-BE49-F238E27FC236}">
                <a16:creationId xmlns:a16="http://schemas.microsoft.com/office/drawing/2014/main" id="{0EE78B43-3DFB-4044-80D7-CF6A21BC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47999" y="4637088"/>
            <a:ext cx="9144001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Rectangle 2">
            <a:extLst>
              <a:ext uri="{FF2B5EF4-FFF2-40B4-BE49-F238E27FC236}">
                <a16:creationId xmlns:a16="http://schemas.microsoft.com/office/drawing/2014/main" id="{0AC1F286-16FA-7B4F-A24B-4D20332129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6089" y="1478845"/>
            <a:ext cx="9776178" cy="292435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it-IT" altLang="it-IT" sz="3600" dirty="0">
              <a:solidFill>
                <a:srgbClr val="FF3300"/>
              </a:solidFill>
            </a:endParaRPr>
          </a:p>
          <a:p>
            <a:pPr>
              <a:buFontTx/>
              <a:buNone/>
            </a:pPr>
            <a:r>
              <a:rPr lang="it-IT" altLang="it-IT" sz="3600" dirty="0">
                <a:latin typeface="Calibri" panose="020F0502020204030204" pitchFamily="34" charset="0"/>
                <a:cs typeface="Calibri" panose="020F0502020204030204" pitchFamily="34" charset="0"/>
              </a:rPr>
              <a:t>L’adozione di politiche di DM può basarsi su tre tipi di ragioni:</a:t>
            </a:r>
          </a:p>
          <a:p>
            <a:r>
              <a:rPr lang="it-IT" altLang="it-IT" sz="3600" i="1" dirty="0">
                <a:latin typeface="Calibri" panose="020F0502020204030204" pitchFamily="34" charset="0"/>
                <a:cs typeface="Calibri" panose="020F0502020204030204" pitchFamily="34" charset="0"/>
              </a:rPr>
              <a:t>La dimensione etica </a:t>
            </a:r>
            <a:r>
              <a:rPr lang="it-IT" altLang="it-IT" sz="3600" dirty="0">
                <a:latin typeface="Calibri" panose="020F0502020204030204" pitchFamily="34" charset="0"/>
                <a:cs typeface="Calibri" panose="020F0502020204030204" pitchFamily="34" charset="0"/>
              </a:rPr>
              <a:t>(si fa perché è corretto farlo)</a:t>
            </a:r>
          </a:p>
          <a:p>
            <a:r>
              <a:rPr lang="it-IT" altLang="it-IT" sz="3600" i="1" dirty="0">
                <a:latin typeface="Calibri" panose="020F0502020204030204" pitchFamily="34" charset="0"/>
                <a:cs typeface="Calibri" panose="020F0502020204030204" pitchFamily="34" charset="0"/>
              </a:rPr>
              <a:t>La dimensione normativa </a:t>
            </a:r>
            <a:r>
              <a:rPr lang="it-IT" altLang="it-IT" sz="3600" dirty="0">
                <a:latin typeface="Calibri" panose="020F0502020204030204" pitchFamily="34" charset="0"/>
                <a:cs typeface="Calibri" panose="020F0502020204030204" pitchFamily="34" charset="0"/>
              </a:rPr>
              <a:t>(si fa perché lo prevede la legge)</a:t>
            </a:r>
          </a:p>
          <a:p>
            <a:r>
              <a:rPr lang="it-IT" altLang="it-IT" sz="3600" i="1" dirty="0">
                <a:latin typeface="Calibri" panose="020F0502020204030204" pitchFamily="34" charset="0"/>
                <a:cs typeface="Calibri" panose="020F0502020204030204" pitchFamily="34" charset="0"/>
              </a:rPr>
              <a:t>La dimensione economica </a:t>
            </a:r>
            <a:r>
              <a:rPr lang="it-IT" altLang="it-IT" sz="3600" dirty="0">
                <a:latin typeface="Calibri" panose="020F0502020204030204" pitchFamily="34" charset="0"/>
                <a:cs typeface="Calibri" panose="020F0502020204030204" pitchFamily="34" charset="0"/>
              </a:rPr>
              <a:t>(si fa perché è </a:t>
            </a:r>
            <a:r>
              <a:rPr lang="it-IT" altLang="it-IT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conveniente</a:t>
            </a:r>
            <a:r>
              <a:rPr lang="it-IT" altLang="it-IT" sz="3600" dirty="0">
                <a:latin typeface="Calibri" panose="020F0502020204030204" pitchFamily="34" charset="0"/>
                <a:cs typeface="Calibri" panose="020F0502020204030204" pitchFamily="34" charset="0"/>
              </a:rPr>
              <a:t> farlo)</a:t>
            </a:r>
          </a:p>
          <a:p>
            <a:pPr>
              <a:buFontTx/>
              <a:buNone/>
            </a:pPr>
            <a:endParaRPr lang="it-IT" altLang="it-IT" sz="3600" dirty="0"/>
          </a:p>
          <a:p>
            <a:pPr>
              <a:lnSpc>
                <a:spcPct val="90000"/>
              </a:lnSpc>
            </a:pPr>
            <a:endParaRPr lang="it-IT" altLang="it-IT" sz="3600" dirty="0"/>
          </a:p>
          <a:p>
            <a:pPr>
              <a:lnSpc>
                <a:spcPct val="90000"/>
              </a:lnSpc>
              <a:buFontTx/>
              <a:buNone/>
            </a:pPr>
            <a:endParaRPr lang="it-IT" altLang="it-IT" sz="3600" dirty="0"/>
          </a:p>
          <a:p>
            <a:pPr>
              <a:lnSpc>
                <a:spcPct val="90000"/>
              </a:lnSpc>
              <a:buFontTx/>
              <a:buNone/>
            </a:pPr>
            <a:endParaRPr lang="it-IT" altLang="it-IT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5CA0B-DDD5-B766-53E9-841EF9467B44}"/>
              </a:ext>
            </a:extLst>
          </p:cNvPr>
          <p:cNvSpPr/>
          <p:nvPr/>
        </p:nvSpPr>
        <p:spPr>
          <a:xfrm>
            <a:off x="3207164" y="1202975"/>
            <a:ext cx="5777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solidFill>
                  <a:srgbClr val="1F45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Spinte organizzative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A6ACCEC-B763-7447-807A-3407DC125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1821" y="1310047"/>
            <a:ext cx="58150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500" dirty="0">
                <a:solidFill>
                  <a:srgbClr val="1F4559"/>
                </a:solidFill>
                <a:latin typeface="Calibri" panose="020F0502020204030204" pitchFamily="34" charset="0"/>
              </a:rPr>
              <a:t>Vantaggi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AD51D9-31A8-9FD0-AE7E-C44CDFBE8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7" y="1310047"/>
            <a:ext cx="58150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500" dirty="0">
                <a:solidFill>
                  <a:srgbClr val="1F4559"/>
                </a:solidFill>
                <a:latin typeface="Calibri" panose="020F0502020204030204" pitchFamily="34" charset="0"/>
              </a:rPr>
              <a:t>Ostacoli e criticità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0A19B8A-A227-3505-FC0C-75053BD2691F}"/>
              </a:ext>
            </a:extLst>
          </p:cNvPr>
          <p:cNvSpPr txBox="1">
            <a:spLocks noChangeArrowheads="1"/>
          </p:cNvSpPr>
          <p:nvPr/>
        </p:nvSpPr>
        <p:spPr>
          <a:xfrm>
            <a:off x="213712" y="1689730"/>
            <a:ext cx="5758109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endParaRPr lang="it-IT" altLang="it-IT" sz="2000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stereotipi e pregiudizi (e rischio di radicalizzazione)</a:t>
            </a:r>
          </a:p>
          <a:p>
            <a:pPr>
              <a:defRPr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resistenze al cambiamento – conflitti di comunicazione e atteggiamenti difensivi</a:t>
            </a:r>
          </a:p>
          <a:p>
            <a:pPr>
              <a:defRPr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difficoltà di incidere su consapevolezza, dimensioni culturali e emozionali</a:t>
            </a:r>
          </a:p>
          <a:p>
            <a:pPr>
              <a:defRPr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essenzialismo</a:t>
            </a:r>
          </a:p>
          <a:p>
            <a:pPr>
              <a:defRPr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diversi da chi?</a:t>
            </a:r>
          </a:p>
          <a:p>
            <a:pPr>
              <a:defRPr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sfruttamento delle differenze</a:t>
            </a:r>
          </a:p>
          <a:p>
            <a:pPr>
              <a:defRPr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riproduzione delle differenze</a:t>
            </a:r>
          </a:p>
          <a:p>
            <a:pPr>
              <a:defRPr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riduzione a strategia retorica e comunicativa (*-</a:t>
            </a:r>
            <a:r>
              <a:rPr lang="it-IT" alt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washing</a:t>
            </a: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defRPr/>
            </a:pPr>
            <a:endParaRPr lang="it-IT" alt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it-IT" alt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it-IT" alt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  <a:defRPr/>
            </a:pPr>
            <a:endParaRPr lang="it-IT" altLang="it-IT" sz="2000" dirty="0"/>
          </a:p>
          <a:p>
            <a:pPr>
              <a:buFontTx/>
              <a:buNone/>
              <a:defRPr/>
            </a:pPr>
            <a:endParaRPr lang="it-IT" altLang="it-IT" sz="2000" dirty="0"/>
          </a:p>
          <a:p>
            <a:pPr>
              <a:buFontTx/>
              <a:buNone/>
              <a:defRPr/>
            </a:pPr>
            <a:r>
              <a:rPr lang="it-IT" altLang="it-IT" sz="2000" dirty="0"/>
              <a:t> </a:t>
            </a:r>
          </a:p>
          <a:p>
            <a:pPr>
              <a:buFontTx/>
              <a:buNone/>
              <a:defRPr/>
            </a:pPr>
            <a:endParaRPr lang="it-IT" altLang="it-IT" sz="2000" dirty="0"/>
          </a:p>
          <a:p>
            <a:pPr>
              <a:lnSpc>
                <a:spcPct val="90000"/>
              </a:lnSpc>
              <a:defRPr/>
            </a:pPr>
            <a:endParaRPr lang="it-IT" altLang="it-IT" sz="2000" dirty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it-IT" altLang="it-IT" sz="2000" dirty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it-IT" altLang="it-IT" sz="20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BB6C427-171F-6299-1CC7-0AD7A833AC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04546" y="1689730"/>
            <a:ext cx="6006467" cy="3612282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FontTx/>
              <a:buNone/>
            </a:pPr>
            <a:endParaRPr lang="it-IT" altLang="it-IT" sz="2000" dirty="0">
              <a:solidFill>
                <a:srgbClr val="FF3300"/>
              </a:solidFill>
            </a:endParaRPr>
          </a:p>
          <a:p>
            <a:pPr algn="just"/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Miglioramento del clima organizzativo e del benessere di lavoratrici/tori</a:t>
            </a:r>
          </a:p>
          <a:p>
            <a:pPr algn="just"/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Riduzione dei costi aziendali (costi legali, di turn over, assenteismo)</a:t>
            </a:r>
          </a:p>
          <a:p>
            <a:pPr algn="just"/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Maggiore capacità di attrarre personale qualificato;</a:t>
            </a:r>
          </a:p>
          <a:p>
            <a:pPr algn="just"/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Maggiore capacità di interfacciarsi con contesti differenziati;</a:t>
            </a:r>
          </a:p>
          <a:p>
            <a:pPr algn="just"/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Più creatività, innovazione e capacità di  </a:t>
            </a:r>
            <a:r>
              <a:rPr lang="it-IT" altLang="it-IT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it-IT" alt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 solving</a:t>
            </a: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di gruppo.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E906E68-1941-154C-B9AE-4A0944FBF4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6615" y="2065683"/>
            <a:ext cx="11598769" cy="41148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it-IT" altLang="it-IT" sz="1900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it-IT" altLang="it-IT" sz="7200" i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it-IT" altLang="it-IT" sz="7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 della situazione aziendale</a:t>
            </a:r>
            <a:endParaRPr lang="it-IT" altLang="it-IT" sz="7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it-IT" altLang="it-IT" sz="7200" dirty="0">
                <a:latin typeface="Calibri" panose="020F0502020204030204" pitchFamily="34" charset="0"/>
                <a:cs typeface="Calibri" panose="020F0502020204030204" pitchFamily="34" charset="0"/>
              </a:rPr>
              <a:t> 	(indagini quali-quanti su personale, mappatura contratti e modalità di lavoro, analisi modalità gestione personale, analisi cultura aziendale)</a:t>
            </a:r>
          </a:p>
          <a:p>
            <a:pPr>
              <a:buFontTx/>
              <a:buNone/>
            </a:pPr>
            <a:r>
              <a:rPr lang="it-IT" altLang="it-IT" sz="7200" i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it-IT" altLang="it-IT" sz="7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Interesse e impegno del vertice aziendale</a:t>
            </a:r>
            <a:endParaRPr lang="it-IT" altLang="it-IT" sz="7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it-IT" altLang="it-IT" sz="7200" dirty="0">
                <a:latin typeface="Calibri" panose="020F0502020204030204" pitchFamily="34" charset="0"/>
                <a:cs typeface="Calibri" panose="020F0502020204030204" pitchFamily="34" charset="0"/>
              </a:rPr>
              <a:t>	Sostegno e  </a:t>
            </a:r>
            <a:r>
              <a:rPr lang="it-IT" altLang="it-IT" sz="7200" dirty="0" err="1">
                <a:latin typeface="Calibri" panose="020F0502020204030204" pitchFamily="34" charset="0"/>
                <a:cs typeface="Calibri" panose="020F0502020204030204" pitchFamily="34" charset="0"/>
              </a:rPr>
              <a:t>sponsorship</a:t>
            </a:r>
            <a:r>
              <a:rPr lang="it-IT" altLang="it-IT" sz="7200" dirty="0">
                <a:latin typeface="Calibri" panose="020F0502020204030204" pitchFamily="34" charset="0"/>
                <a:cs typeface="Calibri" panose="020F0502020204030204" pitchFamily="34" charset="0"/>
              </a:rPr>
              <a:t> del vertice aziendale sono condizioni necessarie per garantire il successo del cambiamento.</a:t>
            </a:r>
          </a:p>
          <a:p>
            <a:pPr>
              <a:buFontTx/>
              <a:buNone/>
            </a:pPr>
            <a:r>
              <a:rPr lang="it-IT" altLang="it-IT" sz="7200" i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it-IT" altLang="it-IT" sz="7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Responsabilità dell’intervento (</a:t>
            </a:r>
            <a:r>
              <a:rPr lang="it-IT" altLang="it-IT" sz="72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ownership</a:t>
            </a:r>
            <a:r>
              <a:rPr lang="it-IT" altLang="it-IT" sz="7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altLang="it-IT" sz="7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it-IT" altLang="it-IT" sz="7200" dirty="0">
                <a:latin typeface="Calibri" panose="020F0502020204030204" pitchFamily="34" charset="0"/>
                <a:cs typeface="Calibri" panose="020F0502020204030204" pitchFamily="34" charset="0"/>
              </a:rPr>
              <a:t>	E’ necessario identificare un responsabile, il gruppo di lavoro e i servizi di supporto.</a:t>
            </a:r>
          </a:p>
          <a:p>
            <a:pPr>
              <a:buFontTx/>
              <a:buNone/>
            </a:pPr>
            <a:r>
              <a:rPr lang="it-IT" altLang="it-IT" sz="7200" i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it-IT" altLang="it-IT" sz="7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Identificazione delle aree critiche (</a:t>
            </a:r>
            <a:r>
              <a:rPr lang="it-IT" altLang="it-IT" sz="72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diversity</a:t>
            </a:r>
            <a:r>
              <a:rPr lang="it-IT" altLang="it-IT" sz="7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audit)</a:t>
            </a:r>
            <a:endParaRPr lang="it-IT" altLang="it-IT" sz="7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it-IT" altLang="it-IT" sz="7200" dirty="0">
                <a:latin typeface="Calibri" panose="020F0502020204030204" pitchFamily="34" charset="0"/>
                <a:cs typeface="Calibri" panose="020F0502020204030204" pitchFamily="34" charset="0"/>
              </a:rPr>
              <a:t>	Tramite l’analisi vengono identificate le aree critiche sulle quali intervenire. </a:t>
            </a:r>
          </a:p>
          <a:p>
            <a:pPr>
              <a:buFontTx/>
              <a:buNone/>
            </a:pPr>
            <a:r>
              <a:rPr lang="it-IT" altLang="it-IT" sz="7200" i="1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it-IT" altLang="it-IT" sz="7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Definizione degli obiettivi</a:t>
            </a:r>
            <a:endParaRPr lang="it-IT" altLang="it-IT" sz="7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it-IT" altLang="it-IT" sz="7200" dirty="0">
                <a:latin typeface="Calibri" panose="020F0502020204030204" pitchFamily="34" charset="0"/>
                <a:cs typeface="Calibri" panose="020F0502020204030204" pitchFamily="34" charset="0"/>
              </a:rPr>
              <a:t>     Gli obiettivi devono essere misurabili tramite indicatori.)</a:t>
            </a:r>
          </a:p>
          <a:p>
            <a:pPr>
              <a:buFontTx/>
              <a:buNone/>
            </a:pPr>
            <a:r>
              <a:rPr lang="it-IT" altLang="it-IT" sz="7200" i="1" dirty="0"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it-IT" altLang="it-IT" sz="7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Progettazione delle azioni</a:t>
            </a:r>
            <a:endParaRPr lang="it-IT" altLang="it-IT" sz="7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it-IT" altLang="it-IT" sz="7200" i="1" dirty="0"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it-IT" altLang="it-IT" sz="7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Monitoraggio finale e in itinere dei risultati</a:t>
            </a:r>
            <a:endParaRPr lang="it-IT" altLang="it-IT" sz="7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it-IT" altLang="it-IT" sz="2000" dirty="0"/>
          </a:p>
          <a:p>
            <a:pPr>
              <a:buFontTx/>
              <a:buNone/>
            </a:pPr>
            <a:r>
              <a:rPr lang="it-IT" altLang="it-IT" sz="2000" dirty="0"/>
              <a:t> </a:t>
            </a:r>
          </a:p>
          <a:p>
            <a:pPr>
              <a:lnSpc>
                <a:spcPct val="90000"/>
              </a:lnSpc>
            </a:pPr>
            <a:endParaRPr lang="it-IT" altLang="it-IT" sz="2500" dirty="0"/>
          </a:p>
          <a:p>
            <a:pPr>
              <a:lnSpc>
                <a:spcPct val="90000"/>
              </a:lnSpc>
              <a:buFontTx/>
              <a:buNone/>
            </a:pPr>
            <a:endParaRPr lang="it-IT" altLang="it-IT" sz="2500" dirty="0"/>
          </a:p>
          <a:p>
            <a:pPr>
              <a:lnSpc>
                <a:spcPct val="90000"/>
              </a:lnSpc>
              <a:buFontTx/>
              <a:buNone/>
            </a:pPr>
            <a:endParaRPr lang="it-IT" altLang="it-IT" sz="25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4C61996-0896-C649-84B5-CED9F2164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209" y="1357797"/>
            <a:ext cx="58150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4000" dirty="0">
                <a:latin typeface="Calibri" panose="020F0502020204030204" pitchFamily="34" charset="0"/>
              </a:rPr>
              <a:t>I passi del DM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4E335879-4394-554D-A963-4671FD4423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25039" y="2799216"/>
            <a:ext cx="8352928" cy="5164608"/>
          </a:xfrm>
        </p:spPr>
        <p:txBody>
          <a:bodyPr>
            <a:normAutofit/>
          </a:bodyPr>
          <a:lstStyle/>
          <a:p>
            <a:r>
              <a:rPr lang="it-IT" altLang="it-IT" sz="35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genere</a:t>
            </a:r>
          </a:p>
          <a:p>
            <a:r>
              <a:rPr lang="it-IT" altLang="it-IT" sz="35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differenze generazionali</a:t>
            </a:r>
          </a:p>
          <a:p>
            <a:r>
              <a:rPr lang="it-IT" altLang="it-IT" sz="35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differenze etniche, culturali e religiose</a:t>
            </a:r>
          </a:p>
          <a:p>
            <a:r>
              <a:rPr lang="it-IT" altLang="it-IT" sz="35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Orientamento sessuale e identità di genere</a:t>
            </a:r>
          </a:p>
          <a:p>
            <a:r>
              <a:rPr lang="it-IT" altLang="it-IT" sz="35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Abilità/disabilità</a:t>
            </a:r>
            <a:endParaRPr lang="it-IT" altLang="it-IT" sz="3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it-IT" altLang="it-IT" sz="2000" dirty="0"/>
          </a:p>
          <a:p>
            <a:pPr>
              <a:buFontTx/>
              <a:buNone/>
            </a:pPr>
            <a:r>
              <a:rPr lang="it-IT" altLang="it-IT" sz="2000" dirty="0"/>
              <a:t> </a:t>
            </a:r>
          </a:p>
          <a:p>
            <a:pPr>
              <a:buFontTx/>
              <a:buNone/>
            </a:pPr>
            <a:endParaRPr lang="it-IT" altLang="it-IT" sz="2400" dirty="0"/>
          </a:p>
          <a:p>
            <a:pPr>
              <a:lnSpc>
                <a:spcPct val="90000"/>
              </a:lnSpc>
            </a:pPr>
            <a:endParaRPr lang="it-IT" altLang="it-IT" sz="2500" dirty="0"/>
          </a:p>
          <a:p>
            <a:pPr>
              <a:lnSpc>
                <a:spcPct val="90000"/>
              </a:lnSpc>
              <a:buFontTx/>
              <a:buNone/>
            </a:pPr>
            <a:endParaRPr lang="it-IT" altLang="it-IT" sz="2500" dirty="0"/>
          </a:p>
          <a:p>
            <a:pPr>
              <a:lnSpc>
                <a:spcPct val="90000"/>
              </a:lnSpc>
              <a:buFontTx/>
              <a:buNone/>
            </a:pPr>
            <a:endParaRPr lang="it-IT" altLang="it-IT" sz="25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8161122-AA0F-D94D-91D9-636BD226F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039" y="1501910"/>
            <a:ext cx="58150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4000" dirty="0">
                <a:latin typeface="Calibri" panose="020F0502020204030204" pitchFamily="34" charset="0"/>
              </a:rPr>
              <a:t>Gli ambiti tipici di azione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B96F226B-DC4D-0E4F-9F22-72FAB7A131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525" y="2167467"/>
            <a:ext cx="9537284" cy="3974071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Ogni persona appartiene a più categorie e gruppi sociali, che interagiscono tra loro sia a livello soggettivo, che di gruppi e istituzioni.</a:t>
            </a:r>
          </a:p>
          <a:p>
            <a:pPr marL="0" indent="0" algn="just">
              <a:buNone/>
              <a:defRPr/>
            </a:pP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  <a:defRPr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La teoria dell’intersezionalità fa riferimento alla sovrapposizione o intreccio di identità sociali e sistemi collegati di oppressione, dominio o discriminazione.</a:t>
            </a:r>
          </a:p>
          <a:p>
            <a:pPr marL="0" indent="0" algn="just">
              <a:buNone/>
              <a:defRPr/>
            </a:pP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  <a:defRPr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Suggerisce che varie categorie biologiche, sociali e culturali (come genere, origine etnica, classe, abilità, orientamento sessuale, religione, casta, età, nazionalità e altri assi di identità) interagiscono su livelli multipli e spesso simultanei. Consente di mettere in luce come i sistemi di ingiustizia e diseguaglianza sociale emergano su una base multidimensionale.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endParaRPr lang="it-IT" sz="2000" dirty="0">
              <a:latin typeface="Verdana" charset="0"/>
            </a:endParaRPr>
          </a:p>
          <a:p>
            <a:pPr algn="just">
              <a:lnSpc>
                <a:spcPct val="90000"/>
              </a:lnSpc>
              <a:buFontTx/>
              <a:buNone/>
              <a:defRPr/>
            </a:pPr>
            <a:endParaRPr lang="it-IT" sz="2000" dirty="0">
              <a:latin typeface="Verdana" charset="0"/>
            </a:endParaRPr>
          </a:p>
          <a:p>
            <a:pPr algn="just">
              <a:lnSpc>
                <a:spcPct val="90000"/>
              </a:lnSpc>
              <a:buFontTx/>
              <a:buNone/>
              <a:defRPr/>
            </a:pPr>
            <a:endParaRPr lang="it-IT" sz="2000" dirty="0">
              <a:latin typeface="Verdana" charset="0"/>
            </a:endParaRPr>
          </a:p>
        </p:txBody>
      </p:sp>
      <p:pic>
        <p:nvPicPr>
          <p:cNvPr id="74756" name="Picture 4" descr="Intersectionality - Wikipedia">
            <a:extLst>
              <a:ext uri="{FF2B5EF4-FFF2-40B4-BE49-F238E27FC236}">
                <a16:creationId xmlns:a16="http://schemas.microsoft.com/office/drawing/2014/main" id="{3BBDA3F5-03CC-3C41-9F6A-0C75D35F7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09" y="1374350"/>
            <a:ext cx="2477666" cy="20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2FB88CF2-8512-9E12-922F-32CDF0FF0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26" y="1359981"/>
            <a:ext cx="80060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4000" dirty="0">
                <a:latin typeface="Calibri" panose="020F0502020204030204" pitchFamily="34" charset="0"/>
              </a:rPr>
              <a:t>Attenzione all’Intersezionalità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6733BD-FF0C-8CFF-5AF2-D8902164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76" y="1241778"/>
            <a:ext cx="9103848" cy="56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27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9D3388-4619-404D-B75B-B3DBD3252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733" y="1916833"/>
            <a:ext cx="6518713" cy="38147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4CC162-BE8B-FAF8-9821-848F3A5F408D}"/>
              </a:ext>
            </a:extLst>
          </p:cNvPr>
          <p:cNvSpPr txBox="1"/>
          <p:nvPr/>
        </p:nvSpPr>
        <p:spPr>
          <a:xfrm>
            <a:off x="7360356" y="5215466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4000" dirty="0"/>
              <a:t>Il processo…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idx="4294967295"/>
          </p:nvPr>
        </p:nvSpPr>
        <p:spPr>
          <a:xfrm>
            <a:off x="2607733" y="1347435"/>
            <a:ext cx="7937500" cy="531812"/>
          </a:xfrm>
        </p:spPr>
        <p:txBody>
          <a:bodyPr/>
          <a:lstStyle/>
          <a:p>
            <a:pPr marL="0" indent="0" algn="ctr">
              <a:buNone/>
            </a:pP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Avviare il processo…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3134B0-4ED0-184D-83C2-8DCB0BC65DEA}"/>
              </a:ext>
            </a:extLst>
          </p:cNvPr>
          <p:cNvSpPr txBox="1"/>
          <p:nvPr/>
        </p:nvSpPr>
        <p:spPr>
          <a:xfrm>
            <a:off x="293511" y="2043055"/>
            <a:ext cx="114920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Attività di mappatura/ricognizione!!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14313" indent="-214313" algn="just">
              <a:buFont typeface="Arial"/>
              <a:buChar char="•"/>
            </a:pPr>
            <a:r>
              <a:rPr lang="it-IT" sz="2400" dirty="0">
                <a:solidFill>
                  <a:srgbClr val="000000"/>
                </a:solidFill>
                <a:latin typeface="Candara" panose="020E0502030303020204" pitchFamily="34" charset="0"/>
              </a:rPr>
              <a:t>Analisi dei dati, individuazione delle criticità e degli obiettivi</a:t>
            </a:r>
          </a:p>
          <a:p>
            <a:pPr marL="214313" indent="-214313" algn="just">
              <a:buFont typeface="Arial"/>
              <a:buChar char="•"/>
            </a:pPr>
            <a:endParaRPr lang="it-IT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14313" indent="-214313" algn="just">
              <a:buFont typeface="Arial"/>
              <a:buChar char="•"/>
            </a:pPr>
            <a:r>
              <a:rPr lang="it-IT" sz="2400" dirty="0">
                <a:solidFill>
                  <a:srgbClr val="000000"/>
                </a:solidFill>
                <a:latin typeface="Candara" panose="020E0502030303020204" pitchFamily="34" charset="0"/>
              </a:rPr>
              <a:t>Analisi di piani di altre organizzazioni, visite</a:t>
            </a:r>
          </a:p>
          <a:p>
            <a:pPr marL="214313" indent="-214313" algn="just">
              <a:buFont typeface="Arial"/>
              <a:buChar char="•"/>
            </a:pPr>
            <a:endParaRPr lang="it-IT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14313" indent="-214313" algn="just">
              <a:buFont typeface="Arial"/>
              <a:buChar char="•"/>
            </a:pPr>
            <a:r>
              <a:rPr lang="it-IT" sz="2400" dirty="0">
                <a:solidFill>
                  <a:srgbClr val="000000"/>
                </a:solidFill>
                <a:latin typeface="Candara" panose="020E0502030303020204" pitchFamily="34" charset="0"/>
              </a:rPr>
              <a:t>Interviste a testimoni privilegiati e diversi componenti dell’organizzazione (responsabili, dipendenti, personale, clienti) in materia di pari opportunità, conciliazione, disabilità e disturbi percettivi, benessere organizzativo, orientamento sessuale, tipologia contrattuale</a:t>
            </a:r>
          </a:p>
          <a:p>
            <a:pPr marL="214313" indent="-214313" algn="just">
              <a:buFont typeface="Arial"/>
              <a:buChar char="•"/>
            </a:pPr>
            <a:endParaRPr lang="it-IT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14313" indent="-214313" algn="just">
              <a:buFont typeface="Arial"/>
              <a:buChar char="•"/>
            </a:pPr>
            <a:r>
              <a:rPr lang="it-IT" sz="2400" dirty="0">
                <a:solidFill>
                  <a:srgbClr val="000000"/>
                </a:solidFill>
                <a:latin typeface="Candara" panose="020E0502030303020204" pitchFamily="34" charset="0"/>
              </a:rPr>
              <a:t>Commitment governance (</a:t>
            </a:r>
            <a:r>
              <a:rPr lang="it-IT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CdA</a:t>
            </a:r>
            <a:r>
              <a:rPr lang="it-IT" sz="2400" dirty="0">
                <a:solidFill>
                  <a:srgbClr val="000000"/>
                </a:solidFill>
                <a:latin typeface="Candara" panose="020E0502030303020204" pitchFamily="34" charset="0"/>
              </a:rPr>
              <a:t> e stakeholders)</a:t>
            </a:r>
            <a:endParaRPr lang="it-IT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40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idx="4294967295"/>
          </p:nvPr>
        </p:nvSpPr>
        <p:spPr>
          <a:xfrm>
            <a:off x="948267" y="1411464"/>
            <a:ext cx="10024533" cy="530225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chemeClr val="tx1"/>
                </a:solidFill>
                <a:latin typeface="Candara" panose="020E0502030303020204" pitchFamily="34" charset="0"/>
              </a:rPr>
              <a:t>Principali azioni per la parità di genere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7A2298C4-30E4-BF49-8700-253FCD3D4616}"/>
              </a:ext>
            </a:extLst>
          </p:cNvPr>
          <p:cNvSpPr txBox="1">
            <a:spLocks/>
          </p:cNvSpPr>
          <p:nvPr/>
        </p:nvSpPr>
        <p:spPr>
          <a:xfrm>
            <a:off x="372533" y="2262752"/>
            <a:ext cx="11446934" cy="412675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latin typeface="Candara" panose="020E0502030303020204" pitchFamily="34" charset="0"/>
              </a:rPr>
              <a:t>Analisi e monitoraggio dati: </a:t>
            </a:r>
            <a:r>
              <a:rPr lang="it-IT" sz="2400" dirty="0">
                <a:latin typeface="Candara" panose="020E0502030303020204" pitchFamily="34" charset="0"/>
              </a:rPr>
              <a:t>rapporto annuale, bilancio di genere</a:t>
            </a:r>
            <a:endParaRPr lang="it-IT" sz="2400" b="1" dirty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latin typeface="Candara" panose="020E0502030303020204" pitchFamily="34" charset="0"/>
              </a:rPr>
              <a:t>Conciliazione vita-lavoro: </a:t>
            </a:r>
            <a:r>
              <a:rPr lang="it-IT" sz="2400" dirty="0">
                <a:latin typeface="Candara" panose="020E0502030303020204" pitchFamily="34" charset="0"/>
              </a:rPr>
              <a:t>nido aziendale, telelavoro e smart working, spazi allattamento, considerazione periodi maternità per valutazione carriere, iniziative per bambini durante vacanze…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latin typeface="Candara" panose="020E0502030303020204" pitchFamily="34" charset="0"/>
              </a:rPr>
              <a:t>Prevenzione e contrasto molestie</a:t>
            </a:r>
            <a:r>
              <a:rPr lang="it-IT" sz="2400" dirty="0">
                <a:latin typeface="Candara" panose="020E0502030303020204" pitchFamily="34" charset="0"/>
              </a:rPr>
              <a:t>: figure dedicate, formazione, regolamento, sensibilizzazione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latin typeface="Candara" panose="020E0502030303020204" pitchFamily="34" charset="0"/>
              </a:rPr>
              <a:t>Carriere: </a:t>
            </a:r>
            <a:r>
              <a:rPr lang="it-IT" sz="2400" dirty="0">
                <a:latin typeface="Candara" panose="020E0502030303020204" pitchFamily="34" charset="0"/>
              </a:rPr>
              <a:t>introduzione incentivi, sensibilizzazione vertici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latin typeface="Candara" panose="020E0502030303020204" pitchFamily="34" charset="0"/>
              </a:rPr>
              <a:t>Linguaggio e visibilità</a:t>
            </a:r>
            <a:r>
              <a:rPr lang="it-IT" sz="2400" dirty="0">
                <a:latin typeface="Candara" panose="020E0502030303020204" pitchFamily="34" charset="0"/>
              </a:rPr>
              <a:t>: linee guida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latin typeface="Candara" panose="020E0502030303020204" pitchFamily="34" charset="0"/>
              </a:rPr>
              <a:t>Integrazione genere nella didattica e nella ricerca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latin typeface="Candara" panose="020E0502030303020204" pitchFamily="34" charset="0"/>
              </a:rPr>
              <a:t>Riequilibri STEM/SSH: </a:t>
            </a:r>
            <a:r>
              <a:rPr lang="it-IT" sz="2400" dirty="0">
                <a:latin typeface="Candara" panose="020E0502030303020204" pitchFamily="34" charset="0"/>
              </a:rPr>
              <a:t>iniziative orientamento nelle scuole</a:t>
            </a:r>
            <a:br>
              <a:rPr lang="it-IT" sz="2400" b="1" dirty="0"/>
            </a:b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742776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8E1D65-792C-9A49-D978-C5A426B09A92}"/>
              </a:ext>
            </a:extLst>
          </p:cNvPr>
          <p:cNvSpPr txBox="1"/>
          <p:nvPr/>
        </p:nvSpPr>
        <p:spPr>
          <a:xfrm>
            <a:off x="835377" y="2320879"/>
            <a:ext cx="95391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effectLst/>
                <a:latin typeface="OpenSans"/>
              </a:rPr>
              <a:t>Discriminazioni</a:t>
            </a:r>
            <a:r>
              <a:rPr lang="en-GB" sz="2400" dirty="0">
                <a:effectLst/>
                <a:latin typeface="OpenSans"/>
              </a:rPr>
              <a:t> in accesso (</a:t>
            </a:r>
            <a:r>
              <a:rPr lang="en-GB" sz="2400" i="1" dirty="0" err="1">
                <a:effectLst/>
                <a:latin typeface="OpenSans"/>
              </a:rPr>
              <a:t>lettere</a:t>
            </a:r>
            <a:r>
              <a:rPr lang="en-GB" sz="2400" i="1" dirty="0">
                <a:effectLst/>
                <a:latin typeface="OpenSans"/>
              </a:rPr>
              <a:t> in </a:t>
            </a:r>
            <a:r>
              <a:rPr lang="en-GB" sz="2400" i="1" dirty="0" err="1">
                <a:effectLst/>
                <a:latin typeface="OpenSans"/>
              </a:rPr>
              <a:t>bianco</a:t>
            </a:r>
            <a:r>
              <a:rPr lang="en-GB" sz="2400" i="1" dirty="0">
                <a:effectLst/>
                <a:latin typeface="OpenSans"/>
              </a:rPr>
              <a:t>, </a:t>
            </a:r>
            <a:r>
              <a:rPr lang="en-GB" sz="2400" i="1" dirty="0" err="1">
                <a:effectLst/>
                <a:latin typeface="OpenSans"/>
              </a:rPr>
              <a:t>algoritmi</a:t>
            </a:r>
            <a:r>
              <a:rPr lang="en-GB" sz="2400" dirty="0">
                <a:effectLst/>
                <a:latin typeface="OpenSans"/>
              </a:rPr>
              <a:t>) </a:t>
            </a:r>
            <a:r>
              <a:rPr lang="en-GB" sz="2400" dirty="0" err="1">
                <a:effectLst/>
                <a:latin typeface="OpenSans"/>
              </a:rPr>
              <a:t>Discriminazioni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esplicite</a:t>
            </a:r>
            <a:r>
              <a:rPr lang="en-GB" sz="2400" dirty="0">
                <a:effectLst/>
                <a:latin typeface="OpenSans"/>
              </a:rPr>
              <a:t> (</a:t>
            </a:r>
            <a:r>
              <a:rPr lang="en-GB" sz="2400" i="1" dirty="0" err="1">
                <a:effectLst/>
                <a:latin typeface="OpenSans"/>
              </a:rPr>
              <a:t>battute</a:t>
            </a:r>
            <a:r>
              <a:rPr lang="en-GB" sz="2400" i="1" dirty="0">
                <a:effectLst/>
                <a:latin typeface="OpenSans"/>
              </a:rPr>
              <a:t>, mobbing, </a:t>
            </a:r>
            <a:r>
              <a:rPr lang="en-GB" sz="2400" i="1" dirty="0" err="1">
                <a:effectLst/>
                <a:latin typeface="OpenSans"/>
              </a:rPr>
              <a:t>molestie</a:t>
            </a:r>
            <a:r>
              <a:rPr lang="en-GB" sz="2400" i="1" dirty="0">
                <a:effectLst/>
                <a:latin typeface="OpenSans"/>
              </a:rPr>
              <a:t>.</a:t>
            </a:r>
            <a:r>
              <a:rPr lang="en-GB" sz="2400" dirty="0">
                <a:effectLst/>
                <a:latin typeface="OpenSans"/>
              </a:rPr>
              <a:t>.) </a:t>
            </a:r>
            <a:r>
              <a:rPr lang="en-GB" sz="2400" dirty="0" err="1">
                <a:effectLst/>
                <a:latin typeface="OpenSans"/>
              </a:rPr>
              <a:t>Segregazione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orizzontale</a:t>
            </a:r>
            <a:r>
              <a:rPr lang="en-GB" sz="2400" dirty="0">
                <a:effectLst/>
                <a:latin typeface="OpenSans"/>
              </a:rPr>
              <a:t> (</a:t>
            </a:r>
            <a:r>
              <a:rPr lang="en-GB" sz="2400" i="1" dirty="0">
                <a:effectLst/>
                <a:latin typeface="OpenSans"/>
              </a:rPr>
              <a:t>sex typing</a:t>
            </a:r>
            <a:r>
              <a:rPr lang="en-GB" sz="2400" dirty="0">
                <a:effectLst/>
                <a:latin typeface="OpenSans"/>
              </a:rPr>
              <a:t>)</a:t>
            </a:r>
            <a:br>
              <a:rPr lang="en-GB" sz="2400" dirty="0">
                <a:effectLst/>
                <a:latin typeface="OpenSans"/>
              </a:rPr>
            </a:br>
            <a:r>
              <a:rPr lang="en-GB" sz="2400" dirty="0" err="1">
                <a:effectLst/>
                <a:latin typeface="OpenSans"/>
              </a:rPr>
              <a:t>Segregazione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verticale</a:t>
            </a:r>
            <a:r>
              <a:rPr lang="en-GB" sz="2400" dirty="0">
                <a:effectLst/>
                <a:latin typeface="OpenSans"/>
              </a:rPr>
              <a:t> (</a:t>
            </a:r>
            <a:r>
              <a:rPr lang="en-GB" sz="2400" i="1" dirty="0">
                <a:effectLst/>
                <a:latin typeface="OpenSans"/>
              </a:rPr>
              <a:t>glass ceiling</a:t>
            </a:r>
            <a:r>
              <a:rPr lang="en-GB" sz="2400" dirty="0">
                <a:effectLst/>
                <a:latin typeface="OpenSans"/>
              </a:rPr>
              <a:t>) </a:t>
            </a:r>
            <a:endParaRPr lang="en-GB" sz="2400" dirty="0">
              <a:effectLst/>
            </a:endParaRPr>
          </a:p>
          <a:p>
            <a:r>
              <a:rPr lang="en-GB" sz="2400" dirty="0" err="1">
                <a:effectLst/>
                <a:latin typeface="OpenSans"/>
              </a:rPr>
              <a:t>Differenziali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salariali</a:t>
            </a:r>
            <a:r>
              <a:rPr lang="en-GB" sz="2400" dirty="0">
                <a:effectLst/>
                <a:latin typeface="OpenSans"/>
              </a:rPr>
              <a:t> (</a:t>
            </a:r>
            <a:r>
              <a:rPr lang="en-GB" sz="2400" i="1" dirty="0">
                <a:effectLst/>
                <a:latin typeface="OpenSans"/>
              </a:rPr>
              <a:t>gender pay gap</a:t>
            </a:r>
            <a:r>
              <a:rPr lang="en-GB" sz="2400" dirty="0">
                <a:effectLst/>
                <a:latin typeface="OpenSans"/>
              </a:rPr>
              <a:t>)</a:t>
            </a:r>
            <a:br>
              <a:rPr lang="en-GB" sz="2400" dirty="0">
                <a:effectLst/>
                <a:latin typeface="OpenSans"/>
              </a:rPr>
            </a:br>
            <a:r>
              <a:rPr lang="en-GB" sz="2400" dirty="0" err="1">
                <a:effectLst/>
                <a:latin typeface="OpenSans"/>
              </a:rPr>
              <a:t>Squilibri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nel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lavoro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domestico</a:t>
            </a:r>
            <a:r>
              <a:rPr lang="en-GB" sz="2400" dirty="0">
                <a:effectLst/>
                <a:latin typeface="OpenSans"/>
              </a:rPr>
              <a:t> e di </a:t>
            </a:r>
            <a:r>
              <a:rPr lang="en-GB" sz="2400" dirty="0" err="1">
                <a:effectLst/>
                <a:latin typeface="OpenSans"/>
              </a:rPr>
              <a:t>cura</a:t>
            </a:r>
            <a:br>
              <a:rPr lang="en-GB" sz="2400" dirty="0">
                <a:effectLst/>
                <a:latin typeface="OpenSans"/>
              </a:rPr>
            </a:br>
            <a:r>
              <a:rPr lang="en-GB" sz="2400" dirty="0" err="1">
                <a:effectLst/>
                <a:latin typeface="OpenSans"/>
              </a:rPr>
              <a:t>Nuove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forme</a:t>
            </a:r>
            <a:r>
              <a:rPr lang="en-GB" sz="2400" dirty="0">
                <a:effectLst/>
                <a:latin typeface="OpenSans"/>
              </a:rPr>
              <a:t> di </a:t>
            </a:r>
            <a:r>
              <a:rPr lang="en-GB" sz="2400" dirty="0" err="1">
                <a:effectLst/>
                <a:latin typeface="OpenSans"/>
              </a:rPr>
              <a:t>asimmetria</a:t>
            </a:r>
            <a:r>
              <a:rPr lang="en-GB" sz="2400" dirty="0">
                <a:effectLst/>
                <a:latin typeface="OpenSans"/>
              </a:rPr>
              <a:t> (</a:t>
            </a:r>
            <a:r>
              <a:rPr lang="en-GB" sz="2400" i="1" dirty="0">
                <a:effectLst/>
                <a:latin typeface="OpenSans"/>
              </a:rPr>
              <a:t>digital divide, </a:t>
            </a:r>
            <a:r>
              <a:rPr lang="en-GB" sz="2400" i="1" dirty="0" err="1">
                <a:effectLst/>
                <a:latin typeface="OpenSans"/>
              </a:rPr>
              <a:t>precarieta</a:t>
            </a:r>
            <a:r>
              <a:rPr lang="en-GB" sz="2400" i="1" dirty="0">
                <a:effectLst/>
                <a:latin typeface="OpenSans"/>
              </a:rPr>
              <a:t>̀, </a:t>
            </a:r>
            <a:r>
              <a:rPr lang="en-GB" sz="2400" i="1" dirty="0" err="1">
                <a:effectLst/>
                <a:latin typeface="OpenSans"/>
              </a:rPr>
              <a:t>sovraqualificazione</a:t>
            </a:r>
            <a:r>
              <a:rPr lang="en-GB" sz="2400" i="1" dirty="0">
                <a:effectLst/>
                <a:latin typeface="OpenSans"/>
              </a:rPr>
              <a:t>, </a:t>
            </a:r>
            <a:r>
              <a:rPr lang="en-GB" sz="2400" i="1" dirty="0" err="1">
                <a:effectLst/>
                <a:latin typeface="OpenSans"/>
              </a:rPr>
              <a:t>pandemia</a:t>
            </a:r>
            <a:r>
              <a:rPr lang="en-GB" sz="2400" i="1" dirty="0">
                <a:effectLst/>
                <a:latin typeface="OpenSans"/>
              </a:rPr>
              <a:t> Covid19) </a:t>
            </a:r>
            <a:endParaRPr lang="en-GB" sz="24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9BEFA-0ABD-F10D-522D-67B8D64B3E6F}"/>
              </a:ext>
            </a:extLst>
          </p:cNvPr>
          <p:cNvSpPr txBox="1"/>
          <p:nvPr/>
        </p:nvSpPr>
        <p:spPr>
          <a:xfrm>
            <a:off x="914400" y="1490133"/>
            <a:ext cx="9539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23A56"/>
                </a:solidFill>
                <a:effectLst/>
                <a:latin typeface="+mn-lt"/>
              </a:rPr>
              <a:t>Genere</a:t>
            </a:r>
            <a:r>
              <a:rPr lang="en-GB" sz="2800" b="1" dirty="0">
                <a:solidFill>
                  <a:srgbClr val="023A56"/>
                </a:solidFill>
                <a:effectLst/>
                <a:latin typeface="+mn-lt"/>
              </a:rPr>
              <a:t> e </a:t>
            </a:r>
            <a:r>
              <a:rPr lang="en-GB" sz="2800" b="1" dirty="0" err="1">
                <a:solidFill>
                  <a:srgbClr val="023A56"/>
                </a:solidFill>
                <a:effectLst/>
                <a:latin typeface="+mn-lt"/>
              </a:rPr>
              <a:t>mercato</a:t>
            </a:r>
            <a:r>
              <a:rPr lang="en-GB" sz="2800" b="1" dirty="0">
                <a:solidFill>
                  <a:srgbClr val="023A56"/>
                </a:solidFill>
                <a:effectLst/>
                <a:latin typeface="+mn-lt"/>
              </a:rPr>
              <a:t> del </a:t>
            </a:r>
            <a:r>
              <a:rPr lang="en-GB" sz="2800" b="1" dirty="0" err="1">
                <a:solidFill>
                  <a:srgbClr val="023A56"/>
                </a:solidFill>
                <a:effectLst/>
                <a:latin typeface="+mn-lt"/>
              </a:rPr>
              <a:t>lavoro</a:t>
            </a:r>
            <a:r>
              <a:rPr lang="en-GB" sz="2800" b="1" dirty="0">
                <a:solidFill>
                  <a:srgbClr val="023A56"/>
                </a:solidFill>
                <a:effectLst/>
                <a:latin typeface="+mn-lt"/>
              </a:rPr>
              <a:t>: </a:t>
            </a:r>
            <a:r>
              <a:rPr lang="en-GB" sz="2800" b="1" dirty="0" err="1">
                <a:solidFill>
                  <a:srgbClr val="023A56"/>
                </a:solidFill>
                <a:effectLst/>
                <a:latin typeface="+mn-lt"/>
              </a:rPr>
              <a:t>una</a:t>
            </a:r>
            <a:r>
              <a:rPr lang="en-GB" sz="2800" b="1" dirty="0">
                <a:solidFill>
                  <a:srgbClr val="023A56"/>
                </a:solidFill>
                <a:effectLst/>
                <a:latin typeface="+mn-lt"/>
              </a:rPr>
              <a:t> </a:t>
            </a:r>
            <a:r>
              <a:rPr lang="en-GB" sz="2800" b="1" dirty="0" err="1">
                <a:solidFill>
                  <a:srgbClr val="023A56"/>
                </a:solidFill>
                <a:effectLst/>
                <a:latin typeface="+mn-lt"/>
              </a:rPr>
              <a:t>rivoluzione</a:t>
            </a:r>
            <a:r>
              <a:rPr lang="en-GB" sz="2800" b="1" dirty="0">
                <a:solidFill>
                  <a:srgbClr val="023A56"/>
                </a:solidFill>
                <a:effectLst/>
                <a:latin typeface="+mn-lt"/>
              </a:rPr>
              <a:t> </a:t>
            </a:r>
            <a:r>
              <a:rPr lang="en-GB" sz="2800" b="1" dirty="0" err="1">
                <a:solidFill>
                  <a:srgbClr val="023A56"/>
                </a:solidFill>
                <a:effectLst/>
                <a:latin typeface="+mn-lt"/>
              </a:rPr>
              <a:t>incompleta</a:t>
            </a:r>
            <a:r>
              <a:rPr lang="en-GB" sz="2800" b="1" dirty="0">
                <a:solidFill>
                  <a:srgbClr val="023A56"/>
                </a:solidFill>
                <a:effectLst/>
                <a:latin typeface="+mn-lt"/>
              </a:rPr>
              <a:t> </a:t>
            </a:r>
            <a:endParaRPr lang="en-GB" sz="2800" dirty="0">
              <a:effectLst/>
              <a:latin typeface="+mn-lt"/>
            </a:endParaRPr>
          </a:p>
          <a:p>
            <a:endParaRPr lang="en-IT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255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3E5103-3E94-6AF5-4ED6-50FCEFFFFCC5}"/>
              </a:ext>
            </a:extLst>
          </p:cNvPr>
          <p:cNvSpPr txBox="1"/>
          <p:nvPr/>
        </p:nvSpPr>
        <p:spPr>
          <a:xfrm>
            <a:off x="982133" y="2944756"/>
            <a:ext cx="93697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dirty="0" err="1">
                <a:effectLst/>
                <a:latin typeface="OpenSans"/>
              </a:rPr>
              <a:t>Formare</a:t>
            </a:r>
            <a:r>
              <a:rPr lang="en-GB" sz="2400" b="1" i="1" dirty="0">
                <a:effectLst/>
                <a:latin typeface="OpenSans"/>
              </a:rPr>
              <a:t> il man-</a:t>
            </a:r>
            <a:r>
              <a:rPr lang="en-GB" sz="2400" b="1" i="1" dirty="0" err="1">
                <a:effectLst/>
                <a:latin typeface="OpenSans"/>
              </a:rPr>
              <a:t>agement</a:t>
            </a:r>
            <a:r>
              <a:rPr lang="en-GB" sz="2400" b="1" i="1" dirty="0">
                <a:effectLst/>
                <a:latin typeface="OpenSans"/>
              </a:rPr>
              <a:t> e </a:t>
            </a:r>
            <a:r>
              <a:rPr lang="en-GB" sz="2400" b="1" i="1" dirty="0" err="1">
                <a:effectLst/>
                <a:latin typeface="OpenSans"/>
              </a:rPr>
              <a:t>i</a:t>
            </a:r>
            <a:r>
              <a:rPr lang="en-GB" sz="2400" b="1" i="1" dirty="0">
                <a:effectLst/>
                <a:latin typeface="OpenSans"/>
              </a:rPr>
              <a:t> </a:t>
            </a:r>
            <a:r>
              <a:rPr lang="en-GB" sz="2400" b="1" i="1" dirty="0" err="1">
                <a:effectLst/>
                <a:latin typeface="OpenSans"/>
              </a:rPr>
              <a:t>decisori</a:t>
            </a:r>
            <a:r>
              <a:rPr lang="en-GB" sz="2400" b="1" i="1" dirty="0">
                <a:effectLst/>
                <a:latin typeface="OpenSans"/>
              </a:rPr>
              <a:t> </a:t>
            </a:r>
            <a:r>
              <a:rPr lang="en-GB" sz="2400" dirty="0">
                <a:effectLst/>
                <a:latin typeface="OpenSans"/>
              </a:rPr>
              <a:t>(</a:t>
            </a:r>
            <a:r>
              <a:rPr lang="en-GB" sz="2400" dirty="0" err="1">
                <a:effectLst/>
                <a:latin typeface="OpenSans"/>
              </a:rPr>
              <a:t>implicazioni</a:t>
            </a:r>
            <a:r>
              <a:rPr lang="en-GB" sz="2400" dirty="0">
                <a:effectLst/>
                <a:latin typeface="OpenSans"/>
              </a:rPr>
              <a:t> positive </a:t>
            </a:r>
            <a:r>
              <a:rPr lang="en-GB" sz="2400" dirty="0" err="1">
                <a:effectLst/>
                <a:latin typeface="OpenSans"/>
              </a:rPr>
              <a:t>delle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politiche</a:t>
            </a:r>
            <a:r>
              <a:rPr lang="en-GB" sz="2400" dirty="0">
                <a:effectLst/>
                <a:latin typeface="OpenSans"/>
              </a:rPr>
              <a:t> di </a:t>
            </a:r>
            <a:r>
              <a:rPr lang="en-GB" sz="2400" dirty="0" err="1">
                <a:effectLst/>
                <a:latin typeface="OpenSans"/>
              </a:rPr>
              <a:t>genere</a:t>
            </a:r>
            <a:r>
              <a:rPr lang="en-GB" sz="2400" dirty="0">
                <a:effectLst/>
                <a:latin typeface="OpenSans"/>
              </a:rPr>
              <a:t>: es. </a:t>
            </a:r>
            <a:r>
              <a:rPr lang="en-GB" sz="2400" dirty="0" err="1">
                <a:effectLst/>
                <a:latin typeface="OpenSans"/>
              </a:rPr>
              <a:t>responsabilita</a:t>
            </a:r>
            <a:r>
              <a:rPr lang="en-GB" sz="2400" dirty="0">
                <a:effectLst/>
                <a:latin typeface="OpenSans"/>
              </a:rPr>
              <a:t>̀ </a:t>
            </a:r>
            <a:r>
              <a:rPr lang="en-GB" sz="2400" dirty="0" err="1">
                <a:effectLst/>
                <a:latin typeface="OpenSans"/>
              </a:rPr>
              <a:t>sociale</a:t>
            </a:r>
            <a:r>
              <a:rPr lang="en-GB" sz="2400" dirty="0">
                <a:effectLst/>
                <a:latin typeface="OpenSans"/>
              </a:rPr>
              <a:t>, </a:t>
            </a:r>
            <a:r>
              <a:rPr lang="en-GB" sz="2400" dirty="0" err="1">
                <a:effectLst/>
                <a:latin typeface="OpenSans"/>
              </a:rPr>
              <a:t>benessere</a:t>
            </a:r>
            <a:r>
              <a:rPr lang="en-GB" sz="2400" dirty="0">
                <a:effectLst/>
                <a:latin typeface="OpenSans"/>
              </a:rPr>
              <a:t>, </a:t>
            </a:r>
            <a:r>
              <a:rPr lang="en-GB" sz="2400" dirty="0" err="1">
                <a:effectLst/>
                <a:latin typeface="OpenSans"/>
              </a:rPr>
              <a:t>efficienza</a:t>
            </a:r>
            <a:r>
              <a:rPr lang="en-GB" sz="2400" dirty="0">
                <a:effectLst/>
                <a:latin typeface="OpenSans"/>
              </a:rPr>
              <a:t>..) </a:t>
            </a:r>
            <a:r>
              <a:rPr lang="en-GB" sz="2400" b="1" i="1" dirty="0" err="1">
                <a:effectLst/>
                <a:latin typeface="OpenSans"/>
              </a:rPr>
              <a:t>Ripensare</a:t>
            </a:r>
            <a:r>
              <a:rPr lang="en-GB" sz="2400" b="1" i="1" dirty="0">
                <a:effectLst/>
                <a:latin typeface="OpenSans"/>
              </a:rPr>
              <a:t> </a:t>
            </a:r>
            <a:r>
              <a:rPr lang="en-GB" sz="2400" b="1" i="1" dirty="0" err="1">
                <a:effectLst/>
                <a:latin typeface="OpenSans"/>
              </a:rPr>
              <a:t>modelli</a:t>
            </a:r>
            <a:r>
              <a:rPr lang="en-GB" sz="2400" b="1" i="1" dirty="0">
                <a:effectLst/>
                <a:latin typeface="OpenSans"/>
              </a:rPr>
              <a:t> e </a:t>
            </a:r>
            <a:r>
              <a:rPr lang="en-GB" sz="2400" b="1" i="1" dirty="0" err="1">
                <a:effectLst/>
                <a:latin typeface="OpenSans"/>
              </a:rPr>
              <a:t>pratiche</a:t>
            </a:r>
            <a:r>
              <a:rPr lang="en-GB" sz="2400" b="1" i="1" dirty="0">
                <a:effectLst/>
                <a:latin typeface="OpenSans"/>
              </a:rPr>
              <a:t> </a:t>
            </a:r>
            <a:r>
              <a:rPr lang="en-GB" sz="2400" b="1" i="1" dirty="0" err="1">
                <a:effectLst/>
                <a:latin typeface="OpenSans"/>
              </a:rPr>
              <a:t>organizzative</a:t>
            </a:r>
            <a:r>
              <a:rPr lang="en-GB" sz="2400" b="1" i="1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che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generano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asimmetrie</a:t>
            </a:r>
            <a:r>
              <a:rPr lang="en-GB" sz="2400" dirty="0">
                <a:effectLst/>
                <a:latin typeface="OpenSans"/>
              </a:rPr>
              <a:t> (work-life balance, </a:t>
            </a:r>
            <a:r>
              <a:rPr lang="en-GB" sz="2400" dirty="0" err="1">
                <a:effectLst/>
                <a:latin typeface="OpenSans"/>
              </a:rPr>
              <a:t>carriere</a:t>
            </a:r>
            <a:r>
              <a:rPr lang="en-GB" sz="2400" dirty="0">
                <a:effectLst/>
                <a:latin typeface="OpenSans"/>
              </a:rPr>
              <a:t>, </a:t>
            </a:r>
            <a:r>
              <a:rPr lang="en-GB" sz="2400" dirty="0" err="1">
                <a:effectLst/>
                <a:latin typeface="OpenSans"/>
              </a:rPr>
              <a:t>valutazione</a:t>
            </a:r>
            <a:r>
              <a:rPr lang="en-GB" sz="2400" dirty="0">
                <a:effectLst/>
                <a:latin typeface="OpenSans"/>
              </a:rPr>
              <a:t>, </a:t>
            </a:r>
            <a:r>
              <a:rPr lang="en-GB" sz="2400" dirty="0" err="1">
                <a:effectLst/>
                <a:latin typeface="OpenSans"/>
              </a:rPr>
              <a:t>attenzione</a:t>
            </a:r>
            <a:r>
              <a:rPr lang="en-GB" sz="2400" dirty="0">
                <a:effectLst/>
                <a:latin typeface="OpenSans"/>
              </a:rPr>
              <a:t> a trade-off </a:t>
            </a:r>
            <a:r>
              <a:rPr lang="en-GB" sz="2400" dirty="0" err="1">
                <a:effectLst/>
                <a:latin typeface="OpenSans"/>
              </a:rPr>
              <a:t>conciliazione</a:t>
            </a:r>
            <a:r>
              <a:rPr lang="en-GB" sz="2400" dirty="0">
                <a:effectLst/>
                <a:latin typeface="OpenSans"/>
              </a:rPr>
              <a:t>/</a:t>
            </a:r>
            <a:r>
              <a:rPr lang="en-GB" sz="2400" dirty="0" err="1">
                <a:effectLst/>
                <a:latin typeface="OpenSans"/>
              </a:rPr>
              <a:t>carriera</a:t>
            </a:r>
            <a:r>
              <a:rPr lang="en-GB" sz="2400" dirty="0">
                <a:effectLst/>
                <a:latin typeface="OpenSans"/>
              </a:rPr>
              <a:t>, </a:t>
            </a:r>
            <a:r>
              <a:rPr lang="en-GB" sz="2400" dirty="0" err="1">
                <a:effectLst/>
                <a:latin typeface="OpenSans"/>
              </a:rPr>
              <a:t>attenzione</a:t>
            </a:r>
            <a:r>
              <a:rPr lang="en-GB" sz="2400" dirty="0">
                <a:effectLst/>
                <a:latin typeface="OpenSans"/>
              </a:rPr>
              <a:t> a </a:t>
            </a:r>
            <a:r>
              <a:rPr lang="en-GB" sz="2400" dirty="0" err="1">
                <a:effectLst/>
                <a:latin typeface="OpenSans"/>
              </a:rPr>
              <a:t>iniziative</a:t>
            </a:r>
            <a:r>
              <a:rPr lang="en-GB" sz="2400" dirty="0">
                <a:effectLst/>
                <a:latin typeface="OpenSans"/>
              </a:rPr>
              <a:t> per sole </a:t>
            </a:r>
            <a:r>
              <a:rPr lang="en-GB" sz="2400" dirty="0" err="1">
                <a:effectLst/>
                <a:latin typeface="OpenSans"/>
              </a:rPr>
              <a:t>donne</a:t>
            </a:r>
            <a:r>
              <a:rPr lang="en-GB" sz="2400" dirty="0">
                <a:effectLst/>
                <a:latin typeface="OpenSans"/>
              </a:rPr>
              <a:t>) </a:t>
            </a:r>
            <a:endParaRPr lang="en-GB" sz="2400" dirty="0">
              <a:effectLst/>
            </a:endParaRPr>
          </a:p>
          <a:p>
            <a:r>
              <a:rPr lang="en-GB" sz="2400" b="1" i="1" dirty="0" err="1">
                <a:effectLst/>
                <a:latin typeface="OpenSans"/>
              </a:rPr>
              <a:t>Lavorare</a:t>
            </a:r>
            <a:r>
              <a:rPr lang="en-GB" sz="2400" b="1" i="1" dirty="0">
                <a:effectLst/>
                <a:latin typeface="OpenSans"/>
              </a:rPr>
              <a:t> </a:t>
            </a:r>
            <a:r>
              <a:rPr lang="en-GB" sz="2400" b="1" i="1" dirty="0" err="1">
                <a:effectLst/>
                <a:latin typeface="OpenSans"/>
              </a:rPr>
              <a:t>sulla</a:t>
            </a:r>
            <a:r>
              <a:rPr lang="en-GB" sz="2400" b="1" i="1" dirty="0">
                <a:effectLst/>
                <a:latin typeface="OpenSans"/>
              </a:rPr>
              <a:t> </a:t>
            </a:r>
            <a:r>
              <a:rPr lang="en-GB" sz="2400" b="1" i="1" dirty="0" err="1">
                <a:effectLst/>
                <a:latin typeface="OpenSans"/>
              </a:rPr>
              <a:t>consapevolezza</a:t>
            </a:r>
            <a:r>
              <a:rPr lang="en-GB" sz="2400" b="1" i="1" dirty="0">
                <a:effectLst/>
                <a:latin typeface="OpenSans"/>
              </a:rPr>
              <a:t> </a:t>
            </a:r>
            <a:r>
              <a:rPr lang="en-GB" sz="2400" dirty="0">
                <a:effectLst/>
                <a:latin typeface="OpenSans"/>
              </a:rPr>
              <a:t>(</a:t>
            </a:r>
            <a:r>
              <a:rPr lang="en-GB" sz="2400" dirty="0" err="1">
                <a:effectLst/>
                <a:latin typeface="OpenSans"/>
              </a:rPr>
              <a:t>comunicazione</a:t>
            </a:r>
            <a:r>
              <a:rPr lang="en-GB" sz="2400" dirty="0">
                <a:effectLst/>
                <a:latin typeface="OpenSans"/>
              </a:rPr>
              <a:t>, </a:t>
            </a:r>
            <a:r>
              <a:rPr lang="en-GB" sz="2400" dirty="0" err="1">
                <a:effectLst/>
                <a:latin typeface="OpenSans"/>
              </a:rPr>
              <a:t>dimensioni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simboliche</a:t>
            </a:r>
            <a:r>
              <a:rPr lang="en-GB" sz="2400" dirty="0">
                <a:effectLst/>
                <a:latin typeface="OpenSans"/>
              </a:rPr>
              <a:t>, </a:t>
            </a:r>
            <a:r>
              <a:rPr lang="en-GB" sz="2400" dirty="0" err="1">
                <a:effectLst/>
                <a:latin typeface="OpenSans"/>
              </a:rPr>
              <a:t>promozione</a:t>
            </a:r>
            <a:r>
              <a:rPr lang="en-GB" sz="2400" dirty="0">
                <a:effectLst/>
                <a:latin typeface="OpenSans"/>
              </a:rPr>
              <a:t> </a:t>
            </a:r>
            <a:r>
              <a:rPr lang="en-GB" sz="2400" dirty="0" err="1">
                <a:effectLst/>
                <a:latin typeface="OpenSans"/>
              </a:rPr>
              <a:t>paternita</a:t>
            </a:r>
            <a:r>
              <a:rPr lang="en-GB" sz="2400" dirty="0">
                <a:effectLst/>
                <a:latin typeface="OpenSans"/>
              </a:rPr>
              <a:t>̀, </a:t>
            </a:r>
            <a:r>
              <a:rPr lang="en-GB" sz="2400" dirty="0" err="1">
                <a:effectLst/>
                <a:latin typeface="OpenSans"/>
              </a:rPr>
              <a:t>contrasto</a:t>
            </a:r>
            <a:r>
              <a:rPr lang="en-GB" sz="2400" dirty="0">
                <a:effectLst/>
                <a:latin typeface="OpenSans"/>
              </a:rPr>
              <a:t> a </a:t>
            </a:r>
            <a:r>
              <a:rPr lang="en-GB" sz="2400" dirty="0" err="1">
                <a:effectLst/>
                <a:latin typeface="OpenSans"/>
              </a:rPr>
              <a:t>molestie</a:t>
            </a:r>
            <a:r>
              <a:rPr lang="en-GB" sz="2400" dirty="0">
                <a:effectLst/>
                <a:latin typeface="OpenSans"/>
              </a:rPr>
              <a:t>..) </a:t>
            </a:r>
            <a:endParaRPr lang="en-GB" sz="24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6EE4F-E5C5-DEB8-A618-F07A12CD71DD}"/>
              </a:ext>
            </a:extLst>
          </p:cNvPr>
          <p:cNvSpPr txBox="1"/>
          <p:nvPr/>
        </p:nvSpPr>
        <p:spPr>
          <a:xfrm>
            <a:off x="982132" y="1607235"/>
            <a:ext cx="98552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>
                <a:solidFill>
                  <a:srgbClr val="023A56"/>
                </a:solidFill>
                <a:effectLst/>
                <a:latin typeface="Montserrat" pitchFamily="2" charset="77"/>
              </a:rPr>
              <a:t>Cambiare</a:t>
            </a:r>
            <a:r>
              <a:rPr lang="en-GB" sz="2800" b="1" dirty="0">
                <a:solidFill>
                  <a:srgbClr val="023A56"/>
                </a:solidFill>
                <a:effectLst/>
                <a:latin typeface="Montserrat" pitchFamily="2" charset="77"/>
              </a:rPr>
              <a:t> </a:t>
            </a:r>
            <a:r>
              <a:rPr lang="en-GB" sz="2800" b="1" dirty="0" err="1">
                <a:solidFill>
                  <a:srgbClr val="023A56"/>
                </a:solidFill>
                <a:effectLst/>
                <a:latin typeface="Montserrat" pitchFamily="2" charset="77"/>
              </a:rPr>
              <a:t>pratiche</a:t>
            </a:r>
            <a:r>
              <a:rPr lang="en-GB" sz="2800" b="1" dirty="0">
                <a:solidFill>
                  <a:srgbClr val="023A56"/>
                </a:solidFill>
                <a:effectLst/>
                <a:latin typeface="Montserrat" pitchFamily="2" charset="77"/>
              </a:rPr>
              <a:t> e culture </a:t>
            </a:r>
            <a:r>
              <a:rPr lang="en-GB" sz="2800" b="1" dirty="0" err="1">
                <a:solidFill>
                  <a:srgbClr val="023A56"/>
                </a:solidFill>
                <a:effectLst/>
                <a:latin typeface="Montserrat" pitchFamily="2" charset="77"/>
              </a:rPr>
              <a:t>organizzative</a:t>
            </a:r>
            <a:r>
              <a:rPr lang="en-GB" sz="2800" b="1" dirty="0">
                <a:solidFill>
                  <a:srgbClr val="023A56"/>
                </a:solidFill>
                <a:effectLst/>
                <a:latin typeface="Montserrat" pitchFamily="2" charset="77"/>
              </a:rPr>
              <a:t> </a:t>
            </a:r>
          </a:p>
          <a:p>
            <a:pPr algn="ctr"/>
            <a:r>
              <a:rPr lang="en-GB" sz="2800" b="1" dirty="0">
                <a:solidFill>
                  <a:srgbClr val="023A56"/>
                </a:solidFill>
                <a:effectLst/>
                <a:latin typeface="Montserrat" pitchFamily="2" charset="77"/>
              </a:rPr>
              <a:t>relative al </a:t>
            </a:r>
            <a:r>
              <a:rPr lang="en-GB" sz="2800" b="1" dirty="0" err="1">
                <a:solidFill>
                  <a:srgbClr val="023A56"/>
                </a:solidFill>
                <a:effectLst/>
                <a:latin typeface="Montserrat" pitchFamily="2" charset="77"/>
              </a:rPr>
              <a:t>genere</a:t>
            </a:r>
            <a:r>
              <a:rPr lang="en-GB" sz="2800" b="1" dirty="0">
                <a:solidFill>
                  <a:srgbClr val="023A56"/>
                </a:solidFill>
                <a:effectLst/>
                <a:latin typeface="Montserrat" pitchFamily="2" charset="77"/>
              </a:rPr>
              <a:t> </a:t>
            </a:r>
            <a:endParaRPr lang="en-GB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3687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idx="4294967295"/>
          </p:nvPr>
        </p:nvSpPr>
        <p:spPr>
          <a:xfrm>
            <a:off x="1761066" y="1546402"/>
            <a:ext cx="8334375" cy="531812"/>
          </a:xfrm>
        </p:spPr>
        <p:txBody>
          <a:bodyPr/>
          <a:lstStyle/>
          <a:p>
            <a:pPr marL="0" indent="0" algn="ctr">
              <a:buNone/>
            </a:pPr>
            <a:r>
              <a:rPr lang="it-IT" sz="2800" b="1" dirty="0">
                <a:solidFill>
                  <a:schemeClr val="tx1"/>
                </a:solidFill>
              </a:rPr>
              <a:t> Inclusione, disabilità e altri bisogni speciali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EA3082-2D85-5B45-91F5-7164950CA5D0}"/>
              </a:ext>
            </a:extLst>
          </p:cNvPr>
          <p:cNvSpPr txBox="1"/>
          <p:nvPr/>
        </p:nvSpPr>
        <p:spPr>
          <a:xfrm>
            <a:off x="948267" y="2553151"/>
            <a:ext cx="97253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Azioni: </a:t>
            </a:r>
            <a:r>
              <a:rPr lang="it-IT" sz="2400" dirty="0"/>
              <a:t>interventi organizzativi per la valorizzazione delle diversità legate a disabilità e altri bisogni speciali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mappatura barriere,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percorsi formativi,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strutture e soggetti di riferimento,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sensibilizzazione,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carta dei servizi,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comunicazione </a:t>
            </a:r>
          </a:p>
          <a:p>
            <a:pPr marL="214313" indent="-214313">
              <a:buFont typeface="Arial"/>
              <a:buChar char="•"/>
            </a:pPr>
            <a:endParaRPr lang="it-IT" sz="2400" dirty="0">
              <a:solidFill>
                <a:srgbClr val="000000"/>
              </a:solidFill>
            </a:endParaRP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55560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AF91F-46C8-3D4C-4594-309EC782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78" y="1174045"/>
            <a:ext cx="10284178" cy="568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2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idx="4294967295"/>
          </p:nvPr>
        </p:nvSpPr>
        <p:spPr>
          <a:xfrm>
            <a:off x="688622" y="1692451"/>
            <a:ext cx="11627556" cy="530225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chemeClr val="tx1"/>
                </a:solidFill>
              </a:rPr>
              <a:t>Appartenenze etnico-culturali, convinzioni religiose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EA3082-2D85-5B45-91F5-7164950CA5D0}"/>
              </a:ext>
            </a:extLst>
          </p:cNvPr>
          <p:cNvSpPr txBox="1"/>
          <p:nvPr/>
        </p:nvSpPr>
        <p:spPr>
          <a:xfrm>
            <a:off x="790223" y="2880528"/>
            <a:ext cx="94205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Azioni:  </a:t>
            </a:r>
            <a:r>
              <a:rPr lang="it-IT" sz="2400" dirty="0"/>
              <a:t>Interventi organizzativi per il contrasto alle discriminazioni legate a appartenenze religiose, etniche e culturali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Progetti dedicati a rifugiati e richiedenti asilo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iniziative legate a linguaggio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attenzione a offerta mense e distributori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sicurezza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2400" dirty="0"/>
              <a:t>libertà accademica (UNHCR, </a:t>
            </a:r>
            <a:r>
              <a:rPr lang="it-IT" sz="2400" dirty="0" err="1"/>
              <a:t>Scholars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Risk)</a:t>
            </a:r>
            <a:endParaRPr lang="it-IT" sz="2400" dirty="0">
              <a:solidFill>
                <a:srgbClr val="000000"/>
              </a:solidFill>
            </a:endParaRP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98914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BA69F7-44E0-B10A-7949-F037D1873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26" y="1219200"/>
            <a:ext cx="8818251" cy="52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18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26B16D-2440-D25F-E679-57B2187F5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3" y="1165955"/>
            <a:ext cx="9284367" cy="530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24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ORGANIZATIONGHANGE1">
            <a:extLst>
              <a:ext uri="{FF2B5EF4-FFF2-40B4-BE49-F238E27FC236}">
                <a16:creationId xmlns:a16="http://schemas.microsoft.com/office/drawing/2014/main" id="{AC7D6956-CD04-37AE-E1BA-6464A8679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81" y="1623661"/>
            <a:ext cx="2954338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>
            <a:extLst>
              <a:ext uri="{FF2B5EF4-FFF2-40B4-BE49-F238E27FC236}">
                <a16:creationId xmlns:a16="http://schemas.microsoft.com/office/drawing/2014/main" id="{662EC3B9-5A11-5196-60E1-9F984C1FE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3733" y="1255184"/>
            <a:ext cx="5193066" cy="1143000"/>
          </a:xfrm>
        </p:spPr>
        <p:txBody>
          <a:bodyPr/>
          <a:lstStyle/>
          <a:p>
            <a:r>
              <a:rPr lang="it-IT" altLang="it-IT" sz="4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Nuovi scenari </a:t>
            </a:r>
            <a:br>
              <a:rPr lang="it-IT" altLang="it-IT" sz="4000" dirty="0"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it-IT" altLang="it-IT" sz="4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sociali e organizzativi</a:t>
            </a: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2AFF77F-2AB7-4EE2-F832-26FF12E6F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3733" y="2847975"/>
            <a:ext cx="8538104" cy="3201987"/>
          </a:xfrm>
        </p:spPr>
        <p:txBody>
          <a:bodyPr/>
          <a:lstStyle/>
          <a:p>
            <a:r>
              <a:rPr lang="it-IT" altLang="it-IT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globalizzazione</a:t>
            </a:r>
          </a:p>
          <a:p>
            <a:r>
              <a:rPr lang="it-IT" altLang="it-IT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innovazione tecnologica</a:t>
            </a:r>
          </a:p>
          <a:p>
            <a:r>
              <a:rPr lang="it-IT" altLang="it-IT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cambiamenti demografici</a:t>
            </a:r>
          </a:p>
          <a:p>
            <a:r>
              <a:rPr lang="it-IT" altLang="it-IT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processi migratori</a:t>
            </a:r>
          </a:p>
          <a:p>
            <a:r>
              <a:rPr lang="it-IT" altLang="it-IT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nuovi modelli sociali</a:t>
            </a:r>
          </a:p>
          <a:p>
            <a:r>
              <a:rPr lang="it-IT" altLang="it-IT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pandemia</a:t>
            </a:r>
          </a:p>
          <a:p>
            <a:pPr>
              <a:buFontTx/>
              <a:buNone/>
            </a:pPr>
            <a:endParaRPr lang="it-IT" altLang="it-IT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endParaRPr lang="it-IT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15365" name="Rectangle 1">
            <a:extLst>
              <a:ext uri="{FF2B5EF4-FFF2-40B4-BE49-F238E27FC236}">
                <a16:creationId xmlns:a16="http://schemas.microsoft.com/office/drawing/2014/main" id="{4E28362E-4581-EE57-4612-2E2F72127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"/>
            <a:ext cx="684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IT" altLang="en-IT" sz="2400"/>
          </a:p>
        </p:txBody>
      </p:sp>
      <p:sp>
        <p:nvSpPr>
          <p:cNvPr id="15366" name="Rectangle 2">
            <a:extLst>
              <a:ext uri="{FF2B5EF4-FFF2-40B4-BE49-F238E27FC236}">
                <a16:creationId xmlns:a16="http://schemas.microsoft.com/office/drawing/2014/main" id="{F59F5B7D-8BF1-DE64-E91F-013CF3A4D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IT" altLang="en-IT"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idx="4294967295"/>
          </p:nvPr>
        </p:nvSpPr>
        <p:spPr>
          <a:xfrm>
            <a:off x="1981201" y="1592086"/>
            <a:ext cx="8334375" cy="530225"/>
          </a:xfrm>
        </p:spPr>
        <p:txBody>
          <a:bodyPr/>
          <a:lstStyle/>
          <a:p>
            <a:pPr marL="0" indent="0">
              <a:buNone/>
            </a:pPr>
            <a:r>
              <a:rPr lang="it-IT" sz="2800" b="1" dirty="0">
                <a:solidFill>
                  <a:schemeClr val="tx1"/>
                </a:solidFill>
              </a:rPr>
              <a:t>Orientamento sessuale e identità di genere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EA3082-2D85-5B45-91F5-7164950CA5D0}"/>
              </a:ext>
            </a:extLst>
          </p:cNvPr>
          <p:cNvSpPr txBox="1"/>
          <p:nvPr/>
        </p:nvSpPr>
        <p:spPr>
          <a:xfrm>
            <a:off x="1981201" y="2880529"/>
            <a:ext cx="82296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Azioni: </a:t>
            </a:r>
            <a:r>
              <a:rPr lang="it-IT" sz="2400" dirty="0"/>
              <a:t>interventi organizzativi per il contrasto alle discriminazioni legate a orientamenti e appartenenze affettive, sessuali, identitarie: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formazione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sensibilizzazione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Proteggere le transizioni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Glossari attenti alle diverse identità</a:t>
            </a:r>
          </a:p>
          <a:p>
            <a:pPr marL="214313" indent="-214313">
              <a:buFont typeface="Arial"/>
              <a:buChar char="•"/>
            </a:pPr>
            <a:endParaRPr lang="it-IT" sz="2400" dirty="0">
              <a:solidFill>
                <a:srgbClr val="000000"/>
              </a:solidFill>
            </a:endParaRP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16564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idx="4294967295"/>
          </p:nvPr>
        </p:nvSpPr>
        <p:spPr>
          <a:xfrm>
            <a:off x="2169448" y="1434042"/>
            <a:ext cx="9029700" cy="530225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chemeClr val="tx1"/>
                </a:solidFill>
              </a:rPr>
              <a:t>Generazioni diverse al lavoro</a:t>
            </a: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94047986-C3AB-4E45-8758-C75C0F0CE07E}"/>
              </a:ext>
            </a:extLst>
          </p:cNvPr>
          <p:cNvSpPr txBox="1"/>
          <p:nvPr/>
        </p:nvSpPr>
        <p:spPr>
          <a:xfrm>
            <a:off x="2169448" y="2420888"/>
            <a:ext cx="8521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Azioni: </a:t>
            </a:r>
            <a:r>
              <a:rPr lang="it-IT" sz="2400" dirty="0"/>
              <a:t>interventi organizzativi per le generazioni diverse al lavoro (age management)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analisi dati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monitoraggio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formazione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attività fisica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Iniziative per figure non stabilizzate in accesso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endParaRPr lang="it-IT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BC9D5-0ED0-2C9F-516F-472DEA7C2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8" y="5238428"/>
            <a:ext cx="9524269" cy="10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07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78A59-369A-5058-84EC-D879FC62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02" y="1145663"/>
            <a:ext cx="8722053" cy="533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52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idx="4294967295"/>
          </p:nvPr>
        </p:nvSpPr>
        <p:spPr>
          <a:xfrm>
            <a:off x="3162300" y="1196975"/>
            <a:ext cx="9029700" cy="530225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Generazioni diverse al lavoro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F0F17-7B4E-31A8-4D6E-467E0BF57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8" y="1196975"/>
            <a:ext cx="10788549" cy="50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26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105F8-4C54-4FB4-9346-2397FCE3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Alcuni casi…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EAE24-4309-880C-97C3-DB9B261A6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Caso COCA-COLA (etnia, LGBT)</a:t>
            </a:r>
          </a:p>
          <a:p>
            <a:endParaRPr lang="en-IT" dirty="0"/>
          </a:p>
          <a:p>
            <a:r>
              <a:rPr lang="en-IT" dirty="0"/>
              <a:t>Caso IKEA (genere, etnia e LGBT)</a:t>
            </a:r>
          </a:p>
          <a:p>
            <a:endParaRPr lang="en-IT" dirty="0"/>
          </a:p>
          <a:p>
            <a:r>
              <a:rPr lang="en-IT" dirty="0"/>
              <a:t>Banca Intesa-San Paolo (Gender equality)</a:t>
            </a: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963E1-DB61-671D-C476-FDBD1AF77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621" y="1354138"/>
            <a:ext cx="3347711" cy="226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30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BEA20D-38B8-8890-7052-90FD55FEBB9A}"/>
              </a:ext>
            </a:extLst>
          </p:cNvPr>
          <p:cNvSpPr txBox="1"/>
          <p:nvPr/>
        </p:nvSpPr>
        <p:spPr>
          <a:xfrm>
            <a:off x="2935111" y="1478844"/>
            <a:ext cx="556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b="1" dirty="0"/>
              <a:t>Conclusioni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E64B1-219C-A887-8CE0-8EA32212AE1A}"/>
              </a:ext>
            </a:extLst>
          </p:cNvPr>
          <p:cNvSpPr txBox="1"/>
          <p:nvPr/>
        </p:nvSpPr>
        <p:spPr>
          <a:xfrm>
            <a:off x="1794933" y="2551289"/>
            <a:ext cx="82070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Attivarsi secondo la logica del ciclo progettuale continuo;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Analizzare più possibilità di azione (ecosistema)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Scegliere di implementare una o uno specifico set di azioni (coerenti e dialogiche con </a:t>
            </a:r>
            <a:r>
              <a:rPr lang="en-GB" sz="2400" dirty="0"/>
              <a:t>I</a:t>
            </a:r>
            <a:r>
              <a:rPr lang="en-IT" sz="2400" dirty="0"/>
              <a:t> propèri stakeholders);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>
                <a:sym typeface="Wingdings" pitchFamily="2" charset="2"/>
              </a:rPr>
              <a:t> VALUTARE gli esiti</a:t>
            </a:r>
            <a:endParaRPr lang="en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3462884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26B63E-07F8-2F2A-5DA8-936C3ED76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19" y="1204706"/>
            <a:ext cx="8515027" cy="520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35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D2DE2-C6DF-8FFE-3CE2-FB53CFB7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La rappresentazione della diversità nei costesti sociali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2C929-ED9A-AEB0-C22A-B1165D118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7" y="2570164"/>
            <a:ext cx="11015133" cy="3606800"/>
          </a:xfrm>
        </p:spPr>
        <p:txBody>
          <a:bodyPr/>
          <a:lstStyle/>
          <a:p>
            <a:r>
              <a:rPr lang="en-IT" dirty="0"/>
              <a:t>Le persone sono “</a:t>
            </a:r>
            <a:r>
              <a:rPr lang="en-IT" b="1" dirty="0"/>
              <a:t>puzzle”</a:t>
            </a:r>
            <a:r>
              <a:rPr lang="en-IT" dirty="0"/>
              <a:t> con tratti </a:t>
            </a:r>
            <a:r>
              <a:rPr lang="en-IT" i="1" dirty="0"/>
              <a:t>osservabili</a:t>
            </a:r>
            <a:r>
              <a:rPr lang="en-IT" dirty="0"/>
              <a:t> dall’esterno e altri non </a:t>
            </a:r>
            <a:r>
              <a:rPr lang="en-IT" i="1" dirty="0"/>
              <a:t>oservabili</a:t>
            </a:r>
            <a:r>
              <a:rPr lang="en-IT" dirty="0"/>
              <a:t> esito del proprio vissuto di relazione che porta a diverse competenze di articolazione di queste caratteristiche (biologiche, psicologiche, sociali, culturali, organizzative, ecc.)</a:t>
            </a:r>
          </a:p>
          <a:p>
            <a:r>
              <a:rPr lang="en-IT" dirty="0"/>
              <a:t>Le persone possono presentare tratti che contravvengono le percezioni stereotipate</a:t>
            </a:r>
          </a:p>
          <a:p>
            <a:r>
              <a:rPr lang="en-IT" dirty="0"/>
              <a:t>Le culture nazionali si appoggiano spesso su </a:t>
            </a:r>
            <a:r>
              <a:rPr lang="en-IT" b="1" dirty="0"/>
              <a:t>stereotipi sociali</a:t>
            </a:r>
          </a:p>
          <a:p>
            <a:r>
              <a:rPr lang="en-IT" dirty="0"/>
              <a:t>Le costitutizoni moderne e liberali si fondano sul principio dell’inclusività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321157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63D91-C1FF-5059-51C5-8D803E86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9064"/>
            <a:ext cx="10515600" cy="564973"/>
          </a:xfrm>
        </p:spPr>
        <p:txBody>
          <a:bodyPr/>
          <a:lstStyle/>
          <a:p>
            <a:pPr algn="ctr"/>
            <a:r>
              <a:rPr lang="en-IT" dirty="0"/>
              <a:t>Il dettato costituzionale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F2083-8223-5224-E45B-90F1F64CF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22" y="1496659"/>
            <a:ext cx="11830756" cy="5169430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Art.1 </a:t>
            </a:r>
            <a:endParaRPr lang="en-GB" sz="2400" dirty="0">
              <a:effectLst/>
            </a:endParaRPr>
          </a:p>
          <a:p>
            <a:r>
              <a:rPr lang="en-GB" sz="2400" dirty="0" err="1"/>
              <a:t>L'Italia</a:t>
            </a:r>
            <a:r>
              <a:rPr lang="en-GB" sz="2400" dirty="0"/>
              <a:t> è </a:t>
            </a:r>
            <a:r>
              <a:rPr lang="en-GB" sz="2400" dirty="0" err="1"/>
              <a:t>una</a:t>
            </a:r>
            <a:r>
              <a:rPr lang="en-GB" sz="2400" dirty="0"/>
              <a:t> Repubblica </a:t>
            </a:r>
            <a:r>
              <a:rPr lang="en-GB" sz="2400" dirty="0" err="1"/>
              <a:t>democratica</a:t>
            </a:r>
            <a:r>
              <a:rPr lang="en-GB" sz="2400" dirty="0"/>
              <a:t>, </a:t>
            </a:r>
            <a:r>
              <a:rPr lang="en-GB" sz="2400" b="1" dirty="0" err="1"/>
              <a:t>fondata</a:t>
            </a:r>
            <a:r>
              <a:rPr lang="en-GB" sz="2400" b="1" dirty="0"/>
              <a:t> </a:t>
            </a:r>
            <a:r>
              <a:rPr lang="en-GB" sz="2400" b="1" dirty="0" err="1"/>
              <a:t>sul</a:t>
            </a:r>
            <a:r>
              <a:rPr lang="en-GB" sz="2400" b="1" dirty="0"/>
              <a:t> </a:t>
            </a:r>
            <a:r>
              <a:rPr lang="en-GB" sz="2400" b="1" dirty="0" err="1"/>
              <a:t>lavoro</a:t>
            </a:r>
            <a:r>
              <a:rPr lang="en-GB" sz="2400" dirty="0"/>
              <a:t>. </a:t>
            </a:r>
            <a:endParaRPr lang="en-GB" sz="2400" dirty="0">
              <a:effectLst/>
            </a:endParaRPr>
          </a:p>
          <a:p>
            <a:pPr marL="0" indent="0">
              <a:buNone/>
            </a:pPr>
            <a:r>
              <a:rPr lang="en-GB" sz="2400" b="1" dirty="0"/>
              <a:t>Art. 3 </a:t>
            </a:r>
            <a:endParaRPr lang="en-GB" sz="2400" dirty="0">
              <a:effectLst/>
            </a:endParaRPr>
          </a:p>
          <a:p>
            <a:r>
              <a:rPr lang="en-GB" sz="2400" dirty="0"/>
              <a:t>Tutti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cittadini</a:t>
            </a:r>
            <a:r>
              <a:rPr lang="en-GB" sz="2400" dirty="0"/>
              <a:t> </a:t>
            </a:r>
            <a:r>
              <a:rPr lang="en-GB" sz="2400" dirty="0" err="1"/>
              <a:t>hanno</a:t>
            </a:r>
            <a:r>
              <a:rPr lang="en-GB" sz="2400" dirty="0"/>
              <a:t> </a:t>
            </a:r>
            <a:r>
              <a:rPr lang="en-GB" sz="2400" b="1" dirty="0" err="1"/>
              <a:t>pari</a:t>
            </a:r>
            <a:r>
              <a:rPr lang="en-GB" sz="2400" b="1" dirty="0"/>
              <a:t> </a:t>
            </a:r>
            <a:r>
              <a:rPr lang="en-GB" sz="2400" b="1" dirty="0" err="1"/>
              <a:t>dignita</a:t>
            </a:r>
            <a:r>
              <a:rPr lang="en-GB" sz="2400" b="1" dirty="0"/>
              <a:t>̀ </a:t>
            </a:r>
            <a:r>
              <a:rPr lang="en-GB" sz="2400" b="1" dirty="0" err="1"/>
              <a:t>sociale</a:t>
            </a:r>
            <a:r>
              <a:rPr lang="en-GB" sz="2400" b="1" dirty="0"/>
              <a:t> e </a:t>
            </a:r>
            <a:r>
              <a:rPr lang="en-GB" sz="2400" b="1" dirty="0" err="1"/>
              <a:t>sono</a:t>
            </a:r>
            <a:r>
              <a:rPr lang="en-GB" sz="2400" b="1" dirty="0"/>
              <a:t> </a:t>
            </a:r>
            <a:r>
              <a:rPr lang="en-GB" sz="2400" b="1" dirty="0" err="1"/>
              <a:t>eguali</a:t>
            </a:r>
            <a:r>
              <a:rPr lang="en-GB" sz="2400" b="1" dirty="0"/>
              <a:t> </a:t>
            </a:r>
            <a:r>
              <a:rPr lang="en-GB" sz="2400" b="1" dirty="0" err="1"/>
              <a:t>davanti</a:t>
            </a:r>
            <a:r>
              <a:rPr lang="en-GB" sz="2400" b="1" dirty="0"/>
              <a:t> </a:t>
            </a:r>
            <a:r>
              <a:rPr lang="en-GB" sz="2400" b="1" dirty="0" err="1"/>
              <a:t>alla</a:t>
            </a:r>
            <a:r>
              <a:rPr lang="en-GB" sz="2400" b="1" dirty="0"/>
              <a:t> </a:t>
            </a:r>
            <a:r>
              <a:rPr lang="en-GB" sz="2400" b="1" dirty="0" err="1"/>
              <a:t>legge</a:t>
            </a:r>
            <a:r>
              <a:rPr lang="en-GB" sz="2400" b="1" dirty="0"/>
              <a:t>, senza </a:t>
            </a:r>
            <a:r>
              <a:rPr lang="en-GB" sz="2400" b="1" dirty="0" err="1"/>
              <a:t>distinzione</a:t>
            </a:r>
            <a:r>
              <a:rPr lang="en-GB" sz="2400" b="1" dirty="0"/>
              <a:t> di </a:t>
            </a:r>
            <a:r>
              <a:rPr lang="en-GB" sz="2400" b="1" dirty="0" err="1"/>
              <a:t>sesso</a:t>
            </a:r>
            <a:r>
              <a:rPr lang="en-GB" sz="2400" b="1" dirty="0"/>
              <a:t>, di </a:t>
            </a:r>
            <a:r>
              <a:rPr lang="en-GB" sz="2400" b="1" dirty="0" err="1"/>
              <a:t>razza</a:t>
            </a:r>
            <a:r>
              <a:rPr lang="en-GB" sz="2400" b="1" dirty="0"/>
              <a:t>, di lingua, di </a:t>
            </a:r>
            <a:r>
              <a:rPr lang="en-GB" sz="2400" b="1" dirty="0" err="1"/>
              <a:t>religione</a:t>
            </a:r>
            <a:r>
              <a:rPr lang="en-GB" sz="2400" b="1" dirty="0"/>
              <a:t>, di </a:t>
            </a:r>
            <a:r>
              <a:rPr lang="en-GB" sz="2400" b="1" dirty="0" err="1"/>
              <a:t>opinioni</a:t>
            </a:r>
            <a:r>
              <a:rPr lang="en-GB" sz="2400" b="1" dirty="0"/>
              <a:t> </a:t>
            </a:r>
            <a:r>
              <a:rPr lang="en-GB" sz="2400" b="1" dirty="0" err="1"/>
              <a:t>politiche</a:t>
            </a:r>
            <a:r>
              <a:rPr lang="en-GB" sz="2400" b="1" dirty="0"/>
              <a:t>, di </a:t>
            </a:r>
            <a:r>
              <a:rPr lang="en-GB" sz="2400" b="1" dirty="0" err="1"/>
              <a:t>condizioni</a:t>
            </a:r>
            <a:r>
              <a:rPr lang="en-GB" sz="2400" b="1" dirty="0"/>
              <a:t> </a:t>
            </a:r>
            <a:r>
              <a:rPr lang="en-GB" sz="2400" b="1" dirty="0" err="1"/>
              <a:t>personali</a:t>
            </a:r>
            <a:r>
              <a:rPr lang="en-GB" sz="2400" b="1" dirty="0"/>
              <a:t> e </a:t>
            </a:r>
            <a:r>
              <a:rPr lang="en-GB" sz="2400" b="1" dirty="0" err="1"/>
              <a:t>sociali</a:t>
            </a:r>
            <a:r>
              <a:rPr lang="en-GB" sz="2400" dirty="0"/>
              <a:t>.</a:t>
            </a:r>
            <a:br>
              <a:rPr lang="en-GB" sz="2400" dirty="0"/>
            </a:br>
            <a:r>
              <a:rPr lang="en-GB" sz="2400" dirty="0"/>
              <a:t>È </a:t>
            </a:r>
            <a:r>
              <a:rPr lang="en-GB" sz="2400" dirty="0" err="1"/>
              <a:t>compito</a:t>
            </a:r>
            <a:r>
              <a:rPr lang="en-GB" sz="2400" dirty="0"/>
              <a:t> </a:t>
            </a:r>
            <a:r>
              <a:rPr lang="en-GB" sz="2400" dirty="0" err="1"/>
              <a:t>della</a:t>
            </a:r>
            <a:r>
              <a:rPr lang="en-GB" sz="2400" dirty="0"/>
              <a:t> Repubblica </a:t>
            </a:r>
            <a:r>
              <a:rPr lang="en-GB" sz="2400" dirty="0" err="1"/>
              <a:t>rimuovere</a:t>
            </a:r>
            <a:r>
              <a:rPr lang="en-GB" sz="2400" dirty="0"/>
              <a:t> </a:t>
            </a:r>
            <a:r>
              <a:rPr lang="en-GB" sz="2400" dirty="0" err="1"/>
              <a:t>gli</a:t>
            </a:r>
            <a:r>
              <a:rPr lang="en-GB" sz="2400" dirty="0"/>
              <a:t> </a:t>
            </a:r>
            <a:r>
              <a:rPr lang="en-GB" sz="2400" dirty="0" err="1"/>
              <a:t>ostacoli</a:t>
            </a:r>
            <a:r>
              <a:rPr lang="en-GB" sz="2400" dirty="0"/>
              <a:t> di </a:t>
            </a:r>
            <a:r>
              <a:rPr lang="en-GB" sz="2400" dirty="0" err="1"/>
              <a:t>ordine</a:t>
            </a:r>
            <a:r>
              <a:rPr lang="en-GB" sz="2400" dirty="0"/>
              <a:t> </a:t>
            </a:r>
            <a:r>
              <a:rPr lang="en-GB" sz="2400" dirty="0" err="1"/>
              <a:t>economico</a:t>
            </a:r>
            <a:r>
              <a:rPr lang="en-GB" sz="2400" dirty="0"/>
              <a:t> e </a:t>
            </a:r>
            <a:r>
              <a:rPr lang="en-GB" sz="2400" dirty="0" err="1"/>
              <a:t>sociale</a:t>
            </a:r>
            <a:r>
              <a:rPr lang="en-GB" sz="2400" dirty="0"/>
              <a:t>, </a:t>
            </a:r>
            <a:r>
              <a:rPr lang="en-GB" sz="2400" dirty="0" err="1"/>
              <a:t>che</a:t>
            </a:r>
            <a:r>
              <a:rPr lang="en-GB" sz="2400" dirty="0"/>
              <a:t>, </a:t>
            </a:r>
            <a:r>
              <a:rPr lang="en-GB" sz="2400" dirty="0" err="1"/>
              <a:t>limitando</a:t>
            </a:r>
            <a:r>
              <a:rPr lang="en-GB" sz="2400" dirty="0"/>
              <a:t> di </a:t>
            </a:r>
            <a:r>
              <a:rPr lang="en-GB" sz="2400" dirty="0" err="1"/>
              <a:t>fatto</a:t>
            </a:r>
            <a:r>
              <a:rPr lang="en-GB" sz="2400" dirty="0"/>
              <a:t> la </a:t>
            </a:r>
            <a:r>
              <a:rPr lang="en-GB" sz="2400" dirty="0" err="1"/>
              <a:t>liberta</a:t>
            </a:r>
            <a:r>
              <a:rPr lang="en-GB" sz="2400" dirty="0"/>
              <a:t>̀ e </a:t>
            </a:r>
            <a:r>
              <a:rPr lang="en-GB" sz="2400" dirty="0" err="1"/>
              <a:t>l'eguaglianza</a:t>
            </a:r>
            <a:r>
              <a:rPr lang="en-GB" sz="2400" dirty="0"/>
              <a:t> </a:t>
            </a:r>
            <a:r>
              <a:rPr lang="en-GB" sz="2400" dirty="0" err="1"/>
              <a:t>dei</a:t>
            </a:r>
            <a:r>
              <a:rPr lang="en-GB" sz="2400" dirty="0"/>
              <a:t> </a:t>
            </a:r>
            <a:r>
              <a:rPr lang="en-GB" sz="2400" dirty="0" err="1"/>
              <a:t>cittadini</a:t>
            </a:r>
            <a:r>
              <a:rPr lang="en-GB" sz="2400" dirty="0"/>
              <a:t>, </a:t>
            </a:r>
            <a:r>
              <a:rPr lang="en-GB" sz="2400" dirty="0" err="1"/>
              <a:t>impediscono</a:t>
            </a:r>
            <a:r>
              <a:rPr lang="en-GB" sz="2400" dirty="0"/>
              <a:t> il </a:t>
            </a:r>
            <a:r>
              <a:rPr lang="en-GB" sz="2400" dirty="0" err="1"/>
              <a:t>pieno</a:t>
            </a:r>
            <a:r>
              <a:rPr lang="en-GB" sz="2400" dirty="0"/>
              <a:t> </a:t>
            </a:r>
            <a:r>
              <a:rPr lang="en-GB" sz="2400" dirty="0" err="1"/>
              <a:t>sviluppo</a:t>
            </a:r>
            <a:r>
              <a:rPr lang="en-GB" sz="2400" dirty="0"/>
              <a:t> </a:t>
            </a:r>
            <a:r>
              <a:rPr lang="en-GB" sz="2400" dirty="0" err="1"/>
              <a:t>della</a:t>
            </a:r>
            <a:r>
              <a:rPr lang="en-GB" sz="2400" dirty="0"/>
              <a:t> persona </a:t>
            </a:r>
            <a:r>
              <a:rPr lang="en-GB" sz="2400" dirty="0" err="1"/>
              <a:t>umana</a:t>
            </a:r>
            <a:r>
              <a:rPr lang="en-GB" sz="2400" dirty="0"/>
              <a:t> e </a:t>
            </a:r>
            <a:r>
              <a:rPr lang="en-GB" sz="2400" dirty="0" err="1"/>
              <a:t>l'effettiva</a:t>
            </a:r>
            <a:r>
              <a:rPr lang="en-GB" sz="2400" dirty="0"/>
              <a:t> </a:t>
            </a:r>
            <a:r>
              <a:rPr lang="en-GB" sz="2400" dirty="0" err="1"/>
              <a:t>partecipazione</a:t>
            </a:r>
            <a:r>
              <a:rPr lang="en-GB" sz="2400" dirty="0"/>
              <a:t> di tutti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lavoratori</a:t>
            </a:r>
            <a:r>
              <a:rPr lang="en-GB" sz="2400" dirty="0"/>
              <a:t> </a:t>
            </a:r>
            <a:r>
              <a:rPr lang="en-GB" sz="2400" dirty="0" err="1"/>
              <a:t>all'organizzazione</a:t>
            </a:r>
            <a:r>
              <a:rPr lang="en-GB" sz="2400" dirty="0"/>
              <a:t> </a:t>
            </a:r>
            <a:r>
              <a:rPr lang="en-GB" sz="2400" dirty="0" err="1"/>
              <a:t>politica</a:t>
            </a:r>
            <a:r>
              <a:rPr lang="en-GB" sz="2400" dirty="0"/>
              <a:t>, </a:t>
            </a:r>
            <a:r>
              <a:rPr lang="en-GB" sz="2400" dirty="0" err="1"/>
              <a:t>economica</a:t>
            </a:r>
            <a:r>
              <a:rPr lang="en-GB" sz="2400" dirty="0"/>
              <a:t> e </a:t>
            </a:r>
            <a:r>
              <a:rPr lang="en-GB" sz="2400" dirty="0" err="1"/>
              <a:t>sociale</a:t>
            </a:r>
            <a:r>
              <a:rPr lang="en-GB" sz="2400" dirty="0"/>
              <a:t> del </a:t>
            </a:r>
            <a:r>
              <a:rPr lang="en-GB" sz="2400" dirty="0" err="1"/>
              <a:t>Paese</a:t>
            </a:r>
            <a:r>
              <a:rPr lang="en-GB" sz="2400" dirty="0"/>
              <a:t>. </a:t>
            </a:r>
            <a:endParaRPr lang="en-GB" sz="2400" dirty="0">
              <a:effectLst/>
            </a:endParaRPr>
          </a:p>
          <a:p>
            <a:pPr marL="0" indent="0">
              <a:buNone/>
            </a:pPr>
            <a:r>
              <a:rPr lang="en-GB" sz="2400" b="1" dirty="0"/>
              <a:t>Art. 4. </a:t>
            </a:r>
            <a:endParaRPr lang="en-GB" sz="2400" dirty="0">
              <a:effectLst/>
            </a:endParaRPr>
          </a:p>
          <a:p>
            <a:r>
              <a:rPr lang="en-GB" sz="2400" dirty="0"/>
              <a:t>La Repubblica </a:t>
            </a:r>
            <a:r>
              <a:rPr lang="en-GB" sz="2400" dirty="0" err="1"/>
              <a:t>riconosce</a:t>
            </a:r>
            <a:r>
              <a:rPr lang="en-GB" sz="2400" dirty="0"/>
              <a:t> a tutti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cittadini</a:t>
            </a:r>
            <a:r>
              <a:rPr lang="en-GB" sz="2400" dirty="0"/>
              <a:t> il </a:t>
            </a:r>
            <a:r>
              <a:rPr lang="en-GB" sz="2400" dirty="0" err="1"/>
              <a:t>diritto</a:t>
            </a:r>
            <a:r>
              <a:rPr lang="en-GB" sz="2400" dirty="0"/>
              <a:t> al </a:t>
            </a:r>
            <a:r>
              <a:rPr lang="en-GB" sz="2400" dirty="0" err="1"/>
              <a:t>lavoro</a:t>
            </a:r>
            <a:r>
              <a:rPr lang="en-GB" sz="2400" dirty="0"/>
              <a:t> e </a:t>
            </a:r>
            <a:r>
              <a:rPr lang="en-GB" sz="2400" dirty="0" err="1"/>
              <a:t>promuove</a:t>
            </a:r>
            <a:r>
              <a:rPr lang="en-GB" sz="2400" dirty="0"/>
              <a:t> le </a:t>
            </a:r>
            <a:r>
              <a:rPr lang="en-GB" sz="2400" dirty="0" err="1"/>
              <a:t>condizioni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</a:t>
            </a:r>
            <a:r>
              <a:rPr lang="en-GB" sz="2400" dirty="0" err="1"/>
              <a:t>rendano</a:t>
            </a:r>
            <a:r>
              <a:rPr lang="en-GB" sz="2400" dirty="0"/>
              <a:t> </a:t>
            </a:r>
            <a:r>
              <a:rPr lang="en-GB" sz="2400" dirty="0" err="1"/>
              <a:t>effettivo</a:t>
            </a:r>
            <a:r>
              <a:rPr lang="en-GB" sz="2400" dirty="0"/>
              <a:t> </a:t>
            </a:r>
            <a:r>
              <a:rPr lang="en-GB" sz="2400" dirty="0" err="1"/>
              <a:t>questo</a:t>
            </a:r>
            <a:r>
              <a:rPr lang="en-GB" sz="2400" dirty="0"/>
              <a:t> </a:t>
            </a:r>
            <a:r>
              <a:rPr lang="en-GB" sz="2400" dirty="0" err="1"/>
              <a:t>diritto</a:t>
            </a:r>
            <a:r>
              <a:rPr lang="en-GB" sz="2400" dirty="0"/>
              <a:t>. </a:t>
            </a:r>
            <a:endParaRPr lang="en-GB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8896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1CC79-3643-5F4B-EA96-B159F3E0D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8627"/>
            <a:ext cx="10515600" cy="1216025"/>
          </a:xfrm>
        </p:spPr>
        <p:txBody>
          <a:bodyPr/>
          <a:lstStyle/>
          <a:p>
            <a:r>
              <a:rPr lang="en-GB" sz="4400" b="1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L’Unione</a:t>
            </a:r>
            <a:r>
              <a:rPr lang="en-GB" sz="4400" b="1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Europea</a:t>
            </a:r>
            <a:r>
              <a:rPr lang="en-GB" sz="4400" b="1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ha </a:t>
            </a:r>
            <a:r>
              <a:rPr lang="en-GB" sz="4400" b="1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definito</a:t>
            </a:r>
            <a:r>
              <a:rPr lang="en-GB" sz="4400" b="1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sei </a:t>
            </a:r>
            <a:r>
              <a:rPr lang="en-GB" sz="4400" b="1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dimensioni</a:t>
            </a:r>
            <a:r>
              <a:rPr lang="en-GB" sz="4400" b="1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primarie</a:t>
            </a:r>
            <a:r>
              <a:rPr lang="en-GB" sz="4400" b="1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della</a:t>
            </a:r>
            <a:r>
              <a:rPr lang="en-GB" sz="4400" b="1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Diversita</a:t>
            </a:r>
            <a:r>
              <a:rPr lang="en-GB" sz="4400" b="1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̀: </a:t>
            </a:r>
            <a:br>
              <a:rPr lang="en-GB" dirty="0">
                <a:effectLst/>
              </a:rPr>
            </a:b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CADE6-614D-54B5-9C1C-80AADC1C4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533" y="2910593"/>
            <a:ext cx="4199467" cy="3209925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Primarie</a:t>
            </a:r>
            <a:endParaRPr lang="en-GB" b="1" dirty="0">
              <a:solidFill>
                <a:srgbClr val="425168"/>
              </a:solidFill>
              <a:effectLst/>
              <a:latin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genere</a:t>
            </a:r>
            <a:r>
              <a:rPr lang="en-GB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</a:t>
            </a:r>
            <a:endParaRPr lang="en-GB" dirty="0">
              <a:solidFill>
                <a:srgbClr val="001E5E"/>
              </a:solidFill>
              <a:effectLst/>
              <a:latin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razza</a:t>
            </a:r>
            <a:r>
              <a:rPr lang="en-GB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e </a:t>
            </a:r>
            <a:r>
              <a:rPr lang="en-GB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etnicita</a:t>
            </a:r>
            <a:r>
              <a:rPr lang="en-GB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̀ </a:t>
            </a:r>
            <a:endParaRPr lang="en-GB" dirty="0">
              <a:solidFill>
                <a:srgbClr val="001E5E"/>
              </a:solidFill>
              <a:effectLst/>
              <a:latin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disabilita</a:t>
            </a:r>
            <a:r>
              <a:rPr lang="en-GB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̀ </a:t>
            </a:r>
            <a:endParaRPr lang="en-GB" dirty="0">
              <a:solidFill>
                <a:srgbClr val="001E5E"/>
              </a:solidFill>
              <a:effectLst/>
              <a:latin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età </a:t>
            </a:r>
            <a:endParaRPr lang="en-GB" dirty="0">
              <a:solidFill>
                <a:srgbClr val="001E5E"/>
              </a:solidFill>
              <a:effectLst/>
              <a:latin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orientamento</a:t>
            </a:r>
            <a:r>
              <a:rPr lang="en-GB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sessuale</a:t>
            </a:r>
            <a:r>
              <a:rPr lang="en-GB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</a:t>
            </a:r>
            <a:endParaRPr lang="en-GB" dirty="0">
              <a:solidFill>
                <a:srgbClr val="001E5E"/>
              </a:solidFill>
              <a:effectLst/>
              <a:latin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GB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religione</a:t>
            </a:r>
            <a:r>
              <a:rPr lang="en-GB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</a:t>
            </a:r>
            <a:endParaRPr lang="en-GB" dirty="0">
              <a:solidFill>
                <a:srgbClr val="001E5E"/>
              </a:solidFill>
              <a:effectLst/>
              <a:latin typeface="Calibri" panose="020F0502020204030204" pitchFamily="34" charset="0"/>
            </a:endParaRPr>
          </a:p>
          <a:p>
            <a:endParaRPr lang="en-IT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77587F-6FDC-2A1F-7EF5-B5FFAAD6929C}"/>
              </a:ext>
            </a:extLst>
          </p:cNvPr>
          <p:cNvSpPr txBox="1">
            <a:spLocks/>
          </p:cNvSpPr>
          <p:nvPr/>
        </p:nvSpPr>
        <p:spPr bwMode="auto">
          <a:xfrm>
            <a:off x="7580489" y="2784652"/>
            <a:ext cx="419946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3E687E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3E68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3E68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3E68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3E68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b="1" dirty="0" err="1">
                <a:solidFill>
                  <a:srgbClr val="425168"/>
                </a:solidFill>
                <a:latin typeface="Calibri" panose="020F0502020204030204" pitchFamily="34" charset="0"/>
              </a:rPr>
              <a:t>Secondarie</a:t>
            </a:r>
            <a:endParaRPr lang="en-GB" b="1" dirty="0">
              <a:solidFill>
                <a:srgbClr val="425168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GB" dirty="0">
              <a:solidFill>
                <a:srgbClr val="425168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istruzione</a:t>
            </a:r>
            <a:r>
              <a:rPr lang="en-GB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</a:t>
            </a:r>
            <a:endParaRPr lang="en-GB" dirty="0">
              <a:solidFill>
                <a:srgbClr val="1E3863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professione</a:t>
            </a:r>
            <a:r>
              <a:rPr lang="en-GB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</a:t>
            </a:r>
            <a:endParaRPr lang="en-GB" dirty="0">
              <a:solidFill>
                <a:srgbClr val="1E3863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stato</a:t>
            </a:r>
            <a:r>
              <a:rPr lang="en-GB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familiare</a:t>
            </a:r>
            <a:r>
              <a:rPr lang="en-GB" dirty="0">
                <a:solidFill>
                  <a:srgbClr val="425168"/>
                </a:solidFill>
                <a:effectLst/>
                <a:latin typeface="Calibri" panose="020F0502020204030204" pitchFamily="34" charset="0"/>
              </a:rPr>
              <a:t> </a:t>
            </a:r>
            <a:endParaRPr lang="en-GB" dirty="0">
              <a:solidFill>
                <a:srgbClr val="1E3863"/>
              </a:solidFill>
              <a:effectLst/>
              <a:latin typeface="ArialMT"/>
            </a:endParaRPr>
          </a:p>
          <a:p>
            <a:pPr marL="0" indent="0" eaLnBrk="1" hangingPunct="1">
              <a:buNone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30170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89E407-345C-1F94-2C3A-A0D9D1EAB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644" y="1297789"/>
            <a:ext cx="8449529" cy="50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50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01158C-E2FC-9A9A-03FB-0D1153143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112" y="1210714"/>
            <a:ext cx="9822530" cy="52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659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loPowerPoint_Inclusione" id="{2D6A3ACB-9A7D-E843-A215-0B649E61354B}" vid="{3C62EAC2-5CEB-4141-819D-757847139E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ModelloPowerPoint_Inclusione</Template>
  <TotalTime>348</TotalTime>
  <Words>1415</Words>
  <Application>Microsoft Macintosh PowerPoint</Application>
  <PresentationFormat>Widescreen</PresentationFormat>
  <Paragraphs>191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Calibri</vt:lpstr>
      <vt:lpstr>Arial</vt:lpstr>
      <vt:lpstr>Tema di Office</vt:lpstr>
      <vt:lpstr>Diversity Management Strategie per l’inclusione</vt:lpstr>
      <vt:lpstr>PowerPoint Presentation</vt:lpstr>
      <vt:lpstr>Nuovi scenari  sociali e organizzativi</vt:lpstr>
      <vt:lpstr>PowerPoint Presentation</vt:lpstr>
      <vt:lpstr>La rappresentazione della diversità nei costesti sociali</vt:lpstr>
      <vt:lpstr>Il dettato costituzionale</vt:lpstr>
      <vt:lpstr>L’Unione Europea ha definito sei dimensioni primarie della Diversità:  </vt:lpstr>
      <vt:lpstr>PowerPoint Presentation</vt:lpstr>
      <vt:lpstr>PowerPoint Presentation</vt:lpstr>
      <vt:lpstr>Come si creano e si rafforzano gli stereotipi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Alcuni casi…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n.delbianco@unimc.it</dc:creator>
  <cp:lastModifiedBy>alberto zanutto</cp:lastModifiedBy>
  <cp:revision>8</cp:revision>
  <dcterms:created xsi:type="dcterms:W3CDTF">2023-03-21T14:42:04Z</dcterms:created>
  <dcterms:modified xsi:type="dcterms:W3CDTF">2023-03-28T12:07:14Z</dcterms:modified>
</cp:coreProperties>
</file>