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64"/>
  </p:notesMasterIdLst>
  <p:handoutMasterIdLst>
    <p:handoutMasterId r:id="rId65"/>
  </p:handoutMasterIdLst>
  <p:sldIdLst>
    <p:sldId id="256" r:id="rId2"/>
    <p:sldId id="663" r:id="rId3"/>
    <p:sldId id="630" r:id="rId4"/>
    <p:sldId id="626" r:id="rId5"/>
    <p:sldId id="628" r:id="rId6"/>
    <p:sldId id="629" r:id="rId7"/>
    <p:sldId id="616" r:id="rId8"/>
    <p:sldId id="619" r:id="rId9"/>
    <p:sldId id="646" r:id="rId10"/>
    <p:sldId id="621" r:id="rId11"/>
    <p:sldId id="622" r:id="rId12"/>
    <p:sldId id="664" r:id="rId13"/>
    <p:sldId id="666" r:id="rId14"/>
    <p:sldId id="271" r:id="rId15"/>
    <p:sldId id="272" r:id="rId16"/>
    <p:sldId id="275" r:id="rId17"/>
    <p:sldId id="668" r:id="rId18"/>
    <p:sldId id="671" r:id="rId19"/>
    <p:sldId id="263" r:id="rId20"/>
    <p:sldId id="277" r:id="rId21"/>
    <p:sldId id="673" r:id="rId22"/>
    <p:sldId id="674" r:id="rId23"/>
    <p:sldId id="675" r:id="rId24"/>
    <p:sldId id="676" r:id="rId25"/>
    <p:sldId id="677" r:id="rId26"/>
    <p:sldId id="258" r:id="rId27"/>
    <p:sldId id="672" r:id="rId28"/>
    <p:sldId id="265" r:id="rId29"/>
    <p:sldId id="678" r:id="rId30"/>
    <p:sldId id="679" r:id="rId31"/>
    <p:sldId id="698" r:id="rId32"/>
    <p:sldId id="701" r:id="rId33"/>
    <p:sldId id="680" r:id="rId34"/>
    <p:sldId id="699" r:id="rId35"/>
    <p:sldId id="700" r:id="rId36"/>
    <p:sldId id="681" r:id="rId37"/>
    <p:sldId id="682" r:id="rId38"/>
    <p:sldId id="702" r:id="rId39"/>
    <p:sldId id="683" r:id="rId40"/>
    <p:sldId id="670" r:id="rId41"/>
    <p:sldId id="684" r:id="rId42"/>
    <p:sldId id="280" r:id="rId43"/>
    <p:sldId id="282" r:id="rId44"/>
    <p:sldId id="685" r:id="rId45"/>
    <p:sldId id="281" r:id="rId46"/>
    <p:sldId id="686" r:id="rId47"/>
    <p:sldId id="687" r:id="rId48"/>
    <p:sldId id="269" r:id="rId49"/>
    <p:sldId id="654" r:id="rId50"/>
    <p:sldId id="695" r:id="rId51"/>
    <p:sldId id="696" r:id="rId52"/>
    <p:sldId id="688" r:id="rId53"/>
    <p:sldId id="689" r:id="rId54"/>
    <p:sldId id="690" r:id="rId55"/>
    <p:sldId id="693" r:id="rId56"/>
    <p:sldId id="691" r:id="rId57"/>
    <p:sldId id="692" r:id="rId58"/>
    <p:sldId id="697" r:id="rId59"/>
    <p:sldId id="703" r:id="rId60"/>
    <p:sldId id="704" r:id="rId61"/>
    <p:sldId id="706" r:id="rId62"/>
    <p:sldId id="705" r:id="rId6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8"/>
    <p:restoredTop sz="93592"/>
  </p:normalViewPr>
  <p:slideViewPr>
    <p:cSldViewPr snapToGrid="0" snapToObjects="1">
      <p:cViewPr varScale="1">
        <p:scale>
          <a:sx n="111" d="100"/>
          <a:sy n="111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D1232-1D18-4952-8204-540B3E178C9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6B80EF4-C85D-4958-8A30-9503F2C094C8}">
      <dgm:prSet/>
      <dgm:spPr/>
      <dgm:t>
        <a:bodyPr/>
        <a:lstStyle/>
        <a:p>
          <a:r>
            <a:rPr lang="en-US"/>
            <a:t>Ogni aspetto del comportamento umano è una possible fonte di indagine per l’analisi organizzativa;</a:t>
          </a:r>
        </a:p>
      </dgm:t>
    </dgm:pt>
    <dgm:pt modelId="{816EB852-CB64-4A21-B49A-B8B886DC8E8C}" type="parTrans" cxnId="{F24FA148-F5B1-48CC-8529-40E970757A26}">
      <dgm:prSet/>
      <dgm:spPr/>
      <dgm:t>
        <a:bodyPr/>
        <a:lstStyle/>
        <a:p>
          <a:endParaRPr lang="en-US"/>
        </a:p>
      </dgm:t>
    </dgm:pt>
    <dgm:pt modelId="{0F1BF513-8611-42CC-9BA7-F8C59C017C0D}" type="sibTrans" cxnId="{F24FA148-F5B1-48CC-8529-40E970757A26}">
      <dgm:prSet/>
      <dgm:spPr/>
      <dgm:t>
        <a:bodyPr/>
        <a:lstStyle/>
        <a:p>
          <a:endParaRPr lang="en-US"/>
        </a:p>
      </dgm:t>
    </dgm:pt>
    <dgm:pt modelId="{B5EF9C29-8253-44F8-99BA-8319DD8EB35B}">
      <dgm:prSet/>
      <dgm:spPr/>
      <dgm:t>
        <a:bodyPr/>
        <a:lstStyle/>
        <a:p>
          <a:r>
            <a:rPr lang="en-US"/>
            <a:t>Gli/le analist3 spesso (non sempre!) iniziano il processo di ricerca ponendo una domanda su come o perché le cose accadono (ipotesi) prima di adottare un </a:t>
          </a:r>
          <a:r>
            <a:rPr lang="en-US" b="1"/>
            <a:t>disegno di ricerca</a:t>
          </a:r>
          <a:endParaRPr lang="en-US"/>
        </a:p>
      </dgm:t>
    </dgm:pt>
    <dgm:pt modelId="{BA85DE1F-9CE7-43CE-9731-879A2C9871AF}" type="parTrans" cxnId="{545B5858-0A2E-4A0C-A302-C63D06D54178}">
      <dgm:prSet/>
      <dgm:spPr/>
      <dgm:t>
        <a:bodyPr/>
        <a:lstStyle/>
        <a:p>
          <a:endParaRPr lang="en-US"/>
        </a:p>
      </dgm:t>
    </dgm:pt>
    <dgm:pt modelId="{8FE5EC3A-23B5-432E-864E-6C63C4BAC735}" type="sibTrans" cxnId="{545B5858-0A2E-4A0C-A302-C63D06D54178}">
      <dgm:prSet/>
      <dgm:spPr/>
      <dgm:t>
        <a:bodyPr/>
        <a:lstStyle/>
        <a:p>
          <a:endParaRPr lang="en-US"/>
        </a:p>
      </dgm:t>
    </dgm:pt>
    <dgm:pt modelId="{514E5FF7-E421-479A-981E-CCE03D3EFBBA}">
      <dgm:prSet/>
      <dgm:spPr/>
      <dgm:t>
        <a:bodyPr/>
        <a:lstStyle/>
        <a:p>
          <a:r>
            <a:rPr lang="en-US"/>
            <a:t>Un processo scientifico di ricerca stabilisce nel disegno di ricerca le questioni che aiutano a garantire che i risultati siano “oggettivi” e “accurati”</a:t>
          </a:r>
        </a:p>
      </dgm:t>
    </dgm:pt>
    <dgm:pt modelId="{581C1C41-82CC-4522-BBA9-28F7257D656B}" type="parTrans" cxnId="{C44365BB-DAD9-4E03-9AE0-EA13FB997FB8}">
      <dgm:prSet/>
      <dgm:spPr/>
      <dgm:t>
        <a:bodyPr/>
        <a:lstStyle/>
        <a:p>
          <a:endParaRPr lang="en-US"/>
        </a:p>
      </dgm:t>
    </dgm:pt>
    <dgm:pt modelId="{51F0F04A-2047-45D3-AACC-AA7323C95D3E}" type="sibTrans" cxnId="{C44365BB-DAD9-4E03-9AE0-EA13FB997FB8}">
      <dgm:prSet/>
      <dgm:spPr/>
      <dgm:t>
        <a:bodyPr/>
        <a:lstStyle/>
        <a:p>
          <a:endParaRPr lang="en-US"/>
        </a:p>
      </dgm:t>
    </dgm:pt>
    <dgm:pt modelId="{BF6575B3-0C28-4F01-9DA2-5070559F0543}">
      <dgm:prSet/>
      <dgm:spPr/>
      <dgm:t>
        <a:bodyPr/>
        <a:lstStyle/>
        <a:p>
          <a:r>
            <a:rPr lang="en-US"/>
            <a:t>Il metodo scientifico comporta lo sviluppo e la verifica di teorie sul mondo basate su prove empiriche, sforzandosi di essere obiettivi, critici, scettici e logici</a:t>
          </a:r>
        </a:p>
      </dgm:t>
    </dgm:pt>
    <dgm:pt modelId="{ED33CCDF-9AD4-4923-94B0-093AD664765B}" type="parTrans" cxnId="{C90088D2-C360-4EC7-A4C0-02AF1607FEDA}">
      <dgm:prSet/>
      <dgm:spPr/>
      <dgm:t>
        <a:bodyPr/>
        <a:lstStyle/>
        <a:p>
          <a:endParaRPr lang="en-US"/>
        </a:p>
      </dgm:t>
    </dgm:pt>
    <dgm:pt modelId="{34EB4625-5FF0-4D4D-BD88-843F725CC9C6}" type="sibTrans" cxnId="{C90088D2-C360-4EC7-A4C0-02AF1607FEDA}">
      <dgm:prSet/>
      <dgm:spPr/>
      <dgm:t>
        <a:bodyPr/>
        <a:lstStyle/>
        <a:p>
          <a:endParaRPr lang="en-US"/>
        </a:p>
      </dgm:t>
    </dgm:pt>
    <dgm:pt modelId="{49768587-383C-F648-A3F7-3F3810F3798D}" type="pres">
      <dgm:prSet presAssocID="{967D1232-1D18-4952-8204-540B3E178C9C}" presName="linear" presStyleCnt="0">
        <dgm:presLayoutVars>
          <dgm:animLvl val="lvl"/>
          <dgm:resizeHandles val="exact"/>
        </dgm:presLayoutVars>
      </dgm:prSet>
      <dgm:spPr/>
    </dgm:pt>
    <dgm:pt modelId="{0CD1B069-37C9-FF4E-A731-A94FE4E00DA5}" type="pres">
      <dgm:prSet presAssocID="{B6B80EF4-C85D-4958-8A30-9503F2C094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502BFD2-385D-A844-9DA7-A878BC88D6C6}" type="pres">
      <dgm:prSet presAssocID="{0F1BF513-8611-42CC-9BA7-F8C59C017C0D}" presName="spacer" presStyleCnt="0"/>
      <dgm:spPr/>
    </dgm:pt>
    <dgm:pt modelId="{0E826063-67C4-804C-84D1-3E27B9F22AA5}" type="pres">
      <dgm:prSet presAssocID="{B5EF9C29-8253-44F8-99BA-8319DD8EB35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9ACCF1-3826-654A-8AC9-AC8FF50BBA1C}" type="pres">
      <dgm:prSet presAssocID="{8FE5EC3A-23B5-432E-864E-6C63C4BAC735}" presName="spacer" presStyleCnt="0"/>
      <dgm:spPr/>
    </dgm:pt>
    <dgm:pt modelId="{11D99958-65DB-744D-BA60-AC5EFD1C6990}" type="pres">
      <dgm:prSet presAssocID="{514E5FF7-E421-479A-981E-CCE03D3EFB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C9314E-C6A7-6042-A42B-0E29CA16F88E}" type="pres">
      <dgm:prSet presAssocID="{51F0F04A-2047-45D3-AACC-AA7323C95D3E}" presName="spacer" presStyleCnt="0"/>
      <dgm:spPr/>
    </dgm:pt>
    <dgm:pt modelId="{0D015687-70A1-0046-B88A-F29C368BA75C}" type="pres">
      <dgm:prSet presAssocID="{BF6575B3-0C28-4F01-9DA2-5070559F054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C7B635-A06A-694D-9579-C5DB199A8D0B}" type="presOf" srcId="{514E5FF7-E421-479A-981E-CCE03D3EFBBA}" destId="{11D99958-65DB-744D-BA60-AC5EFD1C6990}" srcOrd="0" destOrd="0" presId="urn:microsoft.com/office/officeart/2005/8/layout/vList2"/>
    <dgm:cxn modelId="{9EF1DB3A-6952-2848-A2F7-C818C21B5B09}" type="presOf" srcId="{B5EF9C29-8253-44F8-99BA-8319DD8EB35B}" destId="{0E826063-67C4-804C-84D1-3E27B9F22AA5}" srcOrd="0" destOrd="0" presId="urn:microsoft.com/office/officeart/2005/8/layout/vList2"/>
    <dgm:cxn modelId="{F24FA148-F5B1-48CC-8529-40E970757A26}" srcId="{967D1232-1D18-4952-8204-540B3E178C9C}" destId="{B6B80EF4-C85D-4958-8A30-9503F2C094C8}" srcOrd="0" destOrd="0" parTransId="{816EB852-CB64-4A21-B49A-B8B886DC8E8C}" sibTransId="{0F1BF513-8611-42CC-9BA7-F8C59C017C0D}"/>
    <dgm:cxn modelId="{545B5858-0A2E-4A0C-A302-C63D06D54178}" srcId="{967D1232-1D18-4952-8204-540B3E178C9C}" destId="{B5EF9C29-8253-44F8-99BA-8319DD8EB35B}" srcOrd="1" destOrd="0" parTransId="{BA85DE1F-9CE7-43CE-9731-879A2C9871AF}" sibTransId="{8FE5EC3A-23B5-432E-864E-6C63C4BAC735}"/>
    <dgm:cxn modelId="{BFA2DCB6-D714-104A-976F-9A6D3503D1C9}" type="presOf" srcId="{B6B80EF4-C85D-4958-8A30-9503F2C094C8}" destId="{0CD1B069-37C9-FF4E-A731-A94FE4E00DA5}" srcOrd="0" destOrd="0" presId="urn:microsoft.com/office/officeart/2005/8/layout/vList2"/>
    <dgm:cxn modelId="{C44365BB-DAD9-4E03-9AE0-EA13FB997FB8}" srcId="{967D1232-1D18-4952-8204-540B3E178C9C}" destId="{514E5FF7-E421-479A-981E-CCE03D3EFBBA}" srcOrd="2" destOrd="0" parTransId="{581C1C41-82CC-4522-BBA9-28F7257D656B}" sibTransId="{51F0F04A-2047-45D3-AACC-AA7323C95D3E}"/>
    <dgm:cxn modelId="{D9800ED1-F383-644E-AC67-E2092EB99AE4}" type="presOf" srcId="{BF6575B3-0C28-4F01-9DA2-5070559F0543}" destId="{0D015687-70A1-0046-B88A-F29C368BA75C}" srcOrd="0" destOrd="0" presId="urn:microsoft.com/office/officeart/2005/8/layout/vList2"/>
    <dgm:cxn modelId="{C90088D2-C360-4EC7-A4C0-02AF1607FEDA}" srcId="{967D1232-1D18-4952-8204-540B3E178C9C}" destId="{BF6575B3-0C28-4F01-9DA2-5070559F0543}" srcOrd="3" destOrd="0" parTransId="{ED33CCDF-9AD4-4923-94B0-093AD664765B}" sibTransId="{34EB4625-5FF0-4D4D-BD88-843F725CC9C6}"/>
    <dgm:cxn modelId="{B0D9F9E4-1849-7542-9789-F4A26E101FBA}" type="presOf" srcId="{967D1232-1D18-4952-8204-540B3E178C9C}" destId="{49768587-383C-F648-A3F7-3F3810F3798D}" srcOrd="0" destOrd="0" presId="urn:microsoft.com/office/officeart/2005/8/layout/vList2"/>
    <dgm:cxn modelId="{20295B06-3EC2-F24B-99D3-CAC3C0F8F25A}" type="presParOf" srcId="{49768587-383C-F648-A3F7-3F3810F3798D}" destId="{0CD1B069-37C9-FF4E-A731-A94FE4E00DA5}" srcOrd="0" destOrd="0" presId="urn:microsoft.com/office/officeart/2005/8/layout/vList2"/>
    <dgm:cxn modelId="{51C0A0D1-78E8-0241-8D4C-112AA806D396}" type="presParOf" srcId="{49768587-383C-F648-A3F7-3F3810F3798D}" destId="{C502BFD2-385D-A844-9DA7-A878BC88D6C6}" srcOrd="1" destOrd="0" presId="urn:microsoft.com/office/officeart/2005/8/layout/vList2"/>
    <dgm:cxn modelId="{EE723904-64A8-684D-9482-D1F9D908F3A6}" type="presParOf" srcId="{49768587-383C-F648-A3F7-3F3810F3798D}" destId="{0E826063-67C4-804C-84D1-3E27B9F22AA5}" srcOrd="2" destOrd="0" presId="urn:microsoft.com/office/officeart/2005/8/layout/vList2"/>
    <dgm:cxn modelId="{C5737444-1854-FF4C-AD12-AC5BC8D01E29}" type="presParOf" srcId="{49768587-383C-F648-A3F7-3F3810F3798D}" destId="{CA9ACCF1-3826-654A-8AC9-AC8FF50BBA1C}" srcOrd="3" destOrd="0" presId="urn:microsoft.com/office/officeart/2005/8/layout/vList2"/>
    <dgm:cxn modelId="{E287FAEE-4CE8-8A48-ACD1-41A9C9B6B59C}" type="presParOf" srcId="{49768587-383C-F648-A3F7-3F3810F3798D}" destId="{11D99958-65DB-744D-BA60-AC5EFD1C6990}" srcOrd="4" destOrd="0" presId="urn:microsoft.com/office/officeart/2005/8/layout/vList2"/>
    <dgm:cxn modelId="{E853DB56-4C46-6B45-82D4-ADA0AC04FE56}" type="presParOf" srcId="{49768587-383C-F648-A3F7-3F3810F3798D}" destId="{92C9314E-C6A7-6042-A42B-0E29CA16F88E}" srcOrd="5" destOrd="0" presId="urn:microsoft.com/office/officeart/2005/8/layout/vList2"/>
    <dgm:cxn modelId="{9A5A0036-C6DF-1140-99DE-16675A305ABF}" type="presParOf" srcId="{49768587-383C-F648-A3F7-3F3810F3798D}" destId="{0D015687-70A1-0046-B88A-F29C368BA7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72E2FF-0BDF-4475-8291-240BB1C05D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B64E944-EB17-4FE2-8C08-4600EAAF75D2}">
      <dgm:prSet/>
      <dgm:spPr/>
      <dgm:t>
        <a:bodyPr/>
        <a:lstStyle/>
        <a:p>
          <a:r>
            <a:rPr lang="en-US"/>
            <a:t>I risultati delle analisi tendono a fornire dati che permettono una conoscenza di dimensioni materiali e immateriali come culture, subculture, rituali e credenze, tendenze e atteggiamenti;</a:t>
          </a:r>
        </a:p>
      </dgm:t>
    </dgm:pt>
    <dgm:pt modelId="{B9E1ADF3-3056-4CB3-9A99-E0832E5350D9}" type="parTrans" cxnId="{4513B156-347F-4559-9A29-D9DCD247237E}">
      <dgm:prSet/>
      <dgm:spPr/>
      <dgm:t>
        <a:bodyPr/>
        <a:lstStyle/>
        <a:p>
          <a:endParaRPr lang="en-US"/>
        </a:p>
      </dgm:t>
    </dgm:pt>
    <dgm:pt modelId="{DC1E7860-9DB5-4704-B13B-6346A8B59521}" type="sibTrans" cxnId="{4513B156-347F-4559-9A29-D9DCD247237E}">
      <dgm:prSet/>
      <dgm:spPr/>
      <dgm:t>
        <a:bodyPr/>
        <a:lstStyle/>
        <a:p>
          <a:endParaRPr lang="en-US"/>
        </a:p>
      </dgm:t>
    </dgm:pt>
    <dgm:pt modelId="{308DACB6-CE90-4E5F-8C3F-41CA7E5C3CB7}">
      <dgm:prSet/>
      <dgm:spPr/>
      <dgm:t>
        <a:bodyPr/>
        <a:lstStyle/>
        <a:p>
          <a:r>
            <a:rPr lang="en-US"/>
            <a:t>L'</a:t>
          </a:r>
          <a:r>
            <a:rPr lang="en-US" b="1"/>
            <a:t>affidabilità</a:t>
          </a:r>
          <a:r>
            <a:rPr lang="en-US"/>
            <a:t> di uno studio si riferisce alla </a:t>
          </a:r>
          <a:r>
            <a:rPr lang="en-US" i="1"/>
            <a:t>probabilità</a:t>
          </a:r>
          <a:r>
            <a:rPr lang="en-US"/>
            <a:t> che i risultati della ricerca vengano replicati se lo studio viene riprodotto. Quando un/a analista segue i protocolli di un altro studio e arriva agli stessi risultati, lo studio è </a:t>
          </a:r>
          <a:r>
            <a:rPr lang="en-US" i="1" u="sng"/>
            <a:t>affidabile;</a:t>
          </a:r>
          <a:endParaRPr lang="en-US"/>
        </a:p>
      </dgm:t>
    </dgm:pt>
    <dgm:pt modelId="{552431A3-35F2-4D48-A382-65C134B6DA9F}" type="parTrans" cxnId="{0C99227C-D26C-4C19-B8A1-AB52DBE01EAB}">
      <dgm:prSet/>
      <dgm:spPr/>
      <dgm:t>
        <a:bodyPr/>
        <a:lstStyle/>
        <a:p>
          <a:endParaRPr lang="en-US"/>
        </a:p>
      </dgm:t>
    </dgm:pt>
    <dgm:pt modelId="{9BE8EDA4-F6D0-4356-9741-96672A880E5B}" type="sibTrans" cxnId="{0C99227C-D26C-4C19-B8A1-AB52DBE01EAB}">
      <dgm:prSet/>
      <dgm:spPr/>
      <dgm:t>
        <a:bodyPr/>
        <a:lstStyle/>
        <a:p>
          <a:endParaRPr lang="en-US"/>
        </a:p>
      </dgm:t>
    </dgm:pt>
    <dgm:pt modelId="{036BF389-61E7-4422-AECB-5DE6F8A7943B}">
      <dgm:prSet/>
      <dgm:spPr/>
      <dgm:t>
        <a:bodyPr/>
        <a:lstStyle/>
        <a:p>
          <a:r>
            <a:rPr lang="en-US"/>
            <a:t>La </a:t>
          </a:r>
          <a:r>
            <a:rPr lang="en-US" b="1" u="sng"/>
            <a:t>validità</a:t>
          </a:r>
          <a:r>
            <a:rPr lang="en-US"/>
            <a:t> si riferisce a quanto l’analisi misuri effettivamente quello per cui è stato progettato;</a:t>
          </a:r>
        </a:p>
      </dgm:t>
    </dgm:pt>
    <dgm:pt modelId="{9DE18159-2729-4227-B098-344EF3BD7575}" type="parTrans" cxnId="{290990DB-4C5A-48CA-865A-2B254BD89780}">
      <dgm:prSet/>
      <dgm:spPr/>
      <dgm:t>
        <a:bodyPr/>
        <a:lstStyle/>
        <a:p>
          <a:endParaRPr lang="en-US"/>
        </a:p>
      </dgm:t>
    </dgm:pt>
    <dgm:pt modelId="{B402A8F2-A2CC-4486-AE84-0C02FE4B9ED9}" type="sibTrans" cxnId="{290990DB-4C5A-48CA-865A-2B254BD89780}">
      <dgm:prSet/>
      <dgm:spPr/>
      <dgm:t>
        <a:bodyPr/>
        <a:lstStyle/>
        <a:p>
          <a:endParaRPr lang="en-US"/>
        </a:p>
      </dgm:t>
    </dgm:pt>
    <dgm:pt modelId="{AD4D9B0F-5D85-9E43-83F1-9499956236E5}" type="pres">
      <dgm:prSet presAssocID="{6C72E2FF-0BDF-4475-8291-240BB1C05DC2}" presName="linear" presStyleCnt="0">
        <dgm:presLayoutVars>
          <dgm:animLvl val="lvl"/>
          <dgm:resizeHandles val="exact"/>
        </dgm:presLayoutVars>
      </dgm:prSet>
      <dgm:spPr/>
    </dgm:pt>
    <dgm:pt modelId="{09B9323C-F0FB-814B-B15E-94DF7596F6AA}" type="pres">
      <dgm:prSet presAssocID="{9B64E944-EB17-4FE2-8C08-4600EAAF75D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1FAC49-0E63-5647-B650-5C29D9A53565}" type="pres">
      <dgm:prSet presAssocID="{DC1E7860-9DB5-4704-B13B-6346A8B59521}" presName="spacer" presStyleCnt="0"/>
      <dgm:spPr/>
    </dgm:pt>
    <dgm:pt modelId="{31406238-C465-7442-8E9C-0DFAD9DBB8B6}" type="pres">
      <dgm:prSet presAssocID="{308DACB6-CE90-4E5F-8C3F-41CA7E5C3C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7BCA3D-B9C2-2D48-9456-4606AE17FA87}" type="pres">
      <dgm:prSet presAssocID="{9BE8EDA4-F6D0-4356-9741-96672A880E5B}" presName="spacer" presStyleCnt="0"/>
      <dgm:spPr/>
    </dgm:pt>
    <dgm:pt modelId="{1B862AEB-EA51-9A47-BBF8-DC775F6999C6}" type="pres">
      <dgm:prSet presAssocID="{036BF389-61E7-4422-AECB-5DE6F8A794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115D510-EF00-484A-986D-4129FB722CED}" type="presOf" srcId="{308DACB6-CE90-4E5F-8C3F-41CA7E5C3CB7}" destId="{31406238-C465-7442-8E9C-0DFAD9DBB8B6}" srcOrd="0" destOrd="0" presId="urn:microsoft.com/office/officeart/2005/8/layout/vList2"/>
    <dgm:cxn modelId="{5D92B517-5F63-7846-ABAE-79272FB410C6}" type="presOf" srcId="{036BF389-61E7-4422-AECB-5DE6F8A7943B}" destId="{1B862AEB-EA51-9A47-BBF8-DC775F6999C6}" srcOrd="0" destOrd="0" presId="urn:microsoft.com/office/officeart/2005/8/layout/vList2"/>
    <dgm:cxn modelId="{4D00FD4B-1F10-814F-82DD-8AB2818B55B9}" type="presOf" srcId="{9B64E944-EB17-4FE2-8C08-4600EAAF75D2}" destId="{09B9323C-F0FB-814B-B15E-94DF7596F6AA}" srcOrd="0" destOrd="0" presId="urn:microsoft.com/office/officeart/2005/8/layout/vList2"/>
    <dgm:cxn modelId="{4513B156-347F-4559-9A29-D9DCD247237E}" srcId="{6C72E2FF-0BDF-4475-8291-240BB1C05DC2}" destId="{9B64E944-EB17-4FE2-8C08-4600EAAF75D2}" srcOrd="0" destOrd="0" parTransId="{B9E1ADF3-3056-4CB3-9A99-E0832E5350D9}" sibTransId="{DC1E7860-9DB5-4704-B13B-6346A8B59521}"/>
    <dgm:cxn modelId="{0C99227C-D26C-4C19-B8A1-AB52DBE01EAB}" srcId="{6C72E2FF-0BDF-4475-8291-240BB1C05DC2}" destId="{308DACB6-CE90-4E5F-8C3F-41CA7E5C3CB7}" srcOrd="1" destOrd="0" parTransId="{552431A3-35F2-4D48-A382-65C134B6DA9F}" sibTransId="{9BE8EDA4-F6D0-4356-9741-96672A880E5B}"/>
    <dgm:cxn modelId="{290990DB-4C5A-48CA-865A-2B254BD89780}" srcId="{6C72E2FF-0BDF-4475-8291-240BB1C05DC2}" destId="{036BF389-61E7-4422-AECB-5DE6F8A7943B}" srcOrd="2" destOrd="0" parTransId="{9DE18159-2729-4227-B098-344EF3BD7575}" sibTransId="{B402A8F2-A2CC-4486-AE84-0C02FE4B9ED9}"/>
    <dgm:cxn modelId="{A46F2EEF-A79D-C042-A12F-65E3A10C7C24}" type="presOf" srcId="{6C72E2FF-0BDF-4475-8291-240BB1C05DC2}" destId="{AD4D9B0F-5D85-9E43-83F1-9499956236E5}" srcOrd="0" destOrd="0" presId="urn:microsoft.com/office/officeart/2005/8/layout/vList2"/>
    <dgm:cxn modelId="{F30C2B23-B485-2547-B839-BD2763E73BD9}" type="presParOf" srcId="{AD4D9B0F-5D85-9E43-83F1-9499956236E5}" destId="{09B9323C-F0FB-814B-B15E-94DF7596F6AA}" srcOrd="0" destOrd="0" presId="urn:microsoft.com/office/officeart/2005/8/layout/vList2"/>
    <dgm:cxn modelId="{AC4DC9C3-E36E-B44C-A1DE-2D571345743C}" type="presParOf" srcId="{AD4D9B0F-5D85-9E43-83F1-9499956236E5}" destId="{731FAC49-0E63-5647-B650-5C29D9A53565}" srcOrd="1" destOrd="0" presId="urn:microsoft.com/office/officeart/2005/8/layout/vList2"/>
    <dgm:cxn modelId="{EF51D2F9-1E23-2C42-83CE-31E23A2F519A}" type="presParOf" srcId="{AD4D9B0F-5D85-9E43-83F1-9499956236E5}" destId="{31406238-C465-7442-8E9C-0DFAD9DBB8B6}" srcOrd="2" destOrd="0" presId="urn:microsoft.com/office/officeart/2005/8/layout/vList2"/>
    <dgm:cxn modelId="{91029023-ED5A-BC40-B2D9-E1720F1D3BAB}" type="presParOf" srcId="{AD4D9B0F-5D85-9E43-83F1-9499956236E5}" destId="{8F7BCA3D-B9C2-2D48-9456-4606AE17FA87}" srcOrd="3" destOrd="0" presId="urn:microsoft.com/office/officeart/2005/8/layout/vList2"/>
    <dgm:cxn modelId="{E4577469-0F4D-8047-9B50-2DFB04283E82}" type="presParOf" srcId="{AD4D9B0F-5D85-9E43-83F1-9499956236E5}" destId="{1B862AEB-EA51-9A47-BBF8-DC775F6999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12801E-B5C4-4C42-A6D0-C0A5BAC313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95B0E38-EE4E-47A6-A626-10B531BE1580}">
      <dgm:prSet/>
      <dgm:spPr/>
      <dgm:t>
        <a:bodyPr/>
        <a:lstStyle/>
        <a:p>
          <a:r>
            <a:rPr lang="en-US" b="1"/>
            <a:t>Survey (ricerca quantitativa):</a:t>
          </a:r>
          <a:r>
            <a:rPr lang="en-US"/>
            <a:t> raccolgono dati da soggetti che rispondono a una serie di domande su comportamenti e opinioni e sono il metodo di ricerca scientifica più utilizzato </a:t>
          </a:r>
        </a:p>
      </dgm:t>
    </dgm:pt>
    <dgm:pt modelId="{122C6CFC-D38E-47CE-A672-95ECC0346502}" type="parTrans" cxnId="{873D29BF-BC3B-49D7-9F11-7046F58A55EC}">
      <dgm:prSet/>
      <dgm:spPr/>
      <dgm:t>
        <a:bodyPr/>
        <a:lstStyle/>
        <a:p>
          <a:endParaRPr lang="en-US"/>
        </a:p>
      </dgm:t>
    </dgm:pt>
    <dgm:pt modelId="{005CD49A-A865-4758-B3D9-3C5F4F60F5BE}" type="sibTrans" cxnId="{873D29BF-BC3B-49D7-9F11-7046F58A55EC}">
      <dgm:prSet/>
      <dgm:spPr/>
      <dgm:t>
        <a:bodyPr/>
        <a:lstStyle/>
        <a:p>
          <a:endParaRPr lang="en-US"/>
        </a:p>
      </dgm:t>
    </dgm:pt>
    <dgm:pt modelId="{D4FAEEEE-642E-4FAF-953E-44841214D78E}">
      <dgm:prSet/>
      <dgm:spPr/>
      <dgm:t>
        <a:bodyPr/>
        <a:lstStyle/>
        <a:p>
          <a:r>
            <a:rPr lang="en-US"/>
            <a:t>Non tutti i sondaggi sono considerati ricerca analitica. Metodi simili sono utilizzati per il marketing o per altre informazioni</a:t>
          </a:r>
        </a:p>
      </dgm:t>
    </dgm:pt>
    <dgm:pt modelId="{3F204E08-808B-460E-9D49-A4CEC290D0D8}" type="parTrans" cxnId="{15DA9717-46CD-447B-99BE-7A878B50D3B1}">
      <dgm:prSet/>
      <dgm:spPr/>
      <dgm:t>
        <a:bodyPr/>
        <a:lstStyle/>
        <a:p>
          <a:endParaRPr lang="en-US"/>
        </a:p>
      </dgm:t>
    </dgm:pt>
    <dgm:pt modelId="{66C6AEA9-77FC-4CD1-9DD8-8E57557818F4}" type="sibTrans" cxnId="{15DA9717-46CD-447B-99BE-7A878B50D3B1}">
      <dgm:prSet/>
      <dgm:spPr/>
      <dgm:t>
        <a:bodyPr/>
        <a:lstStyle/>
        <a:p>
          <a:endParaRPr lang="en-US"/>
        </a:p>
      </dgm:t>
    </dgm:pt>
    <dgm:pt modelId="{03F7CC14-6480-4B91-845B-D893284622D4}">
      <dgm:prSet/>
      <dgm:spPr/>
      <dgm:t>
        <a:bodyPr/>
        <a:lstStyle/>
        <a:p>
          <a:r>
            <a:rPr lang="en-US"/>
            <a:t>Una </a:t>
          </a:r>
          <a:r>
            <a:rPr lang="en-US" b="1"/>
            <a:t>survey</a:t>
          </a:r>
          <a:r>
            <a:rPr lang="en-US"/>
            <a:t> si rivolge a una popolazione specifica, o a persone che sono l'obiettivo di uno studio, o può rivolgersi a un piccolo sottoinsieme della popolazione (</a:t>
          </a:r>
          <a:r>
            <a:rPr lang="en-US" b="1"/>
            <a:t>campione</a:t>
          </a:r>
          <a:r>
            <a:rPr lang="en-US"/>
            <a:t>)</a:t>
          </a:r>
        </a:p>
      </dgm:t>
    </dgm:pt>
    <dgm:pt modelId="{7BAD0CD7-35D4-4F77-B7B7-947A1E5F9BD9}" type="parTrans" cxnId="{7C0A0DD4-B167-4201-B7AD-E378E3E907A1}">
      <dgm:prSet/>
      <dgm:spPr/>
      <dgm:t>
        <a:bodyPr/>
        <a:lstStyle/>
        <a:p>
          <a:endParaRPr lang="en-US"/>
        </a:p>
      </dgm:t>
    </dgm:pt>
    <dgm:pt modelId="{BC4C3C7B-02BC-4DB3-870C-30344ACEE0C6}" type="sibTrans" cxnId="{7C0A0DD4-B167-4201-B7AD-E378E3E907A1}">
      <dgm:prSet/>
      <dgm:spPr/>
      <dgm:t>
        <a:bodyPr/>
        <a:lstStyle/>
        <a:p>
          <a:endParaRPr lang="en-US"/>
        </a:p>
      </dgm:t>
    </dgm:pt>
    <dgm:pt modelId="{5C5C10D3-3790-47F7-891E-2D705F067CC9}">
      <dgm:prSet/>
      <dgm:spPr/>
      <dgm:t>
        <a:bodyPr/>
        <a:lstStyle/>
        <a:p>
          <a:r>
            <a:rPr lang="en-US" b="1"/>
            <a:t>Campione casuale: </a:t>
          </a:r>
          <a:r>
            <a:rPr lang="en-US"/>
            <a:t>ogni persona in una popolazione deve avere la stessa possibilità di essere scelta per lo studio</a:t>
          </a:r>
        </a:p>
      </dgm:t>
    </dgm:pt>
    <dgm:pt modelId="{FBD0ABE9-3FED-4CDF-96F3-7911158601A4}" type="parTrans" cxnId="{D9556675-607E-43DA-856C-D81B9B07E4CD}">
      <dgm:prSet/>
      <dgm:spPr/>
      <dgm:t>
        <a:bodyPr/>
        <a:lstStyle/>
        <a:p>
          <a:endParaRPr lang="en-US"/>
        </a:p>
      </dgm:t>
    </dgm:pt>
    <dgm:pt modelId="{52C3D33F-C672-4BB5-BDDE-47D55E539D4D}" type="sibTrans" cxnId="{D9556675-607E-43DA-856C-D81B9B07E4CD}">
      <dgm:prSet/>
      <dgm:spPr/>
      <dgm:t>
        <a:bodyPr/>
        <a:lstStyle/>
        <a:p>
          <a:endParaRPr lang="en-US"/>
        </a:p>
      </dgm:t>
    </dgm:pt>
    <dgm:pt modelId="{0E228693-407C-4E15-A498-8C68BAD99AC8}">
      <dgm:prSet/>
      <dgm:spPr/>
      <dgm:t>
        <a:bodyPr/>
        <a:lstStyle/>
        <a:p>
          <a:r>
            <a:rPr lang="en-US"/>
            <a:t>È importante informare i soggetti della natura e dello scopo dello studio in anticipo e ringraziare sempre i soggetti partecipanti e fornire l'opzione di vedere i risultati se interessati.</a:t>
          </a:r>
        </a:p>
      </dgm:t>
    </dgm:pt>
    <dgm:pt modelId="{6738108D-31DD-4969-80C4-1EE277BE2D48}" type="parTrans" cxnId="{372887FD-6E41-4510-8CF4-D59D53C1820C}">
      <dgm:prSet/>
      <dgm:spPr/>
      <dgm:t>
        <a:bodyPr/>
        <a:lstStyle/>
        <a:p>
          <a:endParaRPr lang="en-US"/>
        </a:p>
      </dgm:t>
    </dgm:pt>
    <dgm:pt modelId="{DA5B90EE-5307-479E-ADCA-528E84AD9943}" type="sibTrans" cxnId="{372887FD-6E41-4510-8CF4-D59D53C1820C}">
      <dgm:prSet/>
      <dgm:spPr/>
      <dgm:t>
        <a:bodyPr/>
        <a:lstStyle/>
        <a:p>
          <a:endParaRPr lang="en-US"/>
        </a:p>
      </dgm:t>
    </dgm:pt>
    <dgm:pt modelId="{7FCA27D2-FF14-924C-A6F2-1EAF3FAA90EF}" type="pres">
      <dgm:prSet presAssocID="{8512801E-B5C4-4C42-A6D0-C0A5BAC31370}" presName="linear" presStyleCnt="0">
        <dgm:presLayoutVars>
          <dgm:animLvl val="lvl"/>
          <dgm:resizeHandles val="exact"/>
        </dgm:presLayoutVars>
      </dgm:prSet>
      <dgm:spPr/>
    </dgm:pt>
    <dgm:pt modelId="{3B57AF9E-3585-EA4B-95C4-0973C395F1DB}" type="pres">
      <dgm:prSet presAssocID="{895B0E38-EE4E-47A6-A626-10B531BE158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924568E-92C5-4942-A6D1-220F385C2470}" type="pres">
      <dgm:prSet presAssocID="{005CD49A-A865-4758-B3D9-3C5F4F60F5BE}" presName="spacer" presStyleCnt="0"/>
      <dgm:spPr/>
    </dgm:pt>
    <dgm:pt modelId="{CAECB6B4-D1A4-C245-88ED-56BEC05C0CCC}" type="pres">
      <dgm:prSet presAssocID="{D4FAEEEE-642E-4FAF-953E-44841214D7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28DBB30-6CF8-0843-9D90-88A5F9EB261D}" type="pres">
      <dgm:prSet presAssocID="{66C6AEA9-77FC-4CD1-9DD8-8E57557818F4}" presName="spacer" presStyleCnt="0"/>
      <dgm:spPr/>
    </dgm:pt>
    <dgm:pt modelId="{6C57F499-3847-C243-8053-42807E48FB66}" type="pres">
      <dgm:prSet presAssocID="{03F7CC14-6480-4B91-845B-D893284622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634B16-442E-B147-8BDE-CB17C528E8AD}" type="pres">
      <dgm:prSet presAssocID="{BC4C3C7B-02BC-4DB3-870C-30344ACEE0C6}" presName="spacer" presStyleCnt="0"/>
      <dgm:spPr/>
    </dgm:pt>
    <dgm:pt modelId="{4B1BCD28-1D29-B141-918C-B72C8B25335F}" type="pres">
      <dgm:prSet presAssocID="{5C5C10D3-3790-47F7-891E-2D705F067CC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0B0676D-12FC-5942-9438-66CEC0FF0866}" type="pres">
      <dgm:prSet presAssocID="{5C5C10D3-3790-47F7-891E-2D705F067C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5DA9717-46CD-447B-99BE-7A878B50D3B1}" srcId="{8512801E-B5C4-4C42-A6D0-C0A5BAC31370}" destId="{D4FAEEEE-642E-4FAF-953E-44841214D78E}" srcOrd="1" destOrd="0" parTransId="{3F204E08-808B-460E-9D49-A4CEC290D0D8}" sibTransId="{66C6AEA9-77FC-4CD1-9DD8-8E57557818F4}"/>
    <dgm:cxn modelId="{495ABA17-2D8E-AB49-8AB0-18B93A56B898}" type="presOf" srcId="{895B0E38-EE4E-47A6-A626-10B531BE1580}" destId="{3B57AF9E-3585-EA4B-95C4-0973C395F1DB}" srcOrd="0" destOrd="0" presId="urn:microsoft.com/office/officeart/2005/8/layout/vList2"/>
    <dgm:cxn modelId="{08595B6D-546F-CD44-9971-C753913C12B7}" type="presOf" srcId="{5C5C10D3-3790-47F7-891E-2D705F067CC9}" destId="{4B1BCD28-1D29-B141-918C-B72C8B25335F}" srcOrd="0" destOrd="0" presId="urn:microsoft.com/office/officeart/2005/8/layout/vList2"/>
    <dgm:cxn modelId="{0CB0236E-AA89-8049-ADB7-7072B29B0E21}" type="presOf" srcId="{8512801E-B5C4-4C42-A6D0-C0A5BAC31370}" destId="{7FCA27D2-FF14-924C-A6F2-1EAF3FAA90EF}" srcOrd="0" destOrd="0" presId="urn:microsoft.com/office/officeart/2005/8/layout/vList2"/>
    <dgm:cxn modelId="{D9556675-607E-43DA-856C-D81B9B07E4CD}" srcId="{8512801E-B5C4-4C42-A6D0-C0A5BAC31370}" destId="{5C5C10D3-3790-47F7-891E-2D705F067CC9}" srcOrd="3" destOrd="0" parTransId="{FBD0ABE9-3FED-4CDF-96F3-7911158601A4}" sibTransId="{52C3D33F-C672-4BB5-BDDE-47D55E539D4D}"/>
    <dgm:cxn modelId="{8F272BA9-2D33-7E41-ADD7-F25E73DD3629}" type="presOf" srcId="{0E228693-407C-4E15-A498-8C68BAD99AC8}" destId="{00B0676D-12FC-5942-9438-66CEC0FF0866}" srcOrd="0" destOrd="0" presId="urn:microsoft.com/office/officeart/2005/8/layout/vList2"/>
    <dgm:cxn modelId="{0D5359AF-8F06-B74C-A940-BC59EC43127E}" type="presOf" srcId="{03F7CC14-6480-4B91-845B-D893284622D4}" destId="{6C57F499-3847-C243-8053-42807E48FB66}" srcOrd="0" destOrd="0" presId="urn:microsoft.com/office/officeart/2005/8/layout/vList2"/>
    <dgm:cxn modelId="{8664A7B3-CA79-EA45-92AA-BEC58C76C992}" type="presOf" srcId="{D4FAEEEE-642E-4FAF-953E-44841214D78E}" destId="{CAECB6B4-D1A4-C245-88ED-56BEC05C0CCC}" srcOrd="0" destOrd="0" presId="urn:microsoft.com/office/officeart/2005/8/layout/vList2"/>
    <dgm:cxn modelId="{873D29BF-BC3B-49D7-9F11-7046F58A55EC}" srcId="{8512801E-B5C4-4C42-A6D0-C0A5BAC31370}" destId="{895B0E38-EE4E-47A6-A626-10B531BE1580}" srcOrd="0" destOrd="0" parTransId="{122C6CFC-D38E-47CE-A672-95ECC0346502}" sibTransId="{005CD49A-A865-4758-B3D9-3C5F4F60F5BE}"/>
    <dgm:cxn modelId="{7C0A0DD4-B167-4201-B7AD-E378E3E907A1}" srcId="{8512801E-B5C4-4C42-A6D0-C0A5BAC31370}" destId="{03F7CC14-6480-4B91-845B-D893284622D4}" srcOrd="2" destOrd="0" parTransId="{7BAD0CD7-35D4-4F77-B7B7-947A1E5F9BD9}" sibTransId="{BC4C3C7B-02BC-4DB3-870C-30344ACEE0C6}"/>
    <dgm:cxn modelId="{372887FD-6E41-4510-8CF4-D59D53C1820C}" srcId="{5C5C10D3-3790-47F7-891E-2D705F067CC9}" destId="{0E228693-407C-4E15-A498-8C68BAD99AC8}" srcOrd="0" destOrd="0" parTransId="{6738108D-31DD-4969-80C4-1EE277BE2D48}" sibTransId="{DA5B90EE-5307-479E-ADCA-528E84AD9943}"/>
    <dgm:cxn modelId="{D09B7AE4-2F5B-5843-B3D6-12D53C579EC7}" type="presParOf" srcId="{7FCA27D2-FF14-924C-A6F2-1EAF3FAA90EF}" destId="{3B57AF9E-3585-EA4B-95C4-0973C395F1DB}" srcOrd="0" destOrd="0" presId="urn:microsoft.com/office/officeart/2005/8/layout/vList2"/>
    <dgm:cxn modelId="{92A0D5E6-2EA7-A840-8837-973E913033BA}" type="presParOf" srcId="{7FCA27D2-FF14-924C-A6F2-1EAF3FAA90EF}" destId="{C924568E-92C5-4942-A6D1-220F385C2470}" srcOrd="1" destOrd="0" presId="urn:microsoft.com/office/officeart/2005/8/layout/vList2"/>
    <dgm:cxn modelId="{03E70017-CE12-2E41-8E84-CBAEDF8A6F28}" type="presParOf" srcId="{7FCA27D2-FF14-924C-A6F2-1EAF3FAA90EF}" destId="{CAECB6B4-D1A4-C245-88ED-56BEC05C0CCC}" srcOrd="2" destOrd="0" presId="urn:microsoft.com/office/officeart/2005/8/layout/vList2"/>
    <dgm:cxn modelId="{AEDD02C8-7A3C-8D4A-AA20-C968648BFB6A}" type="presParOf" srcId="{7FCA27D2-FF14-924C-A6F2-1EAF3FAA90EF}" destId="{728DBB30-6CF8-0843-9D90-88A5F9EB261D}" srcOrd="3" destOrd="0" presId="urn:microsoft.com/office/officeart/2005/8/layout/vList2"/>
    <dgm:cxn modelId="{18D425BF-33B9-4A47-BB37-E25058B3009E}" type="presParOf" srcId="{7FCA27D2-FF14-924C-A6F2-1EAF3FAA90EF}" destId="{6C57F499-3847-C243-8053-42807E48FB66}" srcOrd="4" destOrd="0" presId="urn:microsoft.com/office/officeart/2005/8/layout/vList2"/>
    <dgm:cxn modelId="{1E3E4C46-649A-3C48-8147-28D719A045C9}" type="presParOf" srcId="{7FCA27D2-FF14-924C-A6F2-1EAF3FAA90EF}" destId="{A5634B16-442E-B147-8BDE-CB17C528E8AD}" srcOrd="5" destOrd="0" presId="urn:microsoft.com/office/officeart/2005/8/layout/vList2"/>
    <dgm:cxn modelId="{04D9EA45-78A2-394F-B4BA-1D0CB449A85A}" type="presParOf" srcId="{7FCA27D2-FF14-924C-A6F2-1EAF3FAA90EF}" destId="{4B1BCD28-1D29-B141-918C-B72C8B25335F}" srcOrd="6" destOrd="0" presId="urn:microsoft.com/office/officeart/2005/8/layout/vList2"/>
    <dgm:cxn modelId="{C17661C9-D173-B642-9ECC-DFEADEABA719}" type="presParOf" srcId="{7FCA27D2-FF14-924C-A6F2-1EAF3FAA90EF}" destId="{00B0676D-12FC-5942-9438-66CEC0FF086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5772D4-3FB2-40A4-9152-60F93C8223F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1D42D-5227-450E-83FB-6FA19C77F7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Uno strumento comune per le survey è il </a:t>
          </a:r>
          <a:r>
            <a:rPr lang="en-US" b="1"/>
            <a:t>questionario</a:t>
          </a:r>
          <a:r>
            <a:rPr lang="en-US"/>
            <a:t>, utilizzando dati quantitativi (</a:t>
          </a:r>
          <a:r>
            <a:rPr lang="en-US" b="1"/>
            <a:t>dati numerici</a:t>
          </a:r>
          <a:r>
            <a:rPr lang="en-US"/>
            <a:t>) che sono facili da elaborare</a:t>
          </a:r>
        </a:p>
      </dgm:t>
    </dgm:pt>
    <dgm:pt modelId="{6A1849B0-E50F-40AA-990D-A557652EE7EB}" type="parTrans" cxnId="{81ECC44A-F95D-4DCF-9B3E-A2A149184823}">
      <dgm:prSet/>
      <dgm:spPr/>
      <dgm:t>
        <a:bodyPr/>
        <a:lstStyle/>
        <a:p>
          <a:endParaRPr lang="en-US"/>
        </a:p>
      </dgm:t>
    </dgm:pt>
    <dgm:pt modelId="{027C52CF-1FF2-480F-AAE7-939452425823}" type="sibTrans" cxnId="{81ECC44A-F95D-4DCF-9B3E-A2A149184823}">
      <dgm:prSet/>
      <dgm:spPr/>
      <dgm:t>
        <a:bodyPr/>
        <a:lstStyle/>
        <a:p>
          <a:endParaRPr lang="en-US"/>
        </a:p>
      </dgm:t>
    </dgm:pt>
    <dgm:pt modelId="{306AD93A-1691-430B-A0AE-12E475C3A2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Un'</a:t>
          </a:r>
          <a:r>
            <a:rPr lang="en-US" b="1"/>
            <a:t>intervista</a:t>
          </a:r>
          <a:r>
            <a:rPr lang="en-US"/>
            <a:t> quantitativa è una conversazione “</a:t>
          </a:r>
          <a:r>
            <a:rPr lang="en-US" i="1"/>
            <a:t>face to face</a:t>
          </a:r>
          <a:r>
            <a:rPr lang="en-US"/>
            <a:t>” tra il ricercatore e il soggetto e offre un modo di condurre indagini in cui i partecipanti sono liberi di rispondere come desiderano dentro un range di opzioni di risposta definite.</a:t>
          </a:r>
        </a:p>
      </dgm:t>
    </dgm:pt>
    <dgm:pt modelId="{EAB61681-9F52-4000-9A97-F126D6ABD063}" type="parTrans" cxnId="{0580F536-7683-4C85-BEAE-8D9139935D85}">
      <dgm:prSet/>
      <dgm:spPr/>
      <dgm:t>
        <a:bodyPr/>
        <a:lstStyle/>
        <a:p>
          <a:endParaRPr lang="en-US"/>
        </a:p>
      </dgm:t>
    </dgm:pt>
    <dgm:pt modelId="{E6EE3751-FFF2-4276-BA04-975174694728}" type="sibTrans" cxnId="{0580F536-7683-4C85-BEAE-8D9139935D85}">
      <dgm:prSet/>
      <dgm:spPr/>
      <dgm:t>
        <a:bodyPr/>
        <a:lstStyle/>
        <a:p>
          <a:endParaRPr lang="en-US"/>
        </a:p>
      </dgm:t>
    </dgm:pt>
    <dgm:pt modelId="{04B676F7-8152-4FF5-8AB5-3F39F1790BCE}" type="pres">
      <dgm:prSet presAssocID="{645772D4-3FB2-40A4-9152-60F93C8223F0}" presName="root" presStyleCnt="0">
        <dgm:presLayoutVars>
          <dgm:dir/>
          <dgm:resizeHandles val="exact"/>
        </dgm:presLayoutVars>
      </dgm:prSet>
      <dgm:spPr/>
    </dgm:pt>
    <dgm:pt modelId="{71144A0F-71E6-45ED-B35B-8EA50B487560}" type="pres">
      <dgm:prSet presAssocID="{7951D42D-5227-450E-83FB-6FA19C77F7B6}" presName="compNode" presStyleCnt="0"/>
      <dgm:spPr/>
    </dgm:pt>
    <dgm:pt modelId="{866F9C66-9BB3-42E3-9795-54DB44EAB457}" type="pres">
      <dgm:prSet presAssocID="{7951D42D-5227-450E-83FB-6FA19C77F7B6}" presName="bgRect" presStyleLbl="bgShp" presStyleIdx="0" presStyleCnt="2"/>
      <dgm:spPr/>
    </dgm:pt>
    <dgm:pt modelId="{E08007F3-0043-4218-95E6-42AB27DED395}" type="pres">
      <dgm:prSet presAssocID="{7951D42D-5227-450E-83FB-6FA19C77F7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85108128-F7BC-4C81-A7CD-F6984AEF7B5F}" type="pres">
      <dgm:prSet presAssocID="{7951D42D-5227-450E-83FB-6FA19C77F7B6}" presName="spaceRect" presStyleCnt="0"/>
      <dgm:spPr/>
    </dgm:pt>
    <dgm:pt modelId="{F836D7B3-B134-44DA-97A9-5D9B6DCFADD7}" type="pres">
      <dgm:prSet presAssocID="{7951D42D-5227-450E-83FB-6FA19C77F7B6}" presName="parTx" presStyleLbl="revTx" presStyleIdx="0" presStyleCnt="2">
        <dgm:presLayoutVars>
          <dgm:chMax val="0"/>
          <dgm:chPref val="0"/>
        </dgm:presLayoutVars>
      </dgm:prSet>
      <dgm:spPr/>
    </dgm:pt>
    <dgm:pt modelId="{24F65A35-26E3-4D08-9D77-F5F69D3FF090}" type="pres">
      <dgm:prSet presAssocID="{027C52CF-1FF2-480F-AAE7-939452425823}" presName="sibTrans" presStyleCnt="0"/>
      <dgm:spPr/>
    </dgm:pt>
    <dgm:pt modelId="{130CEB30-2862-4CB0-9D64-7C20DB177DC3}" type="pres">
      <dgm:prSet presAssocID="{306AD93A-1691-430B-A0AE-12E475C3A255}" presName="compNode" presStyleCnt="0"/>
      <dgm:spPr/>
    </dgm:pt>
    <dgm:pt modelId="{0AA1132F-D394-4B65-B64A-83E3A6B9EAD6}" type="pres">
      <dgm:prSet presAssocID="{306AD93A-1691-430B-A0AE-12E475C3A255}" presName="bgRect" presStyleLbl="bgShp" presStyleIdx="1" presStyleCnt="2"/>
      <dgm:spPr/>
    </dgm:pt>
    <dgm:pt modelId="{43F3A323-009C-49AA-A413-4FB220AFA1FC}" type="pres">
      <dgm:prSet presAssocID="{306AD93A-1691-430B-A0AE-12E475C3A25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52F3683-1863-4206-9107-1C8335436F11}" type="pres">
      <dgm:prSet presAssocID="{306AD93A-1691-430B-A0AE-12E475C3A255}" presName="spaceRect" presStyleCnt="0"/>
      <dgm:spPr/>
    </dgm:pt>
    <dgm:pt modelId="{0B988774-0804-4381-81ED-672B5C784247}" type="pres">
      <dgm:prSet presAssocID="{306AD93A-1691-430B-A0AE-12E475C3A25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1605500-CB8E-4496-8C97-FE2D76C2F0F1}" type="presOf" srcId="{7951D42D-5227-450E-83FB-6FA19C77F7B6}" destId="{F836D7B3-B134-44DA-97A9-5D9B6DCFADD7}" srcOrd="0" destOrd="0" presId="urn:microsoft.com/office/officeart/2018/2/layout/IconVerticalSolidList"/>
    <dgm:cxn modelId="{0580F536-7683-4C85-BEAE-8D9139935D85}" srcId="{645772D4-3FB2-40A4-9152-60F93C8223F0}" destId="{306AD93A-1691-430B-A0AE-12E475C3A255}" srcOrd="1" destOrd="0" parTransId="{EAB61681-9F52-4000-9A97-F126D6ABD063}" sibTransId="{E6EE3751-FFF2-4276-BA04-975174694728}"/>
    <dgm:cxn modelId="{81ECC44A-F95D-4DCF-9B3E-A2A149184823}" srcId="{645772D4-3FB2-40A4-9152-60F93C8223F0}" destId="{7951D42D-5227-450E-83FB-6FA19C77F7B6}" srcOrd="0" destOrd="0" parTransId="{6A1849B0-E50F-40AA-990D-A557652EE7EB}" sibTransId="{027C52CF-1FF2-480F-AAE7-939452425823}"/>
    <dgm:cxn modelId="{FF5343C4-3027-4F7C-BB2D-7758B013D242}" type="presOf" srcId="{645772D4-3FB2-40A4-9152-60F93C8223F0}" destId="{04B676F7-8152-4FF5-8AB5-3F39F1790BCE}" srcOrd="0" destOrd="0" presId="urn:microsoft.com/office/officeart/2018/2/layout/IconVerticalSolidList"/>
    <dgm:cxn modelId="{D47451CC-CE0A-4451-BCB8-189590C559DE}" type="presOf" srcId="{306AD93A-1691-430B-A0AE-12E475C3A255}" destId="{0B988774-0804-4381-81ED-672B5C784247}" srcOrd="0" destOrd="0" presId="urn:microsoft.com/office/officeart/2018/2/layout/IconVerticalSolidList"/>
    <dgm:cxn modelId="{A0F2EFA0-616C-4171-AFDA-F5630F3B496A}" type="presParOf" srcId="{04B676F7-8152-4FF5-8AB5-3F39F1790BCE}" destId="{71144A0F-71E6-45ED-B35B-8EA50B487560}" srcOrd="0" destOrd="0" presId="urn:microsoft.com/office/officeart/2018/2/layout/IconVerticalSolidList"/>
    <dgm:cxn modelId="{C0A62C55-BD20-4149-8A68-69F943386F2B}" type="presParOf" srcId="{71144A0F-71E6-45ED-B35B-8EA50B487560}" destId="{866F9C66-9BB3-42E3-9795-54DB44EAB457}" srcOrd="0" destOrd="0" presId="urn:microsoft.com/office/officeart/2018/2/layout/IconVerticalSolidList"/>
    <dgm:cxn modelId="{395B0A72-CE70-4A6E-AB1D-453B9A48D992}" type="presParOf" srcId="{71144A0F-71E6-45ED-B35B-8EA50B487560}" destId="{E08007F3-0043-4218-95E6-42AB27DED395}" srcOrd="1" destOrd="0" presId="urn:microsoft.com/office/officeart/2018/2/layout/IconVerticalSolidList"/>
    <dgm:cxn modelId="{8890D510-B5AB-49C3-8708-EFB829A6163C}" type="presParOf" srcId="{71144A0F-71E6-45ED-B35B-8EA50B487560}" destId="{85108128-F7BC-4C81-A7CD-F6984AEF7B5F}" srcOrd="2" destOrd="0" presId="urn:microsoft.com/office/officeart/2018/2/layout/IconVerticalSolidList"/>
    <dgm:cxn modelId="{192B3A2E-01F4-4321-B62D-9E4D76B16A29}" type="presParOf" srcId="{71144A0F-71E6-45ED-B35B-8EA50B487560}" destId="{F836D7B3-B134-44DA-97A9-5D9B6DCFADD7}" srcOrd="3" destOrd="0" presId="urn:microsoft.com/office/officeart/2018/2/layout/IconVerticalSolidList"/>
    <dgm:cxn modelId="{39A81A3C-7833-4780-8532-7FD18ADEDE23}" type="presParOf" srcId="{04B676F7-8152-4FF5-8AB5-3F39F1790BCE}" destId="{24F65A35-26E3-4D08-9D77-F5F69D3FF090}" srcOrd="1" destOrd="0" presId="urn:microsoft.com/office/officeart/2018/2/layout/IconVerticalSolidList"/>
    <dgm:cxn modelId="{CA0DD730-F920-4A77-A4CB-641ABE6C1599}" type="presParOf" srcId="{04B676F7-8152-4FF5-8AB5-3F39F1790BCE}" destId="{130CEB30-2862-4CB0-9D64-7C20DB177DC3}" srcOrd="2" destOrd="0" presId="urn:microsoft.com/office/officeart/2018/2/layout/IconVerticalSolidList"/>
    <dgm:cxn modelId="{25D76C00-E36A-49DA-B5E6-A58644038AF5}" type="presParOf" srcId="{130CEB30-2862-4CB0-9D64-7C20DB177DC3}" destId="{0AA1132F-D394-4B65-B64A-83E3A6B9EAD6}" srcOrd="0" destOrd="0" presId="urn:microsoft.com/office/officeart/2018/2/layout/IconVerticalSolidList"/>
    <dgm:cxn modelId="{A8406BAC-3E41-412C-943A-20AF98426524}" type="presParOf" srcId="{130CEB30-2862-4CB0-9D64-7C20DB177DC3}" destId="{43F3A323-009C-49AA-A413-4FB220AFA1FC}" srcOrd="1" destOrd="0" presId="urn:microsoft.com/office/officeart/2018/2/layout/IconVerticalSolidList"/>
    <dgm:cxn modelId="{6C9D8C29-B502-4E15-ADAD-69971649A457}" type="presParOf" srcId="{130CEB30-2862-4CB0-9D64-7C20DB177DC3}" destId="{552F3683-1863-4206-9107-1C8335436F11}" srcOrd="2" destOrd="0" presId="urn:microsoft.com/office/officeart/2018/2/layout/IconVerticalSolidList"/>
    <dgm:cxn modelId="{D7AF29AC-FF86-4813-9BF2-1BCC0EA330FC}" type="presParOf" srcId="{130CEB30-2862-4CB0-9D64-7C20DB177DC3}" destId="{0B988774-0804-4381-81ED-672B5C7842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BD0721-9389-4D94-94E3-D0E256B7D23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3F2473-68E3-4CA5-BD95-4151E790BEDE}">
      <dgm:prSet/>
      <dgm:spPr/>
      <dgm:t>
        <a:bodyPr/>
        <a:lstStyle/>
        <a:p>
          <a:r>
            <a:rPr lang="en-US"/>
            <a:t>Le organizzazioni raccolgono molti dati, di più di quelli che pensano di avere e molti altri potrebbero essere disponibili con qualche attenzione. Esempio:</a:t>
          </a:r>
        </a:p>
      </dgm:t>
    </dgm:pt>
    <dgm:pt modelId="{1D026E80-E1E6-445A-AAAD-CA168F83AEAB}" type="parTrans" cxnId="{EDC203CE-A5B2-4468-8254-3C6F46F33549}">
      <dgm:prSet/>
      <dgm:spPr/>
      <dgm:t>
        <a:bodyPr/>
        <a:lstStyle/>
        <a:p>
          <a:endParaRPr lang="en-US"/>
        </a:p>
      </dgm:t>
    </dgm:pt>
    <dgm:pt modelId="{F22FB905-C607-4588-AB32-D858DB007EAF}" type="sibTrans" cxnId="{EDC203CE-A5B2-4468-8254-3C6F46F33549}">
      <dgm:prSet/>
      <dgm:spPr/>
      <dgm:t>
        <a:bodyPr/>
        <a:lstStyle/>
        <a:p>
          <a:endParaRPr lang="en-US"/>
        </a:p>
      </dgm:t>
    </dgm:pt>
    <dgm:pt modelId="{355261D5-3B69-49EF-9B2C-9490411FB1DA}">
      <dgm:prSet/>
      <dgm:spPr/>
      <dgm:t>
        <a:bodyPr/>
        <a:lstStyle/>
        <a:p>
          <a:r>
            <a:rPr lang="en-US"/>
            <a:t>Gestione del personale, carichi di lavoro</a:t>
          </a:r>
        </a:p>
      </dgm:t>
    </dgm:pt>
    <dgm:pt modelId="{4305FE63-D88F-4CC8-8643-E4156CED6B3A}" type="parTrans" cxnId="{1BFECCA9-3140-439E-98C7-8B796E32CF17}">
      <dgm:prSet/>
      <dgm:spPr/>
      <dgm:t>
        <a:bodyPr/>
        <a:lstStyle/>
        <a:p>
          <a:endParaRPr lang="en-US"/>
        </a:p>
      </dgm:t>
    </dgm:pt>
    <dgm:pt modelId="{3C7663EA-1103-445A-819E-CED15BA14868}" type="sibTrans" cxnId="{1BFECCA9-3140-439E-98C7-8B796E32CF17}">
      <dgm:prSet/>
      <dgm:spPr/>
      <dgm:t>
        <a:bodyPr/>
        <a:lstStyle/>
        <a:p>
          <a:endParaRPr lang="en-US"/>
        </a:p>
      </dgm:t>
    </dgm:pt>
    <dgm:pt modelId="{48511151-5248-42DC-B3CB-9735FCC456CB}">
      <dgm:prSet/>
      <dgm:spPr/>
      <dgm:t>
        <a:bodyPr/>
        <a:lstStyle/>
        <a:p>
          <a:r>
            <a:rPr lang="en-GB"/>
            <a:t>G</a:t>
          </a:r>
          <a:r>
            <a:rPr lang="en-US"/>
            <a:t>estione commesse</a:t>
          </a:r>
        </a:p>
      </dgm:t>
    </dgm:pt>
    <dgm:pt modelId="{CD278938-846C-4E17-BEF2-5AFDBABDCD51}" type="parTrans" cxnId="{54093D13-33F7-4DD0-B705-240BB03F1D1A}">
      <dgm:prSet/>
      <dgm:spPr/>
      <dgm:t>
        <a:bodyPr/>
        <a:lstStyle/>
        <a:p>
          <a:endParaRPr lang="en-US"/>
        </a:p>
      </dgm:t>
    </dgm:pt>
    <dgm:pt modelId="{F4272BD6-06B8-49EE-A896-DD9F771D3E7B}" type="sibTrans" cxnId="{54093D13-33F7-4DD0-B705-240BB03F1D1A}">
      <dgm:prSet/>
      <dgm:spPr/>
      <dgm:t>
        <a:bodyPr/>
        <a:lstStyle/>
        <a:p>
          <a:endParaRPr lang="en-US"/>
        </a:p>
      </dgm:t>
    </dgm:pt>
    <dgm:pt modelId="{8DEDA464-4BA1-4772-AA70-4EC19E24D2D3}">
      <dgm:prSet/>
      <dgm:spPr/>
      <dgm:t>
        <a:bodyPr/>
        <a:lstStyle/>
        <a:p>
          <a:r>
            <a:rPr lang="en-GB"/>
            <a:t>I</a:t>
          </a:r>
          <a:r>
            <a:rPr lang="en-US"/>
            <a:t>niziative estemporanee</a:t>
          </a:r>
        </a:p>
      </dgm:t>
    </dgm:pt>
    <dgm:pt modelId="{D65490E4-A6F6-4404-B120-CC650AC5CB6D}" type="parTrans" cxnId="{E15E7513-7C34-4EAD-A87C-313C8EAE7324}">
      <dgm:prSet/>
      <dgm:spPr/>
      <dgm:t>
        <a:bodyPr/>
        <a:lstStyle/>
        <a:p>
          <a:endParaRPr lang="en-US"/>
        </a:p>
      </dgm:t>
    </dgm:pt>
    <dgm:pt modelId="{11037FB6-739A-4EEF-A9AE-52980E9BD05F}" type="sibTrans" cxnId="{E15E7513-7C34-4EAD-A87C-313C8EAE7324}">
      <dgm:prSet/>
      <dgm:spPr/>
      <dgm:t>
        <a:bodyPr/>
        <a:lstStyle/>
        <a:p>
          <a:endParaRPr lang="en-US"/>
        </a:p>
      </dgm:t>
    </dgm:pt>
    <dgm:pt modelId="{B843FE49-B62E-4929-B5DD-BEEBFC712B81}">
      <dgm:prSet/>
      <dgm:spPr/>
      <dgm:t>
        <a:bodyPr/>
        <a:lstStyle/>
        <a:p>
          <a:r>
            <a:rPr lang="en-GB"/>
            <a:t>R</a:t>
          </a:r>
          <a:r>
            <a:rPr lang="en-US"/>
            <a:t>apporti con l’esterno</a:t>
          </a:r>
        </a:p>
      </dgm:t>
    </dgm:pt>
    <dgm:pt modelId="{1531CCBD-A668-4B3B-87EA-D8186E51C4AA}" type="parTrans" cxnId="{56B2CB69-E690-4F9E-BE5C-80C37D8142AC}">
      <dgm:prSet/>
      <dgm:spPr/>
      <dgm:t>
        <a:bodyPr/>
        <a:lstStyle/>
        <a:p>
          <a:endParaRPr lang="en-US"/>
        </a:p>
      </dgm:t>
    </dgm:pt>
    <dgm:pt modelId="{3AB8786E-AE19-4F7C-9185-90A55F9E6A07}" type="sibTrans" cxnId="{56B2CB69-E690-4F9E-BE5C-80C37D8142AC}">
      <dgm:prSet/>
      <dgm:spPr/>
      <dgm:t>
        <a:bodyPr/>
        <a:lstStyle/>
        <a:p>
          <a:endParaRPr lang="en-US"/>
        </a:p>
      </dgm:t>
    </dgm:pt>
    <dgm:pt modelId="{01238FCE-E0F0-4193-B454-507E20452796}">
      <dgm:prSet/>
      <dgm:spPr/>
      <dgm:t>
        <a:bodyPr/>
        <a:lstStyle/>
        <a:p>
          <a:r>
            <a:rPr lang="en-GB"/>
            <a:t>C</a:t>
          </a:r>
          <a:r>
            <a:rPr lang="en-US"/>
            <a:t>ertificazioni e brand</a:t>
          </a:r>
        </a:p>
      </dgm:t>
    </dgm:pt>
    <dgm:pt modelId="{6B7EE392-BB6E-4171-A427-E10C9F46A187}" type="parTrans" cxnId="{8BAF6EEA-257A-41D1-ACCC-61EA9950197B}">
      <dgm:prSet/>
      <dgm:spPr/>
      <dgm:t>
        <a:bodyPr/>
        <a:lstStyle/>
        <a:p>
          <a:endParaRPr lang="en-US"/>
        </a:p>
      </dgm:t>
    </dgm:pt>
    <dgm:pt modelId="{186A4599-CB5B-47A7-AB98-45679ED469BB}" type="sibTrans" cxnId="{8BAF6EEA-257A-41D1-ACCC-61EA9950197B}">
      <dgm:prSet/>
      <dgm:spPr/>
      <dgm:t>
        <a:bodyPr/>
        <a:lstStyle/>
        <a:p>
          <a:endParaRPr lang="en-US"/>
        </a:p>
      </dgm:t>
    </dgm:pt>
    <dgm:pt modelId="{AB67CD43-22D6-4BC9-9C10-E82CFCDF4AC4}">
      <dgm:prSet/>
      <dgm:spPr/>
      <dgm:t>
        <a:bodyPr/>
        <a:lstStyle/>
        <a:p>
          <a:r>
            <a:rPr lang="en-GB"/>
            <a:t>R</a:t>
          </a:r>
          <a:r>
            <a:rPr lang="en-US"/>
            <a:t>ilevatori automatici </a:t>
          </a:r>
        </a:p>
      </dgm:t>
    </dgm:pt>
    <dgm:pt modelId="{DFC94294-95D0-4ADD-A8BB-274654E3C956}" type="parTrans" cxnId="{407CFBC7-EABC-4FC1-BB95-26359BC8DD8D}">
      <dgm:prSet/>
      <dgm:spPr/>
      <dgm:t>
        <a:bodyPr/>
        <a:lstStyle/>
        <a:p>
          <a:endParaRPr lang="en-US"/>
        </a:p>
      </dgm:t>
    </dgm:pt>
    <dgm:pt modelId="{1BDC7E25-055D-4B2D-893E-6D97201CC960}" type="sibTrans" cxnId="{407CFBC7-EABC-4FC1-BB95-26359BC8DD8D}">
      <dgm:prSet/>
      <dgm:spPr/>
      <dgm:t>
        <a:bodyPr/>
        <a:lstStyle/>
        <a:p>
          <a:endParaRPr lang="en-US"/>
        </a:p>
      </dgm:t>
    </dgm:pt>
    <dgm:pt modelId="{695A6252-4E11-4FC5-99D9-0BAC4DC8D919}">
      <dgm:prSet/>
      <dgm:spPr/>
      <dgm:t>
        <a:bodyPr/>
        <a:lstStyle/>
        <a:p>
          <a:r>
            <a:rPr lang="en-US"/>
            <a:t>Tecnostruttura</a:t>
          </a:r>
        </a:p>
      </dgm:t>
    </dgm:pt>
    <dgm:pt modelId="{992D44D5-DA06-4D88-A0AB-46802AF4AF42}" type="parTrans" cxnId="{782B22C9-D66D-4CDA-BDF4-AE048F0E69F9}">
      <dgm:prSet/>
      <dgm:spPr/>
      <dgm:t>
        <a:bodyPr/>
        <a:lstStyle/>
        <a:p>
          <a:endParaRPr lang="en-US"/>
        </a:p>
      </dgm:t>
    </dgm:pt>
    <dgm:pt modelId="{DEC4482E-F168-44B8-B3E1-9EE401D79426}" type="sibTrans" cxnId="{782B22C9-D66D-4CDA-BDF4-AE048F0E69F9}">
      <dgm:prSet/>
      <dgm:spPr/>
      <dgm:t>
        <a:bodyPr/>
        <a:lstStyle/>
        <a:p>
          <a:endParaRPr lang="en-US"/>
        </a:p>
      </dgm:t>
    </dgm:pt>
    <dgm:pt modelId="{D5ECD843-2227-405F-89F9-AA285AFC3388}">
      <dgm:prSet/>
      <dgm:spPr/>
      <dgm:t>
        <a:bodyPr/>
        <a:lstStyle/>
        <a:p>
          <a:r>
            <a:rPr lang="en-US"/>
            <a:t>Le tecniche BIG Data vanno proprio nella direzione di ridurre le complessità </a:t>
          </a:r>
        </a:p>
      </dgm:t>
    </dgm:pt>
    <dgm:pt modelId="{25623196-28ED-4EA5-A627-4E73FB415AFB}" type="parTrans" cxnId="{8850437A-CB68-44BE-964D-6E34332AA03F}">
      <dgm:prSet/>
      <dgm:spPr/>
      <dgm:t>
        <a:bodyPr/>
        <a:lstStyle/>
        <a:p>
          <a:endParaRPr lang="en-US"/>
        </a:p>
      </dgm:t>
    </dgm:pt>
    <dgm:pt modelId="{4584385C-52F9-4C0A-A9E7-AD061F126639}" type="sibTrans" cxnId="{8850437A-CB68-44BE-964D-6E34332AA03F}">
      <dgm:prSet/>
      <dgm:spPr/>
      <dgm:t>
        <a:bodyPr/>
        <a:lstStyle/>
        <a:p>
          <a:endParaRPr lang="en-US"/>
        </a:p>
      </dgm:t>
    </dgm:pt>
    <dgm:pt modelId="{01E5F3E5-3738-462E-B064-AB3701B4FD01}">
      <dgm:prSet/>
      <dgm:spPr/>
      <dgm:t>
        <a:bodyPr/>
        <a:lstStyle/>
        <a:p>
          <a:r>
            <a:rPr lang="en-US" b="1"/>
            <a:t>Data mining: </a:t>
          </a:r>
          <a:r>
            <a:rPr lang="en-US"/>
            <a:t>esplorazione e comprensione delle matrici di dati</a:t>
          </a:r>
        </a:p>
      </dgm:t>
    </dgm:pt>
    <dgm:pt modelId="{90725E1C-C5EB-47C7-845A-81482E69AFFD}" type="parTrans" cxnId="{476F7357-0182-4364-A849-6680CB753172}">
      <dgm:prSet/>
      <dgm:spPr/>
      <dgm:t>
        <a:bodyPr/>
        <a:lstStyle/>
        <a:p>
          <a:endParaRPr lang="en-US"/>
        </a:p>
      </dgm:t>
    </dgm:pt>
    <dgm:pt modelId="{D576850A-1FAD-4E9A-A26C-BD805E34B450}" type="sibTrans" cxnId="{476F7357-0182-4364-A849-6680CB753172}">
      <dgm:prSet/>
      <dgm:spPr/>
      <dgm:t>
        <a:bodyPr/>
        <a:lstStyle/>
        <a:p>
          <a:endParaRPr lang="en-US"/>
        </a:p>
      </dgm:t>
    </dgm:pt>
    <dgm:pt modelId="{6DE2487B-EA4F-4D06-ACEC-756FD4CA1CFE}">
      <dgm:prSet/>
      <dgm:spPr/>
      <dgm:t>
        <a:bodyPr/>
        <a:lstStyle/>
        <a:p>
          <a:r>
            <a:rPr lang="en-US" b="1"/>
            <a:t>Deep learning/Machine learning: </a:t>
          </a:r>
          <a:r>
            <a:rPr lang="en-US"/>
            <a:t>migliorare la risposta su una task “apprendendo dai dati”</a:t>
          </a:r>
        </a:p>
      </dgm:t>
    </dgm:pt>
    <dgm:pt modelId="{FAEA0594-08B9-4190-9EAE-663D316B5750}" type="parTrans" cxnId="{75C31E20-B690-40E0-935F-71941D445511}">
      <dgm:prSet/>
      <dgm:spPr/>
      <dgm:t>
        <a:bodyPr/>
        <a:lstStyle/>
        <a:p>
          <a:endParaRPr lang="en-US"/>
        </a:p>
      </dgm:t>
    </dgm:pt>
    <dgm:pt modelId="{54E27543-20F3-4639-8AD4-0CBD3B62B493}" type="sibTrans" cxnId="{75C31E20-B690-40E0-935F-71941D445511}">
      <dgm:prSet/>
      <dgm:spPr/>
      <dgm:t>
        <a:bodyPr/>
        <a:lstStyle/>
        <a:p>
          <a:endParaRPr lang="en-US"/>
        </a:p>
      </dgm:t>
    </dgm:pt>
    <dgm:pt modelId="{9CD8EAEE-4960-4966-8C21-A4AF7A506C5E}">
      <dgm:prSet/>
      <dgm:spPr/>
      <dgm:t>
        <a:bodyPr/>
        <a:lstStyle/>
        <a:p>
          <a:r>
            <a:rPr lang="en-US" b="1"/>
            <a:t>AI</a:t>
          </a:r>
          <a:r>
            <a:rPr lang="en-US"/>
            <a:t>: elaborare algoritmi che rendano automatizzabili azioni complesse</a:t>
          </a:r>
        </a:p>
      </dgm:t>
    </dgm:pt>
    <dgm:pt modelId="{7A6217F4-C778-4F1C-9DA8-037894183060}" type="parTrans" cxnId="{96D85249-31B5-4059-AC34-6F97D5AD8E0E}">
      <dgm:prSet/>
      <dgm:spPr/>
      <dgm:t>
        <a:bodyPr/>
        <a:lstStyle/>
        <a:p>
          <a:endParaRPr lang="en-US"/>
        </a:p>
      </dgm:t>
    </dgm:pt>
    <dgm:pt modelId="{8C99D0BD-6DA6-4500-9CB0-8A22D8B66081}" type="sibTrans" cxnId="{96D85249-31B5-4059-AC34-6F97D5AD8E0E}">
      <dgm:prSet/>
      <dgm:spPr/>
      <dgm:t>
        <a:bodyPr/>
        <a:lstStyle/>
        <a:p>
          <a:endParaRPr lang="en-US"/>
        </a:p>
      </dgm:t>
    </dgm:pt>
    <dgm:pt modelId="{367D25C2-2FD7-0346-B1B0-9BA9D8517041}" type="pres">
      <dgm:prSet presAssocID="{C5BD0721-9389-4D94-94E3-D0E256B7D239}" presName="Name0" presStyleCnt="0">
        <dgm:presLayoutVars>
          <dgm:dir/>
          <dgm:animLvl val="lvl"/>
          <dgm:resizeHandles val="exact"/>
        </dgm:presLayoutVars>
      </dgm:prSet>
      <dgm:spPr/>
    </dgm:pt>
    <dgm:pt modelId="{F27A05C2-F04B-1C4A-A5AB-C1B3AFE2516E}" type="pres">
      <dgm:prSet presAssocID="{1B3F2473-68E3-4CA5-BD95-4151E790BEDE}" presName="composite" presStyleCnt="0"/>
      <dgm:spPr/>
    </dgm:pt>
    <dgm:pt modelId="{986AB55E-EA94-0248-A170-03D46FB70F23}" type="pres">
      <dgm:prSet presAssocID="{1B3F2473-68E3-4CA5-BD95-4151E790BED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6445DE6-1497-924A-898F-2DE75F7B6B5B}" type="pres">
      <dgm:prSet presAssocID="{1B3F2473-68E3-4CA5-BD95-4151E790BEDE}" presName="desTx" presStyleLbl="alignAccFollowNode1" presStyleIdx="0" presStyleCnt="2">
        <dgm:presLayoutVars>
          <dgm:bulletEnabled val="1"/>
        </dgm:presLayoutVars>
      </dgm:prSet>
      <dgm:spPr/>
    </dgm:pt>
    <dgm:pt modelId="{B5D5D912-A6FC-E94F-9BFF-F27447E4FF75}" type="pres">
      <dgm:prSet presAssocID="{F22FB905-C607-4588-AB32-D858DB007EAF}" presName="space" presStyleCnt="0"/>
      <dgm:spPr/>
    </dgm:pt>
    <dgm:pt modelId="{937AA717-E1A6-D54D-BE2B-FC6C7D58BACE}" type="pres">
      <dgm:prSet presAssocID="{D5ECD843-2227-405F-89F9-AA285AFC3388}" presName="composite" presStyleCnt="0"/>
      <dgm:spPr/>
    </dgm:pt>
    <dgm:pt modelId="{1D172475-3157-E947-83F3-F4FE4C6AB092}" type="pres">
      <dgm:prSet presAssocID="{D5ECD843-2227-405F-89F9-AA285AFC338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14EC32-3FEC-534C-841A-3FF34EA24E77}" type="pres">
      <dgm:prSet presAssocID="{D5ECD843-2227-405F-89F9-AA285AFC338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8804805-9DEB-C146-9C87-F4691CAB7A50}" type="presOf" srcId="{B843FE49-B62E-4929-B5DD-BEEBFC712B81}" destId="{26445DE6-1497-924A-898F-2DE75F7B6B5B}" srcOrd="0" destOrd="3" presId="urn:microsoft.com/office/officeart/2005/8/layout/hList1"/>
    <dgm:cxn modelId="{54093D13-33F7-4DD0-B705-240BB03F1D1A}" srcId="{1B3F2473-68E3-4CA5-BD95-4151E790BEDE}" destId="{48511151-5248-42DC-B3CB-9735FCC456CB}" srcOrd="1" destOrd="0" parTransId="{CD278938-846C-4E17-BEF2-5AFDBABDCD51}" sibTransId="{F4272BD6-06B8-49EE-A896-DD9F771D3E7B}"/>
    <dgm:cxn modelId="{E15E7513-7C34-4EAD-A87C-313C8EAE7324}" srcId="{1B3F2473-68E3-4CA5-BD95-4151E790BEDE}" destId="{8DEDA464-4BA1-4772-AA70-4EC19E24D2D3}" srcOrd="2" destOrd="0" parTransId="{D65490E4-A6F6-4404-B120-CC650AC5CB6D}" sibTransId="{11037FB6-739A-4EEF-A9AE-52980E9BD05F}"/>
    <dgm:cxn modelId="{530AB517-74FB-0048-88F4-E1C911AEAE7E}" type="presOf" srcId="{355261D5-3B69-49EF-9B2C-9490411FB1DA}" destId="{26445DE6-1497-924A-898F-2DE75F7B6B5B}" srcOrd="0" destOrd="0" presId="urn:microsoft.com/office/officeart/2005/8/layout/hList1"/>
    <dgm:cxn modelId="{75C31E20-B690-40E0-935F-71941D445511}" srcId="{D5ECD843-2227-405F-89F9-AA285AFC3388}" destId="{6DE2487B-EA4F-4D06-ACEC-756FD4CA1CFE}" srcOrd="1" destOrd="0" parTransId="{FAEA0594-08B9-4190-9EAE-663D316B5750}" sibTransId="{54E27543-20F3-4639-8AD4-0CBD3B62B493}"/>
    <dgm:cxn modelId="{9901F822-7B86-B840-B145-CD14860F775C}" type="presOf" srcId="{AB67CD43-22D6-4BC9-9C10-E82CFCDF4AC4}" destId="{26445DE6-1497-924A-898F-2DE75F7B6B5B}" srcOrd="0" destOrd="5" presId="urn:microsoft.com/office/officeart/2005/8/layout/hList1"/>
    <dgm:cxn modelId="{2D88183C-DCFD-7245-820B-EC087F034F85}" type="presOf" srcId="{C5BD0721-9389-4D94-94E3-D0E256B7D239}" destId="{367D25C2-2FD7-0346-B1B0-9BA9D8517041}" srcOrd="0" destOrd="0" presId="urn:microsoft.com/office/officeart/2005/8/layout/hList1"/>
    <dgm:cxn modelId="{96D85249-31B5-4059-AC34-6F97D5AD8E0E}" srcId="{D5ECD843-2227-405F-89F9-AA285AFC3388}" destId="{9CD8EAEE-4960-4966-8C21-A4AF7A506C5E}" srcOrd="2" destOrd="0" parTransId="{7A6217F4-C778-4F1C-9DA8-037894183060}" sibTransId="{8C99D0BD-6DA6-4500-9CB0-8A22D8B66081}"/>
    <dgm:cxn modelId="{476F7357-0182-4364-A849-6680CB753172}" srcId="{D5ECD843-2227-405F-89F9-AA285AFC3388}" destId="{01E5F3E5-3738-462E-B064-AB3701B4FD01}" srcOrd="0" destOrd="0" parTransId="{90725E1C-C5EB-47C7-845A-81482E69AFFD}" sibTransId="{D576850A-1FAD-4E9A-A26C-BD805E34B450}"/>
    <dgm:cxn modelId="{56B2CB69-E690-4F9E-BE5C-80C37D8142AC}" srcId="{1B3F2473-68E3-4CA5-BD95-4151E790BEDE}" destId="{B843FE49-B62E-4929-B5DD-BEEBFC712B81}" srcOrd="3" destOrd="0" parTransId="{1531CCBD-A668-4B3B-87EA-D8186E51C4AA}" sibTransId="{3AB8786E-AE19-4F7C-9185-90A55F9E6A07}"/>
    <dgm:cxn modelId="{8850437A-CB68-44BE-964D-6E34332AA03F}" srcId="{C5BD0721-9389-4D94-94E3-D0E256B7D239}" destId="{D5ECD843-2227-405F-89F9-AA285AFC3388}" srcOrd="1" destOrd="0" parTransId="{25623196-28ED-4EA5-A627-4E73FB415AFB}" sibTransId="{4584385C-52F9-4C0A-A9E7-AD061F126639}"/>
    <dgm:cxn modelId="{ACFBFF8F-F844-604D-9DB5-3BC77D1E6FF2}" type="presOf" srcId="{9CD8EAEE-4960-4966-8C21-A4AF7A506C5E}" destId="{6A14EC32-3FEC-534C-841A-3FF34EA24E77}" srcOrd="0" destOrd="2" presId="urn:microsoft.com/office/officeart/2005/8/layout/hList1"/>
    <dgm:cxn modelId="{1BFECCA9-3140-439E-98C7-8B796E32CF17}" srcId="{1B3F2473-68E3-4CA5-BD95-4151E790BEDE}" destId="{355261D5-3B69-49EF-9B2C-9490411FB1DA}" srcOrd="0" destOrd="0" parTransId="{4305FE63-D88F-4CC8-8643-E4156CED6B3A}" sibTransId="{3C7663EA-1103-445A-819E-CED15BA14868}"/>
    <dgm:cxn modelId="{A3ACF7AF-D81E-0C4A-92E6-8724A4DF480E}" type="presOf" srcId="{695A6252-4E11-4FC5-99D9-0BAC4DC8D919}" destId="{26445DE6-1497-924A-898F-2DE75F7B6B5B}" srcOrd="0" destOrd="6" presId="urn:microsoft.com/office/officeart/2005/8/layout/hList1"/>
    <dgm:cxn modelId="{E1AFEEBA-2EF0-A443-B6A0-3F808DBB3CA6}" type="presOf" srcId="{8DEDA464-4BA1-4772-AA70-4EC19E24D2D3}" destId="{26445DE6-1497-924A-898F-2DE75F7B6B5B}" srcOrd="0" destOrd="2" presId="urn:microsoft.com/office/officeart/2005/8/layout/hList1"/>
    <dgm:cxn modelId="{030A03C1-ADCE-CC4F-8730-4ABDF0EB10D9}" type="presOf" srcId="{01238FCE-E0F0-4193-B454-507E20452796}" destId="{26445DE6-1497-924A-898F-2DE75F7B6B5B}" srcOrd="0" destOrd="4" presId="urn:microsoft.com/office/officeart/2005/8/layout/hList1"/>
    <dgm:cxn modelId="{407CFBC7-EABC-4FC1-BB95-26359BC8DD8D}" srcId="{1B3F2473-68E3-4CA5-BD95-4151E790BEDE}" destId="{AB67CD43-22D6-4BC9-9C10-E82CFCDF4AC4}" srcOrd="5" destOrd="0" parTransId="{DFC94294-95D0-4ADD-A8BB-274654E3C956}" sibTransId="{1BDC7E25-055D-4B2D-893E-6D97201CC960}"/>
    <dgm:cxn modelId="{782B22C9-D66D-4CDA-BDF4-AE048F0E69F9}" srcId="{1B3F2473-68E3-4CA5-BD95-4151E790BEDE}" destId="{695A6252-4E11-4FC5-99D9-0BAC4DC8D919}" srcOrd="6" destOrd="0" parTransId="{992D44D5-DA06-4D88-A0AB-46802AF4AF42}" sibTransId="{DEC4482E-F168-44B8-B3E1-9EE401D79426}"/>
    <dgm:cxn modelId="{6EF035C9-39F7-F544-8808-9CE04EF4AAC6}" type="presOf" srcId="{48511151-5248-42DC-B3CB-9735FCC456CB}" destId="{26445DE6-1497-924A-898F-2DE75F7B6B5B}" srcOrd="0" destOrd="1" presId="urn:microsoft.com/office/officeart/2005/8/layout/hList1"/>
    <dgm:cxn modelId="{EDC203CE-A5B2-4468-8254-3C6F46F33549}" srcId="{C5BD0721-9389-4D94-94E3-D0E256B7D239}" destId="{1B3F2473-68E3-4CA5-BD95-4151E790BEDE}" srcOrd="0" destOrd="0" parTransId="{1D026E80-E1E6-445A-AAAD-CA168F83AEAB}" sibTransId="{F22FB905-C607-4588-AB32-D858DB007EAF}"/>
    <dgm:cxn modelId="{9205A8DC-5A81-4447-ABEA-9FF15081D94F}" type="presOf" srcId="{1B3F2473-68E3-4CA5-BD95-4151E790BEDE}" destId="{986AB55E-EA94-0248-A170-03D46FB70F23}" srcOrd="0" destOrd="0" presId="urn:microsoft.com/office/officeart/2005/8/layout/hList1"/>
    <dgm:cxn modelId="{EE9B65E3-7E38-0E4F-921F-46825951C4D3}" type="presOf" srcId="{6DE2487B-EA4F-4D06-ACEC-756FD4CA1CFE}" destId="{6A14EC32-3FEC-534C-841A-3FF34EA24E77}" srcOrd="0" destOrd="1" presId="urn:microsoft.com/office/officeart/2005/8/layout/hList1"/>
    <dgm:cxn modelId="{8BAF6EEA-257A-41D1-ACCC-61EA9950197B}" srcId="{1B3F2473-68E3-4CA5-BD95-4151E790BEDE}" destId="{01238FCE-E0F0-4193-B454-507E20452796}" srcOrd="4" destOrd="0" parTransId="{6B7EE392-BB6E-4171-A427-E10C9F46A187}" sibTransId="{186A4599-CB5B-47A7-AB98-45679ED469BB}"/>
    <dgm:cxn modelId="{992487F6-ACF9-6341-97F4-8D2C67112721}" type="presOf" srcId="{01E5F3E5-3738-462E-B064-AB3701B4FD01}" destId="{6A14EC32-3FEC-534C-841A-3FF34EA24E77}" srcOrd="0" destOrd="0" presId="urn:microsoft.com/office/officeart/2005/8/layout/hList1"/>
    <dgm:cxn modelId="{A2D8ADF9-3E98-C541-BD3D-12A8696E4F05}" type="presOf" srcId="{D5ECD843-2227-405F-89F9-AA285AFC3388}" destId="{1D172475-3157-E947-83F3-F4FE4C6AB092}" srcOrd="0" destOrd="0" presId="urn:microsoft.com/office/officeart/2005/8/layout/hList1"/>
    <dgm:cxn modelId="{E5E493FA-6D97-DB46-9C13-B2254CFEC029}" type="presParOf" srcId="{367D25C2-2FD7-0346-B1B0-9BA9D8517041}" destId="{F27A05C2-F04B-1C4A-A5AB-C1B3AFE2516E}" srcOrd="0" destOrd="0" presId="urn:microsoft.com/office/officeart/2005/8/layout/hList1"/>
    <dgm:cxn modelId="{DC710C22-7EBA-4341-899C-0611CB4D37C8}" type="presParOf" srcId="{F27A05C2-F04B-1C4A-A5AB-C1B3AFE2516E}" destId="{986AB55E-EA94-0248-A170-03D46FB70F23}" srcOrd="0" destOrd="0" presId="urn:microsoft.com/office/officeart/2005/8/layout/hList1"/>
    <dgm:cxn modelId="{E384B1B8-DDEF-0340-AE2B-0B7596AAB878}" type="presParOf" srcId="{F27A05C2-F04B-1C4A-A5AB-C1B3AFE2516E}" destId="{26445DE6-1497-924A-898F-2DE75F7B6B5B}" srcOrd="1" destOrd="0" presId="urn:microsoft.com/office/officeart/2005/8/layout/hList1"/>
    <dgm:cxn modelId="{80AC319D-DA34-6946-8FC1-D00CE5F20A72}" type="presParOf" srcId="{367D25C2-2FD7-0346-B1B0-9BA9D8517041}" destId="{B5D5D912-A6FC-E94F-9BFF-F27447E4FF75}" srcOrd="1" destOrd="0" presId="urn:microsoft.com/office/officeart/2005/8/layout/hList1"/>
    <dgm:cxn modelId="{371E27FA-EBCF-FA42-939B-804746C30728}" type="presParOf" srcId="{367D25C2-2FD7-0346-B1B0-9BA9D8517041}" destId="{937AA717-E1A6-D54D-BE2B-FC6C7D58BACE}" srcOrd="2" destOrd="0" presId="urn:microsoft.com/office/officeart/2005/8/layout/hList1"/>
    <dgm:cxn modelId="{7E8912F2-8FEC-DB4A-B9FC-8C57D04700A5}" type="presParOf" srcId="{937AA717-E1A6-D54D-BE2B-FC6C7D58BACE}" destId="{1D172475-3157-E947-83F3-F4FE4C6AB092}" srcOrd="0" destOrd="0" presId="urn:microsoft.com/office/officeart/2005/8/layout/hList1"/>
    <dgm:cxn modelId="{A2797150-7F14-BB42-824E-035A88234819}" type="presParOf" srcId="{937AA717-E1A6-D54D-BE2B-FC6C7D58BACE}" destId="{6A14EC32-3FEC-534C-841A-3FF34EA24E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01E1F8-3479-40C2-A0F1-C3FDC10BC2B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9B8E87-5293-4CE4-8DFF-08BC2E7C3944}">
      <dgm:prSet/>
      <dgm:spPr/>
      <dgm:t>
        <a:bodyPr/>
        <a:lstStyle/>
        <a:p>
          <a:r>
            <a:rPr lang="en-GB"/>
            <a:t>I Focus Group sono strumenti di raccolta dati molto utilizzati nella ricerca sociale e nel marketing </a:t>
          </a:r>
          <a:endParaRPr lang="en-US"/>
        </a:p>
      </dgm:t>
    </dgm:pt>
    <dgm:pt modelId="{30C8CE18-E6E2-49B1-9244-34D86239D8FA}" type="parTrans" cxnId="{8FC1A025-9B43-40C9-8A03-F73F5E89FA19}">
      <dgm:prSet/>
      <dgm:spPr/>
      <dgm:t>
        <a:bodyPr/>
        <a:lstStyle/>
        <a:p>
          <a:endParaRPr lang="en-US"/>
        </a:p>
      </dgm:t>
    </dgm:pt>
    <dgm:pt modelId="{10064D10-CFF8-4343-B346-3499D43FAFB8}" type="sibTrans" cxnId="{8FC1A025-9B43-40C9-8A03-F73F5E89FA19}">
      <dgm:prSet/>
      <dgm:spPr/>
      <dgm:t>
        <a:bodyPr/>
        <a:lstStyle/>
        <a:p>
          <a:endParaRPr lang="en-US"/>
        </a:p>
      </dgm:t>
    </dgm:pt>
    <dgm:pt modelId="{7833E438-64F3-42AD-9E47-8017A833DF65}">
      <dgm:prSet/>
      <dgm:spPr/>
      <dgm:t>
        <a:bodyPr/>
        <a:lstStyle/>
        <a:p>
          <a:r>
            <a:rPr lang="en-GB" dirty="0" err="1"/>
            <a:t>Consistono</a:t>
          </a:r>
          <a:r>
            <a:rPr lang="en-GB" dirty="0"/>
            <a:t> in </a:t>
          </a:r>
          <a:r>
            <a:rPr lang="en-GB" dirty="0" err="1"/>
            <a:t>sessioni</a:t>
          </a:r>
          <a:r>
            <a:rPr lang="en-GB" dirty="0"/>
            <a:t> con </a:t>
          </a:r>
          <a:r>
            <a:rPr lang="en-GB" dirty="0" err="1"/>
            <a:t>persone</a:t>
          </a:r>
          <a:r>
            <a:rPr lang="en-GB" dirty="0"/>
            <a:t> </a:t>
          </a:r>
          <a:r>
            <a:rPr lang="en-GB" dirty="0" err="1"/>
            <a:t>invitate</a:t>
          </a:r>
          <a:r>
            <a:rPr lang="en-GB" dirty="0"/>
            <a:t> a </a:t>
          </a:r>
          <a:r>
            <a:rPr lang="en-GB" dirty="0" err="1"/>
            <a:t>parlare</a:t>
          </a:r>
          <a:r>
            <a:rPr lang="en-GB" dirty="0"/>
            <a:t>, </a:t>
          </a:r>
          <a:r>
            <a:rPr lang="en-GB" dirty="0" err="1"/>
            <a:t>discutere</a:t>
          </a:r>
          <a:r>
            <a:rPr lang="en-GB" dirty="0"/>
            <a:t> e </a:t>
          </a:r>
          <a:r>
            <a:rPr lang="en-GB" dirty="0" err="1"/>
            <a:t>confrontarsi</a:t>
          </a:r>
          <a:r>
            <a:rPr lang="en-GB" dirty="0"/>
            <a:t> </a:t>
          </a:r>
          <a:r>
            <a:rPr lang="en-GB" dirty="0" err="1"/>
            <a:t>riguardo</a:t>
          </a:r>
          <a:r>
            <a:rPr lang="en-GB" dirty="0"/>
            <a:t> </a:t>
          </a:r>
          <a:r>
            <a:rPr lang="en-GB" dirty="0" err="1"/>
            <a:t>all'atteggiamento</a:t>
          </a:r>
          <a:r>
            <a:rPr lang="en-GB" dirty="0"/>
            <a:t> </a:t>
          </a:r>
          <a:r>
            <a:rPr lang="en-GB" dirty="0" err="1"/>
            <a:t>personale</a:t>
          </a:r>
          <a:r>
            <a:rPr lang="en-GB" dirty="0"/>
            <a:t> </a:t>
          </a:r>
          <a:r>
            <a:rPr lang="en-GB" dirty="0" err="1"/>
            <a:t>nei</a:t>
          </a:r>
          <a:r>
            <a:rPr lang="en-GB" dirty="0"/>
            <a:t> </a:t>
          </a:r>
          <a:r>
            <a:rPr lang="en-GB" dirty="0" err="1"/>
            <a:t>confronti</a:t>
          </a:r>
          <a:r>
            <a:rPr lang="en-GB" dirty="0"/>
            <a:t> di un </a:t>
          </a:r>
          <a:r>
            <a:rPr lang="en-GB" dirty="0" err="1"/>
            <a:t>tema</a:t>
          </a:r>
          <a:r>
            <a:rPr lang="en-GB" dirty="0"/>
            <a:t>, di un </a:t>
          </a:r>
          <a:r>
            <a:rPr lang="en-GB" dirty="0" err="1"/>
            <a:t>prodotto</a:t>
          </a:r>
          <a:r>
            <a:rPr lang="en-GB" dirty="0"/>
            <a:t>, di un </a:t>
          </a:r>
          <a:r>
            <a:rPr lang="en-GB" dirty="0" err="1"/>
            <a:t>progetto</a:t>
          </a:r>
          <a:r>
            <a:rPr lang="en-GB" dirty="0"/>
            <a:t>, di un </a:t>
          </a:r>
          <a:r>
            <a:rPr lang="en-GB" dirty="0" err="1"/>
            <a:t>concetto</a:t>
          </a:r>
          <a:r>
            <a:rPr lang="en-GB" dirty="0"/>
            <a:t>, di</a:t>
          </a:r>
          <a:br>
            <a:rPr lang="en-GB" dirty="0"/>
          </a:b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pubblicita</a:t>
          </a:r>
          <a:r>
            <a:rPr lang="en-GB" dirty="0"/>
            <a:t>̀, di </a:t>
          </a:r>
          <a:r>
            <a:rPr lang="en-GB" dirty="0" err="1"/>
            <a:t>un'idea</a:t>
          </a:r>
          <a:r>
            <a:rPr lang="en-GB" dirty="0"/>
            <a:t> o di un </a:t>
          </a:r>
          <a:r>
            <a:rPr lang="en-GB" dirty="0" err="1"/>
            <a:t>personaggio</a:t>
          </a:r>
          <a:r>
            <a:rPr lang="en-GB" dirty="0"/>
            <a:t>. </a:t>
          </a:r>
          <a:endParaRPr lang="en-US" dirty="0"/>
        </a:p>
      </dgm:t>
    </dgm:pt>
    <dgm:pt modelId="{A82E79B2-8E58-4805-9912-AB1654F12DBF}" type="parTrans" cxnId="{9FB32913-97C5-48B3-B5AE-AF7B586B5043}">
      <dgm:prSet/>
      <dgm:spPr/>
      <dgm:t>
        <a:bodyPr/>
        <a:lstStyle/>
        <a:p>
          <a:endParaRPr lang="en-US"/>
        </a:p>
      </dgm:t>
    </dgm:pt>
    <dgm:pt modelId="{8D26F96C-61E5-401A-B52A-9C9FFFC1D1BF}" type="sibTrans" cxnId="{9FB32913-97C5-48B3-B5AE-AF7B586B5043}">
      <dgm:prSet/>
      <dgm:spPr/>
      <dgm:t>
        <a:bodyPr/>
        <a:lstStyle/>
        <a:p>
          <a:endParaRPr lang="en-US"/>
        </a:p>
      </dgm:t>
    </dgm:pt>
    <dgm:pt modelId="{019CF35C-3F1A-40EB-8BFA-E9FC723A0C7F}">
      <dgm:prSet/>
      <dgm:spPr/>
      <dgm:t>
        <a:bodyPr/>
        <a:lstStyle/>
        <a:p>
          <a:r>
            <a:rPr lang="en-GB"/>
            <a:t>Le domande sono fatte in modo interattivo, infatti, i partecipanti al gruppo sono liberi di comunicare con gli altri membri, seguiti dalla supervisione di un conduttore (in genere il ricercatore o un suo assistente) </a:t>
          </a:r>
          <a:endParaRPr lang="en-US"/>
        </a:p>
      </dgm:t>
    </dgm:pt>
    <dgm:pt modelId="{0D3642E0-21F1-4601-8626-3AB14198090E}" type="parTrans" cxnId="{6B831E84-1CE2-4E23-85C0-EE1A2734F15E}">
      <dgm:prSet/>
      <dgm:spPr/>
      <dgm:t>
        <a:bodyPr/>
        <a:lstStyle/>
        <a:p>
          <a:endParaRPr lang="en-US"/>
        </a:p>
      </dgm:t>
    </dgm:pt>
    <dgm:pt modelId="{816DDEA8-EC74-498D-A096-DB7AEC4AB1DD}" type="sibTrans" cxnId="{6B831E84-1CE2-4E23-85C0-EE1A2734F15E}">
      <dgm:prSet/>
      <dgm:spPr/>
      <dgm:t>
        <a:bodyPr/>
        <a:lstStyle/>
        <a:p>
          <a:endParaRPr lang="en-US"/>
        </a:p>
      </dgm:t>
    </dgm:pt>
    <dgm:pt modelId="{D4C2BB34-A5EA-8D41-AA86-3FD78BFF8FC4}" type="pres">
      <dgm:prSet presAssocID="{2901E1F8-3479-40C2-A0F1-C3FDC10BC2BC}" presName="outerComposite" presStyleCnt="0">
        <dgm:presLayoutVars>
          <dgm:chMax val="5"/>
          <dgm:dir/>
          <dgm:resizeHandles val="exact"/>
        </dgm:presLayoutVars>
      </dgm:prSet>
      <dgm:spPr/>
    </dgm:pt>
    <dgm:pt modelId="{1DEF605D-6992-6C4C-A928-50620B8992B8}" type="pres">
      <dgm:prSet presAssocID="{2901E1F8-3479-40C2-A0F1-C3FDC10BC2BC}" presName="dummyMaxCanvas" presStyleCnt="0">
        <dgm:presLayoutVars/>
      </dgm:prSet>
      <dgm:spPr/>
    </dgm:pt>
    <dgm:pt modelId="{041C1289-5D4F-2B47-994D-9FA63002C269}" type="pres">
      <dgm:prSet presAssocID="{2901E1F8-3479-40C2-A0F1-C3FDC10BC2BC}" presName="ThreeNodes_1" presStyleLbl="node1" presStyleIdx="0" presStyleCnt="3">
        <dgm:presLayoutVars>
          <dgm:bulletEnabled val="1"/>
        </dgm:presLayoutVars>
      </dgm:prSet>
      <dgm:spPr/>
    </dgm:pt>
    <dgm:pt modelId="{447D63E2-EA85-0A4D-81FB-CD8939724E71}" type="pres">
      <dgm:prSet presAssocID="{2901E1F8-3479-40C2-A0F1-C3FDC10BC2BC}" presName="ThreeNodes_2" presStyleLbl="node1" presStyleIdx="1" presStyleCnt="3">
        <dgm:presLayoutVars>
          <dgm:bulletEnabled val="1"/>
        </dgm:presLayoutVars>
      </dgm:prSet>
      <dgm:spPr/>
    </dgm:pt>
    <dgm:pt modelId="{8B476747-605E-534F-BBCE-250CDBF0F847}" type="pres">
      <dgm:prSet presAssocID="{2901E1F8-3479-40C2-A0F1-C3FDC10BC2BC}" presName="ThreeNodes_3" presStyleLbl="node1" presStyleIdx="2" presStyleCnt="3">
        <dgm:presLayoutVars>
          <dgm:bulletEnabled val="1"/>
        </dgm:presLayoutVars>
      </dgm:prSet>
      <dgm:spPr/>
    </dgm:pt>
    <dgm:pt modelId="{450C91D2-D369-5C4D-A943-15DFA195ECA5}" type="pres">
      <dgm:prSet presAssocID="{2901E1F8-3479-40C2-A0F1-C3FDC10BC2BC}" presName="ThreeConn_1-2" presStyleLbl="fgAccFollowNode1" presStyleIdx="0" presStyleCnt="2">
        <dgm:presLayoutVars>
          <dgm:bulletEnabled val="1"/>
        </dgm:presLayoutVars>
      </dgm:prSet>
      <dgm:spPr/>
    </dgm:pt>
    <dgm:pt modelId="{F9F3FF64-F8BF-694D-B160-7A36920D5A8D}" type="pres">
      <dgm:prSet presAssocID="{2901E1F8-3479-40C2-A0F1-C3FDC10BC2BC}" presName="ThreeConn_2-3" presStyleLbl="fgAccFollowNode1" presStyleIdx="1" presStyleCnt="2">
        <dgm:presLayoutVars>
          <dgm:bulletEnabled val="1"/>
        </dgm:presLayoutVars>
      </dgm:prSet>
      <dgm:spPr/>
    </dgm:pt>
    <dgm:pt modelId="{D5A34B63-8EE3-474E-8ACB-8BA514D92442}" type="pres">
      <dgm:prSet presAssocID="{2901E1F8-3479-40C2-A0F1-C3FDC10BC2BC}" presName="ThreeNodes_1_text" presStyleLbl="node1" presStyleIdx="2" presStyleCnt="3">
        <dgm:presLayoutVars>
          <dgm:bulletEnabled val="1"/>
        </dgm:presLayoutVars>
      </dgm:prSet>
      <dgm:spPr/>
    </dgm:pt>
    <dgm:pt modelId="{DC7085BA-2FA1-2442-A58B-B53F361DA685}" type="pres">
      <dgm:prSet presAssocID="{2901E1F8-3479-40C2-A0F1-C3FDC10BC2BC}" presName="ThreeNodes_2_text" presStyleLbl="node1" presStyleIdx="2" presStyleCnt="3">
        <dgm:presLayoutVars>
          <dgm:bulletEnabled val="1"/>
        </dgm:presLayoutVars>
      </dgm:prSet>
      <dgm:spPr/>
    </dgm:pt>
    <dgm:pt modelId="{4B290693-3D8A-444F-B0C8-75719926827B}" type="pres">
      <dgm:prSet presAssocID="{2901E1F8-3479-40C2-A0F1-C3FDC10BC2B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B32913-97C5-48B3-B5AE-AF7B586B5043}" srcId="{2901E1F8-3479-40C2-A0F1-C3FDC10BC2BC}" destId="{7833E438-64F3-42AD-9E47-8017A833DF65}" srcOrd="1" destOrd="0" parTransId="{A82E79B2-8E58-4805-9912-AB1654F12DBF}" sibTransId="{8D26F96C-61E5-401A-B52A-9C9FFFC1D1BF}"/>
    <dgm:cxn modelId="{8FC1A025-9B43-40C9-8A03-F73F5E89FA19}" srcId="{2901E1F8-3479-40C2-A0F1-C3FDC10BC2BC}" destId="{119B8E87-5293-4CE4-8DFF-08BC2E7C3944}" srcOrd="0" destOrd="0" parTransId="{30C8CE18-E6E2-49B1-9244-34D86239D8FA}" sibTransId="{10064D10-CFF8-4343-B346-3499D43FAFB8}"/>
    <dgm:cxn modelId="{AF305F2B-5108-0A48-84AB-A4E488464A21}" type="presOf" srcId="{7833E438-64F3-42AD-9E47-8017A833DF65}" destId="{DC7085BA-2FA1-2442-A58B-B53F361DA685}" srcOrd="1" destOrd="0" presId="urn:microsoft.com/office/officeart/2005/8/layout/vProcess5"/>
    <dgm:cxn modelId="{FB100633-D055-5545-BD40-68EF61363046}" type="presOf" srcId="{119B8E87-5293-4CE4-8DFF-08BC2E7C3944}" destId="{041C1289-5D4F-2B47-994D-9FA63002C269}" srcOrd="0" destOrd="0" presId="urn:microsoft.com/office/officeart/2005/8/layout/vProcess5"/>
    <dgm:cxn modelId="{DF0BFE3E-34D8-F44B-A6D5-1613B152F0A9}" type="presOf" srcId="{8D26F96C-61E5-401A-B52A-9C9FFFC1D1BF}" destId="{F9F3FF64-F8BF-694D-B160-7A36920D5A8D}" srcOrd="0" destOrd="0" presId="urn:microsoft.com/office/officeart/2005/8/layout/vProcess5"/>
    <dgm:cxn modelId="{4A9BA466-CF5A-614F-AF45-7F0B5EA2BC66}" type="presOf" srcId="{019CF35C-3F1A-40EB-8BFA-E9FC723A0C7F}" destId="{8B476747-605E-534F-BBCE-250CDBF0F847}" srcOrd="0" destOrd="0" presId="urn:microsoft.com/office/officeart/2005/8/layout/vProcess5"/>
    <dgm:cxn modelId="{6B831E84-1CE2-4E23-85C0-EE1A2734F15E}" srcId="{2901E1F8-3479-40C2-A0F1-C3FDC10BC2BC}" destId="{019CF35C-3F1A-40EB-8BFA-E9FC723A0C7F}" srcOrd="2" destOrd="0" parTransId="{0D3642E0-21F1-4601-8626-3AB14198090E}" sibTransId="{816DDEA8-EC74-498D-A096-DB7AEC4AB1DD}"/>
    <dgm:cxn modelId="{929C7B90-AD47-D44D-8C9F-1BB95BC5B020}" type="presOf" srcId="{10064D10-CFF8-4343-B346-3499D43FAFB8}" destId="{450C91D2-D369-5C4D-A943-15DFA195ECA5}" srcOrd="0" destOrd="0" presId="urn:microsoft.com/office/officeart/2005/8/layout/vProcess5"/>
    <dgm:cxn modelId="{AEFDC092-4417-104D-ACAA-7F816FD1D944}" type="presOf" srcId="{7833E438-64F3-42AD-9E47-8017A833DF65}" destId="{447D63E2-EA85-0A4D-81FB-CD8939724E71}" srcOrd="0" destOrd="0" presId="urn:microsoft.com/office/officeart/2005/8/layout/vProcess5"/>
    <dgm:cxn modelId="{8C789798-DEF5-5F4F-BD6A-D9DF4FFB9E35}" type="presOf" srcId="{119B8E87-5293-4CE4-8DFF-08BC2E7C3944}" destId="{D5A34B63-8EE3-474E-8ACB-8BA514D92442}" srcOrd="1" destOrd="0" presId="urn:microsoft.com/office/officeart/2005/8/layout/vProcess5"/>
    <dgm:cxn modelId="{F3A8969A-16E9-1049-9503-9BFAA49DADDF}" type="presOf" srcId="{019CF35C-3F1A-40EB-8BFA-E9FC723A0C7F}" destId="{4B290693-3D8A-444F-B0C8-75719926827B}" srcOrd="1" destOrd="0" presId="urn:microsoft.com/office/officeart/2005/8/layout/vProcess5"/>
    <dgm:cxn modelId="{9617C3CC-A376-794D-906B-4BE80B6E5AFD}" type="presOf" srcId="{2901E1F8-3479-40C2-A0F1-C3FDC10BC2BC}" destId="{D4C2BB34-A5EA-8D41-AA86-3FD78BFF8FC4}" srcOrd="0" destOrd="0" presId="urn:microsoft.com/office/officeart/2005/8/layout/vProcess5"/>
    <dgm:cxn modelId="{6073AB33-4F49-194D-83DD-799C2992FCF3}" type="presParOf" srcId="{D4C2BB34-A5EA-8D41-AA86-3FD78BFF8FC4}" destId="{1DEF605D-6992-6C4C-A928-50620B8992B8}" srcOrd="0" destOrd="0" presId="urn:microsoft.com/office/officeart/2005/8/layout/vProcess5"/>
    <dgm:cxn modelId="{1AFC3F74-2310-D84A-9089-C88B0950A6AB}" type="presParOf" srcId="{D4C2BB34-A5EA-8D41-AA86-3FD78BFF8FC4}" destId="{041C1289-5D4F-2B47-994D-9FA63002C269}" srcOrd="1" destOrd="0" presId="urn:microsoft.com/office/officeart/2005/8/layout/vProcess5"/>
    <dgm:cxn modelId="{24276776-41B1-3245-85A4-81022645CCA1}" type="presParOf" srcId="{D4C2BB34-A5EA-8D41-AA86-3FD78BFF8FC4}" destId="{447D63E2-EA85-0A4D-81FB-CD8939724E71}" srcOrd="2" destOrd="0" presId="urn:microsoft.com/office/officeart/2005/8/layout/vProcess5"/>
    <dgm:cxn modelId="{B2121389-2F67-B34A-B67C-435C40A9783E}" type="presParOf" srcId="{D4C2BB34-A5EA-8D41-AA86-3FD78BFF8FC4}" destId="{8B476747-605E-534F-BBCE-250CDBF0F847}" srcOrd="3" destOrd="0" presId="urn:microsoft.com/office/officeart/2005/8/layout/vProcess5"/>
    <dgm:cxn modelId="{4056A8D7-90CE-D94D-A4A0-46F7035DA7EF}" type="presParOf" srcId="{D4C2BB34-A5EA-8D41-AA86-3FD78BFF8FC4}" destId="{450C91D2-D369-5C4D-A943-15DFA195ECA5}" srcOrd="4" destOrd="0" presId="urn:microsoft.com/office/officeart/2005/8/layout/vProcess5"/>
    <dgm:cxn modelId="{8FFB870D-BF96-EF4C-BBAC-31451E065B5F}" type="presParOf" srcId="{D4C2BB34-A5EA-8D41-AA86-3FD78BFF8FC4}" destId="{F9F3FF64-F8BF-694D-B160-7A36920D5A8D}" srcOrd="5" destOrd="0" presId="urn:microsoft.com/office/officeart/2005/8/layout/vProcess5"/>
    <dgm:cxn modelId="{F6EDECF5-D316-FF45-A56A-F9710C4EE5CF}" type="presParOf" srcId="{D4C2BB34-A5EA-8D41-AA86-3FD78BFF8FC4}" destId="{D5A34B63-8EE3-474E-8ACB-8BA514D92442}" srcOrd="6" destOrd="0" presId="urn:microsoft.com/office/officeart/2005/8/layout/vProcess5"/>
    <dgm:cxn modelId="{0E8D2CA4-2504-DF44-85AB-4BC00C0CC606}" type="presParOf" srcId="{D4C2BB34-A5EA-8D41-AA86-3FD78BFF8FC4}" destId="{DC7085BA-2FA1-2442-A58B-B53F361DA685}" srcOrd="7" destOrd="0" presId="urn:microsoft.com/office/officeart/2005/8/layout/vProcess5"/>
    <dgm:cxn modelId="{C9455526-1D9E-6F42-B782-BA0CF7825649}" type="presParOf" srcId="{D4C2BB34-A5EA-8D41-AA86-3FD78BFF8FC4}" destId="{4B290693-3D8A-444F-B0C8-75719926827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E0159D-FC6A-47E1-BDAA-909DE961A4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24A30F-0A3D-416D-952A-F0700EB8E316}">
      <dgm:prSet/>
      <dgm:spPr/>
      <dgm:t>
        <a:bodyPr/>
        <a:lstStyle/>
        <a:p>
          <a:r>
            <a:rPr lang="en-US"/>
            <a:t>Quando vogliamo una narrazione non strutturata dell’organizzazione</a:t>
          </a:r>
        </a:p>
      </dgm:t>
    </dgm:pt>
    <dgm:pt modelId="{7B0B5E4C-C1C9-41ED-81B9-1760176B2FE1}" type="parTrans" cxnId="{97CD9E7B-D0A4-458B-AFC5-585E2AD5D2F6}">
      <dgm:prSet/>
      <dgm:spPr/>
      <dgm:t>
        <a:bodyPr/>
        <a:lstStyle/>
        <a:p>
          <a:endParaRPr lang="en-US"/>
        </a:p>
      </dgm:t>
    </dgm:pt>
    <dgm:pt modelId="{59DA0B0F-6BF0-4CD7-9951-7E98E53F8BCC}" type="sibTrans" cxnId="{97CD9E7B-D0A4-458B-AFC5-585E2AD5D2F6}">
      <dgm:prSet/>
      <dgm:spPr/>
      <dgm:t>
        <a:bodyPr/>
        <a:lstStyle/>
        <a:p>
          <a:endParaRPr lang="en-US"/>
        </a:p>
      </dgm:t>
    </dgm:pt>
    <dgm:pt modelId="{7C4ECE3A-688E-49B9-B901-07864ACCB4E0}">
      <dgm:prSet/>
      <dgm:spPr/>
      <dgm:t>
        <a:bodyPr/>
        <a:lstStyle/>
        <a:p>
          <a:r>
            <a:rPr lang="en-US"/>
            <a:t>Quando vogliamo conoscere l’organizzazione dal punto di vista dell’intervistata/o e delle sue pratiche di lavoro quotidiano</a:t>
          </a:r>
        </a:p>
      </dgm:t>
    </dgm:pt>
    <dgm:pt modelId="{DE8B23C6-FA78-42A4-B0F7-6782356819D2}" type="parTrans" cxnId="{C241E21D-8BC2-46CE-A9EC-CA708DCF9A3D}">
      <dgm:prSet/>
      <dgm:spPr/>
      <dgm:t>
        <a:bodyPr/>
        <a:lstStyle/>
        <a:p>
          <a:endParaRPr lang="en-US"/>
        </a:p>
      </dgm:t>
    </dgm:pt>
    <dgm:pt modelId="{7FD4F6DB-676C-49AA-B0B8-6BFC63AEFE47}" type="sibTrans" cxnId="{C241E21D-8BC2-46CE-A9EC-CA708DCF9A3D}">
      <dgm:prSet/>
      <dgm:spPr/>
      <dgm:t>
        <a:bodyPr/>
        <a:lstStyle/>
        <a:p>
          <a:endParaRPr lang="en-US"/>
        </a:p>
      </dgm:t>
    </dgm:pt>
    <dgm:pt modelId="{FC45F716-101B-4B4D-9535-B3E10CC2D6EB}">
      <dgm:prSet/>
      <dgm:spPr/>
      <dgm:t>
        <a:bodyPr/>
        <a:lstStyle/>
        <a:p>
          <a:r>
            <a:rPr lang="en-US"/>
            <a:t>Ricostruire processi di lavoro;</a:t>
          </a:r>
        </a:p>
      </dgm:t>
    </dgm:pt>
    <dgm:pt modelId="{F374C225-1D4A-457D-9BD7-9006C1301BF1}" type="parTrans" cxnId="{62692BC1-2FE5-4D6E-B87B-640E59D4954A}">
      <dgm:prSet/>
      <dgm:spPr/>
      <dgm:t>
        <a:bodyPr/>
        <a:lstStyle/>
        <a:p>
          <a:endParaRPr lang="en-US"/>
        </a:p>
      </dgm:t>
    </dgm:pt>
    <dgm:pt modelId="{AC7AA6D1-8869-4C21-A2A6-0E54E6DF7C68}" type="sibTrans" cxnId="{62692BC1-2FE5-4D6E-B87B-640E59D4954A}">
      <dgm:prSet/>
      <dgm:spPr/>
      <dgm:t>
        <a:bodyPr/>
        <a:lstStyle/>
        <a:p>
          <a:endParaRPr lang="en-US"/>
        </a:p>
      </dgm:t>
    </dgm:pt>
    <dgm:pt modelId="{1A0AFED3-AA2A-4F9A-9FC8-4072C3AD91E6}">
      <dgm:prSet/>
      <dgm:spPr/>
      <dgm:t>
        <a:bodyPr/>
        <a:lstStyle/>
        <a:p>
          <a:r>
            <a:rPr lang="en-GB"/>
            <a:t>Per I check-up aziendali (come siamo messi/dove stiamo andando)</a:t>
          </a:r>
          <a:endParaRPr lang="en-US"/>
        </a:p>
      </dgm:t>
    </dgm:pt>
    <dgm:pt modelId="{857C4E09-6190-4BF9-A9F9-9FFD8CADE56B}" type="parTrans" cxnId="{59777EF4-768A-480C-B2FF-186BA68553CA}">
      <dgm:prSet/>
      <dgm:spPr/>
      <dgm:t>
        <a:bodyPr/>
        <a:lstStyle/>
        <a:p>
          <a:endParaRPr lang="en-US"/>
        </a:p>
      </dgm:t>
    </dgm:pt>
    <dgm:pt modelId="{1CF1E01B-95DF-46D4-8EF1-A994AC740467}" type="sibTrans" cxnId="{59777EF4-768A-480C-B2FF-186BA68553CA}">
      <dgm:prSet/>
      <dgm:spPr/>
      <dgm:t>
        <a:bodyPr/>
        <a:lstStyle/>
        <a:p>
          <a:endParaRPr lang="en-US"/>
        </a:p>
      </dgm:t>
    </dgm:pt>
    <dgm:pt modelId="{C8060BEB-42B3-41B1-B025-9CA372E3745D}">
      <dgm:prSet/>
      <dgm:spPr/>
      <dgm:t>
        <a:bodyPr/>
        <a:lstStyle/>
        <a:p>
          <a:r>
            <a:rPr lang="en-US"/>
            <a:t>Per fare assessment sugli incidenti</a:t>
          </a:r>
        </a:p>
      </dgm:t>
    </dgm:pt>
    <dgm:pt modelId="{F964244F-FF78-4CA1-BB51-58B5D11ED7F5}" type="parTrans" cxnId="{ED63C189-1005-4E27-8662-6F70FE816D05}">
      <dgm:prSet/>
      <dgm:spPr/>
      <dgm:t>
        <a:bodyPr/>
        <a:lstStyle/>
        <a:p>
          <a:endParaRPr lang="en-US"/>
        </a:p>
      </dgm:t>
    </dgm:pt>
    <dgm:pt modelId="{FDF68CA1-231D-49F2-9184-5A12AE9712A1}" type="sibTrans" cxnId="{ED63C189-1005-4E27-8662-6F70FE816D05}">
      <dgm:prSet/>
      <dgm:spPr/>
      <dgm:t>
        <a:bodyPr/>
        <a:lstStyle/>
        <a:p>
          <a:endParaRPr lang="en-US"/>
        </a:p>
      </dgm:t>
    </dgm:pt>
    <dgm:pt modelId="{D2073D96-2998-47EA-93CE-55563D268013}">
      <dgm:prSet/>
      <dgm:spPr/>
      <dgm:t>
        <a:bodyPr/>
        <a:lstStyle/>
        <a:p>
          <a:r>
            <a:rPr lang="en-US"/>
            <a:t>Per </a:t>
          </a:r>
          <a:r>
            <a:rPr lang="en-GB"/>
            <a:t>i colloqui di lavoro…</a:t>
          </a:r>
          <a:endParaRPr lang="en-US"/>
        </a:p>
      </dgm:t>
    </dgm:pt>
    <dgm:pt modelId="{AF7B1E76-8925-4DC5-8997-27F766BFE880}" type="parTrans" cxnId="{8D50C513-9DEB-4D88-A73D-D84C7D3D7A51}">
      <dgm:prSet/>
      <dgm:spPr/>
      <dgm:t>
        <a:bodyPr/>
        <a:lstStyle/>
        <a:p>
          <a:endParaRPr lang="en-US"/>
        </a:p>
      </dgm:t>
    </dgm:pt>
    <dgm:pt modelId="{89E52820-C869-4858-9675-B0ADE8EAF7AA}" type="sibTrans" cxnId="{8D50C513-9DEB-4D88-A73D-D84C7D3D7A51}">
      <dgm:prSet/>
      <dgm:spPr/>
      <dgm:t>
        <a:bodyPr/>
        <a:lstStyle/>
        <a:p>
          <a:endParaRPr lang="en-US"/>
        </a:p>
      </dgm:t>
    </dgm:pt>
    <dgm:pt modelId="{B5D20B60-9311-3E49-A087-05A9275C42E9}" type="pres">
      <dgm:prSet presAssocID="{95E0159D-FC6A-47E1-BDAA-909DE961A479}" presName="vert0" presStyleCnt="0">
        <dgm:presLayoutVars>
          <dgm:dir/>
          <dgm:animOne val="branch"/>
          <dgm:animLvl val="lvl"/>
        </dgm:presLayoutVars>
      </dgm:prSet>
      <dgm:spPr/>
    </dgm:pt>
    <dgm:pt modelId="{8F2DA34C-54DA-2948-940D-A4C0184687F9}" type="pres">
      <dgm:prSet presAssocID="{1024A30F-0A3D-416D-952A-F0700EB8E316}" presName="thickLine" presStyleLbl="alignNode1" presStyleIdx="0" presStyleCnt="6"/>
      <dgm:spPr/>
    </dgm:pt>
    <dgm:pt modelId="{5E6B054D-2D79-1B4A-BA28-A472FBBE67F8}" type="pres">
      <dgm:prSet presAssocID="{1024A30F-0A3D-416D-952A-F0700EB8E316}" presName="horz1" presStyleCnt="0"/>
      <dgm:spPr/>
    </dgm:pt>
    <dgm:pt modelId="{E60153EB-0CB7-6D46-925D-64BA44CBE834}" type="pres">
      <dgm:prSet presAssocID="{1024A30F-0A3D-416D-952A-F0700EB8E316}" presName="tx1" presStyleLbl="revTx" presStyleIdx="0" presStyleCnt="6"/>
      <dgm:spPr/>
    </dgm:pt>
    <dgm:pt modelId="{0C2F6F42-FECC-9F44-9520-15E8D215704C}" type="pres">
      <dgm:prSet presAssocID="{1024A30F-0A3D-416D-952A-F0700EB8E316}" presName="vert1" presStyleCnt="0"/>
      <dgm:spPr/>
    </dgm:pt>
    <dgm:pt modelId="{8ADDE0E9-0832-374B-88F7-2F129149E185}" type="pres">
      <dgm:prSet presAssocID="{7C4ECE3A-688E-49B9-B901-07864ACCB4E0}" presName="thickLine" presStyleLbl="alignNode1" presStyleIdx="1" presStyleCnt="6"/>
      <dgm:spPr/>
    </dgm:pt>
    <dgm:pt modelId="{ABCBA651-9B50-2541-86BA-04AA82CB9F85}" type="pres">
      <dgm:prSet presAssocID="{7C4ECE3A-688E-49B9-B901-07864ACCB4E0}" presName="horz1" presStyleCnt="0"/>
      <dgm:spPr/>
    </dgm:pt>
    <dgm:pt modelId="{CEB6BC72-4561-AC46-8CC5-C3F8702C9CAC}" type="pres">
      <dgm:prSet presAssocID="{7C4ECE3A-688E-49B9-B901-07864ACCB4E0}" presName="tx1" presStyleLbl="revTx" presStyleIdx="1" presStyleCnt="6"/>
      <dgm:spPr/>
    </dgm:pt>
    <dgm:pt modelId="{17379A93-2C67-7142-BA2C-7F1C69821014}" type="pres">
      <dgm:prSet presAssocID="{7C4ECE3A-688E-49B9-B901-07864ACCB4E0}" presName="vert1" presStyleCnt="0"/>
      <dgm:spPr/>
    </dgm:pt>
    <dgm:pt modelId="{71A049D8-B6F1-9741-8467-1115EB51092F}" type="pres">
      <dgm:prSet presAssocID="{FC45F716-101B-4B4D-9535-B3E10CC2D6EB}" presName="thickLine" presStyleLbl="alignNode1" presStyleIdx="2" presStyleCnt="6"/>
      <dgm:spPr/>
    </dgm:pt>
    <dgm:pt modelId="{F739982A-DB90-ED43-A5BE-8F9079C7424E}" type="pres">
      <dgm:prSet presAssocID="{FC45F716-101B-4B4D-9535-B3E10CC2D6EB}" presName="horz1" presStyleCnt="0"/>
      <dgm:spPr/>
    </dgm:pt>
    <dgm:pt modelId="{F56B7C8F-4A2A-0440-8544-354427B5AA0A}" type="pres">
      <dgm:prSet presAssocID="{FC45F716-101B-4B4D-9535-B3E10CC2D6EB}" presName="tx1" presStyleLbl="revTx" presStyleIdx="2" presStyleCnt="6"/>
      <dgm:spPr/>
    </dgm:pt>
    <dgm:pt modelId="{A5447B7B-845C-5748-941B-F6D6B276A1A7}" type="pres">
      <dgm:prSet presAssocID="{FC45F716-101B-4B4D-9535-B3E10CC2D6EB}" presName="vert1" presStyleCnt="0"/>
      <dgm:spPr/>
    </dgm:pt>
    <dgm:pt modelId="{D7B0832C-125D-DB4A-8DA1-393657B3C34F}" type="pres">
      <dgm:prSet presAssocID="{1A0AFED3-AA2A-4F9A-9FC8-4072C3AD91E6}" presName="thickLine" presStyleLbl="alignNode1" presStyleIdx="3" presStyleCnt="6"/>
      <dgm:spPr/>
    </dgm:pt>
    <dgm:pt modelId="{585624B4-A7C5-C747-AF15-0B3169EB5843}" type="pres">
      <dgm:prSet presAssocID="{1A0AFED3-AA2A-4F9A-9FC8-4072C3AD91E6}" presName="horz1" presStyleCnt="0"/>
      <dgm:spPr/>
    </dgm:pt>
    <dgm:pt modelId="{E9402339-1789-4D4C-A364-D7F38F43084B}" type="pres">
      <dgm:prSet presAssocID="{1A0AFED3-AA2A-4F9A-9FC8-4072C3AD91E6}" presName="tx1" presStyleLbl="revTx" presStyleIdx="3" presStyleCnt="6"/>
      <dgm:spPr/>
    </dgm:pt>
    <dgm:pt modelId="{D5574034-8B42-2247-A53C-E9949BC8F8CD}" type="pres">
      <dgm:prSet presAssocID="{1A0AFED3-AA2A-4F9A-9FC8-4072C3AD91E6}" presName="vert1" presStyleCnt="0"/>
      <dgm:spPr/>
    </dgm:pt>
    <dgm:pt modelId="{3FEF9908-7E8C-9B4E-B1D4-8C72E9A21EA4}" type="pres">
      <dgm:prSet presAssocID="{C8060BEB-42B3-41B1-B025-9CA372E3745D}" presName="thickLine" presStyleLbl="alignNode1" presStyleIdx="4" presStyleCnt="6"/>
      <dgm:spPr/>
    </dgm:pt>
    <dgm:pt modelId="{0102191E-50EC-7D4F-A42D-02A3156421FC}" type="pres">
      <dgm:prSet presAssocID="{C8060BEB-42B3-41B1-B025-9CA372E3745D}" presName="horz1" presStyleCnt="0"/>
      <dgm:spPr/>
    </dgm:pt>
    <dgm:pt modelId="{50647EA2-99ED-A548-B67A-5B2314649CAD}" type="pres">
      <dgm:prSet presAssocID="{C8060BEB-42B3-41B1-B025-9CA372E3745D}" presName="tx1" presStyleLbl="revTx" presStyleIdx="4" presStyleCnt="6"/>
      <dgm:spPr/>
    </dgm:pt>
    <dgm:pt modelId="{C64C8A98-4D55-9648-A4F7-DCB3000A24AC}" type="pres">
      <dgm:prSet presAssocID="{C8060BEB-42B3-41B1-B025-9CA372E3745D}" presName="vert1" presStyleCnt="0"/>
      <dgm:spPr/>
    </dgm:pt>
    <dgm:pt modelId="{98617499-7A91-9140-8CE7-E901B94FC625}" type="pres">
      <dgm:prSet presAssocID="{D2073D96-2998-47EA-93CE-55563D268013}" presName="thickLine" presStyleLbl="alignNode1" presStyleIdx="5" presStyleCnt="6"/>
      <dgm:spPr/>
    </dgm:pt>
    <dgm:pt modelId="{5B43923D-99E2-B54C-8B85-B99F19D5BA4C}" type="pres">
      <dgm:prSet presAssocID="{D2073D96-2998-47EA-93CE-55563D268013}" presName="horz1" presStyleCnt="0"/>
      <dgm:spPr/>
    </dgm:pt>
    <dgm:pt modelId="{87D74E82-60E9-0341-AA67-23E2323A778B}" type="pres">
      <dgm:prSet presAssocID="{D2073D96-2998-47EA-93CE-55563D268013}" presName="tx1" presStyleLbl="revTx" presStyleIdx="5" presStyleCnt="6"/>
      <dgm:spPr/>
    </dgm:pt>
    <dgm:pt modelId="{2DD5D836-4CB8-6649-8594-ACDF4EC46E7D}" type="pres">
      <dgm:prSet presAssocID="{D2073D96-2998-47EA-93CE-55563D268013}" presName="vert1" presStyleCnt="0"/>
      <dgm:spPr/>
    </dgm:pt>
  </dgm:ptLst>
  <dgm:cxnLst>
    <dgm:cxn modelId="{EEF6C011-32A5-B149-8C85-42D46B795F97}" type="presOf" srcId="{D2073D96-2998-47EA-93CE-55563D268013}" destId="{87D74E82-60E9-0341-AA67-23E2323A778B}" srcOrd="0" destOrd="0" presId="urn:microsoft.com/office/officeart/2008/layout/LinedList"/>
    <dgm:cxn modelId="{F6294B12-7777-F24E-91C2-4B3FA94C532B}" type="presOf" srcId="{C8060BEB-42B3-41B1-B025-9CA372E3745D}" destId="{50647EA2-99ED-A548-B67A-5B2314649CAD}" srcOrd="0" destOrd="0" presId="urn:microsoft.com/office/officeart/2008/layout/LinedList"/>
    <dgm:cxn modelId="{8D50C513-9DEB-4D88-A73D-D84C7D3D7A51}" srcId="{95E0159D-FC6A-47E1-BDAA-909DE961A479}" destId="{D2073D96-2998-47EA-93CE-55563D268013}" srcOrd="5" destOrd="0" parTransId="{AF7B1E76-8925-4DC5-8997-27F766BFE880}" sibTransId="{89E52820-C869-4858-9675-B0ADE8EAF7AA}"/>
    <dgm:cxn modelId="{C241E21D-8BC2-46CE-A9EC-CA708DCF9A3D}" srcId="{95E0159D-FC6A-47E1-BDAA-909DE961A479}" destId="{7C4ECE3A-688E-49B9-B901-07864ACCB4E0}" srcOrd="1" destOrd="0" parTransId="{DE8B23C6-FA78-42A4-B0F7-6782356819D2}" sibTransId="{7FD4F6DB-676C-49AA-B0B8-6BFC63AEFE47}"/>
    <dgm:cxn modelId="{53D34B37-F8DC-4B40-A9B5-636218545A95}" type="presOf" srcId="{1024A30F-0A3D-416D-952A-F0700EB8E316}" destId="{E60153EB-0CB7-6D46-925D-64BA44CBE834}" srcOrd="0" destOrd="0" presId="urn:microsoft.com/office/officeart/2008/layout/LinedList"/>
    <dgm:cxn modelId="{5661A94D-BE5A-7540-BBB6-16B4643E654E}" type="presOf" srcId="{95E0159D-FC6A-47E1-BDAA-909DE961A479}" destId="{B5D20B60-9311-3E49-A087-05A9275C42E9}" srcOrd="0" destOrd="0" presId="urn:microsoft.com/office/officeart/2008/layout/LinedList"/>
    <dgm:cxn modelId="{7320634E-6E36-C942-BBFC-800F1AB97A24}" type="presOf" srcId="{FC45F716-101B-4B4D-9535-B3E10CC2D6EB}" destId="{F56B7C8F-4A2A-0440-8544-354427B5AA0A}" srcOrd="0" destOrd="0" presId="urn:microsoft.com/office/officeart/2008/layout/LinedList"/>
    <dgm:cxn modelId="{97CD9E7B-D0A4-458B-AFC5-585E2AD5D2F6}" srcId="{95E0159D-FC6A-47E1-BDAA-909DE961A479}" destId="{1024A30F-0A3D-416D-952A-F0700EB8E316}" srcOrd="0" destOrd="0" parTransId="{7B0B5E4C-C1C9-41ED-81B9-1760176B2FE1}" sibTransId="{59DA0B0F-6BF0-4CD7-9951-7E98E53F8BCC}"/>
    <dgm:cxn modelId="{ED63C189-1005-4E27-8662-6F70FE816D05}" srcId="{95E0159D-FC6A-47E1-BDAA-909DE961A479}" destId="{C8060BEB-42B3-41B1-B025-9CA372E3745D}" srcOrd="4" destOrd="0" parTransId="{F964244F-FF78-4CA1-BB51-58B5D11ED7F5}" sibTransId="{FDF68CA1-231D-49F2-9184-5A12AE9712A1}"/>
    <dgm:cxn modelId="{4E801496-5C57-3049-93D5-92367E667F36}" type="presOf" srcId="{7C4ECE3A-688E-49B9-B901-07864ACCB4E0}" destId="{CEB6BC72-4561-AC46-8CC5-C3F8702C9CAC}" srcOrd="0" destOrd="0" presId="urn:microsoft.com/office/officeart/2008/layout/LinedList"/>
    <dgm:cxn modelId="{62692BC1-2FE5-4D6E-B87B-640E59D4954A}" srcId="{95E0159D-FC6A-47E1-BDAA-909DE961A479}" destId="{FC45F716-101B-4B4D-9535-B3E10CC2D6EB}" srcOrd="2" destOrd="0" parTransId="{F374C225-1D4A-457D-9BD7-9006C1301BF1}" sibTransId="{AC7AA6D1-8869-4C21-A2A6-0E54E6DF7C68}"/>
    <dgm:cxn modelId="{6B4EA3DD-FCA9-DF42-B00E-F54706B0A94B}" type="presOf" srcId="{1A0AFED3-AA2A-4F9A-9FC8-4072C3AD91E6}" destId="{E9402339-1789-4D4C-A364-D7F38F43084B}" srcOrd="0" destOrd="0" presId="urn:microsoft.com/office/officeart/2008/layout/LinedList"/>
    <dgm:cxn modelId="{59777EF4-768A-480C-B2FF-186BA68553CA}" srcId="{95E0159D-FC6A-47E1-BDAA-909DE961A479}" destId="{1A0AFED3-AA2A-4F9A-9FC8-4072C3AD91E6}" srcOrd="3" destOrd="0" parTransId="{857C4E09-6190-4BF9-A9F9-9FFD8CADE56B}" sibTransId="{1CF1E01B-95DF-46D4-8EF1-A994AC740467}"/>
    <dgm:cxn modelId="{69C8FEF0-A809-A94A-857F-DABBB58D4471}" type="presParOf" srcId="{B5D20B60-9311-3E49-A087-05A9275C42E9}" destId="{8F2DA34C-54DA-2948-940D-A4C0184687F9}" srcOrd="0" destOrd="0" presId="urn:microsoft.com/office/officeart/2008/layout/LinedList"/>
    <dgm:cxn modelId="{A24A343B-9EF8-2040-9C70-E28DA4991C6E}" type="presParOf" srcId="{B5D20B60-9311-3E49-A087-05A9275C42E9}" destId="{5E6B054D-2D79-1B4A-BA28-A472FBBE67F8}" srcOrd="1" destOrd="0" presId="urn:microsoft.com/office/officeart/2008/layout/LinedList"/>
    <dgm:cxn modelId="{7D1C5ECA-B318-5D46-B329-7267BBF88B86}" type="presParOf" srcId="{5E6B054D-2D79-1B4A-BA28-A472FBBE67F8}" destId="{E60153EB-0CB7-6D46-925D-64BA44CBE834}" srcOrd="0" destOrd="0" presId="urn:microsoft.com/office/officeart/2008/layout/LinedList"/>
    <dgm:cxn modelId="{8AF08EAF-1A18-7949-ABEE-CFD7C2A9D5D1}" type="presParOf" srcId="{5E6B054D-2D79-1B4A-BA28-A472FBBE67F8}" destId="{0C2F6F42-FECC-9F44-9520-15E8D215704C}" srcOrd="1" destOrd="0" presId="urn:microsoft.com/office/officeart/2008/layout/LinedList"/>
    <dgm:cxn modelId="{E6CECCBB-FB6F-9F4A-A3D9-0DDDD4DB14FA}" type="presParOf" srcId="{B5D20B60-9311-3E49-A087-05A9275C42E9}" destId="{8ADDE0E9-0832-374B-88F7-2F129149E185}" srcOrd="2" destOrd="0" presId="urn:microsoft.com/office/officeart/2008/layout/LinedList"/>
    <dgm:cxn modelId="{86B7321C-C908-2546-8890-1F436FFE2D76}" type="presParOf" srcId="{B5D20B60-9311-3E49-A087-05A9275C42E9}" destId="{ABCBA651-9B50-2541-86BA-04AA82CB9F85}" srcOrd="3" destOrd="0" presId="urn:microsoft.com/office/officeart/2008/layout/LinedList"/>
    <dgm:cxn modelId="{B012F0DB-9D21-9540-8D7D-18612DF0A78D}" type="presParOf" srcId="{ABCBA651-9B50-2541-86BA-04AA82CB9F85}" destId="{CEB6BC72-4561-AC46-8CC5-C3F8702C9CAC}" srcOrd="0" destOrd="0" presId="urn:microsoft.com/office/officeart/2008/layout/LinedList"/>
    <dgm:cxn modelId="{4C67503F-5F19-924F-8205-D93610813BB0}" type="presParOf" srcId="{ABCBA651-9B50-2541-86BA-04AA82CB9F85}" destId="{17379A93-2C67-7142-BA2C-7F1C69821014}" srcOrd="1" destOrd="0" presId="urn:microsoft.com/office/officeart/2008/layout/LinedList"/>
    <dgm:cxn modelId="{A4FAE6BC-7F05-BD4D-90BF-849DE5B4E130}" type="presParOf" srcId="{B5D20B60-9311-3E49-A087-05A9275C42E9}" destId="{71A049D8-B6F1-9741-8467-1115EB51092F}" srcOrd="4" destOrd="0" presId="urn:microsoft.com/office/officeart/2008/layout/LinedList"/>
    <dgm:cxn modelId="{54696C64-7A21-3442-856F-66899E746F1B}" type="presParOf" srcId="{B5D20B60-9311-3E49-A087-05A9275C42E9}" destId="{F739982A-DB90-ED43-A5BE-8F9079C7424E}" srcOrd="5" destOrd="0" presId="urn:microsoft.com/office/officeart/2008/layout/LinedList"/>
    <dgm:cxn modelId="{EF4B4D67-FA1C-2743-9F93-4D78CC8A2B5F}" type="presParOf" srcId="{F739982A-DB90-ED43-A5BE-8F9079C7424E}" destId="{F56B7C8F-4A2A-0440-8544-354427B5AA0A}" srcOrd="0" destOrd="0" presId="urn:microsoft.com/office/officeart/2008/layout/LinedList"/>
    <dgm:cxn modelId="{F4693E9A-5EFE-2F4A-A748-7EDC3FDF2060}" type="presParOf" srcId="{F739982A-DB90-ED43-A5BE-8F9079C7424E}" destId="{A5447B7B-845C-5748-941B-F6D6B276A1A7}" srcOrd="1" destOrd="0" presId="urn:microsoft.com/office/officeart/2008/layout/LinedList"/>
    <dgm:cxn modelId="{8BD09CD8-472C-0E44-8D96-D5B415BF36A7}" type="presParOf" srcId="{B5D20B60-9311-3E49-A087-05A9275C42E9}" destId="{D7B0832C-125D-DB4A-8DA1-393657B3C34F}" srcOrd="6" destOrd="0" presId="urn:microsoft.com/office/officeart/2008/layout/LinedList"/>
    <dgm:cxn modelId="{81CFC081-32C7-AA44-80A3-8308D97AF872}" type="presParOf" srcId="{B5D20B60-9311-3E49-A087-05A9275C42E9}" destId="{585624B4-A7C5-C747-AF15-0B3169EB5843}" srcOrd="7" destOrd="0" presId="urn:microsoft.com/office/officeart/2008/layout/LinedList"/>
    <dgm:cxn modelId="{4FC9EEB7-785F-9048-9D2A-3406B019739E}" type="presParOf" srcId="{585624B4-A7C5-C747-AF15-0B3169EB5843}" destId="{E9402339-1789-4D4C-A364-D7F38F43084B}" srcOrd="0" destOrd="0" presId="urn:microsoft.com/office/officeart/2008/layout/LinedList"/>
    <dgm:cxn modelId="{5A3E1EF9-811E-9C45-BF72-B78B104E7F77}" type="presParOf" srcId="{585624B4-A7C5-C747-AF15-0B3169EB5843}" destId="{D5574034-8B42-2247-A53C-E9949BC8F8CD}" srcOrd="1" destOrd="0" presId="urn:microsoft.com/office/officeart/2008/layout/LinedList"/>
    <dgm:cxn modelId="{FDB0F232-9E82-A84C-BF0E-0BF16996A809}" type="presParOf" srcId="{B5D20B60-9311-3E49-A087-05A9275C42E9}" destId="{3FEF9908-7E8C-9B4E-B1D4-8C72E9A21EA4}" srcOrd="8" destOrd="0" presId="urn:microsoft.com/office/officeart/2008/layout/LinedList"/>
    <dgm:cxn modelId="{E8A13029-8AA8-2B4A-A2C6-D936E7D53374}" type="presParOf" srcId="{B5D20B60-9311-3E49-A087-05A9275C42E9}" destId="{0102191E-50EC-7D4F-A42D-02A3156421FC}" srcOrd="9" destOrd="0" presId="urn:microsoft.com/office/officeart/2008/layout/LinedList"/>
    <dgm:cxn modelId="{7EEF4A2C-4706-004F-B8B6-6BFD38BE11BF}" type="presParOf" srcId="{0102191E-50EC-7D4F-A42D-02A3156421FC}" destId="{50647EA2-99ED-A548-B67A-5B2314649CAD}" srcOrd="0" destOrd="0" presId="urn:microsoft.com/office/officeart/2008/layout/LinedList"/>
    <dgm:cxn modelId="{B7DA3071-CED3-114D-94C3-2C9FA53EB818}" type="presParOf" srcId="{0102191E-50EC-7D4F-A42D-02A3156421FC}" destId="{C64C8A98-4D55-9648-A4F7-DCB3000A24AC}" srcOrd="1" destOrd="0" presId="urn:microsoft.com/office/officeart/2008/layout/LinedList"/>
    <dgm:cxn modelId="{8592AFB7-E18C-B049-A880-4ABB18BB6B6E}" type="presParOf" srcId="{B5D20B60-9311-3E49-A087-05A9275C42E9}" destId="{98617499-7A91-9140-8CE7-E901B94FC625}" srcOrd="10" destOrd="0" presId="urn:microsoft.com/office/officeart/2008/layout/LinedList"/>
    <dgm:cxn modelId="{19A17E28-90CF-2B48-A52A-029A69C85567}" type="presParOf" srcId="{B5D20B60-9311-3E49-A087-05A9275C42E9}" destId="{5B43923D-99E2-B54C-8B85-B99F19D5BA4C}" srcOrd="11" destOrd="0" presId="urn:microsoft.com/office/officeart/2008/layout/LinedList"/>
    <dgm:cxn modelId="{E8F550A8-18CF-524A-BED7-7FEB163FC73F}" type="presParOf" srcId="{5B43923D-99E2-B54C-8B85-B99F19D5BA4C}" destId="{87D74E82-60E9-0341-AA67-23E2323A778B}" srcOrd="0" destOrd="0" presId="urn:microsoft.com/office/officeart/2008/layout/LinedList"/>
    <dgm:cxn modelId="{F908FF75-D98C-2C44-A74C-10233B014105}" type="presParOf" srcId="{5B43923D-99E2-B54C-8B85-B99F19D5BA4C}" destId="{2DD5D836-4CB8-6649-8594-ACDF4EC46E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1B069-37C9-FF4E-A731-A94FE4E00DA5}">
      <dsp:nvSpPr>
        <dsp:cNvPr id="0" name=""/>
        <dsp:cNvSpPr/>
      </dsp:nvSpPr>
      <dsp:spPr>
        <a:xfrm>
          <a:off x="0" y="470648"/>
          <a:ext cx="6245265" cy="11188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Ogni aspetto del comportamento umano è una possible fonte di indagine per l’analisi organizzativa;</a:t>
          </a:r>
        </a:p>
      </dsp:txBody>
      <dsp:txXfrm>
        <a:off x="54616" y="525264"/>
        <a:ext cx="6136033" cy="1009580"/>
      </dsp:txXfrm>
    </dsp:sp>
    <dsp:sp modelId="{0E826063-67C4-804C-84D1-3E27B9F22AA5}">
      <dsp:nvSpPr>
        <dsp:cNvPr id="0" name=""/>
        <dsp:cNvSpPr/>
      </dsp:nvSpPr>
      <dsp:spPr>
        <a:xfrm>
          <a:off x="0" y="1647061"/>
          <a:ext cx="6245265" cy="111881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Gli/le analist3 spesso (non sempre!) iniziano il processo di ricerca ponendo una domanda su come o perché le cose accadono (ipotesi) prima di adottare un </a:t>
          </a:r>
          <a:r>
            <a:rPr lang="en-US" sz="2000" b="1" kern="1200"/>
            <a:t>disegno di ricerca</a:t>
          </a:r>
          <a:endParaRPr lang="en-US" sz="2000" kern="1200"/>
        </a:p>
      </dsp:txBody>
      <dsp:txXfrm>
        <a:off x="54616" y="1701677"/>
        <a:ext cx="6136033" cy="1009580"/>
      </dsp:txXfrm>
    </dsp:sp>
    <dsp:sp modelId="{11D99958-65DB-744D-BA60-AC5EFD1C6990}">
      <dsp:nvSpPr>
        <dsp:cNvPr id="0" name=""/>
        <dsp:cNvSpPr/>
      </dsp:nvSpPr>
      <dsp:spPr>
        <a:xfrm>
          <a:off x="0" y="2823473"/>
          <a:ext cx="6245265" cy="111881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 processo scientifico di ricerca stabilisce nel disegno di ricerca le questioni che aiutano a garantire che i risultati siano “oggettivi” e “accurati”</a:t>
          </a:r>
        </a:p>
      </dsp:txBody>
      <dsp:txXfrm>
        <a:off x="54616" y="2878089"/>
        <a:ext cx="6136033" cy="1009580"/>
      </dsp:txXfrm>
    </dsp:sp>
    <dsp:sp modelId="{0D015687-70A1-0046-B88A-F29C368BA75C}">
      <dsp:nvSpPr>
        <dsp:cNvPr id="0" name=""/>
        <dsp:cNvSpPr/>
      </dsp:nvSpPr>
      <dsp:spPr>
        <a:xfrm>
          <a:off x="0" y="3999886"/>
          <a:ext cx="6245265" cy="111881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Il metodo scientifico comporta lo sviluppo e la verifica di teorie sul mondo basate su prove empiriche, sforzandosi di essere obiettivi, critici, scettici e logici</a:t>
          </a:r>
        </a:p>
      </dsp:txBody>
      <dsp:txXfrm>
        <a:off x="54616" y="4054502"/>
        <a:ext cx="6136033" cy="1009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9323C-F0FB-814B-B15E-94DF7596F6AA}">
      <dsp:nvSpPr>
        <dsp:cNvPr id="0" name=""/>
        <dsp:cNvSpPr/>
      </dsp:nvSpPr>
      <dsp:spPr>
        <a:xfrm>
          <a:off x="0" y="127607"/>
          <a:ext cx="6245265" cy="17396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risultati delle analisi tendono a fornire dati che permettono una conoscenza di dimensioni materiali e immateriali come culture, subculture, rituali e credenze, tendenze e atteggiamenti;</a:t>
          </a:r>
        </a:p>
      </dsp:txBody>
      <dsp:txXfrm>
        <a:off x="84922" y="212529"/>
        <a:ext cx="6075421" cy="1569799"/>
      </dsp:txXfrm>
    </dsp:sp>
    <dsp:sp modelId="{31406238-C465-7442-8E9C-0DFAD9DBB8B6}">
      <dsp:nvSpPr>
        <dsp:cNvPr id="0" name=""/>
        <dsp:cNvSpPr/>
      </dsp:nvSpPr>
      <dsp:spPr>
        <a:xfrm>
          <a:off x="0" y="1924851"/>
          <a:ext cx="6245265" cy="17396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L'</a:t>
          </a:r>
          <a:r>
            <a:rPr lang="en-US" sz="2000" b="1" kern="1200"/>
            <a:t>affidabilità</a:t>
          </a:r>
          <a:r>
            <a:rPr lang="en-US" sz="2000" kern="1200"/>
            <a:t> di uno studio si riferisce alla </a:t>
          </a:r>
          <a:r>
            <a:rPr lang="en-US" sz="2000" i="1" kern="1200"/>
            <a:t>probabilità</a:t>
          </a:r>
          <a:r>
            <a:rPr lang="en-US" sz="2000" kern="1200"/>
            <a:t> che i risultati della ricerca vengano replicati se lo studio viene riprodotto. Quando un/a analista segue i protocolli di un altro studio e arriva agli stessi risultati, lo studio è </a:t>
          </a:r>
          <a:r>
            <a:rPr lang="en-US" sz="2000" i="1" u="sng" kern="1200"/>
            <a:t>affidabile;</a:t>
          </a:r>
          <a:endParaRPr lang="en-US" sz="2000" kern="1200"/>
        </a:p>
      </dsp:txBody>
      <dsp:txXfrm>
        <a:off x="84922" y="2009773"/>
        <a:ext cx="6075421" cy="1569799"/>
      </dsp:txXfrm>
    </dsp:sp>
    <dsp:sp modelId="{1B862AEB-EA51-9A47-BBF8-DC775F6999C6}">
      <dsp:nvSpPr>
        <dsp:cNvPr id="0" name=""/>
        <dsp:cNvSpPr/>
      </dsp:nvSpPr>
      <dsp:spPr>
        <a:xfrm>
          <a:off x="0" y="3722095"/>
          <a:ext cx="6245265" cy="17396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La </a:t>
          </a:r>
          <a:r>
            <a:rPr lang="en-US" sz="2000" b="1" u="sng" kern="1200"/>
            <a:t>validità</a:t>
          </a:r>
          <a:r>
            <a:rPr lang="en-US" sz="2000" kern="1200"/>
            <a:t> si riferisce a quanto l’analisi misuri effettivamente quello per cui è stato progettato;</a:t>
          </a:r>
        </a:p>
      </dsp:txBody>
      <dsp:txXfrm>
        <a:off x="84922" y="3807017"/>
        <a:ext cx="6075421" cy="1569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7AF9E-3585-EA4B-95C4-0973C395F1DB}">
      <dsp:nvSpPr>
        <dsp:cNvPr id="0" name=""/>
        <dsp:cNvSpPr/>
      </dsp:nvSpPr>
      <dsp:spPr>
        <a:xfrm>
          <a:off x="0" y="54085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Survey (ricerca quantitativa):</a:t>
          </a:r>
          <a:r>
            <a:rPr lang="en-US" sz="2200" kern="1200"/>
            <a:t> raccolgono dati da soggetti che rispondono a una serie di domande su comportamenti e opinioni e sono il metodo di ricerca scientifica più utilizzato </a:t>
          </a:r>
        </a:p>
      </dsp:txBody>
      <dsp:txXfrm>
        <a:off x="42722" y="583575"/>
        <a:ext cx="10430156" cy="789716"/>
      </dsp:txXfrm>
    </dsp:sp>
    <dsp:sp modelId="{CAECB6B4-D1A4-C245-88ED-56BEC05C0CCC}">
      <dsp:nvSpPr>
        <dsp:cNvPr id="0" name=""/>
        <dsp:cNvSpPr/>
      </dsp:nvSpPr>
      <dsp:spPr>
        <a:xfrm>
          <a:off x="0" y="147937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Non tutti i sondaggi sono considerati ricerca analitica. Metodi simili sono utilizzati per il marketing o per altre informazioni</a:t>
          </a:r>
        </a:p>
      </dsp:txBody>
      <dsp:txXfrm>
        <a:off x="42722" y="1522095"/>
        <a:ext cx="10430156" cy="789716"/>
      </dsp:txXfrm>
    </dsp:sp>
    <dsp:sp modelId="{6C57F499-3847-C243-8053-42807E48FB66}">
      <dsp:nvSpPr>
        <dsp:cNvPr id="0" name=""/>
        <dsp:cNvSpPr/>
      </dsp:nvSpPr>
      <dsp:spPr>
        <a:xfrm>
          <a:off x="0" y="241789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Una </a:t>
          </a:r>
          <a:r>
            <a:rPr lang="en-US" sz="2200" b="1" kern="1200"/>
            <a:t>survey</a:t>
          </a:r>
          <a:r>
            <a:rPr lang="en-US" sz="2200" kern="1200"/>
            <a:t> si rivolge a una popolazione specifica, o a persone che sono l'obiettivo di uno studio, o può rivolgersi a un piccolo sottoinsieme della popolazione (</a:t>
          </a:r>
          <a:r>
            <a:rPr lang="en-US" sz="2200" b="1" kern="1200"/>
            <a:t>campione</a:t>
          </a:r>
          <a:r>
            <a:rPr lang="en-US" sz="2200" kern="1200"/>
            <a:t>)</a:t>
          </a:r>
        </a:p>
      </dsp:txBody>
      <dsp:txXfrm>
        <a:off x="42722" y="2460615"/>
        <a:ext cx="10430156" cy="789716"/>
      </dsp:txXfrm>
    </dsp:sp>
    <dsp:sp modelId="{4B1BCD28-1D29-B141-918C-B72C8B25335F}">
      <dsp:nvSpPr>
        <dsp:cNvPr id="0" name=""/>
        <dsp:cNvSpPr/>
      </dsp:nvSpPr>
      <dsp:spPr>
        <a:xfrm>
          <a:off x="0" y="335641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Campione casuale: </a:t>
          </a:r>
          <a:r>
            <a:rPr lang="en-US" sz="2200" kern="1200"/>
            <a:t>ogni persona in una popolazione deve avere la stessa possibilità di essere scelta per lo studio</a:t>
          </a:r>
        </a:p>
      </dsp:txBody>
      <dsp:txXfrm>
        <a:off x="42722" y="3399135"/>
        <a:ext cx="10430156" cy="789716"/>
      </dsp:txXfrm>
    </dsp:sp>
    <dsp:sp modelId="{00B0676D-12FC-5942-9438-66CEC0FF0866}">
      <dsp:nvSpPr>
        <dsp:cNvPr id="0" name=""/>
        <dsp:cNvSpPr/>
      </dsp:nvSpPr>
      <dsp:spPr>
        <a:xfrm>
          <a:off x="0" y="4231573"/>
          <a:ext cx="10515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È importante informare i soggetti della natura e dello scopo dello studio in anticipo e ringraziare sempre i soggetti partecipanti e fornire l'opzione di vedere i risultati se interessati.</a:t>
          </a:r>
        </a:p>
      </dsp:txBody>
      <dsp:txXfrm>
        <a:off x="0" y="4231573"/>
        <a:ext cx="10515600" cy="5350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F9C66-9BB3-42E3-9795-54DB44EAB457}">
      <dsp:nvSpPr>
        <dsp:cNvPr id="0" name=""/>
        <dsp:cNvSpPr/>
      </dsp:nvSpPr>
      <dsp:spPr>
        <a:xfrm>
          <a:off x="0" y="852469"/>
          <a:ext cx="10952018" cy="15737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07F3-0043-4218-95E6-42AB27DED395}">
      <dsp:nvSpPr>
        <dsp:cNvPr id="0" name=""/>
        <dsp:cNvSpPr/>
      </dsp:nvSpPr>
      <dsp:spPr>
        <a:xfrm>
          <a:off x="476071" y="1206571"/>
          <a:ext cx="865584" cy="8655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6D7B3-B134-44DA-97A9-5D9B6DCFADD7}">
      <dsp:nvSpPr>
        <dsp:cNvPr id="0" name=""/>
        <dsp:cNvSpPr/>
      </dsp:nvSpPr>
      <dsp:spPr>
        <a:xfrm>
          <a:off x="1817726" y="852469"/>
          <a:ext cx="9134291" cy="15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559" tIns="166559" rIns="166559" bIns="1665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Uno strumento comune per le survey è il </a:t>
          </a:r>
          <a:r>
            <a:rPr lang="en-US" sz="2100" b="1" kern="1200"/>
            <a:t>questionario</a:t>
          </a:r>
          <a:r>
            <a:rPr lang="en-US" sz="2100" kern="1200"/>
            <a:t>, utilizzando dati quantitativi (</a:t>
          </a:r>
          <a:r>
            <a:rPr lang="en-US" sz="2100" b="1" kern="1200"/>
            <a:t>dati numerici</a:t>
          </a:r>
          <a:r>
            <a:rPr lang="en-US" sz="2100" kern="1200"/>
            <a:t>) che sono facili da elaborare</a:t>
          </a:r>
        </a:p>
      </dsp:txBody>
      <dsp:txXfrm>
        <a:off x="1817726" y="852469"/>
        <a:ext cx="9134291" cy="1573789"/>
      </dsp:txXfrm>
    </dsp:sp>
    <dsp:sp modelId="{0AA1132F-D394-4B65-B64A-83E3A6B9EAD6}">
      <dsp:nvSpPr>
        <dsp:cNvPr id="0" name=""/>
        <dsp:cNvSpPr/>
      </dsp:nvSpPr>
      <dsp:spPr>
        <a:xfrm>
          <a:off x="0" y="2819706"/>
          <a:ext cx="10952018" cy="15737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3A323-009C-49AA-A413-4FB220AFA1FC}">
      <dsp:nvSpPr>
        <dsp:cNvPr id="0" name=""/>
        <dsp:cNvSpPr/>
      </dsp:nvSpPr>
      <dsp:spPr>
        <a:xfrm>
          <a:off x="476071" y="3173808"/>
          <a:ext cx="865584" cy="8655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88774-0804-4381-81ED-672B5C784247}">
      <dsp:nvSpPr>
        <dsp:cNvPr id="0" name=""/>
        <dsp:cNvSpPr/>
      </dsp:nvSpPr>
      <dsp:spPr>
        <a:xfrm>
          <a:off x="1817726" y="2819706"/>
          <a:ext cx="9134291" cy="15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559" tIns="166559" rIns="166559" bIns="1665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Un'</a:t>
          </a:r>
          <a:r>
            <a:rPr lang="en-US" sz="2100" b="1" kern="1200"/>
            <a:t>intervista</a:t>
          </a:r>
          <a:r>
            <a:rPr lang="en-US" sz="2100" kern="1200"/>
            <a:t> quantitativa è una conversazione “</a:t>
          </a:r>
          <a:r>
            <a:rPr lang="en-US" sz="2100" i="1" kern="1200"/>
            <a:t>face to face</a:t>
          </a:r>
          <a:r>
            <a:rPr lang="en-US" sz="2100" kern="1200"/>
            <a:t>” tra il ricercatore e il soggetto e offre un modo di condurre indagini in cui i partecipanti sono liberi di rispondere come desiderano dentro un range di opzioni di risposta definite.</a:t>
          </a:r>
        </a:p>
      </dsp:txBody>
      <dsp:txXfrm>
        <a:off x="1817726" y="2819706"/>
        <a:ext cx="9134291" cy="15737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AB55E-EA94-0248-A170-03D46FB70F23}">
      <dsp:nvSpPr>
        <dsp:cNvPr id="0" name=""/>
        <dsp:cNvSpPr/>
      </dsp:nvSpPr>
      <dsp:spPr>
        <a:xfrm>
          <a:off x="51" y="191747"/>
          <a:ext cx="4913783" cy="1424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organizzazioni raccolgono molti dati, di più di quelli che pensano di avere e molti altri potrebbero essere disponibili con qualche attenzione. Esempio:</a:t>
          </a:r>
        </a:p>
      </dsp:txBody>
      <dsp:txXfrm>
        <a:off x="51" y="191747"/>
        <a:ext cx="4913783" cy="1424423"/>
      </dsp:txXfrm>
    </dsp:sp>
    <dsp:sp modelId="{26445DE6-1497-924A-898F-2DE75F7B6B5B}">
      <dsp:nvSpPr>
        <dsp:cNvPr id="0" name=""/>
        <dsp:cNvSpPr/>
      </dsp:nvSpPr>
      <dsp:spPr>
        <a:xfrm>
          <a:off x="51" y="1616171"/>
          <a:ext cx="4913783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Gestione del personale, carichi di lavoro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G</a:t>
          </a:r>
          <a:r>
            <a:rPr lang="en-US" sz="2200" kern="1200"/>
            <a:t>estione commesse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I</a:t>
          </a:r>
          <a:r>
            <a:rPr lang="en-US" sz="2200" kern="1200"/>
            <a:t>niziative estemporanee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R</a:t>
          </a:r>
          <a:r>
            <a:rPr lang="en-US" sz="2200" kern="1200"/>
            <a:t>apporti con l’esterno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C</a:t>
          </a:r>
          <a:r>
            <a:rPr lang="en-US" sz="2200" kern="1200"/>
            <a:t>ertificazioni e brand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R</a:t>
          </a:r>
          <a:r>
            <a:rPr lang="en-US" sz="2200" kern="1200"/>
            <a:t>ilevatori automatici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Tecnostruttura</a:t>
          </a:r>
        </a:p>
      </dsp:txBody>
      <dsp:txXfrm>
        <a:off x="51" y="1616171"/>
        <a:ext cx="4913783" cy="3079890"/>
      </dsp:txXfrm>
    </dsp:sp>
    <dsp:sp modelId="{1D172475-3157-E947-83F3-F4FE4C6AB092}">
      <dsp:nvSpPr>
        <dsp:cNvPr id="0" name=""/>
        <dsp:cNvSpPr/>
      </dsp:nvSpPr>
      <dsp:spPr>
        <a:xfrm>
          <a:off x="5601764" y="191747"/>
          <a:ext cx="4913783" cy="1424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tecniche BIG Data vanno proprio nella direzione di ridurre le complessità </a:t>
          </a:r>
        </a:p>
      </dsp:txBody>
      <dsp:txXfrm>
        <a:off x="5601764" y="191747"/>
        <a:ext cx="4913783" cy="1424423"/>
      </dsp:txXfrm>
    </dsp:sp>
    <dsp:sp modelId="{6A14EC32-3FEC-534C-841A-3FF34EA24E77}">
      <dsp:nvSpPr>
        <dsp:cNvPr id="0" name=""/>
        <dsp:cNvSpPr/>
      </dsp:nvSpPr>
      <dsp:spPr>
        <a:xfrm>
          <a:off x="5601764" y="1616171"/>
          <a:ext cx="4913783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Data mining: </a:t>
          </a:r>
          <a:r>
            <a:rPr lang="en-US" sz="2200" kern="1200"/>
            <a:t>esplorazione e comprensione delle matrici di dati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Deep learning/Machine learning: </a:t>
          </a:r>
          <a:r>
            <a:rPr lang="en-US" sz="2200" kern="1200"/>
            <a:t>migliorare la risposta su una task “apprendendo dai dati”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AI</a:t>
          </a:r>
          <a:r>
            <a:rPr lang="en-US" sz="2200" kern="1200"/>
            <a:t>: elaborare algoritmi che rendano automatizzabili azioni complesse</a:t>
          </a:r>
        </a:p>
      </dsp:txBody>
      <dsp:txXfrm>
        <a:off x="5601764" y="1616171"/>
        <a:ext cx="4913783" cy="30798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C1289-5D4F-2B47-994D-9FA63002C269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 Focus Group sono strumenti di raccolta dati molto utilizzati nella ricerca sociale e nel marketing </a:t>
          </a:r>
          <a:endParaRPr lang="en-US" sz="1900" kern="1200"/>
        </a:p>
      </dsp:txBody>
      <dsp:txXfrm>
        <a:off x="38234" y="38234"/>
        <a:ext cx="7529629" cy="1228933"/>
      </dsp:txXfrm>
    </dsp:sp>
    <dsp:sp modelId="{447D63E2-EA85-0A4D-81FB-CD8939724E71}">
      <dsp:nvSpPr>
        <dsp:cNvPr id="0" name=""/>
        <dsp:cNvSpPr/>
      </dsp:nvSpPr>
      <dsp:spPr>
        <a:xfrm>
          <a:off x="788669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Consistono</a:t>
          </a:r>
          <a:r>
            <a:rPr lang="en-GB" sz="1900" kern="1200" dirty="0"/>
            <a:t> in </a:t>
          </a:r>
          <a:r>
            <a:rPr lang="en-GB" sz="1900" kern="1200" dirty="0" err="1"/>
            <a:t>sessioni</a:t>
          </a:r>
          <a:r>
            <a:rPr lang="en-GB" sz="1900" kern="1200" dirty="0"/>
            <a:t> con </a:t>
          </a:r>
          <a:r>
            <a:rPr lang="en-GB" sz="1900" kern="1200" dirty="0" err="1"/>
            <a:t>persone</a:t>
          </a:r>
          <a:r>
            <a:rPr lang="en-GB" sz="1900" kern="1200" dirty="0"/>
            <a:t> </a:t>
          </a:r>
          <a:r>
            <a:rPr lang="en-GB" sz="1900" kern="1200" dirty="0" err="1"/>
            <a:t>invitate</a:t>
          </a:r>
          <a:r>
            <a:rPr lang="en-GB" sz="1900" kern="1200" dirty="0"/>
            <a:t> a </a:t>
          </a:r>
          <a:r>
            <a:rPr lang="en-GB" sz="1900" kern="1200" dirty="0" err="1"/>
            <a:t>parlare</a:t>
          </a:r>
          <a:r>
            <a:rPr lang="en-GB" sz="1900" kern="1200" dirty="0"/>
            <a:t>, </a:t>
          </a:r>
          <a:r>
            <a:rPr lang="en-GB" sz="1900" kern="1200" dirty="0" err="1"/>
            <a:t>discutere</a:t>
          </a:r>
          <a:r>
            <a:rPr lang="en-GB" sz="1900" kern="1200" dirty="0"/>
            <a:t> e </a:t>
          </a:r>
          <a:r>
            <a:rPr lang="en-GB" sz="1900" kern="1200" dirty="0" err="1"/>
            <a:t>confrontarsi</a:t>
          </a:r>
          <a:r>
            <a:rPr lang="en-GB" sz="1900" kern="1200" dirty="0"/>
            <a:t> </a:t>
          </a:r>
          <a:r>
            <a:rPr lang="en-GB" sz="1900" kern="1200" dirty="0" err="1"/>
            <a:t>riguardo</a:t>
          </a:r>
          <a:r>
            <a:rPr lang="en-GB" sz="1900" kern="1200" dirty="0"/>
            <a:t> </a:t>
          </a:r>
          <a:r>
            <a:rPr lang="en-GB" sz="1900" kern="1200" dirty="0" err="1"/>
            <a:t>all'atteggiamento</a:t>
          </a:r>
          <a:r>
            <a:rPr lang="en-GB" sz="1900" kern="1200" dirty="0"/>
            <a:t> </a:t>
          </a:r>
          <a:r>
            <a:rPr lang="en-GB" sz="1900" kern="1200" dirty="0" err="1"/>
            <a:t>personale</a:t>
          </a:r>
          <a:r>
            <a:rPr lang="en-GB" sz="1900" kern="1200" dirty="0"/>
            <a:t> </a:t>
          </a:r>
          <a:r>
            <a:rPr lang="en-GB" sz="1900" kern="1200" dirty="0" err="1"/>
            <a:t>nei</a:t>
          </a:r>
          <a:r>
            <a:rPr lang="en-GB" sz="1900" kern="1200" dirty="0"/>
            <a:t> </a:t>
          </a:r>
          <a:r>
            <a:rPr lang="en-GB" sz="1900" kern="1200" dirty="0" err="1"/>
            <a:t>confronti</a:t>
          </a:r>
          <a:r>
            <a:rPr lang="en-GB" sz="1900" kern="1200" dirty="0"/>
            <a:t> di un </a:t>
          </a:r>
          <a:r>
            <a:rPr lang="en-GB" sz="1900" kern="1200" dirty="0" err="1"/>
            <a:t>tema</a:t>
          </a:r>
          <a:r>
            <a:rPr lang="en-GB" sz="1900" kern="1200" dirty="0"/>
            <a:t>, di un </a:t>
          </a:r>
          <a:r>
            <a:rPr lang="en-GB" sz="1900" kern="1200" dirty="0" err="1"/>
            <a:t>prodotto</a:t>
          </a:r>
          <a:r>
            <a:rPr lang="en-GB" sz="1900" kern="1200" dirty="0"/>
            <a:t>, di un </a:t>
          </a:r>
          <a:r>
            <a:rPr lang="en-GB" sz="1900" kern="1200" dirty="0" err="1"/>
            <a:t>progetto</a:t>
          </a:r>
          <a:r>
            <a:rPr lang="en-GB" sz="1900" kern="1200" dirty="0"/>
            <a:t>, di un </a:t>
          </a:r>
          <a:r>
            <a:rPr lang="en-GB" sz="1900" kern="1200" dirty="0" err="1"/>
            <a:t>concetto</a:t>
          </a:r>
          <a:r>
            <a:rPr lang="en-GB" sz="1900" kern="1200" dirty="0"/>
            <a:t>, di</a:t>
          </a:r>
          <a:br>
            <a:rPr lang="en-GB" sz="1900" kern="1200" dirty="0"/>
          </a:br>
          <a:r>
            <a:rPr lang="en-GB" sz="1900" kern="1200" dirty="0" err="1"/>
            <a:t>una</a:t>
          </a:r>
          <a:r>
            <a:rPr lang="en-GB" sz="1900" kern="1200" dirty="0"/>
            <a:t> </a:t>
          </a:r>
          <a:r>
            <a:rPr lang="en-GB" sz="1900" kern="1200" dirty="0" err="1"/>
            <a:t>pubblicita</a:t>
          </a:r>
          <a:r>
            <a:rPr lang="en-GB" sz="1900" kern="1200" dirty="0"/>
            <a:t>̀, di </a:t>
          </a:r>
          <a:r>
            <a:rPr lang="en-GB" sz="1900" kern="1200" dirty="0" err="1"/>
            <a:t>un'idea</a:t>
          </a:r>
          <a:r>
            <a:rPr lang="en-GB" sz="1900" kern="1200" dirty="0"/>
            <a:t> o di un </a:t>
          </a:r>
          <a:r>
            <a:rPr lang="en-GB" sz="1900" kern="1200" dirty="0" err="1"/>
            <a:t>personaggio</a:t>
          </a:r>
          <a:r>
            <a:rPr lang="en-GB" sz="1900" kern="1200" dirty="0"/>
            <a:t>. </a:t>
          </a:r>
          <a:endParaRPr lang="en-US" sz="1900" kern="1200" dirty="0"/>
        </a:p>
      </dsp:txBody>
      <dsp:txXfrm>
        <a:off x="826903" y="1561202"/>
        <a:ext cx="7224611" cy="1228933"/>
      </dsp:txXfrm>
    </dsp:sp>
    <dsp:sp modelId="{8B476747-605E-534F-BBCE-250CDBF0F847}">
      <dsp:nvSpPr>
        <dsp:cNvPr id="0" name=""/>
        <dsp:cNvSpPr/>
      </dsp:nvSpPr>
      <dsp:spPr>
        <a:xfrm>
          <a:off x="1577339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Le domande sono fatte in modo interattivo, infatti, i partecipanti al gruppo sono liberi di comunicare con gli altri membri, seguiti dalla supervisione di un conduttore (in genere il ricercatore o un suo assistente) </a:t>
          </a:r>
          <a:endParaRPr lang="en-US" sz="1900" kern="1200"/>
        </a:p>
      </dsp:txBody>
      <dsp:txXfrm>
        <a:off x="1615573" y="3084170"/>
        <a:ext cx="7224611" cy="1228933"/>
      </dsp:txXfrm>
    </dsp:sp>
    <dsp:sp modelId="{450C91D2-D369-5C4D-A943-15DFA195ECA5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F9F3FF64-F8BF-694D-B160-7A36920D5A8D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DA34C-54DA-2948-940D-A4C0184687F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153EB-0CB7-6D46-925D-64BA44CBE834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Quando vogliamo una narrazione non strutturata dell’organizzazione</a:t>
          </a:r>
        </a:p>
      </dsp:txBody>
      <dsp:txXfrm>
        <a:off x="0" y="2124"/>
        <a:ext cx="10515600" cy="724514"/>
      </dsp:txXfrm>
    </dsp:sp>
    <dsp:sp modelId="{8ADDE0E9-0832-374B-88F7-2F129149E185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6BC72-4561-AC46-8CC5-C3F8702C9CAC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Quando vogliamo conoscere l’organizzazione dal punto di vista dell’intervistata/o e delle sue pratiche di lavoro quotidiano</a:t>
          </a:r>
        </a:p>
      </dsp:txBody>
      <dsp:txXfrm>
        <a:off x="0" y="726639"/>
        <a:ext cx="10515600" cy="724514"/>
      </dsp:txXfrm>
    </dsp:sp>
    <dsp:sp modelId="{71A049D8-B6F1-9741-8467-1115EB51092F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B7C8F-4A2A-0440-8544-354427B5AA0A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Ricostruire processi di lavoro;</a:t>
          </a:r>
        </a:p>
      </dsp:txBody>
      <dsp:txXfrm>
        <a:off x="0" y="1451154"/>
        <a:ext cx="10515600" cy="724514"/>
      </dsp:txXfrm>
    </dsp:sp>
    <dsp:sp modelId="{D7B0832C-125D-DB4A-8DA1-393657B3C34F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02339-1789-4D4C-A364-D7F38F43084B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Per I check-up aziendali (come siamo messi/dove stiamo andando)</a:t>
          </a:r>
          <a:endParaRPr lang="en-US" sz="2000" kern="1200"/>
        </a:p>
      </dsp:txBody>
      <dsp:txXfrm>
        <a:off x="0" y="2175669"/>
        <a:ext cx="10515600" cy="724514"/>
      </dsp:txXfrm>
    </dsp:sp>
    <dsp:sp modelId="{3FEF9908-7E8C-9B4E-B1D4-8C72E9A21EA4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47EA2-99ED-A548-B67A-5B2314649CAD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fare assessment sugli incidenti</a:t>
          </a:r>
        </a:p>
      </dsp:txBody>
      <dsp:txXfrm>
        <a:off x="0" y="2900183"/>
        <a:ext cx="10515600" cy="724514"/>
      </dsp:txXfrm>
    </dsp:sp>
    <dsp:sp modelId="{98617499-7A91-9140-8CE7-E901B94FC625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74E82-60E9-0341-AA67-23E2323A778B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</a:t>
          </a:r>
          <a:r>
            <a:rPr lang="en-GB" sz="2000" kern="1200"/>
            <a:t>i colloqui di lavoro…</a:t>
          </a:r>
          <a:endParaRPr lang="en-US" sz="2000" kern="1200"/>
        </a:p>
      </dsp:txBody>
      <dsp:txXfrm>
        <a:off x="0" y="3624698"/>
        <a:ext cx="10515600" cy="72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response-1019820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about/cc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mark.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Authored 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Peggy Marco.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https://pixabay.com/en/question-mark-question-response-1019820/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CC0: No Rights Reserved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7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courtesy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zoetnet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6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23/03/23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23/03/23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10" r:id="rId12"/>
    <p:sldLayoutId id="2147484111" r:id="rId13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chive.org/details/LaClasseOperaiaVaInParadiso1971_201611" TargetMode="Externa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22 febbraio: le prospettive…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BD5B-CC6D-0DB4-F396-1DF0C69AB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D162-42FA-A10E-5856-DD2F4948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80" y="1157335"/>
            <a:ext cx="558495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0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226484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7E-4AB9-F1EF-86D9-6040FF62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Raccogliere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ad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esempio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47AFE-14A0-C9E4-CBC1-ECB51720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Organigramma</a:t>
            </a:r>
            <a:r>
              <a:rPr lang="en-US" b="1" dirty="0"/>
              <a:t>/</a:t>
            </a:r>
            <a:r>
              <a:rPr lang="en-US" b="1" dirty="0" err="1"/>
              <a:t>funzionigramma</a:t>
            </a:r>
            <a:r>
              <a:rPr lang="en-US" b="1" dirty="0"/>
              <a:t> </a:t>
            </a:r>
            <a:r>
              <a:rPr lang="en-US" dirty="0"/>
              <a:t>e </a:t>
            </a:r>
            <a:r>
              <a:rPr lang="en-US" dirty="0" err="1"/>
              <a:t>rappresentazioni</a:t>
            </a:r>
            <a:r>
              <a:rPr lang="en-US" dirty="0"/>
              <a:t> </a:t>
            </a:r>
            <a:r>
              <a:rPr lang="en-US" dirty="0" err="1"/>
              <a:t>grafiche</a:t>
            </a:r>
            <a:r>
              <a:rPr lang="en-US" dirty="0"/>
              <a:t> in </a:t>
            </a:r>
            <a:r>
              <a:rPr lang="en-US" dirty="0" err="1"/>
              <a:t>generale</a:t>
            </a:r>
            <a:r>
              <a:rPr lang="en-US" dirty="0"/>
              <a:t> </a:t>
            </a:r>
            <a:r>
              <a:rPr lang="en-US" dirty="0" err="1"/>
              <a:t>riferite</a:t>
            </a:r>
            <a:r>
              <a:rPr lang="en-US" dirty="0"/>
              <a:t> </a:t>
            </a:r>
            <a:r>
              <a:rPr lang="en-US" dirty="0" err="1"/>
              <a:t>all’organizzazione</a:t>
            </a:r>
            <a:r>
              <a:rPr lang="en-US" dirty="0"/>
              <a:t>: </a:t>
            </a:r>
            <a:r>
              <a:rPr lang="en-US" dirty="0" err="1"/>
              <a:t>relazioni</a:t>
            </a:r>
            <a:r>
              <a:rPr lang="en-US" dirty="0"/>
              <a:t> </a:t>
            </a:r>
            <a:r>
              <a:rPr lang="en-US" dirty="0" err="1"/>
              <a:t>interpersonali</a:t>
            </a:r>
            <a:r>
              <a:rPr lang="en-US" dirty="0"/>
              <a:t>, </a:t>
            </a:r>
            <a:r>
              <a:rPr lang="en-US" dirty="0" err="1"/>
              <a:t>conflittuali</a:t>
            </a:r>
            <a:r>
              <a:rPr lang="en-US" dirty="0"/>
              <a:t>, emotive, </a:t>
            </a:r>
            <a:r>
              <a:rPr lang="en-US" dirty="0" err="1"/>
              <a:t>estetiche</a:t>
            </a:r>
            <a:r>
              <a:rPr lang="en-US" dirty="0"/>
              <a:t>…</a:t>
            </a:r>
          </a:p>
          <a:p>
            <a:r>
              <a:rPr lang="en-US" b="1" dirty="0" err="1"/>
              <a:t>Analisi</a:t>
            </a:r>
            <a:r>
              <a:rPr lang="en-US" b="1" dirty="0"/>
              <a:t> </a:t>
            </a:r>
            <a:r>
              <a:rPr lang="en-US" b="1" dirty="0" err="1"/>
              <a:t>strategie</a:t>
            </a:r>
            <a:r>
              <a:rPr lang="en-US" dirty="0"/>
              <a:t>: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e </a:t>
            </a:r>
            <a:r>
              <a:rPr lang="en-US" dirty="0" err="1"/>
              <a:t>vincoli</a:t>
            </a:r>
            <a:r>
              <a:rPr lang="en-US" dirty="0"/>
              <a:t> al </a:t>
            </a:r>
            <a:r>
              <a:rPr lang="en-US" dirty="0" err="1"/>
              <a:t>loro</a:t>
            </a:r>
            <a:r>
              <a:rPr lang="en-US" dirty="0"/>
              <a:t> accesso, </a:t>
            </a:r>
            <a:r>
              <a:rPr lang="en-US" dirty="0" err="1"/>
              <a:t>dipendenze</a:t>
            </a:r>
            <a:r>
              <a:rPr lang="en-US" dirty="0"/>
              <a:t>, </a:t>
            </a:r>
            <a:r>
              <a:rPr lang="en-US" dirty="0" err="1"/>
              <a:t>comportamenti</a:t>
            </a:r>
            <a:r>
              <a:rPr lang="en-US" dirty="0"/>
              <a:t>, </a:t>
            </a:r>
            <a:r>
              <a:rPr lang="en-US" dirty="0" err="1"/>
              <a:t>sottosettori</a:t>
            </a:r>
            <a:r>
              <a:rPr lang="en-US" dirty="0"/>
              <a:t>…</a:t>
            </a:r>
          </a:p>
          <a:p>
            <a:r>
              <a:rPr lang="en-US" b="1" dirty="0" err="1"/>
              <a:t>Analisi</a:t>
            </a:r>
            <a:r>
              <a:rPr lang="en-US" b="1" dirty="0"/>
              <a:t> Sistema</a:t>
            </a:r>
            <a:r>
              <a:rPr lang="en-US" dirty="0"/>
              <a:t>: </a:t>
            </a:r>
            <a:r>
              <a:rPr lang="en-US" dirty="0" err="1"/>
              <a:t>potere</a:t>
            </a:r>
            <a:r>
              <a:rPr lang="en-US" dirty="0"/>
              <a:t> e </a:t>
            </a:r>
            <a:r>
              <a:rPr lang="en-US" dirty="0" err="1"/>
              <a:t>regole</a:t>
            </a:r>
            <a:r>
              <a:rPr lang="en-US" dirty="0"/>
              <a:t> del </a:t>
            </a:r>
            <a:r>
              <a:rPr lang="en-US" dirty="0" err="1"/>
              <a:t>gioco</a:t>
            </a:r>
            <a:r>
              <a:rPr lang="en-US" dirty="0"/>
              <a:t> </a:t>
            </a:r>
            <a:r>
              <a:rPr lang="en-US" dirty="0" err="1"/>
              <a:t>collettivo</a:t>
            </a:r>
            <a:r>
              <a:rPr lang="en-US" dirty="0"/>
              <a:t> (</a:t>
            </a:r>
            <a:r>
              <a:rPr lang="en-US" dirty="0" err="1"/>
              <a:t>rituali</a:t>
            </a:r>
            <a:r>
              <a:rPr lang="en-US" dirty="0"/>
              <a:t>, </a:t>
            </a:r>
            <a:r>
              <a:rPr lang="en-US" dirty="0" err="1"/>
              <a:t>aspetti</a:t>
            </a:r>
            <a:r>
              <a:rPr lang="en-US" dirty="0"/>
              <a:t> </a:t>
            </a:r>
            <a:r>
              <a:rPr lang="en-US" dirty="0" err="1"/>
              <a:t>tipici</a:t>
            </a:r>
            <a:r>
              <a:rPr lang="en-US" dirty="0"/>
              <a:t>, insider vs. outsider…</a:t>
            </a:r>
          </a:p>
          <a:p>
            <a:r>
              <a:rPr lang="en-US" b="1" dirty="0" err="1"/>
              <a:t>Potere</a:t>
            </a:r>
            <a:r>
              <a:rPr lang="en-US" dirty="0"/>
              <a:t>: </a:t>
            </a:r>
            <a:r>
              <a:rPr lang="en-US" dirty="0" err="1"/>
              <a:t>coalizioni</a:t>
            </a:r>
            <a:r>
              <a:rPr lang="en-US" dirty="0"/>
              <a:t>, </a:t>
            </a:r>
            <a:r>
              <a:rPr lang="en-US" dirty="0" err="1"/>
              <a:t>processi</a:t>
            </a:r>
            <a:r>
              <a:rPr lang="en-US" dirty="0"/>
              <a:t> di </a:t>
            </a:r>
            <a:r>
              <a:rPr lang="en-US" dirty="0" err="1"/>
              <a:t>integrazione-regolazione</a:t>
            </a:r>
            <a:r>
              <a:rPr lang="en-US" dirty="0"/>
              <a:t> per </a:t>
            </a:r>
            <a:r>
              <a:rPr lang="en-US" dirty="0" err="1"/>
              <a:t>esplicitare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vincoli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azioni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0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Una questione di metodo 1/2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BD0287-9B16-5774-AC67-4F94691F2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47801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04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Il metodo scientifico    2/2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05B89A-74F0-713F-8FE7-42A769DCA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83693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05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244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Raccontaci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storia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 err="1"/>
              <a:t>Elaboro</a:t>
            </a:r>
            <a:r>
              <a:rPr lang="en-US" dirty="0"/>
              <a:t> una </a:t>
            </a:r>
            <a:r>
              <a:rPr lang="en-US" dirty="0" err="1"/>
              <a:t>domanda</a:t>
            </a:r>
            <a:r>
              <a:rPr lang="en-US" dirty="0"/>
              <a:t>!!</a:t>
            </a:r>
          </a:p>
        </p:txBody>
      </p:sp>
      <p:pic>
        <p:nvPicPr>
          <p:cNvPr id="4" name="Picture 3" descr="Computer-generated image of a man with his hand on his chin and a large 3D question mark behind him">
            <a:extLst>
              <a:ext uri="{FF2B5EF4-FFF2-40B4-BE49-F238E27FC236}">
                <a16:creationId xmlns:a16="http://schemas.microsoft.com/office/drawing/2014/main" id="{A3D548E7-A5E1-3E4F-8318-8A17E6941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28"/>
          <a:stretch/>
        </p:blipFill>
        <p:spPr>
          <a:xfrm>
            <a:off x="845128" y="1625885"/>
            <a:ext cx="3900055" cy="4876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272197" y="1918741"/>
            <a:ext cx="7919803" cy="46947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Il </a:t>
            </a:r>
            <a:r>
              <a:rPr lang="en-US" dirty="0" err="1"/>
              <a:t>contesto</a:t>
            </a:r>
            <a:r>
              <a:rPr lang="en-US" dirty="0"/>
              <a:t> di </a:t>
            </a:r>
            <a:r>
              <a:rPr lang="en-US" dirty="0" err="1"/>
              <a:t>incontro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analist3 e </a:t>
            </a:r>
            <a:r>
              <a:rPr lang="en-US" dirty="0" err="1"/>
              <a:t>organizzazione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la </a:t>
            </a:r>
            <a:r>
              <a:rPr lang="en-US" dirty="0" err="1"/>
              <a:t>storia</a:t>
            </a:r>
            <a:r>
              <a:rPr lang="en-US" dirty="0"/>
              <a:t> </a:t>
            </a:r>
            <a:r>
              <a:rPr lang="en-US" dirty="0" err="1"/>
              <a:t>dell’organizzazione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persona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incontriamo</a:t>
            </a:r>
            <a:r>
              <a:rPr lang="en-US" dirty="0"/>
              <a:t>;</a:t>
            </a:r>
          </a:p>
          <a:p>
            <a:r>
              <a:rPr lang="en-US" dirty="0"/>
              <a:t>Il primo </a:t>
            </a:r>
            <a:r>
              <a:rPr lang="en-US" dirty="0" err="1"/>
              <a:t>passo</a:t>
            </a:r>
            <a:r>
              <a:rPr lang="en-US" dirty="0"/>
              <a:t> </a:t>
            </a:r>
            <a:r>
              <a:rPr lang="en-US" dirty="0" err="1"/>
              <a:t>dell’analisi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organizzazione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porre</a:t>
            </a:r>
            <a:r>
              <a:rPr lang="en-US" dirty="0"/>
              <a:t> una </a:t>
            </a:r>
            <a:r>
              <a:rPr lang="en-US" dirty="0" err="1"/>
              <a:t>domanda</a:t>
            </a:r>
            <a:r>
              <a:rPr lang="en-US" dirty="0"/>
              <a:t>, </a:t>
            </a:r>
            <a:r>
              <a:rPr lang="en-US" dirty="0" err="1"/>
              <a:t>descrivere</a:t>
            </a:r>
            <a:r>
              <a:rPr lang="en-US" dirty="0"/>
              <a:t> un </a:t>
            </a:r>
            <a:r>
              <a:rPr lang="en-US" dirty="0" err="1"/>
              <a:t>problema</a:t>
            </a:r>
            <a:r>
              <a:rPr lang="en-US" dirty="0"/>
              <a:t> e </a:t>
            </a:r>
            <a:r>
              <a:rPr lang="en-US" dirty="0" err="1"/>
              <a:t>identificare</a:t>
            </a:r>
            <a:r>
              <a:rPr lang="en-US" dirty="0"/>
              <a:t> </a:t>
            </a:r>
            <a:r>
              <a:rPr lang="en-US" dirty="0" err="1"/>
              <a:t>l'area</a:t>
            </a:r>
            <a:r>
              <a:rPr lang="en-US" dirty="0"/>
              <a:t> di interesse (accesso al campo);</a:t>
            </a:r>
          </a:p>
          <a:p>
            <a:r>
              <a:rPr lang="en-US" dirty="0"/>
              <a:t>Nella </a:t>
            </a:r>
            <a:r>
              <a:rPr lang="en-US" dirty="0" err="1"/>
              <a:t>ricerca</a:t>
            </a:r>
            <a:r>
              <a:rPr lang="en-US" dirty="0"/>
              <a:t> di base, la </a:t>
            </a:r>
            <a:r>
              <a:rPr lang="en-US" dirty="0" err="1"/>
              <a:t>sociologia</a:t>
            </a:r>
            <a:r>
              <a:rPr lang="en-US" dirty="0"/>
              <a:t> </a:t>
            </a:r>
            <a:r>
              <a:rPr lang="en-US" dirty="0" err="1"/>
              <a:t>sviluppa</a:t>
            </a:r>
            <a:r>
              <a:rPr lang="en-US" dirty="0"/>
              <a:t> una </a:t>
            </a:r>
            <a:r>
              <a:rPr lang="en-US" b="1" dirty="0" err="1"/>
              <a:t>definizione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, il </a:t>
            </a:r>
            <a:r>
              <a:rPr lang="en-US" b="1" dirty="0" err="1"/>
              <a:t>concetti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ne </a:t>
            </a:r>
            <a:r>
              <a:rPr lang="en-US" dirty="0" err="1"/>
              <a:t>derivano</a:t>
            </a:r>
            <a:r>
              <a:rPr lang="en-US" dirty="0"/>
              <a:t>, le </a:t>
            </a:r>
            <a:r>
              <a:rPr lang="en-US" b="1" dirty="0" err="1"/>
              <a:t>variabili</a:t>
            </a:r>
            <a:r>
              <a:rPr lang="en-US" dirty="0"/>
              <a:t> </a:t>
            </a:r>
            <a:r>
              <a:rPr lang="en-US" dirty="0" err="1"/>
              <a:t>suddivise</a:t>
            </a:r>
            <a:r>
              <a:rPr lang="en-US" dirty="0"/>
              <a:t> in </a:t>
            </a:r>
            <a:r>
              <a:rPr lang="en-US" b="1" dirty="0" err="1"/>
              <a:t>indicatori</a:t>
            </a:r>
            <a:r>
              <a:rPr lang="en-US" dirty="0"/>
              <a:t> </a:t>
            </a:r>
            <a:r>
              <a:rPr lang="en-US" dirty="0" err="1"/>
              <a:t>misurabili</a:t>
            </a:r>
            <a:r>
              <a:rPr lang="en-US" dirty="0"/>
              <a:t> “</a:t>
            </a:r>
            <a:r>
              <a:rPr lang="en-US" dirty="0" err="1"/>
              <a:t>oggettivamente</a:t>
            </a:r>
            <a:r>
              <a:rPr lang="en-US" dirty="0"/>
              <a:t>”</a:t>
            </a:r>
          </a:p>
          <a:p>
            <a:r>
              <a:rPr lang="en-US" dirty="0"/>
              <a:t>La </a:t>
            </a: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 </a:t>
            </a:r>
            <a:r>
              <a:rPr lang="en-US" dirty="0" err="1"/>
              <a:t>dovrebbe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b="1" dirty="0" err="1"/>
              <a:t>valida</a:t>
            </a:r>
            <a:r>
              <a:rPr lang="en-US" dirty="0"/>
              <a:t>, </a:t>
            </a:r>
            <a:r>
              <a:rPr lang="en-US" b="1" dirty="0" err="1"/>
              <a:t>appropriata</a:t>
            </a:r>
            <a:r>
              <a:rPr lang="en-US" dirty="0"/>
              <a:t> e </a:t>
            </a:r>
            <a:r>
              <a:rPr lang="en-US" b="1" dirty="0" err="1"/>
              <a:t>affidabile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2073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42" y="-250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Formulare</a:t>
            </a:r>
            <a:r>
              <a:rPr lang="en-US" dirty="0"/>
              <a:t> </a:t>
            </a:r>
            <a:r>
              <a:rPr lang="en-US" dirty="0" err="1"/>
              <a:t>un'ipotesi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17A104-2C36-1240-A9D5-4A91F981B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510069"/>
              </p:ext>
            </p:extLst>
          </p:nvPr>
        </p:nvGraphicFramePr>
        <p:xfrm>
          <a:off x="834342" y="704351"/>
          <a:ext cx="10763697" cy="5639185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4708888">
                  <a:extLst>
                    <a:ext uri="{9D8B030D-6E8A-4147-A177-3AD203B41FA5}">
                      <a16:colId xmlns:a16="http://schemas.microsoft.com/office/drawing/2014/main" val="576943663"/>
                    </a:ext>
                  </a:extLst>
                </a:gridCol>
                <a:gridCol w="2965621">
                  <a:extLst>
                    <a:ext uri="{9D8B030D-6E8A-4147-A177-3AD203B41FA5}">
                      <a16:colId xmlns:a16="http://schemas.microsoft.com/office/drawing/2014/main" val="3501124959"/>
                    </a:ext>
                  </a:extLst>
                </a:gridCol>
                <a:gridCol w="3089188">
                  <a:extLst>
                    <a:ext uri="{9D8B030D-6E8A-4147-A177-3AD203B41FA5}">
                      <a16:colId xmlns:a16="http://schemas.microsoft.com/office/drawing/2014/main" val="1209717031"/>
                    </a:ext>
                  </a:extLst>
                </a:gridCol>
              </a:tblGrid>
              <a:tr h="571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Ipotesi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Variabile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indipendente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Variabile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dipendente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273406"/>
                  </a:ext>
                </a:extLst>
              </a:tr>
              <a:tr h="1018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personale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insoddisfatto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causa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dei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limiti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nel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coordinamento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obiettivi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triennali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dell’azienda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definiti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Conoscenza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Adesione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obiettivi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229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comunicazione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tra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addetti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e management,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minori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lamentele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Differenziazione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Scambi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informativi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tra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ruoli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416754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l’autonomia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, 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produttività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Contratto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Soddisfazione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l’autonomia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96483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ambienti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aiutano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addetti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trovarsi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loro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agio</a:t>
                      </a: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Tipologia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arredi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nei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luoghi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doi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Soddisfazione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l’ambiente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produttività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784667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deleghe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potere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non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efficaci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Delibere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con le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competenze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delegate</a:t>
                      </a: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Quantità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qualità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prodotto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89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223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BC0-02F5-FAAA-B94C-F8CDD21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Percorsi di ricerca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2F36B9-9952-4FA2-0D64-E0D50DA3EF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912658"/>
              </p:ext>
            </p:extLst>
          </p:nvPr>
        </p:nvGraphicFramePr>
        <p:xfrm>
          <a:off x="838200" y="1825625"/>
          <a:ext cx="518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6082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Quantitativi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9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0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Quasi esperimenti (nudging)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Dati di sistema/Log specifici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  <a:r>
                        <a:rPr lang="en-IT" dirty="0"/>
                        <a:t>ati secondari/altre rilevazioni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2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Rilevazione gestionali/misurazioni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15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15A36A-94B4-B113-BDE6-F15339C5B6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5825711"/>
              </p:ext>
            </p:extLst>
          </p:nvPr>
        </p:nvGraphicFramePr>
        <p:xfrm>
          <a:off x="6172200" y="1825625"/>
          <a:ext cx="5181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3700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Qualitativi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Analisi documentale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Osservazione partecipante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7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Studio di caso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Focus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9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Etnografia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0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Action research/Action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Altre dimensioni osservate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73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A4C8-50C8-6964-9C31-DCD11508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Quantitativi…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C7611-A7F8-5B61-42BA-2451B9D1D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10ED-2350-49B1-859C-6C87EA839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311F9F-90F9-8772-CA89-9EAF31E7AC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047" r="1904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1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5" y="323561"/>
            <a:ext cx="10515600" cy="787609"/>
          </a:xfrm>
        </p:spPr>
        <p:txBody>
          <a:bodyPr/>
          <a:lstStyle/>
          <a:p>
            <a:pPr algn="ctr"/>
            <a:r>
              <a:rPr lang="en-US"/>
              <a:t>Survey 1/2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042C61-AB27-0854-7509-D9933F586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269015"/>
              </p:ext>
            </p:extLst>
          </p:nvPr>
        </p:nvGraphicFramePr>
        <p:xfrm>
          <a:off x="1018309" y="1226917"/>
          <a:ext cx="10515600" cy="5307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09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CD19A-1552-8EDD-54CA-EDCB9A63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latin typeface="+mj-lt"/>
              </a:rPr>
              <a:t>Analizzare</a:t>
            </a:r>
            <a:r>
              <a:rPr lang="en-US" sz="5400" b="1" dirty="0">
                <a:latin typeface="+mj-lt"/>
              </a:rPr>
              <a:t> e </a:t>
            </a:r>
            <a:r>
              <a:rPr lang="en-US" sz="5400" b="1" dirty="0" err="1">
                <a:latin typeface="+mj-lt"/>
              </a:rPr>
              <a:t>progettare</a:t>
            </a:r>
            <a:endParaRPr lang="en-US" sz="54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2B38F-6DA2-B47E-6070-06981956C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8" r="12760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80FF8-637D-92EC-269E-33569FBA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Progettare</a:t>
            </a:r>
            <a:r>
              <a:rPr lang="en-US" sz="2200" dirty="0"/>
              <a:t> </a:t>
            </a:r>
            <a:r>
              <a:rPr lang="en-US" sz="2200" dirty="0" err="1"/>
              <a:t>è</a:t>
            </a:r>
            <a:r>
              <a:rPr lang="en-US" sz="2200" dirty="0"/>
              <a:t> un </a:t>
            </a:r>
            <a:r>
              <a:rPr lang="en-US" sz="2200" dirty="0" err="1"/>
              <a:t>processo</a:t>
            </a:r>
            <a:r>
              <a:rPr lang="en-US" sz="2200" dirty="0"/>
              <a:t> </a:t>
            </a:r>
            <a:r>
              <a:rPr lang="en-US" sz="2200" dirty="0" err="1"/>
              <a:t>volto</a:t>
            </a:r>
            <a:r>
              <a:rPr lang="en-US" sz="2200" dirty="0"/>
              <a:t> a </a:t>
            </a:r>
            <a:r>
              <a:rPr lang="en-US" sz="2200" dirty="0" err="1"/>
              <a:t>identificare</a:t>
            </a:r>
            <a:r>
              <a:rPr lang="en-US" sz="2200" dirty="0"/>
              <a:t> </a:t>
            </a:r>
            <a:r>
              <a:rPr lang="en-US" sz="2200" dirty="0" err="1"/>
              <a:t>questioni</a:t>
            </a:r>
            <a:r>
              <a:rPr lang="en-US" sz="2200" dirty="0"/>
              <a:t> </a:t>
            </a:r>
            <a:r>
              <a:rPr lang="en-US" sz="2200" dirty="0" err="1"/>
              <a:t>strategiche</a:t>
            </a:r>
            <a:r>
              <a:rPr lang="en-US" sz="2200" dirty="0"/>
              <a:t> per la vita </a:t>
            </a:r>
            <a:r>
              <a:rPr lang="en-US" sz="2200" dirty="0" err="1"/>
              <a:t>organizzativa</a:t>
            </a:r>
            <a:r>
              <a:rPr lang="en-US" sz="2200" dirty="0"/>
              <a:t> e per </a:t>
            </a:r>
            <a:r>
              <a:rPr lang="en-US" sz="2200" dirty="0" err="1"/>
              <a:t>presidiare</a:t>
            </a:r>
            <a:r>
              <a:rPr lang="en-US" sz="2200" dirty="0"/>
              <a:t> </a:t>
            </a:r>
            <a:r>
              <a:rPr lang="en-US" sz="2200" dirty="0" err="1"/>
              <a:t>coordinamento</a:t>
            </a:r>
            <a:r>
              <a:rPr lang="en-US" sz="2200" dirty="0"/>
              <a:t> e </a:t>
            </a:r>
            <a:r>
              <a:rPr lang="en-US" sz="2200" dirty="0" err="1"/>
              <a:t>differenziazione</a:t>
            </a:r>
            <a:r>
              <a:rPr lang="en-US" sz="2200" dirty="0"/>
              <a:t> in vista </a:t>
            </a:r>
            <a:r>
              <a:rPr lang="en-US" sz="2200" dirty="0" err="1"/>
              <a:t>delle</a:t>
            </a:r>
            <a:r>
              <a:rPr lang="en-US" sz="2200" dirty="0"/>
              <a:t> </a:t>
            </a:r>
            <a:r>
              <a:rPr lang="en-US" sz="2200" dirty="0" err="1"/>
              <a:t>attuali</a:t>
            </a:r>
            <a:r>
              <a:rPr lang="en-US" sz="2200" dirty="0"/>
              <a:t> e future </a:t>
            </a:r>
            <a:r>
              <a:rPr lang="en-US" sz="2200" dirty="0" err="1"/>
              <a:t>sfide</a:t>
            </a:r>
            <a:r>
              <a:rPr lang="en-US" sz="2200" dirty="0"/>
              <a:t> </a:t>
            </a:r>
            <a:r>
              <a:rPr lang="en-US" sz="2200" dirty="0" err="1"/>
              <a:t>organizzative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Analizzare</a:t>
            </a:r>
            <a:r>
              <a:rPr lang="en-US" sz="2200" dirty="0"/>
              <a:t> </a:t>
            </a:r>
            <a:r>
              <a:rPr lang="en-US" sz="2200" dirty="0" err="1"/>
              <a:t>è</a:t>
            </a:r>
            <a:r>
              <a:rPr lang="en-US" sz="2200" dirty="0"/>
              <a:t> il </a:t>
            </a:r>
            <a:r>
              <a:rPr lang="en-US" sz="2200" dirty="0" err="1"/>
              <a:t>lavoro</a:t>
            </a:r>
            <a:r>
              <a:rPr lang="en-US" sz="2200" dirty="0"/>
              <a:t> continuo di </a:t>
            </a:r>
            <a:r>
              <a:rPr lang="en-US" sz="2200" dirty="0" err="1"/>
              <a:t>identificazione</a:t>
            </a:r>
            <a:r>
              <a:rPr lang="en-US" sz="2200" dirty="0"/>
              <a:t> </a:t>
            </a:r>
            <a:r>
              <a:rPr lang="en-US" sz="2200" dirty="0" err="1"/>
              <a:t>dei</a:t>
            </a:r>
            <a:r>
              <a:rPr lang="en-US" sz="2200" dirty="0"/>
              <a:t> </a:t>
            </a:r>
            <a:r>
              <a:rPr lang="en-US" sz="2200" dirty="0" err="1"/>
              <a:t>dati</a:t>
            </a:r>
            <a:r>
              <a:rPr lang="en-US" sz="2200" dirty="0"/>
              <a:t> </a:t>
            </a:r>
            <a:r>
              <a:rPr lang="en-US" sz="2200" dirty="0" err="1"/>
              <a:t>necessari</a:t>
            </a:r>
            <a:r>
              <a:rPr lang="en-US" sz="2200" dirty="0"/>
              <a:t> a </a:t>
            </a:r>
            <a:r>
              <a:rPr lang="en-US" sz="2200" dirty="0" err="1"/>
              <a:t>conoscere</a:t>
            </a:r>
            <a:r>
              <a:rPr lang="en-US" sz="2200" dirty="0"/>
              <a:t> </a:t>
            </a:r>
            <a:r>
              <a:rPr lang="en-US" sz="2200" dirty="0" err="1"/>
              <a:t>meglio</a:t>
            </a:r>
            <a:r>
              <a:rPr lang="en-US" sz="2200" dirty="0"/>
              <a:t> il </a:t>
            </a:r>
            <a:r>
              <a:rPr lang="en-US" sz="2200" dirty="0" err="1"/>
              <a:t>fenomeno</a:t>
            </a:r>
            <a:r>
              <a:rPr lang="en-US" sz="2200" dirty="0"/>
              <a:t> </a:t>
            </a:r>
            <a:r>
              <a:rPr lang="en-US" sz="2200" dirty="0" err="1"/>
              <a:t>organizzativo</a:t>
            </a:r>
            <a:r>
              <a:rPr lang="en-US" sz="2200" dirty="0"/>
              <a:t> </a:t>
            </a:r>
            <a:r>
              <a:rPr lang="en-US" sz="2200" dirty="0" err="1"/>
              <a:t>articolato</a:t>
            </a:r>
            <a:r>
              <a:rPr lang="en-US" sz="2200" dirty="0"/>
              <a:t> in </a:t>
            </a:r>
            <a:r>
              <a:rPr lang="en-US" sz="2200" dirty="0" err="1"/>
              <a:t>tutte</a:t>
            </a:r>
            <a:r>
              <a:rPr lang="en-US" sz="2200" dirty="0"/>
              <a:t> le sue component (</a:t>
            </a:r>
            <a:r>
              <a:rPr lang="en-US" sz="2200" dirty="0" err="1"/>
              <a:t>vertice</a:t>
            </a:r>
            <a:r>
              <a:rPr lang="en-US" sz="2200" dirty="0"/>
              <a:t> </a:t>
            </a:r>
            <a:r>
              <a:rPr lang="en-US" sz="2200" dirty="0" err="1"/>
              <a:t>strategico</a:t>
            </a:r>
            <a:r>
              <a:rPr lang="en-US" sz="22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83098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5" y="1780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Survey	 2/2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C0096F-A752-1FCB-D6E5-2C1B7AB5F5BB}"/>
              </a:ext>
            </a:extLst>
          </p:cNvPr>
          <p:cNvGraphicFramePr/>
          <p:nvPr/>
        </p:nvGraphicFramePr>
        <p:xfrm>
          <a:off x="852055" y="1288473"/>
          <a:ext cx="10952018" cy="5245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493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1307A-E725-FC8A-FFDB-FF3F770C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83" y="1274516"/>
            <a:ext cx="9009834" cy="5463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E8DFA-8698-FEFB-484C-ACE6872011B3}"/>
              </a:ext>
            </a:extLst>
          </p:cNvPr>
          <p:cNvSpPr txBox="1"/>
          <p:nvPr/>
        </p:nvSpPr>
        <p:spPr>
          <a:xfrm>
            <a:off x="2682417" y="158821"/>
            <a:ext cx="682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/>
              <a:t>Esempio Survey di clima organizzativo</a:t>
            </a:r>
            <a:endParaRPr lang="en-IT" sz="3200" b="1" dirty="0"/>
          </a:p>
        </p:txBody>
      </p:sp>
    </p:spTree>
    <p:extLst>
      <p:ext uri="{BB962C8B-B14F-4D97-AF65-F5344CB8AC3E}">
        <p14:creationId xmlns:p14="http://schemas.microsoft.com/office/powerpoint/2010/main" val="2682957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9406F-BAD5-7350-697B-2D67F512D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3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52DCC-FD51-6042-988B-D373D7CA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4" y="457200"/>
            <a:ext cx="95864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3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4EF4F-772A-C448-99E8-50AEADA7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5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A2990-2E26-B3BA-2535-964715A8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94" y="1461110"/>
            <a:ext cx="10276140" cy="2465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42047-E082-8C4B-F3DA-F12301269B20}"/>
              </a:ext>
            </a:extLst>
          </p:cNvPr>
          <p:cNvSpPr txBox="1"/>
          <p:nvPr/>
        </p:nvSpPr>
        <p:spPr>
          <a:xfrm>
            <a:off x="9203961" y="4616970"/>
            <a:ext cx="217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Etc..</a:t>
            </a:r>
          </a:p>
        </p:txBody>
      </p:sp>
    </p:spTree>
    <p:extLst>
      <p:ext uri="{BB962C8B-B14F-4D97-AF65-F5344CB8AC3E}">
        <p14:creationId xmlns:p14="http://schemas.microsoft.com/office/powerpoint/2010/main" val="162074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9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Quasi </a:t>
            </a:r>
            <a:r>
              <a:rPr lang="en-US" dirty="0" err="1"/>
              <a:t>esperimenti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3164"/>
            <a:ext cx="10515600" cy="4959927"/>
          </a:xfrm>
        </p:spPr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b="1" dirty="0" err="1"/>
              <a:t>esperimento</a:t>
            </a:r>
            <a:r>
              <a:rPr lang="en-US" dirty="0"/>
              <a:t> </a:t>
            </a:r>
            <a:r>
              <a:rPr lang="en-US" dirty="0" err="1"/>
              <a:t>mira</a:t>
            </a:r>
            <a:r>
              <a:rPr lang="en-US" dirty="0"/>
              <a:t> a </a:t>
            </a:r>
            <a:r>
              <a:rPr lang="en-US" dirty="0" err="1"/>
              <a:t>misurare</a:t>
            </a:r>
            <a:r>
              <a:rPr lang="en-US" dirty="0"/>
              <a:t> la </a:t>
            </a:r>
            <a:r>
              <a:rPr lang="en-US" dirty="0" err="1"/>
              <a:t>relazione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indipendente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dipendente</a:t>
            </a:r>
            <a:r>
              <a:rPr lang="en-US" dirty="0"/>
              <a:t> e il team di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prova</a:t>
            </a:r>
            <a:r>
              <a:rPr lang="en-US" dirty="0"/>
              <a:t> a </a:t>
            </a:r>
            <a:r>
              <a:rPr lang="en-US" dirty="0" err="1"/>
              <a:t>controllare</a:t>
            </a:r>
            <a:r>
              <a:rPr lang="en-US" dirty="0"/>
              <a:t> </a:t>
            </a:r>
            <a:r>
              <a:rPr lang="en-US" dirty="0" err="1"/>
              <a:t>tutte</a:t>
            </a:r>
            <a:r>
              <a:rPr lang="en-US" dirty="0"/>
              <a:t> le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variabili</a:t>
            </a:r>
            <a:r>
              <a:rPr lang="en-US" dirty="0"/>
              <a:t> individuate (</a:t>
            </a:r>
            <a:r>
              <a:rPr lang="en-US" dirty="0" err="1"/>
              <a:t>processi</a:t>
            </a:r>
            <a:r>
              <a:rPr lang="en-US" dirty="0"/>
              <a:t> e layout…)</a:t>
            </a:r>
          </a:p>
          <a:p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b="1" dirty="0" err="1"/>
              <a:t>esperimenti</a:t>
            </a:r>
            <a:r>
              <a:rPr lang="en-US" b="1" dirty="0"/>
              <a:t> </a:t>
            </a:r>
            <a:r>
              <a:rPr lang="en-US" b="1" dirty="0" err="1"/>
              <a:t>naturali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dirty="0" err="1"/>
              <a:t>sul</a:t>
            </a:r>
            <a:r>
              <a:rPr lang="en-US" dirty="0"/>
              <a:t> campo, la </a:t>
            </a:r>
            <a:r>
              <a:rPr lang="en-US" dirty="0" err="1"/>
              <a:t>generazione</a:t>
            </a:r>
            <a:r>
              <a:rPr lang="en-US" dirty="0"/>
              <a:t> di </a:t>
            </a:r>
            <a:r>
              <a:rPr lang="en-US" dirty="0" err="1"/>
              <a:t>dati</a:t>
            </a:r>
            <a:r>
              <a:rPr lang="en-US" dirty="0"/>
              <a:t> non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controllata</a:t>
            </a:r>
            <a:r>
              <a:rPr lang="en-US" dirty="0"/>
              <a:t> </a:t>
            </a:r>
            <a:r>
              <a:rPr lang="en-US" dirty="0" err="1"/>
              <a:t>completamente</a:t>
            </a:r>
            <a:r>
              <a:rPr lang="en-US" dirty="0"/>
              <a:t>, ma le </a:t>
            </a:r>
            <a:r>
              <a:rPr lang="en-US" dirty="0" err="1"/>
              <a:t>informazioni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considerate </a:t>
            </a:r>
            <a:r>
              <a:rPr lang="en-US" dirty="0" err="1"/>
              <a:t>più</a:t>
            </a:r>
            <a:r>
              <a:rPr lang="en-US" dirty="0"/>
              <a:t> accurate </a:t>
            </a:r>
            <a:r>
              <a:rPr lang="en-US" dirty="0" err="1"/>
              <a:t>poiché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state </a:t>
            </a:r>
            <a:r>
              <a:rPr lang="en-US" dirty="0" err="1"/>
              <a:t>raccolte</a:t>
            </a:r>
            <a:r>
              <a:rPr lang="en-US" dirty="0"/>
              <a:t> senza </a:t>
            </a:r>
            <a:r>
              <a:rPr lang="en-US" dirty="0" err="1"/>
              <a:t>interferenze</a:t>
            </a:r>
            <a:r>
              <a:rPr lang="en-US" dirty="0"/>
              <a:t> o </a:t>
            </a:r>
            <a:r>
              <a:rPr lang="en-US" dirty="0" err="1"/>
              <a:t>interventi</a:t>
            </a:r>
            <a:r>
              <a:rPr lang="en-US" dirty="0"/>
              <a:t> da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ricercatore</a:t>
            </a:r>
            <a:endParaRPr lang="en-US" dirty="0"/>
          </a:p>
          <a:p>
            <a:r>
              <a:rPr lang="en-US" dirty="0" err="1"/>
              <a:t>Comportamentismo</a:t>
            </a:r>
            <a:r>
              <a:rPr lang="en-US" dirty="0"/>
              <a:t> </a:t>
            </a:r>
            <a:r>
              <a:rPr lang="en-US" dirty="0" err="1"/>
              <a:t>economico</a:t>
            </a:r>
            <a:r>
              <a:rPr lang="en-US" dirty="0"/>
              <a:t>: </a:t>
            </a:r>
            <a:r>
              <a:rPr lang="en-US" dirty="0" err="1"/>
              <a:t>reazioni</a:t>
            </a:r>
            <a:r>
              <a:rPr lang="en-US" dirty="0"/>
              <a:t> </a:t>
            </a:r>
            <a:r>
              <a:rPr lang="en-US" dirty="0" err="1"/>
              <a:t>psico-sociali</a:t>
            </a:r>
            <a:r>
              <a:rPr lang="en-US" dirty="0"/>
              <a:t> a determinate </a:t>
            </a:r>
            <a:r>
              <a:rPr lang="en-US" dirty="0" err="1"/>
              <a:t>sollecitazioni</a:t>
            </a:r>
            <a:r>
              <a:rPr lang="en-US" dirty="0"/>
              <a:t> (nudging)</a:t>
            </a:r>
          </a:p>
        </p:txBody>
      </p:sp>
    </p:spTree>
    <p:extLst>
      <p:ext uri="{BB962C8B-B14F-4D97-AF65-F5344CB8AC3E}">
        <p14:creationId xmlns:p14="http://schemas.microsoft.com/office/powerpoint/2010/main" val="1991772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DA9-E0A4-16B8-594B-A6D12A70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86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Dati di sistema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CA88FA-579F-42CF-F10B-30D91A2507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89154"/>
          <a:ext cx="10515600" cy="488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9866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secondari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3254" y="1690688"/>
            <a:ext cx="10775092" cy="3842011"/>
          </a:xfrm>
        </p:spPr>
        <p:txBody>
          <a:bodyPr>
            <a:normAutofit/>
          </a:bodyPr>
          <a:lstStyle/>
          <a:p>
            <a:r>
              <a:rPr lang="en-US" dirty="0"/>
              <a:t>I </a:t>
            </a:r>
            <a:r>
              <a:rPr lang="en-US" b="1" dirty="0" err="1"/>
              <a:t>dati</a:t>
            </a:r>
            <a:r>
              <a:rPr lang="en-US" b="1" dirty="0"/>
              <a:t> </a:t>
            </a:r>
            <a:r>
              <a:rPr lang="en-US" b="1" dirty="0" err="1"/>
              <a:t>secondari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lavori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completati</a:t>
            </a:r>
            <a:r>
              <a:rPr lang="en-US" dirty="0"/>
              <a:t> di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azioni</a:t>
            </a:r>
            <a:r>
              <a:rPr lang="en-US" dirty="0"/>
              <a:t> di </a:t>
            </a: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derivanti</a:t>
            </a:r>
            <a:r>
              <a:rPr lang="en-US" dirty="0"/>
              <a:t> da </a:t>
            </a:r>
            <a:r>
              <a:rPr lang="en-US" dirty="0" err="1"/>
              <a:t>approfondimenti</a:t>
            </a:r>
            <a:r>
              <a:rPr lang="en-US" dirty="0"/>
              <a:t> sui </a:t>
            </a:r>
            <a:r>
              <a:rPr lang="en-US" dirty="0" err="1"/>
              <a:t>dati</a:t>
            </a:r>
            <a:r>
              <a:rPr lang="en-US" dirty="0"/>
              <a:t> di Sistema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raccolti</a:t>
            </a:r>
            <a:r>
              <a:rPr lang="en-US" dirty="0"/>
              <a:t> </a:t>
            </a:r>
            <a:r>
              <a:rPr lang="en-US" dirty="0" err="1"/>
              <a:t>all’occiorrenza</a:t>
            </a:r>
            <a:r>
              <a:rPr lang="en-US" dirty="0"/>
              <a:t> per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iniziative</a:t>
            </a:r>
            <a:r>
              <a:rPr lang="en-US" dirty="0"/>
              <a:t> (es. </a:t>
            </a:r>
            <a:r>
              <a:rPr lang="en-US" dirty="0" err="1"/>
              <a:t>Certificazioni</a:t>
            </a:r>
            <a:r>
              <a:rPr lang="en-US" dirty="0"/>
              <a:t> </a:t>
            </a:r>
            <a:r>
              <a:rPr lang="en-US" dirty="0" err="1"/>
              <a:t>varie</a:t>
            </a:r>
            <a:r>
              <a:rPr lang="en-US" dirty="0"/>
              <a:t>…)</a:t>
            </a:r>
          </a:p>
          <a:p>
            <a:r>
              <a:rPr lang="en-US" dirty="0"/>
              <a:t>I </a:t>
            </a:r>
            <a:r>
              <a:rPr lang="en-US" dirty="0" err="1"/>
              <a:t>documenti</a:t>
            </a:r>
            <a:r>
              <a:rPr lang="en-US" dirty="0"/>
              <a:t> </a:t>
            </a:r>
            <a:r>
              <a:rPr lang="en-US" dirty="0" err="1"/>
              <a:t>pubblici</a:t>
            </a:r>
            <a:r>
              <a:rPr lang="en-US" dirty="0"/>
              <a:t> non </a:t>
            </a:r>
            <a:r>
              <a:rPr lang="en-US" dirty="0" err="1"/>
              <a:t>sono</a:t>
            </a:r>
            <a:r>
              <a:rPr lang="en-US" dirty="0"/>
              <a:t> sempre di facile accesso,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tuttavia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</a:t>
            </a:r>
            <a:r>
              <a:rPr lang="en-US" dirty="0" err="1"/>
              <a:t>impiegare</a:t>
            </a:r>
            <a:r>
              <a:rPr lang="en-US" dirty="0"/>
              <a:t> </a:t>
            </a:r>
            <a:r>
              <a:rPr lang="en-US" b="1" dirty="0" err="1"/>
              <a:t>l'analisi</a:t>
            </a:r>
            <a:r>
              <a:rPr lang="en-US" b="1" dirty="0"/>
              <a:t> del </a:t>
            </a:r>
            <a:r>
              <a:rPr lang="en-US" b="1" dirty="0" err="1"/>
              <a:t>contenuto</a:t>
            </a:r>
            <a:r>
              <a:rPr lang="en-US" b="1" dirty="0"/>
              <a:t> </a:t>
            </a:r>
            <a:r>
              <a:rPr lang="en-US" dirty="0"/>
              <a:t>come </a:t>
            </a:r>
            <a:r>
              <a:rPr lang="en-US" dirty="0" err="1"/>
              <a:t>approccio</a:t>
            </a:r>
            <a:r>
              <a:rPr lang="en-US" dirty="0"/>
              <a:t> </a:t>
            </a:r>
            <a:r>
              <a:rPr lang="en-US" dirty="0" err="1"/>
              <a:t>sistematico</a:t>
            </a:r>
            <a:r>
              <a:rPr lang="en-US" dirty="0"/>
              <a:t> </a:t>
            </a:r>
          </a:p>
          <a:p>
            <a:r>
              <a:rPr lang="en-US" dirty="0"/>
              <a:t>Una </a:t>
            </a:r>
            <a:r>
              <a:rPr lang="en-US" dirty="0" err="1"/>
              <a:t>complessità</a:t>
            </a:r>
            <a:r>
              <a:rPr lang="en-US" dirty="0"/>
              <a:t> di </a:t>
            </a:r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approccio</a:t>
            </a:r>
            <a:r>
              <a:rPr lang="en-US" dirty="0"/>
              <a:t> </a:t>
            </a:r>
            <a:r>
              <a:rPr lang="en-US" dirty="0" err="1"/>
              <a:t>dipende</a:t>
            </a:r>
            <a:r>
              <a:rPr lang="en-US" dirty="0"/>
              <a:t> </a:t>
            </a:r>
            <a:r>
              <a:rPr lang="en-US" dirty="0" err="1"/>
              <a:t>dall'incapacità</a:t>
            </a:r>
            <a:r>
              <a:rPr lang="en-US" dirty="0"/>
              <a:t> di </a:t>
            </a:r>
            <a:r>
              <a:rPr lang="en-US" dirty="0" err="1"/>
              <a:t>verificare</a:t>
            </a:r>
            <a:r>
              <a:rPr lang="en-US" dirty="0"/>
              <a:t> </a:t>
            </a:r>
            <a:r>
              <a:rPr lang="en-US" dirty="0" err="1"/>
              <a:t>l'accuratezza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e di non </a:t>
            </a:r>
            <a:r>
              <a:rPr lang="en-US" dirty="0" err="1"/>
              <a:t>poter</a:t>
            </a:r>
            <a:r>
              <a:rPr lang="en-US" dirty="0"/>
              <a:t> </a:t>
            </a:r>
            <a:r>
              <a:rPr lang="en-US" dirty="0" err="1"/>
              <a:t>disporre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forma </a:t>
            </a:r>
            <a:r>
              <a:rPr lang="en-US" dirty="0" err="1"/>
              <a:t>esatta</a:t>
            </a:r>
            <a:r>
              <a:rPr lang="en-US" dirty="0"/>
              <a:t> </a:t>
            </a:r>
            <a:r>
              <a:rPr lang="en-US" dirty="0" err="1"/>
              <a:t>necessaria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22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2A8D89-01A3-2216-7930-C3DB5B3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Rilevazioni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gestionali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misurazioni</a:t>
            </a:r>
            <a:endParaRPr lang="en-US" sz="3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BFE99-9FF5-EAB5-2AC1-F753AD55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effectLst/>
              </a:rPr>
              <a:t>La </a:t>
            </a:r>
            <a:r>
              <a:rPr lang="en-US" dirty="0" err="1">
                <a:effectLst/>
              </a:rPr>
              <a:t>misurazione</a:t>
            </a:r>
            <a:r>
              <a:rPr lang="en-US" dirty="0">
                <a:effectLst/>
              </a:rPr>
              <a:t> ha </a:t>
            </a:r>
            <a:r>
              <a:rPr lang="en-US" dirty="0" err="1">
                <a:effectLst/>
              </a:rPr>
              <a:t>spesso</a:t>
            </a:r>
            <a:r>
              <a:rPr lang="en-US" dirty="0">
                <a:effectLst/>
              </a:rPr>
              <a:t> come </a:t>
            </a:r>
            <a:r>
              <a:rPr lang="en-US" dirty="0" err="1">
                <a:effectLst/>
              </a:rPr>
              <a:t>oggetto</a:t>
            </a:r>
            <a:r>
              <a:rPr lang="en-US" dirty="0">
                <a:effectLst/>
              </a:rPr>
              <a:t> lo </a:t>
            </a:r>
            <a:r>
              <a:rPr lang="en-US" dirty="0" err="1">
                <a:effectLst/>
              </a:rPr>
              <a:t>svolgimento</a:t>
            </a:r>
            <a:r>
              <a:rPr lang="en-US" dirty="0">
                <a:effectLst/>
              </a:rPr>
              <a:t> di </a:t>
            </a:r>
            <a:r>
              <a:rPr lang="en-US" dirty="0" err="1">
                <a:effectLst/>
              </a:rPr>
              <a:t>compiti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ripetuti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routinari</a:t>
            </a:r>
            <a:r>
              <a:rPr lang="en-US" dirty="0">
                <a:effectLst/>
              </a:rPr>
              <a:t> come </a:t>
            </a:r>
            <a:r>
              <a:rPr lang="en-US" dirty="0" err="1">
                <a:effectLst/>
              </a:rPr>
              <a:t>quelli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sede</a:t>
            </a:r>
            <a:r>
              <a:rPr lang="en-US" dirty="0">
                <a:effectLst/>
              </a:rPr>
              <a:t> di plant o in </a:t>
            </a:r>
            <a:r>
              <a:rPr lang="en-US" dirty="0" err="1">
                <a:effectLst/>
              </a:rPr>
              <a:t>alcuni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uffici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dedicati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gestione</a:t>
            </a:r>
            <a:r>
              <a:rPr lang="en-US" dirty="0">
                <a:effectLst/>
              </a:rPr>
              <a:t> di </a:t>
            </a:r>
            <a:r>
              <a:rPr lang="en-US" dirty="0" err="1">
                <a:effectLst/>
              </a:rPr>
              <a:t>pratiche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ripetute</a:t>
            </a:r>
            <a:r>
              <a:rPr lang="en-US" dirty="0">
                <a:effectLst/>
              </a:rPr>
              <a:t> (ad es. </a:t>
            </a:r>
            <a:r>
              <a:rPr lang="en-US" dirty="0" err="1">
                <a:effectLst/>
              </a:rPr>
              <a:t>uffici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assunzione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nelle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assicurazioni</a:t>
            </a:r>
            <a:r>
              <a:rPr lang="en-US" dirty="0">
                <a:effectLst/>
              </a:rPr>
              <a:t>) </a:t>
            </a:r>
          </a:p>
          <a:p>
            <a:r>
              <a:rPr lang="en-US" dirty="0" err="1">
                <a:effectLst/>
              </a:rPr>
              <a:t>Puo</a:t>
            </a:r>
            <a:r>
              <a:rPr lang="en-US" dirty="0">
                <a:effectLst/>
              </a:rPr>
              <a:t>̀ </a:t>
            </a:r>
            <a:r>
              <a:rPr lang="en-US" dirty="0" err="1">
                <a:effectLst/>
              </a:rPr>
              <a:t>assumere</a:t>
            </a:r>
            <a:r>
              <a:rPr lang="en-US" dirty="0">
                <a:effectLst/>
              </a:rPr>
              <a:t> due </a:t>
            </a:r>
            <a:r>
              <a:rPr lang="en-US" dirty="0" err="1">
                <a:effectLst/>
              </a:rPr>
              <a:t>forme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principali</a:t>
            </a:r>
            <a:r>
              <a:rPr lang="en-US" dirty="0">
                <a:effectLst/>
              </a:rPr>
              <a:t>: </a:t>
            </a:r>
          </a:p>
          <a:p>
            <a:pPr lvl="1"/>
            <a:r>
              <a:rPr lang="en-US" sz="2800" dirty="0">
                <a:effectLst/>
              </a:rPr>
              <a:t>MTM, </a:t>
            </a:r>
            <a:r>
              <a:rPr lang="en-US" sz="2800" dirty="0" err="1">
                <a:effectLst/>
              </a:rPr>
              <a:t>metodo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dei</a:t>
            </a:r>
            <a:r>
              <a:rPr lang="en-US" sz="2800" dirty="0">
                <a:effectLst/>
              </a:rPr>
              <a:t> tempi e </a:t>
            </a:r>
            <a:r>
              <a:rPr lang="en-US" sz="2800" dirty="0" err="1">
                <a:effectLst/>
              </a:rPr>
              <a:t>metodi</a:t>
            </a:r>
            <a:endParaRPr lang="en-US" sz="2800" dirty="0">
              <a:effectLst/>
            </a:endParaRPr>
          </a:p>
          <a:p>
            <a:pPr lvl="1"/>
            <a:r>
              <a:rPr lang="en-US" sz="2800" dirty="0" err="1">
                <a:effectLst/>
              </a:rPr>
              <a:t>Analisi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dei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carichi</a:t>
            </a:r>
            <a:r>
              <a:rPr lang="en-US" sz="2800" dirty="0">
                <a:effectLst/>
              </a:rPr>
              <a:t> di </a:t>
            </a:r>
            <a:r>
              <a:rPr lang="en-US" sz="2800" dirty="0" err="1">
                <a:effectLst/>
              </a:rPr>
              <a:t>lavoro</a:t>
            </a:r>
            <a:r>
              <a:rPr lang="en-US" sz="2800" dirty="0">
                <a:effectLst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6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51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491C8-85CE-EFFD-73FD-C3CAC948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latin typeface="+mj-lt"/>
              </a:rPr>
              <a:t>Tempi e </a:t>
            </a:r>
            <a:r>
              <a:rPr lang="en-US" sz="3800" b="1" dirty="0" err="1">
                <a:latin typeface="+mj-lt"/>
              </a:rPr>
              <a:t>Metodi</a:t>
            </a:r>
            <a:r>
              <a:rPr lang="en-US" sz="3800" b="1" dirty="0">
                <a:latin typeface="+mj-lt"/>
              </a:rPr>
              <a:t> </a:t>
            </a:r>
            <a:br>
              <a:rPr lang="en-US" sz="3800" b="1" dirty="0">
                <a:latin typeface="+mj-lt"/>
              </a:rPr>
            </a:br>
            <a:r>
              <a:rPr lang="en-US" sz="3800" dirty="0">
                <a:latin typeface="+mj-lt"/>
              </a:rPr>
              <a:t>(1946 </a:t>
            </a:r>
            <a:r>
              <a:rPr lang="en-US" sz="3800" dirty="0">
                <a:effectLst/>
                <a:latin typeface="+mj-lt"/>
              </a:rPr>
              <a:t>Maynard, </a:t>
            </a:r>
            <a:r>
              <a:rPr lang="en-US" sz="3800" dirty="0" err="1">
                <a:effectLst/>
                <a:latin typeface="+mj-lt"/>
              </a:rPr>
              <a:t>Stegmerten</a:t>
            </a:r>
            <a:r>
              <a:rPr lang="en-US" sz="3800" dirty="0">
                <a:effectLst/>
                <a:latin typeface="+mj-lt"/>
              </a:rPr>
              <a:t> e Schwab)</a:t>
            </a:r>
            <a:endParaRPr lang="en-US" sz="3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B99BD-6210-B90D-54AA-624091A37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60" r="37594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4E59-A2EF-5894-7D5E-E6AE093A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La </a:t>
            </a:r>
            <a:r>
              <a:rPr lang="en-US" sz="2200" dirty="0" err="1"/>
              <a:t>tecnica</a:t>
            </a:r>
            <a:r>
              <a:rPr lang="en-US" sz="2200" dirty="0"/>
              <a:t> </a:t>
            </a:r>
            <a:r>
              <a:rPr lang="en-US" sz="2200" dirty="0">
                <a:effectLst/>
              </a:rPr>
              <a:t>TM </a:t>
            </a:r>
            <a:r>
              <a:rPr lang="en-US" sz="2200" dirty="0" err="1">
                <a:effectLst/>
              </a:rPr>
              <a:t>consente</a:t>
            </a:r>
            <a:r>
              <a:rPr lang="en-US" sz="2200" dirty="0">
                <a:effectLst/>
              </a:rPr>
              <a:t> di </a:t>
            </a:r>
            <a:r>
              <a:rPr lang="en-US" sz="2200" dirty="0" err="1">
                <a:effectLst/>
              </a:rPr>
              <a:t>analizzare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l’organizzazione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perche</a:t>
            </a:r>
            <a:r>
              <a:rPr lang="en-US" sz="2200" dirty="0">
                <a:effectLst/>
              </a:rPr>
              <a:t>́: </a:t>
            </a:r>
          </a:p>
          <a:p>
            <a:pPr lvl="1"/>
            <a:r>
              <a:rPr lang="en-US" sz="2200" dirty="0">
                <a:effectLst/>
              </a:rPr>
              <a:t>Studia le </a:t>
            </a:r>
            <a:r>
              <a:rPr lang="en-US" sz="2200" dirty="0" err="1">
                <a:effectLst/>
              </a:rPr>
              <a:t>operazioni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manuali</a:t>
            </a:r>
            <a:r>
              <a:rPr lang="en-US" sz="2200" dirty="0">
                <a:effectLst/>
              </a:rPr>
              <a:t> </a:t>
            </a:r>
          </a:p>
          <a:p>
            <a:pPr lvl="1"/>
            <a:r>
              <a:rPr lang="en-US" sz="2200" dirty="0">
                <a:effectLst/>
              </a:rPr>
              <a:t>le </a:t>
            </a:r>
            <a:r>
              <a:rPr lang="en-US" sz="2200" dirty="0" err="1">
                <a:effectLst/>
              </a:rPr>
              <a:t>analizza</a:t>
            </a:r>
            <a:r>
              <a:rPr lang="en-US" sz="2200" dirty="0">
                <a:effectLst/>
              </a:rPr>
              <a:t> in </a:t>
            </a:r>
            <a:r>
              <a:rPr lang="en-US" sz="2200" dirty="0" err="1">
                <a:effectLst/>
              </a:rPr>
              <a:t>movimenti</a:t>
            </a:r>
            <a:r>
              <a:rPr lang="en-US" sz="2200" dirty="0">
                <a:effectLst/>
              </a:rPr>
              <a:t> di base </a:t>
            </a:r>
            <a:r>
              <a:rPr lang="en-US" sz="2200" dirty="0" err="1">
                <a:effectLst/>
              </a:rPr>
              <a:t>necessari</a:t>
            </a:r>
            <a:endParaRPr lang="en-US" sz="2200" dirty="0">
              <a:effectLst/>
            </a:endParaRPr>
          </a:p>
          <a:p>
            <a:pPr lvl="1"/>
            <a:r>
              <a:rPr lang="en-US" sz="2200" dirty="0" err="1">
                <a:effectLst/>
              </a:rPr>
              <a:t>assegna</a:t>
            </a:r>
            <a:r>
              <a:rPr lang="en-US" sz="2200" dirty="0">
                <a:effectLst/>
              </a:rPr>
              <a:t> ad </a:t>
            </a:r>
            <a:r>
              <a:rPr lang="en-US" sz="2200" dirty="0" err="1">
                <a:effectLst/>
              </a:rPr>
              <a:t>ogni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movimento</a:t>
            </a:r>
            <a:r>
              <a:rPr lang="en-US" sz="2200" dirty="0">
                <a:effectLst/>
              </a:rPr>
              <a:t> un tempo standard pre-</a:t>
            </a:r>
            <a:r>
              <a:rPr lang="en-US" sz="2200" dirty="0" err="1">
                <a:effectLst/>
              </a:rPr>
              <a:t>determinato</a:t>
            </a:r>
            <a:r>
              <a:rPr lang="en-US" sz="2200" dirty="0">
                <a:effectLst/>
              </a:rPr>
              <a:t> e </a:t>
            </a:r>
            <a:r>
              <a:rPr lang="en-US" sz="2200" dirty="0" err="1">
                <a:effectLst/>
              </a:rPr>
              <a:t>collegato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alla</a:t>
            </a:r>
            <a:r>
              <a:rPr lang="en-US" sz="2200" dirty="0">
                <a:effectLst/>
              </a:rPr>
              <a:t> natura del </a:t>
            </a:r>
            <a:r>
              <a:rPr lang="en-US" sz="2200" dirty="0" err="1">
                <a:effectLst/>
              </a:rPr>
              <a:t>movimento</a:t>
            </a:r>
            <a:r>
              <a:rPr lang="en-US" sz="2200" dirty="0">
                <a:effectLst/>
              </a:rPr>
              <a:t> e </a:t>
            </a:r>
            <a:r>
              <a:rPr lang="en-US" sz="2200" dirty="0" err="1">
                <a:effectLst/>
              </a:rPr>
              <a:t>dalle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condizioni</a:t>
            </a:r>
            <a:r>
              <a:rPr lang="en-US" sz="2200" dirty="0">
                <a:effectLst/>
              </a:rPr>
              <a:t> in cui </a:t>
            </a:r>
            <a:r>
              <a:rPr lang="en-US" sz="2200" dirty="0" err="1">
                <a:effectLst/>
              </a:rPr>
              <a:t>viene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svolto</a:t>
            </a:r>
            <a:r>
              <a:rPr lang="en-US" sz="2200" dirty="0">
                <a:effectLst/>
              </a:rPr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2970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84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1E6F6-F46A-C38A-B462-E39D5AAB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Release, reach, position, grasp, move, position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422666-2F6D-5AAF-22DF-EC4B627B2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738453"/>
            <a:ext cx="7347537" cy="53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6CFA2-7382-68DC-8F5D-EED874BE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45" y="539646"/>
            <a:ext cx="11638709" cy="53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8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5EDF7-561C-81A2-11C5-0541859D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MTM: assemblaggio meccanico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15F12-0EB9-9948-BE0F-93DD56C3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70" y="467208"/>
            <a:ext cx="506466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2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06E782-A008-39DC-BB4E-F152DF20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9705"/>
            <a:ext cx="12233478" cy="56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03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0A796D-8803-8A1D-0FBB-B0895B38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4656"/>
            <a:ext cx="12114738" cy="55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6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C8B21-4217-126F-2845-1FF40B97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Anche nei servizi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A7BBC29-0164-80A6-D698-AC822357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C4BBD-427F-5A5A-0CB8-9A9CF9DF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021" y="661916"/>
            <a:ext cx="4752012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7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EC2C1-FED0-23B0-C458-BC30E256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processo…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429196-9F9B-9536-9607-5003E77BE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370" y="819096"/>
            <a:ext cx="8351694" cy="52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4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CB23-A4FE-CB89-7454-9035D0CF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“La classe operaia va in paradiso” </a:t>
            </a:r>
            <a:br>
              <a:rPr lang="en-IT" dirty="0"/>
            </a:br>
            <a:r>
              <a:rPr lang="en-IT" sz="1200" dirty="0"/>
              <a:t>Elio Petri 1971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82BCC-5787-1D12-E61E-1222FD8A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https://archive.org/details/LaClasseOperaiaVaInParadiso1971_201611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Inizio</a:t>
            </a:r>
            <a:r>
              <a:rPr lang="en-GB" dirty="0"/>
              <a:t> 7:30-10:00</a:t>
            </a:r>
          </a:p>
          <a:p>
            <a:endParaRPr lang="en-GB" dirty="0"/>
          </a:p>
          <a:p>
            <a:r>
              <a:rPr lang="en-GB" dirty="0"/>
              <a:t>Finale 1:44:00 fine…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B83FF-7C81-EAFB-4F26-5B6D1AB7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996" y="3002746"/>
            <a:ext cx="5219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BC0-02F5-FAAA-B94C-F8CDD21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Percorsi di ricerca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2F36B9-9952-4FA2-0D64-E0D50DA3EF6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6082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Quantitativi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9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0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Quasi esperimenti (nudging)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Dati di sistema/Log specifici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  <a:r>
                        <a:rPr lang="en-IT" dirty="0"/>
                        <a:t>ati secondari/altre rilevazioni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2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Rilevazione gestionali/misurazioni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15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15A36A-94B4-B113-BDE6-F15339C5B66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3700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Qualitativi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Analisi documentale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Osservazione partecipante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7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Studio di caso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Focus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9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Etnografia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0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Action research/Action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Altre dimensioni osservate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76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3100003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A4C8-50C8-6964-9C31-DCD11508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Qualitativi…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C7611-A7F8-5B61-42BA-2451B9D1D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10ED-2350-49B1-859C-6C87EA839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F7AF03-EE4B-AD69-D591-29F5FBEF3A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785" r="117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3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B6C9DC-6892-FE3B-A312-7D2A9BB9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Analisi documentale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4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5573B3-357D-272D-CDEE-649E6E8DA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Spesso le organizzazioni possiedono già della documentazione che può essere analizzata per trarne informazioni </a:t>
            </a:r>
            <a:endParaRPr lang="en-GB" sz="2400">
              <a:solidFill>
                <a:schemeClr val="bg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È importante collocarla in ordine cronologico e tenere traccia di chi sono gli autori e del loro ruolo. Se sono in azienda è possibile poi contattarli per eventuali chiarimenti </a:t>
            </a:r>
            <a:endParaRPr lang="en-GB" sz="240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 documentazione può essere utilizzata per sviluppare alcune interpretazioni da testare </a:t>
            </a:r>
            <a:endParaRPr lang="en-GB" sz="2400">
              <a:solidFill>
                <a:schemeClr val="bg1"/>
              </a:solidFill>
              <a:effectLst/>
              <a:latin typeface="ArialMT"/>
            </a:endParaRPr>
          </a:p>
        </p:txBody>
      </p:sp>
      <p:grpSp>
        <p:nvGrpSpPr>
          <p:cNvPr id="32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365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an outdoor restaurant table with a waitress taking someone's order">
            <a:extLst>
              <a:ext uri="{FF2B5EF4-FFF2-40B4-BE49-F238E27FC236}">
                <a16:creationId xmlns:a16="http://schemas.microsoft.com/office/drawing/2014/main" id="{F2B97A9F-21F9-6446-BA54-1C92CB40A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Osservazione partecipante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1610" y="2029087"/>
            <a:ext cx="4490501" cy="4058674"/>
          </a:xfrm>
        </p:spPr>
        <p:txBody>
          <a:bodyPr>
            <a:noAutofit/>
          </a:bodyPr>
          <a:lstStyle/>
          <a:p>
            <a:r>
              <a:rPr lang="en-US" sz="2000" dirty="0" err="1"/>
              <a:t>L'</a:t>
            </a:r>
            <a:r>
              <a:rPr lang="en-US" sz="2000" b="1" dirty="0" err="1"/>
              <a:t>osservazione</a:t>
            </a:r>
            <a:r>
              <a:rPr lang="en-US" sz="2000" b="1" dirty="0"/>
              <a:t> </a:t>
            </a:r>
            <a:r>
              <a:rPr lang="en-US" sz="2000" b="1" dirty="0" err="1"/>
              <a:t>partecipante</a:t>
            </a:r>
            <a:r>
              <a:rPr lang="en-US" sz="2000" b="1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attua</a:t>
            </a:r>
            <a:r>
              <a:rPr lang="en-US" sz="2000" dirty="0"/>
              <a:t> </a:t>
            </a: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/le </a:t>
            </a:r>
            <a:r>
              <a:rPr lang="en-US" sz="2000" dirty="0" err="1"/>
              <a:t>ricercatori</a:t>
            </a:r>
            <a:r>
              <a:rPr lang="en-US" sz="2000" dirty="0"/>
              <a:t>/</a:t>
            </a:r>
            <a:r>
              <a:rPr lang="en-US" sz="2000" dirty="0" err="1"/>
              <a:t>trici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uniscono</a:t>
            </a:r>
            <a:r>
              <a:rPr lang="en-US" sz="2000" dirty="0"/>
              <a:t> alle </a:t>
            </a:r>
            <a:r>
              <a:rPr lang="en-US" sz="2000" dirty="0" err="1"/>
              <a:t>persone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luoghi</a:t>
            </a:r>
            <a:r>
              <a:rPr lang="en-US" sz="2000" dirty="0"/>
              <a:t> di </a:t>
            </a:r>
            <a:r>
              <a:rPr lang="en-US" sz="2000" dirty="0" err="1"/>
              <a:t>lavoro</a:t>
            </a:r>
            <a:r>
              <a:rPr lang="en-US" sz="2000" dirty="0"/>
              <a:t> e </a:t>
            </a:r>
            <a:r>
              <a:rPr lang="en-US" sz="2000" dirty="0" err="1"/>
              <a:t>partecipano</a:t>
            </a:r>
            <a:r>
              <a:rPr lang="en-US" sz="2000" dirty="0"/>
              <a:t> alle </a:t>
            </a:r>
            <a:r>
              <a:rPr lang="en-US" sz="2000" dirty="0" err="1"/>
              <a:t>attività</a:t>
            </a:r>
            <a:r>
              <a:rPr lang="en-US" sz="2000" dirty="0"/>
              <a:t> di routine </a:t>
            </a:r>
            <a:r>
              <a:rPr lang="en-US" sz="2000" dirty="0" err="1"/>
              <a:t>allo</a:t>
            </a:r>
            <a:r>
              <a:rPr lang="en-US" sz="2000" dirty="0"/>
              <a:t> </a:t>
            </a:r>
            <a:r>
              <a:rPr lang="en-US" sz="2000" dirty="0" err="1"/>
              <a:t>scopo</a:t>
            </a:r>
            <a:r>
              <a:rPr lang="en-US" sz="2000" dirty="0"/>
              <a:t> di </a:t>
            </a:r>
            <a:r>
              <a:rPr lang="en-US" sz="2000" dirty="0" err="1"/>
              <a:t>osservarle</a:t>
            </a:r>
            <a:r>
              <a:rPr lang="en-US" sz="2000" dirty="0"/>
              <a:t> in </a:t>
            </a:r>
            <a:r>
              <a:rPr lang="en-US" sz="2000" dirty="0" err="1"/>
              <a:t>quel</a:t>
            </a:r>
            <a:r>
              <a:rPr lang="en-US" sz="2000" dirty="0"/>
              <a:t> </a:t>
            </a:r>
            <a:r>
              <a:rPr lang="en-US" sz="2000" dirty="0" err="1"/>
              <a:t>contesto</a:t>
            </a:r>
            <a:endParaRPr lang="en-US" sz="2000" dirty="0"/>
          </a:p>
          <a:p>
            <a:r>
              <a:rPr lang="en-US" sz="2000" dirty="0"/>
              <a:t>I/le </a:t>
            </a:r>
            <a:r>
              <a:rPr lang="en-US" sz="2000" dirty="0" err="1"/>
              <a:t>ricercatori</a:t>
            </a:r>
            <a:r>
              <a:rPr lang="en-US" sz="2000" dirty="0"/>
              <a:t>/</a:t>
            </a:r>
            <a:r>
              <a:rPr lang="en-US" sz="2000" dirty="0" err="1"/>
              <a:t>trici</a:t>
            </a:r>
            <a:r>
              <a:rPr lang="en-US" sz="2000" dirty="0"/>
              <a:t> </a:t>
            </a:r>
            <a:r>
              <a:rPr lang="en-US" sz="2000" dirty="0" err="1"/>
              <a:t>possono</a:t>
            </a:r>
            <a:r>
              <a:rPr lang="en-US" sz="2000" dirty="0"/>
              <a:t> </a:t>
            </a:r>
            <a:r>
              <a:rPr lang="en-US" sz="2000" dirty="0" err="1"/>
              <a:t>anche</a:t>
            </a:r>
            <a:r>
              <a:rPr lang="en-US" sz="2000" dirty="0"/>
              <a:t> </a:t>
            </a:r>
            <a:r>
              <a:rPr lang="en-US" sz="2000" dirty="0" err="1"/>
              <a:t>calarsi</a:t>
            </a:r>
            <a:r>
              <a:rPr lang="en-US" sz="2000" dirty="0"/>
              <a:t> </a:t>
            </a:r>
            <a:r>
              <a:rPr lang="en-US" sz="2000" dirty="0" err="1"/>
              <a:t>temporaneamente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ruoli</a:t>
            </a:r>
            <a:r>
              <a:rPr lang="en-US" sz="2000" dirty="0"/>
              <a:t> e </a:t>
            </a:r>
            <a:r>
              <a:rPr lang="en-US" sz="2000" dirty="0" err="1"/>
              <a:t>registrare</a:t>
            </a:r>
            <a:r>
              <a:rPr lang="en-US" sz="2000" dirty="0"/>
              <a:t> le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osservazioni</a:t>
            </a:r>
            <a:r>
              <a:rPr lang="en-US" sz="2000" dirty="0"/>
              <a:t> e </a:t>
            </a:r>
            <a:r>
              <a:rPr lang="en-US" sz="2000" dirty="0" err="1"/>
              <a:t>possono</a:t>
            </a:r>
            <a:r>
              <a:rPr lang="en-US" sz="2000" dirty="0"/>
              <a:t> non </a:t>
            </a:r>
            <a:r>
              <a:rPr lang="en-US" sz="2000" dirty="0" err="1"/>
              <a:t>rivelare</a:t>
            </a:r>
            <a:r>
              <a:rPr lang="en-US" sz="2000" dirty="0"/>
              <a:t> la </a:t>
            </a:r>
            <a:r>
              <a:rPr lang="en-US" sz="2000" dirty="0" err="1"/>
              <a:t>loro</a:t>
            </a:r>
            <a:r>
              <a:rPr lang="en-US" sz="2000" dirty="0"/>
              <a:t> vera </a:t>
            </a:r>
            <a:r>
              <a:rPr lang="en-US" sz="2000" dirty="0" err="1"/>
              <a:t>identità</a:t>
            </a:r>
            <a:r>
              <a:rPr lang="en-US" sz="2000" dirty="0"/>
              <a:t> o il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scopo</a:t>
            </a:r>
            <a:r>
              <a:rPr lang="en-US" sz="2000" dirty="0"/>
              <a:t> (se </a:t>
            </a:r>
            <a:r>
              <a:rPr lang="en-US" sz="2000" dirty="0" err="1"/>
              <a:t>ritengono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ciò</a:t>
            </a:r>
            <a:r>
              <a:rPr lang="en-US" sz="2000" dirty="0"/>
              <a:t> </a:t>
            </a:r>
            <a:r>
              <a:rPr lang="en-US" sz="2000" dirty="0" err="1"/>
              <a:t>possa</a:t>
            </a:r>
            <a:r>
              <a:rPr lang="en-US" sz="2000" dirty="0"/>
              <a:t> </a:t>
            </a:r>
            <a:r>
              <a:rPr lang="en-US" sz="2000" dirty="0" err="1"/>
              <a:t>compromettere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risultati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ricerca</a:t>
            </a:r>
            <a:r>
              <a:rPr lang="en-US" sz="2000" dirty="0"/>
              <a:t>)</a:t>
            </a:r>
          </a:p>
          <a:p>
            <a:r>
              <a:rPr lang="en-GB" sz="2000" dirty="0">
                <a:effectLst/>
                <a:latin typeface="Calibri" panose="020F0502020204030204" pitchFamily="34" charset="0"/>
              </a:rPr>
              <a:t>È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tipica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degli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interventi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su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sistemi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interazione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cliente</a:t>
            </a:r>
            <a:r>
              <a:rPr lang="en-GB" sz="2000" dirty="0">
                <a:effectLst/>
                <a:latin typeface="Calibri" panose="020F0502020204030204" pitchFamily="34" charset="0"/>
              </a:rPr>
              <a:t> e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addetti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(ad es. retail) </a:t>
            </a:r>
            <a:endParaRPr lang="en-GB" sz="2000" dirty="0">
              <a:effectLst/>
              <a:latin typeface="ArialMT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0360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Studio di caso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348" y="649480"/>
            <a:ext cx="6418774" cy="6036133"/>
          </a:xfrm>
        </p:spPr>
        <p:txBody>
          <a:bodyPr anchor="ctr">
            <a:noAutofit/>
          </a:bodyPr>
          <a:lstStyle/>
          <a:p>
            <a:r>
              <a:rPr lang="en-US" sz="2400" dirty="0"/>
              <a:t>Uno studio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un'analisi</a:t>
            </a:r>
            <a:r>
              <a:rPr lang="en-US" sz="2400" dirty="0"/>
              <a:t> </a:t>
            </a:r>
            <a:r>
              <a:rPr lang="en-US" sz="2400" dirty="0" err="1"/>
              <a:t>approfondita</a:t>
            </a:r>
            <a:r>
              <a:rPr lang="en-US" sz="2400" dirty="0"/>
              <a:t> di </a:t>
            </a:r>
            <a:r>
              <a:rPr lang="en-US" sz="2400" b="1" dirty="0"/>
              <a:t>un </a:t>
            </a:r>
            <a:r>
              <a:rPr lang="en-US" sz="2400" b="1" dirty="0" err="1"/>
              <a:t>singolo</a:t>
            </a:r>
            <a:r>
              <a:rPr lang="en-US" sz="2400" b="1" dirty="0"/>
              <a:t> </a:t>
            </a:r>
            <a:r>
              <a:rPr lang="en-US" sz="2400" b="1" dirty="0" err="1"/>
              <a:t>evento</a:t>
            </a:r>
            <a:r>
              <a:rPr lang="en-US" sz="2400" b="1" dirty="0"/>
              <a:t>, </a:t>
            </a:r>
            <a:r>
              <a:rPr lang="en-US" sz="2400" b="1" dirty="0" err="1"/>
              <a:t>situazione</a:t>
            </a:r>
            <a:r>
              <a:rPr lang="en-US" sz="2400" b="1" dirty="0"/>
              <a:t> o </a:t>
            </a:r>
            <a:r>
              <a:rPr lang="en-US" sz="2400" b="1" dirty="0" err="1"/>
              <a:t>individuo</a:t>
            </a:r>
            <a:r>
              <a:rPr lang="en-US" sz="2400" b="1" dirty="0"/>
              <a:t> in cui un/a </a:t>
            </a:r>
            <a:r>
              <a:rPr lang="en-US" sz="2400" b="1" dirty="0" err="1"/>
              <a:t>ricercatore</a:t>
            </a:r>
            <a:r>
              <a:rPr lang="en-US" sz="2400" b="1" dirty="0"/>
              <a:t>/trice </a:t>
            </a:r>
            <a:r>
              <a:rPr lang="en-US" sz="2400" dirty="0" err="1"/>
              <a:t>esamina</a:t>
            </a:r>
            <a:r>
              <a:rPr lang="en-US" sz="2400" dirty="0"/>
              <a:t> le </a:t>
            </a:r>
            <a:r>
              <a:rPr lang="en-US" sz="2400" dirty="0" err="1"/>
              <a:t>fonti</a:t>
            </a:r>
            <a:r>
              <a:rPr lang="en-US" sz="2400" dirty="0"/>
              <a:t> </a:t>
            </a:r>
            <a:r>
              <a:rPr lang="en-US" sz="2400" dirty="0" err="1"/>
              <a:t>esistenti</a:t>
            </a:r>
            <a:r>
              <a:rPr lang="en-US" sz="2400" dirty="0"/>
              <a:t>, conduce </a:t>
            </a:r>
            <a:r>
              <a:rPr lang="en-US" sz="2400" dirty="0" err="1"/>
              <a:t>interviste</a:t>
            </a:r>
            <a:r>
              <a:rPr lang="en-US" sz="2400" dirty="0"/>
              <a:t>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impegna</a:t>
            </a:r>
            <a:r>
              <a:rPr lang="en-US" sz="2400" dirty="0"/>
              <a:t> </a:t>
            </a:r>
            <a:r>
              <a:rPr lang="en-US" sz="2400" dirty="0" err="1"/>
              <a:t>nell'osservazione</a:t>
            </a:r>
            <a:r>
              <a:rPr lang="en-US" sz="2400" dirty="0"/>
              <a:t> </a:t>
            </a:r>
            <a:r>
              <a:rPr lang="en-US" sz="2400" dirty="0" err="1"/>
              <a:t>diretta</a:t>
            </a:r>
            <a:r>
              <a:rPr lang="en-US" sz="2400" dirty="0"/>
              <a:t> e </a:t>
            </a:r>
            <a:r>
              <a:rPr lang="en-US" sz="2400" dirty="0" err="1"/>
              <a:t>anche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partecipazione</a:t>
            </a:r>
            <a:r>
              <a:rPr lang="en-US" sz="2400" dirty="0"/>
              <a:t> con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partecipanti</a:t>
            </a:r>
            <a:endParaRPr lang="en-US" sz="2400" dirty="0"/>
          </a:p>
          <a:p>
            <a:r>
              <a:rPr lang="en-US" sz="2400" dirty="0"/>
              <a:t>Una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principali</a:t>
            </a:r>
            <a:r>
              <a:rPr lang="en-US" sz="2400" dirty="0"/>
              <a:t> </a:t>
            </a:r>
            <a:r>
              <a:rPr lang="en-US" sz="2400" b="1" dirty="0" err="1"/>
              <a:t>critiche</a:t>
            </a:r>
            <a:r>
              <a:rPr lang="en-US" sz="2400" dirty="0"/>
              <a:t> </a:t>
            </a:r>
            <a:r>
              <a:rPr lang="en-US" sz="2400" dirty="0" err="1"/>
              <a:t>agli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, </a:t>
            </a:r>
            <a:r>
              <a:rPr lang="en-US" sz="2400" dirty="0" err="1"/>
              <a:t>pur</a:t>
            </a:r>
            <a:r>
              <a:rPr lang="en-US" sz="2400" dirty="0"/>
              <a:t> </a:t>
            </a:r>
            <a:r>
              <a:rPr lang="en-US" sz="2400" dirty="0" err="1"/>
              <a:t>offrendo</a:t>
            </a:r>
            <a:r>
              <a:rPr lang="en-US" sz="2400" dirty="0"/>
              <a:t> </a:t>
            </a:r>
            <a:r>
              <a:rPr lang="en-US" sz="2400" dirty="0" err="1"/>
              <a:t>profondità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un </a:t>
            </a:r>
            <a:r>
              <a:rPr lang="en-US" sz="2400" dirty="0" err="1"/>
              <a:t>argomento</a:t>
            </a:r>
            <a:r>
              <a:rPr lang="en-US" sz="2400" dirty="0"/>
              <a:t>, non </a:t>
            </a:r>
            <a:r>
              <a:rPr lang="en-US" sz="2400" dirty="0" err="1"/>
              <a:t>forniscono</a:t>
            </a:r>
            <a:r>
              <a:rPr lang="en-US" sz="2400" dirty="0"/>
              <a:t> </a:t>
            </a:r>
            <a:r>
              <a:rPr lang="en-US" sz="2400" dirty="0" err="1"/>
              <a:t>abbastanza</a:t>
            </a:r>
            <a:r>
              <a:rPr lang="en-US" sz="2400" dirty="0"/>
              <a:t> prove per </a:t>
            </a:r>
            <a:r>
              <a:rPr lang="en-US" sz="2400" dirty="0" err="1"/>
              <a:t>formare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conclusione</a:t>
            </a:r>
            <a:r>
              <a:rPr lang="en-US" sz="2400" dirty="0"/>
              <a:t> </a:t>
            </a:r>
            <a:r>
              <a:rPr lang="en-US" sz="2400" dirty="0" err="1"/>
              <a:t>generalizzabile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utili</a:t>
            </a:r>
            <a:r>
              <a:rPr lang="en-US" sz="2400" dirty="0"/>
              <a:t> </a:t>
            </a:r>
            <a:r>
              <a:rPr lang="en-US" sz="2400" dirty="0" err="1"/>
              <a:t>quando</a:t>
            </a:r>
            <a:r>
              <a:rPr lang="en-US" sz="2400" dirty="0"/>
              <a:t> il </a:t>
            </a:r>
            <a:r>
              <a:rPr lang="en-US" sz="2400" dirty="0" err="1"/>
              <a:t>singolo</a:t>
            </a:r>
            <a:r>
              <a:rPr lang="en-US" sz="2400" dirty="0"/>
              <a:t>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unico</a:t>
            </a:r>
            <a:r>
              <a:rPr lang="en-US" sz="2400" dirty="0"/>
              <a:t> e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aggiungere</a:t>
            </a:r>
            <a:r>
              <a:rPr lang="en-US" sz="2400" dirty="0"/>
              <a:t> </a:t>
            </a:r>
            <a:r>
              <a:rPr lang="en-US" sz="2400" dirty="0" err="1"/>
              <a:t>un'enorme</a:t>
            </a:r>
            <a:r>
              <a:rPr lang="en-US" sz="2400" dirty="0"/>
              <a:t> </a:t>
            </a:r>
            <a:r>
              <a:rPr lang="en-US" sz="2400" dirty="0" err="1"/>
              <a:t>conoscenza</a:t>
            </a:r>
            <a:r>
              <a:rPr lang="en-US" sz="2400" dirty="0"/>
              <a:t> ad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certa</a:t>
            </a:r>
            <a:r>
              <a:rPr lang="en-US" sz="2400" dirty="0"/>
              <a:t> </a:t>
            </a:r>
            <a:r>
              <a:rPr lang="en-US" sz="2400" dirty="0" err="1"/>
              <a:t>disciplina</a:t>
            </a:r>
            <a:endParaRPr lang="en-US" sz="2400" dirty="0"/>
          </a:p>
          <a:p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offrire</a:t>
            </a:r>
            <a:r>
              <a:rPr lang="en-US" sz="2400" dirty="0"/>
              <a:t> </a:t>
            </a:r>
            <a:r>
              <a:rPr lang="en-US" sz="2400" dirty="0" err="1"/>
              <a:t>agli</a:t>
            </a:r>
            <a:r>
              <a:rPr lang="en-US" sz="2400" dirty="0"/>
              <a:t>/alle analist3 un modo per </a:t>
            </a:r>
            <a:r>
              <a:rPr lang="en-US" sz="2400" dirty="0" err="1"/>
              <a:t>raccogliere</a:t>
            </a:r>
            <a:r>
              <a:rPr lang="en-US" sz="2400" dirty="0"/>
              <a:t> </a:t>
            </a:r>
            <a:r>
              <a:rPr lang="en-US" sz="2400" dirty="0" err="1"/>
              <a:t>dati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potrebbero</a:t>
            </a:r>
            <a:r>
              <a:rPr lang="en-US" sz="2400" dirty="0"/>
              <a:t> non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disponibili</a:t>
            </a:r>
            <a:r>
              <a:rPr lang="en-US" sz="2400" dirty="0"/>
              <a:t> </a:t>
            </a:r>
            <a:r>
              <a:rPr lang="en-US" sz="2400" dirty="0" err="1"/>
              <a:t>attraverso</a:t>
            </a:r>
            <a:r>
              <a:rPr lang="en-US" sz="2400" dirty="0"/>
              <a:t> </a:t>
            </a:r>
            <a:r>
              <a:rPr lang="en-US" sz="2400" dirty="0" err="1"/>
              <a:t>altri</a:t>
            </a:r>
            <a:r>
              <a:rPr lang="en-US" sz="2400" dirty="0"/>
              <a:t> </a:t>
            </a:r>
            <a:r>
              <a:rPr lang="en-US" sz="2400" dirty="0" err="1"/>
              <a:t>metodi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404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900903-96D4-145B-7192-5173A8B3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8291B-F9EB-BE1B-75F7-9718EC91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T" dirty="0"/>
              <a:t>Focus Group</a:t>
            </a:r>
            <a:endParaRPr lang="en-IT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B66873-7AFA-F165-C2D8-00E5FC4B3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555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0262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65CB2-E160-4D8E-B8B3-B7AFCAFC5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C1E4B-EA97-41D4-855C-680107905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3" y="1468583"/>
            <a:ext cx="4074820" cy="3900512"/>
          </a:xfrm>
        </p:spPr>
        <p:txBody>
          <a:bodyPr anchor="t">
            <a:normAutofit/>
          </a:bodyPr>
          <a:lstStyle/>
          <a:p>
            <a:r>
              <a:rPr lang="en-US" sz="4800" dirty="0" err="1"/>
              <a:t>Etnografia</a:t>
            </a:r>
            <a:r>
              <a:rPr lang="en-US" sz="4800" dirty="0"/>
              <a:t> </a:t>
            </a:r>
            <a:r>
              <a:rPr lang="en-US" sz="4800" dirty="0" err="1"/>
              <a:t>organizzativa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922" y="1118765"/>
            <a:ext cx="6499662" cy="4620470"/>
          </a:xfrm>
        </p:spPr>
        <p:txBody>
          <a:bodyPr anchor="ctr">
            <a:normAutofit/>
          </a:bodyPr>
          <a:lstStyle/>
          <a:p>
            <a:r>
              <a:rPr lang="en-US" sz="1700" dirty="0" err="1"/>
              <a:t>L'</a:t>
            </a:r>
            <a:r>
              <a:rPr lang="en-US" sz="1700" b="1" dirty="0" err="1"/>
              <a:t>etnografia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l'osservazione</a:t>
            </a:r>
            <a:r>
              <a:rPr lang="en-US" sz="1700" dirty="0"/>
              <a:t> </a:t>
            </a:r>
            <a:r>
              <a:rPr lang="en-US" sz="1700" dirty="0" err="1"/>
              <a:t>prolungata</a:t>
            </a:r>
            <a:r>
              <a:rPr lang="en-US" sz="1700" dirty="0"/>
              <a:t> </a:t>
            </a:r>
            <a:r>
              <a:rPr lang="en-US" sz="1700" dirty="0" err="1"/>
              <a:t>nel</a:t>
            </a:r>
            <a:r>
              <a:rPr lang="en-US" sz="1700" dirty="0"/>
              <a:t> tempo di un </a:t>
            </a:r>
            <a:r>
              <a:rPr lang="en-US" sz="1700" dirty="0" err="1"/>
              <a:t>gruppo</a:t>
            </a:r>
            <a:r>
              <a:rPr lang="en-US" sz="1700" dirty="0"/>
              <a:t> o </a:t>
            </a:r>
            <a:r>
              <a:rPr lang="en-US" sz="1700" dirty="0" err="1"/>
              <a:t>organizzazione</a:t>
            </a:r>
            <a:r>
              <a:rPr lang="en-US" sz="1700" dirty="0"/>
              <a:t>, ma </a:t>
            </a:r>
            <a:r>
              <a:rPr lang="en-US" sz="1700" dirty="0" err="1"/>
              <a:t>anche</a:t>
            </a:r>
            <a:r>
              <a:rPr lang="en-US" sz="1700" dirty="0"/>
              <a:t> di </a:t>
            </a:r>
            <a:r>
              <a:rPr lang="en-US" sz="1700" dirty="0" err="1"/>
              <a:t>soggetti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o </a:t>
            </a:r>
            <a:r>
              <a:rPr lang="en-US" sz="1700" dirty="0" err="1"/>
              <a:t>oggetti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per </a:t>
            </a:r>
            <a:r>
              <a:rPr lang="en-US" sz="1700" dirty="0" err="1"/>
              <a:t>comprendere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valori</a:t>
            </a:r>
            <a:r>
              <a:rPr lang="en-US" sz="1700" dirty="0"/>
              <a:t> </a:t>
            </a:r>
            <a:r>
              <a:rPr lang="en-US" sz="1700" dirty="0" err="1"/>
              <a:t>culturali</a:t>
            </a:r>
            <a:r>
              <a:rPr lang="en-US" sz="1700" dirty="0"/>
              <a:t> di </a:t>
            </a:r>
            <a:r>
              <a:rPr lang="en-US" sz="1700" dirty="0" err="1"/>
              <a:t>riferimento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costituiscono</a:t>
            </a:r>
            <a:r>
              <a:rPr lang="en-US" sz="1700" dirty="0"/>
              <a:t> quell </a:t>
            </a:r>
            <a:r>
              <a:rPr lang="en-US" sz="1700" dirty="0" err="1"/>
              <a:t>determinato</a:t>
            </a:r>
            <a:r>
              <a:rPr lang="en-US" sz="1700" dirty="0"/>
              <a:t> </a:t>
            </a:r>
            <a:r>
              <a:rPr lang="en-US" sz="1700" dirty="0" err="1"/>
              <a:t>ambiente</a:t>
            </a:r>
            <a:r>
              <a:rPr lang="en-US" sz="1700" dirty="0"/>
              <a:t> </a:t>
            </a:r>
            <a:r>
              <a:rPr lang="en-US" sz="1700" dirty="0" err="1"/>
              <a:t>sociale</a:t>
            </a:r>
            <a:r>
              <a:rPr lang="en-US" sz="1700" dirty="0"/>
              <a:t> e </a:t>
            </a:r>
            <a:r>
              <a:rPr lang="en-US" sz="1700" dirty="0" err="1"/>
              <a:t>comporta</a:t>
            </a:r>
            <a:r>
              <a:rPr lang="en-US" sz="1700" dirty="0"/>
              <a:t> </a:t>
            </a:r>
            <a:r>
              <a:rPr lang="en-US" sz="1700" dirty="0" err="1"/>
              <a:t>l'osservazione</a:t>
            </a:r>
            <a:r>
              <a:rPr lang="en-US" sz="1700" dirty="0"/>
              <a:t> </a:t>
            </a:r>
            <a:r>
              <a:rPr lang="en-US" sz="1700" dirty="0" err="1"/>
              <a:t>diretta</a:t>
            </a:r>
            <a:r>
              <a:rPr lang="en-US" sz="1700" dirty="0"/>
              <a:t> di </a:t>
            </a:r>
            <a:r>
              <a:rPr lang="en-US" sz="1700" dirty="0" err="1"/>
              <a:t>ambiti</a:t>
            </a:r>
            <a:r>
              <a:rPr lang="en-US" sz="1700" dirty="0"/>
              <a:t> </a:t>
            </a:r>
            <a:r>
              <a:rPr lang="en-US" sz="1700" dirty="0" err="1"/>
              <a:t>sociali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(</a:t>
            </a:r>
            <a:r>
              <a:rPr lang="en-US" sz="2000" dirty="0" err="1"/>
              <a:t>originariamente</a:t>
            </a:r>
            <a:r>
              <a:rPr lang="en-US" sz="1700" dirty="0"/>
              <a:t> piccolo </a:t>
            </a:r>
            <a:r>
              <a:rPr lang="en-US" sz="1700" dirty="0" err="1"/>
              <a:t>gruppi</a:t>
            </a:r>
            <a:r>
              <a:rPr lang="en-US" sz="1700" dirty="0"/>
              <a:t> </a:t>
            </a:r>
            <a:r>
              <a:rPr lang="en-US" sz="1700" dirty="0" err="1"/>
              <a:t>etnici</a:t>
            </a:r>
            <a:r>
              <a:rPr lang="en-US" sz="1700" dirty="0"/>
              <a:t>)</a:t>
            </a:r>
          </a:p>
          <a:p>
            <a:r>
              <a:rPr lang="en-US" sz="1700" dirty="0"/>
              <a:t>Il </a:t>
            </a:r>
            <a:r>
              <a:rPr lang="en-US" sz="1700" dirty="0" err="1"/>
              <a:t>cuore</a:t>
            </a:r>
            <a:r>
              <a:rPr lang="en-US" sz="1700" dirty="0"/>
              <a:t> di uno studio </a:t>
            </a:r>
            <a:r>
              <a:rPr lang="en-US" sz="1700" dirty="0" err="1"/>
              <a:t>etnografico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volto</a:t>
            </a:r>
            <a:r>
              <a:rPr lang="en-US" sz="1700" dirty="0"/>
              <a:t> a </a:t>
            </a:r>
            <a:r>
              <a:rPr lang="en-US" sz="1700" dirty="0" err="1"/>
              <a:t>cogliere</a:t>
            </a:r>
            <a:r>
              <a:rPr lang="en-US" sz="1700" dirty="0"/>
              <a:t> come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soggetti</a:t>
            </a:r>
            <a:r>
              <a:rPr lang="en-US" sz="1700" dirty="0"/>
              <a:t> </a:t>
            </a:r>
            <a:r>
              <a:rPr lang="en-US" sz="1700" dirty="0" err="1"/>
              <a:t>siano</a:t>
            </a:r>
            <a:r>
              <a:rPr lang="en-US" sz="1700" dirty="0"/>
              <a:t> in </a:t>
            </a:r>
            <a:r>
              <a:rPr lang="en-US" sz="1700" dirty="0" err="1"/>
              <a:t>relazione</a:t>
            </a:r>
            <a:r>
              <a:rPr lang="en-US" sz="1700" dirty="0"/>
              <a:t> con </a:t>
            </a:r>
            <a:r>
              <a:rPr lang="en-US" sz="1700" b="1" dirty="0"/>
              <a:t>I </a:t>
            </a:r>
            <a:r>
              <a:rPr lang="en-US" sz="1700" b="1" dirty="0" err="1"/>
              <a:t>simboli</a:t>
            </a:r>
            <a:r>
              <a:rPr lang="en-US" sz="1700" b="1" dirty="0"/>
              <a:t>, la </a:t>
            </a:r>
            <a:r>
              <a:rPr lang="en-US" sz="1700" b="1" dirty="0" err="1"/>
              <a:t>cultura</a:t>
            </a:r>
            <a:r>
              <a:rPr lang="en-US" sz="1700" b="1" dirty="0"/>
              <a:t>, le </a:t>
            </a:r>
            <a:r>
              <a:rPr lang="en-US" sz="1700" b="1" dirty="0" err="1"/>
              <a:t>interazioni</a:t>
            </a:r>
            <a:r>
              <a:rPr lang="en-US" sz="1700" b="1" dirty="0"/>
              <a:t> in </a:t>
            </a:r>
            <a:r>
              <a:rPr lang="en-US" sz="1700" b="1" dirty="0" err="1"/>
              <a:t>relazione</a:t>
            </a:r>
            <a:r>
              <a:rPr lang="en-US" sz="1700" b="1" dirty="0"/>
              <a:t> ad uno </a:t>
            </a:r>
            <a:r>
              <a:rPr lang="en-US" sz="1700" b="1" dirty="0" err="1"/>
              <a:t>spazio</a:t>
            </a:r>
            <a:r>
              <a:rPr lang="en-US" sz="1700" b="1" dirty="0"/>
              <a:t>/campo </a:t>
            </a:r>
            <a:r>
              <a:rPr lang="en-US" sz="1700" b="1" dirty="0" err="1"/>
              <a:t>organizzativo</a:t>
            </a:r>
            <a:r>
              <a:rPr lang="en-US" sz="1700" b="1" dirty="0"/>
              <a:t> </a:t>
            </a:r>
            <a:r>
              <a:rPr lang="en-US" sz="1700" b="1" dirty="0" err="1"/>
              <a:t>determinato</a:t>
            </a:r>
            <a:endParaRPr lang="en-US" sz="1700" b="1" dirty="0"/>
          </a:p>
          <a:p>
            <a:r>
              <a:rPr lang="en-US" sz="1700" dirty="0" err="1"/>
              <a:t>L'etnografia</a:t>
            </a:r>
            <a:r>
              <a:rPr lang="en-US" sz="1700" dirty="0"/>
              <a:t> </a:t>
            </a:r>
            <a:r>
              <a:rPr lang="en-US" sz="1700" dirty="0" err="1"/>
              <a:t>organizzativa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spesso</a:t>
            </a:r>
            <a:r>
              <a:rPr lang="en-US" sz="1700" dirty="0"/>
              <a:t> </a:t>
            </a:r>
            <a:r>
              <a:rPr lang="en-US" sz="1700" dirty="0" err="1"/>
              <a:t>considerata</a:t>
            </a:r>
            <a:r>
              <a:rPr lang="en-US" sz="1700" dirty="0"/>
              <a:t> un </a:t>
            </a:r>
            <a:r>
              <a:rPr lang="en-US" sz="1700" dirty="0" err="1"/>
              <a:t>approccio</a:t>
            </a:r>
            <a:r>
              <a:rPr lang="en-US" sz="1700" dirty="0"/>
              <a:t> </a:t>
            </a:r>
            <a:r>
              <a:rPr lang="en-US" sz="1700" b="1" dirty="0" err="1"/>
              <a:t>adatto</a:t>
            </a:r>
            <a:r>
              <a:rPr lang="en-US" sz="1700" b="1" dirty="0"/>
              <a:t> a </a:t>
            </a:r>
            <a:r>
              <a:rPr lang="en-US" sz="1700" b="1" dirty="0" err="1"/>
              <a:t>decostruire</a:t>
            </a:r>
            <a:r>
              <a:rPr lang="en-US" sz="1700" b="1" dirty="0"/>
              <a:t>/</a:t>
            </a:r>
            <a:r>
              <a:rPr lang="en-US" sz="1700" b="1" dirty="0" err="1"/>
              <a:t>riconoscere</a:t>
            </a:r>
            <a:r>
              <a:rPr lang="en-US" sz="1700" b="1" dirty="0"/>
              <a:t> le </a:t>
            </a:r>
            <a:r>
              <a:rPr lang="en-US" sz="1700" b="1" dirty="0" err="1"/>
              <a:t>pratiche</a:t>
            </a:r>
            <a:r>
              <a:rPr lang="en-US" sz="1700" b="1" dirty="0"/>
              <a:t> e </a:t>
            </a:r>
            <a:r>
              <a:rPr lang="en-US" sz="1700" b="1" dirty="0" err="1"/>
              <a:t>i</a:t>
            </a:r>
            <a:r>
              <a:rPr lang="en-US" sz="1700" b="1" dirty="0"/>
              <a:t> </a:t>
            </a:r>
            <a:r>
              <a:rPr lang="en-US" sz="1700" b="1" dirty="0" err="1"/>
              <a:t>processi</a:t>
            </a:r>
            <a:r>
              <a:rPr lang="en-US" sz="1700" b="1" dirty="0"/>
              <a:t> </a:t>
            </a:r>
            <a:r>
              <a:rPr lang="en-US" sz="1700" dirty="0"/>
              <a:t>di </a:t>
            </a:r>
            <a:r>
              <a:rPr lang="en-US" sz="1700" dirty="0" err="1"/>
              <a:t>costruzione</a:t>
            </a:r>
            <a:r>
              <a:rPr lang="en-US" sz="1700" dirty="0"/>
              <a:t> </a:t>
            </a:r>
            <a:r>
              <a:rPr lang="en-US" sz="1700" dirty="0" err="1"/>
              <a:t>sociale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possono</a:t>
            </a:r>
            <a:r>
              <a:rPr lang="en-US" sz="1700" dirty="0"/>
              <a:t> </a:t>
            </a:r>
            <a:r>
              <a:rPr lang="en-US" sz="1700" dirty="0" err="1"/>
              <a:t>così</a:t>
            </a:r>
            <a:r>
              <a:rPr lang="en-US" sz="1700" dirty="0"/>
              <a:t> far merger, le </a:t>
            </a:r>
            <a:r>
              <a:rPr lang="en-US" sz="1700" dirty="0" err="1"/>
              <a:t>relazioni</a:t>
            </a:r>
            <a:r>
              <a:rPr lang="en-US" sz="1700" dirty="0"/>
              <a:t> di </a:t>
            </a:r>
            <a:r>
              <a:rPr lang="en-US" sz="1700" dirty="0" err="1"/>
              <a:t>discriminazione</a:t>
            </a:r>
            <a:r>
              <a:rPr lang="en-US" sz="1700" dirty="0"/>
              <a:t>, di </a:t>
            </a:r>
            <a:r>
              <a:rPr lang="en-US" sz="1700" dirty="0" err="1"/>
              <a:t>potere</a:t>
            </a:r>
            <a:r>
              <a:rPr lang="en-US" sz="1700" dirty="0"/>
              <a:t> </a:t>
            </a:r>
            <a:r>
              <a:rPr lang="en-US" sz="1700" dirty="0" err="1"/>
              <a:t>mimetizzato</a:t>
            </a:r>
            <a:r>
              <a:rPr lang="en-US" sz="1700" dirty="0"/>
              <a:t>, </a:t>
            </a:r>
            <a:r>
              <a:rPr lang="en-US" sz="1700" dirty="0" err="1"/>
              <a:t>dilinguaggi</a:t>
            </a:r>
            <a:r>
              <a:rPr lang="en-US" sz="1700" dirty="0"/>
              <a:t> </a:t>
            </a:r>
            <a:r>
              <a:rPr lang="en-US" sz="1700" dirty="0" err="1"/>
              <a:t>asimmetrici</a:t>
            </a:r>
            <a:r>
              <a:rPr lang="en-US" sz="1700" dirty="0"/>
              <a:t>, di </a:t>
            </a:r>
            <a:r>
              <a:rPr lang="en-US" sz="1700" dirty="0" err="1"/>
              <a:t>disattenzione</a:t>
            </a:r>
            <a:r>
              <a:rPr lang="en-US" sz="1700" dirty="0"/>
              <a:t> ai </a:t>
            </a:r>
            <a:r>
              <a:rPr lang="en-US" sz="1700" dirty="0" err="1"/>
              <a:t>temi</a:t>
            </a:r>
            <a:r>
              <a:rPr lang="en-US" sz="1700" dirty="0"/>
              <a:t> di </a:t>
            </a:r>
            <a:r>
              <a:rPr lang="en-US" sz="1700" dirty="0" err="1"/>
              <a:t>genere</a:t>
            </a:r>
            <a:r>
              <a:rPr lang="en-US" sz="1700" dirty="0"/>
              <a:t> e </a:t>
            </a:r>
            <a:r>
              <a:rPr lang="en-US" sz="1700" dirty="0" err="1"/>
              <a:t>considera</a:t>
            </a:r>
            <a:r>
              <a:rPr lang="en-US" sz="1700" dirty="0"/>
              <a:t> le </a:t>
            </a:r>
            <a:r>
              <a:rPr lang="en-US" sz="1700" dirty="0" err="1"/>
              <a:t>esperienze</a:t>
            </a:r>
            <a:r>
              <a:rPr lang="en-US" sz="1700" dirty="0"/>
              <a:t> determinate </a:t>
            </a:r>
            <a:r>
              <a:rPr lang="en-US" sz="1700" dirty="0" err="1"/>
              <a:t>dalle</a:t>
            </a:r>
            <a:r>
              <a:rPr lang="en-US" sz="1700" dirty="0"/>
              <a:t> </a:t>
            </a:r>
            <a:r>
              <a:rPr lang="en-US" sz="1700" dirty="0" err="1"/>
              <a:t>strutture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98854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C829-4AC3-6D34-26E6-4108F55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Action research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A3A685F-9134-1BFF-8324-AE1D8CD98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23438" r="14621" b="24268"/>
          <a:stretch>
            <a:fillRect/>
          </a:stretch>
        </p:blipFill>
        <p:spPr bwMode="auto">
          <a:xfrm>
            <a:off x="1985569" y="1617224"/>
            <a:ext cx="8220862" cy="47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A3BD2-A196-3C7A-E7D2-C8EA90CD7C07}"/>
              </a:ext>
            </a:extLst>
          </p:cNvPr>
          <p:cNvSpPr txBox="1"/>
          <p:nvPr/>
        </p:nvSpPr>
        <p:spPr>
          <a:xfrm>
            <a:off x="8264324" y="659757"/>
            <a:ext cx="3692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In relazione a:</a:t>
            </a:r>
          </a:p>
          <a:p>
            <a:pPr marL="285750" indent="-285750">
              <a:buFontTx/>
              <a:buChar char="-"/>
            </a:pPr>
            <a:r>
              <a:rPr lang="en-GB" dirty="0"/>
              <a:t>S</a:t>
            </a:r>
            <a:r>
              <a:rPr lang="en-IT" dirty="0"/>
              <a:t>truttura fisica</a:t>
            </a:r>
          </a:p>
          <a:p>
            <a:pPr marL="285750" indent="-285750">
              <a:buFontTx/>
              <a:buChar char="-"/>
            </a:pPr>
            <a:r>
              <a:rPr lang="en-GB" dirty="0"/>
              <a:t>S</a:t>
            </a:r>
            <a:r>
              <a:rPr lang="en-IT" dirty="0"/>
              <a:t>truttura sociale</a:t>
            </a:r>
          </a:p>
          <a:p>
            <a:pPr marL="285750" indent="-285750">
              <a:buFontTx/>
              <a:buChar char="-"/>
            </a:pPr>
            <a:r>
              <a:rPr lang="en-GB" dirty="0"/>
              <a:t>I</a:t>
            </a:r>
            <a:r>
              <a:rPr lang="en-IT" dirty="0"/>
              <a:t>nterazione tra gli attori</a:t>
            </a:r>
          </a:p>
          <a:p>
            <a:pPr marL="285750" indent="-285750">
              <a:buFontTx/>
              <a:buChar char="-"/>
            </a:pPr>
            <a:r>
              <a:rPr lang="en-GB" dirty="0"/>
              <a:t>L</a:t>
            </a:r>
            <a:r>
              <a:rPr lang="en-IT" dirty="0"/>
              <a:t>inguaggio degli attori</a:t>
            </a:r>
          </a:p>
          <a:p>
            <a:pPr marL="285750" indent="-285750">
              <a:buFontTx/>
              <a:buChar char="-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587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FB657-7193-E767-1EE9-CA717290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510724"/>
            <a:ext cx="5893952" cy="1942810"/>
          </a:xfrm>
        </p:spPr>
        <p:txBody>
          <a:bodyPr anchor="b">
            <a:normAutofit/>
          </a:bodyPr>
          <a:lstStyle/>
          <a:p>
            <a:pPr algn="ctr"/>
            <a:r>
              <a:rPr lang="en-IT" sz="4000" dirty="0"/>
              <a:t>Action research/</a:t>
            </a:r>
            <a:br>
              <a:rPr lang="en-IT" sz="4000" dirty="0"/>
            </a:br>
            <a:r>
              <a:rPr lang="en-IT" sz="4000" dirty="0"/>
              <a:t>Ricerca azione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29316B5-7A34-438E-FD27-75D5BA37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4839" y="1814052"/>
            <a:ext cx="7176303" cy="5225700"/>
          </a:xfrm>
        </p:spPr>
        <p:txBody>
          <a:bodyPr>
            <a:noAutofit/>
          </a:bodyPr>
          <a:lstStyle/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Progetto razionale di azione sociale composto da un</a:t>
            </a:r>
            <a:r>
              <a:rPr lang="ja-JP" altLang="it-IT" sz="2000">
                <a:latin typeface="Tw Cen MT" charset="0"/>
                <a:cs typeface="Arial" charset="0"/>
              </a:rPr>
              <a:t>’</a:t>
            </a:r>
            <a:r>
              <a:rPr lang="it-IT" altLang="ja-JP" sz="2000" dirty="0">
                <a:latin typeface="Tw Cen MT" charset="0"/>
                <a:cs typeface="Arial" charset="0"/>
              </a:rPr>
              <a:t>integrazione di attività di ricerca, formazione e intervento volta a cambiamenti individuali e collettivi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Sequenza epistemologica rispetto ad un fenomeno sociale composta da pianificazione, azione e verifica degli effetti, in un procedere a spirale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Processo sociale di conoscenza e cambiamento che coinvolge le dimensioni consce ed inconsce, individuali e collettive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Organizzazione temporanea finalizzata al cambiamento e </a:t>
            </a:r>
            <a:r>
              <a:rPr lang="it-IT" sz="2000" dirty="0" err="1">
                <a:latin typeface="Tw Cen MT" charset="0"/>
                <a:cs typeface="Arial" charset="0"/>
              </a:rPr>
              <a:t>all</a:t>
            </a:r>
            <a:r>
              <a:rPr lang="ja-JP" altLang="it-IT" sz="2000">
                <a:latin typeface="Tw Cen MT" charset="0"/>
                <a:cs typeface="Arial" charset="0"/>
              </a:rPr>
              <a:t>’</a:t>
            </a:r>
            <a:r>
              <a:rPr lang="it-IT" altLang="ja-JP" sz="2000" dirty="0">
                <a:latin typeface="Tw Cen MT" charset="0"/>
                <a:cs typeface="Arial" charset="0"/>
              </a:rPr>
              <a:t>apprendimento collettivo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Può avvalersi di tutti gli strumenti di ricerca</a:t>
            </a: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8FB592FA-9486-0D7D-EACE-F2138F945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8424" y="646206"/>
            <a:ext cx="5365375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95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 err="1"/>
              <a:t>Mettere</a:t>
            </a:r>
            <a:r>
              <a:rPr lang="en-US" sz="5400" dirty="0"/>
              <a:t> </a:t>
            </a:r>
            <a:r>
              <a:rPr lang="en-US" sz="5400" dirty="0" err="1"/>
              <a:t>tutto</a:t>
            </a:r>
            <a:r>
              <a:rPr lang="en-US" sz="5400" dirty="0"/>
              <a:t> </a:t>
            </a:r>
            <a:r>
              <a:rPr lang="en-US" sz="5400" dirty="0" err="1"/>
              <a:t>insieme</a:t>
            </a: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Quando la ricerca sociologica si basa su dati scientifici, possiamo ottenere una visione più accurata di come le persone vivono e si comportano</a:t>
            </a:r>
          </a:p>
          <a:p>
            <a:r>
              <a:rPr lang="en-US" sz="2200"/>
              <a:t>Il metodo scientifico include: </a:t>
            </a:r>
          </a:p>
          <a:p>
            <a:pPr lvl="1"/>
            <a:r>
              <a:rPr lang="en-US" sz="2200"/>
              <a:t>Porre una domanda</a:t>
            </a:r>
          </a:p>
          <a:p>
            <a:pPr lvl="1"/>
            <a:r>
              <a:rPr lang="en-US" sz="2200"/>
              <a:t>Rivedere gli studi esistenti </a:t>
            </a:r>
          </a:p>
          <a:p>
            <a:pPr lvl="1"/>
            <a:r>
              <a:rPr lang="en-US" sz="2200"/>
              <a:t>Impostare un metodo</a:t>
            </a:r>
          </a:p>
          <a:p>
            <a:pPr lvl="1"/>
            <a:r>
              <a:rPr lang="en-US" sz="2200"/>
              <a:t>Trarre una conclusione</a:t>
            </a:r>
          </a:p>
          <a:p>
            <a:pPr lvl="1"/>
            <a:r>
              <a:rPr lang="en-US" sz="2200"/>
              <a:t>riportare i risultati</a:t>
            </a:r>
          </a:p>
          <a:p>
            <a:r>
              <a:rPr lang="en-US" sz="2200"/>
              <a:t>Gli/le analist3 scelgono un approccio di ricerca basato sulla domanda che viene posta, inclusi sondaggi, ricerca sul campo, osservazione partecipante, etnografia, studio di casi, esperimenti o analisi di dati secondari</a:t>
            </a:r>
          </a:p>
        </p:txBody>
      </p:sp>
    </p:spTree>
    <p:extLst>
      <p:ext uri="{BB962C8B-B14F-4D97-AF65-F5344CB8AC3E}">
        <p14:creationId xmlns:p14="http://schemas.microsoft.com/office/powerpoint/2010/main" val="3376870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FE10-FD38-AA2E-AC3B-427F3B7B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Analisi organizzativa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D248-60E2-19D7-2C39-7D394A56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1591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Determinare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strumenti</a:t>
            </a:r>
            <a:r>
              <a:rPr lang="en-US" sz="1700" dirty="0"/>
              <a:t> e I </a:t>
            </a:r>
            <a:r>
              <a:rPr lang="en-US" sz="1700" dirty="0" err="1"/>
              <a:t>metodi</a:t>
            </a:r>
            <a:r>
              <a:rPr lang="en-US" sz="1700" dirty="0"/>
              <a:t> con cui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costruisce</a:t>
            </a:r>
            <a:r>
              <a:rPr lang="en-US" sz="1700" dirty="0"/>
              <a:t> un “</a:t>
            </a:r>
            <a:r>
              <a:rPr lang="en-US" sz="1700" i="1" dirty="0" err="1"/>
              <a:t>disegno</a:t>
            </a:r>
            <a:r>
              <a:rPr lang="en-US" sz="1700" i="1" dirty="0"/>
              <a:t> di </a:t>
            </a:r>
            <a:r>
              <a:rPr lang="en-US" sz="1700" i="1" dirty="0" err="1"/>
              <a:t>ricerca</a:t>
            </a:r>
            <a:r>
              <a:rPr lang="en-US" sz="1700" i="1" dirty="0"/>
              <a:t>” </a:t>
            </a:r>
            <a:r>
              <a:rPr lang="en-US" sz="1700" dirty="0"/>
              <a:t>per </a:t>
            </a:r>
            <a:r>
              <a:rPr lang="en-US" sz="1700" dirty="0" err="1"/>
              <a:t>raccogliere</a:t>
            </a:r>
            <a:r>
              <a:rPr lang="en-US" sz="1700" dirty="0"/>
              <a:t> </a:t>
            </a:r>
            <a:r>
              <a:rPr lang="en-US" sz="1700" dirty="0" err="1"/>
              <a:t>informazioni</a:t>
            </a:r>
            <a:r>
              <a:rPr lang="en-US" sz="1700" dirty="0"/>
              <a:t> </a:t>
            </a:r>
            <a:r>
              <a:rPr lang="en-US" sz="1700" dirty="0" err="1"/>
              <a:t>sulle</a:t>
            </a:r>
            <a:r>
              <a:rPr lang="en-US" sz="1700" dirty="0"/>
              <a:t> </a:t>
            </a:r>
            <a:r>
              <a:rPr lang="en-US" sz="1700" dirty="0" err="1"/>
              <a:t>organizzazioni</a:t>
            </a:r>
            <a:r>
              <a:rPr lang="en-US" sz="1700" dirty="0"/>
              <a:t>, </a:t>
            </a:r>
            <a:r>
              <a:rPr lang="en-US" sz="1700" dirty="0" err="1"/>
              <a:t>concentrandosi</a:t>
            </a:r>
            <a:r>
              <a:rPr lang="en-US" sz="1700" dirty="0"/>
              <a:t> in </a:t>
            </a:r>
            <a:r>
              <a:rPr lang="en-US" sz="1700" dirty="0" err="1"/>
              <a:t>particolare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: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(</a:t>
            </a:r>
            <a:r>
              <a:rPr lang="en-US" sz="1700" dirty="0" err="1"/>
              <a:t>formali</a:t>
            </a:r>
            <a:r>
              <a:rPr lang="en-US" sz="1700" dirty="0"/>
              <a:t>, </a:t>
            </a:r>
            <a:r>
              <a:rPr lang="en-US" sz="1700" dirty="0" err="1"/>
              <a:t>informali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centri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r>
              <a:rPr lang="en-US" sz="1700" dirty="0"/>
              <a:t> (</a:t>
            </a:r>
            <a:r>
              <a:rPr lang="en-US" sz="1700" dirty="0" err="1"/>
              <a:t>autorità</a:t>
            </a:r>
            <a:r>
              <a:rPr lang="en-US" sz="1700" dirty="0"/>
              <a:t>, </a:t>
            </a:r>
            <a:r>
              <a:rPr lang="en-US" sz="1700" dirty="0" err="1"/>
              <a:t>potere</a:t>
            </a:r>
            <a:r>
              <a:rPr lang="en-US" sz="1700" dirty="0"/>
              <a:t>, </a:t>
            </a:r>
            <a:r>
              <a:rPr lang="en-US" sz="1700" dirty="0" err="1"/>
              <a:t>responsabilità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Descrivere</a:t>
            </a:r>
            <a:r>
              <a:rPr lang="en-US" sz="1700" dirty="0"/>
              <a:t> le </a:t>
            </a:r>
            <a:r>
              <a:rPr lang="en-US" sz="1700" dirty="0" err="1"/>
              <a:t>relazioni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collegano</a:t>
            </a:r>
            <a:r>
              <a:rPr lang="en-US" sz="1700" dirty="0"/>
              <a:t> </a:t>
            </a:r>
            <a:r>
              <a:rPr lang="en-US" sz="1700" dirty="0" err="1"/>
              <a:t>tra</a:t>
            </a:r>
            <a:r>
              <a:rPr lang="en-US" sz="1700" dirty="0"/>
              <a:t> </a:t>
            </a:r>
            <a:r>
              <a:rPr lang="en-US" sz="1700" dirty="0" err="1"/>
              <a:t>loro</a:t>
            </a:r>
            <a:r>
              <a:rPr lang="en-US" sz="1700" dirty="0"/>
              <a:t> I </a:t>
            </a:r>
            <a:r>
              <a:rPr lang="en-US" sz="1700" dirty="0" err="1"/>
              <a:t>soggetti</a:t>
            </a:r>
            <a:r>
              <a:rPr lang="en-US" sz="1700" dirty="0"/>
              <a:t> (e le </a:t>
            </a:r>
            <a:r>
              <a:rPr lang="en-US" sz="1700" dirty="0" err="1"/>
              <a:t>tecnologie</a:t>
            </a:r>
            <a:r>
              <a:rPr lang="en-US" sz="1700" dirty="0"/>
              <a:t>…) </a:t>
            </a:r>
          </a:p>
          <a:p>
            <a:pPr lvl="1"/>
            <a:r>
              <a:rPr lang="en-US" sz="1700" dirty="0" err="1"/>
              <a:t>Adottare</a:t>
            </a:r>
            <a:r>
              <a:rPr lang="en-US" sz="1700" dirty="0"/>
              <a:t> </a:t>
            </a:r>
            <a:r>
              <a:rPr lang="en-US" sz="1700" dirty="0" err="1"/>
              <a:t>schemi</a:t>
            </a:r>
            <a:r>
              <a:rPr lang="en-US" sz="1700" dirty="0"/>
              <a:t> </a:t>
            </a:r>
            <a:r>
              <a:rPr lang="en-US" sz="1700" dirty="0" err="1"/>
              <a:t>interpretativi</a:t>
            </a:r>
            <a:r>
              <a:rPr lang="en-US" sz="1700" dirty="0"/>
              <a:t> </a:t>
            </a:r>
            <a:r>
              <a:rPr lang="en-US" sz="1700" dirty="0" err="1"/>
              <a:t>basati</a:t>
            </a:r>
            <a:r>
              <a:rPr lang="en-US" sz="1700" dirty="0"/>
              <a:t> sui </a:t>
            </a:r>
            <a:r>
              <a:rPr lang="en-US" sz="1700" dirty="0" err="1"/>
              <a:t>dati</a:t>
            </a:r>
            <a:r>
              <a:rPr lang="en-US" sz="1700" dirty="0"/>
              <a:t>…</a:t>
            </a:r>
          </a:p>
          <a:p>
            <a:endParaRPr lang="en-US" sz="1700" dirty="0"/>
          </a:p>
          <a:p>
            <a:pPr marL="0" indent="0" algn="ctr">
              <a:buNone/>
            </a:pPr>
            <a:r>
              <a:rPr lang="en-US" sz="2400" i="1" dirty="0" err="1"/>
              <a:t>Analizzare</a:t>
            </a:r>
            <a:r>
              <a:rPr lang="en-US" sz="2400" i="1" dirty="0"/>
              <a:t> e </a:t>
            </a:r>
            <a:r>
              <a:rPr lang="en-US" sz="2400" i="1" dirty="0" err="1"/>
              <a:t>progettare</a:t>
            </a:r>
            <a:r>
              <a:rPr lang="en-US" sz="2400" i="1" dirty="0"/>
              <a:t> </a:t>
            </a:r>
            <a:r>
              <a:rPr lang="en-US" sz="2400" dirty="0"/>
              <a:t>le </a:t>
            </a:r>
            <a:r>
              <a:rPr lang="en-US" sz="2400" dirty="0" err="1"/>
              <a:t>organizzazioni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aspetti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stessa</a:t>
            </a:r>
            <a:r>
              <a:rPr lang="en-US" sz="2400" dirty="0"/>
              <a:t> </a:t>
            </a:r>
            <a:r>
              <a:rPr lang="en-US" sz="2400" dirty="0" err="1"/>
              <a:t>attenzione</a:t>
            </a:r>
            <a:r>
              <a:rPr lang="en-US" sz="2400" dirty="0"/>
              <a:t> volta a </a:t>
            </a:r>
            <a:r>
              <a:rPr lang="en-US" sz="2400" dirty="0" err="1"/>
              <a:t>garantire</a:t>
            </a:r>
            <a:r>
              <a:rPr lang="en-US" sz="2400" dirty="0"/>
              <a:t> </a:t>
            </a:r>
            <a:r>
              <a:rPr lang="en-US" sz="2400" dirty="0" err="1"/>
              <a:t>l’attenzione</a:t>
            </a:r>
            <a:r>
              <a:rPr lang="en-US" sz="2400" dirty="0"/>
              <a:t> </a:t>
            </a:r>
            <a:r>
              <a:rPr lang="en-US" sz="2400" dirty="0" err="1"/>
              <a:t>necessaria</a:t>
            </a:r>
            <a:r>
              <a:rPr lang="en-US" sz="2400" dirty="0"/>
              <a:t> </a:t>
            </a:r>
            <a:r>
              <a:rPr lang="en-US" sz="2400" dirty="0" err="1"/>
              <a:t>allo</a:t>
            </a:r>
            <a:r>
              <a:rPr lang="en-US" sz="2400" dirty="0"/>
              <a:t> </a:t>
            </a:r>
            <a:r>
              <a:rPr lang="en-US" sz="2400" dirty="0" err="1"/>
              <a:t>sviluppo</a:t>
            </a:r>
            <a:r>
              <a:rPr lang="en-US" sz="2400" dirty="0"/>
              <a:t> </a:t>
            </a:r>
            <a:r>
              <a:rPr lang="en-US" sz="2400" dirty="0" err="1"/>
              <a:t>organizzativo</a:t>
            </a:r>
            <a:endParaRPr lang="en-US" sz="2400" dirty="0"/>
          </a:p>
          <a:p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5" name="Picture 4" descr="Formule matematiche complesse su una lavagna">
            <a:extLst>
              <a:ext uri="{FF2B5EF4-FFF2-40B4-BE49-F238E27FC236}">
                <a16:creationId xmlns:a16="http://schemas.microsoft.com/office/drawing/2014/main" id="{44E98336-AE6C-3AEE-F47F-AE2F82DF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55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2C26-4603-075D-845C-E1A8A326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latin typeface="+mj-lt"/>
              </a:rPr>
              <a:t>Progettazione organizzativa: obiettivi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F7C1C-0F55-DC21-093A-9CE06C70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64A6-5338-04FA-6E7B-44DF5824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03" y="2333297"/>
            <a:ext cx="6116549" cy="384366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Determinare</a:t>
            </a:r>
            <a:r>
              <a:rPr lang="en-US" dirty="0"/>
              <a:t> </a:t>
            </a:r>
            <a:r>
              <a:rPr lang="en-US" dirty="0" err="1"/>
              <a:t>sequenze</a:t>
            </a:r>
            <a:r>
              <a:rPr lang="en-US" dirty="0"/>
              <a:t> e </a:t>
            </a:r>
            <a:r>
              <a:rPr lang="en-US" dirty="0" err="1"/>
              <a:t>attivazioni</a:t>
            </a:r>
            <a:r>
              <a:rPr lang="en-US" dirty="0"/>
              <a:t> operative (UA: </a:t>
            </a:r>
            <a:r>
              <a:rPr lang="en-US" dirty="0" err="1"/>
              <a:t>attività</a:t>
            </a:r>
            <a:r>
              <a:rPr lang="en-US" dirty="0"/>
              <a:t>)</a:t>
            </a:r>
          </a:p>
          <a:p>
            <a:r>
              <a:rPr lang="en-US" dirty="0" err="1"/>
              <a:t>Definire</a:t>
            </a:r>
            <a:r>
              <a:rPr lang="en-US" dirty="0"/>
              <a:t> la </a:t>
            </a:r>
            <a:r>
              <a:rPr lang="en-US" dirty="0" err="1"/>
              <a:t>distribuzione</a:t>
            </a:r>
            <a:r>
              <a:rPr lang="en-US" dirty="0"/>
              <a:t> del </a:t>
            </a:r>
            <a:r>
              <a:rPr lang="en-US" dirty="0" err="1"/>
              <a:t>potere</a:t>
            </a:r>
            <a:r>
              <a:rPr lang="en-US" dirty="0"/>
              <a:t> </a:t>
            </a:r>
            <a:r>
              <a:rPr lang="en-US" dirty="0" err="1"/>
              <a:t>decisionale</a:t>
            </a:r>
            <a:r>
              <a:rPr lang="en-US" dirty="0"/>
              <a:t> (Linea di </a:t>
            </a:r>
            <a:r>
              <a:rPr lang="en-US" dirty="0" err="1"/>
              <a:t>comando</a:t>
            </a:r>
            <a:r>
              <a:rPr lang="en-US" dirty="0"/>
              <a:t> &amp; governance)</a:t>
            </a:r>
          </a:p>
          <a:p>
            <a:r>
              <a:rPr lang="en-US" dirty="0" err="1"/>
              <a:t>Rispondere</a:t>
            </a:r>
            <a:r>
              <a:rPr lang="en-US" dirty="0"/>
              <a:t> alle normative </a:t>
            </a:r>
            <a:r>
              <a:rPr lang="en-US" dirty="0" err="1"/>
              <a:t>esterne</a:t>
            </a:r>
            <a:r>
              <a:rPr lang="en-US" dirty="0"/>
              <a:t> e ai </a:t>
            </a:r>
            <a:r>
              <a:rPr lang="en-US" dirty="0" err="1"/>
              <a:t>vincoli</a:t>
            </a:r>
            <a:r>
              <a:rPr lang="en-US" dirty="0"/>
              <a:t> del </a:t>
            </a:r>
            <a:r>
              <a:rPr lang="en-US" dirty="0" err="1"/>
              <a:t>contesto</a:t>
            </a:r>
            <a:endParaRPr lang="en-US" dirty="0"/>
          </a:p>
          <a:p>
            <a:r>
              <a:rPr lang="en-US" dirty="0" err="1"/>
              <a:t>Integrare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porcessi</a:t>
            </a:r>
            <a:r>
              <a:rPr lang="en-US" dirty="0"/>
              <a:t>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tecnologie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69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EB43-A131-158C-0E35-05C60AEE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Intervista organizzativa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9FC0C-575D-1F06-4571-45D0F3B73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2C38F-ADDD-2BA7-E6C2-EA55674720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FE7DAFD-560E-EA41-C6B8-7B0CB2C8F5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527" r="125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D487DA-29C3-CE96-584F-EA93CC7A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Quando utilizzarla…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051F3A6E-D7F8-59B4-7683-E197BD2AD2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6C097F-0243-FA2B-B62D-6520D96275D5}"/>
              </a:ext>
            </a:extLst>
          </p:cNvPr>
          <p:cNvSpPr txBox="1"/>
          <p:nvPr/>
        </p:nvSpPr>
        <p:spPr>
          <a:xfrm>
            <a:off x="5787342" y="5671595"/>
            <a:ext cx="533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Limiti: soggettività; autoselezione; contesto, narrazioni distorsive…</a:t>
            </a:r>
          </a:p>
        </p:txBody>
      </p:sp>
    </p:spTree>
    <p:extLst>
      <p:ext uri="{BB962C8B-B14F-4D97-AF65-F5344CB8AC3E}">
        <p14:creationId xmlns:p14="http://schemas.microsoft.com/office/powerpoint/2010/main" val="2469820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A4A4B-56CA-7370-9B62-3BFE906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792" y="-275995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 err="1">
                <a:latin typeface="+mj-lt"/>
              </a:rPr>
              <a:t>Preparazione</a:t>
            </a:r>
            <a:r>
              <a:rPr lang="en-US" sz="3700" b="1" dirty="0">
                <a:latin typeface="+mj-lt"/>
              </a:rPr>
              <a:t> </a:t>
            </a:r>
            <a:r>
              <a:rPr lang="en-US" sz="3700" b="1" dirty="0" err="1">
                <a:latin typeface="+mj-lt"/>
              </a:rPr>
              <a:t>all’intervista</a:t>
            </a:r>
            <a:r>
              <a:rPr lang="en-US" sz="3700" b="1" dirty="0">
                <a:latin typeface="+mj-lt"/>
              </a:rPr>
              <a:t> </a:t>
            </a:r>
            <a:r>
              <a:rPr lang="en-US" sz="3700" b="1" dirty="0" err="1">
                <a:latin typeface="+mj-lt"/>
              </a:rPr>
              <a:t>organizzativa</a:t>
            </a:r>
            <a:r>
              <a:rPr lang="en-US" sz="3700" b="1" dirty="0">
                <a:latin typeface="+mj-lt"/>
              </a:rPr>
              <a:t> 1/2 </a:t>
            </a:r>
            <a:br>
              <a:rPr lang="en-US" sz="3700" dirty="0">
                <a:latin typeface="+mj-lt"/>
              </a:rPr>
            </a:br>
            <a:r>
              <a:rPr lang="en-US" sz="1400" dirty="0">
                <a:latin typeface="+mj-lt"/>
              </a:rPr>
              <a:t>(</a:t>
            </a:r>
            <a:r>
              <a:rPr lang="en-US" sz="1400" b="0" i="0" u="none" strike="noStrike" dirty="0" err="1">
                <a:effectLst/>
                <a:latin typeface="+mj-lt"/>
              </a:rPr>
              <a:t>Corbetta</a:t>
            </a:r>
            <a:r>
              <a:rPr lang="en-US" sz="1400" b="0" i="0" u="none" strike="noStrike" dirty="0">
                <a:effectLst/>
                <a:latin typeface="+mj-lt"/>
              </a:rPr>
              <a:t>, 1999; </a:t>
            </a:r>
            <a:r>
              <a:rPr lang="en-US" sz="1400" b="0" i="0" u="none" strike="noStrike" dirty="0" err="1">
                <a:effectLst/>
                <a:latin typeface="+mj-lt"/>
              </a:rPr>
              <a:t>Kanizsa</a:t>
            </a:r>
            <a:r>
              <a:rPr lang="en-US" sz="1400" b="0" i="0" u="none" strike="noStrike" dirty="0">
                <a:effectLst/>
                <a:latin typeface="+mj-lt"/>
              </a:rPr>
              <a:t>, 1993)</a:t>
            </a:r>
            <a:endParaRPr lang="en-US" sz="1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164D5-EDBB-1082-9F84-B2B303668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9" r="20030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FC4A-AC81-6CA5-A99D-6EB0353C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438" y="1675624"/>
            <a:ext cx="7759782" cy="4785138"/>
          </a:xfrm>
        </p:spPr>
        <p:txBody>
          <a:bodyPr vert="horz" lIns="91440" tIns="45720" rIns="91440" bIns="45720" rtlCol="0">
            <a:noAutofit/>
          </a:bodyPr>
          <a:lstStyle/>
          <a:p>
            <a:pPr marL="514350"/>
            <a:r>
              <a:rPr lang="en-US" sz="2400" b="0" i="0" u="none" strike="noStrike" dirty="0" err="1">
                <a:effectLst/>
              </a:rPr>
              <a:t>Raccogliere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elementi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utili</a:t>
            </a:r>
            <a:r>
              <a:rPr lang="en-US" sz="2400" b="0" i="0" u="none" strike="noStrike" dirty="0">
                <a:effectLst/>
              </a:rPr>
              <a:t> e </a:t>
            </a:r>
            <a:r>
              <a:rPr lang="en-US" sz="2400" b="0" i="0" u="none" strike="noStrike" dirty="0" err="1">
                <a:effectLst/>
              </a:rPr>
              <a:t>preparare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una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lista</a:t>
            </a:r>
            <a:r>
              <a:rPr lang="en-US" sz="2400" b="0" i="0" u="none" strike="noStrike" dirty="0">
                <a:effectLst/>
              </a:rPr>
              <a:t> di </a:t>
            </a:r>
            <a:r>
              <a:rPr lang="en-US" sz="2400" b="0" i="0" u="none" strike="noStrike" dirty="0" err="1">
                <a:effectLst/>
              </a:rPr>
              <a:t>domande</a:t>
            </a:r>
            <a:r>
              <a:rPr lang="en-US" sz="2400" b="0" i="0" u="none" strike="noStrike" dirty="0">
                <a:effectLst/>
              </a:rPr>
              <a:t> (da 5 a 10…)</a:t>
            </a:r>
          </a:p>
          <a:p>
            <a:pPr marL="514350"/>
            <a:r>
              <a:rPr lang="en-US" sz="2400" b="0" i="0" u="none" strike="noStrike" dirty="0" err="1">
                <a:effectLst/>
              </a:rPr>
              <a:t>Fornire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all’intervistato</a:t>
            </a:r>
            <a:r>
              <a:rPr lang="en-US" sz="2400" dirty="0"/>
              <a:t> </a:t>
            </a:r>
            <a:r>
              <a:rPr lang="en-US" sz="2400" b="0" i="0" u="none" strike="noStrike" dirty="0">
                <a:effectLst/>
              </a:rPr>
              <a:t>le </a:t>
            </a:r>
            <a:r>
              <a:rPr lang="en-US" sz="2400" b="0" i="0" u="none" strike="noStrike" dirty="0" err="1">
                <a:effectLst/>
              </a:rPr>
              <a:t>spiegazioni</a:t>
            </a:r>
            <a:r>
              <a:rPr lang="en-US" sz="2400" b="0" i="0" u="none" strike="noStrike" dirty="0">
                <a:effectLst/>
              </a:rPr>
              <a:t> del </a:t>
            </a:r>
            <a:r>
              <a:rPr lang="en-US" sz="2400" b="0" i="0" u="none" strike="noStrike" dirty="0" err="1">
                <a:effectLst/>
              </a:rPr>
              <a:t>contesto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mettendolo</a:t>
            </a:r>
            <a:r>
              <a:rPr lang="en-US" sz="2400" b="0" i="0" u="none" strike="noStrike" dirty="0">
                <a:effectLst/>
              </a:rPr>
              <a:t> al </a:t>
            </a:r>
            <a:r>
              <a:rPr lang="en-US" sz="2400" b="0" i="0" u="none" strike="noStrike" dirty="0" err="1">
                <a:effectLst/>
              </a:rPr>
              <a:t>corrente</a:t>
            </a:r>
            <a:r>
              <a:rPr lang="en-US" sz="2400" b="0" i="0" u="none" strike="noStrike" dirty="0">
                <a:effectLst/>
              </a:rPr>
              <a:t>, prima </a:t>
            </a:r>
            <a:r>
              <a:rPr lang="en-US" sz="2400" b="0" i="0" u="none" strike="noStrike" dirty="0" err="1">
                <a:effectLst/>
              </a:rPr>
              <a:t>dell’inizio</a:t>
            </a:r>
            <a:r>
              <a:rPr lang="en-US" sz="2400" b="0" i="0" u="none" strike="noStrike" dirty="0">
                <a:effectLst/>
              </a:rPr>
              <a:t> del </a:t>
            </a:r>
            <a:r>
              <a:rPr lang="en-US" sz="2400" b="0" i="0" u="none" strike="noStrike" dirty="0" err="1">
                <a:effectLst/>
              </a:rPr>
              <a:t>colloquio</a:t>
            </a:r>
            <a:r>
              <a:rPr lang="en-US" sz="2400" b="0" i="0" u="none" strike="noStrike" dirty="0">
                <a:effectLst/>
              </a:rPr>
              <a:t>, </a:t>
            </a:r>
            <a:r>
              <a:rPr lang="en-US" sz="2400" b="0" i="0" u="none" strike="noStrike" dirty="0" err="1">
                <a:effectLst/>
              </a:rPr>
              <a:t>degli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scopi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dell’intervista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stessa</a:t>
            </a:r>
            <a:r>
              <a:rPr lang="en-US" sz="2400" b="0" i="0" u="none" strike="noStrike" dirty="0">
                <a:effectLst/>
              </a:rPr>
              <a:t>, del </a:t>
            </a:r>
            <a:r>
              <a:rPr lang="en-US" sz="2400" b="0" i="0" u="none" strike="noStrike" dirty="0" err="1">
                <a:effectLst/>
              </a:rPr>
              <a:t>tema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generale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dell’intervista</a:t>
            </a:r>
            <a:r>
              <a:rPr lang="en-US" sz="2400" b="0" i="0" u="none" strike="noStrike" dirty="0">
                <a:effectLst/>
              </a:rPr>
              <a:t> e di come </a:t>
            </a:r>
            <a:r>
              <a:rPr lang="en-US" sz="2400" b="0" i="0" u="none" strike="noStrike" dirty="0" err="1">
                <a:effectLst/>
              </a:rPr>
              <a:t>verranno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utilizzati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dati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raccolti</a:t>
            </a:r>
            <a:r>
              <a:rPr lang="en-US" sz="2400" b="0" i="0" u="none" strike="noStrike" dirty="0">
                <a:effectLst/>
              </a:rPr>
              <a:t>.</a:t>
            </a:r>
          </a:p>
          <a:p>
            <a:pPr marL="514350"/>
            <a:r>
              <a:rPr lang="en-US" sz="2400" dirty="0" err="1"/>
              <a:t>Specificare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ci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attiene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normative </a:t>
            </a:r>
            <a:r>
              <a:rPr lang="en-US" sz="2400" dirty="0" err="1"/>
              <a:t>sulla</a:t>
            </a:r>
            <a:r>
              <a:rPr lang="en-US" sz="2400" dirty="0"/>
              <a:t> privacy secondo le </a:t>
            </a:r>
            <a:r>
              <a:rPr lang="en-US" sz="2400" dirty="0" err="1"/>
              <a:t>quali</a:t>
            </a:r>
            <a:r>
              <a:rPr lang="en-US" sz="2400" dirty="0"/>
              <a:t> </a:t>
            </a:r>
            <a:r>
              <a:rPr lang="en-US" sz="2400" dirty="0" err="1"/>
              <a:t>chiediamo</a:t>
            </a:r>
            <a:r>
              <a:rPr lang="en-US" sz="2400" dirty="0"/>
              <a:t> di registrar il </a:t>
            </a:r>
            <a:r>
              <a:rPr lang="en-US" sz="2400" dirty="0" err="1"/>
              <a:t>colloquio</a:t>
            </a:r>
            <a:r>
              <a:rPr lang="en-US" sz="2400" dirty="0"/>
              <a:t> e di </a:t>
            </a:r>
            <a:r>
              <a:rPr lang="en-US" sz="2400" dirty="0" err="1"/>
              <a:t>impegnarci</a:t>
            </a:r>
            <a:r>
              <a:rPr lang="en-US" sz="2400" dirty="0"/>
              <a:t> a </a:t>
            </a:r>
            <a:r>
              <a:rPr lang="en-US" sz="2400" dirty="0" err="1"/>
              <a:t>utilizzare</a:t>
            </a:r>
            <a:r>
              <a:rPr lang="en-US" sz="2400" dirty="0"/>
              <a:t> per I soli </a:t>
            </a:r>
            <a:r>
              <a:rPr lang="en-US" sz="2400" dirty="0" err="1"/>
              <a:t>scopi</a:t>
            </a:r>
            <a:r>
              <a:rPr lang="en-US" sz="2400" dirty="0"/>
              <a:t> </a:t>
            </a:r>
            <a:r>
              <a:rPr lang="en-US" sz="2400" dirty="0" err="1"/>
              <a:t>didattici</a:t>
            </a:r>
            <a:r>
              <a:rPr lang="en-US" sz="2400" dirty="0"/>
              <a:t> il </a:t>
            </a:r>
            <a:r>
              <a:rPr lang="en-US" sz="2400" dirty="0" err="1"/>
              <a:t>materiale</a:t>
            </a:r>
            <a:r>
              <a:rPr lang="en-US" sz="2400" dirty="0"/>
              <a:t> </a:t>
            </a:r>
            <a:r>
              <a:rPr lang="en-US" sz="2400" dirty="0" err="1"/>
              <a:t>raccolto</a:t>
            </a:r>
            <a:r>
              <a:rPr lang="en-US" sz="2400" dirty="0"/>
              <a:t>. Solo </a:t>
            </a:r>
            <a:r>
              <a:rPr lang="en-US" sz="2400" dirty="0" err="1"/>
              <a:t>l’intervistatore</a:t>
            </a:r>
            <a:r>
              <a:rPr lang="en-US" sz="2400" dirty="0"/>
              <a:t>/trice lo </a:t>
            </a:r>
            <a:r>
              <a:rPr lang="en-US" sz="2400" dirty="0" err="1"/>
              <a:t>risascolterà</a:t>
            </a:r>
            <a:r>
              <a:rPr lang="en-US" sz="2400" dirty="0"/>
              <a:t>. Una volta </a:t>
            </a:r>
            <a:r>
              <a:rPr lang="en-US" sz="2400" dirty="0" err="1"/>
              <a:t>avviata</a:t>
            </a:r>
            <a:r>
              <a:rPr lang="en-US" sz="2400" dirty="0"/>
              <a:t> la </a:t>
            </a:r>
            <a:r>
              <a:rPr lang="en-US" sz="2400" dirty="0" err="1"/>
              <a:t>registrazione</a:t>
            </a:r>
            <a:r>
              <a:rPr lang="en-US" sz="2400" dirty="0"/>
              <a:t>, registrar il </a:t>
            </a:r>
            <a:r>
              <a:rPr lang="en-US" sz="2400" dirty="0" err="1"/>
              <a:t>consenso</a:t>
            </a:r>
            <a:r>
              <a:rPr lang="en-US" sz="2400" dirty="0"/>
              <a:t>, </a:t>
            </a:r>
            <a:r>
              <a:rPr lang="en-US" sz="2400" dirty="0" err="1"/>
              <a:t>tipo</a:t>
            </a:r>
            <a:r>
              <a:rPr lang="en-US" sz="2400" dirty="0"/>
              <a:t> ”mi </a:t>
            </a:r>
            <a:r>
              <a:rPr lang="en-US" sz="2400" dirty="0" err="1"/>
              <a:t>autorizza</a:t>
            </a:r>
            <a:r>
              <a:rPr lang="en-US" sz="2400" dirty="0"/>
              <a:t> </a:t>
            </a:r>
            <a:r>
              <a:rPr lang="en-US" sz="2400" dirty="0" err="1"/>
              <a:t>dunque</a:t>
            </a:r>
            <a:r>
              <a:rPr lang="en-US" sz="2400" dirty="0"/>
              <a:t> a registrar il </a:t>
            </a:r>
            <a:r>
              <a:rPr lang="en-US" sz="2400" dirty="0" err="1"/>
              <a:t>colloquio</a:t>
            </a:r>
            <a:r>
              <a:rPr lang="en-US" sz="2400" dirty="0"/>
              <a:t>?” e </a:t>
            </a:r>
            <a:r>
              <a:rPr lang="en-US" sz="2400" dirty="0" err="1"/>
              <a:t>l’interlocutore</a:t>
            </a:r>
            <a:r>
              <a:rPr lang="en-US" sz="2400" dirty="0"/>
              <a:t>/trice </a:t>
            </a:r>
            <a:r>
              <a:rPr lang="en-US" sz="2400" dirty="0" err="1"/>
              <a:t>dovrebbe</a:t>
            </a:r>
            <a:r>
              <a:rPr lang="en-US" sz="2400" dirty="0"/>
              <a:t> dire “</a:t>
            </a:r>
            <a:r>
              <a:rPr lang="en-US" sz="2400" dirty="0" err="1"/>
              <a:t>si</a:t>
            </a:r>
            <a:r>
              <a:rPr lang="en-US" sz="2400" dirty="0"/>
              <a:t>, </a:t>
            </a:r>
            <a:r>
              <a:rPr lang="en-US" sz="2400" dirty="0" err="1"/>
              <a:t>acconsento</a:t>
            </a:r>
            <a:r>
              <a:rPr lang="en-US" sz="2400" dirty="0"/>
              <a:t>”.</a:t>
            </a:r>
          </a:p>
          <a:p>
            <a:pPr marL="51435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425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5442DA-F771-5CC9-E88C-393EE69B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Preparazione all’intervista organizzativa 2/2 </a:t>
            </a:r>
            <a:b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800" b="0" i="0" u="none" strike="noStrike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Corbetta, 1999; Kanizsa, 1993)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22F9-0C4D-A96E-F49D-BE03F0A6E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" y="2010758"/>
            <a:ext cx="12041519" cy="4674855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2000" b="1" dirty="0" err="1"/>
              <a:t>F</a:t>
            </a:r>
            <a:r>
              <a:rPr lang="en-US" sz="2000" b="1" i="0" u="none" strike="noStrike" dirty="0" err="1">
                <a:effectLst/>
              </a:rPr>
              <a:t>ormulare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correttamente</a:t>
            </a:r>
            <a:r>
              <a:rPr lang="en-US" sz="2000" b="1" i="0" u="none" strike="noStrike" dirty="0">
                <a:effectLst/>
              </a:rPr>
              <a:t> le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e </a:t>
            </a:r>
            <a:r>
              <a:rPr lang="en-US" sz="2000" b="1" i="0" u="none" strike="noStrike" dirty="0" err="1">
                <a:effectLst/>
              </a:rPr>
              <a:t>tenere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presenti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alcuni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accorgimenti</a:t>
            </a:r>
            <a:r>
              <a:rPr lang="en-US" sz="2000" b="1" i="0" u="none" strike="noStrike" dirty="0">
                <a:effectLst/>
              </a:rPr>
              <a:t>:</a:t>
            </a:r>
          </a:p>
          <a:p>
            <a:pPr marL="914400" lvl="1"/>
            <a:r>
              <a:rPr lang="en-US" sz="2000" b="1" i="0" u="none" strike="noStrike" dirty="0">
                <a:effectLst/>
              </a:rPr>
              <a:t>non fare </a:t>
            </a:r>
            <a:r>
              <a:rPr lang="en-US" sz="2000" b="1" i="0" u="none" strike="noStrike" dirty="0" err="1">
                <a:effectLst/>
              </a:rPr>
              <a:t>più</a:t>
            </a:r>
            <a:r>
              <a:rPr lang="en-US" sz="2000" b="1" i="0" u="none" strike="noStrike" dirty="0">
                <a:effectLst/>
              </a:rPr>
              <a:t> di </a:t>
            </a:r>
            <a:r>
              <a:rPr lang="en-US" sz="2000" b="1" i="0" u="none" strike="noStrike" dirty="0" err="1">
                <a:effectLst/>
              </a:rPr>
              <a:t>una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domanda</a:t>
            </a:r>
            <a:r>
              <a:rPr lang="en-US" sz="2000" b="1" i="0" u="none" strike="noStrike" dirty="0">
                <a:effectLst/>
              </a:rPr>
              <a:t> per volta. </a:t>
            </a:r>
          </a:p>
          <a:p>
            <a:pPr marL="1371600" lvl="2"/>
            <a:r>
              <a:rPr lang="en-US" b="0" i="0" u="none" strike="noStrike" dirty="0">
                <a:effectLst/>
              </a:rPr>
              <a:t>Non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facile </a:t>
            </a:r>
            <a:r>
              <a:rPr lang="en-US" b="0" i="0" u="none" strike="noStrike" dirty="0" err="1">
                <a:effectLst/>
              </a:rPr>
              <a:t>rispondere</a:t>
            </a:r>
            <a:r>
              <a:rPr lang="en-US" b="0" i="0" u="none" strike="noStrike" dirty="0">
                <a:effectLst/>
              </a:rPr>
              <a:t> a </a:t>
            </a:r>
            <a:r>
              <a:rPr lang="en-US" b="0" i="0" u="none" strike="noStrike" dirty="0" err="1">
                <a:effectLst/>
              </a:rPr>
              <a:t>domande</a:t>
            </a:r>
            <a:r>
              <a:rPr lang="en-US" b="0" i="0" u="none" strike="noStrike" dirty="0">
                <a:effectLst/>
              </a:rPr>
              <a:t> del </a:t>
            </a:r>
            <a:r>
              <a:rPr lang="en-US" b="0" i="0" u="none" strike="noStrike" dirty="0" err="1">
                <a:effectLst/>
              </a:rPr>
              <a:t>tipo</a:t>
            </a:r>
            <a:r>
              <a:rPr lang="en-US" b="0" i="0" u="none" strike="noStrike" dirty="0">
                <a:effectLst/>
              </a:rPr>
              <a:t> “Come </a:t>
            </a:r>
            <a:r>
              <a:rPr lang="en-US" b="0" i="0" u="none" strike="noStrike" dirty="0" err="1">
                <a:effectLst/>
              </a:rPr>
              <a:t>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sviluppata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l’attività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dell’impresa</a:t>
            </a:r>
            <a:r>
              <a:rPr lang="en-US" b="0" i="0" u="none" strike="noStrike" dirty="0">
                <a:effectLst/>
              </a:rPr>
              <a:t> in Italia e </a:t>
            </a:r>
            <a:r>
              <a:rPr lang="en-US" b="0" i="0" u="none" strike="noStrike" dirty="0" err="1">
                <a:effectLst/>
              </a:rPr>
              <a:t>all’estero</a:t>
            </a:r>
            <a:r>
              <a:rPr lang="en-US" b="0" i="0" u="none" strike="noStrike" dirty="0">
                <a:effectLst/>
              </a:rPr>
              <a:t>?”. Una </a:t>
            </a:r>
            <a:r>
              <a:rPr lang="en-US" b="0" i="0" u="none" strike="noStrike" dirty="0" err="1">
                <a:effectLst/>
              </a:rPr>
              <a:t>domanda</a:t>
            </a:r>
            <a:r>
              <a:rPr lang="en-US" b="0" i="0" u="none" strike="noStrike" dirty="0">
                <a:effectLst/>
              </a:rPr>
              <a:t> di </a:t>
            </a:r>
            <a:r>
              <a:rPr lang="en-US" b="0" i="0" u="none" strike="noStrike" dirty="0" err="1">
                <a:effectLst/>
              </a:rPr>
              <a:t>questo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tipo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mette</a:t>
            </a:r>
            <a:r>
              <a:rPr lang="en-US" b="0" i="0" u="none" strike="noStrike" dirty="0">
                <a:effectLst/>
              </a:rPr>
              <a:t> in </a:t>
            </a:r>
            <a:r>
              <a:rPr lang="en-US" b="0" i="0" u="none" strike="noStrike" dirty="0" err="1">
                <a:effectLst/>
              </a:rPr>
              <a:t>imbarazzo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l’intervistato</a:t>
            </a:r>
            <a:r>
              <a:rPr lang="en-US" b="0" i="0" u="none" strike="noStrike" dirty="0">
                <a:effectLst/>
              </a:rPr>
              <a:t> in primo </a:t>
            </a:r>
            <a:r>
              <a:rPr lang="en-US" b="0" i="0" u="none" strike="noStrike" dirty="0" err="1">
                <a:effectLst/>
              </a:rPr>
              <a:t>luogo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perché</a:t>
            </a:r>
            <a:r>
              <a:rPr lang="en-US" b="0" i="0" u="none" strike="noStrike" dirty="0">
                <a:effectLst/>
              </a:rPr>
              <a:t> non </a:t>
            </a:r>
            <a:r>
              <a:rPr lang="en-US" b="0" i="0" u="none" strike="noStrike" dirty="0" err="1">
                <a:effectLst/>
              </a:rPr>
              <a:t>saprà</a:t>
            </a:r>
            <a:r>
              <a:rPr lang="en-US" b="0" i="0" u="none" strike="noStrike" dirty="0">
                <a:effectLst/>
              </a:rPr>
              <a:t> da dove </a:t>
            </a:r>
            <a:r>
              <a:rPr lang="en-US" b="0" i="0" u="none" strike="noStrike" dirty="0" err="1">
                <a:effectLst/>
              </a:rPr>
              <a:t>iniziare</a:t>
            </a:r>
            <a:r>
              <a:rPr lang="en-US" b="0" i="0" u="none" strike="noStrike" dirty="0">
                <a:effectLst/>
              </a:rPr>
              <a:t> e, </a:t>
            </a:r>
            <a:r>
              <a:rPr lang="en-US" b="0" i="0" u="none" strike="noStrike" dirty="0" err="1">
                <a:effectLst/>
              </a:rPr>
              <a:t>secondariamente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perché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potrebbe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avere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argomentazioni</a:t>
            </a:r>
            <a:r>
              <a:rPr lang="en-US" b="0" i="0" u="none" strike="noStrike" dirty="0">
                <a:effectLst/>
              </a:rPr>
              <a:t> diverse sui due </a:t>
            </a:r>
            <a:r>
              <a:rPr lang="en-US" b="0" i="0" u="none" strike="noStrike" dirty="0" err="1">
                <a:effectLst/>
              </a:rPr>
              <a:t>temi</a:t>
            </a:r>
            <a:r>
              <a:rPr lang="en-US" b="0" i="0" u="none" strike="noStrike" dirty="0">
                <a:effectLst/>
              </a:rPr>
              <a:t> e </a:t>
            </a:r>
            <a:r>
              <a:rPr lang="en-US" b="0" i="0" u="none" strike="noStrike" dirty="0" err="1">
                <a:effectLst/>
              </a:rPr>
              <a:t>concentrarsi</a:t>
            </a:r>
            <a:r>
              <a:rPr lang="en-US" b="0" i="0" u="none" strike="noStrike" dirty="0">
                <a:effectLst/>
              </a:rPr>
              <a:t> solo </a:t>
            </a:r>
            <a:r>
              <a:rPr lang="en-US" b="0" i="0" u="none" strike="noStrike" dirty="0" err="1">
                <a:effectLst/>
              </a:rPr>
              <a:t>su</a:t>
            </a:r>
            <a:r>
              <a:rPr lang="en-US" b="0" i="0" u="none" strike="noStrike" dirty="0">
                <a:effectLst/>
              </a:rPr>
              <a:t> uno.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opportuno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quindi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separare</a:t>
            </a:r>
            <a:r>
              <a:rPr lang="en-US" b="0" i="0" u="none" strike="noStrike" dirty="0">
                <a:effectLst/>
              </a:rPr>
              <a:t> la </a:t>
            </a:r>
            <a:r>
              <a:rPr lang="en-US" b="0" i="0" u="none" strike="noStrike" dirty="0" err="1">
                <a:effectLst/>
              </a:rPr>
              <a:t>domanda</a:t>
            </a:r>
            <a:r>
              <a:rPr lang="en-US" b="0" i="0" u="none" strike="noStrike" dirty="0">
                <a:effectLst/>
              </a:rPr>
              <a:t> in due parti e </a:t>
            </a:r>
            <a:r>
              <a:rPr lang="en-US" b="0" i="0" u="none" strike="noStrike" dirty="0" err="1">
                <a:effectLst/>
              </a:rPr>
              <a:t>porre</a:t>
            </a:r>
            <a:r>
              <a:rPr lang="en-US" b="0" i="0" u="none" strike="noStrike" dirty="0">
                <a:effectLst/>
              </a:rPr>
              <a:t> due </a:t>
            </a:r>
            <a:r>
              <a:rPr lang="en-US" b="0" i="0" u="none" strike="noStrike" dirty="0" err="1">
                <a:effectLst/>
              </a:rPr>
              <a:t>domande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distinte</a:t>
            </a:r>
            <a:r>
              <a:rPr lang="en-US" b="0" i="0" u="none" strike="noStrike" dirty="0">
                <a:effectLst/>
              </a:rPr>
              <a:t>.</a:t>
            </a:r>
          </a:p>
          <a:p>
            <a:pPr marL="742950" lvl="1"/>
            <a:r>
              <a:rPr lang="en-US" sz="2000" b="1" dirty="0" err="1"/>
              <a:t>Distinguere</a:t>
            </a:r>
            <a:r>
              <a:rPr lang="en-US" sz="2000" b="1" dirty="0"/>
              <a:t> </a:t>
            </a:r>
            <a:r>
              <a:rPr lang="en-US" sz="2000" b="1" dirty="0" err="1"/>
              <a:t>tra</a:t>
            </a:r>
            <a:r>
              <a:rPr lang="en-US" sz="2000" b="1" dirty="0"/>
              <a:t> </a:t>
            </a:r>
            <a:r>
              <a:rPr lang="en-US" sz="2000" b="1" dirty="0" err="1"/>
              <a:t>temi</a:t>
            </a:r>
            <a:r>
              <a:rPr lang="en-US" sz="2000" b="1" dirty="0"/>
              <a:t> </a:t>
            </a:r>
            <a:r>
              <a:rPr lang="en-US" sz="2000" b="1" dirty="0" err="1"/>
              <a:t>chiave</a:t>
            </a:r>
            <a:r>
              <a:rPr lang="en-US" sz="2000" b="1" dirty="0"/>
              <a:t> e </a:t>
            </a:r>
            <a:r>
              <a:rPr lang="en-US" sz="2000" b="1" dirty="0" err="1"/>
              <a:t>sottodomande</a:t>
            </a:r>
            <a:r>
              <a:rPr lang="en-US" sz="2000" b="1" dirty="0"/>
              <a:t> di </a:t>
            </a:r>
            <a:r>
              <a:rPr lang="en-US" sz="2000" b="1" dirty="0" err="1"/>
              <a:t>approfondimento</a:t>
            </a:r>
            <a:r>
              <a:rPr lang="en-US" sz="2000" dirty="0"/>
              <a:t>;</a:t>
            </a:r>
          </a:p>
          <a:p>
            <a:pPr marL="742950" lvl="1"/>
            <a:r>
              <a:rPr lang="en-US" sz="2000" b="1" dirty="0" err="1"/>
              <a:t>P</a:t>
            </a:r>
            <a:r>
              <a:rPr lang="en-US" sz="2000" b="1" i="0" u="none" strike="noStrike" dirty="0" err="1">
                <a:effectLst/>
              </a:rPr>
              <a:t>reparare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brevi</a:t>
            </a:r>
            <a:r>
              <a:rPr lang="en-US" sz="2000" b="1" i="0" u="none" strike="noStrike" dirty="0">
                <a:effectLst/>
              </a:rPr>
              <a:t> per </a:t>
            </a:r>
            <a:r>
              <a:rPr lang="en-US" sz="2000" b="1" i="0" u="none" strike="noStrike" dirty="0" err="1">
                <a:effectLst/>
              </a:rPr>
              <a:t>evitare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che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disorientare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l’intervistata</a:t>
            </a:r>
            <a:r>
              <a:rPr lang="en-US" sz="2000" b="1" i="0" u="none" strike="noStrike" dirty="0">
                <a:effectLst/>
              </a:rPr>
              <a:t>/o;</a:t>
            </a:r>
          </a:p>
          <a:p>
            <a:pPr marL="742950" lvl="1"/>
            <a:r>
              <a:rPr lang="en-US" sz="2000" b="1" dirty="0" err="1"/>
              <a:t>E</a:t>
            </a:r>
            <a:r>
              <a:rPr lang="en-US" sz="2000" b="1" i="0" u="none" strike="noStrike" dirty="0" err="1">
                <a:effectLst/>
              </a:rPr>
              <a:t>vitare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che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servono</a:t>
            </a:r>
            <a:r>
              <a:rPr lang="en-US" sz="2000" b="1" i="0" u="none" strike="noStrike" dirty="0">
                <a:effectLst/>
              </a:rPr>
              <a:t> solo a </a:t>
            </a:r>
            <a:r>
              <a:rPr lang="en-US" sz="2000" b="1" i="0" u="none" strike="noStrike" dirty="0" err="1">
                <a:effectLst/>
              </a:rPr>
              <a:t>quantificare</a:t>
            </a:r>
            <a:r>
              <a:rPr lang="en-US" sz="2000" dirty="0"/>
              <a:t>. </a:t>
            </a:r>
            <a:r>
              <a:rPr lang="en-US" sz="2000" b="0" i="0" u="none" strike="noStrike" dirty="0">
                <a:effectLst/>
              </a:rPr>
              <a:t>Ad </a:t>
            </a:r>
            <a:r>
              <a:rPr lang="en-US" sz="2000" b="0" i="0" u="none" strike="noStrike" dirty="0" err="1">
                <a:effectLst/>
              </a:rPr>
              <a:t>esempio</a:t>
            </a:r>
            <a:r>
              <a:rPr lang="en-US" sz="2000" b="0" i="0" u="none" strike="noStrike" dirty="0">
                <a:effectLst/>
              </a:rPr>
              <a:t>, “</a:t>
            </a:r>
            <a:r>
              <a:rPr lang="en-US" sz="2000" b="0" i="0" u="none" strike="noStrike" dirty="0" err="1">
                <a:effectLst/>
              </a:rPr>
              <a:t>quanti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avete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vostra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organizzazione</a:t>
            </a:r>
            <a:r>
              <a:rPr lang="en-US" sz="2000" b="0" i="0" u="none" strike="noStrike" dirty="0">
                <a:effectLst/>
              </a:rPr>
              <a:t>?” </a:t>
            </a:r>
            <a:r>
              <a:rPr lang="en-US" sz="2000" b="0" i="0" u="none" strike="noStrike" dirty="0" err="1">
                <a:effectLst/>
              </a:rPr>
              <a:t>Meglio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domande</a:t>
            </a:r>
            <a:r>
              <a:rPr lang="en-US" sz="2000" b="0" i="0" u="none" strike="noStrike" dirty="0">
                <a:effectLst/>
              </a:rPr>
              <a:t> inclusive, </a:t>
            </a:r>
            <a:r>
              <a:rPr lang="en-US" sz="2000" b="0" i="0" u="none" strike="noStrike" dirty="0" err="1">
                <a:effectLst/>
              </a:rPr>
              <a:t>tipo</a:t>
            </a:r>
            <a:r>
              <a:rPr lang="en-US" sz="2000" b="0" i="0" u="none" strike="noStrike" dirty="0">
                <a:effectLst/>
              </a:rPr>
              <a:t> “mi </a:t>
            </a:r>
            <a:r>
              <a:rPr lang="en-US" sz="2000" b="0" i="0" u="none" strike="noStrike" dirty="0" err="1">
                <a:effectLst/>
              </a:rPr>
              <a:t>può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descrivere</a:t>
            </a:r>
            <a:r>
              <a:rPr lang="en-US" sz="2000" b="0" i="0" u="none" strike="noStrike" dirty="0">
                <a:effectLst/>
              </a:rPr>
              <a:t> come </a:t>
            </a:r>
            <a:r>
              <a:rPr lang="en-US" sz="2000" b="0" i="0" u="none" strike="noStrike" dirty="0" err="1">
                <a:effectLst/>
              </a:rPr>
              <a:t>sono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impiegati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gli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nei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vari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settori</a:t>
            </a:r>
            <a:r>
              <a:rPr lang="en-US" sz="2000" b="0" i="0" u="none" strike="noStrike" dirty="0">
                <a:effectLst/>
              </a:rPr>
              <a:t>? Nel </a:t>
            </a:r>
            <a:r>
              <a:rPr lang="en-US" sz="2000" b="0" i="0" u="none" strike="noStrike" dirty="0" err="1">
                <a:effectLst/>
              </a:rPr>
              <a:t>descrivere</a:t>
            </a:r>
            <a:r>
              <a:rPr lang="en-US" sz="2000" b="0" i="0" u="none" strike="noStrike" dirty="0">
                <a:effectLst/>
              </a:rPr>
              <a:t> la </a:t>
            </a:r>
            <a:r>
              <a:rPr lang="en-US" sz="2000" b="0" i="0" u="none" strike="noStrike" dirty="0" err="1">
                <a:effectLst/>
              </a:rPr>
              <a:t>struttura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probabilmente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dirà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anche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numerosità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degli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, al </a:t>
            </a:r>
            <a:r>
              <a:rPr lang="en-US" sz="2000" b="0" i="0" u="none" strike="noStrike" dirty="0" err="1">
                <a:effectLst/>
              </a:rPr>
              <a:t>limite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chiedere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alla</a:t>
            </a:r>
            <a:r>
              <a:rPr lang="en-US" sz="2000" b="0" i="0" u="none" strike="noStrike" dirty="0">
                <a:effectLst/>
              </a:rPr>
              <a:t> fine “ma </a:t>
            </a:r>
            <a:r>
              <a:rPr lang="en-US" sz="2000" b="0" i="0" u="none" strike="noStrike" dirty="0" err="1">
                <a:effectLst/>
              </a:rPr>
              <a:t>quanti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sono</a:t>
            </a:r>
            <a:r>
              <a:rPr lang="en-US" sz="2000" b="0" i="0" u="none" strike="noStrike" dirty="0">
                <a:effectLst/>
              </a:rPr>
              <a:t> in tutti?”</a:t>
            </a:r>
          </a:p>
          <a:p>
            <a:pPr marL="742950" lvl="1"/>
            <a:r>
              <a:rPr lang="en-US" sz="2000" b="1" i="0" u="none" strike="noStrike" dirty="0" err="1">
                <a:effectLst/>
              </a:rPr>
              <a:t>Processi</a:t>
            </a:r>
            <a:r>
              <a:rPr lang="en-US" sz="2000" b="1" i="0" u="none" strike="noStrike" dirty="0">
                <a:effectLst/>
              </a:rPr>
              <a:t> e </a:t>
            </a:r>
            <a:r>
              <a:rPr lang="en-US" sz="2000" b="1" i="0" u="none" strike="noStrike" dirty="0" err="1">
                <a:effectLst/>
              </a:rPr>
              <a:t>pratiche</a:t>
            </a:r>
            <a:r>
              <a:rPr lang="en-US" sz="2000" b="1" dirty="0"/>
              <a:t>: </a:t>
            </a:r>
            <a:r>
              <a:rPr lang="en-US" sz="2000" dirty="0"/>
              <a:t>l</a:t>
            </a:r>
            <a:r>
              <a:rPr lang="en-US" sz="2000" b="0" i="0" u="none" strike="noStrike" dirty="0">
                <a:effectLst/>
              </a:rPr>
              <a:t>o stile </a:t>
            </a:r>
            <a:r>
              <a:rPr lang="en-US" sz="2000" b="0" i="0" u="none" strike="noStrike" dirty="0" err="1">
                <a:effectLst/>
              </a:rPr>
              <a:t>della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domanda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deve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essere</a:t>
            </a:r>
            <a:r>
              <a:rPr lang="en-US" sz="2000" b="0" i="0" u="none" strike="noStrike" dirty="0">
                <a:effectLst/>
              </a:rPr>
              <a:t> il </a:t>
            </a:r>
            <a:r>
              <a:rPr lang="en-US" sz="2000" b="0" i="0" u="none" strike="noStrike" dirty="0" err="1">
                <a:effectLst/>
              </a:rPr>
              <a:t>più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possibile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volto</a:t>
            </a:r>
            <a:r>
              <a:rPr lang="en-US" sz="2000" b="0" i="0" u="none" strike="noStrike" dirty="0">
                <a:effectLst/>
              </a:rPr>
              <a:t> a </a:t>
            </a:r>
            <a:r>
              <a:rPr lang="en-US" sz="2000" b="0" i="0" u="none" strike="noStrike" dirty="0" err="1">
                <a:effectLst/>
              </a:rPr>
              <a:t>cogliere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processi</a:t>
            </a:r>
            <a:r>
              <a:rPr lang="en-US" sz="2000" b="0" i="0" u="none" strike="noStrike" dirty="0">
                <a:effectLst/>
              </a:rPr>
              <a:t>, ma in modo </a:t>
            </a:r>
            <a:r>
              <a:rPr lang="en-US" sz="2000" b="0" i="0" u="none" strike="noStrike" dirty="0" err="1">
                <a:effectLst/>
              </a:rPr>
              <a:t>diretto</a:t>
            </a:r>
            <a:r>
              <a:rPr lang="en-US" sz="2000" dirty="0"/>
              <a:t>. </a:t>
            </a:r>
            <a:r>
              <a:rPr lang="en-US" sz="2000" dirty="0" err="1"/>
              <a:t>Evitare</a:t>
            </a:r>
            <a:r>
              <a:rPr lang="en-US" sz="2000" dirty="0"/>
              <a:t> le </a:t>
            </a:r>
            <a:r>
              <a:rPr lang="en-US" sz="2000" dirty="0" err="1"/>
              <a:t>domande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includano</a:t>
            </a:r>
            <a:r>
              <a:rPr lang="en-US" sz="2000" dirty="0"/>
              <a:t> </a:t>
            </a:r>
            <a:r>
              <a:rPr lang="en-US" sz="2000" dirty="0" err="1"/>
              <a:t>negazioni</a:t>
            </a:r>
            <a:r>
              <a:rPr lang="en-US" sz="2000" b="0" i="0" u="none" strike="noStrike" dirty="0">
                <a:effectLst/>
              </a:rPr>
              <a:t>;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1764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9E3EA-D583-40DF-C852-EAD11F27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Possibile griglia di intervista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4768-AF91-87DD-7EA3-39F94564F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159" y="953293"/>
            <a:ext cx="7767841" cy="55856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dirty="0" err="1"/>
              <a:t>Introduzione</a:t>
            </a:r>
            <a:r>
              <a:rPr lang="en-US" sz="1800" b="1" dirty="0"/>
              <a:t> e privacy</a:t>
            </a:r>
          </a:p>
          <a:p>
            <a:r>
              <a:rPr lang="en-US" sz="1800" b="1" dirty="0" err="1"/>
              <a:t>Domande</a:t>
            </a:r>
            <a:r>
              <a:rPr lang="en-US" sz="1800" b="1" dirty="0"/>
              <a:t> di </a:t>
            </a:r>
            <a:r>
              <a:rPr lang="en-US" sz="1800" b="1" dirty="0" err="1"/>
              <a:t>apertura</a:t>
            </a:r>
            <a:r>
              <a:rPr lang="en-US" sz="1800" b="1" dirty="0"/>
              <a:t>:</a:t>
            </a:r>
          </a:p>
          <a:p>
            <a:pPr lvl="1"/>
            <a:r>
              <a:rPr lang="en-US" sz="1800" dirty="0"/>
              <a:t>Mi </a:t>
            </a:r>
            <a:r>
              <a:rPr lang="en-US" sz="1800" dirty="0" err="1"/>
              <a:t>può</a:t>
            </a:r>
            <a:r>
              <a:rPr lang="en-US" sz="1800" dirty="0"/>
              <a:t> </a:t>
            </a:r>
            <a:r>
              <a:rPr lang="en-US" sz="1800" dirty="0" err="1"/>
              <a:t>descrivere</a:t>
            </a:r>
            <a:r>
              <a:rPr lang="en-US" sz="1800" dirty="0"/>
              <a:t> (in breve) le </a:t>
            </a:r>
            <a:r>
              <a:rPr lang="en-US" sz="1800" dirty="0" err="1"/>
              <a:t>principali</a:t>
            </a:r>
            <a:r>
              <a:rPr lang="en-US" sz="1800" dirty="0"/>
              <a:t> </a:t>
            </a:r>
            <a:r>
              <a:rPr lang="en-US" sz="1800" dirty="0" err="1"/>
              <a:t>tappe</a:t>
            </a:r>
            <a:r>
              <a:rPr lang="en-US" sz="1800" dirty="0"/>
              <a:t> di </a:t>
            </a:r>
            <a:r>
              <a:rPr lang="en-US" sz="1800" dirty="0" err="1"/>
              <a:t>sviluppo</a:t>
            </a:r>
            <a:r>
              <a:rPr lang="en-US" sz="1800" dirty="0"/>
              <a:t> </a:t>
            </a:r>
            <a:r>
              <a:rPr lang="en-US" sz="1800" dirty="0" err="1"/>
              <a:t>dell’organizzazione</a:t>
            </a:r>
            <a:r>
              <a:rPr lang="en-US" sz="1800" dirty="0"/>
              <a:t>?</a:t>
            </a:r>
          </a:p>
          <a:p>
            <a:pPr lvl="1"/>
            <a:r>
              <a:rPr lang="en-US" sz="1800" dirty="0"/>
              <a:t>Mi </a:t>
            </a:r>
            <a:r>
              <a:rPr lang="en-US" sz="1800" dirty="0" err="1"/>
              <a:t>potrebbe</a:t>
            </a:r>
            <a:r>
              <a:rPr lang="en-US" sz="1800" dirty="0"/>
              <a:t> </a:t>
            </a:r>
            <a:r>
              <a:rPr lang="en-US" sz="1800" dirty="0" err="1"/>
              <a:t>descrivere</a:t>
            </a:r>
            <a:r>
              <a:rPr lang="en-US" sz="1800" dirty="0"/>
              <a:t> (in breve) il </a:t>
            </a:r>
            <a:r>
              <a:rPr lang="en-US" sz="1800" dirty="0" err="1"/>
              <a:t>ruolo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</a:t>
            </a:r>
            <a:r>
              <a:rPr lang="en-US" sz="1800" dirty="0" err="1"/>
              <a:t>svolge</a:t>
            </a:r>
            <a:r>
              <a:rPr lang="en-US" sz="1800" dirty="0"/>
              <a:t> </a:t>
            </a:r>
            <a:r>
              <a:rPr lang="en-US" sz="1800" dirty="0" err="1"/>
              <a:t>nell’organizzazione</a:t>
            </a:r>
            <a:r>
              <a:rPr lang="en-US" sz="1800" dirty="0"/>
              <a:t>?</a:t>
            </a:r>
          </a:p>
          <a:p>
            <a:r>
              <a:rPr lang="en-US" sz="1800" b="1" dirty="0"/>
              <a:t>Il </a:t>
            </a:r>
            <a:r>
              <a:rPr lang="en-US" sz="1800" b="1" dirty="0" err="1"/>
              <a:t>tema</a:t>
            </a:r>
            <a:r>
              <a:rPr lang="en-US" sz="1800" b="1" dirty="0"/>
              <a:t> centrale:</a:t>
            </a:r>
          </a:p>
          <a:p>
            <a:pPr lvl="1"/>
            <a:r>
              <a:rPr lang="en-US" sz="1800" dirty="0" err="1"/>
              <a:t>Vorrei</a:t>
            </a:r>
            <a:r>
              <a:rPr lang="en-US" sz="1800" dirty="0"/>
              <a:t> </a:t>
            </a:r>
            <a:r>
              <a:rPr lang="en-US" sz="1800" dirty="0" err="1"/>
              <a:t>capire</a:t>
            </a:r>
            <a:r>
              <a:rPr lang="en-US" sz="1800" dirty="0"/>
              <a:t> </a:t>
            </a:r>
            <a:r>
              <a:rPr lang="en-US" sz="1800" dirty="0" err="1"/>
              <a:t>meglio</a:t>
            </a:r>
            <a:r>
              <a:rPr lang="en-US" sz="1800" dirty="0"/>
              <a:t> come </a:t>
            </a:r>
            <a:r>
              <a:rPr lang="en-US" sz="1800" dirty="0" err="1"/>
              <a:t>affrontate</a:t>
            </a:r>
            <a:r>
              <a:rPr lang="en-US" sz="1800" dirty="0"/>
              <a:t> le </a:t>
            </a:r>
            <a:r>
              <a:rPr lang="en-US" sz="1800" dirty="0" err="1"/>
              <a:t>complessità</a:t>
            </a:r>
            <a:r>
              <a:rPr lang="en-US" sz="1800" dirty="0"/>
              <a:t> del </a:t>
            </a:r>
            <a:r>
              <a:rPr lang="en-US" sz="1800" dirty="0" err="1"/>
              <a:t>mercato</a:t>
            </a:r>
            <a:r>
              <a:rPr lang="en-US" sz="1800" dirty="0"/>
              <a:t> </a:t>
            </a:r>
            <a:r>
              <a:rPr lang="en-US" sz="1800" dirty="0" err="1"/>
              <a:t>attuale</a:t>
            </a:r>
            <a:r>
              <a:rPr lang="en-US" sz="1800" dirty="0"/>
              <a:t>… (</a:t>
            </a:r>
            <a:r>
              <a:rPr lang="en-US" sz="1800" dirty="0" err="1"/>
              <a:t>quali</a:t>
            </a:r>
            <a:r>
              <a:rPr lang="en-US" sz="1800" dirty="0"/>
              <a:t> </a:t>
            </a:r>
            <a:r>
              <a:rPr lang="en-US" sz="1800" dirty="0" err="1"/>
              <a:t>strategie</a:t>
            </a:r>
            <a:r>
              <a:rPr lang="en-US" sz="1800" dirty="0"/>
              <a:t> di </a:t>
            </a:r>
            <a:r>
              <a:rPr lang="en-US" sz="1800" dirty="0" err="1"/>
              <a:t>sviluppo</a:t>
            </a:r>
            <a:r>
              <a:rPr lang="en-US" sz="1800" dirty="0"/>
              <a:t> state </a:t>
            </a:r>
            <a:r>
              <a:rPr lang="en-US" sz="1800" dirty="0" err="1"/>
              <a:t>perseguendso</a:t>
            </a:r>
            <a:r>
              <a:rPr lang="en-US" sz="1800" dirty="0"/>
              <a:t> in </a:t>
            </a:r>
            <a:r>
              <a:rPr lang="en-US" sz="1800" dirty="0" err="1"/>
              <a:t>questa</a:t>
            </a:r>
            <a:r>
              <a:rPr lang="en-US" sz="1800" dirty="0"/>
              <a:t> </a:t>
            </a:r>
            <a:r>
              <a:rPr lang="en-US" sz="1800" dirty="0" err="1"/>
              <a:t>fase</a:t>
            </a:r>
            <a:r>
              <a:rPr lang="en-US" sz="1800" dirty="0"/>
              <a:t>…)</a:t>
            </a:r>
          </a:p>
          <a:p>
            <a:pPr lvl="2"/>
            <a:r>
              <a:rPr lang="en-US" sz="1800" dirty="0" err="1"/>
              <a:t>Dettagli</a:t>
            </a:r>
            <a:r>
              <a:rPr lang="en-US" sz="1800" dirty="0"/>
              <a:t> di interesse…</a:t>
            </a:r>
          </a:p>
          <a:p>
            <a:pPr lvl="2"/>
            <a:r>
              <a:rPr lang="en-US" sz="1800" dirty="0" err="1"/>
              <a:t>Chiarimenti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un passaggio</a:t>
            </a:r>
          </a:p>
          <a:p>
            <a:pPr lvl="2"/>
            <a:r>
              <a:rPr lang="en-US" sz="1800" dirty="0" err="1"/>
              <a:t>Ecc</a:t>
            </a:r>
            <a:r>
              <a:rPr lang="en-US" sz="1800" dirty="0"/>
              <a:t>.</a:t>
            </a:r>
          </a:p>
          <a:p>
            <a:r>
              <a:rPr lang="en-US" sz="1800" b="1" dirty="0"/>
              <a:t>Un secondo </a:t>
            </a:r>
            <a:r>
              <a:rPr lang="en-US" sz="1800" b="1" dirty="0" err="1"/>
              <a:t>tema</a:t>
            </a:r>
            <a:r>
              <a:rPr lang="en-US" sz="1800" b="1" dirty="0"/>
              <a:t>…</a:t>
            </a:r>
          </a:p>
          <a:p>
            <a:pPr lvl="1"/>
            <a:r>
              <a:rPr lang="en-US" sz="1400" b="1" dirty="0"/>
              <a:t>Probing… </a:t>
            </a:r>
            <a:r>
              <a:rPr lang="en-US" sz="1400" dirty="0"/>
              <a:t>(se ho </a:t>
            </a:r>
            <a:r>
              <a:rPr lang="en-US" sz="1400" dirty="0" err="1"/>
              <a:t>capito</a:t>
            </a:r>
            <a:r>
              <a:rPr lang="en-US" sz="1400" dirty="0"/>
              <a:t> bene lei </a:t>
            </a:r>
            <a:r>
              <a:rPr lang="en-US" sz="1400" dirty="0" err="1"/>
              <a:t>intende</a:t>
            </a:r>
            <a:r>
              <a:rPr lang="en-US" sz="1400" dirty="0"/>
              <a:t>… Poco fa mi ha </a:t>
            </a:r>
            <a:r>
              <a:rPr lang="en-US" sz="1400" dirty="0" err="1"/>
              <a:t>detto</a:t>
            </a:r>
            <a:r>
              <a:rPr lang="en-US" sz="1400" dirty="0"/>
              <a:t>…)</a:t>
            </a:r>
          </a:p>
          <a:p>
            <a:r>
              <a:rPr lang="en-US" sz="1800" b="1" dirty="0" err="1"/>
              <a:t>Domande</a:t>
            </a:r>
            <a:r>
              <a:rPr lang="en-US" sz="1800" b="1" dirty="0"/>
              <a:t> di </a:t>
            </a:r>
            <a:r>
              <a:rPr lang="en-US" sz="1800" b="1" dirty="0" err="1"/>
              <a:t>chiusura</a:t>
            </a:r>
            <a:r>
              <a:rPr lang="en-US" sz="1800" b="1" dirty="0"/>
              <a:t>…</a:t>
            </a:r>
          </a:p>
          <a:p>
            <a:pPr lvl="1"/>
            <a:r>
              <a:rPr lang="en-US" sz="1800" dirty="0" err="1"/>
              <a:t>Senta</a:t>
            </a:r>
            <a:r>
              <a:rPr lang="en-US" sz="1800" dirty="0"/>
              <a:t>, </a:t>
            </a:r>
            <a:r>
              <a:rPr lang="en-US" sz="1800" dirty="0" err="1"/>
              <a:t>forse</a:t>
            </a:r>
            <a:r>
              <a:rPr lang="en-US" sz="1800" dirty="0"/>
              <a:t> le ho </a:t>
            </a:r>
            <a:r>
              <a:rPr lang="en-US" sz="1800" dirty="0" err="1"/>
              <a:t>preso</a:t>
            </a:r>
            <a:r>
              <a:rPr lang="en-US" sz="1800" dirty="0"/>
              <a:t> </a:t>
            </a:r>
            <a:r>
              <a:rPr lang="en-US" sz="1800" dirty="0" err="1"/>
              <a:t>anche</a:t>
            </a:r>
            <a:r>
              <a:rPr lang="en-US" sz="1800" dirty="0"/>
              <a:t> </a:t>
            </a:r>
            <a:r>
              <a:rPr lang="en-US" sz="1800" dirty="0" err="1"/>
              <a:t>troppo</a:t>
            </a:r>
            <a:r>
              <a:rPr lang="en-US" sz="1800" dirty="0"/>
              <a:t> tempo, ma prima di </a:t>
            </a:r>
            <a:r>
              <a:rPr lang="en-US" sz="1800" dirty="0" err="1"/>
              <a:t>lasciarci</a:t>
            </a:r>
            <a:r>
              <a:rPr lang="en-US" sz="1800" dirty="0"/>
              <a:t> </a:t>
            </a:r>
            <a:r>
              <a:rPr lang="en-US" sz="1800" dirty="0" err="1"/>
              <a:t>posso</a:t>
            </a:r>
            <a:r>
              <a:rPr lang="en-US" sz="1800" dirty="0"/>
              <a:t> </a:t>
            </a:r>
            <a:r>
              <a:rPr lang="en-US" sz="1800" dirty="0" err="1"/>
              <a:t>chiederle</a:t>
            </a:r>
            <a:r>
              <a:rPr lang="en-US" sz="1800" dirty="0"/>
              <a:t> </a:t>
            </a:r>
            <a:r>
              <a:rPr lang="en-US" sz="1800" dirty="0" err="1"/>
              <a:t>quali</a:t>
            </a:r>
            <a:r>
              <a:rPr lang="en-US" sz="1800" dirty="0"/>
              <a:t> </a:t>
            </a:r>
            <a:r>
              <a:rPr lang="en-US" sz="1800" dirty="0" err="1"/>
              <a:t>previsioni</a:t>
            </a:r>
            <a:r>
              <a:rPr lang="en-US" sz="1800" dirty="0"/>
              <a:t> fa per il </a:t>
            </a:r>
            <a:r>
              <a:rPr lang="en-US" sz="1800" dirty="0" err="1"/>
              <a:t>suo</a:t>
            </a:r>
            <a:r>
              <a:rPr lang="en-US" sz="1800" dirty="0"/>
              <a:t> </a:t>
            </a:r>
            <a:r>
              <a:rPr lang="en-US" sz="1800" dirty="0" err="1"/>
              <a:t>settori</a:t>
            </a:r>
            <a:r>
              <a:rPr lang="en-US" sz="1800" dirty="0"/>
              <a:t> </a:t>
            </a:r>
            <a:r>
              <a:rPr lang="en-US" sz="1800" dirty="0" err="1"/>
              <a:t>nel</a:t>
            </a:r>
            <a:r>
              <a:rPr lang="en-US" sz="1800" dirty="0"/>
              <a:t> medio </a:t>
            </a:r>
            <a:r>
              <a:rPr lang="en-US" sz="1800" dirty="0" err="1"/>
              <a:t>periodo</a:t>
            </a:r>
            <a:r>
              <a:rPr lang="en-US" sz="1800" dirty="0"/>
              <a:t> (3-5 anni)?</a:t>
            </a:r>
          </a:p>
          <a:p>
            <a:pPr lvl="1"/>
            <a:r>
              <a:rPr lang="en-US" sz="1800" dirty="0" err="1"/>
              <a:t>Avviandoci</a:t>
            </a:r>
            <a:r>
              <a:rPr lang="en-US" sz="1800" dirty="0"/>
              <a:t> verso la </a:t>
            </a:r>
            <a:r>
              <a:rPr lang="en-US" sz="1800" dirty="0" err="1"/>
              <a:t>conclusione</a:t>
            </a:r>
            <a:r>
              <a:rPr lang="en-US" sz="1800" dirty="0"/>
              <a:t> </a:t>
            </a:r>
            <a:r>
              <a:rPr lang="en-US" sz="1800" dirty="0" err="1"/>
              <a:t>posso</a:t>
            </a:r>
            <a:r>
              <a:rPr lang="en-US" sz="1800" dirty="0"/>
              <a:t> </a:t>
            </a:r>
            <a:r>
              <a:rPr lang="en-US" sz="1800" dirty="0" err="1"/>
              <a:t>chiederle</a:t>
            </a:r>
            <a:r>
              <a:rPr lang="en-US" sz="1800" dirty="0"/>
              <a:t>, se ha </a:t>
            </a:r>
            <a:r>
              <a:rPr lang="en-US" sz="1800" dirty="0" err="1"/>
              <a:t>indicazioni</a:t>
            </a:r>
            <a:r>
              <a:rPr lang="en-US" sz="1800" dirty="0"/>
              <a:t> </a:t>
            </a:r>
            <a:r>
              <a:rPr lang="en-US" sz="1800" dirty="0" err="1"/>
              <a:t>specifiche</a:t>
            </a:r>
            <a:r>
              <a:rPr lang="en-US" sz="1800" dirty="0"/>
              <a:t> per chi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avvicina</a:t>
            </a:r>
            <a:r>
              <a:rPr lang="en-US" sz="1800" dirty="0"/>
              <a:t> da </a:t>
            </a:r>
            <a:r>
              <a:rPr lang="en-US" sz="1800" dirty="0" err="1"/>
              <a:t>giovane</a:t>
            </a:r>
            <a:r>
              <a:rPr lang="en-US" sz="1800" dirty="0"/>
              <a:t> al mondo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imprese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la </a:t>
            </a:r>
            <a:r>
              <a:rPr lang="en-US" sz="1800" dirty="0" err="1"/>
              <a:t>sua</a:t>
            </a:r>
            <a:r>
              <a:rPr lang="en-US" sz="1800" dirty="0"/>
              <a:t>?</a:t>
            </a:r>
          </a:p>
          <a:p>
            <a:r>
              <a:rPr lang="en-US" sz="1800" b="1" dirty="0" err="1"/>
              <a:t>Ringraziamenti</a:t>
            </a:r>
            <a:r>
              <a:rPr lang="en-US" sz="1800" b="1" dirty="0"/>
              <a:t> e </a:t>
            </a:r>
            <a:r>
              <a:rPr lang="en-US" sz="1800" b="1" dirty="0" err="1"/>
              <a:t>congedo</a:t>
            </a:r>
            <a:r>
              <a:rPr lang="en-US" sz="1800" b="1" dirty="0"/>
              <a:t>, </a:t>
            </a:r>
            <a:r>
              <a:rPr lang="en-US" sz="1800" b="1" dirty="0" err="1"/>
              <a:t>chiedere</a:t>
            </a:r>
            <a:r>
              <a:rPr lang="en-US" sz="1800" b="1" dirty="0"/>
              <a:t> (se </a:t>
            </a:r>
            <a:r>
              <a:rPr lang="en-US" sz="1800" b="1" dirty="0" err="1"/>
              <a:t>necessario</a:t>
            </a:r>
            <a:r>
              <a:rPr lang="en-US" sz="1800" b="1" dirty="0"/>
              <a:t>) </a:t>
            </a:r>
            <a:r>
              <a:rPr lang="en-US" sz="1800" b="1" dirty="0" err="1"/>
              <a:t>disponibilità</a:t>
            </a:r>
            <a:r>
              <a:rPr lang="en-US" sz="1800" b="1" dirty="0"/>
              <a:t> per </a:t>
            </a:r>
            <a:r>
              <a:rPr lang="en-US" sz="1800" b="1" dirty="0" err="1"/>
              <a:t>ulteriori</a:t>
            </a:r>
            <a:r>
              <a:rPr lang="en-US" sz="1800" b="1" dirty="0"/>
              <a:t> </a:t>
            </a:r>
            <a:r>
              <a:rPr lang="en-US" sz="1800" b="1" dirty="0" err="1"/>
              <a:t>contatti</a:t>
            </a:r>
            <a:r>
              <a:rPr lang="en-US" sz="1800" b="1" dirty="0"/>
              <a:t>.</a:t>
            </a:r>
          </a:p>
          <a:p>
            <a:pPr lvl="2"/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7137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03BE7-691E-DD90-37FD-66F1CC11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+mj-lt"/>
              </a:rPr>
              <a:t>Post-</a:t>
            </a:r>
            <a:r>
              <a:rPr lang="en-US" sz="5400" dirty="0" err="1">
                <a:latin typeface="+mj-lt"/>
              </a:rPr>
              <a:t>intervista</a:t>
            </a:r>
            <a:r>
              <a:rPr lang="en-US" sz="5400" dirty="0">
                <a:latin typeface="+mj-lt"/>
              </a:rPr>
              <a:t>: </a:t>
            </a:r>
            <a:r>
              <a:rPr lang="en-US" sz="5400" dirty="0" err="1">
                <a:latin typeface="+mj-lt"/>
              </a:rPr>
              <a:t>prendere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appunti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su</a:t>
            </a:r>
            <a:r>
              <a:rPr lang="en-US" sz="5400" dirty="0">
                <a:latin typeface="+mj-lt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5648C-0599-C35D-7B61-C0F4D149C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06DA-DCCD-2706-661C-0832BFA9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tutto ciò che ha colpito nell’incontro avvenuto e scrivere la motivazione… </a:t>
            </a:r>
          </a:p>
          <a:p>
            <a:endParaRPr lang="en-US" sz="1900"/>
          </a:p>
          <a:p>
            <a:r>
              <a:rPr lang="en-US" sz="1900"/>
              <a:t>elementi di ambiente, di gestione dello spazio e del tempo</a:t>
            </a:r>
          </a:p>
          <a:p>
            <a:endParaRPr lang="en-US" sz="1900"/>
          </a:p>
          <a:p>
            <a:r>
              <a:rPr lang="en-US" sz="1900"/>
              <a:t>Appunti  sulle verbalizzazioni, aneddoti, </a:t>
            </a:r>
            <a:r>
              <a:rPr lang="en-US" sz="1900" i="1"/>
              <a:t>thick description </a:t>
            </a:r>
            <a:r>
              <a:rPr lang="en-US" sz="1900"/>
              <a:t>di</a:t>
            </a:r>
            <a:r>
              <a:rPr lang="en-US" sz="1900" i="1"/>
              <a:t> </a:t>
            </a:r>
            <a:r>
              <a:rPr lang="en-US" sz="1900"/>
              <a:t>quanto</a:t>
            </a:r>
            <a:r>
              <a:rPr lang="en-US" sz="1900" i="1"/>
              <a:t>  vissuto</a:t>
            </a:r>
          </a:p>
          <a:p>
            <a:endParaRPr lang="en-US" sz="1900" i="1"/>
          </a:p>
          <a:p>
            <a:r>
              <a:rPr lang="en-US" sz="1900"/>
              <a:t>elementi che richiederanno un controllo di web, documenti, norme, ecc.</a:t>
            </a:r>
          </a:p>
          <a:p>
            <a:endParaRPr lang="en-US" sz="1900"/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91479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0905-4DA3-6099-3564-CA2230A2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470"/>
          </a:xfrm>
        </p:spPr>
        <p:txBody>
          <a:bodyPr/>
          <a:lstStyle/>
          <a:p>
            <a:pPr algn="ctr"/>
            <a:r>
              <a:rPr lang="en-IT" dirty="0"/>
              <a:t>Esercitazione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2BC6F-A258-AEC7-9F91-1061FB83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767"/>
            <a:ext cx="10515600" cy="4973196"/>
          </a:xfrm>
        </p:spPr>
        <p:txBody>
          <a:bodyPr/>
          <a:lstStyle/>
          <a:p>
            <a:r>
              <a:rPr lang="en-IT" dirty="0"/>
              <a:t>15’ costruire una prima traccia con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contenuti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rilevanti</a:t>
            </a:r>
            <a:r>
              <a:rPr lang="en-GB" dirty="0"/>
              <a:t> per </a:t>
            </a:r>
            <a:r>
              <a:rPr lang="en-GB" dirty="0" err="1"/>
              <a:t>l’intervista</a:t>
            </a:r>
            <a:r>
              <a:rPr lang="en-GB" dirty="0"/>
              <a:t>;</a:t>
            </a:r>
          </a:p>
          <a:p>
            <a:endParaRPr lang="en-GB" dirty="0"/>
          </a:p>
          <a:p>
            <a:r>
              <a:rPr lang="en-GB" dirty="0"/>
              <a:t>10’ </a:t>
            </a:r>
            <a:r>
              <a:rPr lang="en-GB" dirty="0" err="1"/>
              <a:t>confronto</a:t>
            </a:r>
            <a:r>
              <a:rPr lang="en-GB" dirty="0"/>
              <a:t> con il/la compagn3</a:t>
            </a:r>
          </a:p>
          <a:p>
            <a:endParaRPr lang="en-GB" dirty="0"/>
          </a:p>
          <a:p>
            <a:r>
              <a:rPr lang="en-GB" dirty="0" err="1"/>
              <a:t>Scegliamo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intervista</a:t>
            </a:r>
            <a:r>
              <a:rPr lang="en-GB" dirty="0"/>
              <a:t> e la </a:t>
            </a:r>
            <a:r>
              <a:rPr lang="en-GB" dirty="0" err="1"/>
              <a:t>simuliamo</a:t>
            </a:r>
            <a:endParaRPr lang="en-GB" dirty="0"/>
          </a:p>
          <a:p>
            <a:endParaRPr lang="en-GB" dirty="0"/>
          </a:p>
          <a:p>
            <a:r>
              <a:rPr lang="en-GB" dirty="0"/>
              <a:t>Debriefing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35022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AB48-CE98-26CF-CCA7-B5D3990EB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Analisi…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DA9E-6267-0B6F-B2EF-1DA96EECB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T</a:t>
            </a:r>
            <a:r>
              <a:rPr lang="en-GB" dirty="0"/>
              <a:t>r</a:t>
            </a:r>
            <a:r>
              <a:rPr lang="en-IT" dirty="0"/>
              <a:t>ascrizione: verbatim o per estratti</a:t>
            </a:r>
          </a:p>
          <a:p>
            <a:r>
              <a:rPr lang="en-GB" dirty="0"/>
              <a:t>I</a:t>
            </a:r>
            <a:r>
              <a:rPr lang="en-IT" dirty="0"/>
              <a:t>ndividuazione contenuti organizzativi:</a:t>
            </a:r>
          </a:p>
          <a:p>
            <a:pPr lvl="1"/>
            <a:r>
              <a:rPr lang="en-IT" dirty="0"/>
              <a:t>Ruolo e relazioni primarie dell’interlocutore/trice</a:t>
            </a:r>
          </a:p>
          <a:p>
            <a:pPr lvl="1"/>
            <a:r>
              <a:rPr lang="en-IT" dirty="0"/>
              <a:t>Sociogramma/organigramma (relazioni organizzative interne ed esterne)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trategie dichiarate/sottointese (reclutamenti, mercati, clienti/fornitori)</a:t>
            </a:r>
          </a:p>
          <a:p>
            <a:pPr lvl="1"/>
            <a:r>
              <a:rPr lang="en-IT" dirty="0"/>
              <a:t>Declinazioni del potere logiche di azione (regole scritte)</a:t>
            </a:r>
          </a:p>
          <a:p>
            <a:pPr lvl="1"/>
            <a:r>
              <a:rPr lang="en-IT" dirty="0"/>
              <a:t>Cultura:  regole non scritte, ritualit, aspetti valoriali, artefatti</a:t>
            </a:r>
          </a:p>
          <a:p>
            <a:pPr lvl="1"/>
            <a:r>
              <a:rPr lang="en-IT" dirty="0"/>
              <a:t>Categorizzazioni (labeling, software Atlas.ti…)</a:t>
            </a:r>
          </a:p>
          <a:p>
            <a:pPr lvl="1"/>
            <a:r>
              <a:rPr lang="en-IT" dirty="0"/>
              <a:t>Citazione nei doc/relazioni</a:t>
            </a:r>
          </a:p>
          <a:p>
            <a:pPr lvl="1"/>
            <a:r>
              <a:rPr lang="en-IT"/>
              <a:t>Grounded theory (Glaser and Strauss 1967)</a:t>
            </a:r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74943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F33B3-FB1F-CC46-BFAD-5259A56DA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32" r="13473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54A27-7D90-4CC1-CC31-8971B431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13" y="0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Interpretare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dati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E263-6F94-B4CE-E033-D9C9C3A8A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3" y="1145895"/>
            <a:ext cx="8085747" cy="510250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i="1" dirty="0" err="1"/>
              <a:t>Riascoltare</a:t>
            </a:r>
            <a:r>
              <a:rPr lang="en-US" sz="2000" i="1" dirty="0"/>
              <a:t> </a:t>
            </a:r>
            <a:r>
              <a:rPr lang="en-US" sz="2000" dirty="0"/>
              <a:t>a breve </a:t>
            </a:r>
            <a:r>
              <a:rPr lang="en-US" sz="2000" dirty="0" err="1"/>
              <a:t>distanza</a:t>
            </a:r>
            <a:r>
              <a:rPr lang="en-US" sz="2000" dirty="0"/>
              <a:t> e </a:t>
            </a:r>
            <a:r>
              <a:rPr lang="en-US" sz="2000" dirty="0" err="1"/>
              <a:t>trascrivere</a:t>
            </a:r>
            <a:r>
              <a:rPr lang="en-US" sz="2000" dirty="0"/>
              <a:t>;</a:t>
            </a:r>
            <a:endParaRPr lang="en-US" sz="2000" i="1" dirty="0"/>
          </a:p>
          <a:p>
            <a:r>
              <a:rPr lang="en-US" sz="2000" i="1" dirty="0" err="1"/>
              <a:t>Selezionare</a:t>
            </a:r>
            <a:r>
              <a:rPr lang="en-US" sz="2000" dirty="0"/>
              <a:t> </a:t>
            </a:r>
            <a:r>
              <a:rPr lang="en-US" sz="2000" dirty="0" err="1"/>
              <a:t>quello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colpisce</a:t>
            </a:r>
            <a:r>
              <a:rPr lang="en-US" sz="2000" dirty="0"/>
              <a:t> e </a:t>
            </a:r>
            <a:r>
              <a:rPr lang="en-US" sz="2000" dirty="0" err="1"/>
              <a:t>che</a:t>
            </a:r>
            <a:r>
              <a:rPr lang="en-US" sz="2000" dirty="0"/>
              <a:t> “</a:t>
            </a:r>
            <a:r>
              <a:rPr lang="en-US" sz="2000" dirty="0" err="1"/>
              <a:t>trasmette</a:t>
            </a:r>
            <a:r>
              <a:rPr lang="en-US" sz="2000" dirty="0"/>
              <a:t>” a </a:t>
            </a:r>
            <a:r>
              <a:rPr lang="en-US" sz="2000" dirty="0" err="1"/>
              <a:t>voi</a:t>
            </a:r>
            <a:r>
              <a:rPr lang="en-US" sz="2000" dirty="0"/>
              <a:t> uno o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messaggi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ritenete</a:t>
            </a:r>
            <a:r>
              <a:rPr lang="en-US" sz="2000" dirty="0"/>
              <a:t> </a:t>
            </a:r>
            <a:r>
              <a:rPr lang="en-US" sz="2000" dirty="0" err="1"/>
              <a:t>importanti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Cosa </a:t>
            </a:r>
            <a:r>
              <a:rPr lang="en-US" sz="2000" dirty="0" err="1"/>
              <a:t>comunica</a:t>
            </a:r>
            <a:r>
              <a:rPr lang="en-US" sz="2000" dirty="0"/>
              <a:t> </a:t>
            </a:r>
            <a:r>
              <a:rPr lang="en-US" sz="2000" dirty="0" err="1"/>
              <a:t>questo</a:t>
            </a:r>
            <a:r>
              <a:rPr lang="en-US" sz="2000" dirty="0"/>
              <a:t> </a:t>
            </a:r>
            <a:r>
              <a:rPr lang="en-US" sz="2000" dirty="0" err="1"/>
              <a:t>episodio</a:t>
            </a:r>
            <a:r>
              <a:rPr lang="en-US" sz="2000" dirty="0"/>
              <a:t>/</a:t>
            </a:r>
            <a:r>
              <a:rPr lang="en-US" sz="2000" dirty="0" err="1"/>
              <a:t>frammento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</a:t>
            </a:r>
            <a:r>
              <a:rPr lang="en-US" sz="2000" dirty="0" err="1"/>
              <a:t>vanno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stessa</a:t>
            </a:r>
            <a:r>
              <a:rPr lang="en-US" sz="2000" dirty="0"/>
              <a:t> </a:t>
            </a:r>
            <a:r>
              <a:rPr lang="en-US" sz="2000" dirty="0" err="1"/>
              <a:t>direzione</a:t>
            </a:r>
            <a:r>
              <a:rPr lang="en-US" sz="2000" dirty="0"/>
              <a:t>? </a:t>
            </a:r>
            <a:r>
              <a:rPr lang="en-US" sz="2000" dirty="0" err="1"/>
              <a:t>Differenze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Ci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aspetti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“</a:t>
            </a:r>
            <a:r>
              <a:rPr lang="en-US" sz="2000" dirty="0" err="1"/>
              <a:t>resistono</a:t>
            </a:r>
            <a:r>
              <a:rPr lang="en-US" sz="2000" dirty="0"/>
              <a:t>” </a:t>
            </a:r>
            <a:r>
              <a:rPr lang="en-US" sz="2000" dirty="0" err="1"/>
              <a:t>anche</a:t>
            </a:r>
            <a:r>
              <a:rPr lang="en-US" sz="2000" dirty="0"/>
              <a:t> allargando lo </a:t>
            </a:r>
            <a:r>
              <a:rPr lang="en-US" sz="2000" dirty="0" err="1"/>
              <a:t>sguardo</a:t>
            </a:r>
            <a:r>
              <a:rPr lang="en-US" sz="2000" dirty="0"/>
              <a:t> ad </a:t>
            </a:r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Trattenere</a:t>
            </a:r>
            <a:r>
              <a:rPr lang="en-US" sz="2000" dirty="0"/>
              <a:t>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“</a:t>
            </a:r>
            <a:r>
              <a:rPr lang="en-US" sz="2000" dirty="0" err="1"/>
              <a:t>efficaci</a:t>
            </a:r>
            <a:r>
              <a:rPr lang="en-US" sz="2000" dirty="0"/>
              <a:t>” per </a:t>
            </a:r>
            <a:r>
              <a:rPr lang="en-US" sz="2000" dirty="0" err="1"/>
              <a:t>riportarli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report.</a:t>
            </a:r>
          </a:p>
          <a:p>
            <a:pPr lvl="1"/>
            <a:r>
              <a:rPr lang="en-US" sz="2000" dirty="0" err="1"/>
              <a:t>Attenzione</a:t>
            </a:r>
            <a:r>
              <a:rPr lang="en-US" sz="2000" dirty="0"/>
              <a:t> ad </a:t>
            </a:r>
            <a:r>
              <a:rPr lang="en-US" sz="2000" dirty="0" err="1"/>
              <a:t>eventuali</a:t>
            </a:r>
            <a:r>
              <a:rPr lang="en-US" sz="2000" dirty="0"/>
              <a:t> </a:t>
            </a:r>
            <a:r>
              <a:rPr lang="en-US" sz="2000" dirty="0" err="1"/>
              <a:t>rischi</a:t>
            </a:r>
            <a:r>
              <a:rPr lang="en-US" sz="2000" dirty="0"/>
              <a:t> (con </a:t>
            </a:r>
            <a:r>
              <a:rPr lang="en-US" sz="2000" dirty="0" err="1"/>
              <a:t>una</a:t>
            </a:r>
            <a:r>
              <a:rPr lang="en-US" sz="2000" dirty="0"/>
              <a:t> sola </a:t>
            </a:r>
            <a:r>
              <a:rPr lang="en-US" sz="2000" dirty="0" err="1"/>
              <a:t>intervista</a:t>
            </a:r>
            <a:r>
              <a:rPr lang="en-US" sz="2000" dirty="0"/>
              <a:t> non </a:t>
            </a:r>
            <a:r>
              <a:rPr lang="en-US" sz="2000" dirty="0" err="1"/>
              <a:t>potremo</a:t>
            </a:r>
            <a:r>
              <a:rPr lang="en-US" sz="2000" dirty="0"/>
              <a:t> </a:t>
            </a:r>
            <a:r>
              <a:rPr lang="en-US" sz="2000" dirty="0" err="1"/>
              <a:t>raccogliere</a:t>
            </a:r>
            <a:r>
              <a:rPr lang="en-US" sz="2000" dirty="0"/>
              <a:t> </a:t>
            </a:r>
            <a:r>
              <a:rPr lang="en-US" sz="2000" dirty="0" err="1"/>
              <a:t>elementi</a:t>
            </a:r>
            <a:r>
              <a:rPr lang="en-US" sz="2000" dirty="0"/>
              <a:t> da </a:t>
            </a:r>
            <a:r>
              <a:rPr lang="en-US" sz="2000" dirty="0" err="1"/>
              <a:t>altre</a:t>
            </a:r>
            <a:r>
              <a:rPr lang="en-US" sz="2000" dirty="0"/>
              <a:t> </a:t>
            </a:r>
            <a:r>
              <a:rPr lang="en-US" sz="2000" dirty="0" err="1"/>
              <a:t>fonti</a:t>
            </a:r>
            <a:r>
              <a:rPr lang="en-US" sz="2000" dirty="0"/>
              <a:t>. </a:t>
            </a:r>
          </a:p>
          <a:p>
            <a:pPr lvl="1"/>
            <a:endParaRPr lang="en-US" sz="2000" dirty="0"/>
          </a:p>
          <a:p>
            <a:r>
              <a:rPr lang="en-US" sz="2000" dirty="0" err="1"/>
              <a:t>Suggerimenti</a:t>
            </a:r>
            <a:r>
              <a:rPr lang="en-US" sz="2000" dirty="0"/>
              <a:t>: </a:t>
            </a:r>
          </a:p>
          <a:p>
            <a:pPr lvl="1"/>
            <a:r>
              <a:rPr lang="en-US" sz="2000" dirty="0" err="1"/>
              <a:t>pensare</a:t>
            </a:r>
            <a:r>
              <a:rPr lang="en-US" sz="2000" dirty="0"/>
              <a:t> in termini di </a:t>
            </a:r>
            <a:r>
              <a:rPr lang="en-US" sz="2000" dirty="0" err="1"/>
              <a:t>processi</a:t>
            </a:r>
            <a:r>
              <a:rPr lang="en-US" sz="2000" dirty="0"/>
              <a:t>/</a:t>
            </a:r>
            <a:r>
              <a:rPr lang="en-US" sz="2000" dirty="0" err="1"/>
              <a:t>relazioni</a:t>
            </a:r>
            <a:r>
              <a:rPr lang="en-US" sz="2000" dirty="0"/>
              <a:t>; </a:t>
            </a:r>
          </a:p>
          <a:p>
            <a:pPr lvl="1"/>
            <a:r>
              <a:rPr lang="en-US" sz="2000" dirty="0" err="1"/>
              <a:t>Pensare</a:t>
            </a:r>
            <a:r>
              <a:rPr lang="en-US" sz="2000" dirty="0"/>
              <a:t> </a:t>
            </a:r>
            <a:r>
              <a:rPr lang="en-US" sz="2000" dirty="0" err="1"/>
              <a:t>agli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come “</a:t>
            </a:r>
            <a:r>
              <a:rPr lang="en-US" sz="2000" dirty="0" err="1"/>
              <a:t>tracce</a:t>
            </a:r>
            <a:r>
              <a:rPr lang="en-US" sz="2000" dirty="0"/>
              <a:t>” non “prove”</a:t>
            </a:r>
          </a:p>
          <a:p>
            <a:pPr lvl="1"/>
            <a:r>
              <a:rPr lang="en-US" sz="2000" dirty="0" err="1"/>
              <a:t>Ragionare</a:t>
            </a:r>
            <a:r>
              <a:rPr lang="en-US" sz="2000" dirty="0"/>
              <a:t> in termini di </a:t>
            </a:r>
            <a:r>
              <a:rPr lang="en-US" sz="2000" dirty="0" err="1"/>
              <a:t>processo</a:t>
            </a:r>
            <a:r>
              <a:rPr lang="en-US" sz="2000" dirty="0"/>
              <a:t> </a:t>
            </a:r>
            <a:r>
              <a:rPr lang="en-US" sz="2000" dirty="0" err="1"/>
              <a:t>induttivo</a:t>
            </a:r>
            <a:r>
              <a:rPr lang="en-US" sz="2000" dirty="0"/>
              <a:t> (bottom up)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7275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E38605-F61C-7240-E3C0-69C99EB0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Le organizzazioni digitali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5488F7-D53E-9606-D987-614D8B728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E36342-1B4C-B6AB-585E-1C26B5A376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91244E4-A0F0-8A3E-DE2D-0ADC582642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306" r="330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4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F29EE1-F543-5B01-235C-E0A8D898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 sviluppo del digitale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B585ED-9460-B4B4-9AA3-72D287215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225" y="-305660"/>
            <a:ext cx="8105775" cy="7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82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84A2-8B99-14EC-1882-1FCF7FEA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Assunti fondamentali: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ECFB-2472-A2D7-FE53-3CD1F72BB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9223" cy="4351338"/>
          </a:xfrm>
        </p:spPr>
        <p:txBody>
          <a:bodyPr/>
          <a:lstStyle/>
          <a:p>
            <a:pPr marL="0" indent="0">
              <a:buNone/>
            </a:pPr>
            <a:r>
              <a:rPr lang="en-IT" dirty="0"/>
              <a:t>Pipe</a:t>
            </a:r>
            <a:r>
              <a:rPr lang="en-IT" dirty="0">
                <a:sym typeface="Wingdings" pitchFamily="2" charset="2"/>
              </a:rPr>
              <a:t></a:t>
            </a:r>
            <a:endParaRPr lang="en-IT" dirty="0"/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Creare vantaggio aumentando investimenti (monopolio catena alberghi; banche; trasporti)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Elaborazioni dati (McDonald, IBM, MS, Apple)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Manag</a:t>
            </a:r>
            <a:r>
              <a:rPr lang="en-GB" dirty="0"/>
              <a:t>e</a:t>
            </a:r>
            <a:r>
              <a:rPr lang="en-IT" dirty="0"/>
              <a:t>ment incrementale per esperienza</a:t>
            </a:r>
          </a:p>
          <a:p>
            <a:pPr marL="514350" indent="-514350">
              <a:buFont typeface="+mj-lt"/>
              <a:buAutoNum type="arabicPeriod"/>
            </a:pPr>
            <a:endParaRPr lang="en-IT" dirty="0"/>
          </a:p>
          <a:p>
            <a:pPr marL="514350" indent="-514350">
              <a:buFont typeface="+mj-lt"/>
              <a:buAutoNum type="arabicPeriod"/>
            </a:pPr>
            <a:endParaRPr lang="en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6E1D87-4948-4893-2F0B-9338212EE05D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47292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T" dirty="0"/>
              <a:t>Platform</a:t>
            </a:r>
            <a:r>
              <a:rPr lang="en-IT" dirty="0">
                <a:sym typeface="Wingdings" pitchFamily="2" charset="2"/>
              </a:rPr>
              <a:t></a:t>
            </a:r>
            <a:endParaRPr lang="en-IT" dirty="0"/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Riduce al minimo gli investimenti in capitale che si integra con quelli dei clienti/fornitori (Airbnb, netflix, Flixbus)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Elaborazioni da parte dei consumatori/clienti</a:t>
            </a:r>
          </a:p>
          <a:p>
            <a:pPr marL="514350" indent="-514350">
              <a:buFont typeface="+mj-lt"/>
              <a:buAutoNum type="arabicPeriod"/>
            </a:pPr>
            <a:r>
              <a:rPr lang="en-IT"/>
              <a:t>Algoritmi per le decisioni</a:t>
            </a:r>
            <a:endParaRPr lang="en-IT" dirty="0"/>
          </a:p>
          <a:p>
            <a:pPr marL="514350" indent="-514350">
              <a:buFont typeface="+mj-lt"/>
              <a:buAutoNum type="arabicPeriod"/>
            </a:pPr>
            <a:endParaRPr lang="en-IT" dirty="0"/>
          </a:p>
          <a:p>
            <a:pPr marL="514350" indent="-514350">
              <a:buFont typeface="+mj-lt"/>
              <a:buAutoNum type="arabicPeriod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198526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8A898-E71C-9BEB-C52C-B81F5932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Economia di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piattaforma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maker &amp;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D17D7-9B7E-F760-1DD0-40E8EA67D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Google (alphabet)</a:t>
            </a:r>
          </a:p>
          <a:p>
            <a:r>
              <a:rPr lang="en-US" sz="2000"/>
              <a:t>Facebook (Meta)</a:t>
            </a:r>
          </a:p>
          <a:p>
            <a:r>
              <a:rPr lang="en-US" sz="2000"/>
              <a:t>Amazon</a:t>
            </a:r>
          </a:p>
          <a:p>
            <a:r>
              <a:rPr lang="en-US" sz="2000"/>
              <a:t>eBay</a:t>
            </a:r>
          </a:p>
          <a:p>
            <a:r>
              <a:rPr lang="en-US" sz="2000"/>
              <a:t>Zillow</a:t>
            </a:r>
          </a:p>
          <a:p>
            <a:r>
              <a:rPr lang="en-US" sz="2000"/>
              <a:t>Instagram</a:t>
            </a:r>
          </a:p>
          <a:p>
            <a:r>
              <a:rPr lang="en-US" sz="2000"/>
              <a:t>Youtube</a:t>
            </a:r>
          </a:p>
          <a:p>
            <a:r>
              <a:rPr lang="en-US" sz="2000"/>
              <a:t>Twitch</a:t>
            </a:r>
          </a:p>
          <a:p>
            <a:pPr marL="0"/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B17D68-66B3-A4B2-B003-78834BA028B2}"/>
              </a:ext>
            </a:extLst>
          </p:cNvPr>
          <p:cNvSpPr txBox="1">
            <a:spLocks/>
          </p:cNvSpPr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Whatsapp</a:t>
            </a:r>
            <a:endParaRPr lang="en-US" sz="2000" dirty="0"/>
          </a:p>
          <a:p>
            <a:r>
              <a:rPr lang="en-US" sz="2000" dirty="0"/>
              <a:t>Waze</a:t>
            </a:r>
          </a:p>
          <a:p>
            <a:r>
              <a:rPr lang="en-US" sz="2000" dirty="0"/>
              <a:t>Lyft</a:t>
            </a:r>
          </a:p>
          <a:p>
            <a:r>
              <a:rPr lang="en-US" sz="2000" dirty="0"/>
              <a:t>Pinterest</a:t>
            </a:r>
          </a:p>
          <a:p>
            <a:r>
              <a:rPr lang="en-US" sz="2000" dirty="0"/>
              <a:t>Square</a:t>
            </a:r>
          </a:p>
          <a:p>
            <a:r>
              <a:rPr lang="en-US" sz="2000" dirty="0"/>
              <a:t>Kickstarter</a:t>
            </a:r>
          </a:p>
          <a:p>
            <a:r>
              <a:rPr lang="en-US" sz="2000" dirty="0"/>
              <a:t>Alibaba</a:t>
            </a:r>
          </a:p>
          <a:p>
            <a:r>
              <a:rPr lang="en-US" sz="2000" dirty="0"/>
              <a:t>Tencent</a:t>
            </a:r>
          </a:p>
          <a:p>
            <a:r>
              <a:rPr lang="en-US" sz="2000" dirty="0"/>
              <a:t>Baidu…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549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422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5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155635</TotalTime>
  <Words>3190</Words>
  <Application>Microsoft Macintosh PowerPoint</Application>
  <PresentationFormat>Widescreen</PresentationFormat>
  <Paragraphs>333</Paragraphs>
  <Slides>62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ArialMT</vt:lpstr>
      <vt:lpstr>Calibri</vt:lpstr>
      <vt:lpstr>Calibri Light</vt:lpstr>
      <vt:lpstr>Century Gothic</vt:lpstr>
      <vt:lpstr>Tw Cen MT</vt:lpstr>
      <vt:lpstr>Office Theme</vt:lpstr>
      <vt:lpstr>Organizzazione Aziendale</vt:lpstr>
      <vt:lpstr>Analizzare e progettare</vt:lpstr>
      <vt:lpstr>Le fasi della progettazione organizzativa</vt:lpstr>
      <vt:lpstr>Progettazione organizzativa</vt:lpstr>
      <vt:lpstr>Progettazione organizzativa: obiettivi</vt:lpstr>
      <vt:lpstr>Star model di Galbraith</vt:lpstr>
      <vt:lpstr>PowerPoint Presentation</vt:lpstr>
      <vt:lpstr>Livelli di analisi</vt:lpstr>
      <vt:lpstr>Visione multilayers</vt:lpstr>
      <vt:lpstr>PowerPoint Presentation</vt:lpstr>
      <vt:lpstr>PowerPoint Presentation</vt:lpstr>
      <vt:lpstr>Raccogliere dati, ad esempio…</vt:lpstr>
      <vt:lpstr>Una questione di metodo 1/2</vt:lpstr>
      <vt:lpstr>Il metodo scientifico    2/2</vt:lpstr>
      <vt:lpstr>Raccontaci una storia… Elaboro una domanda!!</vt:lpstr>
      <vt:lpstr>Formulare un'ipotesi</vt:lpstr>
      <vt:lpstr>Percorsi di ricerca</vt:lpstr>
      <vt:lpstr>Quantitativi…</vt:lpstr>
      <vt:lpstr>Survey 1/2</vt:lpstr>
      <vt:lpstr>Survey  2/2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Quasi esperimenti</vt:lpstr>
      <vt:lpstr>Dati di sistema</vt:lpstr>
      <vt:lpstr>Analisi dei dati secondari</vt:lpstr>
      <vt:lpstr>Rilevazioni gestionali/misurazioni</vt:lpstr>
      <vt:lpstr>Tempi e Metodi  (1946 Maynard, Stegmerten e Schwab)</vt:lpstr>
      <vt:lpstr>Release, reach, position, grasp, move, position</vt:lpstr>
      <vt:lpstr>PowerPoint Presentation</vt:lpstr>
      <vt:lpstr>MTM: assemblaggio meccanico</vt:lpstr>
      <vt:lpstr>PowerPoint Presentation</vt:lpstr>
      <vt:lpstr>PowerPoint Presentation</vt:lpstr>
      <vt:lpstr>Anche nei servizi</vt:lpstr>
      <vt:lpstr>Il processo…</vt:lpstr>
      <vt:lpstr>“La classe operaia va in paradiso”  Elio Petri 1971</vt:lpstr>
      <vt:lpstr>Percorsi di ricerca</vt:lpstr>
      <vt:lpstr>Qualitativi…</vt:lpstr>
      <vt:lpstr>Analisi documentale</vt:lpstr>
      <vt:lpstr>Osservazione partecipante</vt:lpstr>
      <vt:lpstr>Studio di caso</vt:lpstr>
      <vt:lpstr>Focus Group</vt:lpstr>
      <vt:lpstr>Etnografia organizzativa</vt:lpstr>
      <vt:lpstr>Action research</vt:lpstr>
      <vt:lpstr>Action research/ Ricerca azione</vt:lpstr>
      <vt:lpstr>Mettere tutto insieme</vt:lpstr>
      <vt:lpstr>Analisi organizzativa</vt:lpstr>
      <vt:lpstr>Intervista organizzativa</vt:lpstr>
      <vt:lpstr>Quando utilizzarla…</vt:lpstr>
      <vt:lpstr>Preparazione all’intervista organizzativa 1/2  (Corbetta, 1999; Kanizsa, 1993)</vt:lpstr>
      <vt:lpstr>Preparazione all’intervista organizzativa 2/2  (Corbetta, 1999; Kanizsa, 1993)</vt:lpstr>
      <vt:lpstr>Possibile griglia di intervista</vt:lpstr>
      <vt:lpstr>Post-intervista: prendere appunti su…</vt:lpstr>
      <vt:lpstr>Esercitazione</vt:lpstr>
      <vt:lpstr>Analisi…</vt:lpstr>
      <vt:lpstr>Interpretare i dati</vt:lpstr>
      <vt:lpstr>Le organizzazioni digitali</vt:lpstr>
      <vt:lpstr>Lo sviluppo del digitale</vt:lpstr>
      <vt:lpstr>Assunti fondamentali:</vt:lpstr>
      <vt:lpstr>Economia di piattaforma: maker &amp; exchange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171</cp:revision>
  <cp:lastPrinted>2020-03-26T17:22:33Z</cp:lastPrinted>
  <dcterms:created xsi:type="dcterms:W3CDTF">2017-10-16T21:52:53Z</dcterms:created>
  <dcterms:modified xsi:type="dcterms:W3CDTF">2023-03-23T12:52:52Z</dcterms:modified>
</cp:coreProperties>
</file>