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2" r:id="rId17"/>
    <p:sldId id="305" r:id="rId18"/>
    <p:sldId id="293" r:id="rId19"/>
    <p:sldId id="294" r:id="rId20"/>
    <p:sldId id="295" r:id="rId21"/>
    <p:sldId id="291" r:id="rId22"/>
    <p:sldId id="292" r:id="rId23"/>
    <p:sldId id="296" r:id="rId24"/>
    <p:sldId id="298" r:id="rId25"/>
    <p:sldId id="299" r:id="rId26"/>
    <p:sldId id="290" r:id="rId27"/>
    <p:sldId id="285" r:id="rId28"/>
    <p:sldId id="300" r:id="rId29"/>
    <p:sldId id="279" r:id="rId30"/>
    <p:sldId id="280" r:id="rId31"/>
    <p:sldId id="306" r:id="rId32"/>
    <p:sldId id="307" r:id="rId33"/>
    <p:sldId id="301" r:id="rId34"/>
    <p:sldId id="302" r:id="rId35"/>
    <p:sldId id="304" r:id="rId36"/>
    <p:sldId id="303" r:id="rId3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3592"/>
  </p:normalViewPr>
  <p:slideViewPr>
    <p:cSldViewPr snapToGrid="0" snapToObjects="1">
      <p:cViewPr varScale="1">
        <p:scale>
          <a:sx n="111" d="100"/>
          <a:sy n="111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E6032-7E0F-4F20-B2BE-B4001C7AE8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205F84-E81D-4E2A-B633-BB249EF20596}">
      <dgm:prSet/>
      <dgm:spPr/>
      <dgm:t>
        <a:bodyPr/>
        <a:lstStyle/>
        <a:p>
          <a:r>
            <a:rPr lang="en-US"/>
            <a:t>Organigrammi</a:t>
          </a:r>
        </a:p>
      </dgm:t>
    </dgm:pt>
    <dgm:pt modelId="{897FC455-2486-4A1F-B81E-5EE424D70D4E}" type="parTrans" cxnId="{4EACA368-BBEE-430E-AE2B-18F9C4ED3A55}">
      <dgm:prSet/>
      <dgm:spPr/>
      <dgm:t>
        <a:bodyPr/>
        <a:lstStyle/>
        <a:p>
          <a:endParaRPr lang="en-US"/>
        </a:p>
      </dgm:t>
    </dgm:pt>
    <dgm:pt modelId="{1599DC28-86A5-43A5-81A1-F8E59E317BE3}" type="sibTrans" cxnId="{4EACA368-BBEE-430E-AE2B-18F9C4ED3A55}">
      <dgm:prSet/>
      <dgm:spPr/>
      <dgm:t>
        <a:bodyPr/>
        <a:lstStyle/>
        <a:p>
          <a:endParaRPr lang="en-US"/>
        </a:p>
      </dgm:t>
    </dgm:pt>
    <dgm:pt modelId="{BD74E9C3-59F3-4E9A-BF91-FEE8FA6BF932}">
      <dgm:prSet/>
      <dgm:spPr/>
      <dgm:t>
        <a:bodyPr/>
        <a:lstStyle/>
        <a:p>
          <a:r>
            <a:rPr lang="en-US"/>
            <a:t>Flussi</a:t>
          </a:r>
        </a:p>
      </dgm:t>
    </dgm:pt>
    <dgm:pt modelId="{282B1E58-2A6D-49F1-8076-E1E55B5E4926}" type="parTrans" cxnId="{A023E769-321B-4E73-8E17-CBD485DA3984}">
      <dgm:prSet/>
      <dgm:spPr/>
      <dgm:t>
        <a:bodyPr/>
        <a:lstStyle/>
        <a:p>
          <a:endParaRPr lang="en-US"/>
        </a:p>
      </dgm:t>
    </dgm:pt>
    <dgm:pt modelId="{133B0C5F-D77B-48A1-95B0-D554D526F925}" type="sibTrans" cxnId="{A023E769-321B-4E73-8E17-CBD485DA3984}">
      <dgm:prSet/>
      <dgm:spPr/>
      <dgm:t>
        <a:bodyPr/>
        <a:lstStyle/>
        <a:p>
          <a:endParaRPr lang="en-US"/>
        </a:p>
      </dgm:t>
    </dgm:pt>
    <dgm:pt modelId="{D0810EAC-3519-4416-9DD2-1B89991716C5}">
      <dgm:prSet/>
      <dgm:spPr/>
      <dgm:t>
        <a:bodyPr/>
        <a:lstStyle/>
        <a:p>
          <a:r>
            <a:rPr lang="en-US"/>
            <a:t>Workplace</a:t>
          </a:r>
        </a:p>
      </dgm:t>
    </dgm:pt>
    <dgm:pt modelId="{A837015F-CA85-437D-9524-E4A95D169760}" type="parTrans" cxnId="{9DC38FF4-82A8-4F22-9F69-6912D5A9528A}">
      <dgm:prSet/>
      <dgm:spPr/>
      <dgm:t>
        <a:bodyPr/>
        <a:lstStyle/>
        <a:p>
          <a:endParaRPr lang="en-US"/>
        </a:p>
      </dgm:t>
    </dgm:pt>
    <dgm:pt modelId="{74AC9C3C-5EB1-4B0F-8C73-AD475507FE75}" type="sibTrans" cxnId="{9DC38FF4-82A8-4F22-9F69-6912D5A9528A}">
      <dgm:prSet/>
      <dgm:spPr/>
      <dgm:t>
        <a:bodyPr/>
        <a:lstStyle/>
        <a:p>
          <a:endParaRPr lang="en-US"/>
        </a:p>
      </dgm:t>
    </dgm:pt>
    <dgm:pt modelId="{CC840C0A-A5C0-0942-BA4E-CD7B95AFE06E}" type="pres">
      <dgm:prSet presAssocID="{5CCE6032-7E0F-4F20-B2BE-B4001C7AE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E09326-43BC-9746-A39A-CFA9B9BC4111}" type="pres">
      <dgm:prSet presAssocID="{DC205F84-E81D-4E2A-B633-BB249EF20596}" presName="hierRoot1" presStyleCnt="0"/>
      <dgm:spPr/>
    </dgm:pt>
    <dgm:pt modelId="{B3C8BF95-90B8-0646-B496-B0EE681EA2E5}" type="pres">
      <dgm:prSet presAssocID="{DC205F84-E81D-4E2A-B633-BB249EF20596}" presName="composite" presStyleCnt="0"/>
      <dgm:spPr/>
    </dgm:pt>
    <dgm:pt modelId="{0B337EFA-7386-5A42-B5F2-88C9BFE7B83F}" type="pres">
      <dgm:prSet presAssocID="{DC205F84-E81D-4E2A-B633-BB249EF20596}" presName="background" presStyleLbl="node0" presStyleIdx="0" presStyleCnt="3"/>
      <dgm:spPr/>
    </dgm:pt>
    <dgm:pt modelId="{D4532EDA-E3AB-2040-AF28-428729CD20C2}" type="pres">
      <dgm:prSet presAssocID="{DC205F84-E81D-4E2A-B633-BB249EF20596}" presName="text" presStyleLbl="fgAcc0" presStyleIdx="0" presStyleCnt="3">
        <dgm:presLayoutVars>
          <dgm:chPref val="3"/>
        </dgm:presLayoutVars>
      </dgm:prSet>
      <dgm:spPr/>
    </dgm:pt>
    <dgm:pt modelId="{FCAA830C-606E-0E44-B4F8-504679520BED}" type="pres">
      <dgm:prSet presAssocID="{DC205F84-E81D-4E2A-B633-BB249EF20596}" presName="hierChild2" presStyleCnt="0"/>
      <dgm:spPr/>
    </dgm:pt>
    <dgm:pt modelId="{5134A48E-C5D5-B84D-A0DF-E95D6735AB87}" type="pres">
      <dgm:prSet presAssocID="{BD74E9C3-59F3-4E9A-BF91-FEE8FA6BF932}" presName="hierRoot1" presStyleCnt="0"/>
      <dgm:spPr/>
    </dgm:pt>
    <dgm:pt modelId="{7E2D0810-5F48-3040-9E05-52134AB744EC}" type="pres">
      <dgm:prSet presAssocID="{BD74E9C3-59F3-4E9A-BF91-FEE8FA6BF932}" presName="composite" presStyleCnt="0"/>
      <dgm:spPr/>
    </dgm:pt>
    <dgm:pt modelId="{3ED8FD9A-1CC8-054D-953C-7E288AFFFEB7}" type="pres">
      <dgm:prSet presAssocID="{BD74E9C3-59F3-4E9A-BF91-FEE8FA6BF932}" presName="background" presStyleLbl="node0" presStyleIdx="1" presStyleCnt="3"/>
      <dgm:spPr/>
    </dgm:pt>
    <dgm:pt modelId="{53CDE0C4-C6AA-EE4C-9715-54591ED43617}" type="pres">
      <dgm:prSet presAssocID="{BD74E9C3-59F3-4E9A-BF91-FEE8FA6BF932}" presName="text" presStyleLbl="fgAcc0" presStyleIdx="1" presStyleCnt="3">
        <dgm:presLayoutVars>
          <dgm:chPref val="3"/>
        </dgm:presLayoutVars>
      </dgm:prSet>
      <dgm:spPr/>
    </dgm:pt>
    <dgm:pt modelId="{994504E9-5BA9-1C4F-9A8E-FBA1F7095FBC}" type="pres">
      <dgm:prSet presAssocID="{BD74E9C3-59F3-4E9A-BF91-FEE8FA6BF932}" presName="hierChild2" presStyleCnt="0"/>
      <dgm:spPr/>
    </dgm:pt>
    <dgm:pt modelId="{9BC314F0-5424-8043-8D22-4A536DB76E26}" type="pres">
      <dgm:prSet presAssocID="{D0810EAC-3519-4416-9DD2-1B89991716C5}" presName="hierRoot1" presStyleCnt="0"/>
      <dgm:spPr/>
    </dgm:pt>
    <dgm:pt modelId="{5DEA14B1-1A22-0046-8EC6-D0C449F05777}" type="pres">
      <dgm:prSet presAssocID="{D0810EAC-3519-4416-9DD2-1B89991716C5}" presName="composite" presStyleCnt="0"/>
      <dgm:spPr/>
    </dgm:pt>
    <dgm:pt modelId="{70C45FFA-4B2C-4D42-A660-2E4C077216AC}" type="pres">
      <dgm:prSet presAssocID="{D0810EAC-3519-4416-9DD2-1B89991716C5}" presName="background" presStyleLbl="node0" presStyleIdx="2" presStyleCnt="3"/>
      <dgm:spPr/>
    </dgm:pt>
    <dgm:pt modelId="{C4A8ABAF-2ED0-6041-B354-705B63861855}" type="pres">
      <dgm:prSet presAssocID="{D0810EAC-3519-4416-9DD2-1B89991716C5}" presName="text" presStyleLbl="fgAcc0" presStyleIdx="2" presStyleCnt="3">
        <dgm:presLayoutVars>
          <dgm:chPref val="3"/>
        </dgm:presLayoutVars>
      </dgm:prSet>
      <dgm:spPr/>
    </dgm:pt>
    <dgm:pt modelId="{9CEB3AFD-13CC-814C-9A18-C8B2F049E4BF}" type="pres">
      <dgm:prSet presAssocID="{D0810EAC-3519-4416-9DD2-1B89991716C5}" presName="hierChild2" presStyleCnt="0"/>
      <dgm:spPr/>
    </dgm:pt>
  </dgm:ptLst>
  <dgm:cxnLst>
    <dgm:cxn modelId="{9C701D0C-4C23-0548-BCD2-4B4B911E3385}" type="presOf" srcId="{5CCE6032-7E0F-4F20-B2BE-B4001C7AE8E3}" destId="{CC840C0A-A5C0-0942-BA4E-CD7B95AFE06E}" srcOrd="0" destOrd="0" presId="urn:microsoft.com/office/officeart/2005/8/layout/hierarchy1"/>
    <dgm:cxn modelId="{18145E2B-448F-8C45-B706-549D6BB3A8AF}" type="presOf" srcId="{D0810EAC-3519-4416-9DD2-1B89991716C5}" destId="{C4A8ABAF-2ED0-6041-B354-705B63861855}" srcOrd="0" destOrd="0" presId="urn:microsoft.com/office/officeart/2005/8/layout/hierarchy1"/>
    <dgm:cxn modelId="{4EACA368-BBEE-430E-AE2B-18F9C4ED3A55}" srcId="{5CCE6032-7E0F-4F20-B2BE-B4001C7AE8E3}" destId="{DC205F84-E81D-4E2A-B633-BB249EF20596}" srcOrd="0" destOrd="0" parTransId="{897FC455-2486-4A1F-B81E-5EE424D70D4E}" sibTransId="{1599DC28-86A5-43A5-81A1-F8E59E317BE3}"/>
    <dgm:cxn modelId="{A023E769-321B-4E73-8E17-CBD485DA3984}" srcId="{5CCE6032-7E0F-4F20-B2BE-B4001C7AE8E3}" destId="{BD74E9C3-59F3-4E9A-BF91-FEE8FA6BF932}" srcOrd="1" destOrd="0" parTransId="{282B1E58-2A6D-49F1-8076-E1E55B5E4926}" sibTransId="{133B0C5F-D77B-48A1-95B0-D554D526F925}"/>
    <dgm:cxn modelId="{54B5147B-BA17-044E-941B-1DBC22924F90}" type="presOf" srcId="{DC205F84-E81D-4E2A-B633-BB249EF20596}" destId="{D4532EDA-E3AB-2040-AF28-428729CD20C2}" srcOrd="0" destOrd="0" presId="urn:microsoft.com/office/officeart/2005/8/layout/hierarchy1"/>
    <dgm:cxn modelId="{06C68E81-1456-B345-BC48-925CD552FD93}" type="presOf" srcId="{BD74E9C3-59F3-4E9A-BF91-FEE8FA6BF932}" destId="{53CDE0C4-C6AA-EE4C-9715-54591ED43617}" srcOrd="0" destOrd="0" presId="urn:microsoft.com/office/officeart/2005/8/layout/hierarchy1"/>
    <dgm:cxn modelId="{9DC38FF4-82A8-4F22-9F69-6912D5A9528A}" srcId="{5CCE6032-7E0F-4F20-B2BE-B4001C7AE8E3}" destId="{D0810EAC-3519-4416-9DD2-1B89991716C5}" srcOrd="2" destOrd="0" parTransId="{A837015F-CA85-437D-9524-E4A95D169760}" sibTransId="{74AC9C3C-5EB1-4B0F-8C73-AD475507FE75}"/>
    <dgm:cxn modelId="{81F7F3EF-5170-F448-9B0E-117D680497BE}" type="presParOf" srcId="{CC840C0A-A5C0-0942-BA4E-CD7B95AFE06E}" destId="{48E09326-43BC-9746-A39A-CFA9B9BC4111}" srcOrd="0" destOrd="0" presId="urn:microsoft.com/office/officeart/2005/8/layout/hierarchy1"/>
    <dgm:cxn modelId="{9F5801F5-DDF9-2341-8449-47D8A6AE2A1E}" type="presParOf" srcId="{48E09326-43BC-9746-A39A-CFA9B9BC4111}" destId="{B3C8BF95-90B8-0646-B496-B0EE681EA2E5}" srcOrd="0" destOrd="0" presId="urn:microsoft.com/office/officeart/2005/8/layout/hierarchy1"/>
    <dgm:cxn modelId="{1AD2D95E-17DE-6644-AA4E-7D0CE1D02720}" type="presParOf" srcId="{B3C8BF95-90B8-0646-B496-B0EE681EA2E5}" destId="{0B337EFA-7386-5A42-B5F2-88C9BFE7B83F}" srcOrd="0" destOrd="0" presId="urn:microsoft.com/office/officeart/2005/8/layout/hierarchy1"/>
    <dgm:cxn modelId="{B6EA52B4-8AD8-F24D-9823-F9A5C98D1FA9}" type="presParOf" srcId="{B3C8BF95-90B8-0646-B496-B0EE681EA2E5}" destId="{D4532EDA-E3AB-2040-AF28-428729CD20C2}" srcOrd="1" destOrd="0" presId="urn:microsoft.com/office/officeart/2005/8/layout/hierarchy1"/>
    <dgm:cxn modelId="{D14F56EE-DC6A-EB47-8538-3D173F387875}" type="presParOf" srcId="{48E09326-43BC-9746-A39A-CFA9B9BC4111}" destId="{FCAA830C-606E-0E44-B4F8-504679520BED}" srcOrd="1" destOrd="0" presId="urn:microsoft.com/office/officeart/2005/8/layout/hierarchy1"/>
    <dgm:cxn modelId="{382D9BC5-B331-FA45-A233-334B6D32A2F7}" type="presParOf" srcId="{CC840C0A-A5C0-0942-BA4E-CD7B95AFE06E}" destId="{5134A48E-C5D5-B84D-A0DF-E95D6735AB87}" srcOrd="1" destOrd="0" presId="urn:microsoft.com/office/officeart/2005/8/layout/hierarchy1"/>
    <dgm:cxn modelId="{10F355E0-64A8-D64D-BEE4-6B933649F759}" type="presParOf" srcId="{5134A48E-C5D5-B84D-A0DF-E95D6735AB87}" destId="{7E2D0810-5F48-3040-9E05-52134AB744EC}" srcOrd="0" destOrd="0" presId="urn:microsoft.com/office/officeart/2005/8/layout/hierarchy1"/>
    <dgm:cxn modelId="{02DF574C-7156-EA45-85AA-47AB924B5860}" type="presParOf" srcId="{7E2D0810-5F48-3040-9E05-52134AB744EC}" destId="{3ED8FD9A-1CC8-054D-953C-7E288AFFFEB7}" srcOrd="0" destOrd="0" presId="urn:microsoft.com/office/officeart/2005/8/layout/hierarchy1"/>
    <dgm:cxn modelId="{F1664913-1098-C04C-ADD6-8722EE3D502F}" type="presParOf" srcId="{7E2D0810-5F48-3040-9E05-52134AB744EC}" destId="{53CDE0C4-C6AA-EE4C-9715-54591ED43617}" srcOrd="1" destOrd="0" presId="urn:microsoft.com/office/officeart/2005/8/layout/hierarchy1"/>
    <dgm:cxn modelId="{84FC1888-194F-9D42-A93B-5E3231D2C36E}" type="presParOf" srcId="{5134A48E-C5D5-B84D-A0DF-E95D6735AB87}" destId="{994504E9-5BA9-1C4F-9A8E-FBA1F7095FBC}" srcOrd="1" destOrd="0" presId="urn:microsoft.com/office/officeart/2005/8/layout/hierarchy1"/>
    <dgm:cxn modelId="{15A7F02B-52A8-F14B-B125-F421F71ED159}" type="presParOf" srcId="{CC840C0A-A5C0-0942-BA4E-CD7B95AFE06E}" destId="{9BC314F0-5424-8043-8D22-4A536DB76E26}" srcOrd="2" destOrd="0" presId="urn:microsoft.com/office/officeart/2005/8/layout/hierarchy1"/>
    <dgm:cxn modelId="{776A078B-5F99-8A4C-9A5C-3FAC178DEF17}" type="presParOf" srcId="{9BC314F0-5424-8043-8D22-4A536DB76E26}" destId="{5DEA14B1-1A22-0046-8EC6-D0C449F05777}" srcOrd="0" destOrd="0" presId="urn:microsoft.com/office/officeart/2005/8/layout/hierarchy1"/>
    <dgm:cxn modelId="{AE61B316-1BB9-A54F-B0B4-1EECE3DA81E3}" type="presParOf" srcId="{5DEA14B1-1A22-0046-8EC6-D0C449F05777}" destId="{70C45FFA-4B2C-4D42-A660-2E4C077216AC}" srcOrd="0" destOrd="0" presId="urn:microsoft.com/office/officeart/2005/8/layout/hierarchy1"/>
    <dgm:cxn modelId="{BA3E4C78-433D-984C-9425-0A044A318207}" type="presParOf" srcId="{5DEA14B1-1A22-0046-8EC6-D0C449F05777}" destId="{C4A8ABAF-2ED0-6041-B354-705B63861855}" srcOrd="1" destOrd="0" presId="urn:microsoft.com/office/officeart/2005/8/layout/hierarchy1"/>
    <dgm:cxn modelId="{1C4D0F8F-CE73-E943-86F9-BD87E4650AAE}" type="presParOf" srcId="{9BC314F0-5424-8043-8D22-4A536DB76E26}" destId="{9CEB3AFD-13CC-814C-9A18-C8B2F049E4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5A98B-DA93-4ACD-868A-26DEF3FB74F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3F6716-3926-4A26-B896-CD1D1BC216DC}">
      <dgm:prSet/>
      <dgm:spPr/>
      <dgm:t>
        <a:bodyPr/>
        <a:lstStyle/>
        <a:p>
          <a:r>
            <a:rPr lang="en-US"/>
            <a:t>Non dipende dai ruoli formali</a:t>
          </a:r>
        </a:p>
      </dgm:t>
    </dgm:pt>
    <dgm:pt modelId="{F721823F-F1BB-4F95-A9DB-6CE5E79C7761}" type="parTrans" cxnId="{71FBBA22-2BB9-4120-AEFE-D2B817B02A97}">
      <dgm:prSet/>
      <dgm:spPr/>
      <dgm:t>
        <a:bodyPr/>
        <a:lstStyle/>
        <a:p>
          <a:endParaRPr lang="en-US"/>
        </a:p>
      </dgm:t>
    </dgm:pt>
    <dgm:pt modelId="{4D503903-E0D3-4BD1-AF30-33090975878A}" type="sibTrans" cxnId="{71FBBA22-2BB9-4120-AEFE-D2B817B02A97}">
      <dgm:prSet/>
      <dgm:spPr/>
      <dgm:t>
        <a:bodyPr/>
        <a:lstStyle/>
        <a:p>
          <a:endParaRPr lang="en-US"/>
        </a:p>
      </dgm:t>
    </dgm:pt>
    <dgm:pt modelId="{32F02356-6F39-4E8E-831F-C8C3CE9E1DA5}">
      <dgm:prSet/>
      <dgm:spPr/>
      <dgm:t>
        <a:bodyPr/>
        <a:lstStyle/>
        <a:p>
          <a:r>
            <a:rPr lang="en-US"/>
            <a:t>Dipende da scelte o da spinte inerziali (si è sempre fatto così…)</a:t>
          </a:r>
        </a:p>
      </dgm:t>
    </dgm:pt>
    <dgm:pt modelId="{4F6B18B7-4A67-4B9E-A248-29078D6A7453}" type="parTrans" cxnId="{BC356A5B-6DDB-411C-AAF9-5BD6409A386A}">
      <dgm:prSet/>
      <dgm:spPr/>
      <dgm:t>
        <a:bodyPr/>
        <a:lstStyle/>
        <a:p>
          <a:endParaRPr lang="en-US"/>
        </a:p>
      </dgm:t>
    </dgm:pt>
    <dgm:pt modelId="{3117F8EC-760B-4E11-8A2A-7E8C03A18B51}" type="sibTrans" cxnId="{BC356A5B-6DDB-411C-AAF9-5BD6409A386A}">
      <dgm:prSet/>
      <dgm:spPr/>
      <dgm:t>
        <a:bodyPr/>
        <a:lstStyle/>
        <a:p>
          <a:endParaRPr lang="en-US"/>
        </a:p>
      </dgm:t>
    </dgm:pt>
    <dgm:pt modelId="{8F017BC8-1A5B-4E0C-8D5E-4E5FA20013CC}">
      <dgm:prSet/>
      <dgm:spPr/>
      <dgm:t>
        <a:bodyPr/>
        <a:lstStyle/>
        <a:p>
          <a:r>
            <a:rPr lang="en-US"/>
            <a:t>Molteplicità delle direzioni (top-down, bottom-up, orizzontale…) </a:t>
          </a:r>
        </a:p>
      </dgm:t>
    </dgm:pt>
    <dgm:pt modelId="{C14DB034-67F5-4C36-806A-A495CBEC8731}" type="parTrans" cxnId="{794B2861-00FF-4749-A78F-4804BE538D4A}">
      <dgm:prSet/>
      <dgm:spPr/>
      <dgm:t>
        <a:bodyPr/>
        <a:lstStyle/>
        <a:p>
          <a:endParaRPr lang="en-US"/>
        </a:p>
      </dgm:t>
    </dgm:pt>
    <dgm:pt modelId="{146A011B-8037-45C2-9A29-C3D768B1EAE7}" type="sibTrans" cxnId="{794B2861-00FF-4749-A78F-4804BE538D4A}">
      <dgm:prSet/>
      <dgm:spPr/>
      <dgm:t>
        <a:bodyPr/>
        <a:lstStyle/>
        <a:p>
          <a:endParaRPr lang="en-US"/>
        </a:p>
      </dgm:t>
    </dgm:pt>
    <dgm:pt modelId="{400CBD10-406C-41E8-BD51-F9344AFA9331}">
      <dgm:prSet/>
      <dgm:spPr/>
      <dgm:t>
        <a:bodyPr/>
        <a:lstStyle/>
        <a:p>
          <a:r>
            <a:rPr lang="en-US"/>
            <a:t>Potere come influenza e seduzione (del potere stesso, dei soldi, ecc.)</a:t>
          </a:r>
        </a:p>
      </dgm:t>
    </dgm:pt>
    <dgm:pt modelId="{5C77CDB4-5B41-47AB-A02A-A0B8F3F5CDC7}" type="parTrans" cxnId="{866C0537-AC4B-4188-BD4A-0584E06A8FA7}">
      <dgm:prSet/>
      <dgm:spPr/>
      <dgm:t>
        <a:bodyPr/>
        <a:lstStyle/>
        <a:p>
          <a:endParaRPr lang="en-US"/>
        </a:p>
      </dgm:t>
    </dgm:pt>
    <dgm:pt modelId="{7AF4A93B-AEA2-435B-9740-34C06C0885BD}" type="sibTrans" cxnId="{866C0537-AC4B-4188-BD4A-0584E06A8FA7}">
      <dgm:prSet/>
      <dgm:spPr/>
      <dgm:t>
        <a:bodyPr/>
        <a:lstStyle/>
        <a:p>
          <a:endParaRPr lang="en-US"/>
        </a:p>
      </dgm:t>
    </dgm:pt>
    <dgm:pt modelId="{11B75F24-7255-4658-ABF9-10CA53256D7D}">
      <dgm:prSet/>
      <dgm:spPr/>
      <dgm:t>
        <a:bodyPr/>
        <a:lstStyle/>
        <a:p>
          <a:r>
            <a:rPr lang="en-US"/>
            <a:t>Orientato dalla razionalità limitata (breve cabotaggio, basket can…)</a:t>
          </a:r>
        </a:p>
      </dgm:t>
    </dgm:pt>
    <dgm:pt modelId="{66628479-154F-40B8-9DF7-824094469F90}" type="parTrans" cxnId="{52A6559D-1432-4923-B1D5-E3CBF84EFAAF}">
      <dgm:prSet/>
      <dgm:spPr/>
      <dgm:t>
        <a:bodyPr/>
        <a:lstStyle/>
        <a:p>
          <a:endParaRPr lang="en-US"/>
        </a:p>
      </dgm:t>
    </dgm:pt>
    <dgm:pt modelId="{C2976070-02D3-4209-884B-84863D883B70}" type="sibTrans" cxnId="{52A6559D-1432-4923-B1D5-E3CBF84EFAAF}">
      <dgm:prSet/>
      <dgm:spPr/>
      <dgm:t>
        <a:bodyPr/>
        <a:lstStyle/>
        <a:p>
          <a:endParaRPr lang="en-US"/>
        </a:p>
      </dgm:t>
    </dgm:pt>
    <dgm:pt modelId="{FCE1C6BB-F192-6F40-BDF7-271D49F7F0A3}" type="pres">
      <dgm:prSet presAssocID="{C4F5A98B-DA93-4ACD-868A-26DEF3FB74F2}" presName="vert0" presStyleCnt="0">
        <dgm:presLayoutVars>
          <dgm:dir/>
          <dgm:animOne val="branch"/>
          <dgm:animLvl val="lvl"/>
        </dgm:presLayoutVars>
      </dgm:prSet>
      <dgm:spPr/>
    </dgm:pt>
    <dgm:pt modelId="{D4D4A673-65C1-044F-8B23-83DA5F3205B7}" type="pres">
      <dgm:prSet presAssocID="{E73F6716-3926-4A26-B896-CD1D1BC216DC}" presName="thickLine" presStyleLbl="alignNode1" presStyleIdx="0" presStyleCnt="5"/>
      <dgm:spPr/>
    </dgm:pt>
    <dgm:pt modelId="{ECB1B363-789C-5E4C-9042-B09BB622FE56}" type="pres">
      <dgm:prSet presAssocID="{E73F6716-3926-4A26-B896-CD1D1BC216DC}" presName="horz1" presStyleCnt="0"/>
      <dgm:spPr/>
    </dgm:pt>
    <dgm:pt modelId="{9F3E24DD-36F0-634C-B31B-9A3952EB2BB5}" type="pres">
      <dgm:prSet presAssocID="{E73F6716-3926-4A26-B896-CD1D1BC216DC}" presName="tx1" presStyleLbl="revTx" presStyleIdx="0" presStyleCnt="5"/>
      <dgm:spPr/>
    </dgm:pt>
    <dgm:pt modelId="{9DB8F13C-33CC-8E49-AA35-E27FDC2A282B}" type="pres">
      <dgm:prSet presAssocID="{E73F6716-3926-4A26-B896-CD1D1BC216DC}" presName="vert1" presStyleCnt="0"/>
      <dgm:spPr/>
    </dgm:pt>
    <dgm:pt modelId="{C37B47AD-1EE0-C74A-A02D-6A77B42AC2D0}" type="pres">
      <dgm:prSet presAssocID="{32F02356-6F39-4E8E-831F-C8C3CE9E1DA5}" presName="thickLine" presStyleLbl="alignNode1" presStyleIdx="1" presStyleCnt="5"/>
      <dgm:spPr/>
    </dgm:pt>
    <dgm:pt modelId="{8AF9D368-C31E-604D-8CC5-040459F938C4}" type="pres">
      <dgm:prSet presAssocID="{32F02356-6F39-4E8E-831F-C8C3CE9E1DA5}" presName="horz1" presStyleCnt="0"/>
      <dgm:spPr/>
    </dgm:pt>
    <dgm:pt modelId="{0719F230-D766-2A49-8AF7-68BF8138710D}" type="pres">
      <dgm:prSet presAssocID="{32F02356-6F39-4E8E-831F-C8C3CE9E1DA5}" presName="tx1" presStyleLbl="revTx" presStyleIdx="1" presStyleCnt="5"/>
      <dgm:spPr/>
    </dgm:pt>
    <dgm:pt modelId="{D7F780A7-9AC2-E94E-BB88-DB7AD88C8F57}" type="pres">
      <dgm:prSet presAssocID="{32F02356-6F39-4E8E-831F-C8C3CE9E1DA5}" presName="vert1" presStyleCnt="0"/>
      <dgm:spPr/>
    </dgm:pt>
    <dgm:pt modelId="{FDCF4444-F462-5D4A-8B16-3159F21E17B9}" type="pres">
      <dgm:prSet presAssocID="{8F017BC8-1A5B-4E0C-8D5E-4E5FA20013CC}" presName="thickLine" presStyleLbl="alignNode1" presStyleIdx="2" presStyleCnt="5"/>
      <dgm:spPr/>
    </dgm:pt>
    <dgm:pt modelId="{7F29546B-7AED-3C45-8E62-03C077181823}" type="pres">
      <dgm:prSet presAssocID="{8F017BC8-1A5B-4E0C-8D5E-4E5FA20013CC}" presName="horz1" presStyleCnt="0"/>
      <dgm:spPr/>
    </dgm:pt>
    <dgm:pt modelId="{F09ADCB5-5B08-6B47-B416-7DAE21592A7C}" type="pres">
      <dgm:prSet presAssocID="{8F017BC8-1A5B-4E0C-8D5E-4E5FA20013CC}" presName="tx1" presStyleLbl="revTx" presStyleIdx="2" presStyleCnt="5"/>
      <dgm:spPr/>
    </dgm:pt>
    <dgm:pt modelId="{3D59BAF7-F649-3043-AF75-C0E2327F0067}" type="pres">
      <dgm:prSet presAssocID="{8F017BC8-1A5B-4E0C-8D5E-4E5FA20013CC}" presName="vert1" presStyleCnt="0"/>
      <dgm:spPr/>
    </dgm:pt>
    <dgm:pt modelId="{0D780FB0-2B8A-2C46-AB74-CB7FF5A72E66}" type="pres">
      <dgm:prSet presAssocID="{400CBD10-406C-41E8-BD51-F9344AFA9331}" presName="thickLine" presStyleLbl="alignNode1" presStyleIdx="3" presStyleCnt="5"/>
      <dgm:spPr/>
    </dgm:pt>
    <dgm:pt modelId="{50B299F5-37ED-104B-988B-99D2F5A9E71A}" type="pres">
      <dgm:prSet presAssocID="{400CBD10-406C-41E8-BD51-F9344AFA9331}" presName="horz1" presStyleCnt="0"/>
      <dgm:spPr/>
    </dgm:pt>
    <dgm:pt modelId="{FF85F4A2-7352-F84E-BA27-A07C115C434C}" type="pres">
      <dgm:prSet presAssocID="{400CBD10-406C-41E8-BD51-F9344AFA9331}" presName="tx1" presStyleLbl="revTx" presStyleIdx="3" presStyleCnt="5"/>
      <dgm:spPr/>
    </dgm:pt>
    <dgm:pt modelId="{8BD3038A-AB39-3B43-A82B-968992D55EF2}" type="pres">
      <dgm:prSet presAssocID="{400CBD10-406C-41E8-BD51-F9344AFA9331}" presName="vert1" presStyleCnt="0"/>
      <dgm:spPr/>
    </dgm:pt>
    <dgm:pt modelId="{DABDEA03-5455-B143-B3F1-856C3B96819E}" type="pres">
      <dgm:prSet presAssocID="{11B75F24-7255-4658-ABF9-10CA53256D7D}" presName="thickLine" presStyleLbl="alignNode1" presStyleIdx="4" presStyleCnt="5"/>
      <dgm:spPr/>
    </dgm:pt>
    <dgm:pt modelId="{D4214C83-40C4-F847-84E2-81DAB06649FD}" type="pres">
      <dgm:prSet presAssocID="{11B75F24-7255-4658-ABF9-10CA53256D7D}" presName="horz1" presStyleCnt="0"/>
      <dgm:spPr/>
    </dgm:pt>
    <dgm:pt modelId="{59E93938-22F3-7E4E-B88B-5E4689C05D59}" type="pres">
      <dgm:prSet presAssocID="{11B75F24-7255-4658-ABF9-10CA53256D7D}" presName="tx1" presStyleLbl="revTx" presStyleIdx="4" presStyleCnt="5"/>
      <dgm:spPr/>
    </dgm:pt>
    <dgm:pt modelId="{6B45DCB1-852C-9746-B716-68D245297E11}" type="pres">
      <dgm:prSet presAssocID="{11B75F24-7255-4658-ABF9-10CA53256D7D}" presName="vert1" presStyleCnt="0"/>
      <dgm:spPr/>
    </dgm:pt>
  </dgm:ptLst>
  <dgm:cxnLst>
    <dgm:cxn modelId="{71FBBA22-2BB9-4120-AEFE-D2B817B02A97}" srcId="{C4F5A98B-DA93-4ACD-868A-26DEF3FB74F2}" destId="{E73F6716-3926-4A26-B896-CD1D1BC216DC}" srcOrd="0" destOrd="0" parTransId="{F721823F-F1BB-4F95-A9DB-6CE5E79C7761}" sibTransId="{4D503903-E0D3-4BD1-AF30-33090975878A}"/>
    <dgm:cxn modelId="{478DDF30-7D18-2540-ABB1-B3C1C1A99F29}" type="presOf" srcId="{11B75F24-7255-4658-ABF9-10CA53256D7D}" destId="{59E93938-22F3-7E4E-B88B-5E4689C05D59}" srcOrd="0" destOrd="0" presId="urn:microsoft.com/office/officeart/2008/layout/LinedList"/>
    <dgm:cxn modelId="{866C0537-AC4B-4188-BD4A-0584E06A8FA7}" srcId="{C4F5A98B-DA93-4ACD-868A-26DEF3FB74F2}" destId="{400CBD10-406C-41E8-BD51-F9344AFA9331}" srcOrd="3" destOrd="0" parTransId="{5C77CDB4-5B41-47AB-A02A-A0B8F3F5CDC7}" sibTransId="{7AF4A93B-AEA2-435B-9740-34C06C0885BD}"/>
    <dgm:cxn modelId="{BC356A5B-6DDB-411C-AAF9-5BD6409A386A}" srcId="{C4F5A98B-DA93-4ACD-868A-26DEF3FB74F2}" destId="{32F02356-6F39-4E8E-831F-C8C3CE9E1DA5}" srcOrd="1" destOrd="0" parTransId="{4F6B18B7-4A67-4B9E-A248-29078D6A7453}" sibTransId="{3117F8EC-760B-4E11-8A2A-7E8C03A18B51}"/>
    <dgm:cxn modelId="{794B2861-00FF-4749-A78F-4804BE538D4A}" srcId="{C4F5A98B-DA93-4ACD-868A-26DEF3FB74F2}" destId="{8F017BC8-1A5B-4E0C-8D5E-4E5FA20013CC}" srcOrd="2" destOrd="0" parTransId="{C14DB034-67F5-4C36-806A-A495CBEC8731}" sibTransId="{146A011B-8037-45C2-9A29-C3D768B1EAE7}"/>
    <dgm:cxn modelId="{57AB7370-E3B7-1B42-A57D-8490C775BF0E}" type="presOf" srcId="{E73F6716-3926-4A26-B896-CD1D1BC216DC}" destId="{9F3E24DD-36F0-634C-B31B-9A3952EB2BB5}" srcOrd="0" destOrd="0" presId="urn:microsoft.com/office/officeart/2008/layout/LinedList"/>
    <dgm:cxn modelId="{E6002697-EF9D-7742-ABAE-4AA8E82F4A1F}" type="presOf" srcId="{8F017BC8-1A5B-4E0C-8D5E-4E5FA20013CC}" destId="{F09ADCB5-5B08-6B47-B416-7DAE21592A7C}" srcOrd="0" destOrd="0" presId="urn:microsoft.com/office/officeart/2008/layout/LinedList"/>
    <dgm:cxn modelId="{52A6559D-1432-4923-B1D5-E3CBF84EFAAF}" srcId="{C4F5A98B-DA93-4ACD-868A-26DEF3FB74F2}" destId="{11B75F24-7255-4658-ABF9-10CA53256D7D}" srcOrd="4" destOrd="0" parTransId="{66628479-154F-40B8-9DF7-824094469F90}" sibTransId="{C2976070-02D3-4209-884B-84863D883B70}"/>
    <dgm:cxn modelId="{38BC289F-2C5E-F146-94E4-87DCB5E389F6}" type="presOf" srcId="{400CBD10-406C-41E8-BD51-F9344AFA9331}" destId="{FF85F4A2-7352-F84E-BA27-A07C115C434C}" srcOrd="0" destOrd="0" presId="urn:microsoft.com/office/officeart/2008/layout/LinedList"/>
    <dgm:cxn modelId="{E59B97C4-6B7A-F845-A3A5-98C58E1D466B}" type="presOf" srcId="{32F02356-6F39-4E8E-831F-C8C3CE9E1DA5}" destId="{0719F230-D766-2A49-8AF7-68BF8138710D}" srcOrd="0" destOrd="0" presId="urn:microsoft.com/office/officeart/2008/layout/LinedList"/>
    <dgm:cxn modelId="{0BEAD1CF-139A-3242-925F-C31E12871520}" type="presOf" srcId="{C4F5A98B-DA93-4ACD-868A-26DEF3FB74F2}" destId="{FCE1C6BB-F192-6F40-BDF7-271D49F7F0A3}" srcOrd="0" destOrd="0" presId="urn:microsoft.com/office/officeart/2008/layout/LinedList"/>
    <dgm:cxn modelId="{15DF5765-13C0-0E4D-919D-FD9E6233AEF7}" type="presParOf" srcId="{FCE1C6BB-F192-6F40-BDF7-271D49F7F0A3}" destId="{D4D4A673-65C1-044F-8B23-83DA5F3205B7}" srcOrd="0" destOrd="0" presId="urn:microsoft.com/office/officeart/2008/layout/LinedList"/>
    <dgm:cxn modelId="{8D04053F-F588-094D-AD90-DA51867C6A4F}" type="presParOf" srcId="{FCE1C6BB-F192-6F40-BDF7-271D49F7F0A3}" destId="{ECB1B363-789C-5E4C-9042-B09BB622FE56}" srcOrd="1" destOrd="0" presId="urn:microsoft.com/office/officeart/2008/layout/LinedList"/>
    <dgm:cxn modelId="{5F0A64D4-F775-D247-8A39-2A223919D29E}" type="presParOf" srcId="{ECB1B363-789C-5E4C-9042-B09BB622FE56}" destId="{9F3E24DD-36F0-634C-B31B-9A3952EB2BB5}" srcOrd="0" destOrd="0" presId="urn:microsoft.com/office/officeart/2008/layout/LinedList"/>
    <dgm:cxn modelId="{34264342-5806-EC41-A5D1-A0F01C751F40}" type="presParOf" srcId="{ECB1B363-789C-5E4C-9042-B09BB622FE56}" destId="{9DB8F13C-33CC-8E49-AA35-E27FDC2A282B}" srcOrd="1" destOrd="0" presId="urn:microsoft.com/office/officeart/2008/layout/LinedList"/>
    <dgm:cxn modelId="{44EA10CB-986D-D740-A6D3-D3A0F725E137}" type="presParOf" srcId="{FCE1C6BB-F192-6F40-BDF7-271D49F7F0A3}" destId="{C37B47AD-1EE0-C74A-A02D-6A77B42AC2D0}" srcOrd="2" destOrd="0" presId="urn:microsoft.com/office/officeart/2008/layout/LinedList"/>
    <dgm:cxn modelId="{04FBD669-9BB7-B340-B1B5-933AD2E6940C}" type="presParOf" srcId="{FCE1C6BB-F192-6F40-BDF7-271D49F7F0A3}" destId="{8AF9D368-C31E-604D-8CC5-040459F938C4}" srcOrd="3" destOrd="0" presId="urn:microsoft.com/office/officeart/2008/layout/LinedList"/>
    <dgm:cxn modelId="{BE7932A6-ED4E-6A41-9DFF-7129FBFCA169}" type="presParOf" srcId="{8AF9D368-C31E-604D-8CC5-040459F938C4}" destId="{0719F230-D766-2A49-8AF7-68BF8138710D}" srcOrd="0" destOrd="0" presId="urn:microsoft.com/office/officeart/2008/layout/LinedList"/>
    <dgm:cxn modelId="{8B9958E6-CBF4-5141-BA2A-4F81A0233F4F}" type="presParOf" srcId="{8AF9D368-C31E-604D-8CC5-040459F938C4}" destId="{D7F780A7-9AC2-E94E-BB88-DB7AD88C8F57}" srcOrd="1" destOrd="0" presId="urn:microsoft.com/office/officeart/2008/layout/LinedList"/>
    <dgm:cxn modelId="{1604CF99-EB00-9046-A38A-0D99BC505F9F}" type="presParOf" srcId="{FCE1C6BB-F192-6F40-BDF7-271D49F7F0A3}" destId="{FDCF4444-F462-5D4A-8B16-3159F21E17B9}" srcOrd="4" destOrd="0" presId="urn:microsoft.com/office/officeart/2008/layout/LinedList"/>
    <dgm:cxn modelId="{51B470EB-1876-0A4F-AE86-B19F4365EE46}" type="presParOf" srcId="{FCE1C6BB-F192-6F40-BDF7-271D49F7F0A3}" destId="{7F29546B-7AED-3C45-8E62-03C077181823}" srcOrd="5" destOrd="0" presId="urn:microsoft.com/office/officeart/2008/layout/LinedList"/>
    <dgm:cxn modelId="{6874A61C-07DF-A846-A361-214CC2DF94F3}" type="presParOf" srcId="{7F29546B-7AED-3C45-8E62-03C077181823}" destId="{F09ADCB5-5B08-6B47-B416-7DAE21592A7C}" srcOrd="0" destOrd="0" presId="urn:microsoft.com/office/officeart/2008/layout/LinedList"/>
    <dgm:cxn modelId="{DA72BE45-5676-1642-935E-D27F72A5C623}" type="presParOf" srcId="{7F29546B-7AED-3C45-8E62-03C077181823}" destId="{3D59BAF7-F649-3043-AF75-C0E2327F0067}" srcOrd="1" destOrd="0" presId="urn:microsoft.com/office/officeart/2008/layout/LinedList"/>
    <dgm:cxn modelId="{30A04E39-5CD0-1546-83F8-EB4EC74FFDE3}" type="presParOf" srcId="{FCE1C6BB-F192-6F40-BDF7-271D49F7F0A3}" destId="{0D780FB0-2B8A-2C46-AB74-CB7FF5A72E66}" srcOrd="6" destOrd="0" presId="urn:microsoft.com/office/officeart/2008/layout/LinedList"/>
    <dgm:cxn modelId="{16303131-1098-824F-860D-64FBD76E1F23}" type="presParOf" srcId="{FCE1C6BB-F192-6F40-BDF7-271D49F7F0A3}" destId="{50B299F5-37ED-104B-988B-99D2F5A9E71A}" srcOrd="7" destOrd="0" presId="urn:microsoft.com/office/officeart/2008/layout/LinedList"/>
    <dgm:cxn modelId="{1F188E09-E4D8-CD4E-8A5C-12A5659731A5}" type="presParOf" srcId="{50B299F5-37ED-104B-988B-99D2F5A9E71A}" destId="{FF85F4A2-7352-F84E-BA27-A07C115C434C}" srcOrd="0" destOrd="0" presId="urn:microsoft.com/office/officeart/2008/layout/LinedList"/>
    <dgm:cxn modelId="{C0F272BA-429F-FC48-A986-E81778A5488E}" type="presParOf" srcId="{50B299F5-37ED-104B-988B-99D2F5A9E71A}" destId="{8BD3038A-AB39-3B43-A82B-968992D55EF2}" srcOrd="1" destOrd="0" presId="urn:microsoft.com/office/officeart/2008/layout/LinedList"/>
    <dgm:cxn modelId="{502601D7-67D1-6546-9F8D-2B3F4B499029}" type="presParOf" srcId="{FCE1C6BB-F192-6F40-BDF7-271D49F7F0A3}" destId="{DABDEA03-5455-B143-B3F1-856C3B96819E}" srcOrd="8" destOrd="0" presId="urn:microsoft.com/office/officeart/2008/layout/LinedList"/>
    <dgm:cxn modelId="{D9C2A825-6A8E-A04D-8578-839A5E62E3BB}" type="presParOf" srcId="{FCE1C6BB-F192-6F40-BDF7-271D49F7F0A3}" destId="{D4214C83-40C4-F847-84E2-81DAB06649FD}" srcOrd="9" destOrd="0" presId="urn:microsoft.com/office/officeart/2008/layout/LinedList"/>
    <dgm:cxn modelId="{23F388E1-9A02-A545-91A1-6F571D9E49F9}" type="presParOf" srcId="{D4214C83-40C4-F847-84E2-81DAB06649FD}" destId="{59E93938-22F3-7E4E-B88B-5E4689C05D59}" srcOrd="0" destOrd="0" presId="urn:microsoft.com/office/officeart/2008/layout/LinedList"/>
    <dgm:cxn modelId="{0FD914C8-C034-9047-84ED-7B32A51BA7C4}" type="presParOf" srcId="{D4214C83-40C4-F847-84E2-81DAB06649FD}" destId="{6B45DCB1-852C-9746-B716-68D245297E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0D58A-668B-4B32-B6F6-D95D80607CB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00FB22-7D2B-49A4-B324-17CC8B1044A3}">
      <dgm:prSet/>
      <dgm:spPr/>
      <dgm:t>
        <a:bodyPr/>
        <a:lstStyle/>
        <a:p>
          <a:r>
            <a:rPr lang="en-GB" b="1"/>
            <a:t>Possibili task:</a:t>
          </a:r>
          <a:endParaRPr lang="en-US"/>
        </a:p>
      </dgm:t>
    </dgm:pt>
    <dgm:pt modelId="{B10DF021-B63F-490A-8710-33E2DF17227A}" type="parTrans" cxnId="{CC71F374-6BF1-40C6-933C-91880184945D}">
      <dgm:prSet/>
      <dgm:spPr/>
      <dgm:t>
        <a:bodyPr/>
        <a:lstStyle/>
        <a:p>
          <a:endParaRPr lang="en-US"/>
        </a:p>
      </dgm:t>
    </dgm:pt>
    <dgm:pt modelId="{42AB2F6D-B21E-438B-ADB6-6D5B41624F4D}" type="sibTrans" cxnId="{CC71F374-6BF1-40C6-933C-91880184945D}">
      <dgm:prSet/>
      <dgm:spPr/>
      <dgm:t>
        <a:bodyPr/>
        <a:lstStyle/>
        <a:p>
          <a:endParaRPr lang="en-US"/>
        </a:p>
      </dgm:t>
    </dgm:pt>
    <dgm:pt modelId="{546BE86C-3F52-4880-BA7E-CF2D1F159B29}">
      <dgm:prSet/>
      <dgm:spPr/>
      <dgm:t>
        <a:bodyPr/>
        <a:lstStyle/>
        <a:p>
          <a:r>
            <a:rPr lang="en-GB"/>
            <a:t>Defininizione ruolo/job description</a:t>
          </a:r>
          <a:endParaRPr lang="en-US"/>
        </a:p>
      </dgm:t>
    </dgm:pt>
    <dgm:pt modelId="{8ACBFFD2-5360-45A5-BC32-AEE962ED3F64}" type="parTrans" cxnId="{9FDD4798-4372-4A98-B14A-F9E7AE5CABCC}">
      <dgm:prSet/>
      <dgm:spPr/>
      <dgm:t>
        <a:bodyPr/>
        <a:lstStyle/>
        <a:p>
          <a:endParaRPr lang="en-US"/>
        </a:p>
      </dgm:t>
    </dgm:pt>
    <dgm:pt modelId="{40697B10-005B-456E-A415-437A8D770E3B}" type="sibTrans" cxnId="{9FDD4798-4372-4A98-B14A-F9E7AE5CABCC}">
      <dgm:prSet/>
      <dgm:spPr/>
      <dgm:t>
        <a:bodyPr/>
        <a:lstStyle/>
        <a:p>
          <a:endParaRPr lang="en-US"/>
        </a:p>
      </dgm:t>
    </dgm:pt>
    <dgm:pt modelId="{686DBA50-E7E7-4408-9A4F-333664B9AD45}">
      <dgm:prSet/>
      <dgm:spPr/>
      <dgm:t>
        <a:bodyPr/>
        <a:lstStyle/>
        <a:p>
          <a:r>
            <a:rPr lang="en-US"/>
            <a:t>archiviazione cv</a:t>
          </a:r>
        </a:p>
      </dgm:t>
    </dgm:pt>
    <dgm:pt modelId="{B69D110A-7478-4243-9905-D357AC1B2FBE}" type="parTrans" cxnId="{6B689F81-646E-48F5-AF01-E22F4BBBA0D6}">
      <dgm:prSet/>
      <dgm:spPr/>
      <dgm:t>
        <a:bodyPr/>
        <a:lstStyle/>
        <a:p>
          <a:endParaRPr lang="en-US"/>
        </a:p>
      </dgm:t>
    </dgm:pt>
    <dgm:pt modelId="{56DAA482-0BAA-4B9F-95EC-74B3FF4A5DDF}" type="sibTrans" cxnId="{6B689F81-646E-48F5-AF01-E22F4BBBA0D6}">
      <dgm:prSet/>
      <dgm:spPr/>
      <dgm:t>
        <a:bodyPr/>
        <a:lstStyle/>
        <a:p>
          <a:endParaRPr lang="en-US"/>
        </a:p>
      </dgm:t>
    </dgm:pt>
    <dgm:pt modelId="{93DE9BCC-4720-4C3F-A35A-3C287BA2C5E0}">
      <dgm:prSet/>
      <dgm:spPr/>
      <dgm:t>
        <a:bodyPr/>
        <a:lstStyle/>
        <a:p>
          <a:r>
            <a:rPr lang="en-GB"/>
            <a:t>C</a:t>
          </a:r>
          <a:r>
            <a:rPr lang="en-US"/>
            <a:t>reazione short list</a:t>
          </a:r>
        </a:p>
      </dgm:t>
    </dgm:pt>
    <dgm:pt modelId="{97DCC540-9927-41AE-893D-59933BF4700F}" type="parTrans" cxnId="{7E73345F-E38A-4CCB-BCC8-0483B3F98055}">
      <dgm:prSet/>
      <dgm:spPr/>
      <dgm:t>
        <a:bodyPr/>
        <a:lstStyle/>
        <a:p>
          <a:endParaRPr lang="en-US"/>
        </a:p>
      </dgm:t>
    </dgm:pt>
    <dgm:pt modelId="{0151BDAB-DC74-44F4-B74E-BE18584978E5}" type="sibTrans" cxnId="{7E73345F-E38A-4CCB-BCC8-0483B3F98055}">
      <dgm:prSet/>
      <dgm:spPr/>
      <dgm:t>
        <a:bodyPr/>
        <a:lstStyle/>
        <a:p>
          <a:endParaRPr lang="en-US"/>
        </a:p>
      </dgm:t>
    </dgm:pt>
    <dgm:pt modelId="{2145AC45-F7D6-47C4-81DA-85947D529569}">
      <dgm:prSet/>
      <dgm:spPr/>
      <dgm:t>
        <a:bodyPr/>
        <a:lstStyle/>
        <a:p>
          <a:r>
            <a:rPr lang="en-GB"/>
            <a:t>P</a:t>
          </a:r>
          <a:r>
            <a:rPr lang="en-US"/>
            <a:t>rogrammazione colloqui/prove…</a:t>
          </a:r>
        </a:p>
      </dgm:t>
    </dgm:pt>
    <dgm:pt modelId="{CB7E5A01-37F6-47BE-9F2F-8BFF60A5A4F6}" type="parTrans" cxnId="{5447BFD4-30C0-4157-8952-5CF137469801}">
      <dgm:prSet/>
      <dgm:spPr/>
      <dgm:t>
        <a:bodyPr/>
        <a:lstStyle/>
        <a:p>
          <a:endParaRPr lang="en-US"/>
        </a:p>
      </dgm:t>
    </dgm:pt>
    <dgm:pt modelId="{D37E82B1-B89E-4E65-9897-24F752F4C67D}" type="sibTrans" cxnId="{5447BFD4-30C0-4157-8952-5CF137469801}">
      <dgm:prSet/>
      <dgm:spPr/>
      <dgm:t>
        <a:bodyPr/>
        <a:lstStyle/>
        <a:p>
          <a:endParaRPr lang="en-US"/>
        </a:p>
      </dgm:t>
    </dgm:pt>
    <dgm:pt modelId="{D392A849-D6C3-4487-AE60-126C63CAF898}">
      <dgm:prSet/>
      <dgm:spPr/>
      <dgm:t>
        <a:bodyPr/>
        <a:lstStyle/>
        <a:p>
          <a:r>
            <a:rPr lang="en-GB"/>
            <a:t>R</a:t>
          </a:r>
          <a:r>
            <a:rPr lang="en-US"/>
            <a:t>edazione graduatoria…</a:t>
          </a:r>
        </a:p>
      </dgm:t>
    </dgm:pt>
    <dgm:pt modelId="{7C772389-21A7-4869-918C-7425DD31EAAE}" type="parTrans" cxnId="{790D9DB7-5B81-4580-A9C3-FE9E1995A4AC}">
      <dgm:prSet/>
      <dgm:spPr/>
      <dgm:t>
        <a:bodyPr/>
        <a:lstStyle/>
        <a:p>
          <a:endParaRPr lang="en-US"/>
        </a:p>
      </dgm:t>
    </dgm:pt>
    <dgm:pt modelId="{8693AAB0-47E6-4501-8D6D-12767E8A50F3}" type="sibTrans" cxnId="{790D9DB7-5B81-4580-A9C3-FE9E1995A4AC}">
      <dgm:prSet/>
      <dgm:spPr/>
      <dgm:t>
        <a:bodyPr/>
        <a:lstStyle/>
        <a:p>
          <a:endParaRPr lang="en-US"/>
        </a:p>
      </dgm:t>
    </dgm:pt>
    <dgm:pt modelId="{9E6CAF23-7871-4964-B8B5-95FA3F960755}">
      <dgm:prSet/>
      <dgm:spPr/>
      <dgm:t>
        <a:bodyPr/>
        <a:lstStyle/>
        <a:p>
          <a:r>
            <a:rPr lang="en-US"/>
            <a:t>Processo di scelta… ecc.</a:t>
          </a:r>
        </a:p>
      </dgm:t>
    </dgm:pt>
    <dgm:pt modelId="{FD32C9F5-1119-48A5-B875-2418E6C28B9E}" type="parTrans" cxnId="{DDCFADEC-E88E-4EDF-9F83-B903101FD983}">
      <dgm:prSet/>
      <dgm:spPr/>
      <dgm:t>
        <a:bodyPr/>
        <a:lstStyle/>
        <a:p>
          <a:endParaRPr lang="en-US"/>
        </a:p>
      </dgm:t>
    </dgm:pt>
    <dgm:pt modelId="{D1D0D03E-B6F3-40D7-A33E-AC2FED44DF22}" type="sibTrans" cxnId="{DDCFADEC-E88E-4EDF-9F83-B903101FD983}">
      <dgm:prSet/>
      <dgm:spPr/>
      <dgm:t>
        <a:bodyPr/>
        <a:lstStyle/>
        <a:p>
          <a:endParaRPr lang="en-US"/>
        </a:p>
      </dgm:t>
    </dgm:pt>
    <dgm:pt modelId="{5DF8F259-1DA0-40CE-8B88-AD23EA267260}">
      <dgm:prSet/>
      <dgm:spPr/>
      <dgm:t>
        <a:bodyPr/>
        <a:lstStyle/>
        <a:p>
          <a:r>
            <a:rPr lang="en-GB"/>
            <a:t>I</a:t>
          </a:r>
          <a:r>
            <a:rPr lang="en-US"/>
            <a:t>nquadramento…. </a:t>
          </a:r>
          <a:r>
            <a:rPr lang="en-GB"/>
            <a:t>E</a:t>
          </a:r>
          <a:r>
            <a:rPr lang="en-US"/>
            <a:t>cc.</a:t>
          </a:r>
        </a:p>
      </dgm:t>
    </dgm:pt>
    <dgm:pt modelId="{DC27B998-BFF2-4EB2-B168-9EB22B49C8C1}" type="parTrans" cxnId="{C8A44BC1-E25F-4B28-AFFF-74E07F4A1176}">
      <dgm:prSet/>
      <dgm:spPr/>
      <dgm:t>
        <a:bodyPr/>
        <a:lstStyle/>
        <a:p>
          <a:endParaRPr lang="en-US"/>
        </a:p>
      </dgm:t>
    </dgm:pt>
    <dgm:pt modelId="{FA43EF5B-311E-47D4-8556-259589416D5E}" type="sibTrans" cxnId="{C8A44BC1-E25F-4B28-AFFF-74E07F4A1176}">
      <dgm:prSet/>
      <dgm:spPr/>
      <dgm:t>
        <a:bodyPr/>
        <a:lstStyle/>
        <a:p>
          <a:endParaRPr lang="en-US"/>
        </a:p>
      </dgm:t>
    </dgm:pt>
    <dgm:pt modelId="{74E736C1-5365-43A0-9C0B-077307098FFB}">
      <dgm:prSet/>
      <dgm:spPr/>
      <dgm:t>
        <a:bodyPr/>
        <a:lstStyle/>
        <a:p>
          <a:r>
            <a:rPr lang="en-US" dirty="0" err="1"/>
            <a:t>Comunicazione</a:t>
          </a:r>
          <a:r>
            <a:rPr lang="en-US" dirty="0"/>
            <a:t>…</a:t>
          </a:r>
        </a:p>
      </dgm:t>
    </dgm:pt>
    <dgm:pt modelId="{C78BC372-125D-4FE5-A603-A7F6BBC25D3F}" type="parTrans" cxnId="{77E810DA-39CD-44CC-9D07-955AD45D1B4E}">
      <dgm:prSet/>
      <dgm:spPr/>
      <dgm:t>
        <a:bodyPr/>
        <a:lstStyle/>
        <a:p>
          <a:endParaRPr lang="en-US"/>
        </a:p>
      </dgm:t>
    </dgm:pt>
    <dgm:pt modelId="{6CF09FD8-B788-461C-9CF6-6D32C0A2B8B2}" type="sibTrans" cxnId="{77E810DA-39CD-44CC-9D07-955AD45D1B4E}">
      <dgm:prSet/>
      <dgm:spPr/>
      <dgm:t>
        <a:bodyPr/>
        <a:lstStyle/>
        <a:p>
          <a:endParaRPr lang="en-US"/>
        </a:p>
      </dgm:t>
    </dgm:pt>
    <dgm:pt modelId="{B72A0CF6-7631-6E4F-A8B3-C97B1C55F440}">
      <dgm:prSet/>
      <dgm:spPr/>
      <dgm:t>
        <a:bodyPr/>
        <a:lstStyle/>
        <a:p>
          <a:r>
            <a:rPr lang="en-US" dirty="0" err="1"/>
            <a:t>Inserimento</a:t>
          </a:r>
          <a:r>
            <a:rPr lang="en-US" dirty="0"/>
            <a:t> </a:t>
          </a:r>
          <a:r>
            <a:rPr lang="en-US" dirty="0" err="1"/>
            <a:t>neofita</a:t>
          </a:r>
          <a:r>
            <a:rPr lang="en-US" dirty="0"/>
            <a:t>…</a:t>
          </a:r>
        </a:p>
      </dgm:t>
    </dgm:pt>
    <dgm:pt modelId="{3360AF9F-C986-8943-B015-5DCB1D8A62AF}" type="parTrans" cxnId="{BB5E6C48-F447-A641-95EE-65FC8D40B0F7}">
      <dgm:prSet/>
      <dgm:spPr/>
      <dgm:t>
        <a:bodyPr/>
        <a:lstStyle/>
        <a:p>
          <a:endParaRPr lang="en-GB"/>
        </a:p>
      </dgm:t>
    </dgm:pt>
    <dgm:pt modelId="{A795F950-B09E-E64B-8ADC-3161D99C8574}" type="sibTrans" cxnId="{BB5E6C48-F447-A641-95EE-65FC8D40B0F7}">
      <dgm:prSet/>
      <dgm:spPr/>
      <dgm:t>
        <a:bodyPr/>
        <a:lstStyle/>
        <a:p>
          <a:endParaRPr lang="en-GB"/>
        </a:p>
      </dgm:t>
    </dgm:pt>
    <dgm:pt modelId="{53284F35-D885-754F-935A-602BAD731331}" type="pres">
      <dgm:prSet presAssocID="{0790D58A-668B-4B32-B6F6-D95D80607CB2}" presName="linear" presStyleCnt="0">
        <dgm:presLayoutVars>
          <dgm:animLvl val="lvl"/>
          <dgm:resizeHandles val="exact"/>
        </dgm:presLayoutVars>
      </dgm:prSet>
      <dgm:spPr/>
    </dgm:pt>
    <dgm:pt modelId="{576EE918-A44F-1A4C-AFEE-71D48D96C478}" type="pres">
      <dgm:prSet presAssocID="{4A00FB22-7D2B-49A4-B324-17CC8B1044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7871510-B20D-FF4D-AA36-8B6BD550B53B}" type="pres">
      <dgm:prSet presAssocID="{4A00FB22-7D2B-49A4-B324-17CC8B1044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803B227-D254-474A-8B48-7086033D5B3E}" type="presOf" srcId="{546BE86C-3F52-4880-BA7E-CF2D1F159B29}" destId="{F7871510-B20D-FF4D-AA36-8B6BD550B53B}" srcOrd="0" destOrd="0" presId="urn:microsoft.com/office/officeart/2005/8/layout/vList2"/>
    <dgm:cxn modelId="{BB5E6C48-F447-A641-95EE-65FC8D40B0F7}" srcId="{4A00FB22-7D2B-49A4-B324-17CC8B1044A3}" destId="{B72A0CF6-7631-6E4F-A8B3-C97B1C55F440}" srcOrd="8" destOrd="0" parTransId="{3360AF9F-C986-8943-B015-5DCB1D8A62AF}" sibTransId="{A795F950-B09E-E64B-8ADC-3161D99C8574}"/>
    <dgm:cxn modelId="{7E73345F-E38A-4CCB-BCC8-0483B3F98055}" srcId="{4A00FB22-7D2B-49A4-B324-17CC8B1044A3}" destId="{93DE9BCC-4720-4C3F-A35A-3C287BA2C5E0}" srcOrd="2" destOrd="0" parTransId="{97DCC540-9927-41AE-893D-59933BF4700F}" sibTransId="{0151BDAB-DC74-44F4-B74E-BE18584978E5}"/>
    <dgm:cxn modelId="{CC71F374-6BF1-40C6-933C-91880184945D}" srcId="{0790D58A-668B-4B32-B6F6-D95D80607CB2}" destId="{4A00FB22-7D2B-49A4-B324-17CC8B1044A3}" srcOrd="0" destOrd="0" parTransId="{B10DF021-B63F-490A-8710-33E2DF17227A}" sibTransId="{42AB2F6D-B21E-438B-ADB6-6D5B41624F4D}"/>
    <dgm:cxn modelId="{6B689F81-646E-48F5-AF01-E22F4BBBA0D6}" srcId="{4A00FB22-7D2B-49A4-B324-17CC8B1044A3}" destId="{686DBA50-E7E7-4408-9A4F-333664B9AD45}" srcOrd="1" destOrd="0" parTransId="{B69D110A-7478-4243-9905-D357AC1B2FBE}" sibTransId="{56DAA482-0BAA-4B9F-95EC-74B3FF4A5DDF}"/>
    <dgm:cxn modelId="{9FDD4798-4372-4A98-B14A-F9E7AE5CABCC}" srcId="{4A00FB22-7D2B-49A4-B324-17CC8B1044A3}" destId="{546BE86C-3F52-4880-BA7E-CF2D1F159B29}" srcOrd="0" destOrd="0" parTransId="{8ACBFFD2-5360-45A5-BC32-AEE962ED3F64}" sibTransId="{40697B10-005B-456E-A415-437A8D770E3B}"/>
    <dgm:cxn modelId="{C0280299-2F4C-0849-944A-6BBC293384E7}" type="presOf" srcId="{686DBA50-E7E7-4408-9A4F-333664B9AD45}" destId="{F7871510-B20D-FF4D-AA36-8B6BD550B53B}" srcOrd="0" destOrd="1" presId="urn:microsoft.com/office/officeart/2005/8/layout/vList2"/>
    <dgm:cxn modelId="{790D9DB7-5B81-4580-A9C3-FE9E1995A4AC}" srcId="{4A00FB22-7D2B-49A4-B324-17CC8B1044A3}" destId="{D392A849-D6C3-4487-AE60-126C63CAF898}" srcOrd="4" destOrd="0" parTransId="{7C772389-21A7-4869-918C-7425DD31EAAE}" sibTransId="{8693AAB0-47E6-4501-8D6D-12767E8A50F3}"/>
    <dgm:cxn modelId="{67AFF3BA-859B-5E4F-A69F-C5340C2FAD73}" type="presOf" srcId="{9E6CAF23-7871-4964-B8B5-95FA3F960755}" destId="{F7871510-B20D-FF4D-AA36-8B6BD550B53B}" srcOrd="0" destOrd="5" presId="urn:microsoft.com/office/officeart/2005/8/layout/vList2"/>
    <dgm:cxn modelId="{A035BEBB-8021-7448-9D2B-5E275AF57915}" type="presOf" srcId="{4A00FB22-7D2B-49A4-B324-17CC8B1044A3}" destId="{576EE918-A44F-1A4C-AFEE-71D48D96C478}" srcOrd="0" destOrd="0" presId="urn:microsoft.com/office/officeart/2005/8/layout/vList2"/>
    <dgm:cxn modelId="{C8A44BC1-E25F-4B28-AFFF-74E07F4A1176}" srcId="{4A00FB22-7D2B-49A4-B324-17CC8B1044A3}" destId="{5DF8F259-1DA0-40CE-8B88-AD23EA267260}" srcOrd="6" destOrd="0" parTransId="{DC27B998-BFF2-4EB2-B168-9EB22B49C8C1}" sibTransId="{FA43EF5B-311E-47D4-8556-259589416D5E}"/>
    <dgm:cxn modelId="{9A6070CD-9910-254F-9EEB-E2DF4515A2E5}" type="presOf" srcId="{74E736C1-5365-43A0-9C0B-077307098FFB}" destId="{F7871510-B20D-FF4D-AA36-8B6BD550B53B}" srcOrd="0" destOrd="7" presId="urn:microsoft.com/office/officeart/2005/8/layout/vList2"/>
    <dgm:cxn modelId="{AB0C3BCF-2223-AB41-9679-07B2CB908D23}" type="presOf" srcId="{2145AC45-F7D6-47C4-81DA-85947D529569}" destId="{F7871510-B20D-FF4D-AA36-8B6BD550B53B}" srcOrd="0" destOrd="3" presId="urn:microsoft.com/office/officeart/2005/8/layout/vList2"/>
    <dgm:cxn modelId="{5447BFD4-30C0-4157-8952-5CF137469801}" srcId="{4A00FB22-7D2B-49A4-B324-17CC8B1044A3}" destId="{2145AC45-F7D6-47C4-81DA-85947D529569}" srcOrd="3" destOrd="0" parTransId="{CB7E5A01-37F6-47BE-9F2F-8BFF60A5A4F6}" sibTransId="{D37E82B1-B89E-4E65-9897-24F752F4C67D}"/>
    <dgm:cxn modelId="{939E1DD5-9942-E94C-90E2-61348A8D19DF}" type="presOf" srcId="{B72A0CF6-7631-6E4F-A8B3-C97B1C55F440}" destId="{F7871510-B20D-FF4D-AA36-8B6BD550B53B}" srcOrd="0" destOrd="8" presId="urn:microsoft.com/office/officeart/2005/8/layout/vList2"/>
    <dgm:cxn modelId="{21FE57D9-AE79-2A49-930A-3F0622522F2E}" type="presOf" srcId="{5DF8F259-1DA0-40CE-8B88-AD23EA267260}" destId="{F7871510-B20D-FF4D-AA36-8B6BD550B53B}" srcOrd="0" destOrd="6" presId="urn:microsoft.com/office/officeart/2005/8/layout/vList2"/>
    <dgm:cxn modelId="{77E810DA-39CD-44CC-9D07-955AD45D1B4E}" srcId="{4A00FB22-7D2B-49A4-B324-17CC8B1044A3}" destId="{74E736C1-5365-43A0-9C0B-077307098FFB}" srcOrd="7" destOrd="0" parTransId="{C78BC372-125D-4FE5-A603-A7F6BBC25D3F}" sibTransId="{6CF09FD8-B788-461C-9CF6-6D32C0A2B8B2}"/>
    <dgm:cxn modelId="{4C43ACDE-1E0E-5A4C-9101-EBA3C3EDA8D0}" type="presOf" srcId="{D392A849-D6C3-4487-AE60-126C63CAF898}" destId="{F7871510-B20D-FF4D-AA36-8B6BD550B53B}" srcOrd="0" destOrd="4" presId="urn:microsoft.com/office/officeart/2005/8/layout/vList2"/>
    <dgm:cxn modelId="{68E4E0E7-28C3-7046-883A-482ED8F79D2D}" type="presOf" srcId="{93DE9BCC-4720-4C3F-A35A-3C287BA2C5E0}" destId="{F7871510-B20D-FF4D-AA36-8B6BD550B53B}" srcOrd="0" destOrd="2" presId="urn:microsoft.com/office/officeart/2005/8/layout/vList2"/>
    <dgm:cxn modelId="{DDCFADEC-E88E-4EDF-9F83-B903101FD983}" srcId="{4A00FB22-7D2B-49A4-B324-17CC8B1044A3}" destId="{9E6CAF23-7871-4964-B8B5-95FA3F960755}" srcOrd="5" destOrd="0" parTransId="{FD32C9F5-1119-48A5-B875-2418E6C28B9E}" sibTransId="{D1D0D03E-B6F3-40D7-A33E-AC2FED44DF22}"/>
    <dgm:cxn modelId="{F0ACA7FF-D233-A146-83EE-4D7DF2D70535}" type="presOf" srcId="{0790D58A-668B-4B32-B6F6-D95D80607CB2}" destId="{53284F35-D885-754F-935A-602BAD731331}" srcOrd="0" destOrd="0" presId="urn:microsoft.com/office/officeart/2005/8/layout/vList2"/>
    <dgm:cxn modelId="{3317A12D-726E-4C49-A857-CFF2B570E0BB}" type="presParOf" srcId="{53284F35-D885-754F-935A-602BAD731331}" destId="{576EE918-A44F-1A4C-AFEE-71D48D96C478}" srcOrd="0" destOrd="0" presId="urn:microsoft.com/office/officeart/2005/8/layout/vList2"/>
    <dgm:cxn modelId="{77B53230-F595-8E4A-829E-9ABCE7C0F270}" type="presParOf" srcId="{53284F35-D885-754F-935A-602BAD731331}" destId="{F7871510-B20D-FF4D-AA36-8B6BD550B5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C42DB-B93C-49CE-BC26-19F75AD360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CD5CED-130D-42D6-8BBB-96512C1B1586}">
      <dgm:prSet/>
      <dgm:spPr/>
      <dgm:t>
        <a:bodyPr/>
        <a:lstStyle/>
        <a:p>
          <a:r>
            <a:rPr lang="it-IT"/>
            <a:t>Il management classico e la teoria modernista sono orientati a stabilizzare e routininzzare le conoscenze organizzative per migliorare il rendimento. Il cambiamento è visto come il risultato intenzionale di un miglioramento organizzativo.</a:t>
          </a:r>
          <a:endParaRPr lang="en-US"/>
        </a:p>
      </dgm:t>
    </dgm:pt>
    <dgm:pt modelId="{07DB3932-494C-4F1D-BA39-843C6C263AFF}" type="parTrans" cxnId="{560CC9D4-E768-451C-8A4B-E74EDA08C1A6}">
      <dgm:prSet/>
      <dgm:spPr/>
      <dgm:t>
        <a:bodyPr/>
        <a:lstStyle/>
        <a:p>
          <a:endParaRPr lang="en-US"/>
        </a:p>
      </dgm:t>
    </dgm:pt>
    <dgm:pt modelId="{A07D4557-9E22-4F5F-AA9F-037E4A53AAC4}" type="sibTrans" cxnId="{560CC9D4-E768-451C-8A4B-E74EDA08C1A6}">
      <dgm:prSet/>
      <dgm:spPr/>
      <dgm:t>
        <a:bodyPr/>
        <a:lstStyle/>
        <a:p>
          <a:endParaRPr lang="en-US"/>
        </a:p>
      </dgm:t>
    </dgm:pt>
    <dgm:pt modelId="{0FBD53DC-0AF4-413C-8D82-05E9F98698DD}">
      <dgm:prSet/>
      <dgm:spPr/>
      <dgm:t>
        <a:bodyPr/>
        <a:lstStyle/>
        <a:p>
          <a:r>
            <a:rPr lang="it-IT"/>
            <a:t>Il bisogno di nuove forme organizzative risponde all</a:t>
          </a:r>
          <a:r>
            <a:rPr lang="ja-JP"/>
            <a:t>’</a:t>
          </a:r>
          <a:r>
            <a:rPr lang="it-IT"/>
            <a:t>esigenza di rispondere al cambiamento ambientale</a:t>
          </a:r>
          <a:endParaRPr lang="en-US"/>
        </a:p>
      </dgm:t>
    </dgm:pt>
    <dgm:pt modelId="{E3B700F7-A347-4606-8670-76E8D4C61D28}" type="parTrans" cxnId="{5E35B744-7F21-4BE6-8C16-53284B92E4F3}">
      <dgm:prSet/>
      <dgm:spPr/>
      <dgm:t>
        <a:bodyPr/>
        <a:lstStyle/>
        <a:p>
          <a:endParaRPr lang="en-US"/>
        </a:p>
      </dgm:t>
    </dgm:pt>
    <dgm:pt modelId="{96BAA8F4-912A-467D-8F23-4162B48E3709}" type="sibTrans" cxnId="{5E35B744-7F21-4BE6-8C16-53284B92E4F3}">
      <dgm:prSet/>
      <dgm:spPr/>
      <dgm:t>
        <a:bodyPr/>
        <a:lstStyle/>
        <a:p>
          <a:endParaRPr lang="en-US"/>
        </a:p>
      </dgm:t>
    </dgm:pt>
    <dgm:pt modelId="{65031E84-CE0E-234B-8159-F97DC579B2FE}" type="pres">
      <dgm:prSet presAssocID="{EA0C42DB-B93C-49CE-BC26-19F75AD360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2B2059-F245-4040-81F5-1000E1B54DCB}" type="pres">
      <dgm:prSet presAssocID="{D7CD5CED-130D-42D6-8BBB-96512C1B1586}" presName="hierRoot1" presStyleCnt="0"/>
      <dgm:spPr/>
    </dgm:pt>
    <dgm:pt modelId="{E3948515-B66F-6B4C-A58C-42364D5AD67E}" type="pres">
      <dgm:prSet presAssocID="{D7CD5CED-130D-42D6-8BBB-96512C1B1586}" presName="composite" presStyleCnt="0"/>
      <dgm:spPr/>
    </dgm:pt>
    <dgm:pt modelId="{2BD30F2F-001B-E546-BAFE-5DD67FB741C3}" type="pres">
      <dgm:prSet presAssocID="{D7CD5CED-130D-42D6-8BBB-96512C1B1586}" presName="background" presStyleLbl="node0" presStyleIdx="0" presStyleCnt="2"/>
      <dgm:spPr/>
    </dgm:pt>
    <dgm:pt modelId="{76E127EC-3C3B-F449-BE09-163FA42522A6}" type="pres">
      <dgm:prSet presAssocID="{D7CD5CED-130D-42D6-8BBB-96512C1B1586}" presName="text" presStyleLbl="fgAcc0" presStyleIdx="0" presStyleCnt="2">
        <dgm:presLayoutVars>
          <dgm:chPref val="3"/>
        </dgm:presLayoutVars>
      </dgm:prSet>
      <dgm:spPr/>
    </dgm:pt>
    <dgm:pt modelId="{4939861C-E2FD-B24B-91F5-434022D1EA7A}" type="pres">
      <dgm:prSet presAssocID="{D7CD5CED-130D-42D6-8BBB-96512C1B1586}" presName="hierChild2" presStyleCnt="0"/>
      <dgm:spPr/>
    </dgm:pt>
    <dgm:pt modelId="{7EECF080-9669-5F40-AD2B-3B0CA3D3FCD2}" type="pres">
      <dgm:prSet presAssocID="{0FBD53DC-0AF4-413C-8D82-05E9F98698DD}" presName="hierRoot1" presStyleCnt="0"/>
      <dgm:spPr/>
    </dgm:pt>
    <dgm:pt modelId="{50C997F4-AC7C-2C4F-B204-4848C5FE428D}" type="pres">
      <dgm:prSet presAssocID="{0FBD53DC-0AF4-413C-8D82-05E9F98698DD}" presName="composite" presStyleCnt="0"/>
      <dgm:spPr/>
    </dgm:pt>
    <dgm:pt modelId="{C35D10F0-382B-AC4E-BDFF-CB64D38E7FDE}" type="pres">
      <dgm:prSet presAssocID="{0FBD53DC-0AF4-413C-8D82-05E9F98698DD}" presName="background" presStyleLbl="node0" presStyleIdx="1" presStyleCnt="2"/>
      <dgm:spPr/>
    </dgm:pt>
    <dgm:pt modelId="{C4655F34-2002-7742-82F9-10AE7B51DA6F}" type="pres">
      <dgm:prSet presAssocID="{0FBD53DC-0AF4-413C-8D82-05E9F98698DD}" presName="text" presStyleLbl="fgAcc0" presStyleIdx="1" presStyleCnt="2">
        <dgm:presLayoutVars>
          <dgm:chPref val="3"/>
        </dgm:presLayoutVars>
      </dgm:prSet>
      <dgm:spPr/>
    </dgm:pt>
    <dgm:pt modelId="{3E89013E-AECE-C94C-BF42-36E39742935F}" type="pres">
      <dgm:prSet presAssocID="{0FBD53DC-0AF4-413C-8D82-05E9F98698DD}" presName="hierChild2" presStyleCnt="0"/>
      <dgm:spPr/>
    </dgm:pt>
  </dgm:ptLst>
  <dgm:cxnLst>
    <dgm:cxn modelId="{5E35B744-7F21-4BE6-8C16-53284B92E4F3}" srcId="{EA0C42DB-B93C-49CE-BC26-19F75AD360CD}" destId="{0FBD53DC-0AF4-413C-8D82-05E9F98698DD}" srcOrd="1" destOrd="0" parTransId="{E3B700F7-A347-4606-8670-76E8D4C61D28}" sibTransId="{96BAA8F4-912A-467D-8F23-4162B48E3709}"/>
    <dgm:cxn modelId="{B35E0A79-85E4-B64F-991C-B9854EDF6078}" type="presOf" srcId="{EA0C42DB-B93C-49CE-BC26-19F75AD360CD}" destId="{65031E84-CE0E-234B-8159-F97DC579B2FE}" srcOrd="0" destOrd="0" presId="urn:microsoft.com/office/officeart/2005/8/layout/hierarchy1"/>
    <dgm:cxn modelId="{E7435D85-1269-8943-87A0-8E573AF45B09}" type="presOf" srcId="{0FBD53DC-0AF4-413C-8D82-05E9F98698DD}" destId="{C4655F34-2002-7742-82F9-10AE7B51DA6F}" srcOrd="0" destOrd="0" presId="urn:microsoft.com/office/officeart/2005/8/layout/hierarchy1"/>
    <dgm:cxn modelId="{AC62ACBF-5E5F-6647-8BEF-C8867F9D2D3C}" type="presOf" srcId="{D7CD5CED-130D-42D6-8BBB-96512C1B1586}" destId="{76E127EC-3C3B-F449-BE09-163FA42522A6}" srcOrd="0" destOrd="0" presId="urn:microsoft.com/office/officeart/2005/8/layout/hierarchy1"/>
    <dgm:cxn modelId="{560CC9D4-E768-451C-8A4B-E74EDA08C1A6}" srcId="{EA0C42DB-B93C-49CE-BC26-19F75AD360CD}" destId="{D7CD5CED-130D-42D6-8BBB-96512C1B1586}" srcOrd="0" destOrd="0" parTransId="{07DB3932-494C-4F1D-BA39-843C6C263AFF}" sibTransId="{A07D4557-9E22-4F5F-AA9F-037E4A53AAC4}"/>
    <dgm:cxn modelId="{2E2D464F-523B-C843-A2B2-C15311375A01}" type="presParOf" srcId="{65031E84-CE0E-234B-8159-F97DC579B2FE}" destId="{232B2059-F245-4040-81F5-1000E1B54DCB}" srcOrd="0" destOrd="0" presId="urn:microsoft.com/office/officeart/2005/8/layout/hierarchy1"/>
    <dgm:cxn modelId="{3A474273-24EE-4548-8D11-BE4779121057}" type="presParOf" srcId="{232B2059-F245-4040-81F5-1000E1B54DCB}" destId="{E3948515-B66F-6B4C-A58C-42364D5AD67E}" srcOrd="0" destOrd="0" presId="urn:microsoft.com/office/officeart/2005/8/layout/hierarchy1"/>
    <dgm:cxn modelId="{BFF8CBD6-FFB5-9C43-B910-4871719A6C26}" type="presParOf" srcId="{E3948515-B66F-6B4C-A58C-42364D5AD67E}" destId="{2BD30F2F-001B-E546-BAFE-5DD67FB741C3}" srcOrd="0" destOrd="0" presId="urn:microsoft.com/office/officeart/2005/8/layout/hierarchy1"/>
    <dgm:cxn modelId="{515B6773-752F-E540-B561-631FB8FFC909}" type="presParOf" srcId="{E3948515-B66F-6B4C-A58C-42364D5AD67E}" destId="{76E127EC-3C3B-F449-BE09-163FA42522A6}" srcOrd="1" destOrd="0" presId="urn:microsoft.com/office/officeart/2005/8/layout/hierarchy1"/>
    <dgm:cxn modelId="{D2A677F0-825B-6243-A9EF-D5D75635908A}" type="presParOf" srcId="{232B2059-F245-4040-81F5-1000E1B54DCB}" destId="{4939861C-E2FD-B24B-91F5-434022D1EA7A}" srcOrd="1" destOrd="0" presId="urn:microsoft.com/office/officeart/2005/8/layout/hierarchy1"/>
    <dgm:cxn modelId="{63ACB7EA-3CFA-264D-B83F-4F8B068F95A1}" type="presParOf" srcId="{65031E84-CE0E-234B-8159-F97DC579B2FE}" destId="{7EECF080-9669-5F40-AD2B-3B0CA3D3FCD2}" srcOrd="1" destOrd="0" presId="urn:microsoft.com/office/officeart/2005/8/layout/hierarchy1"/>
    <dgm:cxn modelId="{8A70B322-B6EE-8B45-B459-E4F013B62D2E}" type="presParOf" srcId="{7EECF080-9669-5F40-AD2B-3B0CA3D3FCD2}" destId="{50C997F4-AC7C-2C4F-B204-4848C5FE428D}" srcOrd="0" destOrd="0" presId="urn:microsoft.com/office/officeart/2005/8/layout/hierarchy1"/>
    <dgm:cxn modelId="{BF742595-E8A1-DF42-9CB5-AF9F1CFAC823}" type="presParOf" srcId="{50C997F4-AC7C-2C4F-B204-4848C5FE428D}" destId="{C35D10F0-382B-AC4E-BDFF-CB64D38E7FDE}" srcOrd="0" destOrd="0" presId="urn:microsoft.com/office/officeart/2005/8/layout/hierarchy1"/>
    <dgm:cxn modelId="{878AA833-6117-7B4A-8DE6-C56890ED4436}" type="presParOf" srcId="{50C997F4-AC7C-2C4F-B204-4848C5FE428D}" destId="{C4655F34-2002-7742-82F9-10AE7B51DA6F}" srcOrd="1" destOrd="0" presId="urn:microsoft.com/office/officeart/2005/8/layout/hierarchy1"/>
    <dgm:cxn modelId="{493498C2-AC59-634D-8F1F-D53055A78DE3}" type="presParOf" srcId="{7EECF080-9669-5F40-AD2B-3B0CA3D3FCD2}" destId="{3E89013E-AECE-C94C-BF42-36E3974293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29CD1-A27F-354F-B8B3-1E479A6C0E11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8C221D-556C-5D42-9181-3EF4B43E8966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Valori</a:t>
          </a:r>
        </a:p>
      </dgm:t>
    </dgm:pt>
    <dgm:pt modelId="{C921D097-42E4-B541-B3BF-BD7BFFCF66E7}" type="parTrans" cxnId="{C4839C77-859E-4E4A-853C-7E7095F0DE55}">
      <dgm:prSet/>
      <dgm:spPr/>
      <dgm:t>
        <a:bodyPr/>
        <a:lstStyle/>
        <a:p>
          <a:endParaRPr lang="it-IT"/>
        </a:p>
      </dgm:t>
    </dgm:pt>
    <dgm:pt modelId="{7C659BD4-956F-CE4E-A05E-CADD53EF7217}" type="sibTrans" cxnId="{C4839C77-859E-4E4A-853C-7E7095F0DE55}">
      <dgm:prSet/>
      <dgm:spPr/>
      <dgm:t>
        <a:bodyPr/>
        <a:lstStyle/>
        <a:p>
          <a:endParaRPr lang="it-IT"/>
        </a:p>
      </dgm:t>
    </dgm:pt>
    <dgm:pt modelId="{A5AF00E6-79C0-CD4A-8A27-D3BD5D68CCD1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Artefatti</a:t>
          </a:r>
        </a:p>
      </dgm:t>
    </dgm:pt>
    <dgm:pt modelId="{F3D41769-E037-1847-A292-A453E70C24F7}" type="parTrans" cxnId="{7B904A4F-2F90-FC47-ADFA-570C710F4310}">
      <dgm:prSet/>
      <dgm:spPr/>
      <dgm:t>
        <a:bodyPr/>
        <a:lstStyle/>
        <a:p>
          <a:endParaRPr lang="it-IT"/>
        </a:p>
      </dgm:t>
    </dgm:pt>
    <dgm:pt modelId="{11B486A2-A5CB-C24A-8C6D-806FC94938DA}" type="sibTrans" cxnId="{7B904A4F-2F90-FC47-ADFA-570C710F4310}">
      <dgm:prSet/>
      <dgm:spPr/>
      <dgm:t>
        <a:bodyPr/>
        <a:lstStyle/>
        <a:p>
          <a:endParaRPr lang="it-IT"/>
        </a:p>
      </dgm:t>
    </dgm:pt>
    <dgm:pt modelId="{7937FAB3-FE7D-E942-BCE9-255608866555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Simboli</a:t>
          </a:r>
        </a:p>
      </dgm:t>
    </dgm:pt>
    <dgm:pt modelId="{70354CF4-FB36-C94C-9778-43CE8E92576A}" type="parTrans" cxnId="{5E71E918-EBC0-7F42-9EA2-AE75AFED4F5D}">
      <dgm:prSet/>
      <dgm:spPr/>
      <dgm:t>
        <a:bodyPr/>
        <a:lstStyle/>
        <a:p>
          <a:endParaRPr lang="it-IT"/>
        </a:p>
      </dgm:t>
    </dgm:pt>
    <dgm:pt modelId="{6BBFA80C-28EC-5B41-8E2B-4E595427E4BF}" type="sibTrans" cxnId="{5E71E918-EBC0-7F42-9EA2-AE75AFED4F5D}">
      <dgm:prSet/>
      <dgm:spPr/>
      <dgm:t>
        <a:bodyPr/>
        <a:lstStyle/>
        <a:p>
          <a:endParaRPr lang="it-IT"/>
        </a:p>
      </dgm:t>
    </dgm:pt>
    <dgm:pt modelId="{94466C96-238E-1842-8806-1FB784141E1A}">
      <dgm:prSet phldrT="[Testo]"/>
      <dgm:spPr/>
      <dgm:t>
        <a:bodyPr/>
        <a:lstStyle/>
        <a:p>
          <a:r>
            <a:rPr lang="it-IT" dirty="0">
              <a:solidFill>
                <a:srgbClr val="262D4C"/>
              </a:solidFill>
            </a:rPr>
            <a:t>Assunti</a:t>
          </a:r>
        </a:p>
      </dgm:t>
    </dgm:pt>
    <dgm:pt modelId="{F58BA9DE-F26B-864B-BA1C-D8D7B0E897B5}" type="parTrans" cxnId="{3C6F9BAB-2065-F845-81CB-4AFD71442459}">
      <dgm:prSet/>
      <dgm:spPr/>
      <dgm:t>
        <a:bodyPr/>
        <a:lstStyle/>
        <a:p>
          <a:endParaRPr lang="it-IT"/>
        </a:p>
      </dgm:t>
    </dgm:pt>
    <dgm:pt modelId="{61A0B4C9-FF3A-BB4F-B87E-298D6EC45F36}" type="sibTrans" cxnId="{3C6F9BAB-2065-F845-81CB-4AFD71442459}">
      <dgm:prSet/>
      <dgm:spPr/>
      <dgm:t>
        <a:bodyPr/>
        <a:lstStyle/>
        <a:p>
          <a:endParaRPr lang="it-IT"/>
        </a:p>
      </dgm:t>
    </dgm:pt>
    <dgm:pt modelId="{E642476F-5522-1741-BA5C-667B866DA1B1}" type="pres">
      <dgm:prSet presAssocID="{5DA29CD1-A27F-354F-B8B3-1E479A6C0E11}" presName="Name0" presStyleCnt="0">
        <dgm:presLayoutVars>
          <dgm:dir/>
          <dgm:resizeHandles val="exact"/>
        </dgm:presLayoutVars>
      </dgm:prSet>
      <dgm:spPr/>
    </dgm:pt>
    <dgm:pt modelId="{6A1B2C12-2EF8-E945-8A1A-010B6CC937C2}" type="pres">
      <dgm:prSet presAssocID="{5DA29CD1-A27F-354F-B8B3-1E479A6C0E11}" presName="cycle" presStyleCnt="0"/>
      <dgm:spPr/>
    </dgm:pt>
    <dgm:pt modelId="{95236A39-3136-404B-B510-3E237DA27AA4}" type="pres">
      <dgm:prSet presAssocID="{F38C221D-556C-5D42-9181-3EF4B43E8966}" presName="nodeFirstNode" presStyleLbl="node1" presStyleIdx="0" presStyleCnt="4">
        <dgm:presLayoutVars>
          <dgm:bulletEnabled val="1"/>
        </dgm:presLayoutVars>
      </dgm:prSet>
      <dgm:spPr/>
    </dgm:pt>
    <dgm:pt modelId="{D5B08EE8-4011-D94A-BF5A-FB5779833415}" type="pres">
      <dgm:prSet presAssocID="{7C659BD4-956F-CE4E-A05E-CADD53EF7217}" presName="sibTransFirstNode" presStyleLbl="bgShp" presStyleIdx="0" presStyleCnt="1"/>
      <dgm:spPr/>
    </dgm:pt>
    <dgm:pt modelId="{A1A87E95-3519-FA4D-8D60-55DF6B4EA0C8}" type="pres">
      <dgm:prSet presAssocID="{A5AF00E6-79C0-CD4A-8A27-D3BD5D68CCD1}" presName="nodeFollowingNodes" presStyleLbl="node1" presStyleIdx="1" presStyleCnt="4">
        <dgm:presLayoutVars>
          <dgm:bulletEnabled val="1"/>
        </dgm:presLayoutVars>
      </dgm:prSet>
      <dgm:spPr/>
    </dgm:pt>
    <dgm:pt modelId="{36AD4CBE-82B9-F74E-A443-34A47EB06A83}" type="pres">
      <dgm:prSet presAssocID="{7937FAB3-FE7D-E942-BCE9-255608866555}" presName="nodeFollowingNodes" presStyleLbl="node1" presStyleIdx="2" presStyleCnt="4">
        <dgm:presLayoutVars>
          <dgm:bulletEnabled val="1"/>
        </dgm:presLayoutVars>
      </dgm:prSet>
      <dgm:spPr/>
    </dgm:pt>
    <dgm:pt modelId="{820DEC3F-4685-1848-AFB4-8FBCC16A7120}" type="pres">
      <dgm:prSet presAssocID="{94466C96-238E-1842-8806-1FB784141E1A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E71E918-EBC0-7F42-9EA2-AE75AFED4F5D}" srcId="{5DA29CD1-A27F-354F-B8B3-1E479A6C0E11}" destId="{7937FAB3-FE7D-E942-BCE9-255608866555}" srcOrd="2" destOrd="0" parTransId="{70354CF4-FB36-C94C-9778-43CE8E92576A}" sibTransId="{6BBFA80C-28EC-5B41-8E2B-4E595427E4BF}"/>
    <dgm:cxn modelId="{69796128-7B17-AA47-8CB9-4249F0A1AE9E}" type="presOf" srcId="{5DA29CD1-A27F-354F-B8B3-1E479A6C0E11}" destId="{E642476F-5522-1741-BA5C-667B866DA1B1}" srcOrd="0" destOrd="0" presId="urn:microsoft.com/office/officeart/2005/8/layout/cycle3"/>
    <dgm:cxn modelId="{88C5653C-CBA0-4F48-824A-B2296958C9C8}" type="presOf" srcId="{7C659BD4-956F-CE4E-A05E-CADD53EF7217}" destId="{D5B08EE8-4011-D94A-BF5A-FB5779833415}" srcOrd="0" destOrd="0" presId="urn:microsoft.com/office/officeart/2005/8/layout/cycle3"/>
    <dgm:cxn modelId="{4EBE3F3F-6CBA-0542-8E7B-D4CE1A3D9E90}" type="presOf" srcId="{F38C221D-556C-5D42-9181-3EF4B43E8966}" destId="{95236A39-3136-404B-B510-3E237DA27AA4}" srcOrd="0" destOrd="0" presId="urn:microsoft.com/office/officeart/2005/8/layout/cycle3"/>
    <dgm:cxn modelId="{7B904A4F-2F90-FC47-ADFA-570C710F4310}" srcId="{5DA29CD1-A27F-354F-B8B3-1E479A6C0E11}" destId="{A5AF00E6-79C0-CD4A-8A27-D3BD5D68CCD1}" srcOrd="1" destOrd="0" parTransId="{F3D41769-E037-1847-A292-A453E70C24F7}" sibTransId="{11B486A2-A5CB-C24A-8C6D-806FC94938DA}"/>
    <dgm:cxn modelId="{C4839C77-859E-4E4A-853C-7E7095F0DE55}" srcId="{5DA29CD1-A27F-354F-B8B3-1E479A6C0E11}" destId="{F38C221D-556C-5D42-9181-3EF4B43E8966}" srcOrd="0" destOrd="0" parTransId="{C921D097-42E4-B541-B3BF-BD7BFFCF66E7}" sibTransId="{7C659BD4-956F-CE4E-A05E-CADD53EF7217}"/>
    <dgm:cxn modelId="{3C6F9BAB-2065-F845-81CB-4AFD71442459}" srcId="{5DA29CD1-A27F-354F-B8B3-1E479A6C0E11}" destId="{94466C96-238E-1842-8806-1FB784141E1A}" srcOrd="3" destOrd="0" parTransId="{F58BA9DE-F26B-864B-BA1C-D8D7B0E897B5}" sibTransId="{61A0B4C9-FF3A-BB4F-B87E-298D6EC45F36}"/>
    <dgm:cxn modelId="{B2DA56CC-6902-CB40-848B-8FB3D6CDEB13}" type="presOf" srcId="{A5AF00E6-79C0-CD4A-8A27-D3BD5D68CCD1}" destId="{A1A87E95-3519-FA4D-8D60-55DF6B4EA0C8}" srcOrd="0" destOrd="0" presId="urn:microsoft.com/office/officeart/2005/8/layout/cycle3"/>
    <dgm:cxn modelId="{9B6CB8E1-E699-3247-9954-17C9E9C7FA27}" type="presOf" srcId="{7937FAB3-FE7D-E942-BCE9-255608866555}" destId="{36AD4CBE-82B9-F74E-A443-34A47EB06A83}" srcOrd="0" destOrd="0" presId="urn:microsoft.com/office/officeart/2005/8/layout/cycle3"/>
    <dgm:cxn modelId="{9EEAAAF9-D979-6F4C-BCCA-262CB37E3FF3}" type="presOf" srcId="{94466C96-238E-1842-8806-1FB784141E1A}" destId="{820DEC3F-4685-1848-AFB4-8FBCC16A7120}" srcOrd="0" destOrd="0" presId="urn:microsoft.com/office/officeart/2005/8/layout/cycle3"/>
    <dgm:cxn modelId="{C360011B-4E7D-EE41-B7CC-FEB3AD2BC6C4}" type="presParOf" srcId="{E642476F-5522-1741-BA5C-667B866DA1B1}" destId="{6A1B2C12-2EF8-E945-8A1A-010B6CC937C2}" srcOrd="0" destOrd="0" presId="urn:microsoft.com/office/officeart/2005/8/layout/cycle3"/>
    <dgm:cxn modelId="{C1830F8D-9D04-2B4F-B526-E6137466AE80}" type="presParOf" srcId="{6A1B2C12-2EF8-E945-8A1A-010B6CC937C2}" destId="{95236A39-3136-404B-B510-3E237DA27AA4}" srcOrd="0" destOrd="0" presId="urn:microsoft.com/office/officeart/2005/8/layout/cycle3"/>
    <dgm:cxn modelId="{6579B1F1-D355-D749-B33A-9FED9F1A8C3A}" type="presParOf" srcId="{6A1B2C12-2EF8-E945-8A1A-010B6CC937C2}" destId="{D5B08EE8-4011-D94A-BF5A-FB5779833415}" srcOrd="1" destOrd="0" presId="urn:microsoft.com/office/officeart/2005/8/layout/cycle3"/>
    <dgm:cxn modelId="{352754FB-B909-0D4E-B126-56ECB75DF705}" type="presParOf" srcId="{6A1B2C12-2EF8-E945-8A1A-010B6CC937C2}" destId="{A1A87E95-3519-FA4D-8D60-55DF6B4EA0C8}" srcOrd="2" destOrd="0" presId="urn:microsoft.com/office/officeart/2005/8/layout/cycle3"/>
    <dgm:cxn modelId="{803C9A09-E5B8-7A4F-A7A7-95806D76C9EC}" type="presParOf" srcId="{6A1B2C12-2EF8-E945-8A1A-010B6CC937C2}" destId="{36AD4CBE-82B9-F74E-A443-34A47EB06A83}" srcOrd="3" destOrd="0" presId="urn:microsoft.com/office/officeart/2005/8/layout/cycle3"/>
    <dgm:cxn modelId="{57510C2B-DED3-8842-A880-4AC231D60548}" type="presParOf" srcId="{6A1B2C12-2EF8-E945-8A1A-010B6CC937C2}" destId="{820DEC3F-4685-1848-AFB4-8FBCC16A712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4EBDC-E5A6-4E77-8693-BB66B7414E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7A795-1DC6-4CBA-BD1D-B72BCF9EA9C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tradizionali, l’apprendimento è esplorato principalmente a livello </a:t>
          </a:r>
          <a:r>
            <a:rPr lang="it-IT" b="1"/>
            <a:t>individuale (attore)</a:t>
          </a:r>
          <a:r>
            <a:rPr lang="it-IT"/>
            <a:t>, come un processo di cambiamento che comporta una modifica delle strutture concettuali e comportamentali di un individuo</a:t>
          </a:r>
          <a:endParaRPr lang="en-US"/>
        </a:p>
      </dgm:t>
    </dgm:pt>
    <dgm:pt modelId="{DA387ADB-4A7E-4B9B-863B-55CCBF9193FA}" type="parTrans" cxnId="{BEC18181-FC21-453E-968E-16E0229C7064}">
      <dgm:prSet/>
      <dgm:spPr/>
      <dgm:t>
        <a:bodyPr/>
        <a:lstStyle/>
        <a:p>
          <a:endParaRPr lang="en-US"/>
        </a:p>
      </dgm:t>
    </dgm:pt>
    <dgm:pt modelId="{37DC03C6-1CE9-4213-98D2-E22300111696}" type="sibTrans" cxnId="{BEC18181-FC21-453E-968E-16E0229C7064}">
      <dgm:prSet/>
      <dgm:spPr/>
      <dgm:t>
        <a:bodyPr/>
        <a:lstStyle/>
        <a:p>
          <a:endParaRPr lang="en-US"/>
        </a:p>
      </dgm:t>
    </dgm:pt>
    <dgm:pt modelId="{C4382A85-324D-444C-A9BA-2BBA9414747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istituzionalisti l’azione diviene effetto di di un </a:t>
          </a:r>
          <a:r>
            <a:rPr lang="it-IT" b="1"/>
            <a:t>contesto istituzionale</a:t>
          </a:r>
          <a:r>
            <a:rPr lang="it-IT"/>
            <a:t> che vincola i soggetti ad agire in consonanza o rottura con il contesto (isomorfismo, voice, exit) </a:t>
          </a:r>
          <a:endParaRPr lang="en-US"/>
        </a:p>
      </dgm:t>
    </dgm:pt>
    <dgm:pt modelId="{C88567BF-2CFC-4D9E-B2D1-826DB3068CE2}" type="parTrans" cxnId="{B758E453-BD57-4CDC-AA73-B5049DB9A51E}">
      <dgm:prSet/>
      <dgm:spPr/>
      <dgm:t>
        <a:bodyPr/>
        <a:lstStyle/>
        <a:p>
          <a:endParaRPr lang="en-US"/>
        </a:p>
      </dgm:t>
    </dgm:pt>
    <dgm:pt modelId="{E1154AF4-C531-4F56-B609-20A5DD4C3A0C}" type="sibTrans" cxnId="{B758E453-BD57-4CDC-AA73-B5049DB9A51E}">
      <dgm:prSet/>
      <dgm:spPr/>
      <dgm:t>
        <a:bodyPr/>
        <a:lstStyle/>
        <a:p>
          <a:endParaRPr lang="en-US"/>
        </a:p>
      </dgm:t>
    </dgm:pt>
    <dgm:pt modelId="{802D99A4-CC6A-4D71-B26F-83A7A4A6C84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Negli approcci centrati sulle pratiche c’è la convinzione che sia nelle </a:t>
          </a:r>
          <a:r>
            <a:rPr lang="it-IT" b="1"/>
            <a:t>pratiche</a:t>
          </a:r>
          <a:r>
            <a:rPr lang="it-IT"/>
            <a:t> stesse l’origine dell’apprendimento.</a:t>
          </a:r>
          <a:endParaRPr lang="en-US"/>
        </a:p>
      </dgm:t>
    </dgm:pt>
    <dgm:pt modelId="{95EE76F5-89D6-4923-AD09-CF396AD1438D}" type="parTrans" cxnId="{E5D06B6A-87BA-4D75-BC4F-6AB4D8E580DA}">
      <dgm:prSet/>
      <dgm:spPr/>
      <dgm:t>
        <a:bodyPr/>
        <a:lstStyle/>
        <a:p>
          <a:endParaRPr lang="en-US"/>
        </a:p>
      </dgm:t>
    </dgm:pt>
    <dgm:pt modelId="{E899590B-0CE2-40FF-8BA1-BCD1B72887D7}" type="sibTrans" cxnId="{E5D06B6A-87BA-4D75-BC4F-6AB4D8E580DA}">
      <dgm:prSet/>
      <dgm:spPr/>
      <dgm:t>
        <a:bodyPr/>
        <a:lstStyle/>
        <a:p>
          <a:endParaRPr lang="en-US"/>
        </a:p>
      </dgm:t>
    </dgm:pt>
    <dgm:pt modelId="{184E4C53-462F-4E4B-9763-FC19F68DFD1C}" type="pres">
      <dgm:prSet presAssocID="{7214EBDC-E5A6-4E77-8693-BB66B7414EAC}" presName="root" presStyleCnt="0">
        <dgm:presLayoutVars>
          <dgm:dir/>
          <dgm:resizeHandles val="exact"/>
        </dgm:presLayoutVars>
      </dgm:prSet>
      <dgm:spPr/>
    </dgm:pt>
    <dgm:pt modelId="{8473D94D-1B46-4C33-9A1A-C250EFC41841}" type="pres">
      <dgm:prSet presAssocID="{4EA7A795-1DC6-4CBA-BD1D-B72BCF9EA9C6}" presName="compNode" presStyleCnt="0"/>
      <dgm:spPr/>
    </dgm:pt>
    <dgm:pt modelId="{5474C2CA-7374-499A-A3FE-F6422458A1F6}" type="pres">
      <dgm:prSet presAssocID="{4EA7A795-1DC6-4CBA-BD1D-B72BCF9EA9C6}" presName="bgRect" presStyleLbl="bgShp" presStyleIdx="0" presStyleCnt="3"/>
      <dgm:spPr/>
    </dgm:pt>
    <dgm:pt modelId="{2F22E25B-E0CB-4FDA-8D83-D9223DD062DB}" type="pres">
      <dgm:prSet presAssocID="{4EA7A795-1DC6-4CBA-BD1D-B72BCF9EA9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ACAFF21F-A2AB-4A84-A384-636FA8323F31}" type="pres">
      <dgm:prSet presAssocID="{4EA7A795-1DC6-4CBA-BD1D-B72BCF9EA9C6}" presName="spaceRect" presStyleCnt="0"/>
      <dgm:spPr/>
    </dgm:pt>
    <dgm:pt modelId="{486DBB8D-E743-44B9-928F-58899A1A7A03}" type="pres">
      <dgm:prSet presAssocID="{4EA7A795-1DC6-4CBA-BD1D-B72BCF9EA9C6}" presName="parTx" presStyleLbl="revTx" presStyleIdx="0" presStyleCnt="3">
        <dgm:presLayoutVars>
          <dgm:chMax val="0"/>
          <dgm:chPref val="0"/>
        </dgm:presLayoutVars>
      </dgm:prSet>
      <dgm:spPr/>
    </dgm:pt>
    <dgm:pt modelId="{2460F6B5-57D6-4A7B-804F-E8E4B898B87D}" type="pres">
      <dgm:prSet presAssocID="{37DC03C6-1CE9-4213-98D2-E22300111696}" presName="sibTrans" presStyleCnt="0"/>
      <dgm:spPr/>
    </dgm:pt>
    <dgm:pt modelId="{ACEA5232-D88A-4F27-AED2-47B7908F5024}" type="pres">
      <dgm:prSet presAssocID="{C4382A85-324D-444C-A9BA-2BBA94147473}" presName="compNode" presStyleCnt="0"/>
      <dgm:spPr/>
    </dgm:pt>
    <dgm:pt modelId="{276A5ADE-E740-4D79-81A1-0C822D3E7810}" type="pres">
      <dgm:prSet presAssocID="{C4382A85-324D-444C-A9BA-2BBA94147473}" presName="bgRect" presStyleLbl="bgShp" presStyleIdx="1" presStyleCnt="3"/>
      <dgm:spPr/>
    </dgm:pt>
    <dgm:pt modelId="{62E7460F-942A-4368-A35B-47537C535B15}" type="pres">
      <dgm:prSet presAssocID="{C4382A85-324D-444C-A9BA-2BBA941474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0884ED4-CFB1-4F68-BB1E-680FC16FDFF5}" type="pres">
      <dgm:prSet presAssocID="{C4382A85-324D-444C-A9BA-2BBA94147473}" presName="spaceRect" presStyleCnt="0"/>
      <dgm:spPr/>
    </dgm:pt>
    <dgm:pt modelId="{9ED97803-AAB1-430E-AB79-9B9129E9EFFA}" type="pres">
      <dgm:prSet presAssocID="{C4382A85-324D-444C-A9BA-2BBA94147473}" presName="parTx" presStyleLbl="revTx" presStyleIdx="1" presStyleCnt="3">
        <dgm:presLayoutVars>
          <dgm:chMax val="0"/>
          <dgm:chPref val="0"/>
        </dgm:presLayoutVars>
      </dgm:prSet>
      <dgm:spPr/>
    </dgm:pt>
    <dgm:pt modelId="{4AB38266-35EC-4A76-A24C-0B0EB7310937}" type="pres">
      <dgm:prSet presAssocID="{E1154AF4-C531-4F56-B609-20A5DD4C3A0C}" presName="sibTrans" presStyleCnt="0"/>
      <dgm:spPr/>
    </dgm:pt>
    <dgm:pt modelId="{7249584C-5353-4F0B-BBFB-76C2979E6833}" type="pres">
      <dgm:prSet presAssocID="{802D99A4-CC6A-4D71-B26F-83A7A4A6C847}" presName="compNode" presStyleCnt="0"/>
      <dgm:spPr/>
    </dgm:pt>
    <dgm:pt modelId="{C6C085E0-A90E-4124-AA21-01B981FB816E}" type="pres">
      <dgm:prSet presAssocID="{802D99A4-CC6A-4D71-B26F-83A7A4A6C847}" presName="bgRect" presStyleLbl="bgShp" presStyleIdx="2" presStyleCnt="3"/>
      <dgm:spPr/>
    </dgm:pt>
    <dgm:pt modelId="{C71E876F-3F22-4420-82A8-94F443DFF9EB}" type="pres">
      <dgm:prSet presAssocID="{802D99A4-CC6A-4D71-B26F-83A7A4A6C8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2DD023B-F8C9-46B3-85AA-116EB41417E2}" type="pres">
      <dgm:prSet presAssocID="{802D99A4-CC6A-4D71-B26F-83A7A4A6C847}" presName="spaceRect" presStyleCnt="0"/>
      <dgm:spPr/>
    </dgm:pt>
    <dgm:pt modelId="{509F22E2-42CA-476B-B893-3A2308EE3070}" type="pres">
      <dgm:prSet presAssocID="{802D99A4-CC6A-4D71-B26F-83A7A4A6C8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D1FB34-0B23-4FEA-B587-5B04486CD47D}" type="presOf" srcId="{802D99A4-CC6A-4D71-B26F-83A7A4A6C847}" destId="{509F22E2-42CA-476B-B893-3A2308EE3070}" srcOrd="0" destOrd="0" presId="urn:microsoft.com/office/officeart/2018/2/layout/IconVerticalSolidList"/>
    <dgm:cxn modelId="{B758E453-BD57-4CDC-AA73-B5049DB9A51E}" srcId="{7214EBDC-E5A6-4E77-8693-BB66B7414EAC}" destId="{C4382A85-324D-444C-A9BA-2BBA94147473}" srcOrd="1" destOrd="0" parTransId="{C88567BF-2CFC-4D9E-B2D1-826DB3068CE2}" sibTransId="{E1154AF4-C531-4F56-B609-20A5DD4C3A0C}"/>
    <dgm:cxn modelId="{E5D06B6A-87BA-4D75-BC4F-6AB4D8E580DA}" srcId="{7214EBDC-E5A6-4E77-8693-BB66B7414EAC}" destId="{802D99A4-CC6A-4D71-B26F-83A7A4A6C847}" srcOrd="2" destOrd="0" parTransId="{95EE76F5-89D6-4923-AD09-CF396AD1438D}" sibTransId="{E899590B-0CE2-40FF-8BA1-BCD1B72887D7}"/>
    <dgm:cxn modelId="{5C628B75-4E9A-4ED8-ACB9-D91FB86E9BB7}" type="presOf" srcId="{4EA7A795-1DC6-4CBA-BD1D-B72BCF9EA9C6}" destId="{486DBB8D-E743-44B9-928F-58899A1A7A03}" srcOrd="0" destOrd="0" presId="urn:microsoft.com/office/officeart/2018/2/layout/IconVerticalSolidList"/>
    <dgm:cxn modelId="{BEC18181-FC21-453E-968E-16E0229C7064}" srcId="{7214EBDC-E5A6-4E77-8693-BB66B7414EAC}" destId="{4EA7A795-1DC6-4CBA-BD1D-B72BCF9EA9C6}" srcOrd="0" destOrd="0" parTransId="{DA387ADB-4A7E-4B9B-863B-55CCBF9193FA}" sibTransId="{37DC03C6-1CE9-4213-98D2-E22300111696}"/>
    <dgm:cxn modelId="{970469C7-D2E3-495D-BC0B-406F70990433}" type="presOf" srcId="{7214EBDC-E5A6-4E77-8693-BB66B7414EAC}" destId="{184E4C53-462F-4E4B-9763-FC19F68DFD1C}" srcOrd="0" destOrd="0" presId="urn:microsoft.com/office/officeart/2018/2/layout/IconVerticalSolidList"/>
    <dgm:cxn modelId="{928A4DF6-BD60-4F46-8770-10E922803F67}" type="presOf" srcId="{C4382A85-324D-444C-A9BA-2BBA94147473}" destId="{9ED97803-AAB1-430E-AB79-9B9129E9EFFA}" srcOrd="0" destOrd="0" presId="urn:microsoft.com/office/officeart/2018/2/layout/IconVerticalSolidList"/>
    <dgm:cxn modelId="{11919B96-8976-4D84-B3F3-7060B4249188}" type="presParOf" srcId="{184E4C53-462F-4E4B-9763-FC19F68DFD1C}" destId="{8473D94D-1B46-4C33-9A1A-C250EFC41841}" srcOrd="0" destOrd="0" presId="urn:microsoft.com/office/officeart/2018/2/layout/IconVerticalSolidList"/>
    <dgm:cxn modelId="{C41354AE-24BA-42E2-9B74-07E2FBBAE5D4}" type="presParOf" srcId="{8473D94D-1B46-4C33-9A1A-C250EFC41841}" destId="{5474C2CA-7374-499A-A3FE-F6422458A1F6}" srcOrd="0" destOrd="0" presId="urn:microsoft.com/office/officeart/2018/2/layout/IconVerticalSolidList"/>
    <dgm:cxn modelId="{923703F0-3018-464F-B669-47B4AEEB2CE8}" type="presParOf" srcId="{8473D94D-1B46-4C33-9A1A-C250EFC41841}" destId="{2F22E25B-E0CB-4FDA-8D83-D9223DD062DB}" srcOrd="1" destOrd="0" presId="urn:microsoft.com/office/officeart/2018/2/layout/IconVerticalSolidList"/>
    <dgm:cxn modelId="{03B5E883-D3CD-4C39-88E6-49A5ECB94726}" type="presParOf" srcId="{8473D94D-1B46-4C33-9A1A-C250EFC41841}" destId="{ACAFF21F-A2AB-4A84-A384-636FA8323F31}" srcOrd="2" destOrd="0" presId="urn:microsoft.com/office/officeart/2018/2/layout/IconVerticalSolidList"/>
    <dgm:cxn modelId="{FC8F7C2A-3318-449B-80FA-854B5C91EFA2}" type="presParOf" srcId="{8473D94D-1B46-4C33-9A1A-C250EFC41841}" destId="{486DBB8D-E743-44B9-928F-58899A1A7A03}" srcOrd="3" destOrd="0" presId="urn:microsoft.com/office/officeart/2018/2/layout/IconVerticalSolidList"/>
    <dgm:cxn modelId="{F8C90EB1-3076-48CC-A9A1-A3F660761B5B}" type="presParOf" srcId="{184E4C53-462F-4E4B-9763-FC19F68DFD1C}" destId="{2460F6B5-57D6-4A7B-804F-E8E4B898B87D}" srcOrd="1" destOrd="0" presId="urn:microsoft.com/office/officeart/2018/2/layout/IconVerticalSolidList"/>
    <dgm:cxn modelId="{CAA2B8A2-96FE-44D6-B7A3-B6026832DF26}" type="presParOf" srcId="{184E4C53-462F-4E4B-9763-FC19F68DFD1C}" destId="{ACEA5232-D88A-4F27-AED2-47B7908F5024}" srcOrd="2" destOrd="0" presId="urn:microsoft.com/office/officeart/2018/2/layout/IconVerticalSolidList"/>
    <dgm:cxn modelId="{4E0EFA3A-9C36-4573-9FB0-EA145FE15631}" type="presParOf" srcId="{ACEA5232-D88A-4F27-AED2-47B7908F5024}" destId="{276A5ADE-E740-4D79-81A1-0C822D3E7810}" srcOrd="0" destOrd="0" presId="urn:microsoft.com/office/officeart/2018/2/layout/IconVerticalSolidList"/>
    <dgm:cxn modelId="{54B675A2-1280-4E92-BE45-9549ECD6970E}" type="presParOf" srcId="{ACEA5232-D88A-4F27-AED2-47B7908F5024}" destId="{62E7460F-942A-4368-A35B-47537C535B15}" srcOrd="1" destOrd="0" presId="urn:microsoft.com/office/officeart/2018/2/layout/IconVerticalSolidList"/>
    <dgm:cxn modelId="{2F0AB82B-BC22-4D75-85C6-4CA9F4D42ACC}" type="presParOf" srcId="{ACEA5232-D88A-4F27-AED2-47B7908F5024}" destId="{F0884ED4-CFB1-4F68-BB1E-680FC16FDFF5}" srcOrd="2" destOrd="0" presId="urn:microsoft.com/office/officeart/2018/2/layout/IconVerticalSolidList"/>
    <dgm:cxn modelId="{F3CE5CFD-582B-472E-9B53-972CAF1ABAFF}" type="presParOf" srcId="{ACEA5232-D88A-4F27-AED2-47B7908F5024}" destId="{9ED97803-AAB1-430E-AB79-9B9129E9EFFA}" srcOrd="3" destOrd="0" presId="urn:microsoft.com/office/officeart/2018/2/layout/IconVerticalSolidList"/>
    <dgm:cxn modelId="{79BEC59C-92EC-4A45-B5EE-73BF7BD86D4D}" type="presParOf" srcId="{184E4C53-462F-4E4B-9763-FC19F68DFD1C}" destId="{4AB38266-35EC-4A76-A24C-0B0EB7310937}" srcOrd="3" destOrd="0" presId="urn:microsoft.com/office/officeart/2018/2/layout/IconVerticalSolidList"/>
    <dgm:cxn modelId="{6484CE2F-D8D1-40D0-BD4C-C5E9B612DF30}" type="presParOf" srcId="{184E4C53-462F-4E4B-9763-FC19F68DFD1C}" destId="{7249584C-5353-4F0B-BBFB-76C2979E6833}" srcOrd="4" destOrd="0" presId="urn:microsoft.com/office/officeart/2018/2/layout/IconVerticalSolidList"/>
    <dgm:cxn modelId="{B8C6447B-5208-4A37-89D5-A1EC1BCBDD10}" type="presParOf" srcId="{7249584C-5353-4F0B-BBFB-76C2979E6833}" destId="{C6C085E0-A90E-4124-AA21-01B981FB816E}" srcOrd="0" destOrd="0" presId="urn:microsoft.com/office/officeart/2018/2/layout/IconVerticalSolidList"/>
    <dgm:cxn modelId="{AC1CF19F-0126-42F9-8CFE-0EFDF9E231AD}" type="presParOf" srcId="{7249584C-5353-4F0B-BBFB-76C2979E6833}" destId="{C71E876F-3F22-4420-82A8-94F443DFF9EB}" srcOrd="1" destOrd="0" presId="urn:microsoft.com/office/officeart/2018/2/layout/IconVerticalSolidList"/>
    <dgm:cxn modelId="{6956AA82-F1CA-47A8-AEEF-1C3CB68C9DA0}" type="presParOf" srcId="{7249584C-5353-4F0B-BBFB-76C2979E6833}" destId="{12DD023B-F8C9-46B3-85AA-116EB41417E2}" srcOrd="2" destOrd="0" presId="urn:microsoft.com/office/officeart/2018/2/layout/IconVerticalSolidList"/>
    <dgm:cxn modelId="{CACB4D4F-83F8-4C60-84EA-8E20F44A248F}" type="presParOf" srcId="{7249584C-5353-4F0B-BBFB-76C2979E6833}" destId="{509F22E2-42CA-476B-B893-3A2308EE30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867F82-1BDC-459E-962D-EB0CDA3FB5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24899A-BF78-4034-97F0-17E7F3D393B2}">
      <dgm:prSet/>
      <dgm:spPr/>
      <dgm:t>
        <a:bodyPr/>
        <a:lstStyle/>
        <a:p>
          <a:r>
            <a:rPr lang="it-IT" b="1"/>
            <a:t>Single loop: stesso stimolo stessa risposta</a:t>
          </a:r>
          <a:endParaRPr lang="en-US"/>
        </a:p>
      </dgm:t>
    </dgm:pt>
    <dgm:pt modelId="{F8B37879-029B-4B7A-A707-CD58D6CF72F6}" type="parTrans" cxnId="{F43967CC-F5B4-40C2-8E71-84FF77CCC5E2}">
      <dgm:prSet/>
      <dgm:spPr/>
      <dgm:t>
        <a:bodyPr/>
        <a:lstStyle/>
        <a:p>
          <a:endParaRPr lang="en-US"/>
        </a:p>
      </dgm:t>
    </dgm:pt>
    <dgm:pt modelId="{D04EADB1-1AA2-4885-BCAD-6F5101AB60F0}" type="sibTrans" cxnId="{F43967CC-F5B4-40C2-8E71-84FF77CCC5E2}">
      <dgm:prSet/>
      <dgm:spPr/>
      <dgm:t>
        <a:bodyPr/>
        <a:lstStyle/>
        <a:p>
          <a:endParaRPr lang="en-US"/>
        </a:p>
      </dgm:t>
    </dgm:pt>
    <dgm:pt modelId="{3B1A7D19-BA81-4A89-BF22-D1E9E7B7A6EF}">
      <dgm:prSet/>
      <dgm:spPr/>
      <dgm:t>
        <a:bodyPr/>
        <a:lstStyle/>
        <a:p>
          <a:r>
            <a:rPr lang="it-IT" b="1"/>
            <a:t>Double loop: analisi stimolo, scelta risposta</a:t>
          </a:r>
          <a:endParaRPr lang="en-US"/>
        </a:p>
      </dgm:t>
    </dgm:pt>
    <dgm:pt modelId="{A777341B-2E95-4449-A385-0A29E1A09C2A}" type="parTrans" cxnId="{225F2101-5845-4567-A739-D4C121364635}">
      <dgm:prSet/>
      <dgm:spPr/>
      <dgm:t>
        <a:bodyPr/>
        <a:lstStyle/>
        <a:p>
          <a:endParaRPr lang="en-US"/>
        </a:p>
      </dgm:t>
    </dgm:pt>
    <dgm:pt modelId="{2319CDC8-DAD9-4856-9F6F-A0E19BD0483D}" type="sibTrans" cxnId="{225F2101-5845-4567-A739-D4C121364635}">
      <dgm:prSet/>
      <dgm:spPr/>
      <dgm:t>
        <a:bodyPr/>
        <a:lstStyle/>
        <a:p>
          <a:endParaRPr lang="en-US"/>
        </a:p>
      </dgm:t>
    </dgm:pt>
    <dgm:pt modelId="{466A92C9-8364-4D64-A2DE-CA52C2B78B18}">
      <dgm:prSet/>
      <dgm:spPr/>
      <dgm:t>
        <a:bodyPr/>
        <a:lstStyle/>
        <a:p>
          <a:r>
            <a:rPr lang="it-IT" b="1"/>
            <a:t>(critica di Weick: l’apprendimento va riferito alla sfera della conoscenza, del linguaggio e dell’interpretazione</a:t>
          </a:r>
          <a:endParaRPr lang="en-US"/>
        </a:p>
      </dgm:t>
    </dgm:pt>
    <dgm:pt modelId="{16ED8BA5-0632-479C-BAC0-EB2F0E1921D6}" type="parTrans" cxnId="{44FA3C67-270C-47DB-AE90-B3886A73AE95}">
      <dgm:prSet/>
      <dgm:spPr/>
      <dgm:t>
        <a:bodyPr/>
        <a:lstStyle/>
        <a:p>
          <a:endParaRPr lang="en-US"/>
        </a:p>
      </dgm:t>
    </dgm:pt>
    <dgm:pt modelId="{E6537FFD-8BD2-4B8B-A712-72F7E950F970}" type="sibTrans" cxnId="{44FA3C67-270C-47DB-AE90-B3886A73AE95}">
      <dgm:prSet/>
      <dgm:spPr/>
      <dgm:t>
        <a:bodyPr/>
        <a:lstStyle/>
        <a:p>
          <a:endParaRPr lang="en-US"/>
        </a:p>
      </dgm:t>
    </dgm:pt>
    <dgm:pt modelId="{853AFE0D-1223-D34D-AED0-F489232B5619}" type="pres">
      <dgm:prSet presAssocID="{ED867F82-1BDC-459E-962D-EB0CDA3FB5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779C7-1EBF-4343-AE9A-82F3A8900C00}" type="pres">
      <dgm:prSet presAssocID="{3C24899A-BF78-4034-97F0-17E7F3D393B2}" presName="hierRoot1" presStyleCnt="0"/>
      <dgm:spPr/>
    </dgm:pt>
    <dgm:pt modelId="{14662003-5D77-534D-9D5B-FE10D69402E7}" type="pres">
      <dgm:prSet presAssocID="{3C24899A-BF78-4034-97F0-17E7F3D393B2}" presName="composite" presStyleCnt="0"/>
      <dgm:spPr/>
    </dgm:pt>
    <dgm:pt modelId="{3BA1A7ED-87AA-0C46-9FF2-F7927B6B8282}" type="pres">
      <dgm:prSet presAssocID="{3C24899A-BF78-4034-97F0-17E7F3D393B2}" presName="background" presStyleLbl="node0" presStyleIdx="0" presStyleCnt="3"/>
      <dgm:spPr/>
    </dgm:pt>
    <dgm:pt modelId="{8169F673-9336-A045-A370-CD297C69A5E4}" type="pres">
      <dgm:prSet presAssocID="{3C24899A-BF78-4034-97F0-17E7F3D393B2}" presName="text" presStyleLbl="fgAcc0" presStyleIdx="0" presStyleCnt="3">
        <dgm:presLayoutVars>
          <dgm:chPref val="3"/>
        </dgm:presLayoutVars>
      </dgm:prSet>
      <dgm:spPr/>
    </dgm:pt>
    <dgm:pt modelId="{5A8E5424-ACCA-5947-8584-A0C19EF75529}" type="pres">
      <dgm:prSet presAssocID="{3C24899A-BF78-4034-97F0-17E7F3D393B2}" presName="hierChild2" presStyleCnt="0"/>
      <dgm:spPr/>
    </dgm:pt>
    <dgm:pt modelId="{748F9972-3A83-0740-9584-2CE0EFF68348}" type="pres">
      <dgm:prSet presAssocID="{3B1A7D19-BA81-4A89-BF22-D1E9E7B7A6EF}" presName="hierRoot1" presStyleCnt="0"/>
      <dgm:spPr/>
    </dgm:pt>
    <dgm:pt modelId="{79F91468-7B15-F24C-9CFD-3F50BBC8068B}" type="pres">
      <dgm:prSet presAssocID="{3B1A7D19-BA81-4A89-BF22-D1E9E7B7A6EF}" presName="composite" presStyleCnt="0"/>
      <dgm:spPr/>
    </dgm:pt>
    <dgm:pt modelId="{FE05C36B-2235-AE42-A4BE-367822691203}" type="pres">
      <dgm:prSet presAssocID="{3B1A7D19-BA81-4A89-BF22-D1E9E7B7A6EF}" presName="background" presStyleLbl="node0" presStyleIdx="1" presStyleCnt="3"/>
      <dgm:spPr/>
    </dgm:pt>
    <dgm:pt modelId="{B3A59096-686B-DC41-A8AB-2C4EEA0E6588}" type="pres">
      <dgm:prSet presAssocID="{3B1A7D19-BA81-4A89-BF22-D1E9E7B7A6EF}" presName="text" presStyleLbl="fgAcc0" presStyleIdx="1" presStyleCnt="3">
        <dgm:presLayoutVars>
          <dgm:chPref val="3"/>
        </dgm:presLayoutVars>
      </dgm:prSet>
      <dgm:spPr/>
    </dgm:pt>
    <dgm:pt modelId="{8F89E238-E50B-A542-9CD4-6B13453E6BF4}" type="pres">
      <dgm:prSet presAssocID="{3B1A7D19-BA81-4A89-BF22-D1E9E7B7A6EF}" presName="hierChild2" presStyleCnt="0"/>
      <dgm:spPr/>
    </dgm:pt>
    <dgm:pt modelId="{FDEC7489-EA74-1D44-AA76-C0B9BD2AC968}" type="pres">
      <dgm:prSet presAssocID="{466A92C9-8364-4D64-A2DE-CA52C2B78B18}" presName="hierRoot1" presStyleCnt="0"/>
      <dgm:spPr/>
    </dgm:pt>
    <dgm:pt modelId="{4FC039BB-8A23-1945-8B9A-60EA520C6211}" type="pres">
      <dgm:prSet presAssocID="{466A92C9-8364-4D64-A2DE-CA52C2B78B18}" presName="composite" presStyleCnt="0"/>
      <dgm:spPr/>
    </dgm:pt>
    <dgm:pt modelId="{EA6989C3-EF65-BF43-A10C-D5FDEF63B259}" type="pres">
      <dgm:prSet presAssocID="{466A92C9-8364-4D64-A2DE-CA52C2B78B18}" presName="background" presStyleLbl="node0" presStyleIdx="2" presStyleCnt="3"/>
      <dgm:spPr/>
    </dgm:pt>
    <dgm:pt modelId="{7036D927-F03D-004C-A9C5-569F4F3398EF}" type="pres">
      <dgm:prSet presAssocID="{466A92C9-8364-4D64-A2DE-CA52C2B78B18}" presName="text" presStyleLbl="fgAcc0" presStyleIdx="2" presStyleCnt="3">
        <dgm:presLayoutVars>
          <dgm:chPref val="3"/>
        </dgm:presLayoutVars>
      </dgm:prSet>
      <dgm:spPr/>
    </dgm:pt>
    <dgm:pt modelId="{76E13671-A7FA-9843-B15A-C84F91A49C47}" type="pres">
      <dgm:prSet presAssocID="{466A92C9-8364-4D64-A2DE-CA52C2B78B18}" presName="hierChild2" presStyleCnt="0"/>
      <dgm:spPr/>
    </dgm:pt>
  </dgm:ptLst>
  <dgm:cxnLst>
    <dgm:cxn modelId="{225F2101-5845-4567-A739-D4C121364635}" srcId="{ED867F82-1BDC-459E-962D-EB0CDA3FB54F}" destId="{3B1A7D19-BA81-4A89-BF22-D1E9E7B7A6EF}" srcOrd="1" destOrd="0" parTransId="{A777341B-2E95-4449-A385-0A29E1A09C2A}" sibTransId="{2319CDC8-DAD9-4856-9F6F-A0E19BD0483D}"/>
    <dgm:cxn modelId="{C09F151C-6EC1-5C48-9B3D-D87E58139A00}" type="presOf" srcId="{466A92C9-8364-4D64-A2DE-CA52C2B78B18}" destId="{7036D927-F03D-004C-A9C5-569F4F3398EF}" srcOrd="0" destOrd="0" presId="urn:microsoft.com/office/officeart/2005/8/layout/hierarchy1"/>
    <dgm:cxn modelId="{16887C23-B310-3F47-9136-9E9CED762F28}" type="presOf" srcId="{3C24899A-BF78-4034-97F0-17E7F3D393B2}" destId="{8169F673-9336-A045-A370-CD297C69A5E4}" srcOrd="0" destOrd="0" presId="urn:microsoft.com/office/officeart/2005/8/layout/hierarchy1"/>
    <dgm:cxn modelId="{883DA363-D6D5-D841-AD07-EA78E117BF51}" type="presOf" srcId="{3B1A7D19-BA81-4A89-BF22-D1E9E7B7A6EF}" destId="{B3A59096-686B-DC41-A8AB-2C4EEA0E6588}" srcOrd="0" destOrd="0" presId="urn:microsoft.com/office/officeart/2005/8/layout/hierarchy1"/>
    <dgm:cxn modelId="{44FA3C67-270C-47DB-AE90-B3886A73AE95}" srcId="{ED867F82-1BDC-459E-962D-EB0CDA3FB54F}" destId="{466A92C9-8364-4D64-A2DE-CA52C2B78B18}" srcOrd="2" destOrd="0" parTransId="{16ED8BA5-0632-479C-BAC0-EB2F0E1921D6}" sibTransId="{E6537FFD-8BD2-4B8B-A712-72F7E950F970}"/>
    <dgm:cxn modelId="{F43967CC-F5B4-40C2-8E71-84FF77CCC5E2}" srcId="{ED867F82-1BDC-459E-962D-EB0CDA3FB54F}" destId="{3C24899A-BF78-4034-97F0-17E7F3D393B2}" srcOrd="0" destOrd="0" parTransId="{F8B37879-029B-4B7A-A707-CD58D6CF72F6}" sibTransId="{D04EADB1-1AA2-4885-BCAD-6F5101AB60F0}"/>
    <dgm:cxn modelId="{56A722FF-E17F-6E41-8AC9-32598C7FD1B0}" type="presOf" srcId="{ED867F82-1BDC-459E-962D-EB0CDA3FB54F}" destId="{853AFE0D-1223-D34D-AED0-F489232B5619}" srcOrd="0" destOrd="0" presId="urn:microsoft.com/office/officeart/2005/8/layout/hierarchy1"/>
    <dgm:cxn modelId="{C3DE027E-6B4B-3548-87D6-3AFE56B0CE13}" type="presParOf" srcId="{853AFE0D-1223-D34D-AED0-F489232B5619}" destId="{182779C7-1EBF-4343-AE9A-82F3A8900C00}" srcOrd="0" destOrd="0" presId="urn:microsoft.com/office/officeart/2005/8/layout/hierarchy1"/>
    <dgm:cxn modelId="{F5B80746-03E1-A543-8477-646CC2FD4062}" type="presParOf" srcId="{182779C7-1EBF-4343-AE9A-82F3A8900C00}" destId="{14662003-5D77-534D-9D5B-FE10D69402E7}" srcOrd="0" destOrd="0" presId="urn:microsoft.com/office/officeart/2005/8/layout/hierarchy1"/>
    <dgm:cxn modelId="{850ED64D-078C-E74E-83E1-D2BC7C1B71D8}" type="presParOf" srcId="{14662003-5D77-534D-9D5B-FE10D69402E7}" destId="{3BA1A7ED-87AA-0C46-9FF2-F7927B6B8282}" srcOrd="0" destOrd="0" presId="urn:microsoft.com/office/officeart/2005/8/layout/hierarchy1"/>
    <dgm:cxn modelId="{37ED04E7-F38D-4C46-9577-6181604E2473}" type="presParOf" srcId="{14662003-5D77-534D-9D5B-FE10D69402E7}" destId="{8169F673-9336-A045-A370-CD297C69A5E4}" srcOrd="1" destOrd="0" presId="urn:microsoft.com/office/officeart/2005/8/layout/hierarchy1"/>
    <dgm:cxn modelId="{7DFC1BBF-4EE3-8C48-AAEE-E413573E49D5}" type="presParOf" srcId="{182779C7-1EBF-4343-AE9A-82F3A8900C00}" destId="{5A8E5424-ACCA-5947-8584-A0C19EF75529}" srcOrd="1" destOrd="0" presId="urn:microsoft.com/office/officeart/2005/8/layout/hierarchy1"/>
    <dgm:cxn modelId="{8A795064-EE3D-194A-AEEE-C209EEA5E63E}" type="presParOf" srcId="{853AFE0D-1223-D34D-AED0-F489232B5619}" destId="{748F9972-3A83-0740-9584-2CE0EFF68348}" srcOrd="1" destOrd="0" presId="urn:microsoft.com/office/officeart/2005/8/layout/hierarchy1"/>
    <dgm:cxn modelId="{80D8A2DA-180B-DD46-802F-7A7AB5FC88FE}" type="presParOf" srcId="{748F9972-3A83-0740-9584-2CE0EFF68348}" destId="{79F91468-7B15-F24C-9CFD-3F50BBC8068B}" srcOrd="0" destOrd="0" presId="urn:microsoft.com/office/officeart/2005/8/layout/hierarchy1"/>
    <dgm:cxn modelId="{BC4E3884-9163-EF43-92B0-866239532207}" type="presParOf" srcId="{79F91468-7B15-F24C-9CFD-3F50BBC8068B}" destId="{FE05C36B-2235-AE42-A4BE-367822691203}" srcOrd="0" destOrd="0" presId="urn:microsoft.com/office/officeart/2005/8/layout/hierarchy1"/>
    <dgm:cxn modelId="{6020AF74-4CBD-9042-920F-058FE56F3ECB}" type="presParOf" srcId="{79F91468-7B15-F24C-9CFD-3F50BBC8068B}" destId="{B3A59096-686B-DC41-A8AB-2C4EEA0E6588}" srcOrd="1" destOrd="0" presId="urn:microsoft.com/office/officeart/2005/8/layout/hierarchy1"/>
    <dgm:cxn modelId="{A85544D8-3324-A74D-B8BA-9B5D60BCF3CE}" type="presParOf" srcId="{748F9972-3A83-0740-9584-2CE0EFF68348}" destId="{8F89E238-E50B-A542-9CD4-6B13453E6BF4}" srcOrd="1" destOrd="0" presId="urn:microsoft.com/office/officeart/2005/8/layout/hierarchy1"/>
    <dgm:cxn modelId="{C21E1D19-0112-854E-9799-C27AAED737E4}" type="presParOf" srcId="{853AFE0D-1223-D34D-AED0-F489232B5619}" destId="{FDEC7489-EA74-1D44-AA76-C0B9BD2AC968}" srcOrd="2" destOrd="0" presId="urn:microsoft.com/office/officeart/2005/8/layout/hierarchy1"/>
    <dgm:cxn modelId="{B3A81950-3641-0D44-857A-E49CC9F4868C}" type="presParOf" srcId="{FDEC7489-EA74-1D44-AA76-C0B9BD2AC968}" destId="{4FC039BB-8A23-1945-8B9A-60EA520C6211}" srcOrd="0" destOrd="0" presId="urn:microsoft.com/office/officeart/2005/8/layout/hierarchy1"/>
    <dgm:cxn modelId="{CF22E9C2-7BA6-BD4C-B85E-903681B1AF3F}" type="presParOf" srcId="{4FC039BB-8A23-1945-8B9A-60EA520C6211}" destId="{EA6989C3-EF65-BF43-A10C-D5FDEF63B259}" srcOrd="0" destOrd="0" presId="urn:microsoft.com/office/officeart/2005/8/layout/hierarchy1"/>
    <dgm:cxn modelId="{35E1202F-E4C5-374D-81F5-98B4010C3B7B}" type="presParOf" srcId="{4FC039BB-8A23-1945-8B9A-60EA520C6211}" destId="{7036D927-F03D-004C-A9C5-569F4F3398EF}" srcOrd="1" destOrd="0" presId="urn:microsoft.com/office/officeart/2005/8/layout/hierarchy1"/>
    <dgm:cxn modelId="{121EBB6B-C922-5649-9363-78305BB6E1D3}" type="presParOf" srcId="{FDEC7489-EA74-1D44-AA76-C0B9BD2AC968}" destId="{76E13671-A7FA-9843-B15A-C84F91A49C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37EFA-7386-5A42-B5F2-88C9BFE7B83F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2EDA-E3AB-2040-AF28-428729CD20C2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Organigrammi</a:t>
          </a:r>
        </a:p>
      </dsp:txBody>
      <dsp:txXfrm>
        <a:off x="394737" y="1117886"/>
        <a:ext cx="2930037" cy="1819255"/>
      </dsp:txXfrm>
    </dsp:sp>
    <dsp:sp modelId="{3ED8FD9A-1CC8-054D-953C-7E288AFFFEB7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DE0C4-C6AA-EE4C-9715-54591ED43617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Flussi</a:t>
          </a:r>
        </a:p>
      </dsp:txBody>
      <dsp:txXfrm>
        <a:off x="4114250" y="1117886"/>
        <a:ext cx="2930037" cy="1819255"/>
      </dsp:txXfrm>
    </dsp:sp>
    <dsp:sp modelId="{70C45FFA-4B2C-4D42-A660-2E4C077216AC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ABAF-2ED0-6041-B354-705B63861855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Workplace</a:t>
          </a:r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4A673-65C1-044F-8B23-83DA5F3205B7}">
      <dsp:nvSpPr>
        <dsp:cNvPr id="0" name=""/>
        <dsp:cNvSpPr/>
      </dsp:nvSpPr>
      <dsp:spPr>
        <a:xfrm>
          <a:off x="0" y="440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E24DD-36F0-634C-B31B-9A3952EB2BB5}">
      <dsp:nvSpPr>
        <dsp:cNvPr id="0" name=""/>
        <dsp:cNvSpPr/>
      </dsp:nvSpPr>
      <dsp:spPr>
        <a:xfrm>
          <a:off x="0" y="440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 dipende dai ruoli formali</a:t>
          </a:r>
        </a:p>
      </dsp:txBody>
      <dsp:txXfrm>
        <a:off x="0" y="440"/>
        <a:ext cx="5087172" cy="721706"/>
      </dsp:txXfrm>
    </dsp:sp>
    <dsp:sp modelId="{C37B47AD-1EE0-C74A-A02D-6A77B42AC2D0}">
      <dsp:nvSpPr>
        <dsp:cNvPr id="0" name=""/>
        <dsp:cNvSpPr/>
      </dsp:nvSpPr>
      <dsp:spPr>
        <a:xfrm>
          <a:off x="0" y="722147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19F230-D766-2A49-8AF7-68BF8138710D}">
      <dsp:nvSpPr>
        <dsp:cNvPr id="0" name=""/>
        <dsp:cNvSpPr/>
      </dsp:nvSpPr>
      <dsp:spPr>
        <a:xfrm>
          <a:off x="0" y="722147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Dipende da scelte o da spinte inerziali (si è sempre fatto così…)</a:t>
          </a:r>
        </a:p>
      </dsp:txBody>
      <dsp:txXfrm>
        <a:off x="0" y="722147"/>
        <a:ext cx="5087172" cy="721706"/>
      </dsp:txXfrm>
    </dsp:sp>
    <dsp:sp modelId="{FDCF4444-F462-5D4A-8B16-3159F21E17B9}">
      <dsp:nvSpPr>
        <dsp:cNvPr id="0" name=""/>
        <dsp:cNvSpPr/>
      </dsp:nvSpPr>
      <dsp:spPr>
        <a:xfrm>
          <a:off x="0" y="1443854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9ADCB5-5B08-6B47-B416-7DAE21592A7C}">
      <dsp:nvSpPr>
        <dsp:cNvPr id="0" name=""/>
        <dsp:cNvSpPr/>
      </dsp:nvSpPr>
      <dsp:spPr>
        <a:xfrm>
          <a:off x="0" y="1443854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Molteplicità delle direzioni (top-down, bottom-up, orizzontale…) </a:t>
          </a:r>
        </a:p>
      </dsp:txBody>
      <dsp:txXfrm>
        <a:off x="0" y="1443854"/>
        <a:ext cx="5087172" cy="721706"/>
      </dsp:txXfrm>
    </dsp:sp>
    <dsp:sp modelId="{0D780FB0-2B8A-2C46-AB74-CB7FF5A72E66}">
      <dsp:nvSpPr>
        <dsp:cNvPr id="0" name=""/>
        <dsp:cNvSpPr/>
      </dsp:nvSpPr>
      <dsp:spPr>
        <a:xfrm>
          <a:off x="0" y="2165561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85F4A2-7352-F84E-BA27-A07C115C434C}">
      <dsp:nvSpPr>
        <dsp:cNvPr id="0" name=""/>
        <dsp:cNvSpPr/>
      </dsp:nvSpPr>
      <dsp:spPr>
        <a:xfrm>
          <a:off x="0" y="2165561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Potere come influenza e seduzione (del potere stesso, dei soldi, ecc.)</a:t>
          </a:r>
        </a:p>
      </dsp:txBody>
      <dsp:txXfrm>
        <a:off x="0" y="2165561"/>
        <a:ext cx="5087172" cy="721706"/>
      </dsp:txXfrm>
    </dsp:sp>
    <dsp:sp modelId="{DABDEA03-5455-B143-B3F1-856C3B96819E}">
      <dsp:nvSpPr>
        <dsp:cNvPr id="0" name=""/>
        <dsp:cNvSpPr/>
      </dsp:nvSpPr>
      <dsp:spPr>
        <a:xfrm>
          <a:off x="0" y="2887268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E93938-22F3-7E4E-B88B-5E4689C05D59}">
      <dsp:nvSpPr>
        <dsp:cNvPr id="0" name=""/>
        <dsp:cNvSpPr/>
      </dsp:nvSpPr>
      <dsp:spPr>
        <a:xfrm>
          <a:off x="0" y="2887268"/>
          <a:ext cx="5087172" cy="721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Orientato dalla razionalità limitata (breve cabotaggio, basket can…)</a:t>
          </a:r>
        </a:p>
      </dsp:txBody>
      <dsp:txXfrm>
        <a:off x="0" y="2887268"/>
        <a:ext cx="5087172" cy="721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E918-A44F-1A4C-AFEE-71D48D96C478}">
      <dsp:nvSpPr>
        <dsp:cNvPr id="0" name=""/>
        <dsp:cNvSpPr/>
      </dsp:nvSpPr>
      <dsp:spPr>
        <a:xfrm>
          <a:off x="0" y="23832"/>
          <a:ext cx="6666833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/>
            <a:t>Possibili task:</a:t>
          </a:r>
          <a:endParaRPr lang="en-US" sz="3700" kern="1200"/>
        </a:p>
      </dsp:txBody>
      <dsp:txXfrm>
        <a:off x="43321" y="67153"/>
        <a:ext cx="6580191" cy="800803"/>
      </dsp:txXfrm>
    </dsp:sp>
    <dsp:sp modelId="{F7871510-B20D-FF4D-AA36-8B6BD550B53B}">
      <dsp:nvSpPr>
        <dsp:cNvPr id="0" name=""/>
        <dsp:cNvSpPr/>
      </dsp:nvSpPr>
      <dsp:spPr>
        <a:xfrm>
          <a:off x="0" y="911277"/>
          <a:ext cx="6666833" cy="451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Defininizione ruolo/job description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archiviazione cv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C</a:t>
          </a:r>
          <a:r>
            <a:rPr lang="en-US" sz="2900" kern="1200"/>
            <a:t>reazione short list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P</a:t>
          </a:r>
          <a:r>
            <a:rPr lang="en-US" sz="2900" kern="1200"/>
            <a:t>rogrammazione colloqui/prove…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R</a:t>
          </a:r>
          <a:r>
            <a:rPr lang="en-US" sz="2900" kern="1200"/>
            <a:t>edazione graduatoria…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Processo di scelta… ecc.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/>
            <a:t>I</a:t>
          </a:r>
          <a:r>
            <a:rPr lang="en-US" sz="2900" kern="1200"/>
            <a:t>nquadramento…. </a:t>
          </a:r>
          <a:r>
            <a:rPr lang="en-GB" sz="2900" kern="1200"/>
            <a:t>E</a:t>
          </a:r>
          <a:r>
            <a:rPr lang="en-US" sz="2900" kern="1200"/>
            <a:t>cc.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 err="1"/>
            <a:t>Comunicazione</a:t>
          </a:r>
          <a:r>
            <a:rPr lang="en-US" sz="2900" kern="1200" dirty="0"/>
            <a:t>…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 err="1"/>
            <a:t>Inserimento</a:t>
          </a:r>
          <a:r>
            <a:rPr lang="en-US" sz="2900" kern="1200" dirty="0"/>
            <a:t> </a:t>
          </a:r>
          <a:r>
            <a:rPr lang="en-US" sz="2900" kern="1200" dirty="0" err="1"/>
            <a:t>neofita</a:t>
          </a:r>
          <a:r>
            <a:rPr lang="en-US" sz="2900" kern="1200" dirty="0"/>
            <a:t>…</a:t>
          </a:r>
        </a:p>
      </dsp:txBody>
      <dsp:txXfrm>
        <a:off x="0" y="911277"/>
        <a:ext cx="6666833" cy="4518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30F2F-001B-E546-BAFE-5DD67FB741C3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127EC-3C3B-F449-BE09-163FA42522A6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management classico e la teoria modernista sono orientati a stabilizzare e routininzzare le conoscenze organizzative per migliorare il rendimento. Il cambiamento è visto come il risultato intenzionale di un miglioramento organizzativo.</a:t>
          </a:r>
          <a:endParaRPr lang="en-US" sz="2300" kern="1200"/>
        </a:p>
      </dsp:txBody>
      <dsp:txXfrm>
        <a:off x="602678" y="725825"/>
        <a:ext cx="4463730" cy="2771523"/>
      </dsp:txXfrm>
    </dsp:sp>
    <dsp:sp modelId="{C35D10F0-382B-AC4E-BDFF-CB64D38E7FDE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55F34-2002-7742-82F9-10AE7B51DA6F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Il bisogno di nuove forme organizzative risponde all</a:t>
          </a:r>
          <a:r>
            <a:rPr lang="ja-JP" sz="2300" kern="1200"/>
            <a:t>’</a:t>
          </a:r>
          <a:r>
            <a:rPr lang="it-IT" sz="2300" kern="1200"/>
            <a:t>esigenza di rispondere al cambiamento ambientale</a:t>
          </a:r>
          <a:endParaRPr lang="en-US" sz="2300" kern="1200"/>
        </a:p>
      </dsp:txBody>
      <dsp:txXfrm>
        <a:off x="6269123" y="725825"/>
        <a:ext cx="4463730" cy="2771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08EE8-4011-D94A-BF5A-FB5779833415}">
      <dsp:nvSpPr>
        <dsp:cNvPr id="0" name=""/>
        <dsp:cNvSpPr/>
      </dsp:nvSpPr>
      <dsp:spPr>
        <a:xfrm>
          <a:off x="1885847" y="-98817"/>
          <a:ext cx="4161038" cy="4161038"/>
        </a:xfrm>
        <a:prstGeom prst="circularArrow">
          <a:avLst>
            <a:gd name="adj1" fmla="val 4668"/>
            <a:gd name="adj2" fmla="val 272909"/>
            <a:gd name="adj3" fmla="val 12899202"/>
            <a:gd name="adj4" fmla="val 1798476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36A39-3136-404B-B510-3E237DA27AA4}">
      <dsp:nvSpPr>
        <dsp:cNvPr id="0" name=""/>
        <dsp:cNvSpPr/>
      </dsp:nvSpPr>
      <dsp:spPr>
        <a:xfrm>
          <a:off x="2604864" y="82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Valori</a:t>
          </a:r>
        </a:p>
      </dsp:txBody>
      <dsp:txXfrm>
        <a:off x="2671327" y="67291"/>
        <a:ext cx="2590077" cy="1228575"/>
      </dsp:txXfrm>
    </dsp:sp>
    <dsp:sp modelId="{A1A87E95-3519-FA4D-8D60-55DF6B4EA0C8}">
      <dsp:nvSpPr>
        <dsp:cNvPr id="0" name=""/>
        <dsp:cNvSpPr/>
      </dsp:nvSpPr>
      <dsp:spPr>
        <a:xfrm>
          <a:off x="4098954" y="149491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Artefatti</a:t>
          </a:r>
        </a:p>
      </dsp:txBody>
      <dsp:txXfrm>
        <a:off x="4165417" y="1561381"/>
        <a:ext cx="2590077" cy="1228575"/>
      </dsp:txXfrm>
    </dsp:sp>
    <dsp:sp modelId="{36AD4CBE-82B9-F74E-A443-34A47EB06A83}">
      <dsp:nvSpPr>
        <dsp:cNvPr id="0" name=""/>
        <dsp:cNvSpPr/>
      </dsp:nvSpPr>
      <dsp:spPr>
        <a:xfrm>
          <a:off x="2604864" y="2989007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Simboli</a:t>
          </a:r>
        </a:p>
      </dsp:txBody>
      <dsp:txXfrm>
        <a:off x="2671327" y="3055470"/>
        <a:ext cx="2590077" cy="1228575"/>
      </dsp:txXfrm>
    </dsp:sp>
    <dsp:sp modelId="{820DEC3F-4685-1848-AFB4-8FBCC16A7120}">
      <dsp:nvSpPr>
        <dsp:cNvPr id="0" name=""/>
        <dsp:cNvSpPr/>
      </dsp:nvSpPr>
      <dsp:spPr>
        <a:xfrm>
          <a:off x="1110775" y="1494918"/>
          <a:ext cx="2723003" cy="136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100" kern="1200" dirty="0">
              <a:solidFill>
                <a:srgbClr val="262D4C"/>
              </a:solidFill>
            </a:rPr>
            <a:t>Assunti</a:t>
          </a:r>
        </a:p>
      </dsp:txBody>
      <dsp:txXfrm>
        <a:off x="1177238" y="1561381"/>
        <a:ext cx="2590077" cy="1228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C2CA-7374-499A-A3FE-F6422458A1F6}">
      <dsp:nvSpPr>
        <dsp:cNvPr id="0" name=""/>
        <dsp:cNvSpPr/>
      </dsp:nvSpPr>
      <dsp:spPr>
        <a:xfrm>
          <a:off x="0" y="597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2E25B-E0CB-4FDA-8D83-D9223DD062DB}">
      <dsp:nvSpPr>
        <dsp:cNvPr id="0" name=""/>
        <dsp:cNvSpPr/>
      </dsp:nvSpPr>
      <dsp:spPr>
        <a:xfrm>
          <a:off x="422847" y="315112"/>
          <a:ext cx="768813" cy="768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DBB8D-E743-44B9-928F-58899A1A7A03}">
      <dsp:nvSpPr>
        <dsp:cNvPr id="0" name=""/>
        <dsp:cNvSpPr/>
      </dsp:nvSpPr>
      <dsp:spPr>
        <a:xfrm>
          <a:off x="1614509" y="597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tradizionali, l’apprendimento è esplorato principalmente a livello </a:t>
          </a:r>
          <a:r>
            <a:rPr lang="it-IT" sz="1700" b="1" kern="1200"/>
            <a:t>individuale (attore)</a:t>
          </a:r>
          <a:r>
            <a:rPr lang="it-IT" sz="1700" kern="1200"/>
            <a:t>, come un processo di cambiamento che comporta una modifica delle strutture concettuali e comportamentali di un individuo</a:t>
          </a:r>
          <a:endParaRPr lang="en-US" sz="1700" kern="1200"/>
        </a:p>
      </dsp:txBody>
      <dsp:txXfrm>
        <a:off x="1614509" y="597"/>
        <a:ext cx="6792474" cy="1397843"/>
      </dsp:txXfrm>
    </dsp:sp>
    <dsp:sp modelId="{276A5ADE-E740-4D79-81A1-0C822D3E7810}">
      <dsp:nvSpPr>
        <dsp:cNvPr id="0" name=""/>
        <dsp:cNvSpPr/>
      </dsp:nvSpPr>
      <dsp:spPr>
        <a:xfrm>
          <a:off x="0" y="1747901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7460F-942A-4368-A35B-47537C535B15}">
      <dsp:nvSpPr>
        <dsp:cNvPr id="0" name=""/>
        <dsp:cNvSpPr/>
      </dsp:nvSpPr>
      <dsp:spPr>
        <a:xfrm>
          <a:off x="422847" y="2062416"/>
          <a:ext cx="768813" cy="768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97803-AAB1-430E-AB79-9B9129E9EFFA}">
      <dsp:nvSpPr>
        <dsp:cNvPr id="0" name=""/>
        <dsp:cNvSpPr/>
      </dsp:nvSpPr>
      <dsp:spPr>
        <a:xfrm>
          <a:off x="1614509" y="1747901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istituzionalisti l’azione diviene effetto di di un </a:t>
          </a:r>
          <a:r>
            <a:rPr lang="it-IT" sz="1700" b="1" kern="1200"/>
            <a:t>contesto istituzionale</a:t>
          </a:r>
          <a:r>
            <a:rPr lang="it-IT" sz="1700" kern="1200"/>
            <a:t> che vincola i soggetti ad agire in consonanza o rottura con il contesto (isomorfismo, voice, exit) </a:t>
          </a:r>
          <a:endParaRPr lang="en-US" sz="1700" kern="1200"/>
        </a:p>
      </dsp:txBody>
      <dsp:txXfrm>
        <a:off x="1614509" y="1747901"/>
        <a:ext cx="6792474" cy="1397843"/>
      </dsp:txXfrm>
    </dsp:sp>
    <dsp:sp modelId="{C6C085E0-A90E-4124-AA21-01B981FB816E}">
      <dsp:nvSpPr>
        <dsp:cNvPr id="0" name=""/>
        <dsp:cNvSpPr/>
      </dsp:nvSpPr>
      <dsp:spPr>
        <a:xfrm>
          <a:off x="0" y="3495206"/>
          <a:ext cx="8406984" cy="13978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876F-3F22-4420-82A8-94F443DFF9EB}">
      <dsp:nvSpPr>
        <dsp:cNvPr id="0" name=""/>
        <dsp:cNvSpPr/>
      </dsp:nvSpPr>
      <dsp:spPr>
        <a:xfrm>
          <a:off x="422847" y="3809720"/>
          <a:ext cx="768813" cy="7688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F22E2-42CA-476B-B893-3A2308EE3070}">
      <dsp:nvSpPr>
        <dsp:cNvPr id="0" name=""/>
        <dsp:cNvSpPr/>
      </dsp:nvSpPr>
      <dsp:spPr>
        <a:xfrm>
          <a:off x="1614509" y="3495206"/>
          <a:ext cx="6792474" cy="139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38" tIns="147938" rIns="147938" bIns="14793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Negli approcci centrati sulle pratiche c’è la convinzione che sia nelle </a:t>
          </a:r>
          <a:r>
            <a:rPr lang="it-IT" sz="1700" b="1" kern="1200"/>
            <a:t>pratiche</a:t>
          </a:r>
          <a:r>
            <a:rPr lang="it-IT" sz="1700" kern="1200"/>
            <a:t> stesse l’origine dell’apprendimento.</a:t>
          </a:r>
          <a:endParaRPr lang="en-US" sz="1700" kern="1200"/>
        </a:p>
      </dsp:txBody>
      <dsp:txXfrm>
        <a:off x="1614509" y="3495206"/>
        <a:ext cx="6792474" cy="1397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1A7ED-87AA-0C46-9FF2-F7927B6B8282}">
      <dsp:nvSpPr>
        <dsp:cNvPr id="0" name=""/>
        <dsp:cNvSpPr/>
      </dsp:nvSpPr>
      <dsp:spPr>
        <a:xfrm>
          <a:off x="0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9F673-9336-A045-A370-CD297C69A5E4}">
      <dsp:nvSpPr>
        <dsp:cNvPr id="0" name=""/>
        <dsp:cNvSpPr/>
      </dsp:nvSpPr>
      <dsp:spPr>
        <a:xfrm>
          <a:off x="258067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Single loop: stesso stimolo stessa risposta</a:t>
          </a:r>
          <a:endParaRPr lang="en-US" sz="1500" kern="1200"/>
        </a:p>
      </dsp:txBody>
      <dsp:txXfrm>
        <a:off x="301264" y="582512"/>
        <a:ext cx="2236217" cy="1388464"/>
      </dsp:txXfrm>
    </dsp:sp>
    <dsp:sp modelId="{FE05C36B-2235-AE42-A4BE-367822691203}">
      <dsp:nvSpPr>
        <dsp:cNvPr id="0" name=""/>
        <dsp:cNvSpPr/>
      </dsp:nvSpPr>
      <dsp:spPr>
        <a:xfrm>
          <a:off x="2838747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59096-686B-DC41-A8AB-2C4EEA0E6588}">
      <dsp:nvSpPr>
        <dsp:cNvPr id="0" name=""/>
        <dsp:cNvSpPr/>
      </dsp:nvSpPr>
      <dsp:spPr>
        <a:xfrm>
          <a:off x="3096815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Double loop: analisi stimolo, scelta risposta</a:t>
          </a:r>
          <a:endParaRPr lang="en-US" sz="1500" kern="1200"/>
        </a:p>
      </dsp:txBody>
      <dsp:txXfrm>
        <a:off x="3140012" y="582512"/>
        <a:ext cx="2236217" cy="1388464"/>
      </dsp:txXfrm>
    </dsp:sp>
    <dsp:sp modelId="{EA6989C3-EF65-BF43-A10C-D5FDEF63B259}">
      <dsp:nvSpPr>
        <dsp:cNvPr id="0" name=""/>
        <dsp:cNvSpPr/>
      </dsp:nvSpPr>
      <dsp:spPr>
        <a:xfrm>
          <a:off x="5677495" y="294150"/>
          <a:ext cx="2322611" cy="1474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6D927-F03D-004C-A9C5-569F4F3398EF}">
      <dsp:nvSpPr>
        <dsp:cNvPr id="0" name=""/>
        <dsp:cNvSpPr/>
      </dsp:nvSpPr>
      <dsp:spPr>
        <a:xfrm>
          <a:off x="5935563" y="539315"/>
          <a:ext cx="2322611" cy="147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(critica di Weick: l’apprendimento va riferito alla sfera della conoscenza, del linguaggio e dell’interpretazione</a:t>
          </a:r>
          <a:endParaRPr lang="en-US" sz="1500" kern="1200"/>
        </a:p>
      </dsp:txBody>
      <dsp:txXfrm>
        <a:off x="5978760" y="582512"/>
        <a:ext cx="2236217" cy="138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E0B5E2-B642-9D5E-511C-D3FB4F9C7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DE46F-193A-D392-7C68-4A3FF5117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3B4C-A4B2-1241-8387-CC2F3826D1F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78D5-28DC-8D61-CC64-DE67FAE56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3A1B7-D9EB-976C-0450-3D084879C3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CC06-18A5-B745-A4D7-A78929AE7A9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639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906CF-7A88-4B4C-830C-F6ED6CA9E7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84C2B-25C0-7C44-8DB1-94EFC8424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9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egnaposto immagine diapositiva 1">
            <a:extLst>
              <a:ext uri="{FF2B5EF4-FFF2-40B4-BE49-F238E27FC236}">
                <a16:creationId xmlns:a16="http://schemas.microsoft.com/office/drawing/2014/main" id="{5675D62F-84DD-1CE3-EDF4-2CD3D1077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4" name="Segnaposto note 2">
            <a:extLst>
              <a:ext uri="{FF2B5EF4-FFF2-40B4-BE49-F238E27FC236}">
                <a16:creationId xmlns:a16="http://schemas.microsoft.com/office/drawing/2014/main" id="{A232B2E4-536D-2054-13B8-4B8D9DE9B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T" altLang="en-IT">
              <a:ea typeface="ＭＳ Ｐゴシック" panose="020B0600070205080204" pitchFamily="34" charset="-128"/>
            </a:endParaRPr>
          </a:p>
        </p:txBody>
      </p:sp>
      <p:sp>
        <p:nvSpPr>
          <p:cNvPr id="3075" name="Segnaposto numero diapositiva 3">
            <a:extLst>
              <a:ext uri="{FF2B5EF4-FFF2-40B4-BE49-F238E27FC236}">
                <a16:creationId xmlns:a16="http://schemas.microsoft.com/office/drawing/2014/main" id="{BB8DB7EF-869D-5F8F-F5F7-CF29B9175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BBA91-3D35-8C43-817C-9B7C4B35AB22}" type="slidenum">
              <a:rPr lang="it-IT" altLang="en-IT" sz="1200"/>
              <a:pPr eaLnBrk="1" hangingPunct="1"/>
              <a:t>16</a:t>
            </a:fld>
            <a:endParaRPr lang="it-IT" altLang="en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A76B-5C4D-0857-6201-E6D7B7139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4F5F0-D319-A1B9-1FBF-B4A5E0CD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578A-C620-5703-1CF7-8C8079E0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4C99-2ECD-C856-229A-F47B9B28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1ACF0-1867-926E-9F81-375EDD34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E6F63-E8BD-C5C8-93DB-ABCC2AFCE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499B1-C5E3-4C11-6847-428E61FB1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6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6010-5A87-1C12-6630-EA6A7D7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61061-8CC9-472E-10D5-2AC5661F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9270-83F5-D403-A139-345BEDCD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D41E-CB8D-A521-607D-C6E42578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B5CA-51E8-0AF9-0B58-855BD6D7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D5A7-8727-7D3C-855E-9B6AEE768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DD28D-BABC-B110-B934-937CBD687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C78AD3-CB7D-D31E-AC42-D04AD4E9F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DDBEF-3194-19AC-98B2-5590B47B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504B-A637-33D8-B0DF-885F371B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C6BC-560A-F5E6-EAB8-8B719A2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2914F-197D-9C9D-18F9-5AA0DB20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428E6-0DE5-F508-A838-34E740527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83B37-AB8E-3401-7071-25A31593E3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2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7BA37FC-4E40-CB51-39ED-C4CC463DC894}"/>
              </a:ext>
            </a:extLst>
          </p:cNvPr>
          <p:cNvSpPr/>
          <p:nvPr/>
        </p:nvSpPr>
        <p:spPr>
          <a:xfrm>
            <a:off x="10888133" y="282575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19494CA-E1D5-01B6-F65F-49C7503C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7F90CAE-7172-5D88-C63C-D96AFDE7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F9C296-FEAE-EDA6-FB29-BED19964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2E23A32-3763-D512-3577-8458ECEB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A116-90B4-9E41-B8E3-3A07EC776AE9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414973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0BE4AF-18AB-A7D7-E412-62D7BE6708B7}"/>
              </a:ext>
            </a:extLst>
          </p:cNvPr>
          <p:cNvSpPr/>
          <p:nvPr/>
        </p:nvSpPr>
        <p:spPr>
          <a:xfrm>
            <a:off x="10947400" y="282575"/>
            <a:ext cx="855133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9C7EA98-A608-8FAF-D8DC-A1FE1AEF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1" y="228600"/>
            <a:ext cx="34713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IT" sz="3600" b="1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1B3F76F-1946-AA33-A135-62764D53A314}"/>
              </a:ext>
            </a:extLst>
          </p:cNvPr>
          <p:cNvSpPr/>
          <p:nvPr/>
        </p:nvSpPr>
        <p:spPr>
          <a:xfrm>
            <a:off x="10756901" y="282575"/>
            <a:ext cx="122767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EE7262-C19D-16FC-77EF-C237ACE5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F974B5-6CF1-9AB8-619D-6B5B1DE1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3BCB65-0570-4DE5-C3AF-E9749272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30FEA-0446-D144-887B-98E8C171284C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480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DF801F-D4ED-8616-99CA-5E8AC99CE7E7}"/>
              </a:ext>
            </a:extLst>
          </p:cNvPr>
          <p:cNvSpPr/>
          <p:nvPr/>
        </p:nvSpPr>
        <p:spPr>
          <a:xfrm>
            <a:off x="10888133" y="282576"/>
            <a:ext cx="9144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8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1F8765B-B7F2-9978-3A22-C9EF4F13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626D10E-C6AC-AF3F-A7A8-695DE0A6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B20EC1-4244-4DD2-D919-05867020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8436-B46A-0F4D-B38E-08CBF680EFA9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38470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5887-E69B-4DD9-47BD-4CBFB129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57D4-A3C7-6B34-81EC-B14BACAB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FA38-340C-2CFA-E834-3E1A7E04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2EF0-389E-44F8-8E3B-99B6DF46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DA76-73AF-06F6-A150-46DB4AA8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27B54-01E7-F83B-80F7-4C1CBDA74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8D625-3111-075C-EB16-3184D6796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E597-628F-9899-31AD-F572CF90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2FB9C-3F4A-2B4D-4A67-3B72490D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F2E5-B03F-7F9A-292F-FF019A9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9C724-0A24-384C-C94D-27544AAA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9227C-DCA2-AA26-77B3-49BBCDD1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420C3-D425-F0F4-F06E-68058088B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F8F46-6F75-7344-A875-B3342A806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82B4-B8A9-0B01-18D4-0CC6A027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6CF9-5ED3-241C-DB6C-A07D9BBE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40B27-99DF-6384-CA90-A0A8635A6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CAA0-2A91-9B3F-96EE-0CC4A10F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6A5A9-DF3E-7D9A-C706-E2159C5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E4051-FE7F-145A-1778-5FF7B3EE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BB949-79E2-6A7F-ECCC-271846E5D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E73C5-8726-D02F-3B2E-1D11D3981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E936-5FE2-A6F0-3BF2-3F76AB4D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FCD5-9BDB-8859-9C3A-7B46BE88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CE0CE-8312-F70A-3696-8EB30DAF6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95F20-D1DD-99E4-539F-68EA08B06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88297-04C2-3B28-127F-B119A58F0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3C8C9-2BAA-2B80-C051-C829B8D5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A5740-7738-836B-8874-E54E224E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90252-8B0F-7914-AC57-DCD4CBD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15D89-E8E9-5CC4-8F83-0FAD3A272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93B913-DF4B-1A1A-3763-68BAA04BA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04BF-2808-BBD8-2636-680A03CF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062BE-C773-E877-6CFB-561E3380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3D9C2-4BEA-85E3-D8A9-4DE316F4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D93A7-2901-66F7-F78C-B3FBAF10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1A18A-19AA-FB1E-3882-03E6EB00D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9DE5C-DC09-01FE-7E02-2B2FEE119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CE64F-3FE3-C4F8-84D3-D5BCE7AB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1E78D-0F7D-FC66-6ABF-3B04B64E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C3A8-228F-2C31-D6B1-AFE637F9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30B92-212F-E9D5-74A4-B4BD12EF9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BB223-D90F-0A44-0DCD-79263189D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CD5B-0D3E-E654-5EB6-5B766B6E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0715-14BA-789A-8CBD-AC40AF93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2FA95-6D20-B38C-7C6C-BB54356F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1D75E-8FE5-BF2D-4A43-98B64085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025D9-2B68-F8DD-E9CE-86A82F5B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AEE4-8130-81FB-66CE-B51CA5C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4413E-326A-0809-C6C0-B1BABBDF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EEC77-B37E-11DE-E1E0-8E10608637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34E5-DE41-94B4-602C-DE6E3C19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BB308-9F44-9A00-AE0D-50995227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C75C1-B426-DD10-6F38-5E491F58F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71901-C738-9BB2-56B4-0C15EC28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98D5-CE4C-5B46-B78E-F5087F1AE1C2}" type="datetimeFigureOut">
              <a:rPr lang="en-IT" smtClean="0"/>
              <a:t>04/04/23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877C-18D0-F137-20BD-8751BFAB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185A7-E40D-06FB-8086-D67B7446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6C555-F72D-7699-4939-CFA45D7F0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F6352-EF32-041E-8444-3C1E5109B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5566A-DD0C-426C-1E14-976C0AE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3934-A4FD-AB29-7BFF-CCD58F6B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FF827-2128-7C8A-8421-3D0089C16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D698D5-CE4C-5B46-B78E-F5087F1AE1C2}" type="datetimeFigureOut">
              <a:rPr lang="en-IT" smtClean="0"/>
              <a:pPr/>
              <a:t>04/04/23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ADFF-37AB-DEF5-EEE9-5B5D76D59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E47C-5092-E0FE-1BE3-7D2FFB3DC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CBEC9-B5B6-D225-0EB3-A7CB7A02FF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6B3F2-4CC8-3250-79AD-68F74652DE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11" r:id="rId12"/>
    <p:sldLayoutId id="2147484112" r:id="rId13"/>
    <p:sldLayoutId id="2147484113" r:id="rId14"/>
    <p:sldLayoutId id="2147484114" r:id="rId15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Aziendale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C1A0D-2F64-66BF-BE81-FEF47A72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32" y="1569163"/>
            <a:ext cx="5113561" cy="3999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L-18: Scienze dell’economia e della gestione aziendale; curriculum Economia Aziendale (EA)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DA788A0C-7021-2F79-F51C-685E964FB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604" y="457200"/>
            <a:ext cx="86767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5582-BA83-D1B3-6260-E907211B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E</a:t>
            </a:r>
            <a:r>
              <a:rPr lang="en-GB" dirty="0"/>
              <a:t>l</a:t>
            </a:r>
            <a:r>
              <a:rPr lang="en-IT" dirty="0"/>
              <a:t>ementi di costruzione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63585-00C3-A775-D170-AAEE2A43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2572"/>
            <a:ext cx="10515600" cy="36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0F923-E26F-876C-1A8B-AC6E9C8B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T" sz="4000">
                <a:solidFill>
                  <a:srgbClr val="FFFFFF"/>
                </a:solidFill>
              </a:rPr>
              <a:t>Procedura assunzione di un/a addetta/o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511A82-8B75-F447-42F4-6D000C385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652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50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61CA8-80EC-7AE2-8180-D0102718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T" sz="4000">
                <a:solidFill>
                  <a:srgbClr val="FFFFFF"/>
                </a:solidFill>
              </a:rPr>
              <a:t>Procedura…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E9DC-7607-6367-E7DB-D7C93B67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T" sz="2000" dirty="0"/>
              <a:t>E’ in sostanza l’esito della flow chart e ha il compito di mettere in forma estesa il processo riassunto dalla flow chart.</a:t>
            </a:r>
          </a:p>
          <a:p>
            <a:r>
              <a:rPr lang="en-IT" sz="2000" dirty="0"/>
              <a:t>Essa può contenere: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scopo</a:t>
            </a:r>
            <a:r>
              <a:rPr lang="en-GB" sz="2000" dirty="0">
                <a:effectLst/>
                <a:latin typeface="Calibri" panose="020F0502020204030204" pitchFamily="34" charset="0"/>
              </a:rPr>
              <a:t> del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Il campo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applicazione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del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Il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giorno</a:t>
            </a:r>
            <a:r>
              <a:rPr lang="en-GB" sz="2000" dirty="0">
                <a:effectLst/>
                <a:latin typeface="Calibri" panose="020F0502020204030204" pitchFamily="34" charset="0"/>
              </a:rPr>
              <a:t> in cui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diventa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ufficiale</a:t>
            </a:r>
            <a:r>
              <a:rPr lang="en-GB" sz="2000" dirty="0">
                <a:effectLst/>
                <a:latin typeface="Calibri" panose="020F0502020204030204" pitchFamily="34" charset="0"/>
              </a:rPr>
              <a:t> (ed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eventualmente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quello</a:t>
            </a:r>
            <a:r>
              <a:rPr lang="en-GB" sz="2000" dirty="0">
                <a:effectLst/>
                <a:latin typeface="Calibri" panose="020F0502020204030204" pitchFamily="34" charset="0"/>
              </a:rPr>
              <a:t> in cui decade) il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La persona (o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l’ente</a:t>
            </a:r>
            <a:r>
              <a:rPr lang="en-GB" sz="2000" dirty="0">
                <a:effectLst/>
                <a:latin typeface="Calibri" panose="020F0502020204030204" pitchFamily="34" charset="0"/>
              </a:rPr>
              <a:t>)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2000" dirty="0">
                <a:effectLst/>
                <a:latin typeface="Calibri" panose="020F0502020204030204" pitchFamily="34" charset="0"/>
              </a:rPr>
              <a:t> presidia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l’intero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MT"/>
              </a:rPr>
              <a:t>–  </a:t>
            </a:r>
            <a:r>
              <a:rPr lang="en-GB" sz="2000" dirty="0">
                <a:effectLst/>
                <a:latin typeface="Calibri" panose="020F0502020204030204" pitchFamily="34" charset="0"/>
              </a:rPr>
              <a:t>La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documentazione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allegata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endParaRPr lang="en-GB" sz="2000" dirty="0">
              <a:effectLst/>
              <a:latin typeface="ArialMT"/>
            </a:endParaRPr>
          </a:p>
          <a:p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66784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B858-C9A2-969E-9F94-2259190C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Gestione di un progetto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E968-A487-F231-5367-EBBDBDD1A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Strategie di time management (Diagrammi di Gantt)</a:t>
            </a:r>
          </a:p>
          <a:p>
            <a:r>
              <a:rPr lang="en-IT" dirty="0"/>
              <a:t>Strategie Project manag</a:t>
            </a:r>
            <a:r>
              <a:rPr lang="en-GB" dirty="0"/>
              <a:t>e</a:t>
            </a:r>
            <a:r>
              <a:rPr lang="en-IT" dirty="0"/>
              <a:t>ment (Software di flusso)</a:t>
            </a:r>
          </a:p>
          <a:p>
            <a:r>
              <a:rPr lang="en-IT" dirty="0"/>
              <a:t>Strategie di coordinamento (riunioni di audit/check-up/assessment)</a:t>
            </a:r>
          </a:p>
        </p:txBody>
      </p:sp>
    </p:spTree>
    <p:extLst>
      <p:ext uri="{BB962C8B-B14F-4D97-AF65-F5344CB8AC3E}">
        <p14:creationId xmlns:p14="http://schemas.microsoft.com/office/powerpoint/2010/main" val="37689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5379B-21C7-8381-1A01-6CE9AD3D796C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Diagramma di Gantt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3ED17-5A77-3AE0-CE3A-E62A7B34A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68" y="1845426"/>
            <a:ext cx="932001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>
            <a:extLst>
              <a:ext uri="{FF2B5EF4-FFF2-40B4-BE49-F238E27FC236}">
                <a16:creationId xmlns:a16="http://schemas.microsoft.com/office/drawing/2014/main" id="{4619F421-0F2B-D7CA-C214-CC8AB80E3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Cambiamento e apprendimento</a:t>
            </a:r>
            <a:b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en-IT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organizzativo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F1F77-D5E6-DD94-565C-2DA1CAC92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A42A9-41EE-37BD-5DFE-B3747ACA2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DB3F63-7A3A-2047-1072-EF8E0197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50" y="1480033"/>
            <a:ext cx="5909368" cy="38979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BE8F1B-0AB3-DE9D-421F-43A74C9EDAA7}"/>
              </a:ext>
            </a:extLst>
          </p:cNvPr>
          <p:cNvSpPr txBox="1"/>
          <p:nvPr/>
        </p:nvSpPr>
        <p:spPr>
          <a:xfrm>
            <a:off x="665018" y="1868246"/>
            <a:ext cx="9856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effectLst/>
                <a:latin typeface="Helvetica" pitchFamily="2" charset="0"/>
              </a:rPr>
              <a:t>E </a:t>
            </a:r>
            <a:r>
              <a:rPr lang="en-GB" sz="1800" b="1" i="1" dirty="0" err="1">
                <a:effectLst/>
                <a:latin typeface="Helvetica" pitchFamily="2" charset="0"/>
              </a:rPr>
              <a:t>debbasi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considerare</a:t>
            </a:r>
            <a:r>
              <a:rPr lang="en-GB" sz="1800" b="1" i="1" dirty="0">
                <a:effectLst/>
                <a:latin typeface="Helvetica" pitchFamily="2" charset="0"/>
              </a:rPr>
              <a:t> come non è </a:t>
            </a:r>
            <a:r>
              <a:rPr lang="en-GB" sz="1800" b="1" i="1" dirty="0" err="1">
                <a:effectLst/>
                <a:latin typeface="Helvetica" pitchFamily="2" charset="0"/>
              </a:rPr>
              <a:t>cosa</a:t>
            </a:r>
            <a:r>
              <a:rPr lang="en-GB" sz="1800" b="1" i="1" dirty="0">
                <a:effectLst/>
                <a:latin typeface="Helvetica" pitchFamily="2" charset="0"/>
              </a:rPr>
              <a:t> più difficile a </a:t>
            </a:r>
            <a:r>
              <a:rPr lang="en-GB" sz="1800" b="1" i="1" dirty="0" err="1">
                <a:effectLst/>
                <a:latin typeface="Helvetica" pitchFamily="2" charset="0"/>
              </a:rPr>
              <a:t>trattare</a:t>
            </a:r>
            <a:r>
              <a:rPr lang="en-GB" sz="1800" b="1" i="1" dirty="0">
                <a:effectLst/>
                <a:latin typeface="Helvetica" pitchFamily="2" charset="0"/>
              </a:rPr>
              <a:t>, né più </a:t>
            </a:r>
            <a:r>
              <a:rPr lang="en-GB" sz="1800" b="1" i="1" dirty="0" err="1">
                <a:effectLst/>
                <a:latin typeface="Helvetica" pitchFamily="2" charset="0"/>
              </a:rPr>
              <a:t>dubia</a:t>
            </a:r>
            <a:r>
              <a:rPr lang="en-GB" sz="1800" b="1" i="1" dirty="0">
                <a:effectLst/>
                <a:latin typeface="Helvetica" pitchFamily="2" charset="0"/>
              </a:rPr>
              <a:t> a </a:t>
            </a:r>
            <a:r>
              <a:rPr lang="en-GB" sz="1800" b="1" i="1" dirty="0" err="1">
                <a:effectLst/>
                <a:latin typeface="Helvetica" pitchFamily="2" charset="0"/>
              </a:rPr>
              <a:t>riuscire</a:t>
            </a:r>
            <a:r>
              <a:rPr lang="en-GB" sz="1800" b="1" i="1" dirty="0">
                <a:effectLst/>
                <a:latin typeface="Helvetica" pitchFamily="2" charset="0"/>
              </a:rPr>
              <a:t>, né più </a:t>
            </a:r>
            <a:r>
              <a:rPr lang="en-GB" sz="1800" b="1" i="1" dirty="0" err="1">
                <a:effectLst/>
                <a:latin typeface="Helvetica" pitchFamily="2" charset="0"/>
              </a:rPr>
              <a:t>pericolosa</a:t>
            </a:r>
            <a:r>
              <a:rPr lang="en-GB" sz="1800" b="1" i="1" dirty="0">
                <a:effectLst/>
                <a:latin typeface="Helvetica" pitchFamily="2" charset="0"/>
              </a:rPr>
              <a:t> a </a:t>
            </a:r>
            <a:r>
              <a:rPr lang="en-GB" sz="1800" b="1" i="1" dirty="0" err="1">
                <a:effectLst/>
                <a:latin typeface="Helvetica" pitchFamily="2" charset="0"/>
              </a:rPr>
              <a:t>maneggiare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farsi</a:t>
            </a:r>
            <a:r>
              <a:rPr lang="en-GB" sz="1800" b="1" i="1" dirty="0">
                <a:effectLst/>
                <a:latin typeface="Helvetica" pitchFamily="2" charset="0"/>
              </a:rPr>
              <a:t> a capo ad </a:t>
            </a:r>
            <a:r>
              <a:rPr lang="en-GB" sz="1800" b="1" i="1" dirty="0" err="1">
                <a:effectLst/>
                <a:latin typeface="Helvetica" pitchFamily="2" charset="0"/>
              </a:rPr>
              <a:t>introdurre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. Perché lo </a:t>
            </a:r>
            <a:r>
              <a:rPr lang="en-GB" sz="1800" b="1" i="1" dirty="0" err="1">
                <a:effectLst/>
                <a:latin typeface="Helvetica" pitchFamily="2" charset="0"/>
              </a:rPr>
              <a:t>introduttore</a:t>
            </a:r>
            <a:r>
              <a:rPr lang="en-GB" sz="1800" b="1" i="1" dirty="0">
                <a:effectLst/>
                <a:latin typeface="Helvetica" pitchFamily="2" charset="0"/>
              </a:rPr>
              <a:t> ha per </a:t>
            </a:r>
            <a:r>
              <a:rPr lang="en-GB" sz="1800" b="1" i="1" dirty="0" err="1">
                <a:effectLst/>
                <a:latin typeface="Helvetica" pitchFamily="2" charset="0"/>
              </a:rPr>
              <a:t>nimici</a:t>
            </a:r>
            <a:r>
              <a:rPr lang="en-GB" sz="1800" b="1" i="1" dirty="0">
                <a:effectLst/>
                <a:latin typeface="Helvetica" pitchFamily="2" charset="0"/>
              </a:rPr>
              <a:t> tutti </a:t>
            </a:r>
            <a:r>
              <a:rPr lang="en-GB" sz="1800" b="1" i="1" dirty="0" err="1">
                <a:effectLst/>
                <a:latin typeface="Helvetica" pitchFamily="2" charset="0"/>
              </a:rPr>
              <a:t>quelli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vecchi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fanno</a:t>
            </a:r>
            <a:r>
              <a:rPr lang="en-GB" sz="1800" b="1" i="1" dirty="0">
                <a:effectLst/>
                <a:latin typeface="Helvetica" pitchFamily="2" charset="0"/>
              </a:rPr>
              <a:t> bene, et ha </a:t>
            </a:r>
            <a:r>
              <a:rPr lang="en-GB" sz="1800" b="1" i="1" dirty="0" err="1">
                <a:effectLst/>
                <a:latin typeface="Helvetica" pitchFamily="2" charset="0"/>
              </a:rPr>
              <a:t>tepidi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defensori</a:t>
            </a:r>
            <a:r>
              <a:rPr lang="en-GB" sz="1800" b="1" i="1" dirty="0">
                <a:effectLst/>
                <a:latin typeface="Helvetica" pitchFamily="2" charset="0"/>
              </a:rPr>
              <a:t> tutti </a:t>
            </a:r>
            <a:r>
              <a:rPr lang="en-GB" sz="1800" b="1" i="1" dirty="0" err="1">
                <a:effectLst/>
                <a:latin typeface="Helvetica" pitchFamily="2" charset="0"/>
              </a:rPr>
              <a:t>quelli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ordini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farebbono</a:t>
            </a:r>
            <a:r>
              <a:rPr lang="en-GB" sz="1800" b="1" i="1" dirty="0">
                <a:effectLst/>
                <a:latin typeface="Helvetica" pitchFamily="2" charset="0"/>
              </a:rPr>
              <a:t> bene. La quale </a:t>
            </a:r>
            <a:r>
              <a:rPr lang="en-GB" sz="1800" b="1" i="1" dirty="0" err="1">
                <a:effectLst/>
                <a:latin typeface="Helvetica" pitchFamily="2" charset="0"/>
              </a:rPr>
              <a:t>tepidezza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nasce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parte</a:t>
            </a:r>
            <a:r>
              <a:rPr lang="en-GB" sz="1800" b="1" i="1" dirty="0">
                <a:effectLst/>
                <a:latin typeface="Helvetica" pitchFamily="2" charset="0"/>
              </a:rPr>
              <a:t> per </a:t>
            </a:r>
            <a:r>
              <a:rPr lang="en-GB" sz="1800" b="1" i="1" dirty="0" err="1">
                <a:effectLst/>
                <a:latin typeface="Helvetica" pitchFamily="2" charset="0"/>
              </a:rPr>
              <a:t>paura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avversarii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che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hanno</a:t>
            </a:r>
            <a:r>
              <a:rPr lang="en-GB" sz="1800" b="1" i="1" dirty="0">
                <a:effectLst/>
                <a:latin typeface="Helvetica" pitchFamily="2" charset="0"/>
              </a:rPr>
              <a:t> le </a:t>
            </a:r>
            <a:r>
              <a:rPr lang="en-GB" sz="1800" b="1" i="1" dirty="0" err="1">
                <a:effectLst/>
                <a:latin typeface="Helvetica" pitchFamily="2" charset="0"/>
              </a:rPr>
              <a:t>leggi</a:t>
            </a:r>
            <a:r>
              <a:rPr lang="en-GB" sz="1800" b="1" i="1" dirty="0">
                <a:effectLst/>
                <a:latin typeface="Helvetica" pitchFamily="2" charset="0"/>
              </a:rPr>
              <a:t> dal canto </a:t>
            </a:r>
            <a:r>
              <a:rPr lang="en-GB" sz="1800" b="1" i="1" dirty="0" err="1">
                <a:effectLst/>
                <a:latin typeface="Helvetica" pitchFamily="2" charset="0"/>
              </a:rPr>
              <a:t>loro</a:t>
            </a:r>
            <a:r>
              <a:rPr lang="en-GB" sz="1800" b="1" i="1" dirty="0">
                <a:effectLst/>
                <a:latin typeface="Helvetica" pitchFamily="2" charset="0"/>
              </a:rPr>
              <a:t>, </a:t>
            </a:r>
            <a:r>
              <a:rPr lang="en-GB" sz="1800" b="1" i="1" dirty="0" err="1">
                <a:effectLst/>
                <a:latin typeface="Helvetica" pitchFamily="2" charset="0"/>
              </a:rPr>
              <a:t>parte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dalla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incredulita</a:t>
            </a:r>
            <a:r>
              <a:rPr lang="en-GB" sz="1800" b="1" i="1" dirty="0">
                <a:effectLst/>
                <a:latin typeface="Helvetica" pitchFamily="2" charset="0"/>
              </a:rPr>
              <a:t>̀ </a:t>
            </a:r>
            <a:r>
              <a:rPr lang="en-GB" sz="1800" b="1" i="1" dirty="0" err="1">
                <a:effectLst/>
                <a:latin typeface="Helvetica" pitchFamily="2" charset="0"/>
              </a:rPr>
              <a:t>delli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uomini</a:t>
            </a:r>
            <a:r>
              <a:rPr lang="en-GB" sz="1800" b="1" i="1" dirty="0">
                <a:effectLst/>
                <a:latin typeface="Helvetica" pitchFamily="2" charset="0"/>
              </a:rPr>
              <a:t> li </a:t>
            </a:r>
            <a:r>
              <a:rPr lang="en-GB" sz="1800" b="1" i="1" dirty="0" err="1">
                <a:effectLst/>
                <a:latin typeface="Helvetica" pitchFamily="2" charset="0"/>
              </a:rPr>
              <a:t>quali</a:t>
            </a:r>
            <a:r>
              <a:rPr lang="en-GB" sz="1800" b="1" i="1" dirty="0">
                <a:effectLst/>
                <a:latin typeface="Helvetica" pitchFamily="2" charset="0"/>
              </a:rPr>
              <a:t> non </a:t>
            </a:r>
            <a:r>
              <a:rPr lang="en-GB" sz="1800" b="1" i="1" dirty="0" err="1">
                <a:effectLst/>
                <a:latin typeface="Helvetica" pitchFamily="2" charset="0"/>
              </a:rPr>
              <a:t>credano</a:t>
            </a:r>
            <a:r>
              <a:rPr lang="en-GB" sz="1800" b="1" i="1" dirty="0">
                <a:effectLst/>
                <a:latin typeface="Helvetica" pitchFamily="2" charset="0"/>
              </a:rPr>
              <a:t> in </a:t>
            </a:r>
            <a:r>
              <a:rPr lang="en-GB" sz="1800" b="1" i="1" dirty="0" err="1">
                <a:effectLst/>
                <a:latin typeface="Helvetica" pitchFamily="2" charset="0"/>
              </a:rPr>
              <a:t>verita</a:t>
            </a:r>
            <a:r>
              <a:rPr lang="en-GB" sz="1800" b="1" i="1" dirty="0">
                <a:effectLst/>
                <a:latin typeface="Helvetica" pitchFamily="2" charset="0"/>
              </a:rPr>
              <a:t>̀ le </a:t>
            </a:r>
            <a:r>
              <a:rPr lang="en-GB" sz="1800" b="1" i="1" dirty="0" err="1">
                <a:effectLst/>
                <a:latin typeface="Helvetica" pitchFamily="2" charset="0"/>
              </a:rPr>
              <a:t>cose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nuove</a:t>
            </a:r>
            <a:r>
              <a:rPr lang="en-GB" sz="1800" b="1" i="1" dirty="0">
                <a:effectLst/>
                <a:latin typeface="Helvetica" pitchFamily="2" charset="0"/>
              </a:rPr>
              <a:t>, se non ne </a:t>
            </a:r>
            <a:r>
              <a:rPr lang="en-GB" sz="1800" b="1" i="1" dirty="0" err="1">
                <a:effectLst/>
                <a:latin typeface="Helvetica" pitchFamily="2" charset="0"/>
              </a:rPr>
              <a:t>veggono</a:t>
            </a:r>
            <a:r>
              <a:rPr lang="en-GB" sz="1800" b="1" i="1" dirty="0">
                <a:effectLst/>
                <a:latin typeface="Helvetica" pitchFamily="2" charset="0"/>
              </a:rPr>
              <a:t> nata </a:t>
            </a:r>
            <a:r>
              <a:rPr lang="en-GB" sz="1800" b="1" i="1" dirty="0" err="1">
                <a:effectLst/>
                <a:latin typeface="Helvetica" pitchFamily="2" charset="0"/>
              </a:rPr>
              <a:t>una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ferma</a:t>
            </a:r>
            <a:r>
              <a:rPr lang="en-GB" sz="1800" b="1" i="1" dirty="0">
                <a:effectLst/>
                <a:latin typeface="Helvetica" pitchFamily="2" charset="0"/>
              </a:rPr>
              <a:t> </a:t>
            </a:r>
            <a:r>
              <a:rPr lang="en-GB" sz="1800" b="1" i="1" dirty="0" err="1">
                <a:effectLst/>
                <a:latin typeface="Helvetica" pitchFamily="2" charset="0"/>
              </a:rPr>
              <a:t>esperienza</a:t>
            </a:r>
            <a:r>
              <a:rPr lang="en-GB" sz="1800" b="1" dirty="0">
                <a:effectLst/>
                <a:latin typeface="Helvetica" pitchFamily="2" charset="0"/>
              </a:rPr>
              <a:t>» </a:t>
            </a:r>
            <a:endParaRPr lang="en-GB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AB7BA-46DC-2F6B-4ED9-F7D4CE7B3B08}"/>
              </a:ext>
            </a:extLst>
          </p:cNvPr>
          <p:cNvSpPr txBox="1"/>
          <p:nvPr/>
        </p:nvSpPr>
        <p:spPr>
          <a:xfrm>
            <a:off x="7172696" y="4607626"/>
            <a:ext cx="446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Niccolò Machiavelli, </a:t>
            </a:r>
            <a:r>
              <a:rPr lang="en-IT" i="1" dirty="0"/>
              <a:t>Il Principe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76D19-B39E-0720-97E8-F1CEE4B547DA}"/>
              </a:ext>
            </a:extLst>
          </p:cNvPr>
          <p:cNvSpPr txBox="1"/>
          <p:nvPr/>
        </p:nvSpPr>
        <p:spPr>
          <a:xfrm>
            <a:off x="0" y="1252692"/>
            <a:ext cx="380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0" dirty="0"/>
              <a:t>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47E47-C3D6-1DB6-A562-AE386526E415}"/>
              </a:ext>
            </a:extLst>
          </p:cNvPr>
          <p:cNvSpPr txBox="1"/>
          <p:nvPr/>
        </p:nvSpPr>
        <p:spPr>
          <a:xfrm>
            <a:off x="10111838" y="3083963"/>
            <a:ext cx="1389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0" dirty="0"/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318497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itolo 1" descr="Large confetti">
            <a:extLst>
              <a:ext uri="{FF2B5EF4-FFF2-40B4-BE49-F238E27FC236}">
                <a16:creationId xmlns:a16="http://schemas.microsoft.com/office/drawing/2014/main" id="{35CD17D9-7929-0843-B1E0-6A2BF225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altLang="en-IT" sz="3700">
                <a:solidFill>
                  <a:srgbClr val="FFFFFF"/>
                </a:solidFill>
              </a:rPr>
              <a:t>Cambiamento</a:t>
            </a:r>
            <a:r>
              <a:rPr lang="it-IT" altLang="en-IT" sz="3700">
                <a:solidFill>
                  <a:srgbClr val="FFFFFF"/>
                </a:solidFill>
                <a:latin typeface="Comic Sans MS" panose="030F0902030302020204" pitchFamily="66" charset="0"/>
              </a:rPr>
              <a:t>… 1/2</a:t>
            </a:r>
          </a:p>
        </p:txBody>
      </p:sp>
      <p:sp>
        <p:nvSpPr>
          <p:cNvPr id="4107" name="Arc 410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Segnaposto contenuto 2">
            <a:extLst>
              <a:ext uri="{FF2B5EF4-FFF2-40B4-BE49-F238E27FC236}">
                <a16:creationId xmlns:a16="http://schemas.microsoft.com/office/drawing/2014/main" id="{BF94232B-A94D-55B4-D3CE-6079BEC2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ja-JP" altLang="it-IT"/>
              <a:t>“</a:t>
            </a:r>
            <a:r>
              <a:rPr lang="it-IT" altLang="ja-JP" dirty="0"/>
              <a:t>… Organizzazioni più </a:t>
            </a:r>
            <a:r>
              <a:rPr lang="it-IT" altLang="ja-JP" b="1" dirty="0"/>
              <a:t>flessibili</a:t>
            </a:r>
            <a:r>
              <a:rPr lang="it-IT" altLang="ja-JP" dirty="0"/>
              <a:t>, adatte al cambiamento, con </a:t>
            </a:r>
            <a:r>
              <a:rPr lang="it-IT" altLang="ja-JP" b="1" dirty="0"/>
              <a:t>pochi livelli di gerarchia </a:t>
            </a:r>
            <a:r>
              <a:rPr lang="it-IT" altLang="ja-JP" dirty="0"/>
              <a:t>formale e </a:t>
            </a:r>
            <a:r>
              <a:rPr lang="it-IT" altLang="ja-JP" b="1" dirty="0"/>
              <a:t>confini poco rigidi</a:t>
            </a:r>
            <a:r>
              <a:rPr lang="it-IT" altLang="ja-JP" dirty="0"/>
              <a:t> tra funzioni e unità, </a:t>
            </a:r>
            <a:r>
              <a:rPr lang="it-IT" altLang="ja-JP" b="1" dirty="0"/>
              <a:t>sensibili </a:t>
            </a:r>
            <a:r>
              <a:rPr lang="it-IT" altLang="ja-JP" b="1" dirty="0" err="1"/>
              <a:t>all</a:t>
            </a:r>
            <a:r>
              <a:rPr lang="ja-JP" altLang="it-IT" b="1"/>
              <a:t>’</a:t>
            </a:r>
            <a:r>
              <a:rPr lang="it-IT" altLang="ja-JP" b="1" dirty="0"/>
              <a:t>ambiente</a:t>
            </a:r>
            <a:r>
              <a:rPr lang="it-IT" altLang="ja-JP" dirty="0"/>
              <a:t> e pronte a rispondere alle sue esigenze, preoccupate  di tutti coloro che hanno interessi </a:t>
            </a:r>
            <a:r>
              <a:rPr lang="it-IT" altLang="ja-JP" dirty="0" err="1"/>
              <a:t>nell</a:t>
            </a:r>
            <a:r>
              <a:rPr lang="ja-JP" altLang="it-IT"/>
              <a:t>’</a:t>
            </a:r>
            <a:r>
              <a:rPr lang="it-IT" altLang="ja-JP" dirty="0"/>
              <a:t>azienda: </a:t>
            </a:r>
            <a:r>
              <a:rPr lang="it-IT" altLang="ja-JP" b="1" dirty="0"/>
              <a:t>lavoratori, comunità, clienti, fornitori e azionisti</a:t>
            </a:r>
            <a:r>
              <a:rPr lang="it-IT" altLang="ja-JP" dirty="0"/>
              <a:t>…</a:t>
            </a:r>
            <a:endParaRPr lang="it-IT" altLang="en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Oval 174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itolo 1" descr="Large confetti">
            <a:extLst>
              <a:ext uri="{FF2B5EF4-FFF2-40B4-BE49-F238E27FC236}">
                <a16:creationId xmlns:a16="http://schemas.microsoft.com/office/drawing/2014/main" id="{6A98E596-CC9D-A45B-4FBF-359E7DC3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IT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Cambiamento… 2/2</a:t>
            </a:r>
          </a:p>
        </p:txBody>
      </p:sp>
      <p:sp>
        <p:nvSpPr>
          <p:cNvPr id="17419" name="Arc 174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1" name="Oval 174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0" name="Segnaposto contenuto 2">
            <a:extLst>
              <a:ext uri="{FF2B5EF4-FFF2-40B4-BE49-F238E27FC236}">
                <a16:creationId xmlns:a16="http://schemas.microsoft.com/office/drawing/2014/main" id="{14C7C1C9-07D9-2BDE-AF25-1668C3768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 sz="2200"/>
              <a:t>“…Queste organizzazioni danno la possibilità alla gente di </a:t>
            </a:r>
            <a:r>
              <a:rPr lang="en-US" altLang="ja-JP" sz="2200" b="1"/>
              <a:t>prendere iniziative </a:t>
            </a:r>
            <a:r>
              <a:rPr lang="en-US" altLang="ja-JP" sz="2200"/>
              <a:t>e di essere imprenditori di se stessi, ricompensandoli per il loro contributo e aiutandoli a </a:t>
            </a:r>
            <a:r>
              <a:rPr lang="en-US" altLang="ja-JP" sz="2200" b="1"/>
              <a:t>migliorare le proprie probabilità a venire impiegati </a:t>
            </a:r>
            <a:r>
              <a:rPr lang="en-US" altLang="ja-JP" sz="2200"/>
              <a:t>e trovare lavoro in generale. Nel complesso, queste sono organizzazioni globali caratterizzate da relazioni interne ed esterne, come </a:t>
            </a:r>
            <a:r>
              <a:rPr lang="en-US" altLang="ja-JP" sz="2200" b="1"/>
              <a:t>joint ventures, alleanze, consorzi e collaborazioni </a:t>
            </a:r>
            <a:r>
              <a:rPr lang="en-US" altLang="ja-JP" sz="2200"/>
              <a:t>[Kanter, Stein e Jick 1992]</a:t>
            </a:r>
            <a:endParaRPr lang="en-US" altLang="en-IT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F9DAC0-BD63-3D56-AFE2-8E2DD3E99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IT" sz="4000"/>
              <a:t>Ulteriori rappresentazioni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AE6519B-B73C-61CD-7BEA-25F0E41BB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3576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64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AFC75-268B-74CB-844C-4C144EB24DAE}"/>
              </a:ext>
            </a:extLst>
          </p:cNvPr>
          <p:cNvSpPr txBox="1"/>
          <p:nvPr/>
        </p:nvSpPr>
        <p:spPr>
          <a:xfrm>
            <a:off x="838200" y="365125"/>
            <a:ext cx="539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cambiamento: un lavoro organizzativo</a:t>
            </a:r>
          </a:p>
        </p:txBody>
      </p:sp>
      <p:sp>
        <p:nvSpPr>
          <p:cNvPr id="6154" name="Freeform: Shape 615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5" name="Text Box 2">
            <a:extLst>
              <a:ext uri="{FF2B5EF4-FFF2-40B4-BE49-F238E27FC236}">
                <a16:creationId xmlns:a16="http://schemas.microsoft.com/office/drawing/2014/main" id="{7EB034A2-6148-3B9C-23BB-C2B1A3AD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>
                <a:latin typeface="+mn-lt"/>
                <a:ea typeface="+mn-ea"/>
              </a:rPr>
              <a:t>Tutti </a:t>
            </a:r>
            <a:r>
              <a:rPr lang="en-US" altLang="en-IT" dirty="0" err="1">
                <a:latin typeface="+mn-lt"/>
                <a:ea typeface="+mn-ea"/>
              </a:rPr>
              <a:t>gli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approcci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organizzativi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interrogano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</a:t>
            </a:r>
            <a:r>
              <a:rPr lang="en-US" altLang="en-IT" dirty="0">
                <a:latin typeface="+mn-lt"/>
                <a:ea typeface="+mn-ea"/>
              </a:rPr>
              <a:t> come, </a:t>
            </a:r>
            <a:r>
              <a:rPr lang="en-US" altLang="en-IT" dirty="0" err="1">
                <a:latin typeface="+mn-lt"/>
                <a:ea typeface="+mn-ea"/>
              </a:rPr>
              <a:t>quando</a:t>
            </a:r>
            <a:r>
              <a:rPr lang="en-US" altLang="en-IT" dirty="0">
                <a:latin typeface="+mn-lt"/>
                <a:ea typeface="+mn-ea"/>
              </a:rPr>
              <a:t> e </a:t>
            </a:r>
            <a:r>
              <a:rPr lang="en-US" altLang="en-IT" dirty="0" err="1">
                <a:latin typeface="+mn-lt"/>
                <a:ea typeface="+mn-ea"/>
              </a:rPr>
              <a:t>perché</a:t>
            </a:r>
            <a:r>
              <a:rPr lang="en-US" altLang="en-IT" dirty="0">
                <a:latin typeface="+mn-lt"/>
                <a:ea typeface="+mn-ea"/>
              </a:rPr>
              <a:t> le </a:t>
            </a:r>
            <a:r>
              <a:rPr lang="en-US" altLang="en-IT" dirty="0" err="1">
                <a:latin typeface="+mn-lt"/>
                <a:ea typeface="+mn-ea"/>
              </a:rPr>
              <a:t>organizzazioni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cambiano</a:t>
            </a:r>
            <a:r>
              <a:rPr lang="en-US" altLang="en-IT" dirty="0">
                <a:latin typeface="+mn-lt"/>
                <a:ea typeface="+mn-ea"/>
              </a:rPr>
              <a:t>. 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Alcune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teorie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tuttavia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pongono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maggiore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enfasi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sulla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stabilità</a:t>
            </a:r>
            <a:r>
              <a:rPr lang="en-US" altLang="en-IT" dirty="0">
                <a:latin typeface="+mn-lt"/>
                <a:ea typeface="+mn-ea"/>
              </a:rPr>
              <a:t>, </a:t>
            </a:r>
            <a:r>
              <a:rPr lang="en-US" altLang="en-IT" dirty="0" err="1">
                <a:latin typeface="+mn-lt"/>
                <a:ea typeface="+mn-ea"/>
              </a:rPr>
              <a:t>altre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invece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sulle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dinamiche</a:t>
            </a:r>
            <a:r>
              <a:rPr lang="en-US" altLang="en-IT" dirty="0">
                <a:latin typeface="+mn-lt"/>
                <a:ea typeface="+mn-ea"/>
              </a:rPr>
              <a:t> e </a:t>
            </a:r>
            <a:r>
              <a:rPr lang="en-US" altLang="en-IT" dirty="0" err="1">
                <a:latin typeface="+mn-lt"/>
                <a:ea typeface="+mn-ea"/>
              </a:rPr>
              <a:t>gli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aspetti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processuali</a:t>
            </a:r>
            <a:r>
              <a:rPr lang="en-US" altLang="en-IT" dirty="0">
                <a:latin typeface="+mn-lt"/>
                <a:ea typeface="+mn-ea"/>
              </a:rPr>
              <a:t>.</a:t>
            </a:r>
          </a:p>
        </p:txBody>
      </p:sp>
      <p:sp>
        <p:nvSpPr>
          <p:cNvPr id="6156" name="Oval 615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Graphic 6148" descr="Group of People">
            <a:extLst>
              <a:ext uri="{FF2B5EF4-FFF2-40B4-BE49-F238E27FC236}">
                <a16:creationId xmlns:a16="http://schemas.microsoft.com/office/drawing/2014/main" id="{F1223B95-DE35-0F5A-F263-71898A944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6158" name="Freeform: Shape 615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60" name="Straight Connector 615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Freeform: Shape 616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4" name="Freeform: Shape 616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6" name="Freeform: Shape 616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2EFC6-51F9-5624-CAE8-FD862849A1A0}"/>
              </a:ext>
            </a:extLst>
          </p:cNvPr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Progettare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stabilità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1" name="Text Box 2">
            <a:extLst>
              <a:ext uri="{FF2B5EF4-FFF2-40B4-BE49-F238E27FC236}">
                <a16:creationId xmlns:a16="http://schemas.microsoft.com/office/drawing/2014/main" id="{40E1A95D-686B-739C-62A2-443AF56F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29345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53F83-FEFE-E4DE-7C4A-925660DF666D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Progettare</a:t>
            </a:r>
            <a:r>
              <a:rPr lang="en-US" sz="5400" dirty="0">
                <a:latin typeface="+mj-lt"/>
                <a:ea typeface="+mj-ea"/>
                <a:cs typeface="+mj-cs"/>
              </a:rPr>
              <a:t> la </a:t>
            </a:r>
            <a:r>
              <a:rPr lang="en-US" sz="5400" dirty="0" err="1">
                <a:latin typeface="+mj-lt"/>
                <a:ea typeface="+mj-ea"/>
                <a:cs typeface="+mj-cs"/>
              </a:rPr>
              <a:t>flessibilità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8194" descr="rendering 3D del gioco di parti con un corda">
            <a:extLst>
              <a:ext uri="{FF2B5EF4-FFF2-40B4-BE49-F238E27FC236}">
                <a16:creationId xmlns:a16="http://schemas.microsoft.com/office/drawing/2014/main" id="{A320125E-B614-42FC-4EFE-6DAE23B0A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8" r="376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20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2">
            <a:extLst>
              <a:ext uri="{FF2B5EF4-FFF2-40B4-BE49-F238E27FC236}">
                <a16:creationId xmlns:a16="http://schemas.microsoft.com/office/drawing/2014/main" id="{D7C69D17-E4F1-8F41-5737-203A264C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Le teorie simbolico-interpretative sono basate su un modello dinamico. Le organizzazioni infatti non sono viste come entità statiche, ma come processi dinamici in constante mutamento.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Anche gli approcci postmoderni respingono l</a:t>
            </a:r>
            <a:r>
              <a:rPr lang="en-US" altLang="ja-JP" sz="2000">
                <a:latin typeface="+mn-lt"/>
                <a:ea typeface="+mn-ea"/>
              </a:rPr>
              <a:t>’immagine della stabilità. Dal concetto di organizzazione si passa al concetto di organizzare (</a:t>
            </a:r>
            <a:r>
              <a:rPr lang="en-US" altLang="ja-JP" sz="2000" i="1">
                <a:latin typeface="+mn-lt"/>
                <a:ea typeface="+mn-ea"/>
              </a:rPr>
              <a:t>organizing</a:t>
            </a:r>
            <a:r>
              <a:rPr lang="en-US" altLang="ja-JP" sz="2000">
                <a:latin typeface="+mn-lt"/>
                <a:ea typeface="+mn-ea"/>
              </a:rPr>
              <a:t>)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>
                <a:latin typeface="+mn-lt"/>
                <a:ea typeface="+mn-ea"/>
              </a:rPr>
              <a:t>Si affaccia una nuova metafora: 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 b="1">
                <a:latin typeface="+mn-lt"/>
                <a:ea typeface="+mn-ea"/>
              </a:rPr>
              <a:t>l’</a:t>
            </a:r>
            <a:r>
              <a:rPr lang="en-US" altLang="ja-JP" sz="2000" b="1">
                <a:latin typeface="+mn-lt"/>
                <a:ea typeface="+mn-ea"/>
              </a:rPr>
              <a:t>organizzazione che apprende…</a:t>
            </a:r>
            <a:endParaRPr lang="en-US" altLang="en-IT" sz="20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92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itolo 1" descr="Large confetti">
            <a:extLst>
              <a:ext uri="{FF2B5EF4-FFF2-40B4-BE49-F238E27FC236}">
                <a16:creationId xmlns:a16="http://schemas.microsoft.com/office/drawing/2014/main" id="{6FD18CF8-335B-E6D2-1200-E0D755D7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IT" sz="5400" dirty="0">
                <a:latin typeface="+mj-lt"/>
              </a:rPr>
              <a:t>Il </a:t>
            </a:r>
            <a:r>
              <a:rPr lang="en-US" altLang="en-IT" sz="5400" dirty="0" err="1">
                <a:latin typeface="+mj-lt"/>
              </a:rPr>
              <a:t>modello</a:t>
            </a:r>
            <a:r>
              <a:rPr lang="en-US" altLang="en-IT" sz="5400" dirty="0">
                <a:latin typeface="+mj-lt"/>
              </a:rPr>
              <a:t> di Lewin</a:t>
            </a:r>
          </a:p>
        </p:txBody>
      </p:sp>
      <p:pic>
        <p:nvPicPr>
          <p:cNvPr id="9220" name="Picture 9219" descr="Chart, radar chart&#10;&#10;Description automatically generated">
            <a:extLst>
              <a:ext uri="{FF2B5EF4-FFF2-40B4-BE49-F238E27FC236}">
                <a16:creationId xmlns:a16="http://schemas.microsoft.com/office/drawing/2014/main" id="{DC2E6B44-D536-5C00-0412-301328B29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" r="47240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2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Segnaposto contenuto 2">
            <a:extLst>
              <a:ext uri="{FF2B5EF4-FFF2-40B4-BE49-F238E27FC236}">
                <a16:creationId xmlns:a16="http://schemas.microsoft.com/office/drawing/2014/main" id="{2C4AE0A2-7E35-C75E-09DD-64B62765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IT" sz="2400" dirty="0"/>
              <a:t>Il </a:t>
            </a:r>
            <a:r>
              <a:rPr lang="en-US" altLang="en-IT" sz="2400" dirty="0" err="1"/>
              <a:t>cambiamento</a:t>
            </a:r>
            <a:r>
              <a:rPr lang="en-US" altLang="en-IT" sz="2400" dirty="0"/>
              <a:t> non </a:t>
            </a:r>
            <a:r>
              <a:rPr lang="en-US" altLang="en-IT" sz="2400" dirty="0" err="1"/>
              <a:t>è</a:t>
            </a:r>
            <a:r>
              <a:rPr lang="en-US" altLang="en-IT" sz="2400" dirty="0"/>
              <a:t> quasi </a:t>
            </a:r>
            <a:r>
              <a:rPr lang="en-US" altLang="en-IT" sz="2400" dirty="0" err="1"/>
              <a:t>mai</a:t>
            </a:r>
            <a:r>
              <a:rPr lang="en-US" altLang="en-IT" sz="2400" dirty="0"/>
              <a:t> un </a:t>
            </a:r>
            <a:r>
              <a:rPr lang="en-US" altLang="en-IT" sz="2400" dirty="0" err="1"/>
              <a:t>processo</a:t>
            </a:r>
            <a:r>
              <a:rPr lang="en-US" altLang="en-IT" sz="2400" dirty="0"/>
              <a:t> </a:t>
            </a:r>
            <a:r>
              <a:rPr lang="en-US" altLang="en-IT" sz="2400" dirty="0" err="1"/>
              <a:t>frutto</a:t>
            </a:r>
            <a:r>
              <a:rPr lang="en-US" altLang="en-IT" sz="2400" dirty="0"/>
              <a:t> di sole </a:t>
            </a:r>
            <a:r>
              <a:rPr lang="en-US" altLang="en-IT" sz="2400" dirty="0" err="1"/>
              <a:t>scelte</a:t>
            </a:r>
            <a:r>
              <a:rPr lang="en-US" altLang="en-IT" sz="2400" dirty="0"/>
              <a:t> volte al </a:t>
            </a:r>
            <a:r>
              <a:rPr lang="en-US" altLang="en-IT" sz="2400" dirty="0" err="1"/>
              <a:t>cambiamento</a:t>
            </a:r>
            <a:r>
              <a:rPr lang="en-US" altLang="en-IT" sz="2400" dirty="0"/>
              <a:t>, ma sempre un </a:t>
            </a:r>
            <a:r>
              <a:rPr lang="en-US" altLang="en-IT" sz="2400" dirty="0" err="1"/>
              <a:t>confronto</a:t>
            </a:r>
            <a:r>
              <a:rPr lang="en-US" altLang="en-IT" sz="2400" dirty="0"/>
              <a:t> </a:t>
            </a:r>
            <a:r>
              <a:rPr lang="en-US" altLang="en-IT" sz="2400" dirty="0" err="1"/>
              <a:t>tra</a:t>
            </a:r>
            <a:r>
              <a:rPr lang="en-US" altLang="en-IT" sz="2400" dirty="0"/>
              <a:t>  </a:t>
            </a:r>
            <a:r>
              <a:rPr lang="en-US" altLang="en-IT" sz="2400" dirty="0" err="1"/>
              <a:t>forze</a:t>
            </a:r>
            <a:r>
              <a:rPr lang="en-US" altLang="en-IT" sz="2400" dirty="0"/>
              <a:t> </a:t>
            </a:r>
            <a:r>
              <a:rPr lang="en-US" altLang="en-IT" sz="2400" dirty="0" err="1"/>
              <a:t>favorevoli</a:t>
            </a:r>
            <a:r>
              <a:rPr lang="en-US" altLang="en-IT" sz="2400" dirty="0"/>
              <a:t> e </a:t>
            </a:r>
            <a:r>
              <a:rPr lang="en-US" altLang="en-IT" sz="2400" dirty="0" err="1"/>
              <a:t>forze</a:t>
            </a:r>
            <a:r>
              <a:rPr lang="en-US" altLang="en-IT" sz="2400" dirty="0"/>
              <a:t> </a:t>
            </a:r>
            <a:r>
              <a:rPr lang="en-US" altLang="en-IT" sz="2400" dirty="0" err="1"/>
              <a:t>contrarie</a:t>
            </a:r>
            <a:r>
              <a:rPr lang="en-US" altLang="en-IT" sz="2400" dirty="0"/>
              <a:t>…</a:t>
            </a:r>
          </a:p>
          <a:p>
            <a:pPr lvl="1"/>
            <a:r>
              <a:rPr lang="en-US" altLang="en-IT" b="1" dirty="0" err="1"/>
              <a:t>Scongelamento</a:t>
            </a:r>
            <a:r>
              <a:rPr lang="en-US" altLang="en-IT" dirty="0"/>
              <a:t> - </a:t>
            </a:r>
            <a:r>
              <a:rPr lang="en-US" altLang="en-IT" dirty="0" err="1"/>
              <a:t>affrontare</a:t>
            </a:r>
            <a:r>
              <a:rPr lang="en-US" altLang="en-IT" dirty="0"/>
              <a:t> </a:t>
            </a:r>
            <a:r>
              <a:rPr lang="en-US" altLang="en-IT" dirty="0" err="1"/>
              <a:t>gli</a:t>
            </a:r>
            <a:r>
              <a:rPr lang="en-US" altLang="en-IT" dirty="0"/>
              <a:t> stress</a:t>
            </a:r>
          </a:p>
          <a:p>
            <a:pPr lvl="1"/>
            <a:r>
              <a:rPr lang="en-US" altLang="en-IT" b="1" dirty="0" err="1"/>
              <a:t>Cambiamento</a:t>
            </a:r>
            <a:r>
              <a:rPr lang="en-US" altLang="en-IT" dirty="0"/>
              <a:t> –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modelli</a:t>
            </a:r>
            <a:r>
              <a:rPr lang="en-US" altLang="en-IT" dirty="0"/>
              <a:t> di </a:t>
            </a:r>
            <a:r>
              <a:rPr lang="en-US" altLang="en-IT" dirty="0" err="1"/>
              <a:t>comportamento</a:t>
            </a:r>
            <a:r>
              <a:rPr lang="en-US" altLang="en-IT" dirty="0"/>
              <a:t> e </a:t>
            </a:r>
            <a:r>
              <a:rPr lang="en-US" altLang="en-IT" dirty="0" err="1"/>
              <a:t>comunicazione</a:t>
            </a:r>
            <a:endParaRPr lang="en-US" altLang="en-IT" dirty="0"/>
          </a:p>
          <a:p>
            <a:pPr lvl="1"/>
            <a:r>
              <a:rPr lang="en-US" altLang="en-IT" b="1" dirty="0" err="1"/>
              <a:t>Ricongelamento</a:t>
            </a:r>
            <a:r>
              <a:rPr lang="en-US" altLang="en-IT" dirty="0"/>
              <a:t> – </a:t>
            </a:r>
            <a:r>
              <a:rPr lang="en-US" altLang="en-IT" dirty="0" err="1"/>
              <a:t>stabilizzazione</a:t>
            </a:r>
            <a:r>
              <a:rPr lang="en-US" altLang="en-IT" dirty="0"/>
              <a:t> </a:t>
            </a:r>
            <a:r>
              <a:rPr lang="en-US" altLang="en-IT" dirty="0" err="1"/>
              <a:t>dei</a:t>
            </a:r>
            <a:r>
              <a:rPr lang="en-US" altLang="en-IT" dirty="0"/>
              <a:t>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inserimenti</a:t>
            </a:r>
            <a:endParaRPr lang="en-US" altLang="en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itolo 1" descr="Large confetti">
            <a:extLst>
              <a:ext uri="{FF2B5EF4-FFF2-40B4-BE49-F238E27FC236}">
                <a16:creationId xmlns:a16="http://schemas.microsoft.com/office/drawing/2014/main" id="{FF933EE5-5A84-F2AD-5ED4-6952F438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101" y="622337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IT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Cambiamento culturale</a:t>
            </a:r>
          </a:p>
        </p:txBody>
      </p:sp>
      <p:pic>
        <p:nvPicPr>
          <p:cNvPr id="11270" name="Graphic 11269" descr="Onboarding">
            <a:extLst>
              <a:ext uri="{FF2B5EF4-FFF2-40B4-BE49-F238E27FC236}">
                <a16:creationId xmlns:a16="http://schemas.microsoft.com/office/drawing/2014/main" id="{C6AF2CA4-8F37-C1BD-9705-280B834D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127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Segnaposto contenuto 2">
            <a:extLst>
              <a:ext uri="{FF2B5EF4-FFF2-40B4-BE49-F238E27FC236}">
                <a16:creationId xmlns:a16="http://schemas.microsoft.com/office/drawing/2014/main" id="{F0F36F1A-7450-3D8E-AF93-DC741C92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2664886"/>
            <a:ext cx="5757291" cy="3751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IT" dirty="0" err="1"/>
              <a:t>Cambiamento</a:t>
            </a:r>
            <a:r>
              <a:rPr lang="en-US" altLang="en-IT" dirty="0"/>
              <a:t> </a:t>
            </a:r>
            <a:r>
              <a:rPr lang="en-US" altLang="en-IT" b="1" dirty="0" err="1"/>
              <a:t>apparente</a:t>
            </a:r>
            <a:r>
              <a:rPr lang="en-US" altLang="en-IT" dirty="0"/>
              <a:t>: </a:t>
            </a:r>
            <a:r>
              <a:rPr lang="en-US" altLang="en-IT" dirty="0" err="1"/>
              <a:t>confini</a:t>
            </a:r>
            <a:r>
              <a:rPr lang="en-US" altLang="en-IT" dirty="0"/>
              <a:t> </a:t>
            </a:r>
            <a:r>
              <a:rPr lang="en-US" altLang="en-IT" dirty="0" err="1"/>
              <a:t>tollerati</a:t>
            </a:r>
            <a:r>
              <a:rPr lang="en-US" altLang="en-IT" dirty="0"/>
              <a:t> </a:t>
            </a:r>
            <a:r>
              <a:rPr lang="en-US" altLang="en-IT" dirty="0" err="1"/>
              <a:t>dalla</a:t>
            </a:r>
            <a:r>
              <a:rPr lang="en-US" altLang="en-IT" dirty="0"/>
              <a:t> </a:t>
            </a:r>
            <a:r>
              <a:rPr lang="en-US" altLang="en-IT" dirty="0" err="1"/>
              <a:t>struttura</a:t>
            </a:r>
            <a:r>
              <a:rPr lang="en-US" altLang="en-IT" dirty="0"/>
              <a:t> </a:t>
            </a:r>
            <a:r>
              <a:rPr lang="en-US" altLang="en-IT" dirty="0" err="1"/>
              <a:t>esistente</a:t>
            </a:r>
            <a:endParaRPr lang="en-US" altLang="en-IT" dirty="0"/>
          </a:p>
          <a:p>
            <a:endParaRPr lang="en-US" altLang="en-IT" dirty="0"/>
          </a:p>
          <a:p>
            <a:r>
              <a:rPr lang="en-US" altLang="en-IT" dirty="0" err="1"/>
              <a:t>Cambiamento</a:t>
            </a:r>
            <a:r>
              <a:rPr lang="en-US" altLang="en-IT" dirty="0"/>
              <a:t> </a:t>
            </a:r>
            <a:r>
              <a:rPr lang="en-US" altLang="en-IT" b="1" dirty="0" err="1"/>
              <a:t>rivoluzionario</a:t>
            </a:r>
            <a:r>
              <a:rPr lang="en-US" altLang="en-IT" dirty="0"/>
              <a:t>: </a:t>
            </a:r>
            <a:r>
              <a:rPr lang="en-US" altLang="en-IT" dirty="0" err="1"/>
              <a:t>rompe</a:t>
            </a:r>
            <a:r>
              <a:rPr lang="en-US" altLang="en-IT" dirty="0"/>
              <a:t> </a:t>
            </a:r>
            <a:r>
              <a:rPr lang="en-US" altLang="en-IT" dirty="0" err="1"/>
              <a:t>gli</a:t>
            </a:r>
            <a:r>
              <a:rPr lang="en-US" altLang="en-IT" dirty="0"/>
              <a:t> </a:t>
            </a:r>
            <a:r>
              <a:rPr lang="en-US" altLang="en-IT" dirty="0" err="1"/>
              <a:t>equilibri</a:t>
            </a:r>
            <a:r>
              <a:rPr lang="en-US" altLang="en-IT" dirty="0"/>
              <a:t> </a:t>
            </a:r>
            <a:r>
              <a:rPr lang="en-US" altLang="en-IT" dirty="0" err="1"/>
              <a:t>esistenti</a:t>
            </a:r>
            <a:endParaRPr lang="en-US" altLang="en-IT" dirty="0"/>
          </a:p>
          <a:p>
            <a:endParaRPr lang="en-US" altLang="en-IT" dirty="0"/>
          </a:p>
          <a:p>
            <a:r>
              <a:rPr lang="en-US" altLang="en-IT" dirty="0" err="1"/>
              <a:t>Incrementalismo</a:t>
            </a:r>
            <a:r>
              <a:rPr lang="en-US" altLang="en-IT" dirty="0"/>
              <a:t> </a:t>
            </a:r>
            <a:r>
              <a:rPr lang="en-US" altLang="en-IT" b="1" dirty="0" err="1"/>
              <a:t>culturale</a:t>
            </a:r>
            <a:r>
              <a:rPr lang="en-US" altLang="en-IT" dirty="0"/>
              <a:t>: </a:t>
            </a:r>
            <a:r>
              <a:rPr lang="en-US" altLang="en-IT" dirty="0" err="1"/>
              <a:t>processo</a:t>
            </a:r>
            <a:r>
              <a:rPr lang="en-US" altLang="en-IT" dirty="0"/>
              <a:t> di </a:t>
            </a:r>
            <a:r>
              <a:rPr lang="en-US" altLang="en-IT" dirty="0" err="1"/>
              <a:t>inclusione</a:t>
            </a:r>
            <a:r>
              <a:rPr lang="en-US" altLang="en-IT" dirty="0"/>
              <a:t> di </a:t>
            </a:r>
            <a:r>
              <a:rPr lang="en-US" altLang="en-IT" dirty="0" err="1"/>
              <a:t>nuovi</a:t>
            </a:r>
            <a:r>
              <a:rPr lang="en-US" altLang="en-IT" dirty="0"/>
              <a:t> </a:t>
            </a:r>
            <a:r>
              <a:rPr lang="en-US" altLang="en-IT" dirty="0" err="1"/>
              <a:t>valori</a:t>
            </a:r>
            <a:r>
              <a:rPr lang="en-US" altLang="en-IT" dirty="0"/>
              <a:t> </a:t>
            </a:r>
            <a:r>
              <a:rPr lang="en-US" altLang="en-IT" dirty="0" err="1"/>
              <a:t>culturali</a:t>
            </a:r>
            <a:endParaRPr lang="en-US" altLang="en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itolo 1" descr="Large confetti">
            <a:extLst>
              <a:ext uri="{FF2B5EF4-FFF2-40B4-BE49-F238E27FC236}">
                <a16:creationId xmlns:a16="http://schemas.microsoft.com/office/drawing/2014/main" id="{A435112C-0191-1C4D-194D-8CDF608D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IT" b="1" kern="1200">
                <a:latin typeface="+mj-lt"/>
                <a:ea typeface="+mj-ea"/>
                <a:cs typeface="+mj-cs"/>
              </a:rPr>
              <a:t>Hatch: ciclo culturale</a:t>
            </a:r>
          </a:p>
        </p:txBody>
      </p:sp>
      <p:sp>
        <p:nvSpPr>
          <p:cNvPr id="12301" name="Rectangle: Rounded Corners 1230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161A5E2-CE25-9C66-AEE5-E4E51E01A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09744"/>
              </p:ext>
            </p:extLst>
          </p:nvPr>
        </p:nvGraphicFramePr>
        <p:xfrm>
          <a:off x="1757995" y="1800911"/>
          <a:ext cx="79327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CasellaDiTesto 4">
            <a:extLst>
              <a:ext uri="{FF2B5EF4-FFF2-40B4-BE49-F238E27FC236}">
                <a16:creationId xmlns:a16="http://schemas.microsoft.com/office/drawing/2014/main" id="{B30A11FB-6BC2-F9CF-E513-27D39ED9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205" y="2280875"/>
            <a:ext cx="2079843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Realizzazione</a:t>
            </a:r>
            <a:endParaRPr lang="it-IT" altLang="en-IT"/>
          </a:p>
        </p:txBody>
      </p:sp>
      <p:sp>
        <p:nvSpPr>
          <p:cNvPr id="12292" name="CasellaDiTesto 5">
            <a:extLst>
              <a:ext uri="{FF2B5EF4-FFF2-40B4-BE49-F238E27FC236}">
                <a16:creationId xmlns:a16="http://schemas.microsoft.com/office/drawing/2014/main" id="{566110DB-F4A6-41F5-8517-50AD9282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193" y="5080663"/>
            <a:ext cx="2479812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Simbolizzazione</a:t>
            </a:r>
            <a:endParaRPr lang="it-IT" altLang="en-IT"/>
          </a:p>
        </p:txBody>
      </p:sp>
      <p:sp>
        <p:nvSpPr>
          <p:cNvPr id="12293" name="CasellaDiTesto 6">
            <a:extLst>
              <a:ext uri="{FF2B5EF4-FFF2-40B4-BE49-F238E27FC236}">
                <a16:creationId xmlns:a16="http://schemas.microsoft.com/office/drawing/2014/main" id="{772DBAAC-D279-B8FD-9F51-28C86E92C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35" y="5320644"/>
            <a:ext cx="2159837" cy="4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Interpretazione</a:t>
            </a:r>
            <a:endParaRPr lang="it-IT" altLang="en-IT"/>
          </a:p>
        </p:txBody>
      </p:sp>
      <p:sp>
        <p:nvSpPr>
          <p:cNvPr id="12294" name="CasellaDiTesto 7">
            <a:extLst>
              <a:ext uri="{FF2B5EF4-FFF2-40B4-BE49-F238E27FC236}">
                <a16:creationId xmlns:a16="http://schemas.microsoft.com/office/drawing/2014/main" id="{D96A047B-70DB-410F-913B-88FBD905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653" y="2200881"/>
            <a:ext cx="2399818" cy="4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50976" eaLnBrk="1" hangingPunct="1">
              <a:spcAft>
                <a:spcPts val="600"/>
              </a:spcAft>
            </a:pPr>
            <a:r>
              <a:rPr lang="it-IT" altLang="en-IT" sz="249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Manifestazione</a:t>
            </a:r>
            <a:endParaRPr lang="it-IT" altLang="en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9" name="Freeform: Shape 133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CasellaDiTesto 2">
            <a:extLst>
              <a:ext uri="{FF2B5EF4-FFF2-40B4-BE49-F238E27FC236}">
                <a16:creationId xmlns:a16="http://schemas.microsoft.com/office/drawing/2014/main" id="{81049764-355A-7A0D-C8A3-D04F5D81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1" y="586855"/>
            <a:ext cx="3434251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IT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Prospettiva</a:t>
            </a:r>
            <a:r>
              <a:rPr lang="en-US" altLang="en-I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Postmodernista</a:t>
            </a:r>
            <a:r>
              <a:rPr lang="en-US" altLang="en-IT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313" name="Text Box 2">
            <a:extLst>
              <a:ext uri="{FF2B5EF4-FFF2-40B4-BE49-F238E27FC236}">
                <a16:creationId xmlns:a16="http://schemas.microsoft.com/office/drawing/2014/main" id="{82ED0BFB-A711-4DE8-79B7-729E646C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IT" b="1" i="1" dirty="0" err="1">
                <a:latin typeface="+mn-lt"/>
                <a:ea typeface="+mn-ea"/>
              </a:rPr>
              <a:t>Apprendimento</a:t>
            </a:r>
            <a:r>
              <a:rPr lang="en-US" altLang="en-IT" b="1" i="1" dirty="0">
                <a:latin typeface="+mn-lt"/>
                <a:ea typeface="+mn-ea"/>
              </a:rPr>
              <a:t> e </a:t>
            </a:r>
            <a:r>
              <a:rPr lang="en-US" altLang="en-IT" b="1" i="1" dirty="0" err="1">
                <a:latin typeface="+mn-lt"/>
                <a:ea typeface="+mn-ea"/>
              </a:rPr>
              <a:t>Riflessività</a:t>
            </a:r>
            <a:endParaRPr lang="en-US" altLang="en-IT" b="1" i="1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Rilevanza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dei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concetti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dirty="0" err="1">
                <a:latin typeface="+mn-lt"/>
                <a:ea typeface="+mn-ea"/>
              </a:rPr>
              <a:t>apprendimento</a:t>
            </a:r>
            <a:r>
              <a:rPr lang="en-US" altLang="en-IT" dirty="0">
                <a:latin typeface="+mn-lt"/>
                <a:ea typeface="+mn-ea"/>
              </a:rPr>
              <a:t> e di </a:t>
            </a:r>
            <a:r>
              <a:rPr lang="en-US" altLang="en-IT" dirty="0" err="1">
                <a:latin typeface="+mn-lt"/>
                <a:ea typeface="+mn-ea"/>
              </a:rPr>
              <a:t>riflessività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nel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dibattito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sul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cambiamento</a:t>
            </a: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organizzativo</a:t>
            </a:r>
            <a:r>
              <a:rPr lang="en-US" altLang="en-IT" dirty="0">
                <a:latin typeface="+mn-lt"/>
                <a:ea typeface="+mn-ea"/>
              </a:rPr>
              <a:t>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 err="1">
                <a:latin typeface="+mn-lt"/>
                <a:ea typeface="+mn-ea"/>
              </a:rPr>
              <a:t>concetto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i="1" dirty="0">
                <a:latin typeface="+mn-lt"/>
                <a:ea typeface="+mn-ea"/>
              </a:rPr>
              <a:t>knowledge economy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dirty="0">
                <a:latin typeface="+mn-lt"/>
                <a:ea typeface="+mn-ea"/>
              </a:rPr>
              <a:t> </a:t>
            </a:r>
            <a:r>
              <a:rPr lang="en-US" altLang="en-IT" dirty="0" err="1">
                <a:latin typeface="+mn-lt"/>
                <a:ea typeface="+mn-ea"/>
              </a:rPr>
              <a:t>concetto</a:t>
            </a:r>
            <a:r>
              <a:rPr lang="en-US" altLang="en-IT" dirty="0">
                <a:latin typeface="+mn-lt"/>
                <a:ea typeface="+mn-ea"/>
              </a:rPr>
              <a:t> di </a:t>
            </a:r>
            <a:r>
              <a:rPr lang="en-US" altLang="en-IT" i="1" dirty="0">
                <a:latin typeface="+mn-lt"/>
                <a:ea typeface="+mn-ea"/>
              </a:rPr>
              <a:t>lifelong learning</a:t>
            </a:r>
            <a:endParaRPr lang="en-US" altLang="en-IT" dirty="0">
              <a:latin typeface="+mn-lt"/>
              <a:ea typeface="+mn-ea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DF842-0D95-BEB5-BBD1-7234CD2EBC86}"/>
              </a:ext>
            </a:extLst>
          </p:cNvPr>
          <p:cNvSpPr txBox="1"/>
          <p:nvPr/>
        </p:nvSpPr>
        <p:spPr>
          <a:xfrm>
            <a:off x="1641676" y="868101"/>
            <a:ext cx="831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800" b="1" dirty="0"/>
              <a:t>C</a:t>
            </a:r>
            <a:r>
              <a:rPr lang="en-GB" sz="2800" b="1" dirty="0"/>
              <a:t>h</a:t>
            </a:r>
            <a:r>
              <a:rPr lang="en-IT" sz="2800" b="1" dirty="0"/>
              <a:t>i è l’agente? L’attore o il contesto istituzionale</a:t>
            </a:r>
          </a:p>
        </p:txBody>
      </p:sp>
      <p:graphicFrame>
        <p:nvGraphicFramePr>
          <p:cNvPr id="14339" name="Text Box 1026">
            <a:extLst>
              <a:ext uri="{FF2B5EF4-FFF2-40B4-BE49-F238E27FC236}">
                <a16:creationId xmlns:a16="http://schemas.microsoft.com/office/drawing/2014/main" id="{21BF12C1-D77B-3489-DDD7-FEC7F9947DEB}"/>
              </a:ext>
            </a:extLst>
          </p:cNvPr>
          <p:cNvGraphicFramePr/>
          <p:nvPr/>
        </p:nvGraphicFramePr>
        <p:xfrm>
          <a:off x="1545315" y="1766182"/>
          <a:ext cx="8406984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57133-8915-0E8E-0DFB-9529B8918645}"/>
              </a:ext>
            </a:extLst>
          </p:cNvPr>
          <p:cNvSpPr txBox="1"/>
          <p:nvPr/>
        </p:nvSpPr>
        <p:spPr>
          <a:xfrm>
            <a:off x="8607845" y="-7942"/>
            <a:ext cx="3091607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+mj-lt"/>
                <a:ea typeface="+mj-ea"/>
                <a:cs typeface="+mj-cs"/>
              </a:rPr>
              <a:t>Chi </a:t>
            </a:r>
            <a:r>
              <a:rPr lang="en-US" sz="3100" dirty="0" err="1">
                <a:latin typeface="+mj-lt"/>
                <a:ea typeface="+mj-ea"/>
                <a:cs typeface="+mj-cs"/>
              </a:rPr>
              <a:t>apprende</a:t>
            </a:r>
            <a:r>
              <a:rPr lang="en-US" sz="3100" dirty="0">
                <a:latin typeface="+mj-lt"/>
                <a:ea typeface="+mj-ea"/>
                <a:cs typeface="+mj-cs"/>
              </a:rPr>
              <a:t>, </a:t>
            </a:r>
            <a:r>
              <a:rPr lang="en-US" sz="3100" dirty="0" err="1">
                <a:latin typeface="+mj-lt"/>
                <a:ea typeface="+mj-ea"/>
                <a:cs typeface="+mj-cs"/>
              </a:rPr>
              <a:t>l’individuo</a:t>
            </a:r>
            <a:r>
              <a:rPr lang="en-US" sz="3100" dirty="0">
                <a:latin typeface="+mj-lt"/>
                <a:ea typeface="+mj-ea"/>
                <a:cs typeface="+mj-cs"/>
              </a:rPr>
              <a:t> e/o </a:t>
            </a:r>
            <a:r>
              <a:rPr lang="en-US" sz="3100" dirty="0" err="1">
                <a:latin typeface="+mj-lt"/>
                <a:ea typeface="+mj-ea"/>
                <a:cs typeface="+mj-cs"/>
              </a:rPr>
              <a:t>l’organizzazione</a:t>
            </a:r>
            <a:r>
              <a:rPr lang="en-US" sz="31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5363" name="Picture 15362">
            <a:extLst>
              <a:ext uri="{FF2B5EF4-FFF2-40B4-BE49-F238E27FC236}">
                <a16:creationId xmlns:a16="http://schemas.microsoft.com/office/drawing/2014/main" id="{F2EA8573-91CF-6832-98F4-96BF9A05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6" r="16660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5361" name="Text Box 2">
            <a:extLst>
              <a:ext uri="{FF2B5EF4-FFF2-40B4-BE49-F238E27FC236}">
                <a16:creationId xmlns:a16="http://schemas.microsoft.com/office/drawing/2014/main" id="{E85E1D7B-8B93-3F30-73D5-8FD95253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193" y="1655486"/>
            <a:ext cx="2942813" cy="430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sz="2000" dirty="0">
              <a:latin typeface="+mn-lt"/>
              <a:ea typeface="+mn-ea"/>
            </a:endParaRP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IT" sz="2000" dirty="0">
                <a:latin typeface="+mn-lt"/>
                <a:ea typeface="+mn-ea"/>
              </a:rPr>
              <a:t>Il </a:t>
            </a:r>
            <a:r>
              <a:rPr lang="en-US" altLang="en-IT" sz="2000" dirty="0" err="1">
                <a:latin typeface="+mn-lt"/>
                <a:ea typeface="+mn-ea"/>
              </a:rPr>
              <a:t>trasferimento</a:t>
            </a:r>
            <a:r>
              <a:rPr lang="en-US" altLang="en-IT" sz="2000" dirty="0">
                <a:latin typeface="+mn-lt"/>
                <a:ea typeface="+mn-ea"/>
              </a:rPr>
              <a:t> di </a:t>
            </a:r>
            <a:r>
              <a:rPr lang="en-US" altLang="en-IT" sz="2000" dirty="0" err="1">
                <a:latin typeface="+mn-lt"/>
                <a:ea typeface="+mn-ea"/>
              </a:rPr>
              <a:t>questa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immagine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agli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studi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organizzativi</a:t>
            </a:r>
            <a:r>
              <a:rPr lang="en-US" altLang="en-IT" sz="2000" dirty="0">
                <a:latin typeface="+mn-lt"/>
                <a:ea typeface="+mn-ea"/>
              </a:rPr>
              <a:t> ha </a:t>
            </a:r>
            <a:r>
              <a:rPr lang="en-US" altLang="en-IT" sz="2000" dirty="0" err="1">
                <a:latin typeface="+mn-lt"/>
                <a:ea typeface="+mn-ea"/>
              </a:rPr>
              <a:t>dato</a:t>
            </a:r>
            <a:r>
              <a:rPr lang="en-US" altLang="en-IT" sz="2000" dirty="0">
                <a:latin typeface="+mn-lt"/>
                <a:ea typeface="+mn-ea"/>
              </a:rPr>
              <a:t> </a:t>
            </a:r>
            <a:r>
              <a:rPr lang="en-US" altLang="en-IT" sz="2000" dirty="0" err="1">
                <a:latin typeface="+mn-lt"/>
                <a:ea typeface="+mn-ea"/>
              </a:rPr>
              <a:t>luogo</a:t>
            </a:r>
            <a:r>
              <a:rPr lang="en-US" altLang="en-IT" sz="2000" dirty="0">
                <a:latin typeface="+mn-lt"/>
                <a:ea typeface="+mn-ea"/>
              </a:rPr>
              <a:t> al </a:t>
            </a:r>
            <a:r>
              <a:rPr lang="en-US" altLang="en-IT" sz="2000" dirty="0" err="1">
                <a:latin typeface="+mn-lt"/>
                <a:ea typeface="+mn-ea"/>
              </a:rPr>
              <a:t>concetto</a:t>
            </a:r>
            <a:r>
              <a:rPr lang="en-US" altLang="en-IT" sz="2000" dirty="0">
                <a:latin typeface="+mn-lt"/>
                <a:ea typeface="+mn-ea"/>
              </a:rPr>
              <a:t> di ‘</a:t>
            </a:r>
            <a:r>
              <a:rPr lang="en-US" altLang="ja-JP" sz="2000" b="1" dirty="0" err="1">
                <a:latin typeface="+mn-lt"/>
                <a:ea typeface="+mn-ea"/>
              </a:rPr>
              <a:t>apprendimento</a:t>
            </a:r>
            <a:r>
              <a:rPr lang="en-US" altLang="ja-JP" sz="2000" b="1" dirty="0">
                <a:latin typeface="+mn-lt"/>
                <a:ea typeface="+mn-ea"/>
              </a:rPr>
              <a:t> </a:t>
            </a:r>
            <a:r>
              <a:rPr lang="en-US" altLang="ja-JP" sz="2000" b="1" dirty="0" err="1">
                <a:latin typeface="+mn-lt"/>
                <a:ea typeface="+mn-ea"/>
              </a:rPr>
              <a:t>organizzativo</a:t>
            </a:r>
            <a:r>
              <a:rPr lang="en-US" altLang="ja-JP" sz="2000" dirty="0">
                <a:latin typeface="+mn-lt"/>
                <a:ea typeface="+mn-ea"/>
              </a:rPr>
              <a:t>’, </a:t>
            </a:r>
            <a:r>
              <a:rPr lang="en-US" altLang="ja-JP" sz="2000" dirty="0" err="1">
                <a:latin typeface="+mn-lt"/>
                <a:ea typeface="+mn-ea"/>
              </a:rPr>
              <a:t>attraverso</a:t>
            </a:r>
            <a:r>
              <a:rPr lang="en-US" altLang="ja-JP" sz="2000" dirty="0">
                <a:latin typeface="+mn-lt"/>
                <a:ea typeface="+mn-ea"/>
              </a:rPr>
              <a:t> il quale </a:t>
            </a:r>
            <a:r>
              <a:rPr lang="en-US" altLang="ja-JP" sz="2000" dirty="0" err="1">
                <a:latin typeface="+mn-lt"/>
                <a:ea typeface="+mn-ea"/>
              </a:rPr>
              <a:t>l’organizzazione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è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assimilata</a:t>
            </a:r>
            <a:r>
              <a:rPr lang="en-US" altLang="ja-JP" sz="2000" dirty="0">
                <a:latin typeface="+mn-lt"/>
                <a:ea typeface="+mn-ea"/>
              </a:rPr>
              <a:t> ad un </a:t>
            </a:r>
            <a:r>
              <a:rPr lang="en-US" altLang="ja-JP" sz="2000" dirty="0" err="1">
                <a:latin typeface="+mn-lt"/>
                <a:ea typeface="+mn-ea"/>
              </a:rPr>
              <a:t>individuo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che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processa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informazioni</a:t>
            </a:r>
            <a:r>
              <a:rPr lang="en-US" altLang="ja-JP" sz="2000" dirty="0">
                <a:latin typeface="+mn-lt"/>
                <a:ea typeface="+mn-ea"/>
              </a:rPr>
              <a:t>, </a:t>
            </a:r>
            <a:r>
              <a:rPr lang="en-US" altLang="ja-JP" sz="2000" dirty="0" err="1">
                <a:latin typeface="+mn-lt"/>
                <a:ea typeface="+mn-ea"/>
              </a:rPr>
              <a:t>riflette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sull’esperienza</a:t>
            </a:r>
            <a:r>
              <a:rPr lang="en-US" altLang="ja-JP" sz="2000" dirty="0">
                <a:latin typeface="+mn-lt"/>
                <a:ea typeface="+mn-ea"/>
              </a:rPr>
              <a:t> e </a:t>
            </a:r>
            <a:r>
              <a:rPr lang="en-US" altLang="ja-JP" sz="2000" dirty="0" err="1">
                <a:latin typeface="+mn-lt"/>
                <a:ea typeface="+mn-ea"/>
              </a:rPr>
              <a:t>apprende</a:t>
            </a:r>
            <a:r>
              <a:rPr lang="en-US" altLang="ja-JP" sz="2000" dirty="0">
                <a:latin typeface="+mn-lt"/>
                <a:ea typeface="+mn-ea"/>
              </a:rPr>
              <a:t> </a:t>
            </a:r>
            <a:r>
              <a:rPr lang="en-US" altLang="ja-JP" sz="2000" dirty="0" err="1">
                <a:latin typeface="+mn-lt"/>
                <a:ea typeface="+mn-ea"/>
              </a:rPr>
              <a:t>modificando</a:t>
            </a:r>
            <a:r>
              <a:rPr lang="en-US" altLang="ja-JP" sz="2000" dirty="0">
                <a:latin typeface="+mn-lt"/>
                <a:ea typeface="+mn-ea"/>
              </a:rPr>
              <a:t> il proprio </a:t>
            </a:r>
            <a:r>
              <a:rPr lang="en-US" altLang="ja-JP" sz="2000" dirty="0" err="1">
                <a:latin typeface="+mn-lt"/>
                <a:ea typeface="+mn-ea"/>
              </a:rPr>
              <a:t>comportamento</a:t>
            </a:r>
            <a:r>
              <a:rPr lang="en-US" altLang="ja-JP" sz="2000" dirty="0">
                <a:latin typeface="+mn-lt"/>
                <a:ea typeface="+mn-ea"/>
              </a:rPr>
              <a:t> e il proprio </a:t>
            </a:r>
            <a:r>
              <a:rPr lang="en-US" altLang="ja-JP" sz="2000" dirty="0" err="1">
                <a:latin typeface="+mn-lt"/>
                <a:ea typeface="+mn-ea"/>
              </a:rPr>
              <a:t>sistema</a:t>
            </a:r>
            <a:r>
              <a:rPr lang="en-US" altLang="ja-JP" sz="2000" dirty="0">
                <a:latin typeface="+mn-lt"/>
                <a:ea typeface="+mn-ea"/>
              </a:rPr>
              <a:t> di </a:t>
            </a:r>
            <a:r>
              <a:rPr lang="en-US" altLang="ja-JP" sz="2000" dirty="0" err="1">
                <a:latin typeface="+mn-lt"/>
                <a:ea typeface="+mn-ea"/>
              </a:rPr>
              <a:t>credenze</a:t>
            </a:r>
            <a:r>
              <a:rPr lang="en-US" altLang="ja-JP" sz="2000" dirty="0">
                <a:latin typeface="+mn-lt"/>
                <a:ea typeface="+mn-ea"/>
              </a:rPr>
              <a:t>.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IT" sz="2000" dirty="0">
              <a:latin typeface="+mn-lt"/>
              <a:ea typeface="+mn-ea"/>
            </a:endParaRP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56808A-4B49-6182-A811-458F7440D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800" b="1" dirty="0"/>
              <a:t>Apprendimento organizzativo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9FD55DA-A901-BBCE-005C-6E0689C7167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199" y="1784350"/>
            <a:ext cx="10515600" cy="1938992"/>
          </a:xfrm>
          <a:prstGeom prst="rect">
            <a:avLst/>
          </a:prstGeom>
          <a:solidFill>
            <a:srgbClr val="00FF99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  <a:cs typeface="Times New Roman" panose="02020603050405020304" pitchFamily="18" charset="0"/>
              </a:rPr>
              <a:t>La maggior parte delle concettualizzazioni classiche sull’</a:t>
            </a:r>
            <a:r>
              <a:rPr lang="it-IT" altLang="ja-JP" dirty="0">
                <a:latin typeface="+mn-lt"/>
                <a:cs typeface="Times New Roman" panose="02020603050405020304" pitchFamily="18" charset="0"/>
              </a:rPr>
              <a:t>apprendimento organizzativo sono estensioni di modelli psicologici basati sulla teoria dello stimolo-risposta. L’apprendimento viene definito come risposta diversa ad uno stesso stimolo (o situazione).</a:t>
            </a:r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53A22070-AFD0-FB64-A8CA-03704C78B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864479"/>
              </p:ext>
            </p:extLst>
          </p:nvPr>
        </p:nvGraphicFramePr>
        <p:xfrm>
          <a:off x="1966911" y="4239720"/>
          <a:ext cx="8258175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F78C-71B5-6C6A-608E-98E665CB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/>
                <a:latin typeface="Calibri" panose="020F0502020204030204" pitchFamily="34" charset="0"/>
              </a:rPr>
              <a:t>LA MAPPATURA DEI PROCESSI 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ACAC-48B1-1B89-86DB-9C9548A49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Un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processo</a:t>
            </a:r>
            <a:r>
              <a:rPr lang="en-GB" sz="1800" dirty="0">
                <a:effectLst/>
                <a:latin typeface="Calibri" panose="020F0502020204030204" pitchFamily="34" charset="0"/>
              </a:rPr>
              <a:t> è un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insieme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attivita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tra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collegate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coinvolgono</a:t>
            </a:r>
            <a:r>
              <a:rPr lang="en-GB" sz="1800" dirty="0">
                <a:effectLst/>
                <a:latin typeface="Calibri" panose="020F0502020204030204" pitchFamily="34" charset="0"/>
              </a:rPr>
              <a:t> più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aree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organizzative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finalizzate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raggiungimento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uno o più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obiettivi</a:t>
            </a:r>
            <a:r>
              <a:rPr lang="en-GB" sz="1800" dirty="0">
                <a:effectLst/>
                <a:latin typeface="Calibri" panose="020F0502020204030204" pitchFamily="34" charset="0"/>
              </a:rPr>
              <a:t> core e uno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specifico</a:t>
            </a:r>
            <a:r>
              <a:rPr lang="en-GB" sz="1800" dirty="0">
                <a:effectLst/>
                <a:latin typeface="Calibri" panose="020F0502020204030204" pitchFamily="34" charset="0"/>
              </a:rPr>
              <a:t> output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tocca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direttamente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il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cliente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interno</a:t>
            </a:r>
            <a:r>
              <a:rPr lang="en-GB" sz="1800" dirty="0">
                <a:effectLst/>
                <a:latin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esterno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endParaRPr lang="en-GB" dirty="0">
              <a:effectLst/>
            </a:endParaRPr>
          </a:p>
          <a:p>
            <a:r>
              <a:rPr lang="en-GB" sz="1800" dirty="0" err="1">
                <a:effectLst/>
                <a:latin typeface="Calibri" panose="020F0502020204030204" pitchFamily="34" charset="0"/>
              </a:rPr>
              <a:t>Ogni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attivita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ha uno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responsabile</a:t>
            </a:r>
            <a:r>
              <a:rPr lang="en-GB" sz="1800" dirty="0">
                <a:effectLst/>
                <a:latin typeface="Calibri" panose="020F0502020204030204" pitchFamily="34" charset="0"/>
              </a:rPr>
              <a:t> (Owner)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collocazione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sull’asse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temporale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Mappare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procedura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significa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individuare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questi</a:t>
            </a:r>
            <a:r>
              <a:rPr lang="en-GB" sz="1800" dirty="0">
                <a:effectLst/>
                <a:latin typeface="Calibri" panose="020F0502020204030204" pitchFamily="34" charset="0"/>
              </a:rPr>
              <a:t> Owner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formalizzare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questa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sequenzialita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̀. </a:t>
            </a:r>
            <a:endParaRPr lang="en-GB" dirty="0">
              <a:effectLst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50678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D13E7-ED45-8371-FF6A-E8A992DA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N</a:t>
            </a:r>
            <a:r>
              <a:rPr lang="en-IT" sz="5400"/>
              <a:t>on linearità dell’apprendimento</a:t>
            </a:r>
          </a:p>
        </p:txBody>
      </p:sp>
      <p:pic>
        <p:nvPicPr>
          <p:cNvPr id="6" name="Picture 5" descr="Punto interrogativo su sfondo verde pastello">
            <a:extLst>
              <a:ext uri="{FF2B5EF4-FFF2-40B4-BE49-F238E27FC236}">
                <a16:creationId xmlns:a16="http://schemas.microsoft.com/office/drawing/2014/main" id="{B982E01B-3B81-3352-404D-971D6D50F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77A6EB-1C0E-6BA1-D20B-ACAEAF420B4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297762" y="2706624"/>
            <a:ext cx="6251110" cy="3483864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sz="2200" dirty="0" err="1">
                <a:latin typeface="+mn-lt"/>
                <a:cs typeface="Times New Roman" panose="02020603050405020304" pitchFamily="18" charset="0"/>
              </a:rPr>
              <a:t>Weick</a:t>
            </a:r>
            <a:r>
              <a:rPr lang="it-IT" altLang="en-IT" sz="2200" dirty="0">
                <a:latin typeface="+mn-lt"/>
                <a:cs typeface="Times New Roman" panose="02020603050405020304" pitchFamily="18" charset="0"/>
              </a:rPr>
              <a:t> ha osservato che ciò che succede in realtà nella maggior parte delle organizzazioni è proprio l’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opposto: stimolo differente, stessa risposta.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Ciò porta a chiedersi se le organizzazioni imparino davvero oppure tendano in realtà a sopprimere l’apprendimento. E come esso avvenga </a:t>
            </a:r>
            <a:r>
              <a:rPr lang="ja-JP" altLang="it-IT" sz="2200">
                <a:latin typeface="+mn-lt"/>
                <a:cs typeface="Times New Roman" panose="02020603050405020304" pitchFamily="18" charset="0"/>
              </a:rPr>
              <a:t>“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nonostante</a:t>
            </a:r>
            <a:r>
              <a:rPr lang="ja-JP" altLang="it-IT" sz="2200">
                <a:latin typeface="+mn-lt"/>
                <a:cs typeface="Times New Roman" panose="02020603050405020304" pitchFamily="18" charset="0"/>
              </a:rPr>
              <a:t>”</a:t>
            </a:r>
            <a:r>
              <a:rPr lang="it-IT" altLang="ja-JP" sz="2200" dirty="0">
                <a:latin typeface="+mn-lt"/>
                <a:cs typeface="Times New Roman" panose="02020603050405020304" pitchFamily="18" charset="0"/>
              </a:rPr>
              <a:t> le aziende.</a:t>
            </a:r>
          </a:p>
          <a:p>
            <a:pPr eaLnBrk="1" hangingPunct="1">
              <a:spcBef>
                <a:spcPct val="50000"/>
              </a:spcBef>
            </a:pPr>
            <a:endParaRPr lang="it-IT" altLang="en-IT" sz="22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32FF7-130A-D977-88DC-7B7FBC3E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Resistenze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cambiamento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E56A4E-E5AB-9E3A-AB69-0BE664D3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39350"/>
            <a:ext cx="6780700" cy="45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6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zzle bianco con un pezzo rosso">
            <a:extLst>
              <a:ext uri="{FF2B5EF4-FFF2-40B4-BE49-F238E27FC236}">
                <a16:creationId xmlns:a16="http://schemas.microsoft.com/office/drawing/2014/main" id="{6BEC9C92-8533-E95E-A5CC-54D856A56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0" r="31876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EE2A0-747A-2353-3BA2-356E18DC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1"/>
            <a:ext cx="6831188" cy="829190"/>
          </a:xfrm>
        </p:spPr>
        <p:txBody>
          <a:bodyPr>
            <a:normAutofit fontScale="90000"/>
          </a:bodyPr>
          <a:lstStyle/>
          <a:p>
            <a:r>
              <a:rPr lang="en-IT" dirty="0"/>
              <a:t>Possibili strategie (sequenziali e razionali)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A8EE-696D-7665-ECE3-5D58D513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5" y="1800563"/>
            <a:ext cx="7387033" cy="4739133"/>
          </a:xfrm>
        </p:spPr>
        <p:txBody>
          <a:bodyPr>
            <a:noAutofit/>
          </a:bodyPr>
          <a:lstStyle/>
          <a:p>
            <a:r>
              <a:rPr lang="en-GB" sz="1800" dirty="0" err="1">
                <a:effectLst/>
                <a:latin typeface="CIDFont+F8"/>
              </a:rPr>
              <a:t>Diffondere</a:t>
            </a:r>
            <a:r>
              <a:rPr lang="en-GB" sz="1800" dirty="0">
                <a:effectLst/>
                <a:latin typeface="CIDFont+F8"/>
              </a:rPr>
              <a:t> un senso di </a:t>
            </a:r>
            <a:r>
              <a:rPr lang="en-GB" sz="1800" dirty="0" err="1">
                <a:effectLst/>
                <a:latin typeface="CIDFont+F8"/>
              </a:rPr>
              <a:t>urgenza</a:t>
            </a:r>
            <a:r>
              <a:rPr lang="en-GB" sz="1800" dirty="0">
                <a:effectLst/>
                <a:latin typeface="CIDFont+F8"/>
              </a:rPr>
              <a:t> e di </a:t>
            </a:r>
            <a:r>
              <a:rPr lang="en-GB" sz="1800" dirty="0" err="1">
                <a:effectLst/>
                <a:latin typeface="CIDFont+F8"/>
              </a:rPr>
              <a:t>necessita</a:t>
            </a:r>
            <a:r>
              <a:rPr lang="en-GB" sz="1800" dirty="0">
                <a:effectLst/>
                <a:latin typeface="CIDFont+F8"/>
              </a:rPr>
              <a:t>̀ del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anche</a:t>
            </a:r>
            <a:r>
              <a:rPr lang="en-GB" sz="1800" dirty="0">
                <a:effectLst/>
                <a:latin typeface="CIDFont+F4"/>
              </a:rPr>
              <a:t> a </a:t>
            </a:r>
            <a:r>
              <a:rPr lang="en-GB" sz="1800" dirty="0" err="1">
                <a:effectLst/>
                <a:latin typeface="CIDFont+F4"/>
              </a:rPr>
              <a:t>fronte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mancanza</a:t>
            </a:r>
            <a:r>
              <a:rPr lang="en-GB" sz="1800" dirty="0">
                <a:effectLst/>
                <a:latin typeface="CIDFont+F4"/>
              </a:rPr>
              <a:t> di </a:t>
            </a:r>
            <a:r>
              <a:rPr lang="en-GB" sz="1800" dirty="0" err="1">
                <a:effectLst/>
                <a:latin typeface="CIDFont+F4"/>
              </a:rPr>
              <a:t>una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necessita</a:t>
            </a:r>
            <a:r>
              <a:rPr lang="en-GB" sz="1800" dirty="0">
                <a:effectLst/>
                <a:latin typeface="CIDFont+F4"/>
              </a:rPr>
              <a:t>̀ </a:t>
            </a:r>
            <a:r>
              <a:rPr lang="en-GB" sz="1800" dirty="0" err="1">
                <a:effectLst/>
                <a:latin typeface="CIDFont+F4"/>
              </a:rPr>
              <a:t>immediata</a:t>
            </a:r>
            <a:r>
              <a:rPr lang="en-GB" sz="1800" dirty="0">
                <a:effectLst/>
                <a:latin typeface="CIDFont+F4"/>
              </a:rPr>
              <a:t> o di </a:t>
            </a:r>
            <a:r>
              <a:rPr lang="en-GB" sz="1800" dirty="0" err="1">
                <a:effectLst/>
                <a:latin typeface="CIDFont+F4"/>
              </a:rPr>
              <a:t>una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crisi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organizzativa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Istituire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coalizione</a:t>
            </a:r>
            <a:r>
              <a:rPr lang="en-GB" sz="1800" dirty="0">
                <a:effectLst/>
                <a:latin typeface="CIDFont+F8"/>
              </a:rPr>
              <a:t> per </a:t>
            </a:r>
            <a:r>
              <a:rPr lang="en-GB" sz="1800" dirty="0" err="1">
                <a:effectLst/>
                <a:latin typeface="CIDFont+F8"/>
              </a:rPr>
              <a:t>guidare</a:t>
            </a:r>
            <a:r>
              <a:rPr lang="en-GB" sz="1800" dirty="0">
                <a:effectLst/>
                <a:latin typeface="CIDFont+F8"/>
              </a:rPr>
              <a:t> il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costituita</a:t>
            </a:r>
            <a:r>
              <a:rPr lang="en-GB" sz="1800" dirty="0">
                <a:effectLst/>
                <a:latin typeface="CIDFont+F4"/>
              </a:rPr>
              <a:t> da manager </a:t>
            </a:r>
            <a:r>
              <a:rPr lang="en-GB" sz="1800" dirty="0" err="1">
                <a:effectLst/>
                <a:latin typeface="CIDFont+F4"/>
              </a:rPr>
              <a:t>provenienti</a:t>
            </a:r>
            <a:r>
              <a:rPr lang="en-GB" sz="1800" dirty="0">
                <a:effectLst/>
                <a:latin typeface="CIDFont+F4"/>
              </a:rPr>
              <a:t> da </a:t>
            </a:r>
            <a:r>
              <a:rPr lang="en-GB" sz="1800" dirty="0" err="1">
                <a:effectLst/>
                <a:latin typeface="CIDFont+F4"/>
              </a:rPr>
              <a:t>ogni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parte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dell’organizzazione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godono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sostegno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vertice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aziendale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Creare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visione</a:t>
            </a:r>
            <a:r>
              <a:rPr lang="en-GB" sz="1800" dirty="0">
                <a:effectLst/>
                <a:latin typeface="CIDFont+F8"/>
              </a:rPr>
              <a:t> e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strategia</a:t>
            </a:r>
            <a:r>
              <a:rPr lang="en-GB" sz="1800" dirty="0">
                <a:effectLst/>
                <a:latin typeface="CIDFont+F8"/>
              </a:rPr>
              <a:t> del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da </a:t>
            </a:r>
            <a:r>
              <a:rPr lang="en-GB" sz="1800" dirty="0" err="1">
                <a:effectLst/>
                <a:latin typeface="CIDFont+F4"/>
              </a:rPr>
              <a:t>comunicare</a:t>
            </a:r>
            <a:r>
              <a:rPr lang="en-GB" sz="1800" dirty="0">
                <a:effectLst/>
                <a:latin typeface="CIDFont+F4"/>
              </a:rPr>
              <a:t> in </a:t>
            </a:r>
            <a:r>
              <a:rPr lang="en-GB" sz="1800" dirty="0" err="1">
                <a:effectLst/>
                <a:latin typeface="CIDFont+F4"/>
              </a:rPr>
              <a:t>maniera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efficace</a:t>
            </a:r>
            <a:r>
              <a:rPr lang="en-GB" sz="1800" dirty="0">
                <a:effectLst/>
                <a:latin typeface="CIDFont+F4"/>
              </a:rPr>
              <a:t> in modo da </a:t>
            </a:r>
            <a:r>
              <a:rPr lang="en-GB" sz="1800" dirty="0" err="1">
                <a:effectLst/>
                <a:latin typeface="CIDFont+F4"/>
              </a:rPr>
              <a:t>rendere</a:t>
            </a:r>
            <a:r>
              <a:rPr lang="en-GB" sz="1800" dirty="0">
                <a:effectLst/>
                <a:latin typeface="CIDFont+F4"/>
              </a:rPr>
              <a:t> le </a:t>
            </a:r>
            <a:r>
              <a:rPr lang="en-GB" sz="1800" dirty="0" err="1">
                <a:effectLst/>
                <a:latin typeface="CIDFont+F4"/>
              </a:rPr>
              <a:t>persone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partecipi</a:t>
            </a:r>
            <a:r>
              <a:rPr lang="en-GB" sz="1800" dirty="0">
                <a:effectLst/>
                <a:latin typeface="CIDFont+F4"/>
              </a:rPr>
              <a:t> e </a:t>
            </a:r>
            <a:r>
              <a:rPr lang="en-GB" sz="1800" dirty="0" err="1">
                <a:effectLst/>
                <a:latin typeface="CIDFont+F4"/>
              </a:rPr>
              <a:t>coscienti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delle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ragioni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; </a:t>
            </a:r>
            <a:endParaRPr lang="en-GB" sz="1800" dirty="0">
              <a:effectLst/>
            </a:endParaRPr>
          </a:p>
          <a:p>
            <a:r>
              <a:rPr lang="en-GB" sz="1800" dirty="0" err="1">
                <a:effectLst/>
                <a:latin typeface="CIDFont+F8"/>
              </a:rPr>
              <a:t>Trovare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un’idea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che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risponda</a:t>
            </a:r>
            <a:r>
              <a:rPr lang="en-GB" sz="1800" dirty="0">
                <a:effectLst/>
                <a:latin typeface="CIDFont+F8"/>
              </a:rPr>
              <a:t> a </a:t>
            </a:r>
            <a:r>
              <a:rPr lang="en-GB" sz="1800" dirty="0" err="1">
                <a:effectLst/>
                <a:latin typeface="CIDFont+F8"/>
              </a:rPr>
              <a:t>una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necessita</a:t>
            </a:r>
            <a:r>
              <a:rPr lang="en-GB" sz="1800" dirty="0">
                <a:effectLst/>
                <a:latin typeface="CIDFont+F8"/>
              </a:rPr>
              <a:t>̀ </a:t>
            </a:r>
            <a:r>
              <a:rPr lang="en-GB" sz="1800" dirty="0" err="1">
                <a:effectLst/>
                <a:latin typeface="CIDFont+F8"/>
              </a:rPr>
              <a:t>reale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risolva</a:t>
            </a:r>
            <a:r>
              <a:rPr lang="en-GB" sz="1800" dirty="0">
                <a:effectLst/>
                <a:latin typeface="CIDFont+F4"/>
              </a:rPr>
              <a:t> un </a:t>
            </a:r>
            <a:r>
              <a:rPr lang="en-GB" sz="1800" dirty="0" err="1">
                <a:effectLst/>
                <a:latin typeface="CIDFont+F4"/>
              </a:rPr>
              <a:t>problema</a:t>
            </a:r>
            <a:r>
              <a:rPr lang="en-GB" sz="1800" dirty="0">
                <a:effectLst/>
                <a:latin typeface="CIDFont+F4"/>
              </a:rPr>
              <a:t>;</a:t>
            </a:r>
          </a:p>
          <a:p>
            <a:r>
              <a:rPr lang="en-GB" sz="1800" dirty="0" err="1">
                <a:effectLst/>
                <a:latin typeface="CIDFont+F8"/>
              </a:rPr>
              <a:t>Creare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unita</a:t>
            </a:r>
            <a:r>
              <a:rPr lang="en-GB" sz="1800" dirty="0">
                <a:effectLst/>
                <a:latin typeface="CIDFont+F8"/>
              </a:rPr>
              <a:t>̀ </a:t>
            </a:r>
            <a:r>
              <a:rPr lang="en-GB" sz="1800" dirty="0" err="1">
                <a:effectLst/>
                <a:latin typeface="CIDFont+F8"/>
              </a:rPr>
              <a:t>organizzative</a:t>
            </a:r>
            <a:r>
              <a:rPr lang="en-GB" sz="1800" dirty="0">
                <a:effectLst/>
                <a:latin typeface="CIDFont+F8"/>
              </a:rPr>
              <a:t> separate dedicate al </a:t>
            </a:r>
            <a:r>
              <a:rPr lang="en-GB" sz="1800" dirty="0" err="1">
                <a:effectLst/>
                <a:latin typeface="CIDFont+F8"/>
              </a:rPr>
              <a:t>cambiamento</a:t>
            </a:r>
            <a:r>
              <a:rPr lang="en-GB" sz="1800" dirty="0">
                <a:effectLst/>
                <a:latin typeface="CIDFont+F4"/>
              </a:rPr>
              <a:t>, ad </a:t>
            </a:r>
            <a:r>
              <a:rPr lang="en-GB" sz="1800" dirty="0" err="1">
                <a:effectLst/>
                <a:latin typeface="CIDFont+F4"/>
              </a:rPr>
              <a:t>esempio</a:t>
            </a:r>
            <a:r>
              <a:rPr lang="en-GB" sz="1800" dirty="0">
                <a:effectLst/>
                <a:latin typeface="CIDFont+F4"/>
              </a:rPr>
              <a:t> team o task force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concentrano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sulla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creazione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sull’implementazione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; </a:t>
            </a:r>
          </a:p>
          <a:p>
            <a:r>
              <a:rPr lang="en-GB" sz="1800" dirty="0" err="1">
                <a:effectLst/>
                <a:latin typeface="CIDFont+F8"/>
              </a:rPr>
              <a:t>Incoraggiare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i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campioni</a:t>
            </a:r>
            <a:r>
              <a:rPr lang="en-GB" sz="1800" dirty="0">
                <a:effectLst/>
                <a:latin typeface="CIDFont+F8"/>
              </a:rPr>
              <a:t> </a:t>
            </a:r>
            <a:r>
              <a:rPr lang="en-GB" sz="1800" dirty="0" err="1">
                <a:effectLst/>
                <a:latin typeface="CIDFont+F8"/>
              </a:rPr>
              <a:t>intellettuali</a:t>
            </a:r>
            <a:r>
              <a:rPr lang="en-GB" sz="1800" dirty="0">
                <a:effectLst/>
                <a:latin typeface="CIDFont+F4"/>
              </a:rPr>
              <a:t>, </a:t>
            </a:r>
            <a:r>
              <a:rPr lang="en-GB" sz="1800" dirty="0" err="1">
                <a:effectLst/>
                <a:latin typeface="CIDFont+F4"/>
              </a:rPr>
              <a:t>individui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che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entro</a:t>
            </a:r>
            <a:r>
              <a:rPr lang="en-GB" sz="1800" dirty="0">
                <a:effectLst/>
                <a:latin typeface="CIDFont+F4"/>
              </a:rPr>
              <a:t> alle </a:t>
            </a:r>
            <a:r>
              <a:rPr lang="en-GB" sz="1800" dirty="0" err="1">
                <a:effectLst/>
                <a:latin typeface="CIDFont+F4"/>
              </a:rPr>
              <a:t>proprie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unita</a:t>
            </a:r>
            <a:r>
              <a:rPr lang="en-GB" sz="1800" dirty="0">
                <a:effectLst/>
                <a:latin typeface="CIDFont+F4"/>
              </a:rPr>
              <a:t>̀ </a:t>
            </a:r>
            <a:r>
              <a:rPr lang="en-GB" sz="1800" dirty="0" err="1">
                <a:effectLst/>
                <a:latin typeface="CIDFont+F4"/>
              </a:rPr>
              <a:t>organizzative</a:t>
            </a:r>
            <a:r>
              <a:rPr lang="en-GB" sz="1800" dirty="0"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si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fanno</a:t>
            </a:r>
            <a:r>
              <a:rPr lang="en-GB" sz="1800" dirty="0">
                <a:effectLst/>
                <a:latin typeface="CIDFont+F4"/>
              </a:rPr>
              <a:t> </a:t>
            </a:r>
            <a:r>
              <a:rPr lang="en-GB" sz="1800" dirty="0" err="1">
                <a:effectLst/>
                <a:latin typeface="CIDFont+F4"/>
              </a:rPr>
              <a:t>promotori</a:t>
            </a:r>
            <a:r>
              <a:rPr lang="en-GB" sz="1800" dirty="0">
                <a:effectLst/>
                <a:latin typeface="CIDFont+F4"/>
              </a:rPr>
              <a:t> del </a:t>
            </a:r>
            <a:r>
              <a:rPr lang="en-GB" sz="1800" dirty="0" err="1">
                <a:effectLst/>
                <a:latin typeface="CIDFont+F4"/>
              </a:rPr>
              <a:t>cambiamento</a:t>
            </a:r>
            <a:r>
              <a:rPr lang="en-GB" sz="1800" dirty="0">
                <a:effectLst/>
                <a:latin typeface="CIDFont+F4"/>
              </a:rPr>
              <a:t>. </a:t>
            </a:r>
            <a:endParaRPr lang="en-GB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736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C9CB5-D6C9-33CD-F83C-409D6913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76" y="548640"/>
            <a:ext cx="4180932" cy="5431536"/>
          </a:xfrm>
        </p:spPr>
        <p:txBody>
          <a:bodyPr>
            <a:normAutofit/>
          </a:bodyPr>
          <a:lstStyle/>
          <a:p>
            <a:r>
              <a:rPr lang="en-IT" sz="5400" dirty="0"/>
              <a:t>Organizing...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B9BF413-8BFE-C367-DB5F-BC71097FF13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126418" y="552091"/>
            <a:ext cx="6224335" cy="5431536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Dall’</a:t>
            </a:r>
            <a:r>
              <a:rPr lang="it-IT" altLang="ja-JP" i="1" dirty="0" err="1">
                <a:latin typeface="+mn-lt"/>
              </a:rPr>
              <a:t>Organizational</a:t>
            </a:r>
            <a:r>
              <a:rPr lang="it-IT" altLang="ja-JP" i="1" dirty="0">
                <a:latin typeface="+mn-lt"/>
              </a:rPr>
              <a:t> Learning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alla </a:t>
            </a:r>
            <a:r>
              <a:rPr lang="it-IT" altLang="en-IT" i="1" dirty="0">
                <a:latin typeface="+mn-lt"/>
              </a:rPr>
              <a:t>Learning Organization.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latin typeface="+mn-lt"/>
              </a:rPr>
              <a:t>Ci si sposta da una lettura stimolo-risposta all’</a:t>
            </a:r>
            <a:r>
              <a:rPr lang="it-IT" altLang="ja-JP" dirty="0">
                <a:latin typeface="+mn-lt"/>
              </a:rPr>
              <a:t>enfasi sugli elementi di processo e di costruzione sociale.</a:t>
            </a:r>
          </a:p>
          <a:p>
            <a:pPr eaLnBrk="1" hangingPunct="1">
              <a:spcBef>
                <a:spcPct val="50000"/>
              </a:spcBef>
            </a:pPr>
            <a:endParaRPr lang="it-IT" altLang="en-IT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6D8804-5BEF-8FBE-125D-895ECCBA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IT" sz="3600">
                <a:solidFill>
                  <a:schemeClr val="tx2"/>
                </a:solidFill>
              </a:rPr>
              <a:t>Costruzione sociale del cambiamento…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AC3A2CA-500D-2102-9D8B-E860873310A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621311" y="804672"/>
            <a:ext cx="6115987" cy="5230368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dirty="0">
                <a:solidFill>
                  <a:schemeClr val="tx2"/>
                </a:solidFill>
                <a:latin typeface="+mn-lt"/>
              </a:rPr>
              <a:t>Introdurre la prospettiva della </a:t>
            </a:r>
            <a:r>
              <a:rPr lang="it-IT" altLang="en-IT" b="1" dirty="0">
                <a:solidFill>
                  <a:schemeClr val="tx2"/>
                </a:solidFill>
                <a:latin typeface="+mn-lt"/>
              </a:rPr>
              <a:t>COSTRUZIONE SOCIALE </a:t>
            </a:r>
            <a:r>
              <a:rPr lang="it-IT" altLang="en-IT" dirty="0">
                <a:solidFill>
                  <a:schemeClr val="tx2"/>
                </a:solidFill>
                <a:latin typeface="+mn-lt"/>
              </a:rPr>
              <a:t>significa spostare l’</a:t>
            </a:r>
            <a:r>
              <a:rPr lang="it-IT" altLang="ja-JP" dirty="0">
                <a:solidFill>
                  <a:schemeClr val="tx2"/>
                </a:solidFill>
                <a:latin typeface="+mn-lt"/>
              </a:rPr>
              <a:t>attenzione ai processi di </a:t>
            </a:r>
            <a:r>
              <a:rPr lang="it-IT" altLang="ja-JP" i="1" dirty="0">
                <a:solidFill>
                  <a:schemeClr val="tx2"/>
                </a:solidFill>
                <a:latin typeface="+mn-lt"/>
              </a:rPr>
              <a:t>partecipazione ed interazione </a:t>
            </a:r>
            <a:r>
              <a:rPr lang="it-IT" altLang="ja-JP" dirty="0">
                <a:solidFill>
                  <a:schemeClr val="tx2"/>
                </a:solidFill>
                <a:latin typeface="+mn-lt"/>
              </a:rPr>
              <a:t>che alimentano e sostengono il contesto dell’apprendimento.</a:t>
            </a:r>
          </a:p>
          <a:p>
            <a:pPr eaLnBrk="1" hangingPunct="1">
              <a:spcBef>
                <a:spcPct val="50000"/>
              </a:spcBef>
            </a:pPr>
            <a:endParaRPr lang="it-IT" altLang="en-IT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1" name="Rectangle 2154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itolo 1" descr="Large confetti">
            <a:extLst>
              <a:ext uri="{FF2B5EF4-FFF2-40B4-BE49-F238E27FC236}">
                <a16:creationId xmlns:a16="http://schemas.microsoft.com/office/drawing/2014/main" id="{2BD217B3-0EDB-D194-AE3D-7080D20F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IT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Modalità</a:t>
            </a:r>
            <a:r>
              <a:rPr lang="en-US" altLang="en-I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tipiche</a:t>
            </a:r>
            <a:r>
              <a:rPr lang="en-US" altLang="en-I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21543" name="Rectangle: Rounded Corners 2154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B796438-87D3-EA6D-799B-3B4890CAF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57975"/>
              </p:ext>
            </p:extLst>
          </p:nvPr>
        </p:nvGraphicFramePr>
        <p:xfrm>
          <a:off x="838199" y="1902854"/>
          <a:ext cx="10348913" cy="4260710"/>
        </p:xfrm>
        <a:graphic>
          <a:graphicData uri="http://schemas.openxmlformats.org/drawingml/2006/table">
            <a:tbl>
              <a:tblPr/>
              <a:tblGrid>
                <a:gridCol w="3022249">
                  <a:extLst>
                    <a:ext uri="{9D8B030D-6E8A-4147-A177-3AD203B41FA5}">
                      <a16:colId xmlns:a16="http://schemas.microsoft.com/office/drawing/2014/main" val="2876485755"/>
                    </a:ext>
                  </a:extLst>
                </a:gridCol>
                <a:gridCol w="3383315">
                  <a:extLst>
                    <a:ext uri="{9D8B030D-6E8A-4147-A177-3AD203B41FA5}">
                      <a16:colId xmlns:a16="http://schemas.microsoft.com/office/drawing/2014/main" val="2122734331"/>
                    </a:ext>
                  </a:extLst>
                </a:gridCol>
                <a:gridCol w="3943349">
                  <a:extLst>
                    <a:ext uri="{9D8B030D-6E8A-4147-A177-3AD203B41FA5}">
                      <a16:colId xmlns:a16="http://schemas.microsoft.com/office/drawing/2014/main" val="76325348"/>
                    </a:ext>
                  </a:extLst>
                </a:gridCol>
              </a:tblGrid>
              <a:tr h="360099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Tipo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Luogo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innovazione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99471"/>
                  </a:ext>
                </a:extLst>
              </a:tr>
              <a:tr h="544146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doing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all’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Attività di produzione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1575"/>
                  </a:ext>
                </a:extLst>
              </a:tr>
              <a:tr h="494678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searching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Primariamente interno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Ricerca e sviluppo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2761"/>
                  </a:ext>
                </a:extLst>
              </a:tr>
              <a:tr h="527024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Apprendimento scientifico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ed esterno all</a:t>
                      </a:r>
                      <a:r>
                        <a:rPr kumimoji="0" lang="ja-JP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it-IT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Assorbimento nuove conoscenze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47099"/>
                  </a:ext>
                </a:extLst>
              </a:tr>
              <a:tr h="665054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all’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Uso di prodotti  e di input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52899"/>
                  </a:ext>
                </a:extLst>
              </a:tr>
              <a:tr h="83202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Learning by </a:t>
                      </a:r>
                      <a:r>
                        <a:rPr kumimoji="0" lang="it-IT" altLang="en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stealing</a:t>
                      </a:r>
                      <a:endParaRPr kumimoji="0" lang="it-IT" altLang="en-IT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Interno ed esterno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Imitazione, copia, emulazione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26788"/>
                  </a:ext>
                </a:extLst>
              </a:tr>
              <a:tr h="832029"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Apprendimento per ricaduta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Esterno </a:t>
                      </a:r>
                      <a:r>
                        <a:rPr kumimoji="0" lang="it-IT" altLang="en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all</a:t>
                      </a:r>
                      <a:r>
                        <a:rPr kumimoji="0" lang="ja-JP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azienda</a:t>
                      </a:r>
                      <a:endParaRPr kumimoji="0" lang="it-IT" altLang="en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600"/>
                        </a:spcBef>
                        <a:buClr>
                          <a:srgbClr val="B870B8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1600">
                          <a:solidFill>
                            <a:srgbClr val="595959"/>
                          </a:solidFill>
                          <a:latin typeface="Rockwell" panose="02060603020205020403" pitchFamily="18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Assorbimento della conoscenza e imitazione delle pratiche dei concorrenti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7425"/>
                  </a:ext>
                </a:extLst>
              </a:tr>
            </a:tbl>
          </a:graphicData>
        </a:graphic>
      </p:graphicFrame>
      <p:sp>
        <p:nvSpPr>
          <p:cNvPr id="21536" name="CasellaDiTesto 4">
            <a:extLst>
              <a:ext uri="{FF2B5EF4-FFF2-40B4-BE49-F238E27FC236}">
                <a16:creationId xmlns:a16="http://schemas.microsoft.com/office/drawing/2014/main" id="{8D7EDBDF-F731-BF1D-E94E-B057EE3E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96" y="459863"/>
            <a:ext cx="4404013" cy="3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78408" eaLnBrk="1" hangingPunct="1">
              <a:spcAft>
                <a:spcPts val="600"/>
              </a:spcAft>
            </a:pPr>
            <a:r>
              <a:rPr lang="it-IT" altLang="en-IT" sz="1926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[Gherardi e Nicolini 2004] </a:t>
            </a:r>
            <a:endParaRPr lang="it-IT" altLang="en-IT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6FB5A-3B94-6DA6-6935-4CCDDDFA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T" sz="5400"/>
              <a:t>La prospettiva sociale…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2BCF146-FBA6-0A97-81A0-0D2C86627D0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08344" y="2872899"/>
            <a:ext cx="4675325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Una PROSPETTIVA SOCIALE sull’</a:t>
            </a:r>
            <a:r>
              <a:rPr lang="it-IT" altLang="ja-JP" sz="2000" dirty="0">
                <a:latin typeface="+mn-lt"/>
              </a:rPr>
              <a:t>apprendimento nelle organizzazioni implica che: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la conoscenza sia relazionale;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il significato sia negoziato;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l’</a:t>
            </a:r>
            <a:r>
              <a:rPr lang="it-IT" altLang="ja-JP" sz="2000" dirty="0">
                <a:latin typeface="+mn-lt"/>
              </a:rPr>
              <a:t>apprendimento sia situato nelle pratiche sociali;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IT" sz="2000" dirty="0">
                <a:latin typeface="+mn-lt"/>
              </a:rPr>
              <a:t>apprendere non sia una attività separata dal  lavorare e dall’</a:t>
            </a:r>
            <a:r>
              <a:rPr lang="it-IT" altLang="ja-JP" sz="2000" dirty="0">
                <a:latin typeface="+mn-lt"/>
              </a:rPr>
              <a:t>organizzare;</a:t>
            </a:r>
          </a:p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it-IT" altLang="en-IT" sz="2000" dirty="0">
              <a:latin typeface="+mn-lt"/>
            </a:endParaRPr>
          </a:p>
        </p:txBody>
      </p:sp>
      <p:pic>
        <p:nvPicPr>
          <p:cNvPr id="6" name="Picture 5" descr="Lampadina su sfondo giallo con cavo e fasci di luce disegnati">
            <a:extLst>
              <a:ext uri="{FF2B5EF4-FFF2-40B4-BE49-F238E27FC236}">
                <a16:creationId xmlns:a16="http://schemas.microsoft.com/office/drawing/2014/main" id="{57470E43-CD4D-B06A-FCBE-6C0D0BB0A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79FCE-2835-C415-53BA-3CC4A404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en-GB" err="1">
                <a:effectLst/>
                <a:latin typeface="Calibri" panose="020F0502020204030204" pitchFamily="34" charset="0"/>
              </a:rPr>
              <a:t>Esempio</a:t>
            </a:r>
            <a:r>
              <a:rPr lang="en-GB">
                <a:effectLst/>
                <a:latin typeface="Calibri" panose="020F0502020204030204" pitchFamily="34" charset="0"/>
              </a:rPr>
              <a:t>: il </a:t>
            </a:r>
            <a:r>
              <a:rPr lang="en-GB" err="1">
                <a:effectLst/>
                <a:latin typeface="Calibri" panose="020F0502020204030204" pitchFamily="34" charset="0"/>
              </a:rPr>
              <a:t>ciclo</a:t>
            </a:r>
            <a:r>
              <a:rPr lang="en-GB">
                <a:effectLst/>
                <a:latin typeface="Calibri" panose="020F0502020204030204" pitchFamily="34" charset="0"/>
              </a:rPr>
              <a:t> </a:t>
            </a:r>
            <a:r>
              <a:rPr lang="en-GB" err="1">
                <a:effectLst/>
                <a:latin typeface="Calibri" panose="020F0502020204030204" pitchFamily="34" charset="0"/>
              </a:rPr>
              <a:t>dell’ordine</a:t>
            </a:r>
            <a:r>
              <a:rPr lang="en-GB">
                <a:effectLst/>
                <a:latin typeface="Calibri" panose="020F0502020204030204" pitchFamily="34" charset="0"/>
              </a:rPr>
              <a:t> </a:t>
            </a:r>
            <a:endParaRPr lang="en-IT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BE66A5-5EDE-A6FC-2ED1-7FFFF9C6E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32295"/>
              </p:ext>
            </p:extLst>
          </p:nvPr>
        </p:nvGraphicFramePr>
        <p:xfrm>
          <a:off x="1542708" y="2028825"/>
          <a:ext cx="9106583" cy="41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58">
                  <a:extLst>
                    <a:ext uri="{9D8B030D-6E8A-4147-A177-3AD203B41FA5}">
                      <a16:colId xmlns:a16="http://schemas.microsoft.com/office/drawing/2014/main" val="680382017"/>
                    </a:ext>
                  </a:extLst>
                </a:gridCol>
                <a:gridCol w="3872325">
                  <a:extLst>
                    <a:ext uri="{9D8B030D-6E8A-4147-A177-3AD203B41FA5}">
                      <a16:colId xmlns:a16="http://schemas.microsoft.com/office/drawing/2014/main" val="3268560159"/>
                    </a:ext>
                  </a:extLst>
                </a:gridCol>
              </a:tblGrid>
              <a:tr h="400259"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Task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Owner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276365590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Acquisizione ordine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Uff. vendite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2555957261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Verifiche amministrative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A</a:t>
                      </a:r>
                      <a:r>
                        <a:rPr lang="en-IT" sz="1800"/>
                        <a:t>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901338852"/>
                  </a:ext>
                </a:extLst>
              </a:tr>
              <a:tr h="946067">
                <a:tc>
                  <a:txBody>
                    <a:bodyPr/>
                    <a:lstStyle/>
                    <a:p>
                      <a:r>
                        <a:rPr lang="en-IT" sz="1800"/>
                        <a:t>Verifica disponibilità del prodotto e/o della possibilità di produrlo/renderlo disponibile nei tempi richiesti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Magazzino produzione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841189979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Preparazione spedizione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M</a:t>
                      </a:r>
                      <a:r>
                        <a:rPr lang="en-IT" sz="1800"/>
                        <a:t>agazzino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15758509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pPr algn="l"/>
                      <a:r>
                        <a:rPr lang="en-IT" sz="1800"/>
                        <a:t>Preparazione documenti contabili (fatturazione)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Amministrazione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4051523754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Spedizione e consegna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Logistica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1528520425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Pagamenti e incassi (solleciti)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Amministrazione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031625316"/>
                  </a:ext>
                </a:extLst>
              </a:tr>
              <a:tr h="400259">
                <a:tc>
                  <a:txBody>
                    <a:bodyPr/>
                    <a:lstStyle/>
                    <a:p>
                      <a:r>
                        <a:rPr lang="en-IT" sz="1800"/>
                        <a:t>Verifica soddisfacimento</a:t>
                      </a:r>
                    </a:p>
                  </a:txBody>
                  <a:tcPr marL="90968" marR="90968" marT="45484" marB="454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M</a:t>
                      </a:r>
                      <a:r>
                        <a:rPr lang="en-GB" sz="1800"/>
                        <a:t>a</a:t>
                      </a:r>
                      <a:r>
                        <a:rPr lang="en-IT" sz="1800"/>
                        <a:t>rketing </a:t>
                      </a:r>
                    </a:p>
                  </a:txBody>
                  <a:tcPr marL="90968" marR="90968" marT="45484" marB="45484"/>
                </a:tc>
                <a:extLst>
                  <a:ext uri="{0D108BD9-81ED-4DB2-BD59-A6C34878D82A}">
                    <a16:rowId xmlns:a16="http://schemas.microsoft.com/office/drawing/2014/main" val="364649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2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A317-C0E6-265D-F06A-ABB3D70D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8090"/>
          </a:xfrm>
        </p:spPr>
        <p:txBody>
          <a:bodyPr/>
          <a:lstStyle/>
          <a:p>
            <a:pPr algn="ctr"/>
            <a:r>
              <a:rPr lang="en-IT" dirty="0"/>
              <a:t>Elementi del processo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14E349-B7DA-13A9-C66E-F933C53AA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67535"/>
              </p:ext>
            </p:extLst>
          </p:nvPr>
        </p:nvGraphicFramePr>
        <p:xfrm>
          <a:off x="930798" y="908090"/>
          <a:ext cx="10515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010">
                  <a:extLst>
                    <a:ext uri="{9D8B030D-6E8A-4147-A177-3AD203B41FA5}">
                      <a16:colId xmlns:a16="http://schemas.microsoft.com/office/drawing/2014/main" val="3599419808"/>
                    </a:ext>
                  </a:extLst>
                </a:gridCol>
                <a:gridCol w="8066590">
                  <a:extLst>
                    <a:ext uri="{9D8B030D-6E8A-4147-A177-3AD203B41FA5}">
                      <a16:colId xmlns:a16="http://schemas.microsoft.com/office/drawing/2014/main" val="1293977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T" sz="18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 dirty="0"/>
                        <a:t>Contenuto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58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1. Output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Identificazione a partire dalle esigenze del cliente e dalle possibili modalità di soddisfazione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728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2. Prestazioni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Dimensioni di prestazione 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Indicatori e sistema di misura 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 Valore attuale delle prestazioni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3. Fasi e attività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Insiemi di attività e decisioni che, interagendo tra loro, consentono la realizzazione dell’output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49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4. Input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Fattori fisici o informativi acquisiti all’esterno o da altri processi aziendali , che sono necessari all’avvio del processo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86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5. Attori e risorse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Insieme di capacità umane e tecnologiche necessarie per svolgere le attività e prendere le decisioni di un processo.</a:t>
                      </a:r>
                      <a:br>
                        <a:rPr lang="en-GB" sz="18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>
                          <a:effectLst/>
                          <a:latin typeface="Calibri" panose="020F0502020204030204" pitchFamily="34" charset="0"/>
                        </a:rPr>
                        <a:t>- Definizione dei ruoli e del potere decisionale dei diversi attori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</a:rPr>
                        <a:t>6. Interdipendenze e sequenze tra attività </a:t>
                      </a:r>
                      <a:endParaRPr lang="en-GB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Relazioni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interne/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esterne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che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influiscono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sul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processo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13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7.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</a:rPr>
                        <a:t>Metodi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</a:rPr>
                        <a:t>gestione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Logiche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di base per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coordinare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le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attivita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̀,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prendere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le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decisioni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regolare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l’avanzamento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</a:rPr>
                        <a:t>processo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14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41B26-0683-E6C8-817C-87939C3C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GB" sz="3500" dirty="0"/>
              <a:t>I</a:t>
            </a:r>
            <a:r>
              <a:rPr lang="en-IT" sz="3500" dirty="0"/>
              <a:t>nterdipendenze organizzative </a:t>
            </a:r>
            <a:br>
              <a:rPr lang="en-IT" sz="3500" dirty="0"/>
            </a:br>
            <a:r>
              <a:rPr lang="en-IT" sz="3500" dirty="0"/>
              <a:t>(il potere oltre Weber)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531C8-B463-7202-E770-1D3ABF8E4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DAFF34-0B5C-30E8-FB5B-40CAEB010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301654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629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AC9A-84DF-FF5C-3290-E1816A52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Interdipendenze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DD87EE-2EB1-9F0F-6C6E-3FEECBCC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86" y="1905186"/>
            <a:ext cx="8536586" cy="45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40891-65B6-CB34-6DBB-0F2587CC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pPr algn="ctr"/>
            <a:r>
              <a:rPr lang="en-IT" sz="4000" dirty="0"/>
              <a:t>Processi e valore (M. Porter)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CA72B5D8-9254-5D19-8FB3-8BB5A8E9E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538" y="2133600"/>
            <a:ext cx="7021564" cy="3984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8CBE0-F8AA-8C72-A0DC-B526F2079165}"/>
              </a:ext>
            </a:extLst>
          </p:cNvPr>
          <p:cNvSpPr txBox="1"/>
          <p:nvPr/>
        </p:nvSpPr>
        <p:spPr>
          <a:xfrm>
            <a:off x="718137" y="3165808"/>
            <a:ext cx="1865401" cy="2621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primari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creano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direttamente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valore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riconosciuto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dal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esterno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; le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loro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performance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impattano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sul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livello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di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soddisfazione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del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F2752-0DC7-BD0C-38B4-D44D87E4A2BE}"/>
              </a:ext>
            </a:extLst>
          </p:cNvPr>
          <p:cNvSpPr txBox="1"/>
          <p:nvPr/>
        </p:nvSpPr>
        <p:spPr>
          <a:xfrm>
            <a:off x="9705001" y="2875521"/>
            <a:ext cx="1765687" cy="186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di </a:t>
            </a:r>
            <a:r>
              <a:rPr lang="en-GB" sz="1638" b="1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supporto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necessari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alla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gestione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processi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primari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;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hanno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clienti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GB" sz="1638" kern="120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interni</a:t>
            </a:r>
            <a:r>
              <a:rPr lang="en-GB" sz="1638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>
              <a:effectLst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901B24-2D1D-32DB-1B41-6D9EAA5C3E33}"/>
              </a:ext>
            </a:extLst>
          </p:cNvPr>
          <p:cNvSpPr/>
          <p:nvPr/>
        </p:nvSpPr>
        <p:spPr>
          <a:xfrm>
            <a:off x="1650837" y="5786819"/>
            <a:ext cx="832801" cy="504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D85DE3-594F-2B4C-A71A-102A8864B787}"/>
              </a:ext>
            </a:extLst>
          </p:cNvPr>
          <p:cNvSpPr/>
          <p:nvPr/>
        </p:nvSpPr>
        <p:spPr>
          <a:xfrm rot="10800000">
            <a:off x="9755044" y="2190557"/>
            <a:ext cx="832801" cy="504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8730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nte di ingrandimento che mostra prestazioni in calo">
            <a:extLst>
              <a:ext uri="{FF2B5EF4-FFF2-40B4-BE49-F238E27FC236}">
                <a16:creationId xmlns:a16="http://schemas.microsoft.com/office/drawing/2014/main" id="{BD1E3496-34FB-F5BE-DF76-9C38ABE03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97B85F-3B91-CA3B-BBCD-6B61CC80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IT" sz="4000" dirty="0"/>
              <a:t>Come raccogliere infos?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2CAB-0A6A-DDD8-B43A-4DE2D005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2" y="2434201"/>
            <a:ext cx="5343896" cy="37427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Organigramma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aziendale</a:t>
            </a: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Manuali</a:t>
            </a:r>
            <a:r>
              <a:rPr lang="en-GB" sz="2000" dirty="0">
                <a:effectLst/>
                <a:latin typeface="Calibri" panose="020F0502020204030204" pitchFamily="34" charset="0"/>
              </a:rPr>
              <a:t>/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Mansionari</a:t>
            </a:r>
            <a:endParaRPr lang="en-GB" sz="20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Documenti</a:t>
            </a:r>
            <a:r>
              <a:rPr lang="en-GB" sz="2000" dirty="0">
                <a:effectLst/>
                <a:latin typeface="Calibri" panose="020F0502020204030204" pitchFamily="34" charset="0"/>
              </a:rPr>
              <a:t>, procedure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Interviste</a:t>
            </a:r>
            <a:r>
              <a:rPr lang="en-GB" sz="2000" dirty="0">
                <a:effectLst/>
                <a:latin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narrazioni</a:t>
            </a:r>
            <a:r>
              <a:rPr lang="en-GB" sz="2000" dirty="0">
                <a:effectLst/>
                <a:latin typeface="Calibri" panose="020F0502020204030204" pitchFamily="34" charset="0"/>
              </a:rPr>
              <a:t>, accounts (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analisi</a:t>
            </a:r>
            <a:r>
              <a:rPr lang="en-GB" sz="2000" dirty="0">
                <a:effectLst/>
                <a:latin typeface="Calibri" panose="020F0502020204030204" pitchFamily="34" charset="0"/>
              </a:rPr>
              <a:t> org.)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Analisi</a:t>
            </a:r>
            <a:r>
              <a:rPr lang="en-GB" sz="2000" dirty="0">
                <a:effectLst/>
                <a:latin typeface="Calibri" panose="020F0502020204030204" pitchFamily="34" charset="0"/>
              </a:rPr>
              <a:t>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dati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specifici</a:t>
            </a:r>
            <a:r>
              <a:rPr lang="en-GB" sz="2000" dirty="0">
                <a:effectLst/>
                <a:latin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</a:rPr>
              <a:t>s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istemi</a:t>
            </a:r>
            <a:r>
              <a:rPr lang="en-GB" sz="2000" dirty="0">
                <a:effectLst/>
                <a:latin typeface="Calibri" panose="020F0502020204030204" pitchFamily="34" charset="0"/>
              </a:rPr>
              <a:t> IT o di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addetti</a:t>
            </a:r>
            <a:endParaRPr lang="en-GB" sz="200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effectLst/>
                <a:latin typeface="ArialMT"/>
              </a:rPr>
              <a:t>–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Osservazione</a:t>
            </a:r>
            <a:r>
              <a:rPr lang="en-GB" sz="2000" dirty="0">
                <a:effectLst/>
                <a:latin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passiva</a:t>
            </a:r>
            <a:r>
              <a:rPr lang="en-GB" sz="2000" dirty="0">
                <a:effectLst/>
                <a:latin typeface="Calibri" panose="020F0502020204030204" pitchFamily="34" charset="0"/>
              </a:rPr>
              <a:t> e/o </a:t>
            </a:r>
            <a:r>
              <a:rPr lang="en-GB" sz="2000" dirty="0" err="1">
                <a:effectLst/>
                <a:latin typeface="Calibri" panose="020F0502020204030204" pitchFamily="34" charset="0"/>
              </a:rPr>
              <a:t>attiva</a:t>
            </a:r>
            <a:endParaRPr lang="en-GB" sz="2000" dirty="0">
              <a:effectLst/>
            </a:endParaRPr>
          </a:p>
          <a:p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8989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146825</TotalTime>
  <Words>1743</Words>
  <Application>Microsoft Macintosh PowerPoint</Application>
  <PresentationFormat>Widescreen</PresentationFormat>
  <Paragraphs>207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ArialMT</vt:lpstr>
      <vt:lpstr>Calibri</vt:lpstr>
      <vt:lpstr>Calibri Light</vt:lpstr>
      <vt:lpstr>CIDFont+F4</vt:lpstr>
      <vt:lpstr>CIDFont+F8</vt:lpstr>
      <vt:lpstr>Comic Sans MS</vt:lpstr>
      <vt:lpstr>Helvetica</vt:lpstr>
      <vt:lpstr>Helvetica Neue Medium</vt:lpstr>
      <vt:lpstr>Times New Roman</vt:lpstr>
      <vt:lpstr>Office Theme</vt:lpstr>
      <vt:lpstr>Organizzazione Aziendale</vt:lpstr>
      <vt:lpstr>Ulteriori rappresentazioni</vt:lpstr>
      <vt:lpstr>LA MAPPATURA DEI PROCESSI </vt:lpstr>
      <vt:lpstr>Esempio: il ciclo dell’ordine </vt:lpstr>
      <vt:lpstr>Elementi del processo</vt:lpstr>
      <vt:lpstr>Interdipendenze organizzative  (il potere oltre Weber)</vt:lpstr>
      <vt:lpstr>Interdipendenze</vt:lpstr>
      <vt:lpstr>Processi e valore (M. Porter)</vt:lpstr>
      <vt:lpstr>Come raccogliere infos?</vt:lpstr>
      <vt:lpstr>PowerPoint Presentation</vt:lpstr>
      <vt:lpstr>Elementi di costruzione</vt:lpstr>
      <vt:lpstr>Procedura assunzione di un/a addetta/o</vt:lpstr>
      <vt:lpstr>Procedura…</vt:lpstr>
      <vt:lpstr>Gestione di un progetto</vt:lpstr>
      <vt:lpstr>PowerPoint Presentation</vt:lpstr>
      <vt:lpstr>Cambiamento e apprendimento organizzativo</vt:lpstr>
      <vt:lpstr>PowerPoint Presentation</vt:lpstr>
      <vt:lpstr>Cambiamento… 1/2</vt:lpstr>
      <vt:lpstr>Cambiamento… 2/2</vt:lpstr>
      <vt:lpstr>PowerPoint Presentation</vt:lpstr>
      <vt:lpstr>PowerPoint Presentation</vt:lpstr>
      <vt:lpstr>PowerPoint Presentation</vt:lpstr>
      <vt:lpstr>Il modello di Lewin</vt:lpstr>
      <vt:lpstr>Cambiamento culturale</vt:lpstr>
      <vt:lpstr>Hatch: ciclo culturale</vt:lpstr>
      <vt:lpstr>PowerPoint Presentation</vt:lpstr>
      <vt:lpstr>PowerPoint Presentation</vt:lpstr>
      <vt:lpstr>PowerPoint Presentation</vt:lpstr>
      <vt:lpstr>Apprendimento organizzativo</vt:lpstr>
      <vt:lpstr>Non linearità dell’apprendimento</vt:lpstr>
      <vt:lpstr>Resistenze al cambiamento</vt:lpstr>
      <vt:lpstr>Possibili strategie (sequenziali e razionali)</vt:lpstr>
      <vt:lpstr>Organizing...</vt:lpstr>
      <vt:lpstr>Costruzione sociale del cambiamento…</vt:lpstr>
      <vt:lpstr>Modalità tipiche…</vt:lpstr>
      <vt:lpstr>La prospettiva sociale…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dei processi organizzativi </dc:title>
  <dc:creator>Zanutto, Alberto</dc:creator>
  <cp:lastModifiedBy>alberto zanutto</cp:lastModifiedBy>
  <cp:revision>164</cp:revision>
  <cp:lastPrinted>2020-03-26T17:22:33Z</cp:lastPrinted>
  <dcterms:created xsi:type="dcterms:W3CDTF">2017-10-16T21:52:53Z</dcterms:created>
  <dcterms:modified xsi:type="dcterms:W3CDTF">2023-04-04T07:04:43Z</dcterms:modified>
</cp:coreProperties>
</file>