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91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258" r:id="rId4"/>
    <p:sldId id="259" r:id="rId5"/>
    <p:sldId id="527" r:id="rId6"/>
    <p:sldId id="528" r:id="rId7"/>
    <p:sldId id="529" r:id="rId8"/>
    <p:sldId id="530" r:id="rId9"/>
    <p:sldId id="531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404" r:id="rId19"/>
    <p:sldId id="405" r:id="rId20"/>
    <p:sldId id="351" r:id="rId21"/>
    <p:sldId id="352" r:id="rId22"/>
    <p:sldId id="353" r:id="rId23"/>
    <p:sldId id="354" r:id="rId24"/>
    <p:sldId id="356" r:id="rId25"/>
    <p:sldId id="357" r:id="rId26"/>
    <p:sldId id="532" r:id="rId27"/>
    <p:sldId id="358" r:id="rId28"/>
    <p:sldId id="359" r:id="rId29"/>
    <p:sldId id="360" r:id="rId30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3"/>
    <p:restoredTop sz="93662"/>
  </p:normalViewPr>
  <p:slideViewPr>
    <p:cSldViewPr snapToGrid="0" snapToObjects="1">
      <p:cViewPr varScale="1">
        <p:scale>
          <a:sx n="111" d="100"/>
          <a:sy n="111" d="100"/>
        </p:scale>
        <p:origin x="4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3784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B77581-5718-43FA-9780-61D1B715975F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52247952-0B0A-4CFE-9DA2-4AE8052ECEDE}">
      <dgm:prSet/>
      <dgm:spPr/>
      <dgm:t>
        <a:bodyPr/>
        <a:lstStyle/>
        <a:p>
          <a:r>
            <a:rPr lang="it-IT"/>
            <a:t>Anna, infermiera di anestesia, aprendo il cassetto del mobile dove si trovano gli aghi cannula, si accorge che vi è un nuovo modello di ago. Apre la confezione e prova a farlo funzionare, poi chiede all'OSS di portare in sala operatoria la prima paziente da operare. […]</a:t>
          </a:r>
          <a:endParaRPr lang="en-US"/>
        </a:p>
      </dgm:t>
    </dgm:pt>
    <dgm:pt modelId="{7931F47C-440F-453E-ACCA-88905969109C}" type="parTrans" cxnId="{2A9E7F8C-4208-47A0-8109-33CD3B927F17}">
      <dgm:prSet/>
      <dgm:spPr/>
      <dgm:t>
        <a:bodyPr/>
        <a:lstStyle/>
        <a:p>
          <a:endParaRPr lang="en-US"/>
        </a:p>
      </dgm:t>
    </dgm:pt>
    <dgm:pt modelId="{2C005926-9C10-4844-BE94-E87C6C3B5839}" type="sibTrans" cxnId="{2A9E7F8C-4208-47A0-8109-33CD3B927F17}">
      <dgm:prSet/>
      <dgm:spPr/>
      <dgm:t>
        <a:bodyPr/>
        <a:lstStyle/>
        <a:p>
          <a:endParaRPr lang="en-US"/>
        </a:p>
      </dgm:t>
    </dgm:pt>
    <dgm:pt modelId="{78BB8C72-F6B7-4EA4-B4F3-C72D1C7B85FC}">
      <dgm:prSet/>
      <dgm:spPr/>
      <dgm:t>
        <a:bodyPr/>
        <a:lstStyle/>
        <a:p>
          <a:r>
            <a:rPr lang="it-IT"/>
            <a:t>Una volta preso tutto l'occorrente per inserire la flebo nel braccio della paziente, Anna dice: “Oggi è la prima volta che uso questi aghi, quindi...speriamo bene!”. </a:t>
          </a:r>
          <a:endParaRPr lang="en-US"/>
        </a:p>
      </dgm:t>
    </dgm:pt>
    <dgm:pt modelId="{8FDB6A62-5E32-47EC-90B6-65E8EA4F54A8}" type="parTrans" cxnId="{F5656E7C-1927-4980-8B71-9998057225D1}">
      <dgm:prSet/>
      <dgm:spPr/>
      <dgm:t>
        <a:bodyPr/>
        <a:lstStyle/>
        <a:p>
          <a:endParaRPr lang="en-US"/>
        </a:p>
      </dgm:t>
    </dgm:pt>
    <dgm:pt modelId="{096F2049-4540-4323-BD70-0FAABEAB5A20}" type="sibTrans" cxnId="{F5656E7C-1927-4980-8B71-9998057225D1}">
      <dgm:prSet/>
      <dgm:spPr/>
      <dgm:t>
        <a:bodyPr/>
        <a:lstStyle/>
        <a:p>
          <a:endParaRPr lang="en-US"/>
        </a:p>
      </dgm:t>
    </dgm:pt>
    <dgm:pt modelId="{D9B9991B-0D76-4350-911B-21F9F5F76FCE}">
      <dgm:prSet/>
      <dgm:spPr/>
      <dgm:t>
        <a:bodyPr/>
        <a:lstStyle/>
        <a:p>
          <a:r>
            <a:rPr lang="it-IT"/>
            <a:t>Inserisce la flebo, ma pigiando il pulsante che aziona la molla presente all'interno dell'ago cannula, fa uscire dalla vena della paziente l'ago, la cannula e molto sangue. Anna, peraltro, non indossa i guanti, poiché (dice) riducono la sensibilità manuale. </a:t>
          </a:r>
          <a:endParaRPr lang="en-US"/>
        </a:p>
      </dgm:t>
    </dgm:pt>
    <dgm:pt modelId="{A99A066D-03FC-4B03-AAF0-6F9266AB9CBC}" type="parTrans" cxnId="{46BCCAE1-D5C2-4240-B9CD-FDEDE1037127}">
      <dgm:prSet/>
      <dgm:spPr/>
      <dgm:t>
        <a:bodyPr/>
        <a:lstStyle/>
        <a:p>
          <a:endParaRPr lang="en-US"/>
        </a:p>
      </dgm:t>
    </dgm:pt>
    <dgm:pt modelId="{C6380C35-88E8-4CCB-8C0F-E4B6211FD5A9}" type="sibTrans" cxnId="{46BCCAE1-D5C2-4240-B9CD-FDEDE1037127}">
      <dgm:prSet/>
      <dgm:spPr/>
      <dgm:t>
        <a:bodyPr/>
        <a:lstStyle/>
        <a:p>
          <a:endParaRPr lang="en-US"/>
        </a:p>
      </dgm:t>
    </dgm:pt>
    <dgm:pt modelId="{7D835CC3-D327-F245-BF68-B8D21FCDF6F9}" type="pres">
      <dgm:prSet presAssocID="{D8B77581-5718-43FA-9780-61D1B715975F}" presName="vert0" presStyleCnt="0">
        <dgm:presLayoutVars>
          <dgm:dir/>
          <dgm:animOne val="branch"/>
          <dgm:animLvl val="lvl"/>
        </dgm:presLayoutVars>
      </dgm:prSet>
      <dgm:spPr/>
    </dgm:pt>
    <dgm:pt modelId="{1121C1C8-05BB-C64E-9003-444DD62110E7}" type="pres">
      <dgm:prSet presAssocID="{52247952-0B0A-4CFE-9DA2-4AE8052ECEDE}" presName="thickLine" presStyleLbl="alignNode1" presStyleIdx="0" presStyleCnt="3"/>
      <dgm:spPr/>
    </dgm:pt>
    <dgm:pt modelId="{4892589E-EBD8-E341-84F9-55ABAEF7E79B}" type="pres">
      <dgm:prSet presAssocID="{52247952-0B0A-4CFE-9DA2-4AE8052ECEDE}" presName="horz1" presStyleCnt="0"/>
      <dgm:spPr/>
    </dgm:pt>
    <dgm:pt modelId="{EBFCAEC5-7BFF-D346-A8F1-54369AEFD51F}" type="pres">
      <dgm:prSet presAssocID="{52247952-0B0A-4CFE-9DA2-4AE8052ECEDE}" presName="tx1" presStyleLbl="revTx" presStyleIdx="0" presStyleCnt="3"/>
      <dgm:spPr/>
    </dgm:pt>
    <dgm:pt modelId="{A163E6DE-B2ED-6D4C-889B-8838B60EE0F3}" type="pres">
      <dgm:prSet presAssocID="{52247952-0B0A-4CFE-9DA2-4AE8052ECEDE}" presName="vert1" presStyleCnt="0"/>
      <dgm:spPr/>
    </dgm:pt>
    <dgm:pt modelId="{899303B2-D7A6-D245-9264-C75D6D929320}" type="pres">
      <dgm:prSet presAssocID="{78BB8C72-F6B7-4EA4-B4F3-C72D1C7B85FC}" presName="thickLine" presStyleLbl="alignNode1" presStyleIdx="1" presStyleCnt="3"/>
      <dgm:spPr/>
    </dgm:pt>
    <dgm:pt modelId="{289DC7BD-1AEB-1340-BF40-457A77D55EA1}" type="pres">
      <dgm:prSet presAssocID="{78BB8C72-F6B7-4EA4-B4F3-C72D1C7B85FC}" presName="horz1" presStyleCnt="0"/>
      <dgm:spPr/>
    </dgm:pt>
    <dgm:pt modelId="{CE37750C-167E-4A46-8059-DAFEDC7F7B7B}" type="pres">
      <dgm:prSet presAssocID="{78BB8C72-F6B7-4EA4-B4F3-C72D1C7B85FC}" presName="tx1" presStyleLbl="revTx" presStyleIdx="1" presStyleCnt="3"/>
      <dgm:spPr/>
    </dgm:pt>
    <dgm:pt modelId="{9E3AEE9F-18B2-1D41-BD1E-7A0243395959}" type="pres">
      <dgm:prSet presAssocID="{78BB8C72-F6B7-4EA4-B4F3-C72D1C7B85FC}" presName="vert1" presStyleCnt="0"/>
      <dgm:spPr/>
    </dgm:pt>
    <dgm:pt modelId="{D0B31610-159C-9649-AC67-DF84C7C386A3}" type="pres">
      <dgm:prSet presAssocID="{D9B9991B-0D76-4350-911B-21F9F5F76FCE}" presName="thickLine" presStyleLbl="alignNode1" presStyleIdx="2" presStyleCnt="3"/>
      <dgm:spPr/>
    </dgm:pt>
    <dgm:pt modelId="{7504225C-7C58-574B-8A2A-EB345CCAD0AF}" type="pres">
      <dgm:prSet presAssocID="{D9B9991B-0D76-4350-911B-21F9F5F76FCE}" presName="horz1" presStyleCnt="0"/>
      <dgm:spPr/>
    </dgm:pt>
    <dgm:pt modelId="{6789590F-061C-484B-8796-9A2E67D477F5}" type="pres">
      <dgm:prSet presAssocID="{D9B9991B-0D76-4350-911B-21F9F5F76FCE}" presName="tx1" presStyleLbl="revTx" presStyleIdx="2" presStyleCnt="3"/>
      <dgm:spPr/>
    </dgm:pt>
    <dgm:pt modelId="{13B2C21F-C882-0A44-ACBA-12AD5900E49F}" type="pres">
      <dgm:prSet presAssocID="{D9B9991B-0D76-4350-911B-21F9F5F76FCE}" presName="vert1" presStyleCnt="0"/>
      <dgm:spPr/>
    </dgm:pt>
  </dgm:ptLst>
  <dgm:cxnLst>
    <dgm:cxn modelId="{F5656E7C-1927-4980-8B71-9998057225D1}" srcId="{D8B77581-5718-43FA-9780-61D1B715975F}" destId="{78BB8C72-F6B7-4EA4-B4F3-C72D1C7B85FC}" srcOrd="1" destOrd="0" parTransId="{8FDB6A62-5E32-47EC-90B6-65E8EA4F54A8}" sibTransId="{096F2049-4540-4323-BD70-0FAABEAB5A20}"/>
    <dgm:cxn modelId="{2A9E7F8C-4208-47A0-8109-33CD3B927F17}" srcId="{D8B77581-5718-43FA-9780-61D1B715975F}" destId="{52247952-0B0A-4CFE-9DA2-4AE8052ECEDE}" srcOrd="0" destOrd="0" parTransId="{7931F47C-440F-453E-ACCA-88905969109C}" sibTransId="{2C005926-9C10-4844-BE94-E87C6C3B5839}"/>
    <dgm:cxn modelId="{C6873A8D-A96D-724F-9D72-419F8FECE4A0}" type="presOf" srcId="{78BB8C72-F6B7-4EA4-B4F3-C72D1C7B85FC}" destId="{CE37750C-167E-4A46-8059-DAFEDC7F7B7B}" srcOrd="0" destOrd="0" presId="urn:microsoft.com/office/officeart/2008/layout/LinedList"/>
    <dgm:cxn modelId="{990EDCC6-BA9F-2D45-982E-3AF0DA7904C4}" type="presOf" srcId="{D8B77581-5718-43FA-9780-61D1B715975F}" destId="{7D835CC3-D327-F245-BF68-B8D21FCDF6F9}" srcOrd="0" destOrd="0" presId="urn:microsoft.com/office/officeart/2008/layout/LinedList"/>
    <dgm:cxn modelId="{AD642BD1-5452-F24B-95F8-F83DC1050B6A}" type="presOf" srcId="{D9B9991B-0D76-4350-911B-21F9F5F76FCE}" destId="{6789590F-061C-484B-8796-9A2E67D477F5}" srcOrd="0" destOrd="0" presId="urn:microsoft.com/office/officeart/2008/layout/LinedList"/>
    <dgm:cxn modelId="{46BCCAE1-D5C2-4240-B9CD-FDEDE1037127}" srcId="{D8B77581-5718-43FA-9780-61D1B715975F}" destId="{D9B9991B-0D76-4350-911B-21F9F5F76FCE}" srcOrd="2" destOrd="0" parTransId="{A99A066D-03FC-4B03-AAF0-6F9266AB9CBC}" sibTransId="{C6380C35-88E8-4CCB-8C0F-E4B6211FD5A9}"/>
    <dgm:cxn modelId="{E78F4CEC-F66C-9348-8D88-5084621EE6F4}" type="presOf" srcId="{52247952-0B0A-4CFE-9DA2-4AE8052ECEDE}" destId="{EBFCAEC5-7BFF-D346-A8F1-54369AEFD51F}" srcOrd="0" destOrd="0" presId="urn:microsoft.com/office/officeart/2008/layout/LinedList"/>
    <dgm:cxn modelId="{EB0F923F-07F4-C547-BC3B-FA8071B8BB3C}" type="presParOf" srcId="{7D835CC3-D327-F245-BF68-B8D21FCDF6F9}" destId="{1121C1C8-05BB-C64E-9003-444DD62110E7}" srcOrd="0" destOrd="0" presId="urn:microsoft.com/office/officeart/2008/layout/LinedList"/>
    <dgm:cxn modelId="{8D2A61B1-FFE5-1B4A-B818-0837FF736CC8}" type="presParOf" srcId="{7D835CC3-D327-F245-BF68-B8D21FCDF6F9}" destId="{4892589E-EBD8-E341-84F9-55ABAEF7E79B}" srcOrd="1" destOrd="0" presId="urn:microsoft.com/office/officeart/2008/layout/LinedList"/>
    <dgm:cxn modelId="{26C2182D-56A0-6144-91A2-69A1923B8274}" type="presParOf" srcId="{4892589E-EBD8-E341-84F9-55ABAEF7E79B}" destId="{EBFCAEC5-7BFF-D346-A8F1-54369AEFD51F}" srcOrd="0" destOrd="0" presId="urn:microsoft.com/office/officeart/2008/layout/LinedList"/>
    <dgm:cxn modelId="{C9A4B612-4AEF-FE43-BD0D-D7DC1FB9AF57}" type="presParOf" srcId="{4892589E-EBD8-E341-84F9-55ABAEF7E79B}" destId="{A163E6DE-B2ED-6D4C-889B-8838B60EE0F3}" srcOrd="1" destOrd="0" presId="urn:microsoft.com/office/officeart/2008/layout/LinedList"/>
    <dgm:cxn modelId="{77CC48DF-9089-AC4F-AB9C-4CCC2329EB91}" type="presParOf" srcId="{7D835CC3-D327-F245-BF68-B8D21FCDF6F9}" destId="{899303B2-D7A6-D245-9264-C75D6D929320}" srcOrd="2" destOrd="0" presId="urn:microsoft.com/office/officeart/2008/layout/LinedList"/>
    <dgm:cxn modelId="{52B91A2B-3D58-3748-9CD3-6E8C572AEF16}" type="presParOf" srcId="{7D835CC3-D327-F245-BF68-B8D21FCDF6F9}" destId="{289DC7BD-1AEB-1340-BF40-457A77D55EA1}" srcOrd="3" destOrd="0" presId="urn:microsoft.com/office/officeart/2008/layout/LinedList"/>
    <dgm:cxn modelId="{A4EFA305-0A57-4744-978E-2174EAA532D4}" type="presParOf" srcId="{289DC7BD-1AEB-1340-BF40-457A77D55EA1}" destId="{CE37750C-167E-4A46-8059-DAFEDC7F7B7B}" srcOrd="0" destOrd="0" presId="urn:microsoft.com/office/officeart/2008/layout/LinedList"/>
    <dgm:cxn modelId="{3AD830AC-48EA-2F48-A511-B05AD0A997C2}" type="presParOf" srcId="{289DC7BD-1AEB-1340-BF40-457A77D55EA1}" destId="{9E3AEE9F-18B2-1D41-BD1E-7A0243395959}" srcOrd="1" destOrd="0" presId="urn:microsoft.com/office/officeart/2008/layout/LinedList"/>
    <dgm:cxn modelId="{169AD133-E9A8-794C-8393-DFCC60748D14}" type="presParOf" srcId="{7D835CC3-D327-F245-BF68-B8D21FCDF6F9}" destId="{D0B31610-159C-9649-AC67-DF84C7C386A3}" srcOrd="4" destOrd="0" presId="urn:microsoft.com/office/officeart/2008/layout/LinedList"/>
    <dgm:cxn modelId="{83459C2B-37E4-4D4C-99C3-3C89ED112D14}" type="presParOf" srcId="{7D835CC3-D327-F245-BF68-B8D21FCDF6F9}" destId="{7504225C-7C58-574B-8A2A-EB345CCAD0AF}" srcOrd="5" destOrd="0" presId="urn:microsoft.com/office/officeart/2008/layout/LinedList"/>
    <dgm:cxn modelId="{518BDCB0-92BD-C14D-A083-397AAFFC7434}" type="presParOf" srcId="{7504225C-7C58-574B-8A2A-EB345CCAD0AF}" destId="{6789590F-061C-484B-8796-9A2E67D477F5}" srcOrd="0" destOrd="0" presId="urn:microsoft.com/office/officeart/2008/layout/LinedList"/>
    <dgm:cxn modelId="{8254BF91-E867-9641-9A45-409B3B21C719}" type="presParOf" srcId="{7504225C-7C58-574B-8A2A-EB345CCAD0AF}" destId="{13B2C21F-C882-0A44-ACBA-12AD5900E49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DFF432-23A7-45AB-9AF0-F0ED4C898999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F048B1E3-AB8E-4EF7-B1B4-52368F0AAF8B}">
      <dgm:prSet/>
      <dgm:spPr/>
      <dgm:t>
        <a:bodyPr/>
        <a:lstStyle/>
        <a:p>
          <a:r>
            <a:rPr lang="it-IT"/>
            <a:t>La strumentista: “</a:t>
          </a:r>
          <a:r>
            <a:rPr lang="it-IT" i="1"/>
            <a:t>Ma mica è colpa nostra! E poi... gliel'hai detto che stiamo operando? Comunque chiama l'ingegneria clinica e digli di far venire subito qualcuno. Subito!</a:t>
          </a:r>
          <a:r>
            <a:rPr lang="it-IT"/>
            <a:t>”. </a:t>
          </a:r>
          <a:endParaRPr lang="en-US"/>
        </a:p>
      </dgm:t>
    </dgm:pt>
    <dgm:pt modelId="{29B55277-0B9F-4335-9FD0-7FA1E4EC5749}" type="parTrans" cxnId="{85C6A1F3-8D24-4F52-B60E-F87D0E682404}">
      <dgm:prSet/>
      <dgm:spPr/>
      <dgm:t>
        <a:bodyPr/>
        <a:lstStyle/>
        <a:p>
          <a:endParaRPr lang="en-US"/>
        </a:p>
      </dgm:t>
    </dgm:pt>
    <dgm:pt modelId="{ACE3C8F1-7CBD-4DD7-B860-30D004AE638B}" type="sibTrans" cxnId="{85C6A1F3-8D24-4F52-B60E-F87D0E682404}">
      <dgm:prSet/>
      <dgm:spPr/>
      <dgm:t>
        <a:bodyPr/>
        <a:lstStyle/>
        <a:p>
          <a:endParaRPr lang="en-US"/>
        </a:p>
      </dgm:t>
    </dgm:pt>
    <dgm:pt modelId="{983005AD-AADE-44DF-A0C2-AC461BF83F51}">
      <dgm:prSet/>
      <dgm:spPr/>
      <dgm:t>
        <a:bodyPr/>
        <a:lstStyle/>
        <a:p>
          <a:r>
            <a:rPr lang="it-IT"/>
            <a:t>Intanto, la strumentista continua a provare a togliere lo sportellino; ci prova anche la chirurgo, ma senza alcun risultato. Arriva lo strumentista della sala accanto e, dopo un paio di minuti, riesce ad aprire lo sportellino e a cambiare la lampadina. </a:t>
          </a:r>
          <a:endParaRPr lang="en-US"/>
        </a:p>
      </dgm:t>
    </dgm:pt>
    <dgm:pt modelId="{035ABC95-9888-4AF0-836B-783B81614425}" type="parTrans" cxnId="{1CE0A532-03D4-492F-9F29-7EFBD6C04DDB}">
      <dgm:prSet/>
      <dgm:spPr/>
      <dgm:t>
        <a:bodyPr/>
        <a:lstStyle/>
        <a:p>
          <a:endParaRPr lang="en-US"/>
        </a:p>
      </dgm:t>
    </dgm:pt>
    <dgm:pt modelId="{C493BB3A-3F6A-407B-B3AD-F816DE3FEF75}" type="sibTrans" cxnId="{1CE0A532-03D4-492F-9F29-7EFBD6C04DDB}">
      <dgm:prSet/>
      <dgm:spPr/>
      <dgm:t>
        <a:bodyPr/>
        <a:lstStyle/>
        <a:p>
          <a:endParaRPr lang="en-US"/>
        </a:p>
      </dgm:t>
    </dgm:pt>
    <dgm:pt modelId="{5DE5D7B1-7DC0-5643-93EC-0A96513B2325}" type="pres">
      <dgm:prSet presAssocID="{D7DFF432-23A7-45AB-9AF0-F0ED4C898999}" presName="vert0" presStyleCnt="0">
        <dgm:presLayoutVars>
          <dgm:dir/>
          <dgm:animOne val="branch"/>
          <dgm:animLvl val="lvl"/>
        </dgm:presLayoutVars>
      </dgm:prSet>
      <dgm:spPr/>
    </dgm:pt>
    <dgm:pt modelId="{A66290C7-9FD4-C342-A6AD-C6CD10AC88BF}" type="pres">
      <dgm:prSet presAssocID="{F048B1E3-AB8E-4EF7-B1B4-52368F0AAF8B}" presName="thickLine" presStyleLbl="alignNode1" presStyleIdx="0" presStyleCnt="2"/>
      <dgm:spPr/>
    </dgm:pt>
    <dgm:pt modelId="{D0F02D02-112B-AA4D-A6F4-B7AE499B44C5}" type="pres">
      <dgm:prSet presAssocID="{F048B1E3-AB8E-4EF7-B1B4-52368F0AAF8B}" presName="horz1" presStyleCnt="0"/>
      <dgm:spPr/>
    </dgm:pt>
    <dgm:pt modelId="{0209224E-3F86-9347-8A67-6C699369A9F3}" type="pres">
      <dgm:prSet presAssocID="{F048B1E3-AB8E-4EF7-B1B4-52368F0AAF8B}" presName="tx1" presStyleLbl="revTx" presStyleIdx="0" presStyleCnt="2"/>
      <dgm:spPr/>
    </dgm:pt>
    <dgm:pt modelId="{ABF4713F-4BDF-B945-A845-9B508364173D}" type="pres">
      <dgm:prSet presAssocID="{F048B1E3-AB8E-4EF7-B1B4-52368F0AAF8B}" presName="vert1" presStyleCnt="0"/>
      <dgm:spPr/>
    </dgm:pt>
    <dgm:pt modelId="{65E64491-84E6-9648-AD6E-D825F6FA2CEE}" type="pres">
      <dgm:prSet presAssocID="{983005AD-AADE-44DF-A0C2-AC461BF83F51}" presName="thickLine" presStyleLbl="alignNode1" presStyleIdx="1" presStyleCnt="2"/>
      <dgm:spPr/>
    </dgm:pt>
    <dgm:pt modelId="{24891A06-8135-9347-9635-9C2812730D5B}" type="pres">
      <dgm:prSet presAssocID="{983005AD-AADE-44DF-A0C2-AC461BF83F51}" presName="horz1" presStyleCnt="0"/>
      <dgm:spPr/>
    </dgm:pt>
    <dgm:pt modelId="{992F35E5-88E3-EB44-9DC7-D57AA6A06B89}" type="pres">
      <dgm:prSet presAssocID="{983005AD-AADE-44DF-A0C2-AC461BF83F51}" presName="tx1" presStyleLbl="revTx" presStyleIdx="1" presStyleCnt="2"/>
      <dgm:spPr/>
    </dgm:pt>
    <dgm:pt modelId="{7EADB3B2-9708-E849-AD08-BD0805B09696}" type="pres">
      <dgm:prSet presAssocID="{983005AD-AADE-44DF-A0C2-AC461BF83F51}" presName="vert1" presStyleCnt="0"/>
      <dgm:spPr/>
    </dgm:pt>
  </dgm:ptLst>
  <dgm:cxnLst>
    <dgm:cxn modelId="{1CE0A532-03D4-492F-9F29-7EFBD6C04DDB}" srcId="{D7DFF432-23A7-45AB-9AF0-F0ED4C898999}" destId="{983005AD-AADE-44DF-A0C2-AC461BF83F51}" srcOrd="1" destOrd="0" parTransId="{035ABC95-9888-4AF0-836B-783B81614425}" sibTransId="{C493BB3A-3F6A-407B-B3AD-F816DE3FEF75}"/>
    <dgm:cxn modelId="{3615375C-399F-C041-8FF2-7EAC71DD0565}" type="presOf" srcId="{983005AD-AADE-44DF-A0C2-AC461BF83F51}" destId="{992F35E5-88E3-EB44-9DC7-D57AA6A06B89}" srcOrd="0" destOrd="0" presId="urn:microsoft.com/office/officeart/2008/layout/LinedList"/>
    <dgm:cxn modelId="{13A99A70-4D4B-4145-83BA-72139608034B}" type="presOf" srcId="{F048B1E3-AB8E-4EF7-B1B4-52368F0AAF8B}" destId="{0209224E-3F86-9347-8A67-6C699369A9F3}" srcOrd="0" destOrd="0" presId="urn:microsoft.com/office/officeart/2008/layout/LinedList"/>
    <dgm:cxn modelId="{93E4AAB4-C07C-2247-87C0-02F48C456219}" type="presOf" srcId="{D7DFF432-23A7-45AB-9AF0-F0ED4C898999}" destId="{5DE5D7B1-7DC0-5643-93EC-0A96513B2325}" srcOrd="0" destOrd="0" presId="urn:microsoft.com/office/officeart/2008/layout/LinedList"/>
    <dgm:cxn modelId="{85C6A1F3-8D24-4F52-B60E-F87D0E682404}" srcId="{D7DFF432-23A7-45AB-9AF0-F0ED4C898999}" destId="{F048B1E3-AB8E-4EF7-B1B4-52368F0AAF8B}" srcOrd="0" destOrd="0" parTransId="{29B55277-0B9F-4335-9FD0-7FA1E4EC5749}" sibTransId="{ACE3C8F1-7CBD-4DD7-B860-30D004AE638B}"/>
    <dgm:cxn modelId="{7AC3AD53-1267-DE4E-946B-F8EA778438E2}" type="presParOf" srcId="{5DE5D7B1-7DC0-5643-93EC-0A96513B2325}" destId="{A66290C7-9FD4-C342-A6AD-C6CD10AC88BF}" srcOrd="0" destOrd="0" presId="urn:microsoft.com/office/officeart/2008/layout/LinedList"/>
    <dgm:cxn modelId="{E6038FAC-CD0D-6D4E-A9ED-96F08F2676CE}" type="presParOf" srcId="{5DE5D7B1-7DC0-5643-93EC-0A96513B2325}" destId="{D0F02D02-112B-AA4D-A6F4-B7AE499B44C5}" srcOrd="1" destOrd="0" presId="urn:microsoft.com/office/officeart/2008/layout/LinedList"/>
    <dgm:cxn modelId="{1EAEEA1A-7362-3545-9E8F-BC1D462AC547}" type="presParOf" srcId="{D0F02D02-112B-AA4D-A6F4-B7AE499B44C5}" destId="{0209224E-3F86-9347-8A67-6C699369A9F3}" srcOrd="0" destOrd="0" presId="urn:microsoft.com/office/officeart/2008/layout/LinedList"/>
    <dgm:cxn modelId="{D1527F83-F7DB-4C4C-BB98-EC86202D8296}" type="presParOf" srcId="{D0F02D02-112B-AA4D-A6F4-B7AE499B44C5}" destId="{ABF4713F-4BDF-B945-A845-9B508364173D}" srcOrd="1" destOrd="0" presId="urn:microsoft.com/office/officeart/2008/layout/LinedList"/>
    <dgm:cxn modelId="{00B2DF30-15C1-8848-918F-BAFE338AD959}" type="presParOf" srcId="{5DE5D7B1-7DC0-5643-93EC-0A96513B2325}" destId="{65E64491-84E6-9648-AD6E-D825F6FA2CEE}" srcOrd="2" destOrd="0" presId="urn:microsoft.com/office/officeart/2008/layout/LinedList"/>
    <dgm:cxn modelId="{93226FE2-6BEA-C848-99A1-5C2AD0C572EE}" type="presParOf" srcId="{5DE5D7B1-7DC0-5643-93EC-0A96513B2325}" destId="{24891A06-8135-9347-9635-9C2812730D5B}" srcOrd="3" destOrd="0" presId="urn:microsoft.com/office/officeart/2008/layout/LinedList"/>
    <dgm:cxn modelId="{EBA5C2B1-A0D5-8F4A-A9FD-E333DC236FC1}" type="presParOf" srcId="{24891A06-8135-9347-9635-9C2812730D5B}" destId="{992F35E5-88E3-EB44-9DC7-D57AA6A06B89}" srcOrd="0" destOrd="0" presId="urn:microsoft.com/office/officeart/2008/layout/LinedList"/>
    <dgm:cxn modelId="{22A02C35-3BA7-D240-A206-6CF4B57ED58F}" type="presParOf" srcId="{24891A06-8135-9347-9635-9C2812730D5B}" destId="{7EADB3B2-9708-E849-AD08-BD0805B0969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039910-17C1-4BB6-821A-E429146917D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B3CFEF2-4F91-42CB-A975-7B7B8ACFF78E}">
      <dgm:prSet/>
      <dgm:spPr/>
      <dgm:t>
        <a:bodyPr/>
        <a:lstStyle/>
        <a:p>
          <a:r>
            <a:rPr lang="it-IT"/>
            <a:t>E’ considerare </a:t>
          </a:r>
          <a:r>
            <a:rPr lang="it-IT" b="1"/>
            <a:t>la tecnologia e le sue potenzialità nelle sue modalità di uso effettivo </a:t>
          </a:r>
          <a:r>
            <a:rPr lang="it-IT"/>
            <a:t>da parte di una comunità di utilizzatori ed in relazione ad altri strumenti, tecniche e pratiche che ad essa si accompagnano.</a:t>
          </a:r>
          <a:endParaRPr lang="en-US"/>
        </a:p>
      </dgm:t>
    </dgm:pt>
    <dgm:pt modelId="{7CB7A6B2-AE7A-4356-AABB-DBF082716815}" type="parTrans" cxnId="{05B052FD-18DE-49AE-90F2-54BA6EC08E57}">
      <dgm:prSet/>
      <dgm:spPr/>
      <dgm:t>
        <a:bodyPr/>
        <a:lstStyle/>
        <a:p>
          <a:endParaRPr lang="en-US"/>
        </a:p>
      </dgm:t>
    </dgm:pt>
    <dgm:pt modelId="{61DA8F18-4D8F-4971-9339-5A8E38B7CC30}" type="sibTrans" cxnId="{05B052FD-18DE-49AE-90F2-54BA6EC08E57}">
      <dgm:prSet/>
      <dgm:spPr/>
      <dgm:t>
        <a:bodyPr/>
        <a:lstStyle/>
        <a:p>
          <a:endParaRPr lang="en-US"/>
        </a:p>
      </dgm:t>
    </dgm:pt>
    <dgm:pt modelId="{2EC77471-3313-4C4A-ABC3-22D90994CC35}">
      <dgm:prSet/>
      <dgm:spPr/>
      <dgm:t>
        <a:bodyPr/>
        <a:lstStyle/>
        <a:p>
          <a:r>
            <a:rPr lang="it-IT"/>
            <a:t>E’ guardare alle </a:t>
          </a:r>
          <a:r>
            <a:rPr lang="it-IT" b="1"/>
            <a:t>tecnologie in ottica organizzativa </a:t>
          </a:r>
          <a:r>
            <a:rPr lang="it-IT"/>
            <a:t>e quindi vuol dire analizzare le reciproche interazioni che si instaurano tra la macchina, gli utilizzatori ed uno specifico contesto d’uso. </a:t>
          </a:r>
          <a:endParaRPr lang="en-US"/>
        </a:p>
      </dgm:t>
    </dgm:pt>
    <dgm:pt modelId="{C209E56E-7804-43B5-8D0C-61D5B2A30688}" type="parTrans" cxnId="{E486F7AD-96C6-423C-AF48-ED8B4BEE3D76}">
      <dgm:prSet/>
      <dgm:spPr/>
      <dgm:t>
        <a:bodyPr/>
        <a:lstStyle/>
        <a:p>
          <a:endParaRPr lang="en-US"/>
        </a:p>
      </dgm:t>
    </dgm:pt>
    <dgm:pt modelId="{BFA643A3-9CAC-4BE1-AADB-749D78E5276B}" type="sibTrans" cxnId="{E486F7AD-96C6-423C-AF48-ED8B4BEE3D76}">
      <dgm:prSet/>
      <dgm:spPr/>
      <dgm:t>
        <a:bodyPr/>
        <a:lstStyle/>
        <a:p>
          <a:endParaRPr lang="en-US"/>
        </a:p>
      </dgm:t>
    </dgm:pt>
    <dgm:pt modelId="{994E651D-00BA-694C-BF73-3C67DE4E76CB}" type="pres">
      <dgm:prSet presAssocID="{E2039910-17C1-4BB6-821A-E429146917D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81968CB-724A-0446-8C92-3C840AF491C1}" type="pres">
      <dgm:prSet presAssocID="{3B3CFEF2-4F91-42CB-A975-7B7B8ACFF78E}" presName="hierRoot1" presStyleCnt="0"/>
      <dgm:spPr/>
    </dgm:pt>
    <dgm:pt modelId="{18E6CDB5-F736-5F48-A28A-18B0572DB478}" type="pres">
      <dgm:prSet presAssocID="{3B3CFEF2-4F91-42CB-A975-7B7B8ACFF78E}" presName="composite" presStyleCnt="0"/>
      <dgm:spPr/>
    </dgm:pt>
    <dgm:pt modelId="{A1C037A8-B746-9C43-B38F-110323D436CA}" type="pres">
      <dgm:prSet presAssocID="{3B3CFEF2-4F91-42CB-A975-7B7B8ACFF78E}" presName="background" presStyleLbl="node0" presStyleIdx="0" presStyleCnt="2"/>
      <dgm:spPr/>
    </dgm:pt>
    <dgm:pt modelId="{6B51F6F6-A383-AE4F-823B-5ABDEB800ACB}" type="pres">
      <dgm:prSet presAssocID="{3B3CFEF2-4F91-42CB-A975-7B7B8ACFF78E}" presName="text" presStyleLbl="fgAcc0" presStyleIdx="0" presStyleCnt="2">
        <dgm:presLayoutVars>
          <dgm:chPref val="3"/>
        </dgm:presLayoutVars>
      </dgm:prSet>
      <dgm:spPr/>
    </dgm:pt>
    <dgm:pt modelId="{4B9D8CD0-C6E8-1744-B579-D92C56CBF75A}" type="pres">
      <dgm:prSet presAssocID="{3B3CFEF2-4F91-42CB-A975-7B7B8ACFF78E}" presName="hierChild2" presStyleCnt="0"/>
      <dgm:spPr/>
    </dgm:pt>
    <dgm:pt modelId="{DAD769F5-F273-2248-83AE-106B339C7973}" type="pres">
      <dgm:prSet presAssocID="{2EC77471-3313-4C4A-ABC3-22D90994CC35}" presName="hierRoot1" presStyleCnt="0"/>
      <dgm:spPr/>
    </dgm:pt>
    <dgm:pt modelId="{D7F8D326-AF7B-0F43-B247-AB7B92A2E2E1}" type="pres">
      <dgm:prSet presAssocID="{2EC77471-3313-4C4A-ABC3-22D90994CC35}" presName="composite" presStyleCnt="0"/>
      <dgm:spPr/>
    </dgm:pt>
    <dgm:pt modelId="{B2978D7F-2528-544B-9B48-D79C96467D01}" type="pres">
      <dgm:prSet presAssocID="{2EC77471-3313-4C4A-ABC3-22D90994CC35}" presName="background" presStyleLbl="node0" presStyleIdx="1" presStyleCnt="2"/>
      <dgm:spPr/>
    </dgm:pt>
    <dgm:pt modelId="{BCF2D3E8-FC2B-E844-BB15-F2E3AD074A5F}" type="pres">
      <dgm:prSet presAssocID="{2EC77471-3313-4C4A-ABC3-22D90994CC35}" presName="text" presStyleLbl="fgAcc0" presStyleIdx="1" presStyleCnt="2">
        <dgm:presLayoutVars>
          <dgm:chPref val="3"/>
        </dgm:presLayoutVars>
      </dgm:prSet>
      <dgm:spPr/>
    </dgm:pt>
    <dgm:pt modelId="{B428588F-8720-A747-ABE2-20FE67FC19C3}" type="pres">
      <dgm:prSet presAssocID="{2EC77471-3313-4C4A-ABC3-22D90994CC35}" presName="hierChild2" presStyleCnt="0"/>
      <dgm:spPr/>
    </dgm:pt>
  </dgm:ptLst>
  <dgm:cxnLst>
    <dgm:cxn modelId="{71F83668-02DA-7B48-9782-14FDF12F4616}" type="presOf" srcId="{2EC77471-3313-4C4A-ABC3-22D90994CC35}" destId="{BCF2D3E8-FC2B-E844-BB15-F2E3AD074A5F}" srcOrd="0" destOrd="0" presId="urn:microsoft.com/office/officeart/2005/8/layout/hierarchy1"/>
    <dgm:cxn modelId="{E486F7AD-96C6-423C-AF48-ED8B4BEE3D76}" srcId="{E2039910-17C1-4BB6-821A-E429146917D9}" destId="{2EC77471-3313-4C4A-ABC3-22D90994CC35}" srcOrd="1" destOrd="0" parTransId="{C209E56E-7804-43B5-8D0C-61D5B2A30688}" sibTransId="{BFA643A3-9CAC-4BE1-AADB-749D78E5276B}"/>
    <dgm:cxn modelId="{CAE4C1C4-5F7F-144C-9F7C-6CE8DEF1E93E}" type="presOf" srcId="{E2039910-17C1-4BB6-821A-E429146917D9}" destId="{994E651D-00BA-694C-BF73-3C67DE4E76CB}" srcOrd="0" destOrd="0" presId="urn:microsoft.com/office/officeart/2005/8/layout/hierarchy1"/>
    <dgm:cxn modelId="{266C37E7-B98B-574E-8AA3-04C7E6C6C356}" type="presOf" srcId="{3B3CFEF2-4F91-42CB-A975-7B7B8ACFF78E}" destId="{6B51F6F6-A383-AE4F-823B-5ABDEB800ACB}" srcOrd="0" destOrd="0" presId="urn:microsoft.com/office/officeart/2005/8/layout/hierarchy1"/>
    <dgm:cxn modelId="{05B052FD-18DE-49AE-90F2-54BA6EC08E57}" srcId="{E2039910-17C1-4BB6-821A-E429146917D9}" destId="{3B3CFEF2-4F91-42CB-A975-7B7B8ACFF78E}" srcOrd="0" destOrd="0" parTransId="{7CB7A6B2-AE7A-4356-AABB-DBF082716815}" sibTransId="{61DA8F18-4D8F-4971-9339-5A8E38B7CC30}"/>
    <dgm:cxn modelId="{98EEEDB0-66DF-AF40-A2CE-85B6A2D7BF23}" type="presParOf" srcId="{994E651D-00BA-694C-BF73-3C67DE4E76CB}" destId="{181968CB-724A-0446-8C92-3C840AF491C1}" srcOrd="0" destOrd="0" presId="urn:microsoft.com/office/officeart/2005/8/layout/hierarchy1"/>
    <dgm:cxn modelId="{5C4A6449-0E51-7249-A31E-A53798432D8F}" type="presParOf" srcId="{181968CB-724A-0446-8C92-3C840AF491C1}" destId="{18E6CDB5-F736-5F48-A28A-18B0572DB478}" srcOrd="0" destOrd="0" presId="urn:microsoft.com/office/officeart/2005/8/layout/hierarchy1"/>
    <dgm:cxn modelId="{45610E52-1F7A-7243-9047-FA31AC896710}" type="presParOf" srcId="{18E6CDB5-F736-5F48-A28A-18B0572DB478}" destId="{A1C037A8-B746-9C43-B38F-110323D436CA}" srcOrd="0" destOrd="0" presId="urn:microsoft.com/office/officeart/2005/8/layout/hierarchy1"/>
    <dgm:cxn modelId="{5F12A835-42AD-DC42-A606-9E3C37F7D41D}" type="presParOf" srcId="{18E6CDB5-F736-5F48-A28A-18B0572DB478}" destId="{6B51F6F6-A383-AE4F-823B-5ABDEB800ACB}" srcOrd="1" destOrd="0" presId="urn:microsoft.com/office/officeart/2005/8/layout/hierarchy1"/>
    <dgm:cxn modelId="{68DD0492-5148-6E40-8C58-5BAB642C6A06}" type="presParOf" srcId="{181968CB-724A-0446-8C92-3C840AF491C1}" destId="{4B9D8CD0-C6E8-1744-B579-D92C56CBF75A}" srcOrd="1" destOrd="0" presId="urn:microsoft.com/office/officeart/2005/8/layout/hierarchy1"/>
    <dgm:cxn modelId="{8A933C41-5447-D943-8FAB-3B96C79620D7}" type="presParOf" srcId="{994E651D-00BA-694C-BF73-3C67DE4E76CB}" destId="{DAD769F5-F273-2248-83AE-106B339C7973}" srcOrd="1" destOrd="0" presId="urn:microsoft.com/office/officeart/2005/8/layout/hierarchy1"/>
    <dgm:cxn modelId="{382B705C-BCA0-604D-996D-C9B982B5F701}" type="presParOf" srcId="{DAD769F5-F273-2248-83AE-106B339C7973}" destId="{D7F8D326-AF7B-0F43-B247-AB7B92A2E2E1}" srcOrd="0" destOrd="0" presId="urn:microsoft.com/office/officeart/2005/8/layout/hierarchy1"/>
    <dgm:cxn modelId="{28B7AF5A-EC92-7F4E-9A08-E86E3ACC12DB}" type="presParOf" srcId="{D7F8D326-AF7B-0F43-B247-AB7B92A2E2E1}" destId="{B2978D7F-2528-544B-9B48-D79C96467D01}" srcOrd="0" destOrd="0" presId="urn:microsoft.com/office/officeart/2005/8/layout/hierarchy1"/>
    <dgm:cxn modelId="{9C32C738-0D41-3B45-AE6E-68DA0F02FE0A}" type="presParOf" srcId="{D7F8D326-AF7B-0F43-B247-AB7B92A2E2E1}" destId="{BCF2D3E8-FC2B-E844-BB15-F2E3AD074A5F}" srcOrd="1" destOrd="0" presId="urn:microsoft.com/office/officeart/2005/8/layout/hierarchy1"/>
    <dgm:cxn modelId="{F3F0B251-CE8E-5F4F-B062-1E1275FA1376}" type="presParOf" srcId="{DAD769F5-F273-2248-83AE-106B339C7973}" destId="{B428588F-8720-A747-ABE2-20FE67FC19C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42CFD69-6ECD-4227-A4F8-F45206BD56E0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9D6AA40-2E57-41E6-9148-27D9CDF29695}">
      <dgm:prSet/>
      <dgm:spPr/>
      <dgm:t>
        <a:bodyPr/>
        <a:lstStyle/>
        <a:p>
          <a:r>
            <a:rPr lang="it-IT"/>
            <a:t>Passare dalla tecnologia-in-sé alla tecnologia-in-uso permette di portare alla luce tutto il </a:t>
          </a:r>
          <a:r>
            <a:rPr lang="it-IT" b="1"/>
            <a:t>‘lavoro nascosto’</a:t>
          </a:r>
          <a:r>
            <a:rPr lang="it-IT"/>
            <a:t> che gli utilizzatori sono chiamati a fare affinché una tecnologia diventi ‘usabile’ entro un dato contesto d’uso.</a:t>
          </a:r>
          <a:endParaRPr lang="en-US"/>
        </a:p>
      </dgm:t>
    </dgm:pt>
    <dgm:pt modelId="{F8711C34-D288-40E2-A316-F78BDA79B93D}" type="parTrans" cxnId="{3EC87F27-F8B0-45C0-9F3E-47FB7E35F6A3}">
      <dgm:prSet/>
      <dgm:spPr/>
      <dgm:t>
        <a:bodyPr/>
        <a:lstStyle/>
        <a:p>
          <a:endParaRPr lang="en-US"/>
        </a:p>
      </dgm:t>
    </dgm:pt>
    <dgm:pt modelId="{FF1C1EFD-D3FD-47EB-9E9D-4546867AE31C}" type="sibTrans" cxnId="{3EC87F27-F8B0-45C0-9F3E-47FB7E35F6A3}">
      <dgm:prSet/>
      <dgm:spPr/>
      <dgm:t>
        <a:bodyPr/>
        <a:lstStyle/>
        <a:p>
          <a:endParaRPr lang="en-US"/>
        </a:p>
      </dgm:t>
    </dgm:pt>
    <dgm:pt modelId="{D6C6D977-3DD7-47BE-A20F-1FD2BC268199}">
      <dgm:prSet/>
      <dgm:spPr/>
      <dgm:t>
        <a:bodyPr/>
        <a:lstStyle/>
        <a:p>
          <a:r>
            <a:rPr lang="it-IT"/>
            <a:t>Le tecnologie, quindi, non nascono ‘usabili’ e ‘affidabili’ a prescindere dai loro utilizzatori, bensì </a:t>
          </a:r>
          <a:r>
            <a:rPr lang="it-IT" b="1"/>
            <a:t>lo diventano quando l’uso in contesti pratici le costruisce come tali</a:t>
          </a:r>
          <a:r>
            <a:rPr lang="it-IT"/>
            <a:t>.</a:t>
          </a:r>
          <a:endParaRPr lang="en-US"/>
        </a:p>
      </dgm:t>
    </dgm:pt>
    <dgm:pt modelId="{7739295D-3709-4163-93DB-31D924893E76}" type="parTrans" cxnId="{50684CBF-BAF6-498F-8E21-E549B8666C49}">
      <dgm:prSet/>
      <dgm:spPr/>
      <dgm:t>
        <a:bodyPr/>
        <a:lstStyle/>
        <a:p>
          <a:endParaRPr lang="en-US"/>
        </a:p>
      </dgm:t>
    </dgm:pt>
    <dgm:pt modelId="{D2529BE1-290A-49EE-823D-0EBD83C0A902}" type="sibTrans" cxnId="{50684CBF-BAF6-498F-8E21-E549B8666C49}">
      <dgm:prSet/>
      <dgm:spPr/>
      <dgm:t>
        <a:bodyPr/>
        <a:lstStyle/>
        <a:p>
          <a:endParaRPr lang="en-US"/>
        </a:p>
      </dgm:t>
    </dgm:pt>
    <dgm:pt modelId="{3FE2D4FB-06D0-1B43-B83D-74BD4643EAE3}" type="pres">
      <dgm:prSet presAssocID="{B42CFD69-6ECD-4227-A4F8-F45206BD56E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8B8084C-ED87-2E4E-822C-8850588A844C}" type="pres">
      <dgm:prSet presAssocID="{79D6AA40-2E57-41E6-9148-27D9CDF29695}" presName="hierRoot1" presStyleCnt="0"/>
      <dgm:spPr/>
    </dgm:pt>
    <dgm:pt modelId="{16ACE38E-C1B5-FB4B-9AF4-8241A1B1C607}" type="pres">
      <dgm:prSet presAssocID="{79D6AA40-2E57-41E6-9148-27D9CDF29695}" presName="composite" presStyleCnt="0"/>
      <dgm:spPr/>
    </dgm:pt>
    <dgm:pt modelId="{A5AB8819-9EE5-6C42-97FA-5DA96C146080}" type="pres">
      <dgm:prSet presAssocID="{79D6AA40-2E57-41E6-9148-27D9CDF29695}" presName="background" presStyleLbl="node0" presStyleIdx="0" presStyleCnt="2"/>
      <dgm:spPr/>
    </dgm:pt>
    <dgm:pt modelId="{0083DB4D-149A-094E-ACD2-E25C7B4E48CE}" type="pres">
      <dgm:prSet presAssocID="{79D6AA40-2E57-41E6-9148-27D9CDF29695}" presName="text" presStyleLbl="fgAcc0" presStyleIdx="0" presStyleCnt="2">
        <dgm:presLayoutVars>
          <dgm:chPref val="3"/>
        </dgm:presLayoutVars>
      </dgm:prSet>
      <dgm:spPr/>
    </dgm:pt>
    <dgm:pt modelId="{CC0EC775-5A8D-8543-9A07-8F7388D620AF}" type="pres">
      <dgm:prSet presAssocID="{79D6AA40-2E57-41E6-9148-27D9CDF29695}" presName="hierChild2" presStyleCnt="0"/>
      <dgm:spPr/>
    </dgm:pt>
    <dgm:pt modelId="{1F323CF0-648F-4149-B401-94B358BDEDCC}" type="pres">
      <dgm:prSet presAssocID="{D6C6D977-3DD7-47BE-A20F-1FD2BC268199}" presName="hierRoot1" presStyleCnt="0"/>
      <dgm:spPr/>
    </dgm:pt>
    <dgm:pt modelId="{19586FA1-85C4-1742-8EE9-11605EB467BC}" type="pres">
      <dgm:prSet presAssocID="{D6C6D977-3DD7-47BE-A20F-1FD2BC268199}" presName="composite" presStyleCnt="0"/>
      <dgm:spPr/>
    </dgm:pt>
    <dgm:pt modelId="{8BE346F0-1246-5B46-AC9F-AC3DFA2D5DDE}" type="pres">
      <dgm:prSet presAssocID="{D6C6D977-3DD7-47BE-A20F-1FD2BC268199}" presName="background" presStyleLbl="node0" presStyleIdx="1" presStyleCnt="2"/>
      <dgm:spPr/>
    </dgm:pt>
    <dgm:pt modelId="{FA235E38-1FE0-194D-B20C-333CADE37DC6}" type="pres">
      <dgm:prSet presAssocID="{D6C6D977-3DD7-47BE-A20F-1FD2BC268199}" presName="text" presStyleLbl="fgAcc0" presStyleIdx="1" presStyleCnt="2">
        <dgm:presLayoutVars>
          <dgm:chPref val="3"/>
        </dgm:presLayoutVars>
      </dgm:prSet>
      <dgm:spPr/>
    </dgm:pt>
    <dgm:pt modelId="{AC45A5B1-52CF-8B48-98D4-C5334837196D}" type="pres">
      <dgm:prSet presAssocID="{D6C6D977-3DD7-47BE-A20F-1FD2BC268199}" presName="hierChild2" presStyleCnt="0"/>
      <dgm:spPr/>
    </dgm:pt>
  </dgm:ptLst>
  <dgm:cxnLst>
    <dgm:cxn modelId="{3EC87F27-F8B0-45C0-9F3E-47FB7E35F6A3}" srcId="{B42CFD69-6ECD-4227-A4F8-F45206BD56E0}" destId="{79D6AA40-2E57-41E6-9148-27D9CDF29695}" srcOrd="0" destOrd="0" parTransId="{F8711C34-D288-40E2-A316-F78BDA79B93D}" sibTransId="{FF1C1EFD-D3FD-47EB-9E9D-4546867AE31C}"/>
    <dgm:cxn modelId="{4A1E1E2A-22E6-4C4D-909F-ACDD10F0197C}" type="presOf" srcId="{B42CFD69-6ECD-4227-A4F8-F45206BD56E0}" destId="{3FE2D4FB-06D0-1B43-B83D-74BD4643EAE3}" srcOrd="0" destOrd="0" presId="urn:microsoft.com/office/officeart/2005/8/layout/hierarchy1"/>
    <dgm:cxn modelId="{40BB983D-C803-4249-B985-639DC5D2A2C1}" type="presOf" srcId="{D6C6D977-3DD7-47BE-A20F-1FD2BC268199}" destId="{FA235E38-1FE0-194D-B20C-333CADE37DC6}" srcOrd="0" destOrd="0" presId="urn:microsoft.com/office/officeart/2005/8/layout/hierarchy1"/>
    <dgm:cxn modelId="{801D1360-F936-E14A-8168-9FE7675AD30E}" type="presOf" srcId="{79D6AA40-2E57-41E6-9148-27D9CDF29695}" destId="{0083DB4D-149A-094E-ACD2-E25C7B4E48CE}" srcOrd="0" destOrd="0" presId="urn:microsoft.com/office/officeart/2005/8/layout/hierarchy1"/>
    <dgm:cxn modelId="{50684CBF-BAF6-498F-8E21-E549B8666C49}" srcId="{B42CFD69-6ECD-4227-A4F8-F45206BD56E0}" destId="{D6C6D977-3DD7-47BE-A20F-1FD2BC268199}" srcOrd="1" destOrd="0" parTransId="{7739295D-3709-4163-93DB-31D924893E76}" sibTransId="{D2529BE1-290A-49EE-823D-0EBD83C0A902}"/>
    <dgm:cxn modelId="{91267881-2421-F247-9FB9-4E68EBA276AB}" type="presParOf" srcId="{3FE2D4FB-06D0-1B43-B83D-74BD4643EAE3}" destId="{28B8084C-ED87-2E4E-822C-8850588A844C}" srcOrd="0" destOrd="0" presId="urn:microsoft.com/office/officeart/2005/8/layout/hierarchy1"/>
    <dgm:cxn modelId="{EF321291-CCAC-D646-9562-266BBD606FAC}" type="presParOf" srcId="{28B8084C-ED87-2E4E-822C-8850588A844C}" destId="{16ACE38E-C1B5-FB4B-9AF4-8241A1B1C607}" srcOrd="0" destOrd="0" presId="urn:microsoft.com/office/officeart/2005/8/layout/hierarchy1"/>
    <dgm:cxn modelId="{9F30DBEA-BF4E-A744-A9F2-9BAB9868693F}" type="presParOf" srcId="{16ACE38E-C1B5-FB4B-9AF4-8241A1B1C607}" destId="{A5AB8819-9EE5-6C42-97FA-5DA96C146080}" srcOrd="0" destOrd="0" presId="urn:microsoft.com/office/officeart/2005/8/layout/hierarchy1"/>
    <dgm:cxn modelId="{0E61227A-83A9-4344-9956-40FABA097EAA}" type="presParOf" srcId="{16ACE38E-C1B5-FB4B-9AF4-8241A1B1C607}" destId="{0083DB4D-149A-094E-ACD2-E25C7B4E48CE}" srcOrd="1" destOrd="0" presId="urn:microsoft.com/office/officeart/2005/8/layout/hierarchy1"/>
    <dgm:cxn modelId="{C31C7A7D-1630-9B4E-A992-A5137417C3B7}" type="presParOf" srcId="{28B8084C-ED87-2E4E-822C-8850588A844C}" destId="{CC0EC775-5A8D-8543-9A07-8F7388D620AF}" srcOrd="1" destOrd="0" presId="urn:microsoft.com/office/officeart/2005/8/layout/hierarchy1"/>
    <dgm:cxn modelId="{A9A3DA87-F457-7F4F-8508-93A24D701920}" type="presParOf" srcId="{3FE2D4FB-06D0-1B43-B83D-74BD4643EAE3}" destId="{1F323CF0-648F-4149-B401-94B358BDEDCC}" srcOrd="1" destOrd="0" presId="urn:microsoft.com/office/officeart/2005/8/layout/hierarchy1"/>
    <dgm:cxn modelId="{5B80E6A0-C59C-9C48-B21E-D195638BC016}" type="presParOf" srcId="{1F323CF0-648F-4149-B401-94B358BDEDCC}" destId="{19586FA1-85C4-1742-8EE9-11605EB467BC}" srcOrd="0" destOrd="0" presId="urn:microsoft.com/office/officeart/2005/8/layout/hierarchy1"/>
    <dgm:cxn modelId="{486A3A18-A387-C444-B830-DBE04CD95BEB}" type="presParOf" srcId="{19586FA1-85C4-1742-8EE9-11605EB467BC}" destId="{8BE346F0-1246-5B46-AC9F-AC3DFA2D5DDE}" srcOrd="0" destOrd="0" presId="urn:microsoft.com/office/officeart/2005/8/layout/hierarchy1"/>
    <dgm:cxn modelId="{C0F591B9-5764-194B-9B77-6F83ED315E8A}" type="presParOf" srcId="{19586FA1-85C4-1742-8EE9-11605EB467BC}" destId="{FA235E38-1FE0-194D-B20C-333CADE37DC6}" srcOrd="1" destOrd="0" presId="urn:microsoft.com/office/officeart/2005/8/layout/hierarchy1"/>
    <dgm:cxn modelId="{AA503B40-46B0-654C-BE02-82A4FEB2C1B9}" type="presParOf" srcId="{1F323CF0-648F-4149-B401-94B358BDEDCC}" destId="{AC45A5B1-52CF-8B48-98D4-C5334837196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21C1C8-05BB-C64E-9003-444DD62110E7}">
      <dsp:nvSpPr>
        <dsp:cNvPr id="0" name=""/>
        <dsp:cNvSpPr/>
      </dsp:nvSpPr>
      <dsp:spPr>
        <a:xfrm>
          <a:off x="0" y="2700"/>
          <a:ext cx="629171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FCAEC5-7BFF-D346-A8F1-54369AEFD51F}">
      <dsp:nvSpPr>
        <dsp:cNvPr id="0" name=""/>
        <dsp:cNvSpPr/>
      </dsp:nvSpPr>
      <dsp:spPr>
        <a:xfrm>
          <a:off x="0" y="2700"/>
          <a:ext cx="6291714" cy="1841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/>
            <a:t>Anna, infermiera di anestesia, aprendo il cassetto del mobile dove si trovano gli aghi cannula, si accorge che vi è un nuovo modello di ago. Apre la confezione e prova a farlo funzionare, poi chiede all'OSS di portare in sala operatoria la prima paziente da operare. […]</a:t>
          </a:r>
          <a:endParaRPr lang="en-US" sz="2200" kern="1200"/>
        </a:p>
      </dsp:txBody>
      <dsp:txXfrm>
        <a:off x="0" y="2700"/>
        <a:ext cx="6291714" cy="1841777"/>
      </dsp:txXfrm>
    </dsp:sp>
    <dsp:sp modelId="{899303B2-D7A6-D245-9264-C75D6D929320}">
      <dsp:nvSpPr>
        <dsp:cNvPr id="0" name=""/>
        <dsp:cNvSpPr/>
      </dsp:nvSpPr>
      <dsp:spPr>
        <a:xfrm>
          <a:off x="0" y="1844478"/>
          <a:ext cx="629171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37750C-167E-4A46-8059-DAFEDC7F7B7B}">
      <dsp:nvSpPr>
        <dsp:cNvPr id="0" name=""/>
        <dsp:cNvSpPr/>
      </dsp:nvSpPr>
      <dsp:spPr>
        <a:xfrm>
          <a:off x="0" y="1844478"/>
          <a:ext cx="6291714" cy="1841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/>
            <a:t>Una volta preso tutto l'occorrente per inserire la flebo nel braccio della paziente, Anna dice: “Oggi è la prima volta che uso questi aghi, quindi...speriamo bene!”. </a:t>
          </a:r>
          <a:endParaRPr lang="en-US" sz="2200" kern="1200"/>
        </a:p>
      </dsp:txBody>
      <dsp:txXfrm>
        <a:off x="0" y="1844478"/>
        <a:ext cx="6291714" cy="1841777"/>
      </dsp:txXfrm>
    </dsp:sp>
    <dsp:sp modelId="{D0B31610-159C-9649-AC67-DF84C7C386A3}">
      <dsp:nvSpPr>
        <dsp:cNvPr id="0" name=""/>
        <dsp:cNvSpPr/>
      </dsp:nvSpPr>
      <dsp:spPr>
        <a:xfrm>
          <a:off x="0" y="3686256"/>
          <a:ext cx="629171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89590F-061C-484B-8796-9A2E67D477F5}">
      <dsp:nvSpPr>
        <dsp:cNvPr id="0" name=""/>
        <dsp:cNvSpPr/>
      </dsp:nvSpPr>
      <dsp:spPr>
        <a:xfrm>
          <a:off x="0" y="3686256"/>
          <a:ext cx="6291714" cy="1841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/>
            <a:t>Inserisce la flebo, ma pigiando il pulsante che aziona la molla presente all'interno dell'ago cannula, fa uscire dalla vena della paziente l'ago, la cannula e molto sangue. Anna, peraltro, non indossa i guanti, poiché (dice) riducono la sensibilità manuale. </a:t>
          </a:r>
          <a:endParaRPr lang="en-US" sz="2200" kern="1200"/>
        </a:p>
      </dsp:txBody>
      <dsp:txXfrm>
        <a:off x="0" y="3686256"/>
        <a:ext cx="6291714" cy="18417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6290C7-9FD4-C342-A6AD-C6CD10AC88BF}">
      <dsp:nvSpPr>
        <dsp:cNvPr id="0" name=""/>
        <dsp:cNvSpPr/>
      </dsp:nvSpPr>
      <dsp:spPr>
        <a:xfrm>
          <a:off x="0" y="0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09224E-3F86-9347-8A67-6C699369A9F3}">
      <dsp:nvSpPr>
        <dsp:cNvPr id="0" name=""/>
        <dsp:cNvSpPr/>
      </dsp:nvSpPr>
      <dsp:spPr>
        <a:xfrm>
          <a:off x="0" y="0"/>
          <a:ext cx="6291714" cy="276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kern="1200"/>
            <a:t>La strumentista: “</a:t>
          </a:r>
          <a:r>
            <a:rPr lang="it-IT" sz="2700" i="1" kern="1200"/>
            <a:t>Ma mica è colpa nostra! E poi... gliel'hai detto che stiamo operando? Comunque chiama l'ingegneria clinica e digli di far venire subito qualcuno. Subito!</a:t>
          </a:r>
          <a:r>
            <a:rPr lang="it-IT" sz="2700" kern="1200"/>
            <a:t>”. </a:t>
          </a:r>
          <a:endParaRPr lang="en-US" sz="2700" kern="1200"/>
        </a:p>
      </dsp:txBody>
      <dsp:txXfrm>
        <a:off x="0" y="0"/>
        <a:ext cx="6291714" cy="2765367"/>
      </dsp:txXfrm>
    </dsp:sp>
    <dsp:sp modelId="{65E64491-84E6-9648-AD6E-D825F6FA2CEE}">
      <dsp:nvSpPr>
        <dsp:cNvPr id="0" name=""/>
        <dsp:cNvSpPr/>
      </dsp:nvSpPr>
      <dsp:spPr>
        <a:xfrm>
          <a:off x="0" y="2765367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2F35E5-88E3-EB44-9DC7-D57AA6A06B89}">
      <dsp:nvSpPr>
        <dsp:cNvPr id="0" name=""/>
        <dsp:cNvSpPr/>
      </dsp:nvSpPr>
      <dsp:spPr>
        <a:xfrm>
          <a:off x="0" y="2765367"/>
          <a:ext cx="6291714" cy="276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kern="1200"/>
            <a:t>Intanto, la strumentista continua a provare a togliere lo sportellino; ci prova anche la chirurgo, ma senza alcun risultato. Arriva lo strumentista della sala accanto e, dopo un paio di minuti, riesce ad aprire lo sportellino e a cambiare la lampadina. </a:t>
          </a:r>
          <a:endParaRPr lang="en-US" sz="2700" kern="1200"/>
        </a:p>
      </dsp:txBody>
      <dsp:txXfrm>
        <a:off x="0" y="2765367"/>
        <a:ext cx="6291714" cy="27653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C037A8-B746-9C43-B38F-110323D436CA}">
      <dsp:nvSpPr>
        <dsp:cNvPr id="0" name=""/>
        <dsp:cNvSpPr/>
      </dsp:nvSpPr>
      <dsp:spPr>
        <a:xfrm>
          <a:off x="1333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51F6F6-A383-AE4F-823B-5ABDEB800ACB}">
      <dsp:nvSpPr>
        <dsp:cNvPr id="0" name=""/>
        <dsp:cNvSpPr/>
      </dsp:nvSpPr>
      <dsp:spPr>
        <a:xfrm>
          <a:off x="521579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E’ considerare </a:t>
          </a:r>
          <a:r>
            <a:rPr lang="it-IT" sz="2500" b="1" kern="1200"/>
            <a:t>la tecnologia e le sue potenzialità nelle sue modalità di uso effettivo </a:t>
          </a:r>
          <a:r>
            <a:rPr lang="it-IT" sz="2500" kern="1200"/>
            <a:t>da parte di una comunità di utilizzatori ed in relazione ad altri strumenti, tecniche e pratiche che ad essa si accompagnano.</a:t>
          </a:r>
          <a:endParaRPr lang="en-US" sz="2500" kern="1200"/>
        </a:p>
      </dsp:txBody>
      <dsp:txXfrm>
        <a:off x="608661" y="692298"/>
        <a:ext cx="4508047" cy="2799040"/>
      </dsp:txXfrm>
    </dsp:sp>
    <dsp:sp modelId="{B2978D7F-2528-544B-9B48-D79C96467D01}">
      <dsp:nvSpPr>
        <dsp:cNvPr id="0" name=""/>
        <dsp:cNvSpPr/>
      </dsp:nvSpPr>
      <dsp:spPr>
        <a:xfrm>
          <a:off x="5724037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F2D3E8-FC2B-E844-BB15-F2E3AD074A5F}">
      <dsp:nvSpPr>
        <dsp:cNvPr id="0" name=""/>
        <dsp:cNvSpPr/>
      </dsp:nvSpPr>
      <dsp:spPr>
        <a:xfrm>
          <a:off x="6244283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E’ guardare alle </a:t>
          </a:r>
          <a:r>
            <a:rPr lang="it-IT" sz="2500" b="1" kern="1200"/>
            <a:t>tecnologie in ottica organizzativa </a:t>
          </a:r>
          <a:r>
            <a:rPr lang="it-IT" sz="2500" kern="1200"/>
            <a:t>e quindi vuol dire analizzare le reciproche interazioni che si instaurano tra la macchina, gli utilizzatori ed uno specifico contesto d’uso. </a:t>
          </a:r>
          <a:endParaRPr lang="en-US" sz="2500" kern="1200"/>
        </a:p>
      </dsp:txBody>
      <dsp:txXfrm>
        <a:off x="6331365" y="692298"/>
        <a:ext cx="4508047" cy="27990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AB8819-9EE5-6C42-97FA-5DA96C146080}">
      <dsp:nvSpPr>
        <dsp:cNvPr id="0" name=""/>
        <dsp:cNvSpPr/>
      </dsp:nvSpPr>
      <dsp:spPr>
        <a:xfrm>
          <a:off x="1333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83DB4D-149A-094E-ACD2-E25C7B4E48CE}">
      <dsp:nvSpPr>
        <dsp:cNvPr id="0" name=""/>
        <dsp:cNvSpPr/>
      </dsp:nvSpPr>
      <dsp:spPr>
        <a:xfrm>
          <a:off x="521579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Passare dalla tecnologia-in-sé alla tecnologia-in-uso permette di portare alla luce tutto il </a:t>
          </a:r>
          <a:r>
            <a:rPr lang="it-IT" sz="2500" b="1" kern="1200"/>
            <a:t>‘lavoro nascosto’</a:t>
          </a:r>
          <a:r>
            <a:rPr lang="it-IT" sz="2500" kern="1200"/>
            <a:t> che gli utilizzatori sono chiamati a fare affinché una tecnologia diventi ‘usabile’ entro un dato contesto d’uso.</a:t>
          </a:r>
          <a:endParaRPr lang="en-US" sz="2500" kern="1200"/>
        </a:p>
      </dsp:txBody>
      <dsp:txXfrm>
        <a:off x="608661" y="692298"/>
        <a:ext cx="4508047" cy="2799040"/>
      </dsp:txXfrm>
    </dsp:sp>
    <dsp:sp modelId="{8BE346F0-1246-5B46-AC9F-AC3DFA2D5DDE}">
      <dsp:nvSpPr>
        <dsp:cNvPr id="0" name=""/>
        <dsp:cNvSpPr/>
      </dsp:nvSpPr>
      <dsp:spPr>
        <a:xfrm>
          <a:off x="5724037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235E38-1FE0-194D-B20C-333CADE37DC6}">
      <dsp:nvSpPr>
        <dsp:cNvPr id="0" name=""/>
        <dsp:cNvSpPr/>
      </dsp:nvSpPr>
      <dsp:spPr>
        <a:xfrm>
          <a:off x="6244283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Le tecnologie, quindi, non nascono ‘usabili’ e ‘affidabili’ a prescindere dai loro utilizzatori, bensì </a:t>
          </a:r>
          <a:r>
            <a:rPr lang="it-IT" sz="2500" b="1" kern="1200"/>
            <a:t>lo diventano quando l’uso in contesti pratici le costruisce come tali</a:t>
          </a:r>
          <a:r>
            <a:rPr lang="it-IT" sz="2500" kern="1200"/>
            <a:t>.</a:t>
          </a:r>
          <a:endParaRPr lang="en-US" sz="2500" kern="1200"/>
        </a:p>
      </dsp:txBody>
      <dsp:txXfrm>
        <a:off x="6331365" y="692298"/>
        <a:ext cx="4508047" cy="27990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5E0B5E2-B642-9D5E-511C-D3FB4F9C71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3DE46F-193A-D392-7C68-4A3FF5117F8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33B4C-A4B2-1241-8387-CC2F3826D1F2}" type="datetimeFigureOut">
              <a:rPr lang="en-IT" smtClean="0"/>
              <a:t>04/04/23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E378D5-28DC-8D61-CC64-DE67FAE565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F3A1B7-D9EB-976C-0450-3D084879C3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6CC06-18A5-B745-A4D7-A78929AE7A9A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163942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906CF-7A88-4B4C-830C-F6ED6CA9E779}" type="datetimeFigureOut">
              <a:rPr lang="en-GB" smtClean="0"/>
              <a:t>04/04/2023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E84C2B-25C0-7C44-8DB1-94EFC8424C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597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9DA9E27-1212-3840-B943-5E9E1069D953}" type="slidenum">
              <a:rPr lang="it-IT" altLang="en-US" sz="1200">
                <a:solidFill>
                  <a:srgbClr val="000000"/>
                </a:solidFill>
              </a:rPr>
              <a:pPr/>
              <a:t>5</a:t>
            </a:fld>
            <a:endParaRPr lang="it-IT" altLang="en-US" sz="1200">
              <a:solidFill>
                <a:srgbClr val="000000"/>
              </a:solidFill>
            </a:endParaRPr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buClrTx/>
              <a:buFontTx/>
              <a:buNone/>
            </a:pPr>
            <a:fld id="{73756ED2-5BED-D241-B822-4111887C9A5E}" type="slidenum">
              <a:rPr lang="it-IT" altLang="en-US" sz="1200">
                <a:solidFill>
                  <a:srgbClr val="FFFFFF"/>
                </a:solidFill>
              </a:rPr>
              <a:pPr algn="r">
                <a:buClrTx/>
                <a:buFontTx/>
                <a:buNone/>
              </a:pPr>
              <a:t>5</a:t>
            </a:fld>
            <a:endParaRPr lang="it-IT" altLang="en-US" sz="1200">
              <a:solidFill>
                <a:srgbClr val="FFFFFF"/>
              </a:solidFill>
            </a:endParaRPr>
          </a:p>
        </p:txBody>
      </p:sp>
      <p:sp>
        <p:nvSpPr>
          <p:cNvPr id="23554" name="Text Box 2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3555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  <a:defRPr/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20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A53A81B-11AF-BE42-9EC0-EF8C2CAF1E2A}" type="slidenum">
              <a:rPr lang="it-IT" altLang="en-US" sz="1200">
                <a:solidFill>
                  <a:srgbClr val="000000"/>
                </a:solidFill>
              </a:rPr>
              <a:pPr/>
              <a:t>27</a:t>
            </a:fld>
            <a:endParaRPr lang="it-IT" altLang="en-US" sz="1200">
              <a:solidFill>
                <a:srgbClr val="000000"/>
              </a:solidFill>
            </a:endParaRPr>
          </a:p>
        </p:txBody>
      </p:sp>
      <p:sp>
        <p:nvSpPr>
          <p:cNvPr id="35841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buClrTx/>
              <a:buFontTx/>
              <a:buNone/>
            </a:pPr>
            <a:fld id="{17FDB045-77BF-4A49-BEF1-B745A7321C83}" type="slidenum">
              <a:rPr lang="it-IT" altLang="en-US" sz="1200">
                <a:solidFill>
                  <a:srgbClr val="FFFFFF"/>
                </a:solidFill>
              </a:rPr>
              <a:pPr algn="r">
                <a:buClrTx/>
                <a:buFontTx/>
                <a:buNone/>
              </a:pPr>
              <a:t>27</a:t>
            </a:fld>
            <a:endParaRPr lang="it-IT" altLang="en-US" sz="1200">
              <a:solidFill>
                <a:srgbClr val="FFFFFF"/>
              </a:solidFill>
            </a:endParaRPr>
          </a:p>
        </p:txBody>
      </p:sp>
      <p:sp>
        <p:nvSpPr>
          <p:cNvPr id="35842" name="Text Box 2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5843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  <a:defRPr/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228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A896DEC-F838-2D4A-9484-23736DA9EC32}" type="slidenum">
              <a:rPr lang="it-IT" altLang="en-US" sz="1200">
                <a:solidFill>
                  <a:srgbClr val="000000"/>
                </a:solidFill>
              </a:rPr>
              <a:pPr/>
              <a:t>28</a:t>
            </a:fld>
            <a:endParaRPr lang="it-IT" altLang="en-US" sz="1200">
              <a:solidFill>
                <a:srgbClr val="000000"/>
              </a:solidFill>
            </a:endParaRPr>
          </a:p>
        </p:txBody>
      </p:sp>
      <p:sp>
        <p:nvSpPr>
          <p:cNvPr id="36865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buClrTx/>
              <a:buFontTx/>
              <a:buNone/>
            </a:pPr>
            <a:fld id="{F4684B61-C62F-2746-9C73-372208B4AE61}" type="slidenum">
              <a:rPr lang="it-IT" altLang="en-US" sz="1200">
                <a:solidFill>
                  <a:srgbClr val="FFFFFF"/>
                </a:solidFill>
              </a:rPr>
              <a:pPr algn="r">
                <a:buClrTx/>
                <a:buFontTx/>
                <a:buNone/>
              </a:pPr>
              <a:t>28</a:t>
            </a:fld>
            <a:endParaRPr lang="it-IT" altLang="en-US" sz="1200">
              <a:solidFill>
                <a:srgbClr val="FFFFFF"/>
              </a:solidFill>
            </a:endParaRPr>
          </a:p>
        </p:txBody>
      </p:sp>
      <p:sp>
        <p:nvSpPr>
          <p:cNvPr id="36866" name="Text Box 2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7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  <a:defRPr/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110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EAA16058-CE52-A140-AB8A-7778B25384F5}" type="slidenum">
              <a:rPr lang="it-IT" altLang="en-US" sz="1200">
                <a:solidFill>
                  <a:srgbClr val="000000"/>
                </a:solidFill>
              </a:rPr>
              <a:pPr/>
              <a:t>29</a:t>
            </a:fld>
            <a:endParaRPr lang="it-IT" altLang="en-US" sz="1200">
              <a:solidFill>
                <a:srgbClr val="000000"/>
              </a:solidFill>
            </a:endParaRPr>
          </a:p>
        </p:txBody>
      </p:sp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buClrTx/>
              <a:buFontTx/>
              <a:buNone/>
            </a:pPr>
            <a:fld id="{8092E864-B6D3-4F4C-A434-D18D4573AACC}" type="slidenum">
              <a:rPr lang="it-IT" altLang="en-US" sz="1200">
                <a:solidFill>
                  <a:srgbClr val="FFFFFF"/>
                </a:solidFill>
                <a:latin typeface="Times New Roman" charset="0"/>
              </a:rPr>
              <a:pPr algn="r">
                <a:buClrTx/>
                <a:buFontTx/>
                <a:buNone/>
              </a:pPr>
              <a:t>29</a:t>
            </a:fld>
            <a:endParaRPr lang="it-IT" altLang="en-US" sz="12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7890" name="Text Box 2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7891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61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FB24416-03FB-7F41-925F-835E0DBDC177}" type="slidenum">
              <a:rPr lang="it-IT" altLang="en-US" sz="1200">
                <a:solidFill>
                  <a:srgbClr val="000000"/>
                </a:solidFill>
              </a:rPr>
              <a:pPr/>
              <a:t>6</a:t>
            </a:fld>
            <a:endParaRPr lang="it-IT" altLang="en-US" sz="1200">
              <a:solidFill>
                <a:srgbClr val="000000"/>
              </a:solidFill>
            </a:endParaRPr>
          </a:p>
        </p:txBody>
      </p:sp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buClrTx/>
              <a:buFontTx/>
              <a:buNone/>
            </a:pPr>
            <a:fld id="{0B413550-8C06-B34C-A206-C73F8EAD64B5}" type="slidenum">
              <a:rPr lang="it-IT" altLang="en-US" sz="1200">
                <a:solidFill>
                  <a:srgbClr val="FFFFFF"/>
                </a:solidFill>
              </a:rPr>
              <a:pPr algn="r">
                <a:buClrTx/>
                <a:buFontTx/>
                <a:buNone/>
              </a:pPr>
              <a:t>6</a:t>
            </a:fld>
            <a:endParaRPr lang="it-IT" altLang="en-US" sz="1200">
              <a:solidFill>
                <a:srgbClr val="FFFFFF"/>
              </a:solidFill>
            </a:endParaRPr>
          </a:p>
        </p:txBody>
      </p:sp>
      <p:sp>
        <p:nvSpPr>
          <p:cNvPr id="24578" name="Text Box 2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9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  <a:defRPr/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354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3BE9DAA1-CF6A-5F45-B6C5-4A2427585670}" type="slidenum">
              <a:rPr lang="it-IT" altLang="en-US" sz="1200">
                <a:solidFill>
                  <a:srgbClr val="000000"/>
                </a:solidFill>
              </a:rPr>
              <a:pPr/>
              <a:t>7</a:t>
            </a:fld>
            <a:endParaRPr lang="it-IT" altLang="en-US" sz="1200">
              <a:solidFill>
                <a:srgbClr val="000000"/>
              </a:solidFill>
            </a:endParaRPr>
          </a:p>
        </p:txBody>
      </p:sp>
      <p:sp>
        <p:nvSpPr>
          <p:cNvPr id="26625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buClrTx/>
              <a:buFontTx/>
              <a:buNone/>
            </a:pPr>
            <a:fld id="{0F467260-E69D-7040-8E66-CA9D0059F0A3}" type="slidenum">
              <a:rPr lang="it-IT" altLang="en-US" sz="1200">
                <a:solidFill>
                  <a:srgbClr val="FFFFFF"/>
                </a:solidFill>
              </a:rPr>
              <a:pPr algn="r">
                <a:buClrTx/>
                <a:buFontTx/>
                <a:buNone/>
              </a:pPr>
              <a:t>7</a:t>
            </a:fld>
            <a:endParaRPr lang="it-IT" altLang="en-US" sz="1200">
              <a:solidFill>
                <a:srgbClr val="FFFFFF"/>
              </a:solidFill>
            </a:endParaRPr>
          </a:p>
        </p:txBody>
      </p:sp>
      <p:sp>
        <p:nvSpPr>
          <p:cNvPr id="26626" name="Text Box 2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6627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  <a:defRPr/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877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F7D1B92-020B-9D40-91AC-DBD3CE5857C5}" type="slidenum">
              <a:rPr lang="it-IT" altLang="en-US" sz="1200">
                <a:solidFill>
                  <a:srgbClr val="000000"/>
                </a:solidFill>
              </a:rPr>
              <a:pPr/>
              <a:t>20</a:t>
            </a:fld>
            <a:endParaRPr lang="it-IT" altLang="en-US" sz="1200">
              <a:solidFill>
                <a:srgbClr val="000000"/>
              </a:solidFill>
            </a:endParaRPr>
          </a:p>
        </p:txBody>
      </p:sp>
      <p:sp>
        <p:nvSpPr>
          <p:cNvPr id="2867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buClrTx/>
              <a:buFontTx/>
              <a:buNone/>
            </a:pPr>
            <a:fld id="{665894F0-2335-2E49-96E0-4883BFA0164A}" type="slidenum">
              <a:rPr lang="it-IT" altLang="en-US" sz="1200">
                <a:solidFill>
                  <a:srgbClr val="FFFFFF"/>
                </a:solidFill>
              </a:rPr>
              <a:pPr algn="r">
                <a:buClrTx/>
                <a:buFontTx/>
                <a:buNone/>
              </a:pPr>
              <a:t>20</a:t>
            </a:fld>
            <a:endParaRPr lang="it-IT" altLang="en-US" sz="1200">
              <a:solidFill>
                <a:srgbClr val="FFFFFF"/>
              </a:solidFill>
            </a:endParaRPr>
          </a:p>
        </p:txBody>
      </p:sp>
      <p:sp>
        <p:nvSpPr>
          <p:cNvPr id="28674" name="Text Box 2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8675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  <a:defRPr/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4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351E064-108B-3149-BB1E-03B6D34B01EF}" type="slidenum">
              <a:rPr lang="it-IT" altLang="en-US" sz="1200">
                <a:solidFill>
                  <a:srgbClr val="000000"/>
                </a:solidFill>
              </a:rPr>
              <a:pPr/>
              <a:t>21</a:t>
            </a:fld>
            <a:endParaRPr lang="it-IT" altLang="en-US" sz="1200">
              <a:solidFill>
                <a:srgbClr val="000000"/>
              </a:solidFill>
            </a:endParaRPr>
          </a:p>
        </p:txBody>
      </p:sp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buClrTx/>
              <a:buFontTx/>
              <a:buNone/>
            </a:pPr>
            <a:fld id="{6AEC3EF3-1725-0946-AD00-0312D1FAF63F}" type="slidenum">
              <a:rPr lang="it-IT" altLang="en-US" sz="1200">
                <a:solidFill>
                  <a:srgbClr val="FFFFFF"/>
                </a:solidFill>
              </a:rPr>
              <a:pPr algn="r">
                <a:buClrTx/>
                <a:buFontTx/>
                <a:buNone/>
              </a:pPr>
              <a:t>21</a:t>
            </a:fld>
            <a:endParaRPr lang="it-IT" altLang="en-US" sz="1200">
              <a:solidFill>
                <a:srgbClr val="FFFFFF"/>
              </a:solidFill>
            </a:endParaRPr>
          </a:p>
        </p:txBody>
      </p:sp>
      <p:sp>
        <p:nvSpPr>
          <p:cNvPr id="29698" name="Text Box 2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9699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  <a:defRPr/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162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21596B89-D106-F042-AED2-3F863B642516}" type="slidenum">
              <a:rPr lang="it-IT" altLang="en-US" sz="1200">
                <a:solidFill>
                  <a:srgbClr val="000000"/>
                </a:solidFill>
              </a:rPr>
              <a:pPr/>
              <a:t>22</a:t>
            </a:fld>
            <a:endParaRPr lang="it-IT" altLang="en-US" sz="1200">
              <a:solidFill>
                <a:srgbClr val="000000"/>
              </a:solidFill>
            </a:endParaRPr>
          </a:p>
        </p:txBody>
      </p:sp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buClrTx/>
              <a:buFontTx/>
              <a:buNone/>
            </a:pPr>
            <a:fld id="{E7C08CF8-9283-574F-BE26-8EEA007534BA}" type="slidenum">
              <a:rPr lang="it-IT" altLang="en-US" sz="1200">
                <a:solidFill>
                  <a:srgbClr val="FFFFFF"/>
                </a:solidFill>
              </a:rPr>
              <a:pPr algn="r">
                <a:buClrTx/>
                <a:buFontTx/>
                <a:buNone/>
              </a:pPr>
              <a:t>22</a:t>
            </a:fld>
            <a:endParaRPr lang="it-IT" altLang="en-US" sz="1200">
              <a:solidFill>
                <a:srgbClr val="FFFFFF"/>
              </a:solidFill>
            </a:endParaRPr>
          </a:p>
        </p:txBody>
      </p:sp>
      <p:sp>
        <p:nvSpPr>
          <p:cNvPr id="30722" name="Text Box 2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0723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  <a:defRPr/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864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32264F8-8FB9-9C46-B35B-0C376F679B24}" type="slidenum">
              <a:rPr lang="it-IT" altLang="en-US" sz="1200">
                <a:solidFill>
                  <a:srgbClr val="000000"/>
                </a:solidFill>
              </a:rPr>
              <a:pPr/>
              <a:t>23</a:t>
            </a:fld>
            <a:endParaRPr lang="it-IT" altLang="en-US" sz="1200">
              <a:solidFill>
                <a:srgbClr val="000000"/>
              </a:solidFill>
            </a:endParaRPr>
          </a:p>
        </p:txBody>
      </p:sp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buClrTx/>
              <a:buFontTx/>
              <a:buNone/>
            </a:pPr>
            <a:fld id="{66FE6CBE-02F6-C644-8723-A74E73C83957}" type="slidenum">
              <a:rPr lang="it-IT" altLang="en-US" sz="1200">
                <a:solidFill>
                  <a:srgbClr val="FFFFFF"/>
                </a:solidFill>
              </a:rPr>
              <a:pPr algn="r">
                <a:buClrTx/>
                <a:buFontTx/>
                <a:buNone/>
              </a:pPr>
              <a:t>23</a:t>
            </a:fld>
            <a:endParaRPr lang="it-IT" altLang="en-US" sz="1200">
              <a:solidFill>
                <a:srgbClr val="FFFFFF"/>
              </a:solidFill>
            </a:endParaRPr>
          </a:p>
        </p:txBody>
      </p:sp>
      <p:sp>
        <p:nvSpPr>
          <p:cNvPr id="31746" name="Text Box 2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1747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  <a:defRPr/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881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6089A9B-F84A-B34E-B468-F32E0CFABC5D}" type="slidenum">
              <a:rPr lang="it-IT" altLang="en-US" sz="1200">
                <a:solidFill>
                  <a:srgbClr val="000000"/>
                </a:solidFill>
              </a:rPr>
              <a:pPr/>
              <a:t>24</a:t>
            </a:fld>
            <a:endParaRPr lang="it-IT" altLang="en-US" sz="1200">
              <a:solidFill>
                <a:srgbClr val="000000"/>
              </a:solidFill>
            </a:endParaRPr>
          </a:p>
        </p:txBody>
      </p:sp>
      <p:sp>
        <p:nvSpPr>
          <p:cNvPr id="3379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379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903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E0FCDFD7-BB7B-434E-9C3A-BDF83CF71D3C}" type="slidenum">
              <a:rPr lang="it-IT" altLang="en-US" sz="1200">
                <a:solidFill>
                  <a:srgbClr val="000000"/>
                </a:solidFill>
              </a:rPr>
              <a:pPr/>
              <a:t>25</a:t>
            </a:fld>
            <a:endParaRPr lang="it-IT" altLang="en-US" sz="1200">
              <a:solidFill>
                <a:srgbClr val="000000"/>
              </a:solidFill>
            </a:endParaRPr>
          </a:p>
        </p:txBody>
      </p:sp>
      <p:sp>
        <p:nvSpPr>
          <p:cNvPr id="3481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799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CA76B-5C4D-0857-6201-E6D7B7139E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44F5F0-D319-A1B9-1FBF-B4A5E0CD7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6578A-C620-5703-1CF7-8C8079E05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E4C99-2ECD-C856-229A-F47B9B28A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1ACF0-1867-926E-9F81-375EDD34C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FE6F63-E8BD-C5C8-93DB-ABCC2AFCE6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A499B1-C5E3-4C11-6847-428E61FB17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61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B6010-5A87-1C12-6630-EA6A7D752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C61061-8CC9-472E-10D5-2AC5661F3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29270-83F5-D403-A139-345BEDCD1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04/04/23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DD41E-CB8D-A521-607D-C6E42578F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9B5CA-51E8-0AF9-0B58-855BD6D73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09D5A7-8727-7D3C-855E-9B6AEE7686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BDD28D-BABC-B110-B934-937CBD687E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88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C78AD3-CB7D-D31E-AC42-D04AD4E9FB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EDDBEF-3194-19AC-98B2-5590B47B03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B4504B-A637-33D8-B0DF-885F371BB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04/04/23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CC6BC-560A-F5E6-EAB8-8B719A23F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2914F-197D-9C9D-18F9-5AA0DB20E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5428E6-0DE5-F508-A838-34E7405271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083B37-AB8E-3401-7071-25A31593E3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02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44ACCFF-64A9-40AA-93F9-86E3CE0161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69" y="2683895"/>
            <a:ext cx="5278514" cy="2862225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5000" cap="all" spc="200" baseline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785D0F-160C-4A31-93B3-F251B07307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636" y="5568698"/>
            <a:ext cx="5278514" cy="61814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 i="0" spc="2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1CCC134-2698-41E9-A225-76300EF59E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52488" y="950976"/>
            <a:ext cx="5239512" cy="496519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pc="4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EEBC2D4-4F41-249E-7141-E0E12113CE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72346" y="0"/>
            <a:ext cx="2895600" cy="6858000"/>
          </a:xfrm>
          <a:prstGeom prst="rect">
            <a:avLst/>
          </a:prstGeom>
          <a:solidFill>
            <a:srgbClr val="FF9300"/>
          </a:solidFill>
        </p:spPr>
        <p:txBody>
          <a:bodyPr/>
          <a:lstStyle>
            <a:lvl1pPr>
              <a:defRPr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C947DF-7CDE-4B65-971F-38806DD4E6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0B5786-D48A-D7CF-8C70-B128AF52DB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98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97BA37FC-4E40-CB51-39ED-C4CC463DC894}"/>
              </a:ext>
            </a:extLst>
          </p:cNvPr>
          <p:cNvSpPr/>
          <p:nvPr/>
        </p:nvSpPr>
        <p:spPr>
          <a:xfrm>
            <a:off x="10888133" y="282575"/>
            <a:ext cx="9144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sz="1800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519494CA-E1D5-01B6-F65F-49C7503C5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51" y="228600"/>
            <a:ext cx="34713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IT" sz="3600" b="1">
                <a:solidFill>
                  <a:srgbClr val="B870B8"/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C7F90CAE-7172-5D88-C63C-D96AFDE73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2CF9C296-FEAE-EDA6-FB29-BED19964F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72E23A32-3763-D512-3577-8458ECEB7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FA116-90B4-9E41-B8E3-3A07EC776AE9}" type="slidenum">
              <a:rPr lang="it-IT" altLang="en-IT"/>
              <a:pPr/>
              <a:t>‹#›</a:t>
            </a:fld>
            <a:endParaRPr lang="it-IT" altLang="en-IT"/>
          </a:p>
        </p:txBody>
      </p:sp>
    </p:spTree>
    <p:extLst>
      <p:ext uri="{BB962C8B-B14F-4D97-AF65-F5344CB8AC3E}">
        <p14:creationId xmlns:p14="http://schemas.microsoft.com/office/powerpoint/2010/main" val="4149739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35887-E69B-4DD9-47BD-4CBFB1291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457D4-A3C7-6B34-81EC-B14BACABA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7FA38-340C-2CFA-E834-3E1A7E047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92EF0-389E-44F8-8E3B-99B6DF46D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DDA76-73AF-06F6-A150-46DB4AA8A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C27B54-01E7-F83B-80F7-4C1CBDA74D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18D625-3111-075C-EB16-3184D67961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94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8E597-628F-9899-31AD-F572CF901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2FB9C-3F4A-2B4D-4A67-3B72490DBF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EF2E5-B03F-7F9A-292F-FF019A9DB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04/04/23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9C724-0A24-384C-C94D-27544AAA8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9227C-DCA2-AA26-77B3-49BBCDD15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B420C3-D425-F0F4-F06E-68058088B7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CF8F46-6F75-7344-A875-B3342A806F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50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D82B4-B8A9-0B01-18D4-0CC6A0279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96CF9-5ED3-241C-DB6C-A07D9BBEF3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640B27-99DF-6384-CA90-A0A8635A6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31CAA0-2A91-9B3F-96EE-0CC4A10FF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66A5A9-DF3E-7D9A-C706-E2159C52B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DE4051-FE7F-145A-1778-5FF7B3EEA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2BB949-79E2-6A7F-ECCC-271846E5D8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EE73C5-8726-D02F-3B2E-1D11D39816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869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AE936-5FE2-A6F0-3BF2-3F76AB4D0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2FCD5-9BDB-8859-9C3A-7B46BE88C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CE0CE-8312-F70A-3696-8EB30DAF6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795F20-D1DD-99E4-539F-68EA08B063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188297-04C2-3B28-127F-B119A58F05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43C8C9-2BAA-2B80-C051-C829B8D58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04/04/23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DA5740-7738-836B-8874-E54E224EC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C90252-8B0F-7914-AC57-DCD4CBD9E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115D89-E8E9-5CC4-8F83-0FAD3A272B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93B913-DF4B-1A1A-3763-68BAA04BAE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20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304BF-2808-BBD8-2636-680A03CF2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A062BE-C773-E877-6CFB-561E33804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04/04/23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93D9C2-4BEA-85E3-D8A9-4DE316F42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0D93A7-2901-66F7-F78C-B3FBAF10A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C1A18A-19AA-FB1E-3882-03E6EB00DB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99DE5C-DC09-01FE-7E02-2B2FEE119B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80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6CE64F-3FE3-C4F8-84D3-D5BCE7AB9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04/04/23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F1E78D-0F7D-FC66-6ABF-3B04B64E5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95C3A8-228F-2C31-D6B1-AFE637F96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830B92-212F-E9D5-74A4-B4BD12EF99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5BB223-D90F-0A44-0DCD-79263189D4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36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4CD5B-0D3E-E654-5EB6-5B766B6EB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60715-14BA-789A-8CBD-AC40AF93C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A2FA95-6D20-B38C-7C6C-BB54356F6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71D75E-8FE5-BF2D-4A43-98B64085D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04/04/23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7025D9-2B68-F8DD-E9CE-86A82F5B5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6AEE4-8130-81FB-66CE-B51CA5C4B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64413E-326A-0809-C6C0-B1BABBDFB2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AEEC77-B37E-11DE-E1E0-8E10608637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90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934E5-DE41-94B4-602C-DE6E3C19D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7BB308-9F44-9A00-AE0D-50995227A6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AC75C1-B426-DD10-6F38-5E491F58F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971901-C738-9BB2-56B4-0C15EC28F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04/04/23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FF877C-18D0-F137-20BD-8751BFAB8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5185A7-E40D-06FB-8086-D67B74465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D6C555-F72D-7699-4939-CFA45D7F0B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0F6352-EF32-041E-8444-3C1E5109B0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43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85566A-DD0C-426C-1E14-976C0AE73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4F3934-A4FD-AB29-7BFF-CCD58F6B7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FF827-2128-7C8A-8421-3D0089C162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DD698D5-CE4C-5B46-B78E-F5087F1AE1C2}" type="datetimeFigureOut">
              <a:rPr lang="en-IT" smtClean="0"/>
              <a:pPr/>
              <a:t>04/04/23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3ADFF-37AB-DEF5-EEE9-5B5D76D599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6E47C-5092-E0FE-1BE3-7D2FFB3DCE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9CBEC9-B5B6-D225-0EB3-A7CB7A02FF9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F6B3F2-4CC8-3250-79AD-68F74652DEA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5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  <p:sldLayoutId id="2147484111" r:id="rId12"/>
    <p:sldLayoutId id="2147484112" r:id="rId13"/>
  </p:sldLayoutIdLst>
  <p:transition>
    <p:fade thruBlk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D64C50-A740-468A-8AB6-F949358D8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68" y="2683895"/>
            <a:ext cx="5818606" cy="2777105"/>
          </a:xfrm>
        </p:spPr>
        <p:txBody>
          <a:bodyPr/>
          <a:lstStyle/>
          <a:p>
            <a:pPr algn="ctr"/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Organizzazione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Aziendale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F94A06-38B8-4C8F-ABF0-FB763704D0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SECS-P/10 – 9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crediti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60 ore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37C1019-D992-06C7-BBAF-C153A2F43F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41164" y="0"/>
            <a:ext cx="2126781" cy="6858000"/>
          </a:xfrm>
          <a:solidFill>
            <a:srgbClr val="FF9300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BC1A0D-2F64-66BF-BE81-FEF47A722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9132" y="1569163"/>
            <a:ext cx="5113561" cy="39995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114910-10BC-7EC3-5588-D74024915CDE}"/>
              </a:ext>
            </a:extLst>
          </p:cNvPr>
          <p:cNvSpPr txBox="1"/>
          <p:nvPr/>
        </p:nvSpPr>
        <p:spPr>
          <a:xfrm>
            <a:off x="1487867" y="543810"/>
            <a:ext cx="388779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b="1" dirty="0">
                <a:latin typeface="Calibri" panose="020F0502020204030204" pitchFamily="34" charset="0"/>
                <a:cs typeface="Calibri" panose="020F0502020204030204" pitchFamily="34" charset="0"/>
              </a:rPr>
              <a:t>Classe L-18: Scienze dell’economia e della gestione aziendale; curriculum Economia Aziendale (EA)</a:t>
            </a: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i="1" dirty="0">
              <a:solidFill>
                <a:srgbClr val="FF9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77B5CE-E55C-8EC0-2B20-4EC383E01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1341" y="1543049"/>
            <a:ext cx="1140845" cy="114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69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8BFFBD-0E3C-F2C7-AB5C-A8A77C33A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Job translation…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5848285-8388-4CB1-E5EF-147F291720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4195" y="60653"/>
            <a:ext cx="6440601" cy="676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52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45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2B71A9-2BC6-C62C-0083-B7CCE976F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833" y="2533338"/>
            <a:ext cx="2398426" cy="2265288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Jobs…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E0F2403-94B7-B1C1-9C41-C71009637E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0450" y="640829"/>
            <a:ext cx="9411550" cy="557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22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7854"/>
            <a:ext cx="12192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72072D-E02F-3ECD-7B02-5B63BA345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1" y="601744"/>
            <a:ext cx="6781800" cy="1338696"/>
          </a:xfrm>
        </p:spPr>
        <p:txBody>
          <a:bodyPr>
            <a:normAutofit/>
          </a:bodyPr>
          <a:lstStyle/>
          <a:p>
            <a:r>
              <a:rPr lang="en-IT" dirty="0"/>
              <a:t>Previsioni di sostituzione</a:t>
            </a:r>
            <a:endParaRPr lang="en-IT"/>
          </a:p>
        </p:txBody>
      </p:sp>
      <p:pic>
        <p:nvPicPr>
          <p:cNvPr id="5" name="Picture 4" descr="Tasti di un vecchio registratore di cassa">
            <a:extLst>
              <a:ext uri="{FF2B5EF4-FFF2-40B4-BE49-F238E27FC236}">
                <a16:creationId xmlns:a16="http://schemas.microsoft.com/office/drawing/2014/main" id="{AD1BA780-14A0-5874-19F7-90A5AFFD3C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15" r="33477"/>
          <a:stretch/>
        </p:blipFill>
        <p:spPr>
          <a:xfrm>
            <a:off x="20" y="10"/>
            <a:ext cx="375473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A8A51-6C7A-8F7C-08E9-D0EB9A1EA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2201958"/>
            <a:ext cx="7211027" cy="4534508"/>
          </a:xfrm>
        </p:spPr>
        <p:txBody>
          <a:bodyPr anchor="t">
            <a:noAutofit/>
          </a:bodyPr>
          <a:lstStyle/>
          <a:p>
            <a:r>
              <a:rPr lang="en-GB" sz="2400" dirty="0">
                <a:effectLst/>
                <a:latin typeface="Calibri" panose="020F0502020204030204" pitchFamily="34" charset="0"/>
              </a:rPr>
              <a:t>Frey e Osborne (</a:t>
            </a:r>
            <a:r>
              <a:rPr lang="en-GB" sz="2400" i="1" dirty="0">
                <a:effectLst/>
                <a:latin typeface="Calibri" panose="020F0502020204030204" pitchFamily="34" charset="0"/>
              </a:rPr>
              <a:t>2013</a:t>
            </a:r>
            <a:r>
              <a:rPr lang="en-GB" sz="2400" dirty="0">
                <a:effectLst/>
                <a:latin typeface="Calibri" panose="020F0502020204030204" pitchFamily="34" charset="0"/>
              </a:rPr>
              <a:t>)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hanno</a:t>
            </a:r>
            <a:r>
              <a:rPr lang="en-GB" sz="2400" dirty="0">
                <a:effectLst/>
                <a:latin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valutato</a:t>
            </a:r>
            <a:r>
              <a:rPr lang="en-GB" sz="2400" dirty="0">
                <a:effectLst/>
                <a:latin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che</a:t>
            </a:r>
            <a:r>
              <a:rPr lang="en-GB" sz="2400" dirty="0">
                <a:effectLst/>
                <a:latin typeface="Calibri" panose="020F0502020204030204" pitchFamily="34" charset="0"/>
              </a:rPr>
              <a:t> il 47%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dei</a:t>
            </a:r>
            <a:r>
              <a:rPr lang="en-GB" sz="2400" dirty="0">
                <a:effectLst/>
                <a:latin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lavori</a:t>
            </a:r>
            <a:r>
              <a:rPr lang="en-GB" sz="2400" dirty="0">
                <a:effectLst/>
                <a:latin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negli</a:t>
            </a:r>
            <a:r>
              <a:rPr lang="en-GB" sz="2400" dirty="0">
                <a:effectLst/>
                <a:latin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Stati</a:t>
            </a:r>
            <a:r>
              <a:rPr lang="en-GB" sz="2400" dirty="0">
                <a:effectLst/>
                <a:latin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Uniti</a:t>
            </a:r>
            <a:r>
              <a:rPr lang="en-GB" sz="2400" dirty="0">
                <a:effectLst/>
                <a:latin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sono</a:t>
            </a:r>
            <a:r>
              <a:rPr lang="en-GB" sz="2400" dirty="0">
                <a:effectLst/>
                <a:latin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destinati</a:t>
            </a:r>
            <a:r>
              <a:rPr lang="en-GB" sz="2400" dirty="0">
                <a:effectLst/>
                <a:latin typeface="Calibri" panose="020F0502020204030204" pitchFamily="34" charset="0"/>
              </a:rPr>
              <a:t> a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essere</a:t>
            </a:r>
            <a:r>
              <a:rPr lang="en-GB" sz="2400" dirty="0">
                <a:effectLst/>
                <a:latin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automatizzati</a:t>
            </a:r>
            <a:r>
              <a:rPr lang="en-GB" sz="2400" dirty="0">
                <a:effectLst/>
                <a:latin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nei</a:t>
            </a:r>
            <a:r>
              <a:rPr lang="en-GB" sz="2400" dirty="0">
                <a:effectLst/>
                <a:latin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prossimi</a:t>
            </a:r>
            <a:r>
              <a:rPr lang="en-GB" sz="2400" dirty="0">
                <a:effectLst/>
                <a:latin typeface="Calibri" panose="020F0502020204030204" pitchFamily="34" charset="0"/>
              </a:rPr>
              <a:t> 10-20 anni </a:t>
            </a:r>
            <a:endParaRPr lang="en-GB" sz="2400" dirty="0">
              <a:effectLst/>
              <a:latin typeface="ArialMT"/>
            </a:endParaRPr>
          </a:p>
          <a:p>
            <a:r>
              <a:rPr lang="en-GB" sz="2400" dirty="0">
                <a:effectLst/>
                <a:latin typeface="Calibri" panose="020F0502020204030204" pitchFamily="34" charset="0"/>
              </a:rPr>
              <a:t>In Italia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entro</a:t>
            </a:r>
            <a:r>
              <a:rPr lang="en-GB" sz="2400" dirty="0">
                <a:effectLst/>
                <a:latin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i</a:t>
            </a:r>
            <a:r>
              <a:rPr lang="en-GB" sz="2400" dirty="0">
                <a:effectLst/>
                <a:latin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prossimi</a:t>
            </a:r>
            <a:r>
              <a:rPr lang="en-GB" sz="2400" dirty="0">
                <a:effectLst/>
                <a:latin typeface="Calibri" panose="020F0502020204030204" pitchFamily="34" charset="0"/>
              </a:rPr>
              <a:t> 10 anni (OCSE, 2017): </a:t>
            </a:r>
            <a:endParaRPr lang="en-GB" sz="2400" dirty="0">
              <a:effectLst/>
            </a:endParaRPr>
          </a:p>
          <a:p>
            <a:pPr lvl="1"/>
            <a:r>
              <a:rPr lang="en-GB" sz="2000" dirty="0">
                <a:effectLst/>
                <a:latin typeface="Calibri" panose="020F0502020204030204" pitchFamily="34" charset="0"/>
              </a:rPr>
              <a:t>il 10%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dei</a:t>
            </a:r>
            <a:r>
              <a:rPr lang="en-GB" sz="2000" dirty="0">
                <a:effectLst/>
                <a:latin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posti</a:t>
            </a:r>
            <a:r>
              <a:rPr lang="en-GB" sz="2000" dirty="0">
                <a:effectLst/>
                <a:latin typeface="Calibri" panose="020F0502020204030204" pitchFamily="34" charset="0"/>
              </a:rPr>
              <a:t> di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lavoro</a:t>
            </a:r>
            <a:r>
              <a:rPr lang="en-GB" sz="2000" dirty="0">
                <a:effectLst/>
                <a:latin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sono</a:t>
            </a:r>
            <a:r>
              <a:rPr lang="en-GB" sz="2000" dirty="0">
                <a:effectLst/>
                <a:latin typeface="Calibri" panose="020F0502020204030204" pitchFamily="34" charset="0"/>
              </a:rPr>
              <a:t> ad alto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rischio</a:t>
            </a:r>
            <a:r>
              <a:rPr lang="en-GB" sz="2000" dirty="0">
                <a:effectLst/>
                <a:latin typeface="Calibri" panose="020F0502020204030204" pitchFamily="34" charset="0"/>
              </a:rPr>
              <a:t> di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automazione</a:t>
            </a:r>
            <a:r>
              <a:rPr lang="en-GB" sz="2000" dirty="0">
                <a:effectLst/>
                <a:latin typeface="Calibri" panose="020F0502020204030204" pitchFamily="34" charset="0"/>
              </a:rPr>
              <a:t> </a:t>
            </a:r>
            <a:endParaRPr lang="en-GB" sz="2000" dirty="0">
              <a:effectLst/>
            </a:endParaRPr>
          </a:p>
          <a:p>
            <a:pPr lvl="1"/>
            <a:r>
              <a:rPr lang="en-GB" sz="2000" dirty="0">
                <a:effectLst/>
                <a:latin typeface="Calibri" panose="020F0502020204030204" pitchFamily="34" charset="0"/>
              </a:rPr>
              <a:t>il 34%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dei</a:t>
            </a:r>
            <a:r>
              <a:rPr lang="en-GB" sz="2000" dirty="0">
                <a:effectLst/>
                <a:latin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posti</a:t>
            </a:r>
            <a:r>
              <a:rPr lang="en-GB" sz="2000" dirty="0">
                <a:effectLst/>
                <a:latin typeface="Calibri" panose="020F0502020204030204" pitchFamily="34" charset="0"/>
              </a:rPr>
              <a:t> di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lavoro</a:t>
            </a:r>
            <a:r>
              <a:rPr lang="en-GB" sz="2000" dirty="0">
                <a:effectLst/>
                <a:latin typeface="Calibri" panose="020F0502020204030204" pitchFamily="34" charset="0"/>
              </a:rPr>
              <a:t> sarà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soggetto</a:t>
            </a:r>
            <a:r>
              <a:rPr lang="en-GB" sz="2000" dirty="0">
                <a:effectLst/>
                <a:latin typeface="Calibri" panose="020F0502020204030204" pitchFamily="34" charset="0"/>
              </a:rPr>
              <a:t> ad un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profondo</a:t>
            </a:r>
            <a:r>
              <a:rPr lang="en-GB" sz="2000" dirty="0">
                <a:effectLst/>
                <a:latin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cambiamento</a:t>
            </a:r>
            <a:r>
              <a:rPr lang="en-GB" sz="2000" dirty="0">
                <a:effectLst/>
                <a:latin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delle</a:t>
            </a:r>
            <a:r>
              <a:rPr lang="en-GB" sz="2000" dirty="0">
                <a:effectLst/>
                <a:latin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mansioni</a:t>
            </a:r>
            <a:r>
              <a:rPr lang="en-GB" sz="2000" dirty="0">
                <a:effectLst/>
                <a:latin typeface="Calibri" panose="020F0502020204030204" pitchFamily="34" charset="0"/>
              </a:rPr>
              <a:t> </a:t>
            </a:r>
            <a:endParaRPr lang="en-GB" sz="2000" dirty="0">
              <a:effectLst/>
            </a:endParaRPr>
          </a:p>
          <a:p>
            <a:r>
              <a:rPr lang="en-GB" sz="2400" dirty="0">
                <a:effectLst/>
                <a:latin typeface="Calibri" panose="020F0502020204030204" pitchFamily="34" charset="0"/>
              </a:rPr>
              <a:t>In Italia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entro</a:t>
            </a:r>
            <a:r>
              <a:rPr lang="en-GB" sz="2400" dirty="0">
                <a:effectLst/>
                <a:latin typeface="Calibri" panose="020F0502020204030204" pitchFamily="34" charset="0"/>
              </a:rPr>
              <a:t> il 2035 (Price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WaterhouseCooper</a:t>
            </a:r>
            <a:r>
              <a:rPr lang="en-GB" sz="2400" dirty="0">
                <a:effectLst/>
                <a:latin typeface="Calibri" panose="020F0502020204030204" pitchFamily="34" charset="0"/>
              </a:rPr>
              <a:t>, 2018) </a:t>
            </a:r>
            <a:endParaRPr lang="en-GB" sz="2400" dirty="0">
              <a:effectLst/>
            </a:endParaRPr>
          </a:p>
          <a:p>
            <a:pPr lvl="1"/>
            <a:r>
              <a:rPr lang="en-GB" dirty="0">
                <a:effectLst/>
                <a:latin typeface="Calibri" panose="020F0502020204030204" pitchFamily="34" charset="0"/>
              </a:rPr>
              <a:t>&gt;</a:t>
            </a:r>
            <a:r>
              <a:rPr lang="en-GB" sz="2000" dirty="0">
                <a:effectLst/>
                <a:latin typeface="Calibri" panose="020F0502020204030204" pitchFamily="34" charset="0"/>
              </a:rPr>
              <a:t>39%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dei</a:t>
            </a:r>
            <a:r>
              <a:rPr lang="en-GB" sz="2000" dirty="0">
                <a:effectLst/>
                <a:latin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posti</a:t>
            </a:r>
            <a:r>
              <a:rPr lang="en-GB" sz="2000" dirty="0">
                <a:effectLst/>
                <a:latin typeface="Calibri" panose="020F0502020204030204" pitchFamily="34" charset="0"/>
              </a:rPr>
              <a:t> di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lavoro</a:t>
            </a:r>
            <a:r>
              <a:rPr lang="en-GB" sz="2000" dirty="0">
                <a:effectLst/>
                <a:latin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sono</a:t>
            </a:r>
            <a:r>
              <a:rPr lang="en-GB" sz="2000" dirty="0">
                <a:effectLst/>
                <a:latin typeface="Calibri" panose="020F0502020204030204" pitchFamily="34" charset="0"/>
              </a:rPr>
              <a:t> ad alto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rischio</a:t>
            </a:r>
            <a:r>
              <a:rPr lang="en-GB" sz="2000" dirty="0">
                <a:effectLst/>
                <a:latin typeface="Calibri" panose="020F0502020204030204" pitchFamily="34" charset="0"/>
              </a:rPr>
              <a:t> di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automazione</a:t>
            </a:r>
            <a:r>
              <a:rPr lang="en-GB" sz="2000" dirty="0">
                <a:effectLst/>
                <a:latin typeface="Calibri" panose="020F0502020204030204" pitchFamily="34" charset="0"/>
              </a:rPr>
              <a:t> </a:t>
            </a:r>
            <a:endParaRPr lang="en-GB" sz="2000" dirty="0">
              <a:effectLst/>
            </a:endParaRPr>
          </a:p>
          <a:p>
            <a:r>
              <a:rPr lang="en-GB" sz="2400" dirty="0" err="1">
                <a:effectLst/>
                <a:latin typeface="Calibri" panose="020F0502020204030204" pitchFamily="34" charset="0"/>
              </a:rPr>
              <a:t>Siamo</a:t>
            </a:r>
            <a:r>
              <a:rPr lang="en-GB" sz="2400" dirty="0">
                <a:effectLst/>
                <a:latin typeface="Calibri" panose="020F0502020204030204" pitchFamily="34" charset="0"/>
              </a:rPr>
              <a:t> il quinto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paese</a:t>
            </a:r>
            <a:r>
              <a:rPr lang="en-GB" sz="2400" dirty="0">
                <a:effectLst/>
                <a:latin typeface="Calibri" panose="020F0502020204030204" pitchFamily="34" charset="0"/>
              </a:rPr>
              <a:t> più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colpito</a:t>
            </a:r>
            <a:r>
              <a:rPr lang="en-GB" sz="2400" dirty="0">
                <a:effectLst/>
                <a:latin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tra</a:t>
            </a:r>
            <a:r>
              <a:rPr lang="en-GB" sz="2400" dirty="0">
                <a:effectLst/>
                <a:latin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i</a:t>
            </a:r>
            <a:r>
              <a:rPr lang="en-GB" sz="2400" dirty="0">
                <a:effectLst/>
                <a:latin typeface="Calibri" panose="020F0502020204030204" pitchFamily="34" charset="0"/>
              </a:rPr>
              <a:t> 29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analizzati</a:t>
            </a:r>
            <a:r>
              <a:rPr lang="en-GB" sz="2400" dirty="0">
                <a:effectLst/>
                <a:latin typeface="Calibri" panose="020F0502020204030204" pitchFamily="34" charset="0"/>
              </a:rPr>
              <a:t>,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peggio</a:t>
            </a:r>
            <a:r>
              <a:rPr lang="en-GB" sz="2400" dirty="0">
                <a:effectLst/>
                <a:latin typeface="Calibri" panose="020F0502020204030204" pitchFamily="34" charset="0"/>
              </a:rPr>
              <a:t> </a:t>
            </a:r>
            <a:r>
              <a:rPr lang="en-GB" sz="2400" dirty="0">
                <a:latin typeface="Calibri" panose="020F0502020204030204" pitchFamily="34" charset="0"/>
              </a:rPr>
              <a:t>di </a:t>
            </a:r>
            <a:r>
              <a:rPr lang="en-GB" sz="2400" dirty="0" err="1">
                <a:latin typeface="Calibri" panose="020F0502020204030204" pitchFamily="34" charset="0"/>
              </a:rPr>
              <a:t>noi</a:t>
            </a:r>
            <a:r>
              <a:rPr lang="en-GB" sz="2400" dirty="0">
                <a:effectLst/>
                <a:latin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Slovacchia</a:t>
            </a:r>
            <a:r>
              <a:rPr lang="en-GB" sz="2400" dirty="0">
                <a:effectLst/>
                <a:latin typeface="Calibri" panose="020F0502020204030204" pitchFamily="34" charset="0"/>
              </a:rPr>
              <a:t>, Slovenia,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Lituania</a:t>
            </a:r>
            <a:r>
              <a:rPr lang="en-GB" sz="2400" dirty="0">
                <a:effectLst/>
                <a:latin typeface="Calibri" panose="020F0502020204030204" pitchFamily="34" charset="0"/>
              </a:rPr>
              <a:t> e Repubblica Ceca.</a:t>
            </a:r>
            <a:endParaRPr lang="en-GB" sz="2400" dirty="0">
              <a:effectLst/>
            </a:endParaRPr>
          </a:p>
          <a:p>
            <a:endParaRPr lang="en-IT" sz="2400" dirty="0"/>
          </a:p>
        </p:txBody>
      </p:sp>
    </p:spTree>
    <p:extLst>
      <p:ext uri="{BB962C8B-B14F-4D97-AF65-F5344CB8AC3E}">
        <p14:creationId xmlns:p14="http://schemas.microsoft.com/office/powerpoint/2010/main" val="180270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4B114A-9E24-C08C-6331-6C2235D09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Fasi…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E183CE9-BAF8-DA37-8D68-13C174E6EA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4742" y="1675227"/>
            <a:ext cx="9202515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05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1B427-1D84-4E60-6FC3-39957FBB7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3685" y="2103437"/>
            <a:ext cx="2194810" cy="1325563"/>
          </a:xfrm>
        </p:spPr>
        <p:txBody>
          <a:bodyPr/>
          <a:lstStyle/>
          <a:p>
            <a:pPr algn="ctr"/>
            <a:r>
              <a:rPr lang="en-IT" dirty="0"/>
              <a:t>Profili a rischio…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0BF996B-DED0-53BA-2658-6D49BF34AF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1899" y="0"/>
            <a:ext cx="7857091" cy="683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907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C296AA-B654-3955-B829-67BAA23E3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Ciclo della tecnologia (Gartner 2019)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7821AB7-4955-E6FD-5306-471B41F2B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7407" y="0"/>
            <a:ext cx="7834593" cy="685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165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7A6A4-041C-B351-EDF0-DB0E95776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363387" cy="5181236"/>
          </a:xfrm>
        </p:spPr>
        <p:txBody>
          <a:bodyPr>
            <a:normAutofit/>
          </a:bodyPr>
          <a:lstStyle/>
          <a:p>
            <a:r>
              <a:rPr lang="en-IT" dirty="0"/>
              <a:t>Novità nei modelli organizzativi, stesso affidamento ai capitali per lo sviluppo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CDA7446-EB36-2A7E-040A-66DDE4D57A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0363" y="1027906"/>
            <a:ext cx="6351637" cy="463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58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20F75-A4AE-3F9D-EC7C-E30E69761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06" y="-219492"/>
            <a:ext cx="10515600" cy="1325563"/>
          </a:xfrm>
        </p:spPr>
        <p:txBody>
          <a:bodyPr/>
          <a:lstStyle/>
          <a:p>
            <a:r>
              <a:rPr lang="en-IT" dirty="0"/>
              <a:t>Top challenges…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2DBA132-84F9-C978-DCB0-C59833154F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34991" y="-534449"/>
            <a:ext cx="4557009" cy="83278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BCB6E2-DD3F-B2BA-5BD8-3ECA50059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02345"/>
            <a:ext cx="7370716" cy="594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31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465CB2-E160-4D8E-B8B3-B7AFCAFC5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79C704-FD27-4BBA-A751-4A80EDB17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A8FFABF-F1A6-4C80-A0A6-29F3162FEF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4C1E4B-EA97-41D4-855C-680107905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5844" y="1110000"/>
            <a:ext cx="10195740" cy="4629235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DDC1B8-13C5-904F-B37F-DB22A786D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793" y="1468583"/>
            <a:ext cx="4074820" cy="3900512"/>
          </a:xfrm>
        </p:spPr>
        <p:txBody>
          <a:bodyPr anchor="t">
            <a:normAutofit/>
          </a:bodyPr>
          <a:lstStyle/>
          <a:p>
            <a:r>
              <a:rPr lang="it-IT" sz="4800" dirty="0"/>
              <a:t>Le origini dello studio della tecnologia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D1FAF6-58FD-F442-8388-0E6E61220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1645" y="1468583"/>
            <a:ext cx="6185245" cy="3911679"/>
          </a:xfrm>
        </p:spPr>
        <p:txBody>
          <a:bodyPr anchor="t">
            <a:noAutofit/>
          </a:bodyPr>
          <a:lstStyle/>
          <a:p>
            <a:r>
              <a:rPr lang="it-IT" sz="2000" dirty="0"/>
              <a:t>Lo studio delle «fabbriche» e dei grandi investimenti tecnologici</a:t>
            </a:r>
          </a:p>
          <a:p>
            <a:endParaRPr lang="it-IT" sz="2000" dirty="0"/>
          </a:p>
          <a:p>
            <a:r>
              <a:rPr lang="it-IT" sz="2000" dirty="0"/>
              <a:t>Solo recentemente si è posta l’attenzione sugli aspetti dell’uso quotidiano delle tecnologie e in particolare:</a:t>
            </a:r>
          </a:p>
          <a:p>
            <a:pPr lvl="1"/>
            <a:r>
              <a:rPr lang="it-IT" sz="1800" dirty="0"/>
              <a:t>Sulla concezione dell’operatore modello che le tecnologie prevedono;</a:t>
            </a:r>
          </a:p>
          <a:p>
            <a:pPr lvl="1"/>
            <a:r>
              <a:rPr lang="it-IT" sz="1800" dirty="0"/>
              <a:t>Prevedono contesti stabili e soggetti a limitati «turbamenti»; </a:t>
            </a:r>
          </a:p>
          <a:p>
            <a:pPr lvl="1"/>
            <a:r>
              <a:rPr lang="it-IT" sz="1800" dirty="0"/>
              <a:t>Attenzione sul network tra tecnologie, saperi degli operatori, comportamenti, adozione di pratiche di routine, agli usi situati;</a:t>
            </a:r>
          </a:p>
          <a:p>
            <a:endParaRPr lang="it-IT" sz="2000" dirty="0"/>
          </a:p>
          <a:p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5895113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ampadina su sfondo giallo con cavo e fasci di luce disegnati">
            <a:extLst>
              <a:ext uri="{FF2B5EF4-FFF2-40B4-BE49-F238E27FC236}">
                <a16:creationId xmlns:a16="http://schemas.microsoft.com/office/drawing/2014/main" id="{FB8E2868-0E90-899E-6D4E-8E49F2DBFF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8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DDC1B8-13C5-904F-B37F-DB22A786D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978" y="-166906"/>
            <a:ext cx="7614680" cy="1899912"/>
          </a:xfrm>
        </p:spPr>
        <p:txBody>
          <a:bodyPr>
            <a:normAutofit/>
          </a:bodyPr>
          <a:lstStyle/>
          <a:p>
            <a:r>
              <a:rPr lang="it-IT" sz="3100" b="1" dirty="0"/>
              <a:t>Proprietà che caratterizzano la relazione tra Pratiche e tecnologia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D1FAF6-58FD-F442-8388-0E6E61220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67983"/>
            <a:ext cx="7789002" cy="3742762"/>
          </a:xfrm>
        </p:spPr>
        <p:txBody>
          <a:bodyPr>
            <a:noAutofit/>
          </a:bodyPr>
          <a:lstStyle/>
          <a:p>
            <a:r>
              <a:rPr lang="it-IT" sz="2400" b="1" dirty="0" err="1"/>
              <a:t>Embedness</a:t>
            </a:r>
            <a:r>
              <a:rPr lang="it-IT" sz="2400" dirty="0"/>
              <a:t>: le tecnologie si incorpora con le pratiche in cui sono utilizzate;</a:t>
            </a:r>
          </a:p>
          <a:p>
            <a:r>
              <a:rPr lang="it-IT" sz="2400" b="1" dirty="0"/>
              <a:t>Trasparenza</a:t>
            </a:r>
            <a:r>
              <a:rPr lang="it-IT" sz="2400" dirty="0"/>
              <a:t>: le tecnologie tendono a scomparire nello svolgimento quotidiano delle pratiche di lavoro;</a:t>
            </a:r>
          </a:p>
          <a:p>
            <a:r>
              <a:rPr lang="it-IT" sz="2400" b="1" dirty="0"/>
              <a:t>Visibilità nei guasti</a:t>
            </a:r>
            <a:r>
              <a:rPr lang="it-IT" sz="2400" dirty="0"/>
              <a:t>: solo quando si inceppano o si rompono diventa evidente il loro «ruolo» nella pratica di lavoro;</a:t>
            </a:r>
          </a:p>
          <a:p>
            <a:r>
              <a:rPr lang="it-IT" sz="2400" b="1" dirty="0"/>
              <a:t>Identificazione</a:t>
            </a:r>
            <a:r>
              <a:rPr lang="it-IT" sz="2400" dirty="0"/>
              <a:t>: le tecnologie costruiscono le identità dei gruppi di lavoro e ne determina l’appartenenza;</a:t>
            </a:r>
          </a:p>
          <a:p>
            <a:r>
              <a:rPr lang="it-IT" sz="2400" b="1" dirty="0"/>
              <a:t>Incremento parziale</a:t>
            </a:r>
            <a:r>
              <a:rPr lang="it-IT" sz="2400" dirty="0"/>
              <a:t>: lo sviluppo delle tecnologie deve seguire passaggi parziali per non scombinare le relazioni in essere (macchina/macchina e persone/macchine);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4196114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1EF2C-32D7-4E21-86A1-83D6F7D22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832" y="2614447"/>
            <a:ext cx="5278514" cy="2862225"/>
          </a:xfrm>
        </p:spPr>
        <p:txBody>
          <a:bodyPr/>
          <a:lstStyle/>
          <a:p>
            <a:r>
              <a:rPr lang="en-GB" dirty="0"/>
              <a:t>T</a:t>
            </a:r>
            <a:r>
              <a:rPr lang="en-IT" dirty="0"/>
              <a:t>rasformazioni digitali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3DBFF0-9C67-ABCD-6E10-AAB1B16694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2568" y="5549194"/>
            <a:ext cx="5278514" cy="618142"/>
          </a:xfrm>
        </p:spPr>
        <p:txBody>
          <a:bodyPr/>
          <a:lstStyle/>
          <a:p>
            <a:endParaRPr lang="en-IT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C31831-BBFE-D557-0FAF-B3F0BA1A97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IT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CD4163-D56E-C131-20F1-8BB85102C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842" y="2139949"/>
            <a:ext cx="5585212" cy="284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433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8" name="Rectangle 10247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0" name="Freeform: Shape 10249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838200" y="643467"/>
            <a:ext cx="2951205" cy="55710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4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Amatic SC"/>
              </a:rPr>
              <a:t>Quando</a:t>
            </a:r>
            <a:r>
              <a:rPr lang="en-US" alt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matic SC"/>
              </a:rPr>
              <a:t> </a:t>
            </a:r>
            <a:r>
              <a:rPr lang="en-US" altLang="en-US" sz="4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Amatic SC"/>
              </a:rPr>
              <a:t>gli</a:t>
            </a:r>
            <a:r>
              <a:rPr lang="en-US" alt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matic SC"/>
              </a:rPr>
              <a:t> </a:t>
            </a:r>
            <a:r>
              <a:rPr lang="en-US" altLang="en-US" sz="4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Amatic SC"/>
              </a:rPr>
              <a:t>aghi</a:t>
            </a:r>
            <a:r>
              <a:rPr lang="en-US" alt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matic SC"/>
              </a:rPr>
              <a:t> </a:t>
            </a:r>
            <a:r>
              <a:rPr lang="en-US" altLang="en-US" sz="4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Amatic SC"/>
              </a:rPr>
              <a:t>sono</a:t>
            </a:r>
            <a:r>
              <a:rPr lang="en-US" alt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matic SC"/>
              </a:rPr>
              <a:t> </a:t>
            </a:r>
            <a:r>
              <a:rPr lang="en-US" altLang="en-US" sz="4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Amatic SC"/>
              </a:rPr>
              <a:t>nuovi</a:t>
            </a:r>
            <a:r>
              <a:rPr lang="en-US" alt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matic SC"/>
              </a:rPr>
              <a:t>…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44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matic SC"/>
              </a:rPr>
              <a:t>(</a:t>
            </a:r>
            <a:r>
              <a:rPr lang="en-US" altLang="en-US" sz="44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Amatic SC"/>
              </a:rPr>
              <a:t>etnografia</a:t>
            </a:r>
            <a:r>
              <a:rPr lang="en-US" altLang="en-US" sz="44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matic SC"/>
              </a:rPr>
              <a:t>)</a:t>
            </a:r>
            <a:endParaRPr lang="en-US" altLang="en-US" sz="4400" b="1" kern="1200" dirty="0">
              <a:solidFill>
                <a:schemeClr val="tx1"/>
              </a:solidFill>
              <a:latin typeface="+mj-lt"/>
              <a:ea typeface="+mj-ea"/>
              <a:cs typeface="+mj-cs"/>
              <a:sym typeface="Amatic SC"/>
            </a:endParaRPr>
          </a:p>
        </p:txBody>
      </p:sp>
      <p:graphicFrame>
        <p:nvGraphicFramePr>
          <p:cNvPr id="10244" name="Text Box 2">
            <a:extLst>
              <a:ext uri="{FF2B5EF4-FFF2-40B4-BE49-F238E27FC236}">
                <a16:creationId xmlns:a16="http://schemas.microsoft.com/office/drawing/2014/main" id="{205B1FFB-C9BC-F1D0-C217-1F25006887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1194656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15785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2" name="Rectangle 11271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8" name="Picture 11267" descr="Punto esclamativo su uno sfondo giallo">
            <a:extLst>
              <a:ext uri="{FF2B5EF4-FFF2-40B4-BE49-F238E27FC236}">
                <a16:creationId xmlns:a16="http://schemas.microsoft.com/office/drawing/2014/main" id="{87FCF148-5062-F5A6-9B06-23920F9445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92" r="18075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266218" y="2197506"/>
            <a:ext cx="3217762" cy="391791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b">
            <a:normAutofit fontScale="92500"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5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Quando</a:t>
            </a:r>
            <a:r>
              <a:rPr lang="en-US" altLang="en-US" sz="5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5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</a:t>
            </a:r>
            <a:r>
              <a:rPr lang="en-US" altLang="en-US" sz="5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5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rompe</a:t>
            </a:r>
            <a:r>
              <a:rPr lang="en-US" altLang="en-US" sz="5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la </a:t>
            </a:r>
            <a:r>
              <a:rPr lang="en-US" altLang="en-US" sz="5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lampada</a:t>
            </a:r>
            <a:r>
              <a:rPr lang="en-US" altLang="en-US" sz="5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1/2 </a:t>
            </a:r>
            <a:r>
              <a:rPr lang="en-US" altLang="en-US" sz="54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matic SC"/>
              </a:rPr>
              <a:t>(</a:t>
            </a:r>
            <a:r>
              <a:rPr lang="en-US" altLang="en-US" sz="54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Amatic SC"/>
              </a:rPr>
              <a:t>etnografia</a:t>
            </a:r>
            <a:r>
              <a:rPr lang="en-US" altLang="en-US" sz="54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matic SC"/>
              </a:rPr>
              <a:t>)</a:t>
            </a:r>
            <a:endParaRPr lang="en-US" altLang="en-US" sz="5400" b="1" kern="1200" dirty="0">
              <a:solidFill>
                <a:schemeClr val="tx1"/>
              </a:solidFill>
              <a:latin typeface="+mj-lt"/>
              <a:ea typeface="+mj-ea"/>
              <a:cs typeface="+mj-cs"/>
              <a:sym typeface="Amatic SC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endParaRPr lang="en-US" altLang="en-US" sz="5400" b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274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4657345" y="2414532"/>
            <a:ext cx="7531607" cy="348386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Autofit/>
          </a:bodyPr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indent="-228600">
              <a:lnSpc>
                <a:spcPct val="90000"/>
              </a:lnSpc>
              <a:spcBef>
                <a:spcPts val="700"/>
              </a:spcBef>
              <a:buClr>
                <a:srgbClr val="DDCE0C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In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sala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operatoria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,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sono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le 9.25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quando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il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microscopio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all</a:t>
            </a:r>
            <a:r>
              <a:rPr lang="en-US" altLang="it-IT" dirty="0" err="1">
                <a:solidFill>
                  <a:schemeClr val="tx1"/>
                </a:solidFill>
                <a:latin typeface="+mn-lt"/>
                <a:ea typeface="+mn-ea"/>
              </a:rPr>
              <a:t>’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improvviso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si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spegne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. </a:t>
            </a:r>
            <a:r>
              <a:rPr lang="en-US" altLang="it-IT" dirty="0">
                <a:solidFill>
                  <a:schemeClr val="tx1"/>
                </a:solidFill>
                <a:latin typeface="+mn-lt"/>
                <a:ea typeface="+mn-ea"/>
              </a:rPr>
              <a:t>“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La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lampadina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va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cambiata!</a:t>
            </a:r>
            <a:r>
              <a:rPr lang="en-US" altLang="it-IT" dirty="0">
                <a:solidFill>
                  <a:schemeClr val="tx1"/>
                </a:solidFill>
                <a:latin typeface="+mn-lt"/>
                <a:ea typeface="+mn-ea"/>
              </a:rPr>
              <a:t>”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,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esclama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la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strumentista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.</a:t>
            </a:r>
          </a:p>
          <a:p>
            <a:pPr indent="-228600">
              <a:lnSpc>
                <a:spcPct val="90000"/>
              </a:lnSpc>
              <a:spcBef>
                <a:spcPts val="700"/>
              </a:spcBef>
              <a:buClr>
                <a:srgbClr val="DDCE0C"/>
              </a:buClr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Tutti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gli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operatori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entrano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in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stato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di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agitazione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. La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strumentista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prova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a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togliere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lo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sportellino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del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microscopio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dentro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il quale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c'è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la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lampadina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, ma lo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sportellino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è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incastrato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. </a:t>
            </a:r>
          </a:p>
          <a:p>
            <a:pPr indent="-228600">
              <a:lnSpc>
                <a:spcPct val="90000"/>
              </a:lnSpc>
              <a:spcBef>
                <a:spcPts val="700"/>
              </a:spcBef>
              <a:buClr>
                <a:srgbClr val="DDCE0C"/>
              </a:buClr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Allora, dice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all'OSS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di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chiamare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qualcuno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in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aiuto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dalla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sala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accanto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. </a:t>
            </a:r>
          </a:p>
          <a:p>
            <a:pPr indent="-228600">
              <a:lnSpc>
                <a:spcPct val="90000"/>
              </a:lnSpc>
              <a:spcBef>
                <a:spcPts val="700"/>
              </a:spcBef>
              <a:buClr>
                <a:srgbClr val="DDCE0C"/>
              </a:buClr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L'OSS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torna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dopo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qualche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secondo: </a:t>
            </a:r>
            <a:r>
              <a:rPr lang="en-US" altLang="it-IT" dirty="0">
                <a:solidFill>
                  <a:schemeClr val="tx1"/>
                </a:solidFill>
                <a:latin typeface="+mn-lt"/>
                <a:ea typeface="+mn-ea"/>
              </a:rPr>
              <a:t>“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Lui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voleva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venire, ma il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Primario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lo ha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bloccato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dicendo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che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ci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dobbiamo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arrangiare</a:t>
            </a:r>
            <a:r>
              <a:rPr lang="en-US" altLang="it-IT" dirty="0">
                <a:solidFill>
                  <a:schemeClr val="tx1"/>
                </a:solidFill>
                <a:latin typeface="+mn-lt"/>
                <a:ea typeface="+mn-ea"/>
              </a:rPr>
              <a:t>”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.</a:t>
            </a:r>
            <a:endParaRPr lang="en-US" altLang="en-US" dirty="0">
              <a:solidFill>
                <a:schemeClr val="tx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43204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11" name="Rectangle 12310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13" name="Freeform: Shape 12312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838200" y="643467"/>
            <a:ext cx="2951205" cy="5571066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4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Quando</a:t>
            </a:r>
            <a:r>
              <a:rPr lang="en-US" alt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4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</a:t>
            </a:r>
            <a:r>
              <a:rPr lang="en-US" alt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4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rompe</a:t>
            </a:r>
            <a:r>
              <a:rPr lang="en-US" alt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la </a:t>
            </a:r>
            <a:r>
              <a:rPr lang="en-US" altLang="en-US" sz="4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lampada</a:t>
            </a:r>
            <a:r>
              <a:rPr lang="en-US" alt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2/2 </a:t>
            </a:r>
            <a:r>
              <a:rPr lang="en-US" altLang="en-US" sz="44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matic SC"/>
              </a:rPr>
              <a:t>(</a:t>
            </a:r>
            <a:r>
              <a:rPr lang="en-US" altLang="en-US" sz="44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Amatic SC"/>
              </a:rPr>
              <a:t>etnografia</a:t>
            </a:r>
            <a:r>
              <a:rPr lang="en-US" altLang="en-US" sz="44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matic SC"/>
              </a:rPr>
              <a:t>)</a:t>
            </a:r>
            <a:endParaRPr lang="en-US" altLang="en-US" sz="4400" b="1" kern="1200" dirty="0">
              <a:solidFill>
                <a:schemeClr val="tx1"/>
              </a:solidFill>
              <a:latin typeface="+mj-lt"/>
              <a:ea typeface="+mj-ea"/>
              <a:cs typeface="+mj-cs"/>
              <a:sym typeface="Amatic SC"/>
            </a:endParaRPr>
          </a:p>
        </p:txBody>
      </p:sp>
      <p:graphicFrame>
        <p:nvGraphicFramePr>
          <p:cNvPr id="12292" name="Text Box 2">
            <a:extLst>
              <a:ext uri="{FF2B5EF4-FFF2-40B4-BE49-F238E27FC236}">
                <a16:creationId xmlns:a16="http://schemas.microsoft.com/office/drawing/2014/main" id="{92C24D07-CDBE-8EAE-9A85-75563F2180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809601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0334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20" name="Rectangle 1331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6" name="Picture 13315" descr="Lettere ingrandite attraverso gli occhiali">
            <a:extLst>
              <a:ext uri="{FF2B5EF4-FFF2-40B4-BE49-F238E27FC236}">
                <a16:creationId xmlns:a16="http://schemas.microsoft.com/office/drawing/2014/main" id="{FBAD2061-FE6D-868D-89AC-B4D025AA2A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84" r="-1" b="-1"/>
          <a:stretch/>
        </p:blipFill>
        <p:spPr>
          <a:xfrm>
            <a:off x="6944810" y="10"/>
            <a:ext cx="9669642" cy="6857990"/>
          </a:xfrm>
          <a:prstGeom prst="rect">
            <a:avLst/>
          </a:prstGeom>
        </p:spPr>
      </p:pic>
      <p:sp>
        <p:nvSpPr>
          <p:cNvPr id="13322" name="Rectangle 1332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838200" y="365125"/>
            <a:ext cx="3822189" cy="18999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40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QUANDO NON CI SONO GLI OCCHIALI…</a:t>
            </a:r>
          </a:p>
        </p:txBody>
      </p:sp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64892" y="2434201"/>
            <a:ext cx="6779918" cy="37427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Autofit/>
          </a:bodyPr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182563" indent="-69850">
              <a:lnSpc>
                <a:spcPct val="90000"/>
              </a:lnSpc>
              <a:spcBef>
                <a:spcPts val="700"/>
              </a:spcBef>
              <a:buClr>
                <a:srgbClr val="DDCE0C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La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strumentista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dice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all</a:t>
            </a:r>
            <a:r>
              <a:rPr lang="en-US" altLang="it-IT" dirty="0" err="1">
                <a:solidFill>
                  <a:schemeClr val="tx1"/>
                </a:solidFill>
                <a:latin typeface="+mn-lt"/>
                <a:ea typeface="+mn-ea"/>
              </a:rPr>
              <a:t>’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infermiera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(Giada): </a:t>
            </a:r>
            <a:r>
              <a:rPr lang="en-US" altLang="it-IT" dirty="0">
                <a:solidFill>
                  <a:schemeClr val="tx1"/>
                </a:solidFill>
                <a:latin typeface="+mn-lt"/>
                <a:ea typeface="+mn-ea"/>
              </a:rPr>
              <a:t>“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Abbiamo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solo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tre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paia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di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occhiali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,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quindi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tu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devi stare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fuori</a:t>
            </a:r>
            <a:r>
              <a:rPr lang="en-US" altLang="it-IT" dirty="0">
                <a:solidFill>
                  <a:schemeClr val="tx1"/>
                </a:solidFill>
                <a:latin typeface="+mn-lt"/>
                <a:ea typeface="+mn-ea"/>
              </a:rPr>
              <a:t>”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.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L'intervento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che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sta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per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essere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eseguito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verrà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svolto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con il laser, per cui tutti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gli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operatori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all'interno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della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sala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dovranno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avere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gli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occhiali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protettivi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. </a:t>
            </a:r>
          </a:p>
          <a:p>
            <a:pPr indent="-228600">
              <a:lnSpc>
                <a:spcPct val="90000"/>
              </a:lnSpc>
              <a:spcBef>
                <a:spcPts val="700"/>
              </a:spcBef>
              <a:buClr>
                <a:srgbClr val="DDCE0C"/>
              </a:buClr>
              <a:buFont typeface="Arial" panose="020B0604020202020204" pitchFamily="34" charset="0"/>
              <a:buChar char="•"/>
            </a:pPr>
            <a:endParaRPr lang="en-US" altLang="en-US" dirty="0">
              <a:solidFill>
                <a:schemeClr val="tx1"/>
              </a:solidFill>
              <a:latin typeface="+mn-lt"/>
              <a:ea typeface="+mn-ea"/>
            </a:endParaRPr>
          </a:p>
          <a:p>
            <a:pPr marL="182563" indent="-69850">
              <a:lnSpc>
                <a:spcPct val="90000"/>
              </a:lnSpc>
              <a:spcBef>
                <a:spcPts val="700"/>
              </a:spcBef>
              <a:buClr>
                <a:srgbClr val="DDCE0C"/>
              </a:buClr>
              <a:buFont typeface="Arial" panose="020B0604020202020204" pitchFamily="34" charset="0"/>
              <a:buChar char="•"/>
            </a:pP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Gli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operatori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sono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però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cinque: la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chirurgo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, la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strumentista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,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l'OSS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,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l'anestesista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e Giulia.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Così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,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si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decide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che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Giulia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rimarrà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fuori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dalla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sala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operatoria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e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che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l'OSS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,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nel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momento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in cui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si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userà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il laser,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si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volterà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verso la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parete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689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8" name="Rectangle 15367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4" name="Picture 15363" descr="Primo piano di blister di pillole non aperti">
            <a:extLst>
              <a:ext uri="{FF2B5EF4-FFF2-40B4-BE49-F238E27FC236}">
                <a16:creationId xmlns:a16="http://schemas.microsoft.com/office/drawing/2014/main" id="{0C42A18D-769E-746E-DDBB-F41E1440F9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89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5370" name="Rectangle 15369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371094" y="1161288"/>
            <a:ext cx="3438144" cy="11247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defRPr/>
            </a:pPr>
            <a:r>
              <a:rPr lang="en-US" sz="28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Oggetti</a:t>
            </a:r>
            <a:r>
              <a:rPr lang="en-US" sz="28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visioni</a:t>
            </a:r>
            <a:r>
              <a:rPr lang="en-US" sz="28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professionali</a:t>
            </a:r>
            <a:endParaRPr lang="en-US" sz="2800" b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372" name="Rectangle 1537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374" name="Rectangle 1537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371093" y="2718054"/>
            <a:ext cx="7256623" cy="320725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rmAutofit lnSpcReduction="10000"/>
          </a:bodyPr>
          <a:lstStyle>
            <a:lvl1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indent="-228600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I due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chirurghi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disinfettano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il campo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operatorio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e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posizionano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i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teli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sterili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sul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corpo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della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donna. L</a:t>
            </a:r>
            <a:r>
              <a:rPr lang="en-US" altLang="it-IT" dirty="0">
                <a:solidFill>
                  <a:schemeClr val="tx1"/>
                </a:solidFill>
                <a:latin typeface="+mn-lt"/>
                <a:ea typeface="+mn-ea"/>
              </a:rPr>
              <a:t>’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OSS, subito dopo,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su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indicazione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della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chirurgo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, cambia la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posizione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del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letto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,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mettendo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la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paziente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seduta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. </a:t>
            </a:r>
          </a:p>
          <a:p>
            <a:pPr indent="-228600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US" altLang="ja-JP" dirty="0">
              <a:solidFill>
                <a:schemeClr val="tx1"/>
              </a:solidFill>
              <a:latin typeface="+mn-lt"/>
              <a:ea typeface="+mn-ea"/>
            </a:endParaRPr>
          </a:p>
          <a:p>
            <a:pPr indent="-228600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A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questo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punto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l</a:t>
            </a:r>
            <a:r>
              <a:rPr lang="en-US" altLang="it-IT" dirty="0" err="1">
                <a:solidFill>
                  <a:schemeClr val="tx1"/>
                </a:solidFill>
                <a:latin typeface="+mn-lt"/>
                <a:ea typeface="+mn-ea"/>
              </a:rPr>
              <a:t>’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infermiera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di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anestesia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dice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alla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collega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(in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fase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di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inserimento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): </a:t>
            </a:r>
            <a:r>
              <a:rPr lang="en-US" altLang="it-IT" dirty="0">
                <a:solidFill>
                  <a:schemeClr val="tx1"/>
                </a:solidFill>
                <a:latin typeface="+mn-lt"/>
                <a:ea typeface="+mn-ea"/>
              </a:rPr>
              <a:t>“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Occhio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sempre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quando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si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sistemano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i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pazienti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,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perché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magari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si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stacca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qualche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filo o la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flebo</a:t>
            </a:r>
            <a:r>
              <a:rPr lang="en-US" altLang="it-IT" dirty="0">
                <a:solidFill>
                  <a:schemeClr val="tx1"/>
                </a:solidFill>
                <a:latin typeface="+mn-lt"/>
                <a:ea typeface="+mn-ea"/>
              </a:rPr>
              <a:t>”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. </a:t>
            </a:r>
            <a:endParaRPr lang="en-US" altLang="en-US" dirty="0">
              <a:solidFill>
                <a:schemeClr val="tx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8730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92" name="Rectangle 16391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8" name="Picture 16387" descr="Tavolo con stetoscopio e tastiera di computer">
            <a:extLst>
              <a:ext uri="{FF2B5EF4-FFF2-40B4-BE49-F238E27FC236}">
                <a16:creationId xmlns:a16="http://schemas.microsoft.com/office/drawing/2014/main" id="{75817DBA-F482-70F3-F08D-5B244FAC4E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28" r="-1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6394" name="Rectangle 16393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371094" y="1161288"/>
            <a:ext cx="3438144" cy="11247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defRPr/>
            </a:pPr>
            <a:r>
              <a:rPr lang="en-US" sz="2800" b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PRATICHE, OGGETTI E POTERE</a:t>
            </a:r>
          </a:p>
        </p:txBody>
      </p:sp>
      <p:sp>
        <p:nvSpPr>
          <p:cNvPr id="16396" name="Rectangle 1639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398" name="Rectangle 1639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371093" y="2718054"/>
            <a:ext cx="7438781" cy="320725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>
            <a:lvl1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indent="-228600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Verso le 12, la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Caposala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ha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l</a:t>
            </a:r>
            <a:r>
              <a:rPr lang="en-US" altLang="it-IT" dirty="0" err="1">
                <a:solidFill>
                  <a:schemeClr val="tx1"/>
                </a:solidFill>
                <a:latin typeface="+mn-lt"/>
                <a:ea typeface="+mn-ea"/>
              </a:rPr>
              <a:t>’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abitudine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di fare un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giro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per le diverse sale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operatorie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.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Nel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momento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in cui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entriamo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in Cardio-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chirurgia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,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l</a:t>
            </a:r>
            <a:r>
              <a:rPr lang="en-US" altLang="it-IT" dirty="0" err="1">
                <a:solidFill>
                  <a:schemeClr val="tx1"/>
                </a:solidFill>
                <a:latin typeface="+mn-lt"/>
                <a:ea typeface="+mn-ea"/>
              </a:rPr>
              <a:t>’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anestesista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esce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dalla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sala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, senza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mascherina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, senza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guanti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e parlando al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cellulare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. </a:t>
            </a:r>
          </a:p>
          <a:p>
            <a:pPr indent="-228600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</a:pPr>
            <a:endParaRPr lang="en-US" altLang="ja-JP" dirty="0">
              <a:solidFill>
                <a:schemeClr val="tx1"/>
              </a:solidFill>
              <a:latin typeface="+mn-lt"/>
              <a:ea typeface="+mn-ea"/>
            </a:endParaRPr>
          </a:p>
          <a:p>
            <a:pPr indent="-228600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Cerco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di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commentare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il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fatto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con la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Caposala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, la quale prima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reagisce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nei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termini di: </a:t>
            </a:r>
            <a:r>
              <a:rPr lang="en-US" altLang="it-IT" dirty="0">
                <a:solidFill>
                  <a:schemeClr val="tx1"/>
                </a:solidFill>
                <a:latin typeface="+mn-lt"/>
                <a:ea typeface="+mn-ea"/>
              </a:rPr>
              <a:t>“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Bè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, ma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quello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è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l</a:t>
            </a:r>
            <a:r>
              <a:rPr lang="en-US" altLang="it-IT" i="1" dirty="0" err="1">
                <a:solidFill>
                  <a:schemeClr val="tx1"/>
                </a:solidFill>
                <a:latin typeface="+mn-lt"/>
                <a:ea typeface="+mn-ea"/>
              </a:rPr>
              <a:t>’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anestesista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… 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[come dire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che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non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è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lui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ad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essere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costantemente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a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diretto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contatto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con il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paziente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] …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già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è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stato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difficile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insegnargli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a non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tenere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lo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stesso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paio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di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guanti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per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tutta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la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giornata</a:t>
            </a:r>
            <a:r>
              <a:rPr lang="en-US" altLang="it-IT" dirty="0">
                <a:solidFill>
                  <a:schemeClr val="tx1"/>
                </a:solidFill>
                <a:latin typeface="+mn-lt"/>
                <a:ea typeface="+mn-ea"/>
              </a:rPr>
              <a:t>”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.</a:t>
            </a:r>
            <a:endParaRPr lang="en-US" altLang="en-US" dirty="0">
              <a:solidFill>
                <a:schemeClr val="tx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9740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845EC9-CFE1-E4A7-1D5C-E4215A807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b="1">
                <a:latin typeface="+mj-lt"/>
              </a:rPr>
              <a:t>Dove sono le masse mancanti…</a:t>
            </a:r>
            <a:endParaRPr lang="en-US" sz="6600">
              <a:latin typeface="+mj-lt"/>
            </a:endParaRP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088606-4615-6D44-8E3F-45DB8322A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08" y="2958811"/>
            <a:ext cx="3758184" cy="29219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3B6019-3624-807A-6EB5-BDC749183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908" y="3275358"/>
            <a:ext cx="3758184" cy="2288893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FD81E6-D886-0EF6-B0F8-4AB69D15B7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141208" y="3456770"/>
            <a:ext cx="3758184" cy="192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899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21" name="Rectangle 1741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23" name="Rectangle 17417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20" name="Rectangle 17419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22" name="Rectangle 17421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1383564" y="348865"/>
            <a:ext cx="9718111" cy="157644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defRPr/>
            </a:pPr>
            <a:r>
              <a:rPr lang="en-US" sz="4000" b="1" kern="1200" dirty="0">
                <a:latin typeface="+mj-lt"/>
                <a:ea typeface="+mj-ea"/>
                <a:cs typeface="+mj-cs"/>
              </a:rPr>
              <a:t>La </a:t>
            </a:r>
            <a:r>
              <a:rPr lang="en-US" sz="4000" b="1" kern="1200" dirty="0" err="1">
                <a:latin typeface="+mj-lt"/>
                <a:ea typeface="+mj-ea"/>
                <a:cs typeface="+mj-cs"/>
              </a:rPr>
              <a:t>tecnologia</a:t>
            </a:r>
            <a:r>
              <a:rPr lang="en-US" sz="4000" b="1" kern="1200" dirty="0">
                <a:latin typeface="+mj-lt"/>
                <a:ea typeface="+mj-ea"/>
                <a:cs typeface="+mj-cs"/>
              </a:rPr>
              <a:t>-in-</a:t>
            </a:r>
            <a:r>
              <a:rPr lang="en-US" sz="4000" b="1" kern="1200" dirty="0" err="1">
                <a:latin typeface="+mj-lt"/>
                <a:ea typeface="+mj-ea"/>
                <a:cs typeface="+mj-cs"/>
              </a:rPr>
              <a:t>uso</a:t>
            </a:r>
            <a:r>
              <a:rPr lang="en-US" sz="4000" b="1" kern="1200" dirty="0">
                <a:latin typeface="+mj-lt"/>
                <a:ea typeface="+mj-ea"/>
                <a:cs typeface="+mj-cs"/>
              </a:rPr>
              <a:t> 1/2</a:t>
            </a:r>
          </a:p>
        </p:txBody>
      </p:sp>
      <p:graphicFrame>
        <p:nvGraphicFramePr>
          <p:cNvPr id="17424" name="Text Box 2">
            <a:extLst>
              <a:ext uri="{FF2B5EF4-FFF2-40B4-BE49-F238E27FC236}">
                <a16:creationId xmlns:a16="http://schemas.microsoft.com/office/drawing/2014/main" id="{6A5AADF4-E131-311A-3328-1B64BED12D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1241057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524743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40" name="Rectangle 1843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42" name="Rectangle 1844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44" name="Rectangle 1844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46" name="Rectangle 1844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1383564" y="348865"/>
            <a:ext cx="9718111" cy="157644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defRPr/>
            </a:pPr>
            <a:r>
              <a:rPr lang="en-US" sz="4000" b="1" kern="1200" dirty="0">
                <a:latin typeface="+mj-lt"/>
                <a:ea typeface="+mj-ea"/>
                <a:cs typeface="+mj-cs"/>
              </a:rPr>
              <a:t>La </a:t>
            </a:r>
            <a:r>
              <a:rPr lang="en-US" sz="4000" b="1" kern="1200" dirty="0" err="1">
                <a:latin typeface="+mj-lt"/>
                <a:ea typeface="+mj-ea"/>
                <a:cs typeface="+mj-cs"/>
              </a:rPr>
              <a:t>tecnologia</a:t>
            </a:r>
            <a:r>
              <a:rPr lang="en-US" sz="4000" b="1" kern="1200" dirty="0">
                <a:latin typeface="+mj-lt"/>
                <a:ea typeface="+mj-ea"/>
                <a:cs typeface="+mj-cs"/>
              </a:rPr>
              <a:t>-in-</a:t>
            </a:r>
            <a:r>
              <a:rPr lang="en-US" sz="4000" b="1" kern="1200" dirty="0" err="1">
                <a:latin typeface="+mj-lt"/>
                <a:ea typeface="+mj-ea"/>
                <a:cs typeface="+mj-cs"/>
              </a:rPr>
              <a:t>uso</a:t>
            </a:r>
            <a:r>
              <a:rPr lang="en-US" sz="4000" b="1" kern="1200" dirty="0">
                <a:latin typeface="+mj-lt"/>
                <a:ea typeface="+mj-ea"/>
                <a:cs typeface="+mj-cs"/>
              </a:rPr>
              <a:t> 2/2</a:t>
            </a:r>
          </a:p>
        </p:txBody>
      </p:sp>
      <p:graphicFrame>
        <p:nvGraphicFramePr>
          <p:cNvPr id="18436" name="Text Box 2">
            <a:extLst>
              <a:ext uri="{FF2B5EF4-FFF2-40B4-BE49-F238E27FC236}">
                <a16:creationId xmlns:a16="http://schemas.microsoft.com/office/drawing/2014/main" id="{B3FB4B56-62C1-B3AA-D31B-31C9E788A5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5434262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804380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9">
            <a:extLst>
              <a:ext uri="{FF2B5EF4-FFF2-40B4-BE49-F238E27FC236}">
                <a16:creationId xmlns:a16="http://schemas.microsoft.com/office/drawing/2014/main" id="{328194A9-E6A6-40D8-FEC6-2BA3B077E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447" y="2656483"/>
            <a:ext cx="1905000" cy="1048941"/>
          </a:xfrm>
          <a:prstGeom prst="ellipse">
            <a:avLst/>
          </a:prstGeom>
          <a:solidFill>
            <a:srgbClr val="3366CC"/>
          </a:solidFill>
          <a:ln w="93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0" y="57912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it-IT" sz="1400"/>
              <a:t>22/04/15</a:t>
            </a:r>
          </a:p>
        </p:txBody>
      </p:sp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5867400" y="57912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buClrTx/>
              <a:buFontTx/>
              <a:buNone/>
            </a:pPr>
            <a:fld id="{FD5DD681-A1E6-2B41-B276-E940A983124B}" type="slidenum">
              <a:rPr lang="it-IT" altLang="en-US" sz="1400">
                <a:solidFill>
                  <a:srgbClr val="FFFFFF"/>
                </a:solidFill>
              </a:rPr>
              <a:pPr algn="r">
                <a:buClrTx/>
                <a:buFontTx/>
                <a:buNone/>
              </a:pPr>
              <a:t>29</a:t>
            </a:fld>
            <a:endParaRPr lang="it-IT" altLang="en-US" sz="1400">
              <a:solidFill>
                <a:srgbClr val="FFFFFF"/>
              </a:solidFill>
            </a:endParaRP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2057400" y="250241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buClrTx/>
              <a:buFontTx/>
              <a:buNone/>
              <a:defRPr/>
            </a:pPr>
            <a:r>
              <a:rPr lang="it-IT" sz="3200" b="1" dirty="0">
                <a:solidFill>
                  <a:schemeClr val="accent1"/>
                </a:solidFill>
                <a:latin typeface="+mn-lt"/>
                <a:ea typeface="ＭＳ Ｐゴシック" charset="-128"/>
                <a:cs typeface="Amatic SC"/>
              </a:rPr>
              <a:t>La tecnologia in uso</a:t>
            </a:r>
          </a:p>
        </p:txBody>
      </p:sp>
      <p:sp>
        <p:nvSpPr>
          <p:cNvPr id="19460" name="Oval 4"/>
          <p:cNvSpPr>
            <a:spLocks noChangeArrowheads="1"/>
          </p:cNvSpPr>
          <p:nvPr/>
        </p:nvSpPr>
        <p:spPr bwMode="auto">
          <a:xfrm>
            <a:off x="2590800" y="1905000"/>
            <a:ext cx="3505200" cy="914400"/>
          </a:xfrm>
          <a:prstGeom prst="ellipse">
            <a:avLst/>
          </a:prstGeom>
          <a:solidFill>
            <a:srgbClr val="3366CC"/>
          </a:solidFill>
          <a:ln w="93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  <p:sp>
        <p:nvSpPr>
          <p:cNvPr id="19461" name="Oval 5"/>
          <p:cNvSpPr>
            <a:spLocks noChangeArrowheads="1"/>
          </p:cNvSpPr>
          <p:nvPr/>
        </p:nvSpPr>
        <p:spPr bwMode="auto">
          <a:xfrm>
            <a:off x="2362200" y="3200400"/>
            <a:ext cx="3962400" cy="1295400"/>
          </a:xfrm>
          <a:prstGeom prst="ellipse">
            <a:avLst/>
          </a:prstGeom>
          <a:solidFill>
            <a:srgbClr val="3366CC"/>
          </a:solidFill>
          <a:ln w="93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  <p:sp>
        <p:nvSpPr>
          <p:cNvPr id="19462" name="Oval 6"/>
          <p:cNvSpPr>
            <a:spLocks noChangeArrowheads="1"/>
          </p:cNvSpPr>
          <p:nvPr/>
        </p:nvSpPr>
        <p:spPr bwMode="auto">
          <a:xfrm>
            <a:off x="1447800" y="4800600"/>
            <a:ext cx="1828800" cy="990600"/>
          </a:xfrm>
          <a:prstGeom prst="ellipse">
            <a:avLst/>
          </a:prstGeom>
          <a:solidFill>
            <a:srgbClr val="3366CC"/>
          </a:solidFill>
          <a:ln w="93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  <p:sp>
        <p:nvSpPr>
          <p:cNvPr id="19463" name="Oval 7"/>
          <p:cNvSpPr>
            <a:spLocks noChangeArrowheads="1"/>
          </p:cNvSpPr>
          <p:nvPr/>
        </p:nvSpPr>
        <p:spPr bwMode="auto">
          <a:xfrm>
            <a:off x="3581400" y="5257800"/>
            <a:ext cx="1600200" cy="914400"/>
          </a:xfrm>
          <a:prstGeom prst="ellipse">
            <a:avLst/>
          </a:prstGeom>
          <a:solidFill>
            <a:srgbClr val="3366CC"/>
          </a:solidFill>
          <a:ln w="93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  <p:sp>
        <p:nvSpPr>
          <p:cNvPr id="19464" name="Oval 8"/>
          <p:cNvSpPr>
            <a:spLocks noChangeArrowheads="1"/>
          </p:cNvSpPr>
          <p:nvPr/>
        </p:nvSpPr>
        <p:spPr bwMode="auto">
          <a:xfrm>
            <a:off x="5638800" y="5029200"/>
            <a:ext cx="1676400" cy="990600"/>
          </a:xfrm>
          <a:prstGeom prst="ellipse">
            <a:avLst/>
          </a:prstGeom>
          <a:solidFill>
            <a:srgbClr val="3366CC"/>
          </a:solidFill>
          <a:ln w="93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  <p:sp>
        <p:nvSpPr>
          <p:cNvPr id="19465" name="Oval 9"/>
          <p:cNvSpPr>
            <a:spLocks noChangeArrowheads="1"/>
          </p:cNvSpPr>
          <p:nvPr/>
        </p:nvSpPr>
        <p:spPr bwMode="auto">
          <a:xfrm>
            <a:off x="6681827" y="3733800"/>
            <a:ext cx="1927185" cy="1295400"/>
          </a:xfrm>
          <a:prstGeom prst="ellipse">
            <a:avLst/>
          </a:prstGeom>
          <a:solidFill>
            <a:srgbClr val="3366CC"/>
          </a:solidFill>
          <a:ln w="93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838200" y="2209800"/>
            <a:ext cx="1588" cy="3733800"/>
          </a:xfrm>
          <a:prstGeom prst="line">
            <a:avLst/>
          </a:prstGeom>
          <a:noFill/>
          <a:ln w="9360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  <p:sp>
        <p:nvSpPr>
          <p:cNvPr id="19467" name="Line 11"/>
          <p:cNvSpPr>
            <a:spLocks noChangeShapeType="1"/>
          </p:cNvSpPr>
          <p:nvPr/>
        </p:nvSpPr>
        <p:spPr bwMode="auto">
          <a:xfrm>
            <a:off x="304800" y="2514600"/>
            <a:ext cx="1066800" cy="1588"/>
          </a:xfrm>
          <a:prstGeom prst="line">
            <a:avLst/>
          </a:prstGeom>
          <a:noFill/>
          <a:ln w="9360">
            <a:noFill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 flipH="1">
            <a:off x="227014" y="3124200"/>
            <a:ext cx="1069975" cy="1588"/>
          </a:xfrm>
          <a:prstGeom prst="line">
            <a:avLst/>
          </a:prstGeom>
          <a:noFill/>
          <a:ln w="9360">
            <a:noFill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  <p:sp>
        <p:nvSpPr>
          <p:cNvPr id="19469" name="Line 13"/>
          <p:cNvSpPr>
            <a:spLocks noChangeShapeType="1"/>
          </p:cNvSpPr>
          <p:nvPr/>
        </p:nvSpPr>
        <p:spPr bwMode="auto">
          <a:xfrm>
            <a:off x="304800" y="3733800"/>
            <a:ext cx="914400" cy="1588"/>
          </a:xfrm>
          <a:prstGeom prst="line">
            <a:avLst/>
          </a:prstGeom>
          <a:noFill/>
          <a:ln w="9360">
            <a:noFill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  <p:sp>
        <p:nvSpPr>
          <p:cNvPr id="19470" name="Line 14"/>
          <p:cNvSpPr>
            <a:spLocks noChangeShapeType="1"/>
          </p:cNvSpPr>
          <p:nvPr/>
        </p:nvSpPr>
        <p:spPr bwMode="auto">
          <a:xfrm flipH="1">
            <a:off x="150814" y="4343400"/>
            <a:ext cx="1069975" cy="1588"/>
          </a:xfrm>
          <a:prstGeom prst="line">
            <a:avLst/>
          </a:prstGeom>
          <a:noFill/>
          <a:ln w="9360">
            <a:noFill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  <p:sp>
        <p:nvSpPr>
          <p:cNvPr id="19471" name="Line 15"/>
          <p:cNvSpPr>
            <a:spLocks noChangeShapeType="1"/>
          </p:cNvSpPr>
          <p:nvPr/>
        </p:nvSpPr>
        <p:spPr bwMode="auto">
          <a:xfrm>
            <a:off x="381000" y="4953000"/>
            <a:ext cx="838200" cy="1588"/>
          </a:xfrm>
          <a:prstGeom prst="line">
            <a:avLst/>
          </a:prstGeom>
          <a:noFill/>
          <a:ln w="9360">
            <a:noFill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  <p:sp>
        <p:nvSpPr>
          <p:cNvPr id="19472" name="Text Box 16"/>
          <p:cNvSpPr txBox="1">
            <a:spLocks noChangeArrowheads="1"/>
          </p:cNvSpPr>
          <p:nvPr/>
        </p:nvSpPr>
        <p:spPr bwMode="auto">
          <a:xfrm>
            <a:off x="572294" y="2720182"/>
            <a:ext cx="22098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Bef>
                <a:spcPts val="1500"/>
              </a:spcBef>
              <a:defRPr/>
            </a:pPr>
            <a:r>
              <a:rPr lang="it-IT" dirty="0">
                <a:solidFill>
                  <a:schemeClr val="tx1"/>
                </a:solidFill>
              </a:rPr>
              <a:t>ALTRI CONTESTI </a:t>
            </a:r>
          </a:p>
        </p:txBody>
      </p:sp>
      <p:sp>
        <p:nvSpPr>
          <p:cNvPr id="19473" name="Text Box 17"/>
          <p:cNvSpPr txBox="1">
            <a:spLocks noChangeArrowheads="1"/>
          </p:cNvSpPr>
          <p:nvPr/>
        </p:nvSpPr>
        <p:spPr bwMode="auto">
          <a:xfrm>
            <a:off x="3362098" y="2132013"/>
            <a:ext cx="2895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Bef>
                <a:spcPts val="1500"/>
              </a:spcBef>
              <a:defRPr/>
            </a:pPr>
            <a:r>
              <a:rPr lang="it-IT" dirty="0"/>
              <a:t>TECNOLOGIA</a:t>
            </a:r>
          </a:p>
        </p:txBody>
      </p:sp>
      <p:sp>
        <p:nvSpPr>
          <p:cNvPr id="19475" name="AutoShape 19"/>
          <p:cNvSpPr>
            <a:spLocks noChangeArrowheads="1"/>
          </p:cNvSpPr>
          <p:nvPr/>
        </p:nvSpPr>
        <p:spPr bwMode="auto">
          <a:xfrm>
            <a:off x="4267200" y="2819400"/>
            <a:ext cx="152400" cy="381000"/>
          </a:xfrm>
          <a:prstGeom prst="downArrow">
            <a:avLst>
              <a:gd name="adj1" fmla="val 50000"/>
              <a:gd name="adj2" fmla="val 62500"/>
            </a:avLst>
          </a:prstGeom>
          <a:solidFill>
            <a:srgbClr val="3366CC"/>
          </a:solidFill>
          <a:ln w="93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  <p:sp>
        <p:nvSpPr>
          <p:cNvPr id="19476" name="Line 20"/>
          <p:cNvSpPr>
            <a:spLocks noChangeShapeType="1"/>
          </p:cNvSpPr>
          <p:nvPr/>
        </p:nvSpPr>
        <p:spPr bwMode="auto">
          <a:xfrm flipH="1">
            <a:off x="2589214" y="4267200"/>
            <a:ext cx="231775" cy="457200"/>
          </a:xfrm>
          <a:prstGeom prst="line">
            <a:avLst/>
          </a:prstGeom>
          <a:noFill/>
          <a:ln w="9360">
            <a:noFill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  <p:sp>
        <p:nvSpPr>
          <p:cNvPr id="19477" name="Line 21"/>
          <p:cNvSpPr>
            <a:spLocks noChangeShapeType="1"/>
          </p:cNvSpPr>
          <p:nvPr/>
        </p:nvSpPr>
        <p:spPr bwMode="auto">
          <a:xfrm>
            <a:off x="4419600" y="4495800"/>
            <a:ext cx="1588" cy="762000"/>
          </a:xfrm>
          <a:prstGeom prst="line">
            <a:avLst/>
          </a:prstGeom>
          <a:noFill/>
          <a:ln w="9360">
            <a:noFill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  <p:sp>
        <p:nvSpPr>
          <p:cNvPr id="19478" name="Line 22"/>
          <p:cNvSpPr>
            <a:spLocks noChangeShapeType="1"/>
          </p:cNvSpPr>
          <p:nvPr/>
        </p:nvSpPr>
        <p:spPr bwMode="auto">
          <a:xfrm>
            <a:off x="5791200" y="4267200"/>
            <a:ext cx="381000" cy="762000"/>
          </a:xfrm>
          <a:prstGeom prst="line">
            <a:avLst/>
          </a:prstGeom>
          <a:noFill/>
          <a:ln w="9360">
            <a:noFill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  <p:sp>
        <p:nvSpPr>
          <p:cNvPr id="19479" name="Line 23"/>
          <p:cNvSpPr>
            <a:spLocks noChangeShapeType="1"/>
          </p:cNvSpPr>
          <p:nvPr/>
        </p:nvSpPr>
        <p:spPr bwMode="auto">
          <a:xfrm>
            <a:off x="6324600" y="3886200"/>
            <a:ext cx="533400" cy="304800"/>
          </a:xfrm>
          <a:prstGeom prst="line">
            <a:avLst/>
          </a:prstGeom>
          <a:noFill/>
          <a:ln w="9360">
            <a:noFill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  <p:sp>
        <p:nvSpPr>
          <p:cNvPr id="19480" name="Text Box 24"/>
          <p:cNvSpPr txBox="1">
            <a:spLocks noChangeArrowheads="1"/>
          </p:cNvSpPr>
          <p:nvPr/>
        </p:nvSpPr>
        <p:spPr bwMode="auto">
          <a:xfrm>
            <a:off x="2895600" y="3429001"/>
            <a:ext cx="3048000" cy="77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Bef>
                <a:spcPts val="1375"/>
              </a:spcBef>
              <a:defRPr/>
            </a:pPr>
            <a:r>
              <a:rPr lang="it-IT" sz="2200" dirty="0"/>
              <a:t>INTERPRETAZIONE / APPROPRIAZIONE</a:t>
            </a:r>
          </a:p>
        </p:txBody>
      </p:sp>
      <p:sp>
        <p:nvSpPr>
          <p:cNvPr id="19481" name="Text Box 25"/>
          <p:cNvSpPr txBox="1">
            <a:spLocks noChangeArrowheads="1"/>
          </p:cNvSpPr>
          <p:nvPr/>
        </p:nvSpPr>
        <p:spPr bwMode="auto">
          <a:xfrm>
            <a:off x="1637506" y="4953000"/>
            <a:ext cx="15240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it-IT" altLang="en-US" sz="2000" dirty="0">
                <a:solidFill>
                  <a:srgbClr val="FFFFFF"/>
                </a:solidFill>
              </a:rPr>
              <a:t>CONTESTI D</a:t>
            </a:r>
            <a:r>
              <a:rPr lang="en-US" altLang="it-IT" sz="2000" dirty="0">
                <a:solidFill>
                  <a:srgbClr val="FFFFFF"/>
                </a:solidFill>
              </a:rPr>
              <a:t>’</a:t>
            </a:r>
            <a:r>
              <a:rPr lang="it-IT" altLang="ja-JP" sz="2000" dirty="0">
                <a:solidFill>
                  <a:srgbClr val="FFFFFF"/>
                </a:solidFill>
              </a:rPr>
              <a:t>USO</a:t>
            </a:r>
            <a:endParaRPr lang="it-IT" altLang="en-US" sz="2000" dirty="0">
              <a:solidFill>
                <a:srgbClr val="FFFFFF"/>
              </a:solidFill>
            </a:endParaRPr>
          </a:p>
        </p:txBody>
      </p:sp>
      <p:sp>
        <p:nvSpPr>
          <p:cNvPr id="19482" name="Text Box 26"/>
          <p:cNvSpPr txBox="1">
            <a:spLocks noChangeArrowheads="1"/>
          </p:cNvSpPr>
          <p:nvPr/>
        </p:nvSpPr>
        <p:spPr bwMode="auto">
          <a:xfrm>
            <a:off x="3946526" y="5299075"/>
            <a:ext cx="1235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  <p:sp>
        <p:nvSpPr>
          <p:cNvPr id="19483" name="Text Box 27"/>
          <p:cNvSpPr txBox="1">
            <a:spLocks noChangeArrowheads="1"/>
          </p:cNvSpPr>
          <p:nvPr/>
        </p:nvSpPr>
        <p:spPr bwMode="auto">
          <a:xfrm>
            <a:off x="3657600" y="5376301"/>
            <a:ext cx="1600200" cy="1184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it-IT" altLang="en-US" sz="2000" dirty="0">
                <a:solidFill>
                  <a:srgbClr val="FFFFFF"/>
                </a:solidFill>
              </a:rPr>
              <a:t>CONTESTI D</a:t>
            </a:r>
            <a:r>
              <a:rPr lang="en-US" altLang="it-IT" sz="2000" dirty="0">
                <a:solidFill>
                  <a:srgbClr val="FFFFFF"/>
                </a:solidFill>
              </a:rPr>
              <a:t>’</a:t>
            </a:r>
            <a:r>
              <a:rPr lang="it-IT" altLang="ja-JP" sz="2000" dirty="0">
                <a:solidFill>
                  <a:srgbClr val="FFFFFF"/>
                </a:solidFill>
              </a:rPr>
              <a:t>USO</a:t>
            </a:r>
          </a:p>
          <a:p>
            <a:pPr>
              <a:spcBef>
                <a:spcPts val="1250"/>
              </a:spcBef>
            </a:pPr>
            <a:endParaRPr lang="it-IT" altLang="en-US" sz="2000" dirty="0">
              <a:solidFill>
                <a:srgbClr val="FFFFFF"/>
              </a:solidFill>
            </a:endParaRPr>
          </a:p>
        </p:txBody>
      </p:sp>
      <p:sp>
        <p:nvSpPr>
          <p:cNvPr id="19484" name="Text Box 28"/>
          <p:cNvSpPr txBox="1">
            <a:spLocks noChangeArrowheads="1"/>
          </p:cNvSpPr>
          <p:nvPr/>
        </p:nvSpPr>
        <p:spPr bwMode="auto">
          <a:xfrm>
            <a:off x="5791200" y="5181600"/>
            <a:ext cx="1676400" cy="1184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it-IT" altLang="en-US" sz="2000">
                <a:solidFill>
                  <a:srgbClr val="FFFFFF"/>
                </a:solidFill>
              </a:rPr>
              <a:t>CONTESTI D</a:t>
            </a:r>
            <a:r>
              <a:rPr lang="en-US" altLang="it-IT" sz="2000">
                <a:solidFill>
                  <a:srgbClr val="FFFFFF"/>
                </a:solidFill>
              </a:rPr>
              <a:t>’</a:t>
            </a:r>
            <a:r>
              <a:rPr lang="it-IT" altLang="ja-JP" sz="2000">
                <a:solidFill>
                  <a:srgbClr val="FFFFFF"/>
                </a:solidFill>
              </a:rPr>
              <a:t>USO</a:t>
            </a:r>
          </a:p>
          <a:p>
            <a:pPr>
              <a:spcBef>
                <a:spcPts val="1250"/>
              </a:spcBef>
            </a:pPr>
            <a:endParaRPr lang="it-IT" altLang="en-US" sz="2000">
              <a:solidFill>
                <a:srgbClr val="FFFFFF"/>
              </a:solidFill>
            </a:endParaRPr>
          </a:p>
        </p:txBody>
      </p:sp>
      <p:sp>
        <p:nvSpPr>
          <p:cNvPr id="19485" name="Text Box 29"/>
          <p:cNvSpPr txBox="1">
            <a:spLocks noChangeArrowheads="1"/>
          </p:cNvSpPr>
          <p:nvPr/>
        </p:nvSpPr>
        <p:spPr bwMode="auto">
          <a:xfrm>
            <a:off x="6780212" y="4076700"/>
            <a:ext cx="1828800" cy="1184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Bef>
                <a:spcPts val="1250"/>
              </a:spcBef>
              <a:defRPr/>
            </a:pPr>
            <a:r>
              <a:rPr lang="it-IT" sz="2000" dirty="0"/>
              <a:t>CONTESTI DI NON USO</a:t>
            </a:r>
          </a:p>
          <a:p>
            <a:pPr>
              <a:spcBef>
                <a:spcPts val="1250"/>
              </a:spcBef>
              <a:defRPr/>
            </a:pPr>
            <a:endParaRPr lang="it-IT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265ADD-48D6-30A6-D011-4A42FC4231EE}"/>
              </a:ext>
            </a:extLst>
          </p:cNvPr>
          <p:cNvSpPr txBox="1"/>
          <p:nvPr/>
        </p:nvSpPr>
        <p:spPr>
          <a:xfrm>
            <a:off x="7467600" y="1527858"/>
            <a:ext cx="44973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400" dirty="0"/>
              <a:t>La tecnologia mostra la sua complessità nel momento in cui entra a far parte del repertorio delle pratiche ”locali” relative al nostro lavoro </a:t>
            </a:r>
          </a:p>
        </p:txBody>
      </p:sp>
    </p:spTree>
    <p:extLst>
      <p:ext uri="{BB962C8B-B14F-4D97-AF65-F5344CB8AC3E}">
        <p14:creationId xmlns:p14="http://schemas.microsoft.com/office/powerpoint/2010/main" val="95906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D73B416-0157-D62D-746C-387031844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7397"/>
            <a:ext cx="10515600" cy="609236"/>
          </a:xfrm>
        </p:spPr>
        <p:txBody>
          <a:bodyPr>
            <a:normAutofit fontScale="90000"/>
          </a:bodyPr>
          <a:lstStyle/>
          <a:p>
            <a:pPr algn="ctr"/>
            <a:r>
              <a:rPr lang="en-IT" dirty="0"/>
              <a:t>Processi produttivi e digitalizzazione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FAC3E97-1F58-0E18-06D3-7B69CDBCBF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3563" y="974362"/>
            <a:ext cx="9312090" cy="572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86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FAB153-8FC9-0BC3-BED8-7981C2D5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Nuovi scenari della digitalizzazione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8790CE4-67B0-9D25-EECA-06A4F452AE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7207" y="1675227"/>
            <a:ext cx="9657585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24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1524000" y="196851"/>
            <a:ext cx="9144000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en-US" sz="3800" b="1">
                <a:solidFill>
                  <a:srgbClr val="DDCE0C"/>
                </a:solidFill>
                <a:latin typeface="Arial Narrow" charset="0"/>
              </a:rPr>
              <a:t>AD ESEMPIO…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1981200"/>
            <a:ext cx="41910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3505200"/>
            <a:ext cx="4191000" cy="290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B2286C-B0D9-E34D-B2B1-C174B6186A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1005275"/>
            <a:ext cx="5735596" cy="242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7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2209800" y="152400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en-US" sz="3800" b="1">
                <a:solidFill>
                  <a:srgbClr val="DDCE0C"/>
                </a:solidFill>
                <a:latin typeface="Arial Narrow" charset="0"/>
              </a:rPr>
              <a:t>AD ESEMPIO…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908D13-4D89-EB4F-BC97-E9D98A660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31" y="40286"/>
            <a:ext cx="4585448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99E475-7BA2-B945-B8A8-F760D1600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8567" y="1677308"/>
            <a:ext cx="5407284" cy="40435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6FC139-1935-AD4C-9F75-8931525D9C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031" y="2595171"/>
            <a:ext cx="5201217" cy="392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9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2589213" y="4775200"/>
            <a:ext cx="8915399" cy="8234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AD ESEMPIO…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D48AC2-6A96-AF45-AF31-6A82600960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75" r="2" b="18123"/>
          <a:stretch/>
        </p:blipFill>
        <p:spPr>
          <a:xfrm>
            <a:off x="173683" y="33688"/>
            <a:ext cx="2858604" cy="38549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83CDCB-A953-B249-8A22-CC5FDB2A59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83" r="11793" b="-4"/>
          <a:stretch/>
        </p:blipFill>
        <p:spPr>
          <a:xfrm>
            <a:off x="2766342" y="833239"/>
            <a:ext cx="2876457" cy="38549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72E05B-5A0E-9F48-8F74-4BD3CD0BF2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6882" y="3763564"/>
            <a:ext cx="3272384" cy="25944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E9E77B-BBF3-6344-ACAF-2A591B2734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6689" y="33688"/>
            <a:ext cx="4220735" cy="43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3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A91C50-69B8-6B8F-6B82-C4558158F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700" y="2424972"/>
            <a:ext cx="5575300" cy="441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92D186-2C41-B0A4-1877-A78725810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300" y="0"/>
            <a:ext cx="5346700" cy="349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FEC8BA-FE7D-B5AB-3C14-4E1B09979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715000" cy="2616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FC356C-C5E4-B658-2524-3424E3167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24972"/>
            <a:ext cx="6666973" cy="363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30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8A1FC-AA37-C9A9-36EC-C98286801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dirty="0"/>
              <a:t>Tecnologia e lavoro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AE7D319-B1C4-1295-39F0-3DE25680AE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8229" y="2203450"/>
            <a:ext cx="4711700" cy="24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490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158343</TotalTime>
  <Words>1223</Words>
  <Application>Microsoft Macintosh PowerPoint</Application>
  <PresentationFormat>Widescreen</PresentationFormat>
  <Paragraphs>109</Paragraphs>
  <Slides>29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Arial Narrow</vt:lpstr>
      <vt:lpstr>ArialMT</vt:lpstr>
      <vt:lpstr>Calibri</vt:lpstr>
      <vt:lpstr>Calibri Light</vt:lpstr>
      <vt:lpstr>Times New Roman</vt:lpstr>
      <vt:lpstr>Office Theme</vt:lpstr>
      <vt:lpstr>Organizzazione Aziendale</vt:lpstr>
      <vt:lpstr>Trasformazioni digitali</vt:lpstr>
      <vt:lpstr>Processi produttivi e digitalizzazione</vt:lpstr>
      <vt:lpstr>Nuovi scenari della digitalizzazione</vt:lpstr>
      <vt:lpstr>PowerPoint Presentation</vt:lpstr>
      <vt:lpstr>PowerPoint Presentation</vt:lpstr>
      <vt:lpstr>PowerPoint Presentation</vt:lpstr>
      <vt:lpstr>PowerPoint Presentation</vt:lpstr>
      <vt:lpstr>Tecnologia e lavoro</vt:lpstr>
      <vt:lpstr>Job translation…</vt:lpstr>
      <vt:lpstr>Jobs…</vt:lpstr>
      <vt:lpstr>Previsioni di sostituzione</vt:lpstr>
      <vt:lpstr>Fasi…</vt:lpstr>
      <vt:lpstr>Profili a rischio…</vt:lpstr>
      <vt:lpstr>Ciclo della tecnologia (Gartner 2019)</vt:lpstr>
      <vt:lpstr>Novità nei modelli organizzativi, stesso affidamento ai capitali per lo sviluppo </vt:lpstr>
      <vt:lpstr>Top challenges…</vt:lpstr>
      <vt:lpstr>Le origini dello studio della tecnologia</vt:lpstr>
      <vt:lpstr>Proprietà che caratterizzano la relazione tra Pratiche e tecnologia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Dove sono le masse mancanti…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Sociologia dei processi organizzativi </dc:title>
  <dc:creator>Zanutto, Alberto</dc:creator>
  <cp:lastModifiedBy>alberto zanutto</cp:lastModifiedBy>
  <cp:revision>168</cp:revision>
  <cp:lastPrinted>2020-03-26T17:22:33Z</cp:lastPrinted>
  <dcterms:created xsi:type="dcterms:W3CDTF">2017-10-16T21:52:53Z</dcterms:created>
  <dcterms:modified xsi:type="dcterms:W3CDTF">2023-04-12T07:02:52Z</dcterms:modified>
</cp:coreProperties>
</file>