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91" r:id="rId1"/>
  </p:sldMasterIdLst>
  <p:notesMasterIdLst>
    <p:notesMasterId r:id="rId142"/>
  </p:notesMasterIdLst>
  <p:handoutMasterIdLst>
    <p:handoutMasterId r:id="rId143"/>
  </p:handoutMasterIdLst>
  <p:sldIdLst>
    <p:sldId id="256" r:id="rId2"/>
    <p:sldId id="257" r:id="rId3"/>
    <p:sldId id="258" r:id="rId4"/>
    <p:sldId id="259" r:id="rId5"/>
    <p:sldId id="527" r:id="rId6"/>
    <p:sldId id="528" r:id="rId7"/>
    <p:sldId id="529" r:id="rId8"/>
    <p:sldId id="530" r:id="rId9"/>
    <p:sldId id="53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404" r:id="rId19"/>
    <p:sldId id="405" r:id="rId20"/>
    <p:sldId id="351" r:id="rId21"/>
    <p:sldId id="352" r:id="rId22"/>
    <p:sldId id="353" r:id="rId23"/>
    <p:sldId id="354" r:id="rId24"/>
    <p:sldId id="356" r:id="rId25"/>
    <p:sldId id="357" r:id="rId26"/>
    <p:sldId id="532" r:id="rId27"/>
    <p:sldId id="358" r:id="rId28"/>
    <p:sldId id="359" r:id="rId29"/>
    <p:sldId id="360" r:id="rId30"/>
    <p:sldId id="533" r:id="rId31"/>
    <p:sldId id="534" r:id="rId32"/>
    <p:sldId id="535" r:id="rId33"/>
    <p:sldId id="536" r:id="rId34"/>
    <p:sldId id="550" r:id="rId35"/>
    <p:sldId id="537" r:id="rId36"/>
    <p:sldId id="549" r:id="rId37"/>
    <p:sldId id="551" r:id="rId38"/>
    <p:sldId id="546" r:id="rId39"/>
    <p:sldId id="547" r:id="rId40"/>
    <p:sldId id="548" r:id="rId41"/>
    <p:sldId id="318" r:id="rId42"/>
    <p:sldId id="538" r:id="rId43"/>
    <p:sldId id="287" r:id="rId44"/>
    <p:sldId id="288" r:id="rId45"/>
    <p:sldId id="540" r:id="rId46"/>
    <p:sldId id="289" r:id="rId47"/>
    <p:sldId id="282" r:id="rId48"/>
    <p:sldId id="541" r:id="rId49"/>
    <p:sldId id="283" r:id="rId50"/>
    <p:sldId id="542" r:id="rId51"/>
    <p:sldId id="268" r:id="rId52"/>
    <p:sldId id="543" r:id="rId53"/>
    <p:sldId id="544" r:id="rId54"/>
    <p:sldId id="545" r:id="rId55"/>
    <p:sldId id="302" r:id="rId56"/>
    <p:sldId id="303" r:id="rId57"/>
    <p:sldId id="304" r:id="rId58"/>
    <p:sldId id="312" r:id="rId59"/>
    <p:sldId id="313" r:id="rId60"/>
    <p:sldId id="314" r:id="rId61"/>
    <p:sldId id="553" r:id="rId62"/>
    <p:sldId id="593" r:id="rId63"/>
    <p:sldId id="594" r:id="rId64"/>
    <p:sldId id="565" r:id="rId65"/>
    <p:sldId id="555" r:id="rId66"/>
    <p:sldId id="567" r:id="rId67"/>
    <p:sldId id="278" r:id="rId68"/>
    <p:sldId id="563" r:id="rId69"/>
    <p:sldId id="436" r:id="rId70"/>
    <p:sldId id="595" r:id="rId71"/>
    <p:sldId id="596" r:id="rId72"/>
    <p:sldId id="446" r:id="rId73"/>
    <p:sldId id="428" r:id="rId74"/>
    <p:sldId id="498" r:id="rId75"/>
    <p:sldId id="592" r:id="rId76"/>
    <p:sldId id="597" r:id="rId77"/>
    <p:sldId id="562" r:id="rId78"/>
    <p:sldId id="271" r:id="rId79"/>
    <p:sldId id="602" r:id="rId80"/>
    <p:sldId id="599" r:id="rId81"/>
    <p:sldId id="566" r:id="rId82"/>
    <p:sldId id="269" r:id="rId83"/>
    <p:sldId id="272" r:id="rId84"/>
    <p:sldId id="274" r:id="rId85"/>
    <p:sldId id="275" r:id="rId86"/>
    <p:sldId id="276" r:id="rId87"/>
    <p:sldId id="270" r:id="rId88"/>
    <p:sldId id="598" r:id="rId89"/>
    <p:sldId id="600" r:id="rId90"/>
    <p:sldId id="601" r:id="rId91"/>
    <p:sldId id="603" r:id="rId92"/>
    <p:sldId id="604" r:id="rId93"/>
    <p:sldId id="605" r:id="rId94"/>
    <p:sldId id="607" r:id="rId95"/>
    <p:sldId id="606" r:id="rId96"/>
    <p:sldId id="608" r:id="rId97"/>
    <p:sldId id="609" r:id="rId98"/>
    <p:sldId id="610" r:id="rId99"/>
    <p:sldId id="611" r:id="rId100"/>
    <p:sldId id="612" r:id="rId101"/>
    <p:sldId id="613" r:id="rId102"/>
    <p:sldId id="614" r:id="rId103"/>
    <p:sldId id="516" r:id="rId104"/>
    <p:sldId id="519" r:id="rId105"/>
    <p:sldId id="311" r:id="rId106"/>
    <p:sldId id="619" r:id="rId107"/>
    <p:sldId id="620" r:id="rId108"/>
    <p:sldId id="621" r:id="rId109"/>
    <p:sldId id="581" r:id="rId110"/>
    <p:sldId id="572" r:id="rId111"/>
    <p:sldId id="573" r:id="rId112"/>
    <p:sldId id="575" r:id="rId113"/>
    <p:sldId id="576" r:id="rId114"/>
    <p:sldId id="577" r:id="rId115"/>
    <p:sldId id="518" r:id="rId116"/>
    <p:sldId id="520" r:id="rId117"/>
    <p:sldId id="521" r:id="rId118"/>
    <p:sldId id="523" r:id="rId119"/>
    <p:sldId id="522" r:id="rId120"/>
    <p:sldId id="394" r:id="rId121"/>
    <p:sldId id="285" r:id="rId122"/>
    <p:sldId id="286" r:id="rId123"/>
    <p:sldId id="616" r:id="rId124"/>
    <p:sldId id="361" r:id="rId125"/>
    <p:sldId id="524" r:id="rId126"/>
    <p:sldId id="319" r:id="rId127"/>
    <p:sldId id="582" r:id="rId128"/>
    <p:sldId id="300" r:id="rId129"/>
    <p:sldId id="525" r:id="rId130"/>
    <p:sldId id="617" r:id="rId131"/>
    <p:sldId id="618" r:id="rId132"/>
    <p:sldId id="317" r:id="rId133"/>
    <p:sldId id="578" r:id="rId134"/>
    <p:sldId id="579" r:id="rId135"/>
    <p:sldId id="373" r:id="rId136"/>
    <p:sldId id="367" r:id="rId137"/>
    <p:sldId id="583" r:id="rId138"/>
    <p:sldId id="320" r:id="rId139"/>
    <p:sldId id="293" r:id="rId140"/>
    <p:sldId id="294" r:id="rId141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98"/>
    <p:restoredTop sz="93662"/>
  </p:normalViewPr>
  <p:slideViewPr>
    <p:cSldViewPr snapToGrid="0" snapToObjects="1">
      <p:cViewPr varScale="1">
        <p:scale>
          <a:sx n="111" d="100"/>
          <a:sy n="111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1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B77581-5718-43FA-9780-61D1B715975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52247952-0B0A-4CFE-9DA2-4AE8052ECEDE}">
      <dgm:prSet/>
      <dgm:spPr/>
      <dgm:t>
        <a:bodyPr/>
        <a:lstStyle/>
        <a:p>
          <a:r>
            <a:rPr lang="it-IT"/>
            <a:t>Anna, infermiera di anestesia, aprendo il cassetto del mobile dove si trovano gli aghi cannula, si accorge che vi è un nuovo modello di ago. Apre la confezione e prova a farlo funzionare, poi chiede all'OSS di portare in sala operatoria la prima paziente da operare. […]</a:t>
          </a:r>
          <a:endParaRPr lang="en-US"/>
        </a:p>
      </dgm:t>
    </dgm:pt>
    <dgm:pt modelId="{7931F47C-440F-453E-ACCA-88905969109C}" type="parTrans" cxnId="{2A9E7F8C-4208-47A0-8109-33CD3B927F17}">
      <dgm:prSet/>
      <dgm:spPr/>
      <dgm:t>
        <a:bodyPr/>
        <a:lstStyle/>
        <a:p>
          <a:endParaRPr lang="en-US"/>
        </a:p>
      </dgm:t>
    </dgm:pt>
    <dgm:pt modelId="{2C005926-9C10-4844-BE94-E87C6C3B5839}" type="sibTrans" cxnId="{2A9E7F8C-4208-47A0-8109-33CD3B927F17}">
      <dgm:prSet/>
      <dgm:spPr/>
      <dgm:t>
        <a:bodyPr/>
        <a:lstStyle/>
        <a:p>
          <a:endParaRPr lang="en-US"/>
        </a:p>
      </dgm:t>
    </dgm:pt>
    <dgm:pt modelId="{78BB8C72-F6B7-4EA4-B4F3-C72D1C7B85FC}">
      <dgm:prSet/>
      <dgm:spPr/>
      <dgm:t>
        <a:bodyPr/>
        <a:lstStyle/>
        <a:p>
          <a:r>
            <a:rPr lang="it-IT"/>
            <a:t>Una volta preso tutto l'occorrente per inserire la flebo nel braccio della paziente, Anna dice: “Oggi è la prima volta che uso questi aghi, quindi...speriamo bene!”. </a:t>
          </a:r>
          <a:endParaRPr lang="en-US"/>
        </a:p>
      </dgm:t>
    </dgm:pt>
    <dgm:pt modelId="{8FDB6A62-5E32-47EC-90B6-65E8EA4F54A8}" type="parTrans" cxnId="{F5656E7C-1927-4980-8B71-9998057225D1}">
      <dgm:prSet/>
      <dgm:spPr/>
      <dgm:t>
        <a:bodyPr/>
        <a:lstStyle/>
        <a:p>
          <a:endParaRPr lang="en-US"/>
        </a:p>
      </dgm:t>
    </dgm:pt>
    <dgm:pt modelId="{096F2049-4540-4323-BD70-0FAABEAB5A20}" type="sibTrans" cxnId="{F5656E7C-1927-4980-8B71-9998057225D1}">
      <dgm:prSet/>
      <dgm:spPr/>
      <dgm:t>
        <a:bodyPr/>
        <a:lstStyle/>
        <a:p>
          <a:endParaRPr lang="en-US"/>
        </a:p>
      </dgm:t>
    </dgm:pt>
    <dgm:pt modelId="{D9B9991B-0D76-4350-911B-21F9F5F76FCE}">
      <dgm:prSet/>
      <dgm:spPr/>
      <dgm:t>
        <a:bodyPr/>
        <a:lstStyle/>
        <a:p>
          <a:r>
            <a:rPr lang="it-IT"/>
            <a:t>Inserisce la flebo, ma pigiando il pulsante che aziona la molla presente all'interno dell'ago cannula, fa uscire dalla vena della paziente l'ago, la cannula e molto sangue. Anna, peraltro, non indossa i guanti, poiché (dice) riducono la sensibilità manuale. </a:t>
          </a:r>
          <a:endParaRPr lang="en-US"/>
        </a:p>
      </dgm:t>
    </dgm:pt>
    <dgm:pt modelId="{A99A066D-03FC-4B03-AAF0-6F9266AB9CBC}" type="parTrans" cxnId="{46BCCAE1-D5C2-4240-B9CD-FDEDE1037127}">
      <dgm:prSet/>
      <dgm:spPr/>
      <dgm:t>
        <a:bodyPr/>
        <a:lstStyle/>
        <a:p>
          <a:endParaRPr lang="en-US"/>
        </a:p>
      </dgm:t>
    </dgm:pt>
    <dgm:pt modelId="{C6380C35-88E8-4CCB-8C0F-E4B6211FD5A9}" type="sibTrans" cxnId="{46BCCAE1-D5C2-4240-B9CD-FDEDE1037127}">
      <dgm:prSet/>
      <dgm:spPr/>
      <dgm:t>
        <a:bodyPr/>
        <a:lstStyle/>
        <a:p>
          <a:endParaRPr lang="en-US"/>
        </a:p>
      </dgm:t>
    </dgm:pt>
    <dgm:pt modelId="{7D835CC3-D327-F245-BF68-B8D21FCDF6F9}" type="pres">
      <dgm:prSet presAssocID="{D8B77581-5718-43FA-9780-61D1B715975F}" presName="vert0" presStyleCnt="0">
        <dgm:presLayoutVars>
          <dgm:dir/>
          <dgm:animOne val="branch"/>
          <dgm:animLvl val="lvl"/>
        </dgm:presLayoutVars>
      </dgm:prSet>
      <dgm:spPr/>
    </dgm:pt>
    <dgm:pt modelId="{1121C1C8-05BB-C64E-9003-444DD62110E7}" type="pres">
      <dgm:prSet presAssocID="{52247952-0B0A-4CFE-9DA2-4AE8052ECEDE}" presName="thickLine" presStyleLbl="alignNode1" presStyleIdx="0" presStyleCnt="3"/>
      <dgm:spPr/>
    </dgm:pt>
    <dgm:pt modelId="{4892589E-EBD8-E341-84F9-55ABAEF7E79B}" type="pres">
      <dgm:prSet presAssocID="{52247952-0B0A-4CFE-9DA2-4AE8052ECEDE}" presName="horz1" presStyleCnt="0"/>
      <dgm:spPr/>
    </dgm:pt>
    <dgm:pt modelId="{EBFCAEC5-7BFF-D346-A8F1-54369AEFD51F}" type="pres">
      <dgm:prSet presAssocID="{52247952-0B0A-4CFE-9DA2-4AE8052ECEDE}" presName="tx1" presStyleLbl="revTx" presStyleIdx="0" presStyleCnt="3"/>
      <dgm:spPr/>
    </dgm:pt>
    <dgm:pt modelId="{A163E6DE-B2ED-6D4C-889B-8838B60EE0F3}" type="pres">
      <dgm:prSet presAssocID="{52247952-0B0A-4CFE-9DA2-4AE8052ECEDE}" presName="vert1" presStyleCnt="0"/>
      <dgm:spPr/>
    </dgm:pt>
    <dgm:pt modelId="{899303B2-D7A6-D245-9264-C75D6D929320}" type="pres">
      <dgm:prSet presAssocID="{78BB8C72-F6B7-4EA4-B4F3-C72D1C7B85FC}" presName="thickLine" presStyleLbl="alignNode1" presStyleIdx="1" presStyleCnt="3"/>
      <dgm:spPr/>
    </dgm:pt>
    <dgm:pt modelId="{289DC7BD-1AEB-1340-BF40-457A77D55EA1}" type="pres">
      <dgm:prSet presAssocID="{78BB8C72-F6B7-4EA4-B4F3-C72D1C7B85FC}" presName="horz1" presStyleCnt="0"/>
      <dgm:spPr/>
    </dgm:pt>
    <dgm:pt modelId="{CE37750C-167E-4A46-8059-DAFEDC7F7B7B}" type="pres">
      <dgm:prSet presAssocID="{78BB8C72-F6B7-4EA4-B4F3-C72D1C7B85FC}" presName="tx1" presStyleLbl="revTx" presStyleIdx="1" presStyleCnt="3"/>
      <dgm:spPr/>
    </dgm:pt>
    <dgm:pt modelId="{9E3AEE9F-18B2-1D41-BD1E-7A0243395959}" type="pres">
      <dgm:prSet presAssocID="{78BB8C72-F6B7-4EA4-B4F3-C72D1C7B85FC}" presName="vert1" presStyleCnt="0"/>
      <dgm:spPr/>
    </dgm:pt>
    <dgm:pt modelId="{D0B31610-159C-9649-AC67-DF84C7C386A3}" type="pres">
      <dgm:prSet presAssocID="{D9B9991B-0D76-4350-911B-21F9F5F76FCE}" presName="thickLine" presStyleLbl="alignNode1" presStyleIdx="2" presStyleCnt="3"/>
      <dgm:spPr/>
    </dgm:pt>
    <dgm:pt modelId="{7504225C-7C58-574B-8A2A-EB345CCAD0AF}" type="pres">
      <dgm:prSet presAssocID="{D9B9991B-0D76-4350-911B-21F9F5F76FCE}" presName="horz1" presStyleCnt="0"/>
      <dgm:spPr/>
    </dgm:pt>
    <dgm:pt modelId="{6789590F-061C-484B-8796-9A2E67D477F5}" type="pres">
      <dgm:prSet presAssocID="{D9B9991B-0D76-4350-911B-21F9F5F76FCE}" presName="tx1" presStyleLbl="revTx" presStyleIdx="2" presStyleCnt="3"/>
      <dgm:spPr/>
    </dgm:pt>
    <dgm:pt modelId="{13B2C21F-C882-0A44-ACBA-12AD5900E49F}" type="pres">
      <dgm:prSet presAssocID="{D9B9991B-0D76-4350-911B-21F9F5F76FCE}" presName="vert1" presStyleCnt="0"/>
      <dgm:spPr/>
    </dgm:pt>
  </dgm:ptLst>
  <dgm:cxnLst>
    <dgm:cxn modelId="{F5656E7C-1927-4980-8B71-9998057225D1}" srcId="{D8B77581-5718-43FA-9780-61D1B715975F}" destId="{78BB8C72-F6B7-4EA4-B4F3-C72D1C7B85FC}" srcOrd="1" destOrd="0" parTransId="{8FDB6A62-5E32-47EC-90B6-65E8EA4F54A8}" sibTransId="{096F2049-4540-4323-BD70-0FAABEAB5A20}"/>
    <dgm:cxn modelId="{2A9E7F8C-4208-47A0-8109-33CD3B927F17}" srcId="{D8B77581-5718-43FA-9780-61D1B715975F}" destId="{52247952-0B0A-4CFE-9DA2-4AE8052ECEDE}" srcOrd="0" destOrd="0" parTransId="{7931F47C-440F-453E-ACCA-88905969109C}" sibTransId="{2C005926-9C10-4844-BE94-E87C6C3B5839}"/>
    <dgm:cxn modelId="{C6873A8D-A96D-724F-9D72-419F8FECE4A0}" type="presOf" srcId="{78BB8C72-F6B7-4EA4-B4F3-C72D1C7B85FC}" destId="{CE37750C-167E-4A46-8059-DAFEDC7F7B7B}" srcOrd="0" destOrd="0" presId="urn:microsoft.com/office/officeart/2008/layout/LinedList"/>
    <dgm:cxn modelId="{990EDCC6-BA9F-2D45-982E-3AF0DA7904C4}" type="presOf" srcId="{D8B77581-5718-43FA-9780-61D1B715975F}" destId="{7D835CC3-D327-F245-BF68-B8D21FCDF6F9}" srcOrd="0" destOrd="0" presId="urn:microsoft.com/office/officeart/2008/layout/LinedList"/>
    <dgm:cxn modelId="{AD642BD1-5452-F24B-95F8-F83DC1050B6A}" type="presOf" srcId="{D9B9991B-0D76-4350-911B-21F9F5F76FCE}" destId="{6789590F-061C-484B-8796-9A2E67D477F5}" srcOrd="0" destOrd="0" presId="urn:microsoft.com/office/officeart/2008/layout/LinedList"/>
    <dgm:cxn modelId="{46BCCAE1-D5C2-4240-B9CD-FDEDE1037127}" srcId="{D8B77581-5718-43FA-9780-61D1B715975F}" destId="{D9B9991B-0D76-4350-911B-21F9F5F76FCE}" srcOrd="2" destOrd="0" parTransId="{A99A066D-03FC-4B03-AAF0-6F9266AB9CBC}" sibTransId="{C6380C35-88E8-4CCB-8C0F-E4B6211FD5A9}"/>
    <dgm:cxn modelId="{E78F4CEC-F66C-9348-8D88-5084621EE6F4}" type="presOf" srcId="{52247952-0B0A-4CFE-9DA2-4AE8052ECEDE}" destId="{EBFCAEC5-7BFF-D346-A8F1-54369AEFD51F}" srcOrd="0" destOrd="0" presId="urn:microsoft.com/office/officeart/2008/layout/LinedList"/>
    <dgm:cxn modelId="{EB0F923F-07F4-C547-BC3B-FA8071B8BB3C}" type="presParOf" srcId="{7D835CC3-D327-F245-BF68-B8D21FCDF6F9}" destId="{1121C1C8-05BB-C64E-9003-444DD62110E7}" srcOrd="0" destOrd="0" presId="urn:microsoft.com/office/officeart/2008/layout/LinedList"/>
    <dgm:cxn modelId="{8D2A61B1-FFE5-1B4A-B818-0837FF736CC8}" type="presParOf" srcId="{7D835CC3-D327-F245-BF68-B8D21FCDF6F9}" destId="{4892589E-EBD8-E341-84F9-55ABAEF7E79B}" srcOrd="1" destOrd="0" presId="urn:microsoft.com/office/officeart/2008/layout/LinedList"/>
    <dgm:cxn modelId="{26C2182D-56A0-6144-91A2-69A1923B8274}" type="presParOf" srcId="{4892589E-EBD8-E341-84F9-55ABAEF7E79B}" destId="{EBFCAEC5-7BFF-D346-A8F1-54369AEFD51F}" srcOrd="0" destOrd="0" presId="urn:microsoft.com/office/officeart/2008/layout/LinedList"/>
    <dgm:cxn modelId="{C9A4B612-4AEF-FE43-BD0D-D7DC1FB9AF57}" type="presParOf" srcId="{4892589E-EBD8-E341-84F9-55ABAEF7E79B}" destId="{A163E6DE-B2ED-6D4C-889B-8838B60EE0F3}" srcOrd="1" destOrd="0" presId="urn:microsoft.com/office/officeart/2008/layout/LinedList"/>
    <dgm:cxn modelId="{77CC48DF-9089-AC4F-AB9C-4CCC2329EB91}" type="presParOf" srcId="{7D835CC3-D327-F245-BF68-B8D21FCDF6F9}" destId="{899303B2-D7A6-D245-9264-C75D6D929320}" srcOrd="2" destOrd="0" presId="urn:microsoft.com/office/officeart/2008/layout/LinedList"/>
    <dgm:cxn modelId="{52B91A2B-3D58-3748-9CD3-6E8C572AEF16}" type="presParOf" srcId="{7D835CC3-D327-F245-BF68-B8D21FCDF6F9}" destId="{289DC7BD-1AEB-1340-BF40-457A77D55EA1}" srcOrd="3" destOrd="0" presId="urn:microsoft.com/office/officeart/2008/layout/LinedList"/>
    <dgm:cxn modelId="{A4EFA305-0A57-4744-978E-2174EAA532D4}" type="presParOf" srcId="{289DC7BD-1AEB-1340-BF40-457A77D55EA1}" destId="{CE37750C-167E-4A46-8059-DAFEDC7F7B7B}" srcOrd="0" destOrd="0" presId="urn:microsoft.com/office/officeart/2008/layout/LinedList"/>
    <dgm:cxn modelId="{3AD830AC-48EA-2F48-A511-B05AD0A997C2}" type="presParOf" srcId="{289DC7BD-1AEB-1340-BF40-457A77D55EA1}" destId="{9E3AEE9F-18B2-1D41-BD1E-7A0243395959}" srcOrd="1" destOrd="0" presId="urn:microsoft.com/office/officeart/2008/layout/LinedList"/>
    <dgm:cxn modelId="{169AD133-E9A8-794C-8393-DFCC60748D14}" type="presParOf" srcId="{7D835CC3-D327-F245-BF68-B8D21FCDF6F9}" destId="{D0B31610-159C-9649-AC67-DF84C7C386A3}" srcOrd="4" destOrd="0" presId="urn:microsoft.com/office/officeart/2008/layout/LinedList"/>
    <dgm:cxn modelId="{83459C2B-37E4-4D4C-99C3-3C89ED112D14}" type="presParOf" srcId="{7D835CC3-D327-F245-BF68-B8D21FCDF6F9}" destId="{7504225C-7C58-574B-8A2A-EB345CCAD0AF}" srcOrd="5" destOrd="0" presId="urn:microsoft.com/office/officeart/2008/layout/LinedList"/>
    <dgm:cxn modelId="{518BDCB0-92BD-C14D-A083-397AAFFC7434}" type="presParOf" srcId="{7504225C-7C58-574B-8A2A-EB345CCAD0AF}" destId="{6789590F-061C-484B-8796-9A2E67D477F5}" srcOrd="0" destOrd="0" presId="urn:microsoft.com/office/officeart/2008/layout/LinedList"/>
    <dgm:cxn modelId="{8254BF91-E867-9641-9A45-409B3B21C719}" type="presParOf" srcId="{7504225C-7C58-574B-8A2A-EB345CCAD0AF}" destId="{13B2C21F-C882-0A44-ACBA-12AD5900E4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AFF16B1-A668-494D-B2AF-D823A3A7FDBD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8ABA55-ECEB-CB4B-B4FB-4BB51A26EB9B}">
      <dgm:prSet phldrT="[Text]"/>
      <dgm:spPr/>
      <dgm:t>
        <a:bodyPr/>
        <a:lstStyle/>
        <a:p>
          <a:r>
            <a:rPr lang="en-GB" dirty="0"/>
            <a:t>1. </a:t>
          </a:r>
          <a:r>
            <a:rPr lang="en-GB" dirty="0" err="1"/>
            <a:t>Fissare</a:t>
          </a:r>
          <a:r>
            <a:rPr lang="en-GB" dirty="0"/>
            <a:t> </a:t>
          </a:r>
          <a:r>
            <a:rPr lang="en-GB" dirty="0" err="1"/>
            <a:t>gli</a:t>
          </a:r>
          <a:r>
            <a:rPr lang="en-GB" dirty="0"/>
            <a:t> </a:t>
          </a:r>
          <a:r>
            <a:rPr lang="en-GB" dirty="0" err="1"/>
            <a:t>obiettivi</a:t>
          </a:r>
          <a:r>
            <a:rPr lang="en-GB" dirty="0"/>
            <a:t> </a:t>
          </a:r>
          <a:r>
            <a:rPr lang="en-GB" dirty="0" err="1"/>
            <a:t>strategici</a:t>
          </a:r>
          <a:endParaRPr lang="en-GB" dirty="0"/>
        </a:p>
      </dgm:t>
    </dgm:pt>
    <dgm:pt modelId="{719510DB-B13D-9644-8CCF-EE17AF6C74FC}" type="parTrans" cxnId="{FD78B656-F015-6E42-88FB-ADCD400509F5}">
      <dgm:prSet/>
      <dgm:spPr/>
      <dgm:t>
        <a:bodyPr/>
        <a:lstStyle/>
        <a:p>
          <a:endParaRPr lang="en-GB"/>
        </a:p>
      </dgm:t>
    </dgm:pt>
    <dgm:pt modelId="{98536FDD-2454-094A-8ED6-CD9E87E6F5CE}" type="sibTrans" cxnId="{FD78B656-F015-6E42-88FB-ADCD400509F5}">
      <dgm:prSet/>
      <dgm:spPr/>
      <dgm:t>
        <a:bodyPr/>
        <a:lstStyle/>
        <a:p>
          <a:endParaRPr lang="en-GB"/>
        </a:p>
      </dgm:t>
    </dgm:pt>
    <dgm:pt modelId="{6AD91E27-0536-184A-88E3-C507C5563DC3}">
      <dgm:prSet phldrT="[Text]"/>
      <dgm:spPr/>
      <dgm:t>
        <a:bodyPr/>
        <a:lstStyle/>
        <a:p>
          <a:r>
            <a:rPr lang="en-GB" dirty="0"/>
            <a:t>2. </a:t>
          </a:r>
          <a:r>
            <a:rPr lang="en-GB" dirty="0" err="1"/>
            <a:t>Stabilire</a:t>
          </a:r>
          <a:r>
            <a:rPr lang="en-GB" dirty="0"/>
            <a:t>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parametri</a:t>
          </a:r>
          <a:r>
            <a:rPr lang="en-GB" dirty="0"/>
            <a:t> da performance</a:t>
          </a:r>
        </a:p>
      </dgm:t>
    </dgm:pt>
    <dgm:pt modelId="{7E6E8D5E-B5DF-6942-B348-46555A4C3F7C}" type="parTrans" cxnId="{E643EA8D-AE45-0642-B07B-2DC2018E94EC}">
      <dgm:prSet/>
      <dgm:spPr/>
      <dgm:t>
        <a:bodyPr/>
        <a:lstStyle/>
        <a:p>
          <a:endParaRPr lang="en-GB"/>
        </a:p>
      </dgm:t>
    </dgm:pt>
    <dgm:pt modelId="{43DA63F0-E874-0D41-8D28-0003552D167C}" type="sibTrans" cxnId="{E643EA8D-AE45-0642-B07B-2DC2018E94EC}">
      <dgm:prSet/>
      <dgm:spPr/>
      <dgm:t>
        <a:bodyPr/>
        <a:lstStyle/>
        <a:p>
          <a:endParaRPr lang="en-GB"/>
        </a:p>
      </dgm:t>
    </dgm:pt>
    <dgm:pt modelId="{A7E55EEA-D2A8-4F4C-A6A2-15C08139841A}">
      <dgm:prSet phldrT="[Text]"/>
      <dgm:spPr/>
      <dgm:t>
        <a:bodyPr/>
        <a:lstStyle/>
        <a:p>
          <a:r>
            <a:rPr lang="en-GB" dirty="0"/>
            <a:t>3. </a:t>
          </a:r>
          <a:r>
            <a:rPr lang="en-GB" dirty="0" err="1"/>
            <a:t>Misurare</a:t>
          </a:r>
          <a:r>
            <a:rPr lang="en-GB" dirty="0"/>
            <a:t> la performance </a:t>
          </a:r>
          <a:r>
            <a:rPr lang="en-GB" dirty="0" err="1"/>
            <a:t>confrontandola</a:t>
          </a:r>
          <a:r>
            <a:rPr lang="en-GB" dirty="0"/>
            <a:t> con </a:t>
          </a:r>
          <a:r>
            <a:rPr lang="en-GB" dirty="0" err="1"/>
            <a:t>i</a:t>
          </a:r>
          <a:r>
            <a:rPr lang="en-GB" dirty="0"/>
            <a:t> </a:t>
          </a:r>
          <a:r>
            <a:rPr lang="en-GB" dirty="0" err="1"/>
            <a:t>parametri</a:t>
          </a:r>
          <a:endParaRPr lang="en-GB" dirty="0"/>
        </a:p>
      </dgm:t>
    </dgm:pt>
    <dgm:pt modelId="{846935EE-AD0C-E842-8133-901904DD5480}" type="parTrans" cxnId="{A41BE1C2-8709-DE41-A686-8231EF3135BE}">
      <dgm:prSet/>
      <dgm:spPr/>
      <dgm:t>
        <a:bodyPr/>
        <a:lstStyle/>
        <a:p>
          <a:endParaRPr lang="en-GB"/>
        </a:p>
      </dgm:t>
    </dgm:pt>
    <dgm:pt modelId="{4B59A5C9-4060-DC44-875D-C78FE998799A}" type="sibTrans" cxnId="{A41BE1C2-8709-DE41-A686-8231EF3135BE}">
      <dgm:prSet/>
      <dgm:spPr/>
      <dgm:t>
        <a:bodyPr/>
        <a:lstStyle/>
        <a:p>
          <a:endParaRPr lang="en-GB"/>
        </a:p>
      </dgm:t>
    </dgm:pt>
    <dgm:pt modelId="{B286E82D-050E-AA4C-9273-2F76FB2848A0}">
      <dgm:prSet phldrT="[Text]"/>
      <dgm:spPr/>
      <dgm:t>
        <a:bodyPr/>
        <a:lstStyle/>
        <a:p>
          <a:r>
            <a:rPr lang="en-GB" dirty="0"/>
            <a:t>4. </a:t>
          </a:r>
          <a:r>
            <a:rPr lang="en-GB" dirty="0" err="1"/>
            <a:t>Assumere</a:t>
          </a:r>
          <a:r>
            <a:rPr lang="en-GB" dirty="0"/>
            <a:t> </a:t>
          </a:r>
          <a:r>
            <a:rPr lang="en-GB" dirty="0" err="1"/>
            <a:t>azioni</a:t>
          </a:r>
          <a:r>
            <a:rPr lang="en-GB" dirty="0"/>
            <a:t> </a:t>
          </a:r>
          <a:r>
            <a:rPr lang="en-GB" dirty="0" err="1"/>
            <a:t>correttive</a:t>
          </a:r>
          <a:r>
            <a:rPr lang="en-GB" dirty="0"/>
            <a:t> secondo le </a:t>
          </a:r>
          <a:r>
            <a:rPr lang="en-GB" dirty="0" err="1"/>
            <a:t>esigenze</a:t>
          </a:r>
          <a:r>
            <a:rPr lang="en-GB" dirty="0"/>
            <a:t> </a:t>
          </a:r>
        </a:p>
      </dgm:t>
    </dgm:pt>
    <dgm:pt modelId="{BE71E2A3-3850-314D-BC9E-E8832CF854EC}" type="parTrans" cxnId="{06BF317E-483B-144A-A253-DE82A8F35590}">
      <dgm:prSet/>
      <dgm:spPr/>
      <dgm:t>
        <a:bodyPr/>
        <a:lstStyle/>
        <a:p>
          <a:endParaRPr lang="en-GB"/>
        </a:p>
      </dgm:t>
    </dgm:pt>
    <dgm:pt modelId="{294BDE06-D546-B94E-9D76-F147ABC27F84}" type="sibTrans" cxnId="{06BF317E-483B-144A-A253-DE82A8F35590}">
      <dgm:prSet/>
      <dgm:spPr/>
      <dgm:t>
        <a:bodyPr/>
        <a:lstStyle/>
        <a:p>
          <a:endParaRPr lang="en-GB"/>
        </a:p>
      </dgm:t>
    </dgm:pt>
    <dgm:pt modelId="{4E919689-9E9E-3645-A4F0-D36CC5F64BA7}" type="pres">
      <dgm:prSet presAssocID="{2AFF16B1-A668-494D-B2AF-D823A3A7FDBD}" presName="cycle" presStyleCnt="0">
        <dgm:presLayoutVars>
          <dgm:dir/>
          <dgm:resizeHandles val="exact"/>
        </dgm:presLayoutVars>
      </dgm:prSet>
      <dgm:spPr/>
    </dgm:pt>
    <dgm:pt modelId="{7A6D5114-A262-CF41-AE5B-ABF2D3E69B80}" type="pres">
      <dgm:prSet presAssocID="{EF8ABA55-ECEB-CB4B-B4FB-4BB51A26EB9B}" presName="dummy" presStyleCnt="0"/>
      <dgm:spPr/>
    </dgm:pt>
    <dgm:pt modelId="{FDD66B3E-D4E5-1741-BD52-1AE0B3556DC5}" type="pres">
      <dgm:prSet presAssocID="{EF8ABA55-ECEB-CB4B-B4FB-4BB51A26EB9B}" presName="node" presStyleLbl="revTx" presStyleIdx="0" presStyleCnt="4">
        <dgm:presLayoutVars>
          <dgm:bulletEnabled val="1"/>
        </dgm:presLayoutVars>
      </dgm:prSet>
      <dgm:spPr/>
    </dgm:pt>
    <dgm:pt modelId="{FCCB5903-CAAD-D64A-B9BB-76D3B90305CE}" type="pres">
      <dgm:prSet presAssocID="{98536FDD-2454-094A-8ED6-CD9E87E6F5CE}" presName="sibTrans" presStyleLbl="node1" presStyleIdx="0" presStyleCnt="4"/>
      <dgm:spPr/>
    </dgm:pt>
    <dgm:pt modelId="{D36079ED-F133-3E49-93CB-E88EDFC6EC45}" type="pres">
      <dgm:prSet presAssocID="{6AD91E27-0536-184A-88E3-C507C5563DC3}" presName="dummy" presStyleCnt="0"/>
      <dgm:spPr/>
    </dgm:pt>
    <dgm:pt modelId="{4B979785-9189-5F4E-AEBA-519A3C17432E}" type="pres">
      <dgm:prSet presAssocID="{6AD91E27-0536-184A-88E3-C507C5563DC3}" presName="node" presStyleLbl="revTx" presStyleIdx="1" presStyleCnt="4">
        <dgm:presLayoutVars>
          <dgm:bulletEnabled val="1"/>
        </dgm:presLayoutVars>
      </dgm:prSet>
      <dgm:spPr/>
    </dgm:pt>
    <dgm:pt modelId="{C091BE6D-6B0A-E145-8B73-C948B0A013DC}" type="pres">
      <dgm:prSet presAssocID="{43DA63F0-E874-0D41-8D28-0003552D167C}" presName="sibTrans" presStyleLbl="node1" presStyleIdx="1" presStyleCnt="4"/>
      <dgm:spPr/>
    </dgm:pt>
    <dgm:pt modelId="{71B82681-8475-D24D-B78E-322C1DD0E067}" type="pres">
      <dgm:prSet presAssocID="{A7E55EEA-D2A8-4F4C-A6A2-15C08139841A}" presName="dummy" presStyleCnt="0"/>
      <dgm:spPr/>
    </dgm:pt>
    <dgm:pt modelId="{29257095-C8D4-6C47-9B4F-BED5E9D6D84C}" type="pres">
      <dgm:prSet presAssocID="{A7E55EEA-D2A8-4F4C-A6A2-15C08139841A}" presName="node" presStyleLbl="revTx" presStyleIdx="2" presStyleCnt="4">
        <dgm:presLayoutVars>
          <dgm:bulletEnabled val="1"/>
        </dgm:presLayoutVars>
      </dgm:prSet>
      <dgm:spPr/>
    </dgm:pt>
    <dgm:pt modelId="{B3125C54-B8B3-304C-AF5A-85A5333D19C9}" type="pres">
      <dgm:prSet presAssocID="{4B59A5C9-4060-DC44-875D-C78FE998799A}" presName="sibTrans" presStyleLbl="node1" presStyleIdx="2" presStyleCnt="4"/>
      <dgm:spPr/>
    </dgm:pt>
    <dgm:pt modelId="{2F35AA7B-961B-3648-B057-F6FC6F1A1A9A}" type="pres">
      <dgm:prSet presAssocID="{B286E82D-050E-AA4C-9273-2F76FB2848A0}" presName="dummy" presStyleCnt="0"/>
      <dgm:spPr/>
    </dgm:pt>
    <dgm:pt modelId="{9FA6B6BB-46EE-E841-83A4-4DDF4875A372}" type="pres">
      <dgm:prSet presAssocID="{B286E82D-050E-AA4C-9273-2F76FB2848A0}" presName="node" presStyleLbl="revTx" presStyleIdx="3" presStyleCnt="4">
        <dgm:presLayoutVars>
          <dgm:bulletEnabled val="1"/>
        </dgm:presLayoutVars>
      </dgm:prSet>
      <dgm:spPr/>
    </dgm:pt>
    <dgm:pt modelId="{7918792B-54E2-E041-98DA-957792DECDC4}" type="pres">
      <dgm:prSet presAssocID="{294BDE06-D546-B94E-9D76-F147ABC27F84}" presName="sibTrans" presStyleLbl="node1" presStyleIdx="3" presStyleCnt="4"/>
      <dgm:spPr/>
    </dgm:pt>
  </dgm:ptLst>
  <dgm:cxnLst>
    <dgm:cxn modelId="{8D6B5114-BD54-7646-8AC3-A8F575F9B8D4}" type="presOf" srcId="{6AD91E27-0536-184A-88E3-C507C5563DC3}" destId="{4B979785-9189-5F4E-AEBA-519A3C17432E}" srcOrd="0" destOrd="0" presId="urn:microsoft.com/office/officeart/2005/8/layout/cycle1"/>
    <dgm:cxn modelId="{23A4D114-867B-F946-A033-2DFA1FF67A9D}" type="presOf" srcId="{B286E82D-050E-AA4C-9273-2F76FB2848A0}" destId="{9FA6B6BB-46EE-E841-83A4-4DDF4875A372}" srcOrd="0" destOrd="0" presId="urn:microsoft.com/office/officeart/2005/8/layout/cycle1"/>
    <dgm:cxn modelId="{1595621F-55A0-5D4C-BDDC-70F23985E305}" type="presOf" srcId="{2AFF16B1-A668-494D-B2AF-D823A3A7FDBD}" destId="{4E919689-9E9E-3645-A4F0-D36CC5F64BA7}" srcOrd="0" destOrd="0" presId="urn:microsoft.com/office/officeart/2005/8/layout/cycle1"/>
    <dgm:cxn modelId="{5D46BB2D-86B0-D348-B6E1-B69A2B5E78DA}" type="presOf" srcId="{EF8ABA55-ECEB-CB4B-B4FB-4BB51A26EB9B}" destId="{FDD66B3E-D4E5-1741-BD52-1AE0B3556DC5}" srcOrd="0" destOrd="0" presId="urn:microsoft.com/office/officeart/2005/8/layout/cycle1"/>
    <dgm:cxn modelId="{65A6DA3C-77A6-6F4C-9FF5-C30A71D6715C}" type="presOf" srcId="{294BDE06-D546-B94E-9D76-F147ABC27F84}" destId="{7918792B-54E2-E041-98DA-957792DECDC4}" srcOrd="0" destOrd="0" presId="urn:microsoft.com/office/officeart/2005/8/layout/cycle1"/>
    <dgm:cxn modelId="{FD78B656-F015-6E42-88FB-ADCD400509F5}" srcId="{2AFF16B1-A668-494D-B2AF-D823A3A7FDBD}" destId="{EF8ABA55-ECEB-CB4B-B4FB-4BB51A26EB9B}" srcOrd="0" destOrd="0" parTransId="{719510DB-B13D-9644-8CCF-EE17AF6C74FC}" sibTransId="{98536FDD-2454-094A-8ED6-CD9E87E6F5CE}"/>
    <dgm:cxn modelId="{5A2A916A-4C34-624A-AEF3-BD5DC10A23ED}" type="presOf" srcId="{43DA63F0-E874-0D41-8D28-0003552D167C}" destId="{C091BE6D-6B0A-E145-8B73-C948B0A013DC}" srcOrd="0" destOrd="0" presId="urn:microsoft.com/office/officeart/2005/8/layout/cycle1"/>
    <dgm:cxn modelId="{A5A6BB7C-5CA7-CD41-8E83-0A8336C0E75F}" type="presOf" srcId="{4B59A5C9-4060-DC44-875D-C78FE998799A}" destId="{B3125C54-B8B3-304C-AF5A-85A5333D19C9}" srcOrd="0" destOrd="0" presId="urn:microsoft.com/office/officeart/2005/8/layout/cycle1"/>
    <dgm:cxn modelId="{06BF317E-483B-144A-A253-DE82A8F35590}" srcId="{2AFF16B1-A668-494D-B2AF-D823A3A7FDBD}" destId="{B286E82D-050E-AA4C-9273-2F76FB2848A0}" srcOrd="3" destOrd="0" parTransId="{BE71E2A3-3850-314D-BC9E-E8832CF854EC}" sibTransId="{294BDE06-D546-B94E-9D76-F147ABC27F84}"/>
    <dgm:cxn modelId="{E643EA8D-AE45-0642-B07B-2DC2018E94EC}" srcId="{2AFF16B1-A668-494D-B2AF-D823A3A7FDBD}" destId="{6AD91E27-0536-184A-88E3-C507C5563DC3}" srcOrd="1" destOrd="0" parTransId="{7E6E8D5E-B5DF-6942-B348-46555A4C3F7C}" sibTransId="{43DA63F0-E874-0D41-8D28-0003552D167C}"/>
    <dgm:cxn modelId="{2070CF90-11B1-4045-B33C-720B81BC6E1A}" type="presOf" srcId="{A7E55EEA-D2A8-4F4C-A6A2-15C08139841A}" destId="{29257095-C8D4-6C47-9B4F-BED5E9D6D84C}" srcOrd="0" destOrd="0" presId="urn:microsoft.com/office/officeart/2005/8/layout/cycle1"/>
    <dgm:cxn modelId="{D2268CBD-E555-504E-A3AC-E7AF1D8A60FB}" type="presOf" srcId="{98536FDD-2454-094A-8ED6-CD9E87E6F5CE}" destId="{FCCB5903-CAAD-D64A-B9BB-76D3B90305CE}" srcOrd="0" destOrd="0" presId="urn:microsoft.com/office/officeart/2005/8/layout/cycle1"/>
    <dgm:cxn modelId="{A41BE1C2-8709-DE41-A686-8231EF3135BE}" srcId="{2AFF16B1-A668-494D-B2AF-D823A3A7FDBD}" destId="{A7E55EEA-D2A8-4F4C-A6A2-15C08139841A}" srcOrd="2" destOrd="0" parTransId="{846935EE-AD0C-E842-8133-901904DD5480}" sibTransId="{4B59A5C9-4060-DC44-875D-C78FE998799A}"/>
    <dgm:cxn modelId="{1D50B7F1-0C1B-8F4A-A083-DD6F3EF9377B}" type="presParOf" srcId="{4E919689-9E9E-3645-A4F0-D36CC5F64BA7}" destId="{7A6D5114-A262-CF41-AE5B-ABF2D3E69B80}" srcOrd="0" destOrd="0" presId="urn:microsoft.com/office/officeart/2005/8/layout/cycle1"/>
    <dgm:cxn modelId="{682E05D5-F3E2-164A-A434-AC48C4865BE5}" type="presParOf" srcId="{4E919689-9E9E-3645-A4F0-D36CC5F64BA7}" destId="{FDD66B3E-D4E5-1741-BD52-1AE0B3556DC5}" srcOrd="1" destOrd="0" presId="urn:microsoft.com/office/officeart/2005/8/layout/cycle1"/>
    <dgm:cxn modelId="{13051444-D070-6643-AD45-C45B5A2CA0AE}" type="presParOf" srcId="{4E919689-9E9E-3645-A4F0-D36CC5F64BA7}" destId="{FCCB5903-CAAD-D64A-B9BB-76D3B90305CE}" srcOrd="2" destOrd="0" presId="urn:microsoft.com/office/officeart/2005/8/layout/cycle1"/>
    <dgm:cxn modelId="{0C44E382-4ACF-A44D-9F10-96D28EFFEB25}" type="presParOf" srcId="{4E919689-9E9E-3645-A4F0-D36CC5F64BA7}" destId="{D36079ED-F133-3E49-93CB-E88EDFC6EC45}" srcOrd="3" destOrd="0" presId="urn:microsoft.com/office/officeart/2005/8/layout/cycle1"/>
    <dgm:cxn modelId="{7CFFB6FA-7FD6-894C-81D3-23B2A7082A0C}" type="presParOf" srcId="{4E919689-9E9E-3645-A4F0-D36CC5F64BA7}" destId="{4B979785-9189-5F4E-AEBA-519A3C17432E}" srcOrd="4" destOrd="0" presId="urn:microsoft.com/office/officeart/2005/8/layout/cycle1"/>
    <dgm:cxn modelId="{44A6772A-6BB6-8A45-B072-27744BBA389E}" type="presParOf" srcId="{4E919689-9E9E-3645-A4F0-D36CC5F64BA7}" destId="{C091BE6D-6B0A-E145-8B73-C948B0A013DC}" srcOrd="5" destOrd="0" presId="urn:microsoft.com/office/officeart/2005/8/layout/cycle1"/>
    <dgm:cxn modelId="{A1AA8647-5E86-D645-B01E-960A1FF65912}" type="presParOf" srcId="{4E919689-9E9E-3645-A4F0-D36CC5F64BA7}" destId="{71B82681-8475-D24D-B78E-322C1DD0E067}" srcOrd="6" destOrd="0" presId="urn:microsoft.com/office/officeart/2005/8/layout/cycle1"/>
    <dgm:cxn modelId="{D9E574AE-09B0-3140-98AA-392D77EB8B64}" type="presParOf" srcId="{4E919689-9E9E-3645-A4F0-D36CC5F64BA7}" destId="{29257095-C8D4-6C47-9B4F-BED5E9D6D84C}" srcOrd="7" destOrd="0" presId="urn:microsoft.com/office/officeart/2005/8/layout/cycle1"/>
    <dgm:cxn modelId="{43FD4AF6-FFFE-DD48-8909-A1B1CF13007A}" type="presParOf" srcId="{4E919689-9E9E-3645-A4F0-D36CC5F64BA7}" destId="{B3125C54-B8B3-304C-AF5A-85A5333D19C9}" srcOrd="8" destOrd="0" presId="urn:microsoft.com/office/officeart/2005/8/layout/cycle1"/>
    <dgm:cxn modelId="{4993A7F7-0AFA-F947-818C-E8C2738C0B0D}" type="presParOf" srcId="{4E919689-9E9E-3645-A4F0-D36CC5F64BA7}" destId="{2F35AA7B-961B-3648-B057-F6FC6F1A1A9A}" srcOrd="9" destOrd="0" presId="urn:microsoft.com/office/officeart/2005/8/layout/cycle1"/>
    <dgm:cxn modelId="{1E68D722-B269-2642-9D51-8340BE3A39AC}" type="presParOf" srcId="{4E919689-9E9E-3645-A4F0-D36CC5F64BA7}" destId="{9FA6B6BB-46EE-E841-83A4-4DDF4875A372}" srcOrd="10" destOrd="0" presId="urn:microsoft.com/office/officeart/2005/8/layout/cycle1"/>
    <dgm:cxn modelId="{8A761D8E-9228-2646-A260-8FC6C26A1516}" type="presParOf" srcId="{4E919689-9E9E-3645-A4F0-D36CC5F64BA7}" destId="{7918792B-54E2-E041-98DA-957792DECDC4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8EFD5D1-DD8F-4DF2-8F00-BAA950E33C22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08EF12C-ED5E-4320-8D8F-26712F6B1F37}">
      <dgm:prSet/>
      <dgm:spPr/>
      <dgm:t>
        <a:bodyPr/>
        <a:lstStyle/>
        <a:p>
          <a:r>
            <a:rPr lang="en-US"/>
            <a:t>Management basato sulle evidenze</a:t>
          </a:r>
        </a:p>
      </dgm:t>
    </dgm:pt>
    <dgm:pt modelId="{B145F952-1852-4C27-95FF-4FB79840D2A0}" type="parTrans" cxnId="{B2BFAE5A-E8C1-4A2F-9B49-9D23A47318E5}">
      <dgm:prSet/>
      <dgm:spPr/>
      <dgm:t>
        <a:bodyPr/>
        <a:lstStyle/>
        <a:p>
          <a:endParaRPr lang="en-US"/>
        </a:p>
      </dgm:t>
    </dgm:pt>
    <dgm:pt modelId="{A271C29D-F2C2-4BA5-8C52-771AA028E706}" type="sibTrans" cxnId="{B2BFAE5A-E8C1-4A2F-9B49-9D23A47318E5}">
      <dgm:prSet/>
      <dgm:spPr/>
      <dgm:t>
        <a:bodyPr/>
        <a:lstStyle/>
        <a:p>
          <a:endParaRPr lang="en-US"/>
        </a:p>
      </dgm:t>
    </dgm:pt>
    <dgm:pt modelId="{584D21E6-B0A9-4961-9DEC-6EF46E63239A}">
      <dgm:prSet/>
      <dgm:spPr/>
      <dgm:t>
        <a:bodyPr/>
        <a:lstStyle/>
        <a:p>
          <a:r>
            <a:rPr lang="en-US" dirty="0" err="1"/>
            <a:t>Incoraggiamento</a:t>
          </a:r>
          <a:r>
            <a:rPr lang="en-US" dirty="0"/>
            <a:t> al </a:t>
          </a:r>
          <a:r>
            <a:rPr lang="en-US" dirty="0" err="1"/>
            <a:t>dissenso</a:t>
          </a:r>
          <a:r>
            <a:rPr lang="en-US" dirty="0"/>
            <a:t> e </a:t>
          </a:r>
          <a:r>
            <a:rPr lang="en-US" dirty="0" err="1"/>
            <a:t>alla</a:t>
          </a:r>
          <a:r>
            <a:rPr lang="en-US" dirty="0"/>
            <a:t> </a:t>
          </a:r>
          <a:r>
            <a:rPr lang="en-US" dirty="0" err="1"/>
            <a:t>diversità</a:t>
          </a:r>
          <a:r>
            <a:rPr lang="en-US" dirty="0"/>
            <a:t> (</a:t>
          </a:r>
          <a:r>
            <a:rPr lang="en-US" dirty="0" err="1"/>
            <a:t>inclusione</a:t>
          </a:r>
          <a:r>
            <a:rPr lang="en-US" dirty="0"/>
            <a:t>)</a:t>
          </a:r>
        </a:p>
      </dgm:t>
    </dgm:pt>
    <dgm:pt modelId="{2E6E661B-F06C-44C0-9C8A-FCBE1B4EAC6B}" type="parTrans" cxnId="{C7BED4D8-CD93-45F4-829D-14F13A2203EE}">
      <dgm:prSet/>
      <dgm:spPr/>
      <dgm:t>
        <a:bodyPr/>
        <a:lstStyle/>
        <a:p>
          <a:endParaRPr lang="en-US"/>
        </a:p>
      </dgm:t>
    </dgm:pt>
    <dgm:pt modelId="{1364AB2E-4DDD-46ED-8E63-79C20C1A6307}" type="sibTrans" cxnId="{C7BED4D8-CD93-45F4-829D-14F13A2203EE}">
      <dgm:prSet/>
      <dgm:spPr/>
      <dgm:t>
        <a:bodyPr/>
        <a:lstStyle/>
        <a:p>
          <a:endParaRPr lang="en-US"/>
        </a:p>
      </dgm:t>
    </dgm:pt>
    <dgm:pt modelId="{F0EAC341-6415-5244-B4D5-2D24C8F82EA6}" type="pres">
      <dgm:prSet presAssocID="{F8EFD5D1-DD8F-4DF2-8F00-BAA950E33C2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C350D5-4FFC-BA4A-B0AE-7A7BA4FF32F0}" type="pres">
      <dgm:prSet presAssocID="{B08EF12C-ED5E-4320-8D8F-26712F6B1F37}" presName="hierRoot1" presStyleCnt="0"/>
      <dgm:spPr/>
    </dgm:pt>
    <dgm:pt modelId="{38DB7AD3-26B0-C14D-8ADD-9EEE6D847B82}" type="pres">
      <dgm:prSet presAssocID="{B08EF12C-ED5E-4320-8D8F-26712F6B1F37}" presName="composite" presStyleCnt="0"/>
      <dgm:spPr/>
    </dgm:pt>
    <dgm:pt modelId="{792A3A38-A188-E348-BE91-3A7C4AF0397C}" type="pres">
      <dgm:prSet presAssocID="{B08EF12C-ED5E-4320-8D8F-26712F6B1F37}" presName="background" presStyleLbl="node0" presStyleIdx="0" presStyleCnt="2"/>
      <dgm:spPr/>
    </dgm:pt>
    <dgm:pt modelId="{7A98ED61-7062-214C-A9BC-5703E2E3041D}" type="pres">
      <dgm:prSet presAssocID="{B08EF12C-ED5E-4320-8D8F-26712F6B1F37}" presName="text" presStyleLbl="fgAcc0" presStyleIdx="0" presStyleCnt="2">
        <dgm:presLayoutVars>
          <dgm:chPref val="3"/>
        </dgm:presLayoutVars>
      </dgm:prSet>
      <dgm:spPr/>
    </dgm:pt>
    <dgm:pt modelId="{80EAA3FA-70B1-8243-981B-8CD8E8143489}" type="pres">
      <dgm:prSet presAssocID="{B08EF12C-ED5E-4320-8D8F-26712F6B1F37}" presName="hierChild2" presStyleCnt="0"/>
      <dgm:spPr/>
    </dgm:pt>
    <dgm:pt modelId="{EC4CEFB8-681A-7B43-AD7C-1F38B9B240BC}" type="pres">
      <dgm:prSet presAssocID="{584D21E6-B0A9-4961-9DEC-6EF46E63239A}" presName="hierRoot1" presStyleCnt="0"/>
      <dgm:spPr/>
    </dgm:pt>
    <dgm:pt modelId="{7082800D-A376-F744-9997-DD6CB2950751}" type="pres">
      <dgm:prSet presAssocID="{584D21E6-B0A9-4961-9DEC-6EF46E63239A}" presName="composite" presStyleCnt="0"/>
      <dgm:spPr/>
    </dgm:pt>
    <dgm:pt modelId="{3BF82DCC-CB12-5249-8E6A-716F09F95FBA}" type="pres">
      <dgm:prSet presAssocID="{584D21E6-B0A9-4961-9DEC-6EF46E63239A}" presName="background" presStyleLbl="node0" presStyleIdx="1" presStyleCnt="2"/>
      <dgm:spPr/>
    </dgm:pt>
    <dgm:pt modelId="{2DC20DFB-CB3B-9344-99C9-D3CAC4D1E04A}" type="pres">
      <dgm:prSet presAssocID="{584D21E6-B0A9-4961-9DEC-6EF46E63239A}" presName="text" presStyleLbl="fgAcc0" presStyleIdx="1" presStyleCnt="2">
        <dgm:presLayoutVars>
          <dgm:chPref val="3"/>
        </dgm:presLayoutVars>
      </dgm:prSet>
      <dgm:spPr/>
    </dgm:pt>
    <dgm:pt modelId="{CE4DD47B-EA93-F047-ABEE-2A973DCB7712}" type="pres">
      <dgm:prSet presAssocID="{584D21E6-B0A9-4961-9DEC-6EF46E63239A}" presName="hierChild2" presStyleCnt="0"/>
      <dgm:spPr/>
    </dgm:pt>
  </dgm:ptLst>
  <dgm:cxnLst>
    <dgm:cxn modelId="{8411380A-64BF-C348-90C9-AD0878EF08C2}" type="presOf" srcId="{584D21E6-B0A9-4961-9DEC-6EF46E63239A}" destId="{2DC20DFB-CB3B-9344-99C9-D3CAC4D1E04A}" srcOrd="0" destOrd="0" presId="urn:microsoft.com/office/officeart/2005/8/layout/hierarchy1"/>
    <dgm:cxn modelId="{BFF1AC3C-DB54-B84A-8EA5-DDCCAF03580E}" type="presOf" srcId="{B08EF12C-ED5E-4320-8D8F-26712F6B1F37}" destId="{7A98ED61-7062-214C-A9BC-5703E2E3041D}" srcOrd="0" destOrd="0" presId="urn:microsoft.com/office/officeart/2005/8/layout/hierarchy1"/>
    <dgm:cxn modelId="{B2BFAE5A-E8C1-4A2F-9B49-9D23A47318E5}" srcId="{F8EFD5D1-DD8F-4DF2-8F00-BAA950E33C22}" destId="{B08EF12C-ED5E-4320-8D8F-26712F6B1F37}" srcOrd="0" destOrd="0" parTransId="{B145F952-1852-4C27-95FF-4FB79840D2A0}" sibTransId="{A271C29D-F2C2-4BA5-8C52-771AA028E706}"/>
    <dgm:cxn modelId="{4FE7A161-128D-BF44-BF2D-9F6DCC4FD02C}" type="presOf" srcId="{F8EFD5D1-DD8F-4DF2-8F00-BAA950E33C22}" destId="{F0EAC341-6415-5244-B4D5-2D24C8F82EA6}" srcOrd="0" destOrd="0" presId="urn:microsoft.com/office/officeart/2005/8/layout/hierarchy1"/>
    <dgm:cxn modelId="{C7BED4D8-CD93-45F4-829D-14F13A2203EE}" srcId="{F8EFD5D1-DD8F-4DF2-8F00-BAA950E33C22}" destId="{584D21E6-B0A9-4961-9DEC-6EF46E63239A}" srcOrd="1" destOrd="0" parTransId="{2E6E661B-F06C-44C0-9C8A-FCBE1B4EAC6B}" sibTransId="{1364AB2E-4DDD-46ED-8E63-79C20C1A6307}"/>
    <dgm:cxn modelId="{A362F21F-3DCD-F045-99AD-3FF31491912C}" type="presParOf" srcId="{F0EAC341-6415-5244-B4D5-2D24C8F82EA6}" destId="{00C350D5-4FFC-BA4A-B0AE-7A7BA4FF32F0}" srcOrd="0" destOrd="0" presId="urn:microsoft.com/office/officeart/2005/8/layout/hierarchy1"/>
    <dgm:cxn modelId="{E3F268DA-861B-AB47-8AFB-1236E96596F8}" type="presParOf" srcId="{00C350D5-4FFC-BA4A-B0AE-7A7BA4FF32F0}" destId="{38DB7AD3-26B0-C14D-8ADD-9EEE6D847B82}" srcOrd="0" destOrd="0" presId="urn:microsoft.com/office/officeart/2005/8/layout/hierarchy1"/>
    <dgm:cxn modelId="{307F132C-FC94-224F-9500-41C2E5D1B949}" type="presParOf" srcId="{38DB7AD3-26B0-C14D-8ADD-9EEE6D847B82}" destId="{792A3A38-A188-E348-BE91-3A7C4AF0397C}" srcOrd="0" destOrd="0" presId="urn:microsoft.com/office/officeart/2005/8/layout/hierarchy1"/>
    <dgm:cxn modelId="{02AE8676-E959-F545-99C4-2E712661A6D3}" type="presParOf" srcId="{38DB7AD3-26B0-C14D-8ADD-9EEE6D847B82}" destId="{7A98ED61-7062-214C-A9BC-5703E2E3041D}" srcOrd="1" destOrd="0" presId="urn:microsoft.com/office/officeart/2005/8/layout/hierarchy1"/>
    <dgm:cxn modelId="{CEDD47C7-69EA-334B-8CAB-300219523BCF}" type="presParOf" srcId="{00C350D5-4FFC-BA4A-B0AE-7A7BA4FF32F0}" destId="{80EAA3FA-70B1-8243-981B-8CD8E8143489}" srcOrd="1" destOrd="0" presId="urn:microsoft.com/office/officeart/2005/8/layout/hierarchy1"/>
    <dgm:cxn modelId="{38E699DC-3456-2E45-84BB-CE2E8A969D54}" type="presParOf" srcId="{F0EAC341-6415-5244-B4D5-2D24C8F82EA6}" destId="{EC4CEFB8-681A-7B43-AD7C-1F38B9B240BC}" srcOrd="1" destOrd="0" presId="urn:microsoft.com/office/officeart/2005/8/layout/hierarchy1"/>
    <dgm:cxn modelId="{F13ACE0B-2E1F-D04A-B204-289F29D10CFA}" type="presParOf" srcId="{EC4CEFB8-681A-7B43-AD7C-1F38B9B240BC}" destId="{7082800D-A376-F744-9997-DD6CB2950751}" srcOrd="0" destOrd="0" presId="urn:microsoft.com/office/officeart/2005/8/layout/hierarchy1"/>
    <dgm:cxn modelId="{ECFFA815-6A6D-3146-A188-89C7C18CDCD3}" type="presParOf" srcId="{7082800D-A376-F744-9997-DD6CB2950751}" destId="{3BF82DCC-CB12-5249-8E6A-716F09F95FBA}" srcOrd="0" destOrd="0" presId="urn:microsoft.com/office/officeart/2005/8/layout/hierarchy1"/>
    <dgm:cxn modelId="{EA67717C-4D26-7949-99F1-5D7091A5801D}" type="presParOf" srcId="{7082800D-A376-F744-9997-DD6CB2950751}" destId="{2DC20DFB-CB3B-9344-99C9-D3CAC4D1E04A}" srcOrd="1" destOrd="0" presId="urn:microsoft.com/office/officeart/2005/8/layout/hierarchy1"/>
    <dgm:cxn modelId="{8298D39C-03D3-3A40-BAA8-AE0ABD33EAE0}" type="presParOf" srcId="{EC4CEFB8-681A-7B43-AD7C-1F38B9B240BC}" destId="{CE4DD47B-EA93-F047-ABEE-2A973DCB77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904983-B1E2-45CA-B679-BC6B5240FD91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29F6DC-48A4-49CE-B864-DD1A024F2E6B}">
      <dgm:prSet/>
      <dgm:spPr/>
      <dgm:t>
        <a:bodyPr/>
        <a:lstStyle/>
        <a:p>
          <a:r>
            <a:rPr lang="en-GB"/>
            <a:t>Corrisponde all’approccio razionale dei singoli manager ma applicato a livello organizzativo. </a:t>
          </a:r>
          <a:endParaRPr lang="en-US"/>
        </a:p>
      </dgm:t>
    </dgm:pt>
    <dgm:pt modelId="{7318C558-8136-4DC4-8E4E-D40B659C462A}" type="parTrans" cxnId="{B2F46632-051B-41CA-B19C-319D4EAFC867}">
      <dgm:prSet/>
      <dgm:spPr/>
      <dgm:t>
        <a:bodyPr/>
        <a:lstStyle/>
        <a:p>
          <a:endParaRPr lang="en-US"/>
        </a:p>
      </dgm:t>
    </dgm:pt>
    <dgm:pt modelId="{B50E8B67-D08C-4237-9B55-8B051EC84849}" type="sibTrans" cxnId="{B2F46632-051B-41CA-B19C-319D4EAFC867}">
      <dgm:prSet/>
      <dgm:spPr/>
      <dgm:t>
        <a:bodyPr/>
        <a:lstStyle/>
        <a:p>
          <a:endParaRPr lang="en-US"/>
        </a:p>
      </dgm:t>
    </dgm:pt>
    <dgm:pt modelId="{F654EA74-6202-4237-918B-773F00F144B7}">
      <dgm:prSet/>
      <dgm:spPr/>
      <dgm:t>
        <a:bodyPr/>
        <a:lstStyle/>
        <a:p>
          <a:r>
            <a:rPr lang="en-GB"/>
            <a:t>Prevalentemente utilizzato per risolvere problemi militari, è un eccellente strumento a supporto dei processi decisionali organizzativi quando i problemi sono analizzabili e quando le variabili possono essere identificate e misurate. </a:t>
          </a:r>
          <a:endParaRPr lang="en-US"/>
        </a:p>
      </dgm:t>
    </dgm:pt>
    <dgm:pt modelId="{094B33A3-928F-4AD9-971E-4BF34F391F0F}" type="parTrans" cxnId="{42FA58D9-8D16-4590-B0A3-C8F245D3FE75}">
      <dgm:prSet/>
      <dgm:spPr/>
      <dgm:t>
        <a:bodyPr/>
        <a:lstStyle/>
        <a:p>
          <a:endParaRPr lang="en-US"/>
        </a:p>
      </dgm:t>
    </dgm:pt>
    <dgm:pt modelId="{B9C97F90-46DD-4126-88BB-A470703463BA}" type="sibTrans" cxnId="{42FA58D9-8D16-4590-B0A3-C8F245D3FE75}">
      <dgm:prSet/>
      <dgm:spPr/>
      <dgm:t>
        <a:bodyPr/>
        <a:lstStyle/>
        <a:p>
          <a:endParaRPr lang="en-US"/>
        </a:p>
      </dgm:t>
    </dgm:pt>
    <dgm:pt modelId="{185A8058-1008-4CDA-BE41-C5F052A940BE}">
      <dgm:prSet/>
      <dgm:spPr/>
      <dgm:t>
        <a:bodyPr/>
        <a:lstStyle/>
        <a:p>
          <a:r>
            <a:rPr lang="en-GB" dirty="0"/>
            <a:t>Si </a:t>
          </a:r>
          <a:r>
            <a:rPr lang="en-GB" dirty="0" err="1"/>
            <a:t>basa</a:t>
          </a:r>
          <a:r>
            <a:rPr lang="en-GB" dirty="0"/>
            <a:t> </a:t>
          </a:r>
          <a:r>
            <a:rPr lang="en-GB" dirty="0" err="1"/>
            <a:t>su</a:t>
          </a:r>
          <a:r>
            <a:rPr lang="en-GB" dirty="0"/>
            <a:t> </a:t>
          </a:r>
          <a:r>
            <a:rPr lang="en-GB" dirty="0" err="1"/>
            <a:t>modelli</a:t>
          </a:r>
          <a:r>
            <a:rPr lang="en-GB" dirty="0"/>
            <a:t> </a:t>
          </a:r>
          <a:r>
            <a:rPr lang="en-GB" dirty="0" err="1"/>
            <a:t>matematici</a:t>
          </a:r>
          <a:r>
            <a:rPr lang="en-GB" dirty="0"/>
            <a:t> e </a:t>
          </a:r>
          <a:r>
            <a:rPr lang="en-GB" dirty="0" err="1"/>
            <a:t>dati</a:t>
          </a:r>
          <a:r>
            <a:rPr lang="en-GB" dirty="0"/>
            <a:t> </a:t>
          </a:r>
          <a:r>
            <a:rPr lang="en-GB" dirty="0" err="1"/>
            <a:t>quantitativi</a:t>
          </a:r>
          <a:r>
            <a:rPr lang="en-GB" dirty="0"/>
            <a:t>, </a:t>
          </a:r>
          <a:r>
            <a:rPr lang="en-GB" dirty="0" err="1"/>
            <a:t>modelli</a:t>
          </a:r>
          <a:r>
            <a:rPr lang="en-GB" dirty="0"/>
            <a:t> </a:t>
          </a:r>
          <a:r>
            <a:rPr lang="en-GB" dirty="0" err="1"/>
            <a:t>matematici</a:t>
          </a:r>
          <a:r>
            <a:rPr lang="en-GB" dirty="0"/>
            <a:t>, </a:t>
          </a:r>
          <a:r>
            <a:rPr lang="en-GB" dirty="0" err="1"/>
            <a:t>diagrammi</a:t>
          </a:r>
          <a:r>
            <a:rPr lang="en-GB" dirty="0"/>
            <a:t> di PERT/GANTT</a:t>
          </a:r>
        </a:p>
        <a:p>
          <a:r>
            <a:rPr lang="en-US" dirty="0" err="1"/>
            <a:t>n.b.</a:t>
          </a:r>
          <a:r>
            <a:rPr lang="en-US" dirty="0"/>
            <a:t> </a:t>
          </a:r>
          <a:r>
            <a:rPr lang="en-US" dirty="0" err="1"/>
            <a:t>problemi</a:t>
          </a:r>
          <a:r>
            <a:rPr lang="en-US" dirty="0"/>
            <a:t> con la </a:t>
          </a:r>
          <a:r>
            <a:rPr lang="en-US" dirty="0" err="1"/>
            <a:t>disponibilità</a:t>
          </a:r>
          <a:r>
            <a:rPr lang="en-US" dirty="0"/>
            <a:t> di </a:t>
          </a:r>
          <a:r>
            <a:rPr lang="en-US" dirty="0" err="1"/>
            <a:t>dati</a:t>
          </a:r>
          <a:r>
            <a:rPr lang="en-US" dirty="0"/>
            <a:t> </a:t>
          </a:r>
          <a:r>
            <a:rPr lang="en-US" dirty="0" err="1"/>
            <a:t>affidabili</a:t>
          </a:r>
          <a:r>
            <a:rPr lang="en-US" dirty="0"/>
            <a:t> e con la </a:t>
          </a:r>
          <a:r>
            <a:rPr lang="en-US" dirty="0" err="1"/>
            <a:t>conoscenza</a:t>
          </a:r>
          <a:r>
            <a:rPr lang="en-US" dirty="0"/>
            <a:t> </a:t>
          </a:r>
          <a:r>
            <a:rPr lang="en-US" dirty="0" err="1"/>
            <a:t>tacita</a:t>
          </a:r>
          <a:endParaRPr lang="en-US" dirty="0"/>
        </a:p>
      </dgm:t>
    </dgm:pt>
    <dgm:pt modelId="{3E55FCE0-2027-4966-83D9-5B872F61E9EF}" type="parTrans" cxnId="{1093DAB4-53B3-4D07-8DBD-8453E360F625}">
      <dgm:prSet/>
      <dgm:spPr/>
      <dgm:t>
        <a:bodyPr/>
        <a:lstStyle/>
        <a:p>
          <a:endParaRPr lang="en-US"/>
        </a:p>
      </dgm:t>
    </dgm:pt>
    <dgm:pt modelId="{1F5ADBF7-250C-4B69-9D8C-63E5B2B7D3F2}" type="sibTrans" cxnId="{1093DAB4-53B3-4D07-8DBD-8453E360F625}">
      <dgm:prSet/>
      <dgm:spPr/>
      <dgm:t>
        <a:bodyPr/>
        <a:lstStyle/>
        <a:p>
          <a:endParaRPr lang="en-US"/>
        </a:p>
      </dgm:t>
    </dgm:pt>
    <dgm:pt modelId="{9CCC8CDC-D5D8-CD44-BB9E-3E1B6CACC4E8}" type="pres">
      <dgm:prSet presAssocID="{C7904983-B1E2-45CA-B679-BC6B5240FD91}" presName="vert0" presStyleCnt="0">
        <dgm:presLayoutVars>
          <dgm:dir/>
          <dgm:animOne val="branch"/>
          <dgm:animLvl val="lvl"/>
        </dgm:presLayoutVars>
      </dgm:prSet>
      <dgm:spPr/>
    </dgm:pt>
    <dgm:pt modelId="{8C496DFA-7306-294B-BE66-65F316E29173}" type="pres">
      <dgm:prSet presAssocID="{0229F6DC-48A4-49CE-B864-DD1A024F2E6B}" presName="thickLine" presStyleLbl="alignNode1" presStyleIdx="0" presStyleCnt="3"/>
      <dgm:spPr/>
    </dgm:pt>
    <dgm:pt modelId="{F93AA32A-F6A4-4040-981B-3FECDB4CCAE4}" type="pres">
      <dgm:prSet presAssocID="{0229F6DC-48A4-49CE-B864-DD1A024F2E6B}" presName="horz1" presStyleCnt="0"/>
      <dgm:spPr/>
    </dgm:pt>
    <dgm:pt modelId="{677FEC9D-F466-E74B-A46B-5F755E25B7CF}" type="pres">
      <dgm:prSet presAssocID="{0229F6DC-48A4-49CE-B864-DD1A024F2E6B}" presName="tx1" presStyleLbl="revTx" presStyleIdx="0" presStyleCnt="3"/>
      <dgm:spPr/>
    </dgm:pt>
    <dgm:pt modelId="{CE852A1D-67AA-0849-9F6B-3C3FD20E339A}" type="pres">
      <dgm:prSet presAssocID="{0229F6DC-48A4-49CE-B864-DD1A024F2E6B}" presName="vert1" presStyleCnt="0"/>
      <dgm:spPr/>
    </dgm:pt>
    <dgm:pt modelId="{B6506D7B-EB49-534C-BF66-6FF496B6BF02}" type="pres">
      <dgm:prSet presAssocID="{F654EA74-6202-4237-918B-773F00F144B7}" presName="thickLine" presStyleLbl="alignNode1" presStyleIdx="1" presStyleCnt="3"/>
      <dgm:spPr/>
    </dgm:pt>
    <dgm:pt modelId="{8F035A84-C5D2-7E4D-A6DA-713E63CB8A53}" type="pres">
      <dgm:prSet presAssocID="{F654EA74-6202-4237-918B-773F00F144B7}" presName="horz1" presStyleCnt="0"/>
      <dgm:spPr/>
    </dgm:pt>
    <dgm:pt modelId="{5C967862-3D51-544E-865F-1EED6B7C1F05}" type="pres">
      <dgm:prSet presAssocID="{F654EA74-6202-4237-918B-773F00F144B7}" presName="tx1" presStyleLbl="revTx" presStyleIdx="1" presStyleCnt="3"/>
      <dgm:spPr/>
    </dgm:pt>
    <dgm:pt modelId="{BF7E71B2-147F-774B-92FD-D891762C1297}" type="pres">
      <dgm:prSet presAssocID="{F654EA74-6202-4237-918B-773F00F144B7}" presName="vert1" presStyleCnt="0"/>
      <dgm:spPr/>
    </dgm:pt>
    <dgm:pt modelId="{7CF04090-57CA-4943-9C74-F0846B4247A6}" type="pres">
      <dgm:prSet presAssocID="{185A8058-1008-4CDA-BE41-C5F052A940BE}" presName="thickLine" presStyleLbl="alignNode1" presStyleIdx="2" presStyleCnt="3"/>
      <dgm:spPr/>
    </dgm:pt>
    <dgm:pt modelId="{64700494-E581-C64A-978D-D612DB5BB132}" type="pres">
      <dgm:prSet presAssocID="{185A8058-1008-4CDA-BE41-C5F052A940BE}" presName="horz1" presStyleCnt="0"/>
      <dgm:spPr/>
    </dgm:pt>
    <dgm:pt modelId="{4005DC5C-789E-7A4D-8D50-6B96F35297E2}" type="pres">
      <dgm:prSet presAssocID="{185A8058-1008-4CDA-BE41-C5F052A940BE}" presName="tx1" presStyleLbl="revTx" presStyleIdx="2" presStyleCnt="3"/>
      <dgm:spPr/>
    </dgm:pt>
    <dgm:pt modelId="{23757254-B645-AB4C-8DAE-E388DEF3EF21}" type="pres">
      <dgm:prSet presAssocID="{185A8058-1008-4CDA-BE41-C5F052A940BE}" presName="vert1" presStyleCnt="0"/>
      <dgm:spPr/>
    </dgm:pt>
  </dgm:ptLst>
  <dgm:cxnLst>
    <dgm:cxn modelId="{3AFA9228-5231-B649-861D-59FB862D49BA}" type="presOf" srcId="{C7904983-B1E2-45CA-B679-BC6B5240FD91}" destId="{9CCC8CDC-D5D8-CD44-BB9E-3E1B6CACC4E8}" srcOrd="0" destOrd="0" presId="urn:microsoft.com/office/officeart/2008/layout/LinedList"/>
    <dgm:cxn modelId="{B2F46632-051B-41CA-B19C-319D4EAFC867}" srcId="{C7904983-B1E2-45CA-B679-BC6B5240FD91}" destId="{0229F6DC-48A4-49CE-B864-DD1A024F2E6B}" srcOrd="0" destOrd="0" parTransId="{7318C558-8136-4DC4-8E4E-D40B659C462A}" sibTransId="{B50E8B67-D08C-4237-9B55-8B051EC84849}"/>
    <dgm:cxn modelId="{B07A0762-C296-1E42-B9E8-2DF7025B801D}" type="presOf" srcId="{0229F6DC-48A4-49CE-B864-DD1A024F2E6B}" destId="{677FEC9D-F466-E74B-A46B-5F755E25B7CF}" srcOrd="0" destOrd="0" presId="urn:microsoft.com/office/officeart/2008/layout/LinedList"/>
    <dgm:cxn modelId="{E0089A64-CE1D-C14C-95B6-7A35E452DBDE}" type="presOf" srcId="{185A8058-1008-4CDA-BE41-C5F052A940BE}" destId="{4005DC5C-789E-7A4D-8D50-6B96F35297E2}" srcOrd="0" destOrd="0" presId="urn:microsoft.com/office/officeart/2008/layout/LinedList"/>
    <dgm:cxn modelId="{1093DAB4-53B3-4D07-8DBD-8453E360F625}" srcId="{C7904983-B1E2-45CA-B679-BC6B5240FD91}" destId="{185A8058-1008-4CDA-BE41-C5F052A940BE}" srcOrd="2" destOrd="0" parTransId="{3E55FCE0-2027-4966-83D9-5B872F61E9EF}" sibTransId="{1F5ADBF7-250C-4B69-9D8C-63E5B2B7D3F2}"/>
    <dgm:cxn modelId="{42FA58D9-8D16-4590-B0A3-C8F245D3FE75}" srcId="{C7904983-B1E2-45CA-B679-BC6B5240FD91}" destId="{F654EA74-6202-4237-918B-773F00F144B7}" srcOrd="1" destOrd="0" parTransId="{094B33A3-928F-4AD9-971E-4BF34F391F0F}" sibTransId="{B9C97F90-46DD-4126-88BB-A470703463BA}"/>
    <dgm:cxn modelId="{3E53A5E7-8C34-4548-BF86-57598068BA82}" type="presOf" srcId="{F654EA74-6202-4237-918B-773F00F144B7}" destId="{5C967862-3D51-544E-865F-1EED6B7C1F05}" srcOrd="0" destOrd="0" presId="urn:microsoft.com/office/officeart/2008/layout/LinedList"/>
    <dgm:cxn modelId="{41F1958F-8F3D-0247-B48B-03A4BC97BA70}" type="presParOf" srcId="{9CCC8CDC-D5D8-CD44-BB9E-3E1B6CACC4E8}" destId="{8C496DFA-7306-294B-BE66-65F316E29173}" srcOrd="0" destOrd="0" presId="urn:microsoft.com/office/officeart/2008/layout/LinedList"/>
    <dgm:cxn modelId="{E4AEACE2-3EC4-1242-B8AA-C92DAE1779DE}" type="presParOf" srcId="{9CCC8CDC-D5D8-CD44-BB9E-3E1B6CACC4E8}" destId="{F93AA32A-F6A4-4040-981B-3FECDB4CCAE4}" srcOrd="1" destOrd="0" presId="urn:microsoft.com/office/officeart/2008/layout/LinedList"/>
    <dgm:cxn modelId="{8ED0B2A0-3966-064F-A7DB-F6DF7E6672CC}" type="presParOf" srcId="{F93AA32A-F6A4-4040-981B-3FECDB4CCAE4}" destId="{677FEC9D-F466-E74B-A46B-5F755E25B7CF}" srcOrd="0" destOrd="0" presId="urn:microsoft.com/office/officeart/2008/layout/LinedList"/>
    <dgm:cxn modelId="{69AF6F2D-3B8F-5A4F-AD11-A1794AC476DC}" type="presParOf" srcId="{F93AA32A-F6A4-4040-981B-3FECDB4CCAE4}" destId="{CE852A1D-67AA-0849-9F6B-3C3FD20E339A}" srcOrd="1" destOrd="0" presId="urn:microsoft.com/office/officeart/2008/layout/LinedList"/>
    <dgm:cxn modelId="{3A5F2723-4C4B-BC45-9F54-4F2B5E1E45AA}" type="presParOf" srcId="{9CCC8CDC-D5D8-CD44-BB9E-3E1B6CACC4E8}" destId="{B6506D7B-EB49-534C-BF66-6FF496B6BF02}" srcOrd="2" destOrd="0" presId="urn:microsoft.com/office/officeart/2008/layout/LinedList"/>
    <dgm:cxn modelId="{C7D59108-AC4C-BD49-B4E1-555286725D5E}" type="presParOf" srcId="{9CCC8CDC-D5D8-CD44-BB9E-3E1B6CACC4E8}" destId="{8F035A84-C5D2-7E4D-A6DA-713E63CB8A53}" srcOrd="3" destOrd="0" presId="urn:microsoft.com/office/officeart/2008/layout/LinedList"/>
    <dgm:cxn modelId="{0CDFD2E3-1802-7743-A186-7597492BD63B}" type="presParOf" srcId="{8F035A84-C5D2-7E4D-A6DA-713E63CB8A53}" destId="{5C967862-3D51-544E-865F-1EED6B7C1F05}" srcOrd="0" destOrd="0" presId="urn:microsoft.com/office/officeart/2008/layout/LinedList"/>
    <dgm:cxn modelId="{CE6490AF-CC31-8E42-BA9D-E87F343E7B27}" type="presParOf" srcId="{8F035A84-C5D2-7E4D-A6DA-713E63CB8A53}" destId="{BF7E71B2-147F-774B-92FD-D891762C1297}" srcOrd="1" destOrd="0" presId="urn:microsoft.com/office/officeart/2008/layout/LinedList"/>
    <dgm:cxn modelId="{D2845A60-23A1-2644-B8FE-977C6C82B888}" type="presParOf" srcId="{9CCC8CDC-D5D8-CD44-BB9E-3E1B6CACC4E8}" destId="{7CF04090-57CA-4943-9C74-F0846B4247A6}" srcOrd="4" destOrd="0" presId="urn:microsoft.com/office/officeart/2008/layout/LinedList"/>
    <dgm:cxn modelId="{8339E308-DF5B-9F48-A1B3-489F108436EB}" type="presParOf" srcId="{9CCC8CDC-D5D8-CD44-BB9E-3E1B6CACC4E8}" destId="{64700494-E581-C64A-978D-D612DB5BB132}" srcOrd="5" destOrd="0" presId="urn:microsoft.com/office/officeart/2008/layout/LinedList"/>
    <dgm:cxn modelId="{33F6DD53-2D27-0A45-80C2-64B1B84F83DB}" type="presParOf" srcId="{64700494-E581-C64A-978D-D612DB5BB132}" destId="{4005DC5C-789E-7A4D-8D50-6B96F35297E2}" srcOrd="0" destOrd="0" presId="urn:microsoft.com/office/officeart/2008/layout/LinedList"/>
    <dgm:cxn modelId="{941BE677-F072-B244-8DC4-E8727690BCA0}" type="presParOf" srcId="{64700494-E581-C64A-978D-D612DB5BB132}" destId="{23757254-B645-AB4C-8DAE-E388DEF3EF2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FF38B2-C6B8-4BA3-B918-817A4DECBD5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242182A-87BB-470D-9E91-326E5A28F9AC}">
      <dgm:prSet/>
      <dgm:spPr/>
      <dgm:t>
        <a:bodyPr/>
        <a:lstStyle/>
        <a:p>
          <a:r>
            <a:rPr lang="it-IT"/>
            <a:t>Differenze BIOLOGICHE (aspetti antropomorfici)</a:t>
          </a:r>
          <a:endParaRPr lang="en-US"/>
        </a:p>
      </dgm:t>
    </dgm:pt>
    <dgm:pt modelId="{7415691D-7036-4D69-9239-FD58C0587983}" type="parTrans" cxnId="{D68838DC-F618-4575-B6EF-09E738368137}">
      <dgm:prSet/>
      <dgm:spPr/>
      <dgm:t>
        <a:bodyPr/>
        <a:lstStyle/>
        <a:p>
          <a:endParaRPr lang="en-US"/>
        </a:p>
      </dgm:t>
    </dgm:pt>
    <dgm:pt modelId="{78804F3D-B4A5-4C77-86B4-87B742452D67}" type="sibTrans" cxnId="{D68838DC-F618-4575-B6EF-09E738368137}">
      <dgm:prSet/>
      <dgm:spPr/>
      <dgm:t>
        <a:bodyPr/>
        <a:lstStyle/>
        <a:p>
          <a:endParaRPr lang="en-US"/>
        </a:p>
      </dgm:t>
    </dgm:pt>
    <dgm:pt modelId="{EA29A636-FDA4-4507-869B-6D6EEE2348B2}">
      <dgm:prSet/>
      <dgm:spPr/>
      <dgm:t>
        <a:bodyPr/>
        <a:lstStyle/>
        <a:p>
          <a:r>
            <a:rPr lang="it-IT"/>
            <a:t>Differenze </a:t>
          </a:r>
          <a:r>
            <a:rPr lang="it-IT" u="sng"/>
            <a:t>CULTURALI</a:t>
          </a:r>
          <a:r>
            <a:rPr lang="it-IT"/>
            <a:t> (aspettative socio-culturali)</a:t>
          </a:r>
          <a:endParaRPr lang="en-US"/>
        </a:p>
      </dgm:t>
    </dgm:pt>
    <dgm:pt modelId="{0E51B40E-66B9-4413-841D-E0445C4E49C9}" type="parTrans" cxnId="{B8299292-99C3-489C-9DCB-FEADC59E02B7}">
      <dgm:prSet/>
      <dgm:spPr/>
      <dgm:t>
        <a:bodyPr/>
        <a:lstStyle/>
        <a:p>
          <a:endParaRPr lang="en-US"/>
        </a:p>
      </dgm:t>
    </dgm:pt>
    <dgm:pt modelId="{C0BADB16-B531-4BE3-BCBD-F3BD57F895C3}" type="sibTrans" cxnId="{B8299292-99C3-489C-9DCB-FEADC59E02B7}">
      <dgm:prSet/>
      <dgm:spPr/>
      <dgm:t>
        <a:bodyPr/>
        <a:lstStyle/>
        <a:p>
          <a:endParaRPr lang="en-US"/>
        </a:p>
      </dgm:t>
    </dgm:pt>
    <dgm:pt modelId="{D2466FDC-5808-4587-A245-FFA3B201ED1B}">
      <dgm:prSet/>
      <dgm:spPr/>
      <dgm:t>
        <a:bodyPr/>
        <a:lstStyle/>
        <a:p>
          <a:r>
            <a:rPr lang="it-IT"/>
            <a:t>Differenze di ORIENTAMENTO SESSUALE (affettività)</a:t>
          </a:r>
          <a:endParaRPr lang="en-US"/>
        </a:p>
      </dgm:t>
    </dgm:pt>
    <dgm:pt modelId="{FFF2BA1E-2889-4A6F-84B6-62EEC89A73EA}" type="parTrans" cxnId="{FF8964EC-96D2-4CD4-94A4-690C744BB6C3}">
      <dgm:prSet/>
      <dgm:spPr/>
      <dgm:t>
        <a:bodyPr/>
        <a:lstStyle/>
        <a:p>
          <a:endParaRPr lang="en-US"/>
        </a:p>
      </dgm:t>
    </dgm:pt>
    <dgm:pt modelId="{1A75543D-5FDD-479E-BEF0-475F12F310E7}" type="sibTrans" cxnId="{FF8964EC-96D2-4CD4-94A4-690C744BB6C3}">
      <dgm:prSet/>
      <dgm:spPr/>
      <dgm:t>
        <a:bodyPr/>
        <a:lstStyle/>
        <a:p>
          <a:endParaRPr lang="en-US"/>
        </a:p>
      </dgm:t>
    </dgm:pt>
    <dgm:pt modelId="{3702CB2F-A859-4C4A-B6FC-1F752F1A0AC7}" type="pres">
      <dgm:prSet presAssocID="{C8FF38B2-C6B8-4BA3-B918-817A4DECBD5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86AB94-1443-A846-96A2-E1E4F60B2828}" type="pres">
      <dgm:prSet presAssocID="{B242182A-87BB-470D-9E91-326E5A28F9AC}" presName="hierRoot1" presStyleCnt="0"/>
      <dgm:spPr/>
    </dgm:pt>
    <dgm:pt modelId="{9DE244BD-901F-1243-8F49-CEAC5EC56DC6}" type="pres">
      <dgm:prSet presAssocID="{B242182A-87BB-470D-9E91-326E5A28F9AC}" presName="composite" presStyleCnt="0"/>
      <dgm:spPr/>
    </dgm:pt>
    <dgm:pt modelId="{B781AF20-E636-D449-982E-D6743A1DDFC1}" type="pres">
      <dgm:prSet presAssocID="{B242182A-87BB-470D-9E91-326E5A28F9AC}" presName="background" presStyleLbl="node0" presStyleIdx="0" presStyleCnt="3"/>
      <dgm:spPr/>
    </dgm:pt>
    <dgm:pt modelId="{0C6E7DD3-7519-7E44-8457-30D030334BDF}" type="pres">
      <dgm:prSet presAssocID="{B242182A-87BB-470D-9E91-326E5A28F9AC}" presName="text" presStyleLbl="fgAcc0" presStyleIdx="0" presStyleCnt="3">
        <dgm:presLayoutVars>
          <dgm:chPref val="3"/>
        </dgm:presLayoutVars>
      </dgm:prSet>
      <dgm:spPr/>
    </dgm:pt>
    <dgm:pt modelId="{427CEC48-080B-D344-BB3A-CAD459179937}" type="pres">
      <dgm:prSet presAssocID="{B242182A-87BB-470D-9E91-326E5A28F9AC}" presName="hierChild2" presStyleCnt="0"/>
      <dgm:spPr/>
    </dgm:pt>
    <dgm:pt modelId="{84D166CC-8542-4941-B41A-327669ED6935}" type="pres">
      <dgm:prSet presAssocID="{EA29A636-FDA4-4507-869B-6D6EEE2348B2}" presName="hierRoot1" presStyleCnt="0"/>
      <dgm:spPr/>
    </dgm:pt>
    <dgm:pt modelId="{B9F5E406-436A-7D4C-9442-48883729C950}" type="pres">
      <dgm:prSet presAssocID="{EA29A636-FDA4-4507-869B-6D6EEE2348B2}" presName="composite" presStyleCnt="0"/>
      <dgm:spPr/>
    </dgm:pt>
    <dgm:pt modelId="{5014841B-8707-3443-A713-5DB07353AD15}" type="pres">
      <dgm:prSet presAssocID="{EA29A636-FDA4-4507-869B-6D6EEE2348B2}" presName="background" presStyleLbl="node0" presStyleIdx="1" presStyleCnt="3"/>
      <dgm:spPr/>
    </dgm:pt>
    <dgm:pt modelId="{1CC53A0E-A34A-224C-8ED5-BF4D59B77CF4}" type="pres">
      <dgm:prSet presAssocID="{EA29A636-FDA4-4507-869B-6D6EEE2348B2}" presName="text" presStyleLbl="fgAcc0" presStyleIdx="1" presStyleCnt="3">
        <dgm:presLayoutVars>
          <dgm:chPref val="3"/>
        </dgm:presLayoutVars>
      </dgm:prSet>
      <dgm:spPr/>
    </dgm:pt>
    <dgm:pt modelId="{BA6AD0A4-B298-2640-9455-9E2AE6F8EC94}" type="pres">
      <dgm:prSet presAssocID="{EA29A636-FDA4-4507-869B-6D6EEE2348B2}" presName="hierChild2" presStyleCnt="0"/>
      <dgm:spPr/>
    </dgm:pt>
    <dgm:pt modelId="{E12CB106-6C86-8348-A653-035957BB6B0F}" type="pres">
      <dgm:prSet presAssocID="{D2466FDC-5808-4587-A245-FFA3B201ED1B}" presName="hierRoot1" presStyleCnt="0"/>
      <dgm:spPr/>
    </dgm:pt>
    <dgm:pt modelId="{2621ED3F-D899-1244-8D9E-284886A064EC}" type="pres">
      <dgm:prSet presAssocID="{D2466FDC-5808-4587-A245-FFA3B201ED1B}" presName="composite" presStyleCnt="0"/>
      <dgm:spPr/>
    </dgm:pt>
    <dgm:pt modelId="{C421015F-A0AE-F94B-AF72-C48E17FC7737}" type="pres">
      <dgm:prSet presAssocID="{D2466FDC-5808-4587-A245-FFA3B201ED1B}" presName="background" presStyleLbl="node0" presStyleIdx="2" presStyleCnt="3"/>
      <dgm:spPr/>
    </dgm:pt>
    <dgm:pt modelId="{08ABFA5B-D7A2-FE48-81FE-51554FBD2A5D}" type="pres">
      <dgm:prSet presAssocID="{D2466FDC-5808-4587-A245-FFA3B201ED1B}" presName="text" presStyleLbl="fgAcc0" presStyleIdx="2" presStyleCnt="3">
        <dgm:presLayoutVars>
          <dgm:chPref val="3"/>
        </dgm:presLayoutVars>
      </dgm:prSet>
      <dgm:spPr/>
    </dgm:pt>
    <dgm:pt modelId="{218EA9CF-6ECB-0641-8AF9-69A0EE00793E}" type="pres">
      <dgm:prSet presAssocID="{D2466FDC-5808-4587-A245-FFA3B201ED1B}" presName="hierChild2" presStyleCnt="0"/>
      <dgm:spPr/>
    </dgm:pt>
  </dgm:ptLst>
  <dgm:cxnLst>
    <dgm:cxn modelId="{21F9700C-CF4A-E441-9759-08EF8BCE6DBC}" type="presOf" srcId="{EA29A636-FDA4-4507-869B-6D6EEE2348B2}" destId="{1CC53A0E-A34A-224C-8ED5-BF4D59B77CF4}" srcOrd="0" destOrd="0" presId="urn:microsoft.com/office/officeart/2005/8/layout/hierarchy1"/>
    <dgm:cxn modelId="{B3CDAF4E-6180-AD4D-A62D-ED2FA6618F36}" type="presOf" srcId="{B242182A-87BB-470D-9E91-326E5A28F9AC}" destId="{0C6E7DD3-7519-7E44-8457-30D030334BDF}" srcOrd="0" destOrd="0" presId="urn:microsoft.com/office/officeart/2005/8/layout/hierarchy1"/>
    <dgm:cxn modelId="{5029AB6F-1E58-7F4E-90DF-4FD7A09AA1A2}" type="presOf" srcId="{C8FF38B2-C6B8-4BA3-B918-817A4DECBD53}" destId="{3702CB2F-A859-4C4A-B6FC-1F752F1A0AC7}" srcOrd="0" destOrd="0" presId="urn:microsoft.com/office/officeart/2005/8/layout/hierarchy1"/>
    <dgm:cxn modelId="{B8299292-99C3-489C-9DCB-FEADC59E02B7}" srcId="{C8FF38B2-C6B8-4BA3-B918-817A4DECBD53}" destId="{EA29A636-FDA4-4507-869B-6D6EEE2348B2}" srcOrd="1" destOrd="0" parTransId="{0E51B40E-66B9-4413-841D-E0445C4E49C9}" sibTransId="{C0BADB16-B531-4BE3-BCBD-F3BD57F895C3}"/>
    <dgm:cxn modelId="{3D9A05CE-8FCC-8245-B354-D67BF3A80A50}" type="presOf" srcId="{D2466FDC-5808-4587-A245-FFA3B201ED1B}" destId="{08ABFA5B-D7A2-FE48-81FE-51554FBD2A5D}" srcOrd="0" destOrd="0" presId="urn:microsoft.com/office/officeart/2005/8/layout/hierarchy1"/>
    <dgm:cxn modelId="{D68838DC-F618-4575-B6EF-09E738368137}" srcId="{C8FF38B2-C6B8-4BA3-B918-817A4DECBD53}" destId="{B242182A-87BB-470D-9E91-326E5A28F9AC}" srcOrd="0" destOrd="0" parTransId="{7415691D-7036-4D69-9239-FD58C0587983}" sibTransId="{78804F3D-B4A5-4C77-86B4-87B742452D67}"/>
    <dgm:cxn modelId="{FF8964EC-96D2-4CD4-94A4-690C744BB6C3}" srcId="{C8FF38B2-C6B8-4BA3-B918-817A4DECBD53}" destId="{D2466FDC-5808-4587-A245-FFA3B201ED1B}" srcOrd="2" destOrd="0" parTransId="{FFF2BA1E-2889-4A6F-84B6-62EEC89A73EA}" sibTransId="{1A75543D-5FDD-479E-BEF0-475F12F310E7}"/>
    <dgm:cxn modelId="{01413B3B-BFE3-EE4B-982B-FB249D06ACFC}" type="presParOf" srcId="{3702CB2F-A859-4C4A-B6FC-1F752F1A0AC7}" destId="{BA86AB94-1443-A846-96A2-E1E4F60B2828}" srcOrd="0" destOrd="0" presId="urn:microsoft.com/office/officeart/2005/8/layout/hierarchy1"/>
    <dgm:cxn modelId="{EDDF1588-6D95-4743-8F35-A5752883A075}" type="presParOf" srcId="{BA86AB94-1443-A846-96A2-E1E4F60B2828}" destId="{9DE244BD-901F-1243-8F49-CEAC5EC56DC6}" srcOrd="0" destOrd="0" presId="urn:microsoft.com/office/officeart/2005/8/layout/hierarchy1"/>
    <dgm:cxn modelId="{7CABFCB7-C0D9-A045-9B4C-2758E6422514}" type="presParOf" srcId="{9DE244BD-901F-1243-8F49-CEAC5EC56DC6}" destId="{B781AF20-E636-D449-982E-D6743A1DDFC1}" srcOrd="0" destOrd="0" presId="urn:microsoft.com/office/officeart/2005/8/layout/hierarchy1"/>
    <dgm:cxn modelId="{FAB34815-752F-DD4B-8F18-F51D78185188}" type="presParOf" srcId="{9DE244BD-901F-1243-8F49-CEAC5EC56DC6}" destId="{0C6E7DD3-7519-7E44-8457-30D030334BDF}" srcOrd="1" destOrd="0" presId="urn:microsoft.com/office/officeart/2005/8/layout/hierarchy1"/>
    <dgm:cxn modelId="{EDFFAA0C-4659-8247-9668-CA27ADAFDA7D}" type="presParOf" srcId="{BA86AB94-1443-A846-96A2-E1E4F60B2828}" destId="{427CEC48-080B-D344-BB3A-CAD459179937}" srcOrd="1" destOrd="0" presId="urn:microsoft.com/office/officeart/2005/8/layout/hierarchy1"/>
    <dgm:cxn modelId="{A507C574-FFD7-AD49-B36A-04E3B363990C}" type="presParOf" srcId="{3702CB2F-A859-4C4A-B6FC-1F752F1A0AC7}" destId="{84D166CC-8542-4941-B41A-327669ED6935}" srcOrd="1" destOrd="0" presId="urn:microsoft.com/office/officeart/2005/8/layout/hierarchy1"/>
    <dgm:cxn modelId="{9EC4856E-5B28-5F4C-B511-BE1E8AF8506E}" type="presParOf" srcId="{84D166CC-8542-4941-B41A-327669ED6935}" destId="{B9F5E406-436A-7D4C-9442-48883729C950}" srcOrd="0" destOrd="0" presId="urn:microsoft.com/office/officeart/2005/8/layout/hierarchy1"/>
    <dgm:cxn modelId="{9B88493B-D8EE-9D4F-A0A1-EC90EE5A9E6B}" type="presParOf" srcId="{B9F5E406-436A-7D4C-9442-48883729C950}" destId="{5014841B-8707-3443-A713-5DB07353AD15}" srcOrd="0" destOrd="0" presId="urn:microsoft.com/office/officeart/2005/8/layout/hierarchy1"/>
    <dgm:cxn modelId="{3031528B-EC86-6344-9DE4-4187AF0965BB}" type="presParOf" srcId="{B9F5E406-436A-7D4C-9442-48883729C950}" destId="{1CC53A0E-A34A-224C-8ED5-BF4D59B77CF4}" srcOrd="1" destOrd="0" presId="urn:microsoft.com/office/officeart/2005/8/layout/hierarchy1"/>
    <dgm:cxn modelId="{1DDBF72D-A5EF-BA47-91F7-49B4DD353D5A}" type="presParOf" srcId="{84D166CC-8542-4941-B41A-327669ED6935}" destId="{BA6AD0A4-B298-2640-9455-9E2AE6F8EC94}" srcOrd="1" destOrd="0" presId="urn:microsoft.com/office/officeart/2005/8/layout/hierarchy1"/>
    <dgm:cxn modelId="{0B2DBD4E-561D-3C41-9925-F1FCB166BC8E}" type="presParOf" srcId="{3702CB2F-A859-4C4A-B6FC-1F752F1A0AC7}" destId="{E12CB106-6C86-8348-A653-035957BB6B0F}" srcOrd="2" destOrd="0" presId="urn:microsoft.com/office/officeart/2005/8/layout/hierarchy1"/>
    <dgm:cxn modelId="{AD656A83-B5E3-2F46-9E6F-C4225153BC69}" type="presParOf" srcId="{E12CB106-6C86-8348-A653-035957BB6B0F}" destId="{2621ED3F-D899-1244-8D9E-284886A064EC}" srcOrd="0" destOrd="0" presId="urn:microsoft.com/office/officeart/2005/8/layout/hierarchy1"/>
    <dgm:cxn modelId="{34A3C003-D8B5-3847-B89C-22567E8CED81}" type="presParOf" srcId="{2621ED3F-D899-1244-8D9E-284886A064EC}" destId="{C421015F-A0AE-F94B-AF72-C48E17FC7737}" srcOrd="0" destOrd="0" presId="urn:microsoft.com/office/officeart/2005/8/layout/hierarchy1"/>
    <dgm:cxn modelId="{46C62816-0E55-3D4C-8BBB-BF5E9EE3BAD6}" type="presParOf" srcId="{2621ED3F-D899-1244-8D9E-284886A064EC}" destId="{08ABFA5B-D7A2-FE48-81FE-51554FBD2A5D}" srcOrd="1" destOrd="0" presId="urn:microsoft.com/office/officeart/2005/8/layout/hierarchy1"/>
    <dgm:cxn modelId="{D6E68225-CA6F-A246-86E4-2158A75A167F}" type="presParOf" srcId="{E12CB106-6C86-8348-A653-035957BB6B0F}" destId="{218EA9CF-6ECB-0641-8AF9-69A0EE00793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528496-C896-4E0F-8B47-05B031B7E8F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64FAA2C-A59E-4C3A-90A5-31F489FEAD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dirty="0"/>
            <a:t>Le organizzazioni attraverso le loro pratiche quotidiane permette di </a:t>
          </a:r>
          <a:r>
            <a:rPr lang="it-IT" sz="2400" i="1" dirty="0"/>
            <a:t>creare divisioni </a:t>
          </a:r>
          <a:r>
            <a:rPr lang="it-IT" sz="2400" dirty="0"/>
            <a:t>(gerarchie, poteri) sulla base dei profili di genere;</a:t>
          </a:r>
          <a:endParaRPr lang="en-US" sz="2400" dirty="0"/>
        </a:p>
      </dgm:t>
    </dgm:pt>
    <dgm:pt modelId="{BADC536D-62C8-4F30-A901-1C512D1F2CC0}" type="parTrans" cxnId="{A3E30BD8-0DAA-462C-B7A6-682FEF4F83C3}">
      <dgm:prSet/>
      <dgm:spPr/>
      <dgm:t>
        <a:bodyPr/>
        <a:lstStyle/>
        <a:p>
          <a:endParaRPr lang="en-US"/>
        </a:p>
      </dgm:t>
    </dgm:pt>
    <dgm:pt modelId="{4788A555-07EC-4DA7-80B8-62D52E9A11FE}" type="sibTrans" cxnId="{A3E30BD8-0DAA-462C-B7A6-682FEF4F83C3}">
      <dgm:prSet/>
      <dgm:spPr/>
      <dgm:t>
        <a:bodyPr/>
        <a:lstStyle/>
        <a:p>
          <a:endParaRPr lang="en-US"/>
        </a:p>
      </dgm:t>
    </dgm:pt>
    <dgm:pt modelId="{FFFE8C5A-AEBB-4FED-9A05-3B648BBA823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dirty="0"/>
            <a:t>Supportano la </a:t>
          </a:r>
          <a:r>
            <a:rPr lang="it-IT" sz="2400" i="1" dirty="0"/>
            <a:t>produzione di simboli</a:t>
          </a:r>
          <a:r>
            <a:rPr lang="it-IT" sz="2400" dirty="0"/>
            <a:t>, immagini e forme di pensiero che esplichino, giustifichino e contrappongano queste divisioni;</a:t>
          </a:r>
          <a:endParaRPr lang="en-US" sz="2400" dirty="0"/>
        </a:p>
      </dgm:t>
    </dgm:pt>
    <dgm:pt modelId="{14E0E719-E286-4C6D-92D5-63C5FDFAF3E7}" type="parTrans" cxnId="{63BD0D5F-769B-4BF9-81E4-2E7DBFB9D583}">
      <dgm:prSet/>
      <dgm:spPr/>
      <dgm:t>
        <a:bodyPr/>
        <a:lstStyle/>
        <a:p>
          <a:endParaRPr lang="en-US"/>
        </a:p>
      </dgm:t>
    </dgm:pt>
    <dgm:pt modelId="{40E15681-5C4A-451F-8092-189B1A6EB3E3}" type="sibTrans" cxnId="{63BD0D5F-769B-4BF9-81E4-2E7DBFB9D583}">
      <dgm:prSet/>
      <dgm:spPr/>
      <dgm:t>
        <a:bodyPr/>
        <a:lstStyle/>
        <a:p>
          <a:endParaRPr lang="en-US"/>
        </a:p>
      </dgm:t>
    </dgm:pt>
    <dgm:pt modelId="{F41C24A4-C967-40DA-9C9A-C0BE0F742E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2400" dirty="0"/>
            <a:t>Consentono l’interazione tra individui in una molteplicità di forme che </a:t>
          </a:r>
          <a:r>
            <a:rPr lang="it-IT" sz="2400" i="1" dirty="0"/>
            <a:t>perpetuino dominio e subordinazione;</a:t>
          </a:r>
          <a:endParaRPr lang="en-US" sz="2400" dirty="0"/>
        </a:p>
      </dgm:t>
    </dgm:pt>
    <dgm:pt modelId="{62845CB8-C340-4C68-8C17-7BDCE72A27FD}" type="parTrans" cxnId="{56972110-512E-4DB8-A39C-DD1BF9D77DD6}">
      <dgm:prSet/>
      <dgm:spPr/>
      <dgm:t>
        <a:bodyPr/>
        <a:lstStyle/>
        <a:p>
          <a:endParaRPr lang="en-US"/>
        </a:p>
      </dgm:t>
    </dgm:pt>
    <dgm:pt modelId="{549EB86D-6C7B-4A54-A059-BE33498A6EDE}" type="sibTrans" cxnId="{56972110-512E-4DB8-A39C-DD1BF9D77DD6}">
      <dgm:prSet/>
      <dgm:spPr/>
      <dgm:t>
        <a:bodyPr/>
        <a:lstStyle/>
        <a:p>
          <a:endParaRPr lang="en-US"/>
        </a:p>
      </dgm:t>
    </dgm:pt>
    <dgm:pt modelId="{8BB8CA3B-F06C-461E-B23D-EE4C0540AC67}" type="pres">
      <dgm:prSet presAssocID="{89528496-C896-4E0F-8B47-05B031B7E8FB}" presName="root" presStyleCnt="0">
        <dgm:presLayoutVars>
          <dgm:dir/>
          <dgm:resizeHandles val="exact"/>
        </dgm:presLayoutVars>
      </dgm:prSet>
      <dgm:spPr/>
    </dgm:pt>
    <dgm:pt modelId="{C8E0BB1A-FE70-461B-AC42-2768E3DCDC8B}" type="pres">
      <dgm:prSet presAssocID="{064FAA2C-A59E-4C3A-90A5-31F489FEADA1}" presName="compNode" presStyleCnt="0"/>
      <dgm:spPr/>
    </dgm:pt>
    <dgm:pt modelId="{7B7C3AF7-7505-4B72-AD68-40F9D0DA381C}" type="pres">
      <dgm:prSet presAssocID="{064FAA2C-A59E-4C3A-90A5-31F489FEADA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2821CE14-2488-4769-AD52-F278FCB74170}" type="pres">
      <dgm:prSet presAssocID="{064FAA2C-A59E-4C3A-90A5-31F489FEADA1}" presName="spaceRect" presStyleCnt="0"/>
      <dgm:spPr/>
    </dgm:pt>
    <dgm:pt modelId="{B8A006B2-F19D-4541-83F1-39262690ECA7}" type="pres">
      <dgm:prSet presAssocID="{064FAA2C-A59E-4C3A-90A5-31F489FEADA1}" presName="textRect" presStyleLbl="revTx" presStyleIdx="0" presStyleCnt="3" custScaleX="127198">
        <dgm:presLayoutVars>
          <dgm:chMax val="1"/>
          <dgm:chPref val="1"/>
        </dgm:presLayoutVars>
      </dgm:prSet>
      <dgm:spPr/>
    </dgm:pt>
    <dgm:pt modelId="{A87AE390-0428-4E4C-BE24-E9EAA526EAB9}" type="pres">
      <dgm:prSet presAssocID="{4788A555-07EC-4DA7-80B8-62D52E9A11FE}" presName="sibTrans" presStyleCnt="0"/>
      <dgm:spPr/>
    </dgm:pt>
    <dgm:pt modelId="{0F711A48-D21C-4E0C-AFBF-C7A735BEED02}" type="pres">
      <dgm:prSet presAssocID="{FFFE8C5A-AEBB-4FED-9A05-3B648BBA8235}" presName="compNode" presStyleCnt="0"/>
      <dgm:spPr/>
    </dgm:pt>
    <dgm:pt modelId="{AE41C134-4E0E-4343-A0CB-16AF5C181E7C}" type="pres">
      <dgm:prSet presAssocID="{FFFE8C5A-AEBB-4FED-9A05-3B648BBA823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f"/>
        </a:ext>
      </dgm:extLst>
    </dgm:pt>
    <dgm:pt modelId="{D2314EF9-1816-4AFE-AB1A-A5FAE601FE8F}" type="pres">
      <dgm:prSet presAssocID="{FFFE8C5A-AEBB-4FED-9A05-3B648BBA8235}" presName="spaceRect" presStyleCnt="0"/>
      <dgm:spPr/>
    </dgm:pt>
    <dgm:pt modelId="{110FDEF4-4E2F-4E3A-8AC2-C4BED584E661}" type="pres">
      <dgm:prSet presAssocID="{FFFE8C5A-AEBB-4FED-9A05-3B648BBA8235}" presName="textRect" presStyleLbl="revTx" presStyleIdx="1" presStyleCnt="3" custScaleX="134237">
        <dgm:presLayoutVars>
          <dgm:chMax val="1"/>
          <dgm:chPref val="1"/>
        </dgm:presLayoutVars>
      </dgm:prSet>
      <dgm:spPr/>
    </dgm:pt>
    <dgm:pt modelId="{2D572665-5A2F-4362-871B-F84F8B2D86DD}" type="pres">
      <dgm:prSet presAssocID="{40E15681-5C4A-451F-8092-189B1A6EB3E3}" presName="sibTrans" presStyleCnt="0"/>
      <dgm:spPr/>
    </dgm:pt>
    <dgm:pt modelId="{90DA8A26-DCA7-4472-83F7-A1658B627B0F}" type="pres">
      <dgm:prSet presAssocID="{F41C24A4-C967-40DA-9C9A-C0BE0F742E8E}" presName="compNode" presStyleCnt="0"/>
      <dgm:spPr/>
    </dgm:pt>
    <dgm:pt modelId="{03926E33-1A07-4AC6-B178-9331D71622EE}" type="pres">
      <dgm:prSet presAssocID="{F41C24A4-C967-40DA-9C9A-C0BE0F742E8E}" presName="iconRect" presStyleLbl="node1" presStyleIdx="2" presStyleCnt="3" custLinFactNeighborX="8166" custLinFactNeighborY="6753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821CF17B-F4BB-4460-ADAE-E35E31BDE37A}" type="pres">
      <dgm:prSet presAssocID="{F41C24A4-C967-40DA-9C9A-C0BE0F742E8E}" presName="spaceRect" presStyleCnt="0"/>
      <dgm:spPr/>
    </dgm:pt>
    <dgm:pt modelId="{BD5D684C-8D26-499B-A5AA-3C976E943A74}" type="pres">
      <dgm:prSet presAssocID="{F41C24A4-C967-40DA-9C9A-C0BE0F742E8E}" presName="textRect" presStyleLbl="revTx" presStyleIdx="2" presStyleCnt="3" custScaleX="293961" custLinFactNeighborX="-47" custLinFactNeighborY="54284">
        <dgm:presLayoutVars>
          <dgm:chMax val="1"/>
          <dgm:chPref val="1"/>
        </dgm:presLayoutVars>
      </dgm:prSet>
      <dgm:spPr/>
    </dgm:pt>
  </dgm:ptLst>
  <dgm:cxnLst>
    <dgm:cxn modelId="{CB2A9D06-3649-3243-B7D6-EBABC507D024}" type="presOf" srcId="{89528496-C896-4E0F-8B47-05B031B7E8FB}" destId="{8BB8CA3B-F06C-461E-B23D-EE4C0540AC67}" srcOrd="0" destOrd="0" presId="urn:microsoft.com/office/officeart/2018/2/layout/IconLabelList"/>
    <dgm:cxn modelId="{56972110-512E-4DB8-A39C-DD1BF9D77DD6}" srcId="{89528496-C896-4E0F-8B47-05B031B7E8FB}" destId="{F41C24A4-C967-40DA-9C9A-C0BE0F742E8E}" srcOrd="2" destOrd="0" parTransId="{62845CB8-C340-4C68-8C17-7BDCE72A27FD}" sibTransId="{549EB86D-6C7B-4A54-A059-BE33498A6EDE}"/>
    <dgm:cxn modelId="{E58F9B37-0F74-C041-96C5-D882605443FB}" type="presOf" srcId="{F41C24A4-C967-40DA-9C9A-C0BE0F742E8E}" destId="{BD5D684C-8D26-499B-A5AA-3C976E943A74}" srcOrd="0" destOrd="0" presId="urn:microsoft.com/office/officeart/2018/2/layout/IconLabelList"/>
    <dgm:cxn modelId="{63BD0D5F-769B-4BF9-81E4-2E7DBFB9D583}" srcId="{89528496-C896-4E0F-8B47-05B031B7E8FB}" destId="{FFFE8C5A-AEBB-4FED-9A05-3B648BBA8235}" srcOrd="1" destOrd="0" parTransId="{14E0E719-E286-4C6D-92D5-63C5FDFAF3E7}" sibTransId="{40E15681-5C4A-451F-8092-189B1A6EB3E3}"/>
    <dgm:cxn modelId="{685CF7BE-B3B5-DB40-A73D-C388CB32A988}" type="presOf" srcId="{064FAA2C-A59E-4C3A-90A5-31F489FEADA1}" destId="{B8A006B2-F19D-4541-83F1-39262690ECA7}" srcOrd="0" destOrd="0" presId="urn:microsoft.com/office/officeart/2018/2/layout/IconLabelList"/>
    <dgm:cxn modelId="{207169C7-22DB-214A-B453-4EB865CD2FB5}" type="presOf" srcId="{FFFE8C5A-AEBB-4FED-9A05-3B648BBA8235}" destId="{110FDEF4-4E2F-4E3A-8AC2-C4BED584E661}" srcOrd="0" destOrd="0" presId="urn:microsoft.com/office/officeart/2018/2/layout/IconLabelList"/>
    <dgm:cxn modelId="{A3E30BD8-0DAA-462C-B7A6-682FEF4F83C3}" srcId="{89528496-C896-4E0F-8B47-05B031B7E8FB}" destId="{064FAA2C-A59E-4C3A-90A5-31F489FEADA1}" srcOrd="0" destOrd="0" parTransId="{BADC536D-62C8-4F30-A901-1C512D1F2CC0}" sibTransId="{4788A555-07EC-4DA7-80B8-62D52E9A11FE}"/>
    <dgm:cxn modelId="{864DB592-1DC1-B049-AC9F-77647AF768ED}" type="presParOf" srcId="{8BB8CA3B-F06C-461E-B23D-EE4C0540AC67}" destId="{C8E0BB1A-FE70-461B-AC42-2768E3DCDC8B}" srcOrd="0" destOrd="0" presId="urn:microsoft.com/office/officeart/2018/2/layout/IconLabelList"/>
    <dgm:cxn modelId="{217A9EBE-2362-F044-84B7-8A94803D5D47}" type="presParOf" srcId="{C8E0BB1A-FE70-461B-AC42-2768E3DCDC8B}" destId="{7B7C3AF7-7505-4B72-AD68-40F9D0DA381C}" srcOrd="0" destOrd="0" presId="urn:microsoft.com/office/officeart/2018/2/layout/IconLabelList"/>
    <dgm:cxn modelId="{5CFBD0A1-001C-814B-93EB-2587F49E09F6}" type="presParOf" srcId="{C8E0BB1A-FE70-461B-AC42-2768E3DCDC8B}" destId="{2821CE14-2488-4769-AD52-F278FCB74170}" srcOrd="1" destOrd="0" presId="urn:microsoft.com/office/officeart/2018/2/layout/IconLabelList"/>
    <dgm:cxn modelId="{E1F94517-059F-A646-A7F4-C4140716D553}" type="presParOf" srcId="{C8E0BB1A-FE70-461B-AC42-2768E3DCDC8B}" destId="{B8A006B2-F19D-4541-83F1-39262690ECA7}" srcOrd="2" destOrd="0" presId="urn:microsoft.com/office/officeart/2018/2/layout/IconLabelList"/>
    <dgm:cxn modelId="{5EFDD095-E21D-A74B-BC09-782DA3F2861C}" type="presParOf" srcId="{8BB8CA3B-F06C-461E-B23D-EE4C0540AC67}" destId="{A87AE390-0428-4E4C-BE24-E9EAA526EAB9}" srcOrd="1" destOrd="0" presId="urn:microsoft.com/office/officeart/2018/2/layout/IconLabelList"/>
    <dgm:cxn modelId="{EBB7DAF9-6C26-F44B-B4BE-12FC796C0A95}" type="presParOf" srcId="{8BB8CA3B-F06C-461E-B23D-EE4C0540AC67}" destId="{0F711A48-D21C-4E0C-AFBF-C7A735BEED02}" srcOrd="2" destOrd="0" presId="urn:microsoft.com/office/officeart/2018/2/layout/IconLabelList"/>
    <dgm:cxn modelId="{633FA7C6-BD87-D445-9C91-E65486620B30}" type="presParOf" srcId="{0F711A48-D21C-4E0C-AFBF-C7A735BEED02}" destId="{AE41C134-4E0E-4343-A0CB-16AF5C181E7C}" srcOrd="0" destOrd="0" presId="urn:microsoft.com/office/officeart/2018/2/layout/IconLabelList"/>
    <dgm:cxn modelId="{BD01B49E-71FC-6F4B-BEAF-39BA700D09E4}" type="presParOf" srcId="{0F711A48-D21C-4E0C-AFBF-C7A735BEED02}" destId="{D2314EF9-1816-4AFE-AB1A-A5FAE601FE8F}" srcOrd="1" destOrd="0" presId="urn:microsoft.com/office/officeart/2018/2/layout/IconLabelList"/>
    <dgm:cxn modelId="{0EAEDF44-A055-4F40-BAFD-2C4845818B8D}" type="presParOf" srcId="{0F711A48-D21C-4E0C-AFBF-C7A735BEED02}" destId="{110FDEF4-4E2F-4E3A-8AC2-C4BED584E661}" srcOrd="2" destOrd="0" presId="urn:microsoft.com/office/officeart/2018/2/layout/IconLabelList"/>
    <dgm:cxn modelId="{DB43A603-889B-454C-A080-D172AF87491F}" type="presParOf" srcId="{8BB8CA3B-F06C-461E-B23D-EE4C0540AC67}" destId="{2D572665-5A2F-4362-871B-F84F8B2D86DD}" srcOrd="3" destOrd="0" presId="urn:microsoft.com/office/officeart/2018/2/layout/IconLabelList"/>
    <dgm:cxn modelId="{EC79F1A8-55E6-5A48-A644-19ACF934061F}" type="presParOf" srcId="{8BB8CA3B-F06C-461E-B23D-EE4C0540AC67}" destId="{90DA8A26-DCA7-4472-83F7-A1658B627B0F}" srcOrd="4" destOrd="0" presId="urn:microsoft.com/office/officeart/2018/2/layout/IconLabelList"/>
    <dgm:cxn modelId="{E1210FAC-3A57-B44B-A675-1550E64E319A}" type="presParOf" srcId="{90DA8A26-DCA7-4472-83F7-A1658B627B0F}" destId="{03926E33-1A07-4AC6-B178-9331D71622EE}" srcOrd="0" destOrd="0" presId="urn:microsoft.com/office/officeart/2018/2/layout/IconLabelList"/>
    <dgm:cxn modelId="{4ACEC64E-FD3A-E542-9448-8E6E0671B65C}" type="presParOf" srcId="{90DA8A26-DCA7-4472-83F7-A1658B627B0F}" destId="{821CF17B-F4BB-4460-ADAE-E35E31BDE37A}" srcOrd="1" destOrd="0" presId="urn:microsoft.com/office/officeart/2018/2/layout/IconLabelList"/>
    <dgm:cxn modelId="{D50B9CB7-00C4-3C44-A57B-633BAB7CECD6}" type="presParOf" srcId="{90DA8A26-DCA7-4472-83F7-A1658B627B0F}" destId="{BD5D684C-8D26-499B-A5AA-3C976E943A7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1AEDE88-90E9-430C-B0BC-BAF68AC74DA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A6C4B1-52C9-49A2-B3CA-89475C878340}">
      <dgm:prSet/>
      <dgm:spPr/>
      <dgm:t>
        <a:bodyPr/>
        <a:lstStyle/>
        <a:p>
          <a:r>
            <a:rPr lang="it-IT" dirty="0"/>
            <a:t>un posizionamento di genere delle persone all’interno delle organizzazioni (dunque l’adozione di un linguaggio, un abbigliamento, un’immagine di sé, quale membro “di genere” dell’organizzazione);</a:t>
          </a:r>
          <a:endParaRPr lang="en-US" dirty="0"/>
        </a:p>
      </dgm:t>
    </dgm:pt>
    <dgm:pt modelId="{EDB3DF7F-167B-499E-9641-6B6243315E1B}" type="parTrans" cxnId="{659B3527-E960-4742-97F5-A7DE486F829C}">
      <dgm:prSet/>
      <dgm:spPr/>
      <dgm:t>
        <a:bodyPr/>
        <a:lstStyle/>
        <a:p>
          <a:endParaRPr lang="en-US"/>
        </a:p>
      </dgm:t>
    </dgm:pt>
    <dgm:pt modelId="{6462506F-7423-4881-A0A3-3F0BCF5CDD18}" type="sibTrans" cxnId="{659B3527-E960-4742-97F5-A7DE486F829C}">
      <dgm:prSet/>
      <dgm:spPr/>
      <dgm:t>
        <a:bodyPr/>
        <a:lstStyle/>
        <a:p>
          <a:endParaRPr lang="en-US"/>
        </a:p>
      </dgm:t>
    </dgm:pt>
    <dgm:pt modelId="{A8B16B8C-723C-44C7-AEE4-95EBA535E7A3}">
      <dgm:prSet/>
      <dgm:spPr/>
      <dgm:t>
        <a:bodyPr/>
        <a:lstStyle/>
        <a:p>
          <a:r>
            <a:rPr lang="it-IT"/>
            <a:t>una più generale logica organizzativa misurata sui tempi, i corpi ed un modello di desiderio maschili.</a:t>
          </a:r>
          <a:endParaRPr lang="en-US"/>
        </a:p>
      </dgm:t>
    </dgm:pt>
    <dgm:pt modelId="{0DAEDC44-BEA8-463F-AA99-00434856347A}" type="parTrans" cxnId="{D71102C7-E11B-4DF8-879B-C0373B606992}">
      <dgm:prSet/>
      <dgm:spPr/>
      <dgm:t>
        <a:bodyPr/>
        <a:lstStyle/>
        <a:p>
          <a:endParaRPr lang="en-US"/>
        </a:p>
      </dgm:t>
    </dgm:pt>
    <dgm:pt modelId="{5A658CCD-5EE2-4AC4-82CE-4887FAD52341}" type="sibTrans" cxnId="{D71102C7-E11B-4DF8-879B-C0373B606992}">
      <dgm:prSet/>
      <dgm:spPr/>
      <dgm:t>
        <a:bodyPr/>
        <a:lstStyle/>
        <a:p>
          <a:endParaRPr lang="en-US"/>
        </a:p>
      </dgm:t>
    </dgm:pt>
    <dgm:pt modelId="{FCDBF59B-C8FB-994C-839F-97F5EC8F9FF9}" type="pres">
      <dgm:prSet presAssocID="{71AEDE88-90E9-430C-B0BC-BAF68AC74DAC}" presName="linear" presStyleCnt="0">
        <dgm:presLayoutVars>
          <dgm:animLvl val="lvl"/>
          <dgm:resizeHandles val="exact"/>
        </dgm:presLayoutVars>
      </dgm:prSet>
      <dgm:spPr/>
    </dgm:pt>
    <dgm:pt modelId="{36F27EFF-2EA0-B34C-8782-D5BF6BFBED39}" type="pres">
      <dgm:prSet presAssocID="{22A6C4B1-52C9-49A2-B3CA-89475C87834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BC56F7-2126-F148-9EA5-6B2A2BBEFC2B}" type="pres">
      <dgm:prSet presAssocID="{6462506F-7423-4881-A0A3-3F0BCF5CDD18}" presName="spacer" presStyleCnt="0"/>
      <dgm:spPr/>
    </dgm:pt>
    <dgm:pt modelId="{B028A855-1C16-D649-A57A-2BE694C717C0}" type="pres">
      <dgm:prSet presAssocID="{A8B16B8C-723C-44C7-AEE4-95EBA535E7A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59B3527-E960-4742-97F5-A7DE486F829C}" srcId="{71AEDE88-90E9-430C-B0BC-BAF68AC74DAC}" destId="{22A6C4B1-52C9-49A2-B3CA-89475C878340}" srcOrd="0" destOrd="0" parTransId="{EDB3DF7F-167B-499E-9641-6B6243315E1B}" sibTransId="{6462506F-7423-4881-A0A3-3F0BCF5CDD18}"/>
    <dgm:cxn modelId="{AEEA1332-670A-8347-92B4-3ED94CD87469}" type="presOf" srcId="{A8B16B8C-723C-44C7-AEE4-95EBA535E7A3}" destId="{B028A855-1C16-D649-A57A-2BE694C717C0}" srcOrd="0" destOrd="0" presId="urn:microsoft.com/office/officeart/2005/8/layout/vList2"/>
    <dgm:cxn modelId="{D71102C7-E11B-4DF8-879B-C0373B606992}" srcId="{71AEDE88-90E9-430C-B0BC-BAF68AC74DAC}" destId="{A8B16B8C-723C-44C7-AEE4-95EBA535E7A3}" srcOrd="1" destOrd="0" parTransId="{0DAEDC44-BEA8-463F-AA99-00434856347A}" sibTransId="{5A658CCD-5EE2-4AC4-82CE-4887FAD52341}"/>
    <dgm:cxn modelId="{DB384DE0-B641-AB41-B098-E9772F745EF0}" type="presOf" srcId="{71AEDE88-90E9-430C-B0BC-BAF68AC74DAC}" destId="{FCDBF59B-C8FB-994C-839F-97F5EC8F9FF9}" srcOrd="0" destOrd="0" presId="urn:microsoft.com/office/officeart/2005/8/layout/vList2"/>
    <dgm:cxn modelId="{84CD3BE5-38D8-0347-AC59-C127767B08BF}" type="presOf" srcId="{22A6C4B1-52C9-49A2-B3CA-89475C878340}" destId="{36F27EFF-2EA0-B34C-8782-D5BF6BFBED39}" srcOrd="0" destOrd="0" presId="urn:microsoft.com/office/officeart/2005/8/layout/vList2"/>
    <dgm:cxn modelId="{1A6AB23C-09DC-8A40-BAF6-8EF4AB0E9EB5}" type="presParOf" srcId="{FCDBF59B-C8FB-994C-839F-97F5EC8F9FF9}" destId="{36F27EFF-2EA0-B34C-8782-D5BF6BFBED39}" srcOrd="0" destOrd="0" presId="urn:microsoft.com/office/officeart/2005/8/layout/vList2"/>
    <dgm:cxn modelId="{F30E2571-6C59-754D-AA0F-3A9534F101B3}" type="presParOf" srcId="{FCDBF59B-C8FB-994C-839F-97F5EC8F9FF9}" destId="{19BC56F7-2126-F148-9EA5-6B2A2BBEFC2B}" srcOrd="1" destOrd="0" presId="urn:microsoft.com/office/officeart/2005/8/layout/vList2"/>
    <dgm:cxn modelId="{3D4660DA-5A7A-8643-88FC-66719A21386B}" type="presParOf" srcId="{FCDBF59B-C8FB-994C-839F-97F5EC8F9FF9}" destId="{B028A855-1C16-D649-A57A-2BE694C717C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FF432-23A7-45AB-9AF0-F0ED4C898999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048B1E3-AB8E-4EF7-B1B4-52368F0AAF8B}">
      <dgm:prSet/>
      <dgm:spPr/>
      <dgm:t>
        <a:bodyPr/>
        <a:lstStyle/>
        <a:p>
          <a:r>
            <a:rPr lang="it-IT"/>
            <a:t>La strumentista: “</a:t>
          </a:r>
          <a:r>
            <a:rPr lang="it-IT" i="1"/>
            <a:t>Ma mica è colpa nostra! E poi... gliel'hai detto che stiamo operando? Comunque chiama l'ingegneria clinica e digli di far venire subito qualcuno. Subito!</a:t>
          </a:r>
          <a:r>
            <a:rPr lang="it-IT"/>
            <a:t>”. </a:t>
          </a:r>
          <a:endParaRPr lang="en-US"/>
        </a:p>
      </dgm:t>
    </dgm:pt>
    <dgm:pt modelId="{29B55277-0B9F-4335-9FD0-7FA1E4EC5749}" type="parTrans" cxnId="{85C6A1F3-8D24-4F52-B60E-F87D0E682404}">
      <dgm:prSet/>
      <dgm:spPr/>
      <dgm:t>
        <a:bodyPr/>
        <a:lstStyle/>
        <a:p>
          <a:endParaRPr lang="en-US"/>
        </a:p>
      </dgm:t>
    </dgm:pt>
    <dgm:pt modelId="{ACE3C8F1-7CBD-4DD7-B860-30D004AE638B}" type="sibTrans" cxnId="{85C6A1F3-8D24-4F52-B60E-F87D0E682404}">
      <dgm:prSet/>
      <dgm:spPr/>
      <dgm:t>
        <a:bodyPr/>
        <a:lstStyle/>
        <a:p>
          <a:endParaRPr lang="en-US"/>
        </a:p>
      </dgm:t>
    </dgm:pt>
    <dgm:pt modelId="{983005AD-AADE-44DF-A0C2-AC461BF83F51}">
      <dgm:prSet/>
      <dgm:spPr/>
      <dgm:t>
        <a:bodyPr/>
        <a:lstStyle/>
        <a:p>
          <a:r>
            <a:rPr lang="it-IT"/>
            <a:t>Intanto, la strumentista continua a provare a togliere lo sportellino; ci prova anche la chirurgo, ma senza alcun risultato. Arriva lo strumentista della sala accanto e, dopo un paio di minuti, riesce ad aprire lo sportellino e a cambiare la lampadina. </a:t>
          </a:r>
          <a:endParaRPr lang="en-US"/>
        </a:p>
      </dgm:t>
    </dgm:pt>
    <dgm:pt modelId="{035ABC95-9888-4AF0-836B-783B81614425}" type="parTrans" cxnId="{1CE0A532-03D4-492F-9F29-7EFBD6C04DDB}">
      <dgm:prSet/>
      <dgm:spPr/>
      <dgm:t>
        <a:bodyPr/>
        <a:lstStyle/>
        <a:p>
          <a:endParaRPr lang="en-US"/>
        </a:p>
      </dgm:t>
    </dgm:pt>
    <dgm:pt modelId="{C493BB3A-3F6A-407B-B3AD-F816DE3FEF75}" type="sibTrans" cxnId="{1CE0A532-03D4-492F-9F29-7EFBD6C04DDB}">
      <dgm:prSet/>
      <dgm:spPr/>
      <dgm:t>
        <a:bodyPr/>
        <a:lstStyle/>
        <a:p>
          <a:endParaRPr lang="en-US"/>
        </a:p>
      </dgm:t>
    </dgm:pt>
    <dgm:pt modelId="{5DE5D7B1-7DC0-5643-93EC-0A96513B2325}" type="pres">
      <dgm:prSet presAssocID="{D7DFF432-23A7-45AB-9AF0-F0ED4C898999}" presName="vert0" presStyleCnt="0">
        <dgm:presLayoutVars>
          <dgm:dir/>
          <dgm:animOne val="branch"/>
          <dgm:animLvl val="lvl"/>
        </dgm:presLayoutVars>
      </dgm:prSet>
      <dgm:spPr/>
    </dgm:pt>
    <dgm:pt modelId="{A66290C7-9FD4-C342-A6AD-C6CD10AC88BF}" type="pres">
      <dgm:prSet presAssocID="{F048B1E3-AB8E-4EF7-B1B4-52368F0AAF8B}" presName="thickLine" presStyleLbl="alignNode1" presStyleIdx="0" presStyleCnt="2"/>
      <dgm:spPr/>
    </dgm:pt>
    <dgm:pt modelId="{D0F02D02-112B-AA4D-A6F4-B7AE499B44C5}" type="pres">
      <dgm:prSet presAssocID="{F048B1E3-AB8E-4EF7-B1B4-52368F0AAF8B}" presName="horz1" presStyleCnt="0"/>
      <dgm:spPr/>
    </dgm:pt>
    <dgm:pt modelId="{0209224E-3F86-9347-8A67-6C699369A9F3}" type="pres">
      <dgm:prSet presAssocID="{F048B1E3-AB8E-4EF7-B1B4-52368F0AAF8B}" presName="tx1" presStyleLbl="revTx" presStyleIdx="0" presStyleCnt="2"/>
      <dgm:spPr/>
    </dgm:pt>
    <dgm:pt modelId="{ABF4713F-4BDF-B945-A845-9B508364173D}" type="pres">
      <dgm:prSet presAssocID="{F048B1E3-AB8E-4EF7-B1B4-52368F0AAF8B}" presName="vert1" presStyleCnt="0"/>
      <dgm:spPr/>
    </dgm:pt>
    <dgm:pt modelId="{65E64491-84E6-9648-AD6E-D825F6FA2CEE}" type="pres">
      <dgm:prSet presAssocID="{983005AD-AADE-44DF-A0C2-AC461BF83F51}" presName="thickLine" presStyleLbl="alignNode1" presStyleIdx="1" presStyleCnt="2"/>
      <dgm:spPr/>
    </dgm:pt>
    <dgm:pt modelId="{24891A06-8135-9347-9635-9C2812730D5B}" type="pres">
      <dgm:prSet presAssocID="{983005AD-AADE-44DF-A0C2-AC461BF83F51}" presName="horz1" presStyleCnt="0"/>
      <dgm:spPr/>
    </dgm:pt>
    <dgm:pt modelId="{992F35E5-88E3-EB44-9DC7-D57AA6A06B89}" type="pres">
      <dgm:prSet presAssocID="{983005AD-AADE-44DF-A0C2-AC461BF83F51}" presName="tx1" presStyleLbl="revTx" presStyleIdx="1" presStyleCnt="2"/>
      <dgm:spPr/>
    </dgm:pt>
    <dgm:pt modelId="{7EADB3B2-9708-E849-AD08-BD0805B09696}" type="pres">
      <dgm:prSet presAssocID="{983005AD-AADE-44DF-A0C2-AC461BF83F51}" presName="vert1" presStyleCnt="0"/>
      <dgm:spPr/>
    </dgm:pt>
  </dgm:ptLst>
  <dgm:cxnLst>
    <dgm:cxn modelId="{1CE0A532-03D4-492F-9F29-7EFBD6C04DDB}" srcId="{D7DFF432-23A7-45AB-9AF0-F0ED4C898999}" destId="{983005AD-AADE-44DF-A0C2-AC461BF83F51}" srcOrd="1" destOrd="0" parTransId="{035ABC95-9888-4AF0-836B-783B81614425}" sibTransId="{C493BB3A-3F6A-407B-B3AD-F816DE3FEF75}"/>
    <dgm:cxn modelId="{3615375C-399F-C041-8FF2-7EAC71DD0565}" type="presOf" srcId="{983005AD-AADE-44DF-A0C2-AC461BF83F51}" destId="{992F35E5-88E3-EB44-9DC7-D57AA6A06B89}" srcOrd="0" destOrd="0" presId="urn:microsoft.com/office/officeart/2008/layout/LinedList"/>
    <dgm:cxn modelId="{13A99A70-4D4B-4145-83BA-72139608034B}" type="presOf" srcId="{F048B1E3-AB8E-4EF7-B1B4-52368F0AAF8B}" destId="{0209224E-3F86-9347-8A67-6C699369A9F3}" srcOrd="0" destOrd="0" presId="urn:microsoft.com/office/officeart/2008/layout/LinedList"/>
    <dgm:cxn modelId="{93E4AAB4-C07C-2247-87C0-02F48C456219}" type="presOf" srcId="{D7DFF432-23A7-45AB-9AF0-F0ED4C898999}" destId="{5DE5D7B1-7DC0-5643-93EC-0A96513B2325}" srcOrd="0" destOrd="0" presId="urn:microsoft.com/office/officeart/2008/layout/LinedList"/>
    <dgm:cxn modelId="{85C6A1F3-8D24-4F52-B60E-F87D0E682404}" srcId="{D7DFF432-23A7-45AB-9AF0-F0ED4C898999}" destId="{F048B1E3-AB8E-4EF7-B1B4-52368F0AAF8B}" srcOrd="0" destOrd="0" parTransId="{29B55277-0B9F-4335-9FD0-7FA1E4EC5749}" sibTransId="{ACE3C8F1-7CBD-4DD7-B860-30D004AE638B}"/>
    <dgm:cxn modelId="{7AC3AD53-1267-DE4E-946B-F8EA778438E2}" type="presParOf" srcId="{5DE5D7B1-7DC0-5643-93EC-0A96513B2325}" destId="{A66290C7-9FD4-C342-A6AD-C6CD10AC88BF}" srcOrd="0" destOrd="0" presId="urn:microsoft.com/office/officeart/2008/layout/LinedList"/>
    <dgm:cxn modelId="{E6038FAC-CD0D-6D4E-A9ED-96F08F2676CE}" type="presParOf" srcId="{5DE5D7B1-7DC0-5643-93EC-0A96513B2325}" destId="{D0F02D02-112B-AA4D-A6F4-B7AE499B44C5}" srcOrd="1" destOrd="0" presId="urn:microsoft.com/office/officeart/2008/layout/LinedList"/>
    <dgm:cxn modelId="{1EAEEA1A-7362-3545-9E8F-BC1D462AC547}" type="presParOf" srcId="{D0F02D02-112B-AA4D-A6F4-B7AE499B44C5}" destId="{0209224E-3F86-9347-8A67-6C699369A9F3}" srcOrd="0" destOrd="0" presId="urn:microsoft.com/office/officeart/2008/layout/LinedList"/>
    <dgm:cxn modelId="{D1527F83-F7DB-4C4C-BB98-EC86202D8296}" type="presParOf" srcId="{D0F02D02-112B-AA4D-A6F4-B7AE499B44C5}" destId="{ABF4713F-4BDF-B945-A845-9B508364173D}" srcOrd="1" destOrd="0" presId="urn:microsoft.com/office/officeart/2008/layout/LinedList"/>
    <dgm:cxn modelId="{00B2DF30-15C1-8848-918F-BAFE338AD959}" type="presParOf" srcId="{5DE5D7B1-7DC0-5643-93EC-0A96513B2325}" destId="{65E64491-84E6-9648-AD6E-D825F6FA2CEE}" srcOrd="2" destOrd="0" presId="urn:microsoft.com/office/officeart/2008/layout/LinedList"/>
    <dgm:cxn modelId="{93226FE2-6BEA-C848-99A1-5C2AD0C572EE}" type="presParOf" srcId="{5DE5D7B1-7DC0-5643-93EC-0A96513B2325}" destId="{24891A06-8135-9347-9635-9C2812730D5B}" srcOrd="3" destOrd="0" presId="urn:microsoft.com/office/officeart/2008/layout/LinedList"/>
    <dgm:cxn modelId="{EBA5C2B1-A0D5-8F4A-A9FD-E333DC236FC1}" type="presParOf" srcId="{24891A06-8135-9347-9635-9C2812730D5B}" destId="{992F35E5-88E3-EB44-9DC7-D57AA6A06B89}" srcOrd="0" destOrd="0" presId="urn:microsoft.com/office/officeart/2008/layout/LinedList"/>
    <dgm:cxn modelId="{22A02C35-3BA7-D240-A206-6CF4B57ED58F}" type="presParOf" srcId="{24891A06-8135-9347-9635-9C2812730D5B}" destId="{7EADB3B2-9708-E849-AD08-BD0805B096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039910-17C1-4BB6-821A-E429146917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B3CFEF2-4F91-42CB-A975-7B7B8ACFF78E}">
      <dgm:prSet/>
      <dgm:spPr/>
      <dgm:t>
        <a:bodyPr/>
        <a:lstStyle/>
        <a:p>
          <a:r>
            <a:rPr lang="it-IT"/>
            <a:t>E’ considerare </a:t>
          </a:r>
          <a:r>
            <a:rPr lang="it-IT" b="1"/>
            <a:t>la tecnologia e le sue potenzialità nelle sue modalità di uso effettivo </a:t>
          </a:r>
          <a:r>
            <a:rPr lang="it-IT"/>
            <a:t>da parte di una comunità di utilizzatori ed in relazione ad altri strumenti, tecniche e pratiche che ad essa si accompagnano.</a:t>
          </a:r>
          <a:endParaRPr lang="en-US"/>
        </a:p>
      </dgm:t>
    </dgm:pt>
    <dgm:pt modelId="{7CB7A6B2-AE7A-4356-AABB-DBF082716815}" type="parTrans" cxnId="{05B052FD-18DE-49AE-90F2-54BA6EC08E57}">
      <dgm:prSet/>
      <dgm:spPr/>
      <dgm:t>
        <a:bodyPr/>
        <a:lstStyle/>
        <a:p>
          <a:endParaRPr lang="en-US"/>
        </a:p>
      </dgm:t>
    </dgm:pt>
    <dgm:pt modelId="{61DA8F18-4D8F-4971-9339-5A8E38B7CC30}" type="sibTrans" cxnId="{05B052FD-18DE-49AE-90F2-54BA6EC08E57}">
      <dgm:prSet/>
      <dgm:spPr/>
      <dgm:t>
        <a:bodyPr/>
        <a:lstStyle/>
        <a:p>
          <a:endParaRPr lang="en-US"/>
        </a:p>
      </dgm:t>
    </dgm:pt>
    <dgm:pt modelId="{2EC77471-3313-4C4A-ABC3-22D90994CC35}">
      <dgm:prSet/>
      <dgm:spPr/>
      <dgm:t>
        <a:bodyPr/>
        <a:lstStyle/>
        <a:p>
          <a:r>
            <a:rPr lang="it-IT"/>
            <a:t>E’ guardare alle </a:t>
          </a:r>
          <a:r>
            <a:rPr lang="it-IT" b="1"/>
            <a:t>tecnologie in ottica organizzativa </a:t>
          </a:r>
          <a:r>
            <a:rPr lang="it-IT"/>
            <a:t>e quindi vuol dire analizzare le reciproche interazioni che si instaurano tra la macchina, gli utilizzatori ed uno specifico contesto d’uso. </a:t>
          </a:r>
          <a:endParaRPr lang="en-US"/>
        </a:p>
      </dgm:t>
    </dgm:pt>
    <dgm:pt modelId="{C209E56E-7804-43B5-8D0C-61D5B2A30688}" type="parTrans" cxnId="{E486F7AD-96C6-423C-AF48-ED8B4BEE3D76}">
      <dgm:prSet/>
      <dgm:spPr/>
      <dgm:t>
        <a:bodyPr/>
        <a:lstStyle/>
        <a:p>
          <a:endParaRPr lang="en-US"/>
        </a:p>
      </dgm:t>
    </dgm:pt>
    <dgm:pt modelId="{BFA643A3-9CAC-4BE1-AADB-749D78E5276B}" type="sibTrans" cxnId="{E486F7AD-96C6-423C-AF48-ED8B4BEE3D76}">
      <dgm:prSet/>
      <dgm:spPr/>
      <dgm:t>
        <a:bodyPr/>
        <a:lstStyle/>
        <a:p>
          <a:endParaRPr lang="en-US"/>
        </a:p>
      </dgm:t>
    </dgm:pt>
    <dgm:pt modelId="{994E651D-00BA-694C-BF73-3C67DE4E76CB}" type="pres">
      <dgm:prSet presAssocID="{E2039910-17C1-4BB6-821A-E429146917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968CB-724A-0446-8C92-3C840AF491C1}" type="pres">
      <dgm:prSet presAssocID="{3B3CFEF2-4F91-42CB-A975-7B7B8ACFF78E}" presName="hierRoot1" presStyleCnt="0"/>
      <dgm:spPr/>
    </dgm:pt>
    <dgm:pt modelId="{18E6CDB5-F736-5F48-A28A-18B0572DB478}" type="pres">
      <dgm:prSet presAssocID="{3B3CFEF2-4F91-42CB-A975-7B7B8ACFF78E}" presName="composite" presStyleCnt="0"/>
      <dgm:spPr/>
    </dgm:pt>
    <dgm:pt modelId="{A1C037A8-B746-9C43-B38F-110323D436CA}" type="pres">
      <dgm:prSet presAssocID="{3B3CFEF2-4F91-42CB-A975-7B7B8ACFF78E}" presName="background" presStyleLbl="node0" presStyleIdx="0" presStyleCnt="2"/>
      <dgm:spPr/>
    </dgm:pt>
    <dgm:pt modelId="{6B51F6F6-A383-AE4F-823B-5ABDEB800ACB}" type="pres">
      <dgm:prSet presAssocID="{3B3CFEF2-4F91-42CB-A975-7B7B8ACFF78E}" presName="text" presStyleLbl="fgAcc0" presStyleIdx="0" presStyleCnt="2">
        <dgm:presLayoutVars>
          <dgm:chPref val="3"/>
        </dgm:presLayoutVars>
      </dgm:prSet>
      <dgm:spPr/>
    </dgm:pt>
    <dgm:pt modelId="{4B9D8CD0-C6E8-1744-B579-D92C56CBF75A}" type="pres">
      <dgm:prSet presAssocID="{3B3CFEF2-4F91-42CB-A975-7B7B8ACFF78E}" presName="hierChild2" presStyleCnt="0"/>
      <dgm:spPr/>
    </dgm:pt>
    <dgm:pt modelId="{DAD769F5-F273-2248-83AE-106B339C7973}" type="pres">
      <dgm:prSet presAssocID="{2EC77471-3313-4C4A-ABC3-22D90994CC35}" presName="hierRoot1" presStyleCnt="0"/>
      <dgm:spPr/>
    </dgm:pt>
    <dgm:pt modelId="{D7F8D326-AF7B-0F43-B247-AB7B92A2E2E1}" type="pres">
      <dgm:prSet presAssocID="{2EC77471-3313-4C4A-ABC3-22D90994CC35}" presName="composite" presStyleCnt="0"/>
      <dgm:spPr/>
    </dgm:pt>
    <dgm:pt modelId="{B2978D7F-2528-544B-9B48-D79C96467D01}" type="pres">
      <dgm:prSet presAssocID="{2EC77471-3313-4C4A-ABC3-22D90994CC35}" presName="background" presStyleLbl="node0" presStyleIdx="1" presStyleCnt="2"/>
      <dgm:spPr/>
    </dgm:pt>
    <dgm:pt modelId="{BCF2D3E8-FC2B-E844-BB15-F2E3AD074A5F}" type="pres">
      <dgm:prSet presAssocID="{2EC77471-3313-4C4A-ABC3-22D90994CC35}" presName="text" presStyleLbl="fgAcc0" presStyleIdx="1" presStyleCnt="2">
        <dgm:presLayoutVars>
          <dgm:chPref val="3"/>
        </dgm:presLayoutVars>
      </dgm:prSet>
      <dgm:spPr/>
    </dgm:pt>
    <dgm:pt modelId="{B428588F-8720-A747-ABE2-20FE67FC19C3}" type="pres">
      <dgm:prSet presAssocID="{2EC77471-3313-4C4A-ABC3-22D90994CC35}" presName="hierChild2" presStyleCnt="0"/>
      <dgm:spPr/>
    </dgm:pt>
  </dgm:ptLst>
  <dgm:cxnLst>
    <dgm:cxn modelId="{71F83668-02DA-7B48-9782-14FDF12F4616}" type="presOf" srcId="{2EC77471-3313-4C4A-ABC3-22D90994CC35}" destId="{BCF2D3E8-FC2B-E844-BB15-F2E3AD074A5F}" srcOrd="0" destOrd="0" presId="urn:microsoft.com/office/officeart/2005/8/layout/hierarchy1"/>
    <dgm:cxn modelId="{E486F7AD-96C6-423C-AF48-ED8B4BEE3D76}" srcId="{E2039910-17C1-4BB6-821A-E429146917D9}" destId="{2EC77471-3313-4C4A-ABC3-22D90994CC35}" srcOrd="1" destOrd="0" parTransId="{C209E56E-7804-43B5-8D0C-61D5B2A30688}" sibTransId="{BFA643A3-9CAC-4BE1-AADB-749D78E5276B}"/>
    <dgm:cxn modelId="{CAE4C1C4-5F7F-144C-9F7C-6CE8DEF1E93E}" type="presOf" srcId="{E2039910-17C1-4BB6-821A-E429146917D9}" destId="{994E651D-00BA-694C-BF73-3C67DE4E76CB}" srcOrd="0" destOrd="0" presId="urn:microsoft.com/office/officeart/2005/8/layout/hierarchy1"/>
    <dgm:cxn modelId="{266C37E7-B98B-574E-8AA3-04C7E6C6C356}" type="presOf" srcId="{3B3CFEF2-4F91-42CB-A975-7B7B8ACFF78E}" destId="{6B51F6F6-A383-AE4F-823B-5ABDEB800ACB}" srcOrd="0" destOrd="0" presId="urn:microsoft.com/office/officeart/2005/8/layout/hierarchy1"/>
    <dgm:cxn modelId="{05B052FD-18DE-49AE-90F2-54BA6EC08E57}" srcId="{E2039910-17C1-4BB6-821A-E429146917D9}" destId="{3B3CFEF2-4F91-42CB-A975-7B7B8ACFF78E}" srcOrd="0" destOrd="0" parTransId="{7CB7A6B2-AE7A-4356-AABB-DBF082716815}" sibTransId="{61DA8F18-4D8F-4971-9339-5A8E38B7CC30}"/>
    <dgm:cxn modelId="{98EEEDB0-66DF-AF40-A2CE-85B6A2D7BF23}" type="presParOf" srcId="{994E651D-00BA-694C-BF73-3C67DE4E76CB}" destId="{181968CB-724A-0446-8C92-3C840AF491C1}" srcOrd="0" destOrd="0" presId="urn:microsoft.com/office/officeart/2005/8/layout/hierarchy1"/>
    <dgm:cxn modelId="{5C4A6449-0E51-7249-A31E-A53798432D8F}" type="presParOf" srcId="{181968CB-724A-0446-8C92-3C840AF491C1}" destId="{18E6CDB5-F736-5F48-A28A-18B0572DB478}" srcOrd="0" destOrd="0" presId="urn:microsoft.com/office/officeart/2005/8/layout/hierarchy1"/>
    <dgm:cxn modelId="{45610E52-1F7A-7243-9047-FA31AC896710}" type="presParOf" srcId="{18E6CDB5-F736-5F48-A28A-18B0572DB478}" destId="{A1C037A8-B746-9C43-B38F-110323D436CA}" srcOrd="0" destOrd="0" presId="urn:microsoft.com/office/officeart/2005/8/layout/hierarchy1"/>
    <dgm:cxn modelId="{5F12A835-42AD-DC42-A606-9E3C37F7D41D}" type="presParOf" srcId="{18E6CDB5-F736-5F48-A28A-18B0572DB478}" destId="{6B51F6F6-A383-AE4F-823B-5ABDEB800ACB}" srcOrd="1" destOrd="0" presId="urn:microsoft.com/office/officeart/2005/8/layout/hierarchy1"/>
    <dgm:cxn modelId="{68DD0492-5148-6E40-8C58-5BAB642C6A06}" type="presParOf" srcId="{181968CB-724A-0446-8C92-3C840AF491C1}" destId="{4B9D8CD0-C6E8-1744-B579-D92C56CBF75A}" srcOrd="1" destOrd="0" presId="urn:microsoft.com/office/officeart/2005/8/layout/hierarchy1"/>
    <dgm:cxn modelId="{8A933C41-5447-D943-8FAB-3B96C79620D7}" type="presParOf" srcId="{994E651D-00BA-694C-BF73-3C67DE4E76CB}" destId="{DAD769F5-F273-2248-83AE-106B339C7973}" srcOrd="1" destOrd="0" presId="urn:microsoft.com/office/officeart/2005/8/layout/hierarchy1"/>
    <dgm:cxn modelId="{382B705C-BCA0-604D-996D-C9B982B5F701}" type="presParOf" srcId="{DAD769F5-F273-2248-83AE-106B339C7973}" destId="{D7F8D326-AF7B-0F43-B247-AB7B92A2E2E1}" srcOrd="0" destOrd="0" presId="urn:microsoft.com/office/officeart/2005/8/layout/hierarchy1"/>
    <dgm:cxn modelId="{28B7AF5A-EC92-7F4E-9A08-E86E3ACC12DB}" type="presParOf" srcId="{D7F8D326-AF7B-0F43-B247-AB7B92A2E2E1}" destId="{B2978D7F-2528-544B-9B48-D79C96467D01}" srcOrd="0" destOrd="0" presId="urn:microsoft.com/office/officeart/2005/8/layout/hierarchy1"/>
    <dgm:cxn modelId="{9C32C738-0D41-3B45-AE6E-68DA0F02FE0A}" type="presParOf" srcId="{D7F8D326-AF7B-0F43-B247-AB7B92A2E2E1}" destId="{BCF2D3E8-FC2B-E844-BB15-F2E3AD074A5F}" srcOrd="1" destOrd="0" presId="urn:microsoft.com/office/officeart/2005/8/layout/hierarchy1"/>
    <dgm:cxn modelId="{F3F0B251-CE8E-5F4F-B062-1E1275FA1376}" type="presParOf" srcId="{DAD769F5-F273-2248-83AE-106B339C7973}" destId="{B428588F-8720-A747-ABE2-20FE67FC19C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2CFD69-6ECD-4227-A4F8-F45206BD56E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D6AA40-2E57-41E6-9148-27D9CDF29695}">
      <dgm:prSet/>
      <dgm:spPr/>
      <dgm:t>
        <a:bodyPr/>
        <a:lstStyle/>
        <a:p>
          <a:r>
            <a:rPr lang="it-IT"/>
            <a:t>Passare dalla tecnologia-in-sé alla tecnologia-in-uso permette di portare alla luce tutto il </a:t>
          </a:r>
          <a:r>
            <a:rPr lang="it-IT" b="1"/>
            <a:t>‘lavoro nascosto’</a:t>
          </a:r>
          <a:r>
            <a:rPr lang="it-IT"/>
            <a:t> che gli utilizzatori sono chiamati a fare affinché una tecnologia diventi ‘usabile’ entro un dato contesto d’uso.</a:t>
          </a:r>
          <a:endParaRPr lang="en-US"/>
        </a:p>
      </dgm:t>
    </dgm:pt>
    <dgm:pt modelId="{F8711C34-D288-40E2-A316-F78BDA79B93D}" type="parTrans" cxnId="{3EC87F27-F8B0-45C0-9F3E-47FB7E35F6A3}">
      <dgm:prSet/>
      <dgm:spPr/>
      <dgm:t>
        <a:bodyPr/>
        <a:lstStyle/>
        <a:p>
          <a:endParaRPr lang="en-US"/>
        </a:p>
      </dgm:t>
    </dgm:pt>
    <dgm:pt modelId="{FF1C1EFD-D3FD-47EB-9E9D-4546867AE31C}" type="sibTrans" cxnId="{3EC87F27-F8B0-45C0-9F3E-47FB7E35F6A3}">
      <dgm:prSet/>
      <dgm:spPr/>
      <dgm:t>
        <a:bodyPr/>
        <a:lstStyle/>
        <a:p>
          <a:endParaRPr lang="en-US"/>
        </a:p>
      </dgm:t>
    </dgm:pt>
    <dgm:pt modelId="{D6C6D977-3DD7-47BE-A20F-1FD2BC268199}">
      <dgm:prSet/>
      <dgm:spPr/>
      <dgm:t>
        <a:bodyPr/>
        <a:lstStyle/>
        <a:p>
          <a:r>
            <a:rPr lang="it-IT"/>
            <a:t>Le tecnologie, quindi, non nascono ‘usabili’ e ‘affidabili’ a prescindere dai loro utilizzatori, bensì </a:t>
          </a:r>
          <a:r>
            <a:rPr lang="it-IT" b="1"/>
            <a:t>lo diventano quando l’uso in contesti pratici le costruisce come tali</a:t>
          </a:r>
          <a:r>
            <a:rPr lang="it-IT"/>
            <a:t>.</a:t>
          </a:r>
          <a:endParaRPr lang="en-US"/>
        </a:p>
      </dgm:t>
    </dgm:pt>
    <dgm:pt modelId="{7739295D-3709-4163-93DB-31D924893E76}" type="parTrans" cxnId="{50684CBF-BAF6-498F-8E21-E549B8666C49}">
      <dgm:prSet/>
      <dgm:spPr/>
      <dgm:t>
        <a:bodyPr/>
        <a:lstStyle/>
        <a:p>
          <a:endParaRPr lang="en-US"/>
        </a:p>
      </dgm:t>
    </dgm:pt>
    <dgm:pt modelId="{D2529BE1-290A-49EE-823D-0EBD83C0A902}" type="sibTrans" cxnId="{50684CBF-BAF6-498F-8E21-E549B8666C49}">
      <dgm:prSet/>
      <dgm:spPr/>
      <dgm:t>
        <a:bodyPr/>
        <a:lstStyle/>
        <a:p>
          <a:endParaRPr lang="en-US"/>
        </a:p>
      </dgm:t>
    </dgm:pt>
    <dgm:pt modelId="{3FE2D4FB-06D0-1B43-B83D-74BD4643EAE3}" type="pres">
      <dgm:prSet presAssocID="{B42CFD69-6ECD-4227-A4F8-F45206BD56E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B8084C-ED87-2E4E-822C-8850588A844C}" type="pres">
      <dgm:prSet presAssocID="{79D6AA40-2E57-41E6-9148-27D9CDF29695}" presName="hierRoot1" presStyleCnt="0"/>
      <dgm:spPr/>
    </dgm:pt>
    <dgm:pt modelId="{16ACE38E-C1B5-FB4B-9AF4-8241A1B1C607}" type="pres">
      <dgm:prSet presAssocID="{79D6AA40-2E57-41E6-9148-27D9CDF29695}" presName="composite" presStyleCnt="0"/>
      <dgm:spPr/>
    </dgm:pt>
    <dgm:pt modelId="{A5AB8819-9EE5-6C42-97FA-5DA96C146080}" type="pres">
      <dgm:prSet presAssocID="{79D6AA40-2E57-41E6-9148-27D9CDF29695}" presName="background" presStyleLbl="node0" presStyleIdx="0" presStyleCnt="2"/>
      <dgm:spPr/>
    </dgm:pt>
    <dgm:pt modelId="{0083DB4D-149A-094E-ACD2-E25C7B4E48CE}" type="pres">
      <dgm:prSet presAssocID="{79D6AA40-2E57-41E6-9148-27D9CDF29695}" presName="text" presStyleLbl="fgAcc0" presStyleIdx="0" presStyleCnt="2">
        <dgm:presLayoutVars>
          <dgm:chPref val="3"/>
        </dgm:presLayoutVars>
      </dgm:prSet>
      <dgm:spPr/>
    </dgm:pt>
    <dgm:pt modelId="{CC0EC775-5A8D-8543-9A07-8F7388D620AF}" type="pres">
      <dgm:prSet presAssocID="{79D6AA40-2E57-41E6-9148-27D9CDF29695}" presName="hierChild2" presStyleCnt="0"/>
      <dgm:spPr/>
    </dgm:pt>
    <dgm:pt modelId="{1F323CF0-648F-4149-B401-94B358BDEDCC}" type="pres">
      <dgm:prSet presAssocID="{D6C6D977-3DD7-47BE-A20F-1FD2BC268199}" presName="hierRoot1" presStyleCnt="0"/>
      <dgm:spPr/>
    </dgm:pt>
    <dgm:pt modelId="{19586FA1-85C4-1742-8EE9-11605EB467BC}" type="pres">
      <dgm:prSet presAssocID="{D6C6D977-3DD7-47BE-A20F-1FD2BC268199}" presName="composite" presStyleCnt="0"/>
      <dgm:spPr/>
    </dgm:pt>
    <dgm:pt modelId="{8BE346F0-1246-5B46-AC9F-AC3DFA2D5DDE}" type="pres">
      <dgm:prSet presAssocID="{D6C6D977-3DD7-47BE-A20F-1FD2BC268199}" presName="background" presStyleLbl="node0" presStyleIdx="1" presStyleCnt="2"/>
      <dgm:spPr/>
    </dgm:pt>
    <dgm:pt modelId="{FA235E38-1FE0-194D-B20C-333CADE37DC6}" type="pres">
      <dgm:prSet presAssocID="{D6C6D977-3DD7-47BE-A20F-1FD2BC268199}" presName="text" presStyleLbl="fgAcc0" presStyleIdx="1" presStyleCnt="2">
        <dgm:presLayoutVars>
          <dgm:chPref val="3"/>
        </dgm:presLayoutVars>
      </dgm:prSet>
      <dgm:spPr/>
    </dgm:pt>
    <dgm:pt modelId="{AC45A5B1-52CF-8B48-98D4-C5334837196D}" type="pres">
      <dgm:prSet presAssocID="{D6C6D977-3DD7-47BE-A20F-1FD2BC268199}" presName="hierChild2" presStyleCnt="0"/>
      <dgm:spPr/>
    </dgm:pt>
  </dgm:ptLst>
  <dgm:cxnLst>
    <dgm:cxn modelId="{3EC87F27-F8B0-45C0-9F3E-47FB7E35F6A3}" srcId="{B42CFD69-6ECD-4227-A4F8-F45206BD56E0}" destId="{79D6AA40-2E57-41E6-9148-27D9CDF29695}" srcOrd="0" destOrd="0" parTransId="{F8711C34-D288-40E2-A316-F78BDA79B93D}" sibTransId="{FF1C1EFD-D3FD-47EB-9E9D-4546867AE31C}"/>
    <dgm:cxn modelId="{4A1E1E2A-22E6-4C4D-909F-ACDD10F0197C}" type="presOf" srcId="{B42CFD69-6ECD-4227-A4F8-F45206BD56E0}" destId="{3FE2D4FB-06D0-1B43-B83D-74BD4643EAE3}" srcOrd="0" destOrd="0" presId="urn:microsoft.com/office/officeart/2005/8/layout/hierarchy1"/>
    <dgm:cxn modelId="{40BB983D-C803-4249-B985-639DC5D2A2C1}" type="presOf" srcId="{D6C6D977-3DD7-47BE-A20F-1FD2BC268199}" destId="{FA235E38-1FE0-194D-B20C-333CADE37DC6}" srcOrd="0" destOrd="0" presId="urn:microsoft.com/office/officeart/2005/8/layout/hierarchy1"/>
    <dgm:cxn modelId="{801D1360-F936-E14A-8168-9FE7675AD30E}" type="presOf" srcId="{79D6AA40-2E57-41E6-9148-27D9CDF29695}" destId="{0083DB4D-149A-094E-ACD2-E25C7B4E48CE}" srcOrd="0" destOrd="0" presId="urn:microsoft.com/office/officeart/2005/8/layout/hierarchy1"/>
    <dgm:cxn modelId="{50684CBF-BAF6-498F-8E21-E549B8666C49}" srcId="{B42CFD69-6ECD-4227-A4F8-F45206BD56E0}" destId="{D6C6D977-3DD7-47BE-A20F-1FD2BC268199}" srcOrd="1" destOrd="0" parTransId="{7739295D-3709-4163-93DB-31D924893E76}" sibTransId="{D2529BE1-290A-49EE-823D-0EBD83C0A902}"/>
    <dgm:cxn modelId="{91267881-2421-F247-9FB9-4E68EBA276AB}" type="presParOf" srcId="{3FE2D4FB-06D0-1B43-B83D-74BD4643EAE3}" destId="{28B8084C-ED87-2E4E-822C-8850588A844C}" srcOrd="0" destOrd="0" presId="urn:microsoft.com/office/officeart/2005/8/layout/hierarchy1"/>
    <dgm:cxn modelId="{EF321291-CCAC-D646-9562-266BBD606FAC}" type="presParOf" srcId="{28B8084C-ED87-2E4E-822C-8850588A844C}" destId="{16ACE38E-C1B5-FB4B-9AF4-8241A1B1C607}" srcOrd="0" destOrd="0" presId="urn:microsoft.com/office/officeart/2005/8/layout/hierarchy1"/>
    <dgm:cxn modelId="{9F30DBEA-BF4E-A744-A9F2-9BAB9868693F}" type="presParOf" srcId="{16ACE38E-C1B5-FB4B-9AF4-8241A1B1C607}" destId="{A5AB8819-9EE5-6C42-97FA-5DA96C146080}" srcOrd="0" destOrd="0" presId="urn:microsoft.com/office/officeart/2005/8/layout/hierarchy1"/>
    <dgm:cxn modelId="{0E61227A-83A9-4344-9956-40FABA097EAA}" type="presParOf" srcId="{16ACE38E-C1B5-FB4B-9AF4-8241A1B1C607}" destId="{0083DB4D-149A-094E-ACD2-E25C7B4E48CE}" srcOrd="1" destOrd="0" presId="urn:microsoft.com/office/officeart/2005/8/layout/hierarchy1"/>
    <dgm:cxn modelId="{C31C7A7D-1630-9B4E-A992-A5137417C3B7}" type="presParOf" srcId="{28B8084C-ED87-2E4E-822C-8850588A844C}" destId="{CC0EC775-5A8D-8543-9A07-8F7388D620AF}" srcOrd="1" destOrd="0" presId="urn:microsoft.com/office/officeart/2005/8/layout/hierarchy1"/>
    <dgm:cxn modelId="{A9A3DA87-F457-7F4F-8508-93A24D701920}" type="presParOf" srcId="{3FE2D4FB-06D0-1B43-B83D-74BD4643EAE3}" destId="{1F323CF0-648F-4149-B401-94B358BDEDCC}" srcOrd="1" destOrd="0" presId="urn:microsoft.com/office/officeart/2005/8/layout/hierarchy1"/>
    <dgm:cxn modelId="{5B80E6A0-C59C-9C48-B21E-D195638BC016}" type="presParOf" srcId="{1F323CF0-648F-4149-B401-94B358BDEDCC}" destId="{19586FA1-85C4-1742-8EE9-11605EB467BC}" srcOrd="0" destOrd="0" presId="urn:microsoft.com/office/officeart/2005/8/layout/hierarchy1"/>
    <dgm:cxn modelId="{486A3A18-A387-C444-B830-DBE04CD95BEB}" type="presParOf" srcId="{19586FA1-85C4-1742-8EE9-11605EB467BC}" destId="{8BE346F0-1246-5B46-AC9F-AC3DFA2D5DDE}" srcOrd="0" destOrd="0" presId="urn:microsoft.com/office/officeart/2005/8/layout/hierarchy1"/>
    <dgm:cxn modelId="{C0F591B9-5764-194B-9B77-6F83ED315E8A}" type="presParOf" srcId="{19586FA1-85C4-1742-8EE9-11605EB467BC}" destId="{FA235E38-1FE0-194D-B20C-333CADE37DC6}" srcOrd="1" destOrd="0" presId="urn:microsoft.com/office/officeart/2005/8/layout/hierarchy1"/>
    <dgm:cxn modelId="{AA503B40-46B0-654C-BE02-82A4FEB2C1B9}" type="presParOf" srcId="{1F323CF0-648F-4149-B401-94B358BDEDCC}" destId="{AC45A5B1-52CF-8B48-98D4-C5334837196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F98F2F-274B-46C4-BCC1-BB322DEC631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AD548C-AA2B-4569-9DA0-E4F266B8B633}">
      <dgm:prSet/>
      <dgm:spPr/>
      <dgm:t>
        <a:bodyPr/>
        <a:lstStyle/>
        <a:p>
          <a:r>
            <a:rPr lang="en-GB"/>
            <a:t>Consiste nello sforzo sistematico di trovare, organizzare e rendere disponibile il </a:t>
          </a:r>
          <a:r>
            <a:rPr lang="en-GB" b="1"/>
            <a:t>capitale intellettuale </a:t>
          </a:r>
          <a:r>
            <a:rPr lang="en-GB"/>
            <a:t>di un’azienda e di alimentare una </a:t>
          </a:r>
          <a:r>
            <a:rPr lang="en-GB" b="1"/>
            <a:t>cultura di apprendimento continuo </a:t>
          </a:r>
          <a:r>
            <a:rPr lang="en-GB"/>
            <a:t>e </a:t>
          </a:r>
          <a:r>
            <a:rPr lang="en-GB" b="1"/>
            <a:t>condivisione della conoscenza</a:t>
          </a:r>
          <a:r>
            <a:rPr lang="en-GB"/>
            <a:t>. </a:t>
          </a:r>
          <a:endParaRPr lang="en-US"/>
        </a:p>
      </dgm:t>
    </dgm:pt>
    <dgm:pt modelId="{1BF90B5D-0F1B-4335-8321-4B8D932BB52C}" type="parTrans" cxnId="{6D379D58-95F8-413B-BB1A-58DB2EF649AD}">
      <dgm:prSet/>
      <dgm:spPr/>
      <dgm:t>
        <a:bodyPr/>
        <a:lstStyle/>
        <a:p>
          <a:endParaRPr lang="en-US"/>
        </a:p>
      </dgm:t>
    </dgm:pt>
    <dgm:pt modelId="{17772C5E-B9B3-4864-94A8-3B86874F4786}" type="sibTrans" cxnId="{6D379D58-95F8-413B-BB1A-58DB2EF649AD}">
      <dgm:prSet/>
      <dgm:spPr/>
      <dgm:t>
        <a:bodyPr/>
        <a:lstStyle/>
        <a:p>
          <a:endParaRPr lang="en-US"/>
        </a:p>
      </dgm:t>
    </dgm:pt>
    <dgm:pt modelId="{C1BB6919-D4E1-4625-8440-5912BE9F9902}">
      <dgm:prSet/>
      <dgm:spPr/>
      <dgm:t>
        <a:bodyPr/>
        <a:lstStyle/>
        <a:p>
          <a:r>
            <a:rPr lang="en-GB"/>
            <a:t>Riguarda la condivisione e l’integrazione di competenze all’interno e fra i reparti e le divisioni attraverso una Tecnologia dell’Informazione in tempo reale e interconnessa </a:t>
          </a:r>
          <a:endParaRPr lang="en-US"/>
        </a:p>
      </dgm:t>
    </dgm:pt>
    <dgm:pt modelId="{2CEC32DD-0D68-4103-8F23-EF6661E5B414}" type="parTrans" cxnId="{76319EC8-EA9E-4591-A02E-3D00195D1658}">
      <dgm:prSet/>
      <dgm:spPr/>
      <dgm:t>
        <a:bodyPr/>
        <a:lstStyle/>
        <a:p>
          <a:endParaRPr lang="en-US"/>
        </a:p>
      </dgm:t>
    </dgm:pt>
    <dgm:pt modelId="{A082E0E6-877C-49A4-9AA6-852AF75866FD}" type="sibTrans" cxnId="{76319EC8-EA9E-4591-A02E-3D00195D1658}">
      <dgm:prSet/>
      <dgm:spPr/>
      <dgm:t>
        <a:bodyPr/>
        <a:lstStyle/>
        <a:p>
          <a:endParaRPr lang="en-US"/>
        </a:p>
      </dgm:t>
    </dgm:pt>
    <dgm:pt modelId="{7A9C0025-0EAC-3043-A225-03727359CACF}" type="pres">
      <dgm:prSet presAssocID="{76F98F2F-274B-46C4-BCC1-BB322DEC6313}" presName="linear" presStyleCnt="0">
        <dgm:presLayoutVars>
          <dgm:animLvl val="lvl"/>
          <dgm:resizeHandles val="exact"/>
        </dgm:presLayoutVars>
      </dgm:prSet>
      <dgm:spPr/>
    </dgm:pt>
    <dgm:pt modelId="{F2292B2A-394E-0046-94FE-A707FB9AD4E8}" type="pres">
      <dgm:prSet presAssocID="{FCAD548C-AA2B-4569-9DA0-E4F266B8B6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1C1A6E1-3BA0-B642-A6B5-37263E9C71F4}" type="pres">
      <dgm:prSet presAssocID="{17772C5E-B9B3-4864-94A8-3B86874F4786}" presName="spacer" presStyleCnt="0"/>
      <dgm:spPr/>
    </dgm:pt>
    <dgm:pt modelId="{7A5D6467-50C4-E443-A269-6715D9D53379}" type="pres">
      <dgm:prSet presAssocID="{C1BB6919-D4E1-4625-8440-5912BE9F990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31F680E-087A-7446-9B32-3DECB2B42F69}" type="presOf" srcId="{FCAD548C-AA2B-4569-9DA0-E4F266B8B633}" destId="{F2292B2A-394E-0046-94FE-A707FB9AD4E8}" srcOrd="0" destOrd="0" presId="urn:microsoft.com/office/officeart/2005/8/layout/vList2"/>
    <dgm:cxn modelId="{EC8A0D20-00B6-1C44-AB65-5A1987E40828}" type="presOf" srcId="{C1BB6919-D4E1-4625-8440-5912BE9F9902}" destId="{7A5D6467-50C4-E443-A269-6715D9D53379}" srcOrd="0" destOrd="0" presId="urn:microsoft.com/office/officeart/2005/8/layout/vList2"/>
    <dgm:cxn modelId="{6D379D58-95F8-413B-BB1A-58DB2EF649AD}" srcId="{76F98F2F-274B-46C4-BCC1-BB322DEC6313}" destId="{FCAD548C-AA2B-4569-9DA0-E4F266B8B633}" srcOrd="0" destOrd="0" parTransId="{1BF90B5D-0F1B-4335-8321-4B8D932BB52C}" sibTransId="{17772C5E-B9B3-4864-94A8-3B86874F4786}"/>
    <dgm:cxn modelId="{C0CBE08E-8443-3448-AF77-3CDD23A7783F}" type="presOf" srcId="{76F98F2F-274B-46C4-BCC1-BB322DEC6313}" destId="{7A9C0025-0EAC-3043-A225-03727359CACF}" srcOrd="0" destOrd="0" presId="urn:microsoft.com/office/officeart/2005/8/layout/vList2"/>
    <dgm:cxn modelId="{76319EC8-EA9E-4591-A02E-3D00195D1658}" srcId="{76F98F2F-274B-46C4-BCC1-BB322DEC6313}" destId="{C1BB6919-D4E1-4625-8440-5912BE9F9902}" srcOrd="1" destOrd="0" parTransId="{2CEC32DD-0D68-4103-8F23-EF6661E5B414}" sibTransId="{A082E0E6-877C-49A4-9AA6-852AF75866FD}"/>
    <dgm:cxn modelId="{1579DD1D-193C-C444-97BA-1A6F8AC22FF5}" type="presParOf" srcId="{7A9C0025-0EAC-3043-A225-03727359CACF}" destId="{F2292B2A-394E-0046-94FE-A707FB9AD4E8}" srcOrd="0" destOrd="0" presId="urn:microsoft.com/office/officeart/2005/8/layout/vList2"/>
    <dgm:cxn modelId="{C41797F2-4BC2-0B40-8B3E-5F192380265B}" type="presParOf" srcId="{7A9C0025-0EAC-3043-A225-03727359CACF}" destId="{81C1A6E1-3BA0-B642-A6B5-37263E9C71F4}" srcOrd="1" destOrd="0" presId="urn:microsoft.com/office/officeart/2005/8/layout/vList2"/>
    <dgm:cxn modelId="{8106833B-3DCB-5A48-8369-B29D8AAE09A3}" type="presParOf" srcId="{7A9C0025-0EAC-3043-A225-03727359CACF}" destId="{7A5D6467-50C4-E443-A269-6715D9D5337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6757D-C8D3-455A-937E-F8A26FCBA41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758F55E-D89F-4B3B-AC04-6C5F689ABECD}">
      <dgm:prSet/>
      <dgm:spPr/>
      <dgm:t>
        <a:bodyPr/>
        <a:lstStyle/>
        <a:p>
          <a:r>
            <a:rPr lang="it-IT"/>
            <a:t>Ogni comunità racchiude al suo interno anche un </a:t>
          </a:r>
          <a:r>
            <a:rPr lang="ja-JP"/>
            <a:t>‘</a:t>
          </a:r>
          <a:r>
            <a:rPr lang="it-IT"/>
            <a:t>sapere estetico’ che permette di distinguere tra un lavoro ben fatto e uno fatto male.</a:t>
          </a:r>
          <a:endParaRPr lang="en-US"/>
        </a:p>
      </dgm:t>
    </dgm:pt>
    <dgm:pt modelId="{629B158D-B5BE-4B2D-AC35-876708098F38}" type="parTrans" cxnId="{8BCC13C7-2B86-46EE-AE30-C5F62270251B}">
      <dgm:prSet/>
      <dgm:spPr/>
      <dgm:t>
        <a:bodyPr/>
        <a:lstStyle/>
        <a:p>
          <a:endParaRPr lang="en-US"/>
        </a:p>
      </dgm:t>
    </dgm:pt>
    <dgm:pt modelId="{70D4D3BD-5365-4B62-8C3E-3C2EC70B1C7A}" type="sibTrans" cxnId="{8BCC13C7-2B86-46EE-AE30-C5F62270251B}">
      <dgm:prSet/>
      <dgm:spPr/>
      <dgm:t>
        <a:bodyPr/>
        <a:lstStyle/>
        <a:p>
          <a:endParaRPr lang="en-US"/>
        </a:p>
      </dgm:t>
    </dgm:pt>
    <dgm:pt modelId="{F7D94C2F-7CAB-4CB8-A0EA-53DB2F4FA151}">
      <dgm:prSet/>
      <dgm:spPr/>
      <dgm:t>
        <a:bodyPr/>
        <a:lstStyle/>
        <a:p>
          <a:r>
            <a:rPr lang="it-IT"/>
            <a:t>cfr. H. Becker – Come si diventa fumatori di marijuana</a:t>
          </a:r>
          <a:endParaRPr lang="en-US"/>
        </a:p>
      </dgm:t>
    </dgm:pt>
    <dgm:pt modelId="{26EE2DC2-FA5C-4BF4-BEE0-6750717F7A36}" type="parTrans" cxnId="{A5AEA57B-5837-478E-BCD3-42C8DDAE3D25}">
      <dgm:prSet/>
      <dgm:spPr/>
      <dgm:t>
        <a:bodyPr/>
        <a:lstStyle/>
        <a:p>
          <a:endParaRPr lang="en-US"/>
        </a:p>
      </dgm:t>
    </dgm:pt>
    <dgm:pt modelId="{FBAADAB8-63CF-471F-858E-C39812FA996A}" type="sibTrans" cxnId="{A5AEA57B-5837-478E-BCD3-42C8DDAE3D25}">
      <dgm:prSet/>
      <dgm:spPr/>
      <dgm:t>
        <a:bodyPr/>
        <a:lstStyle/>
        <a:p>
          <a:endParaRPr lang="en-US"/>
        </a:p>
      </dgm:t>
    </dgm:pt>
    <dgm:pt modelId="{A8526FC4-9269-FE46-AEC8-05B47BE43330}" type="pres">
      <dgm:prSet presAssocID="{E096757D-C8D3-455A-937E-F8A26FCBA418}" presName="vert0" presStyleCnt="0">
        <dgm:presLayoutVars>
          <dgm:dir/>
          <dgm:animOne val="branch"/>
          <dgm:animLvl val="lvl"/>
        </dgm:presLayoutVars>
      </dgm:prSet>
      <dgm:spPr/>
    </dgm:pt>
    <dgm:pt modelId="{F0A72353-A58E-DD41-99E9-D59F12A38308}" type="pres">
      <dgm:prSet presAssocID="{4758F55E-D89F-4B3B-AC04-6C5F689ABECD}" presName="thickLine" presStyleLbl="alignNode1" presStyleIdx="0" presStyleCnt="2"/>
      <dgm:spPr/>
    </dgm:pt>
    <dgm:pt modelId="{80F8A9EC-1FBD-9D43-A3CE-732AECE31901}" type="pres">
      <dgm:prSet presAssocID="{4758F55E-D89F-4B3B-AC04-6C5F689ABECD}" presName="horz1" presStyleCnt="0"/>
      <dgm:spPr/>
    </dgm:pt>
    <dgm:pt modelId="{F01D3E1B-0D31-4F4E-91EB-5CCA8B302197}" type="pres">
      <dgm:prSet presAssocID="{4758F55E-D89F-4B3B-AC04-6C5F689ABECD}" presName="tx1" presStyleLbl="revTx" presStyleIdx="0" presStyleCnt="2"/>
      <dgm:spPr/>
    </dgm:pt>
    <dgm:pt modelId="{D48EF137-7807-6141-847E-5E92FB3FAEAA}" type="pres">
      <dgm:prSet presAssocID="{4758F55E-D89F-4B3B-AC04-6C5F689ABECD}" presName="vert1" presStyleCnt="0"/>
      <dgm:spPr/>
    </dgm:pt>
    <dgm:pt modelId="{D3715F72-194D-9F45-BB6A-24BA744BA7F1}" type="pres">
      <dgm:prSet presAssocID="{F7D94C2F-7CAB-4CB8-A0EA-53DB2F4FA151}" presName="thickLine" presStyleLbl="alignNode1" presStyleIdx="1" presStyleCnt="2"/>
      <dgm:spPr/>
    </dgm:pt>
    <dgm:pt modelId="{C8E8F7B7-2418-FA4F-A167-BB8C534783AE}" type="pres">
      <dgm:prSet presAssocID="{F7D94C2F-7CAB-4CB8-A0EA-53DB2F4FA151}" presName="horz1" presStyleCnt="0"/>
      <dgm:spPr/>
    </dgm:pt>
    <dgm:pt modelId="{E18594E1-9CFF-FE49-9E1E-BA066537743B}" type="pres">
      <dgm:prSet presAssocID="{F7D94C2F-7CAB-4CB8-A0EA-53DB2F4FA151}" presName="tx1" presStyleLbl="revTx" presStyleIdx="1" presStyleCnt="2"/>
      <dgm:spPr/>
    </dgm:pt>
    <dgm:pt modelId="{24DE087B-A21B-0B44-AF6B-F09F0B3B7126}" type="pres">
      <dgm:prSet presAssocID="{F7D94C2F-7CAB-4CB8-A0EA-53DB2F4FA151}" presName="vert1" presStyleCnt="0"/>
      <dgm:spPr/>
    </dgm:pt>
  </dgm:ptLst>
  <dgm:cxnLst>
    <dgm:cxn modelId="{358C651B-7B87-D142-869E-7B588DAE7BD5}" type="presOf" srcId="{F7D94C2F-7CAB-4CB8-A0EA-53DB2F4FA151}" destId="{E18594E1-9CFF-FE49-9E1E-BA066537743B}" srcOrd="0" destOrd="0" presId="urn:microsoft.com/office/officeart/2008/layout/LinedList"/>
    <dgm:cxn modelId="{A5AEA57B-5837-478E-BCD3-42C8DDAE3D25}" srcId="{E096757D-C8D3-455A-937E-F8A26FCBA418}" destId="{F7D94C2F-7CAB-4CB8-A0EA-53DB2F4FA151}" srcOrd="1" destOrd="0" parTransId="{26EE2DC2-FA5C-4BF4-BEE0-6750717F7A36}" sibTransId="{FBAADAB8-63CF-471F-858E-C39812FA996A}"/>
    <dgm:cxn modelId="{7157A9C4-7C65-D144-93A3-C49EC6457F81}" type="presOf" srcId="{E096757D-C8D3-455A-937E-F8A26FCBA418}" destId="{A8526FC4-9269-FE46-AEC8-05B47BE43330}" srcOrd="0" destOrd="0" presId="urn:microsoft.com/office/officeart/2008/layout/LinedList"/>
    <dgm:cxn modelId="{8BCC13C7-2B86-46EE-AE30-C5F62270251B}" srcId="{E096757D-C8D3-455A-937E-F8A26FCBA418}" destId="{4758F55E-D89F-4B3B-AC04-6C5F689ABECD}" srcOrd="0" destOrd="0" parTransId="{629B158D-B5BE-4B2D-AC35-876708098F38}" sibTransId="{70D4D3BD-5365-4B62-8C3E-3C2EC70B1C7A}"/>
    <dgm:cxn modelId="{E6A4C1F8-1309-8B4C-8677-D36EE074D26C}" type="presOf" srcId="{4758F55E-D89F-4B3B-AC04-6C5F689ABECD}" destId="{F01D3E1B-0D31-4F4E-91EB-5CCA8B302197}" srcOrd="0" destOrd="0" presId="urn:microsoft.com/office/officeart/2008/layout/LinedList"/>
    <dgm:cxn modelId="{36F830EE-1578-7C48-B2F3-7D9FE9979EB2}" type="presParOf" srcId="{A8526FC4-9269-FE46-AEC8-05B47BE43330}" destId="{F0A72353-A58E-DD41-99E9-D59F12A38308}" srcOrd="0" destOrd="0" presId="urn:microsoft.com/office/officeart/2008/layout/LinedList"/>
    <dgm:cxn modelId="{AEA68DE7-67AE-2B4D-B63A-304F869C3528}" type="presParOf" srcId="{A8526FC4-9269-FE46-AEC8-05B47BE43330}" destId="{80F8A9EC-1FBD-9D43-A3CE-732AECE31901}" srcOrd="1" destOrd="0" presId="urn:microsoft.com/office/officeart/2008/layout/LinedList"/>
    <dgm:cxn modelId="{8C3E7304-A7B4-564B-B091-E1881CD57511}" type="presParOf" srcId="{80F8A9EC-1FBD-9D43-A3CE-732AECE31901}" destId="{F01D3E1B-0D31-4F4E-91EB-5CCA8B302197}" srcOrd="0" destOrd="0" presId="urn:microsoft.com/office/officeart/2008/layout/LinedList"/>
    <dgm:cxn modelId="{C9EDC319-1AF1-0145-AB0C-ED01E853B79C}" type="presParOf" srcId="{80F8A9EC-1FBD-9D43-A3CE-732AECE31901}" destId="{D48EF137-7807-6141-847E-5E92FB3FAEAA}" srcOrd="1" destOrd="0" presId="urn:microsoft.com/office/officeart/2008/layout/LinedList"/>
    <dgm:cxn modelId="{CF15B634-CBB5-584A-BC94-A77E19093AB8}" type="presParOf" srcId="{A8526FC4-9269-FE46-AEC8-05B47BE43330}" destId="{D3715F72-194D-9F45-BB6A-24BA744BA7F1}" srcOrd="2" destOrd="0" presId="urn:microsoft.com/office/officeart/2008/layout/LinedList"/>
    <dgm:cxn modelId="{389F62E8-E73A-D04E-9ABF-359D0DFE386C}" type="presParOf" srcId="{A8526FC4-9269-FE46-AEC8-05B47BE43330}" destId="{C8E8F7B7-2418-FA4F-A167-BB8C534783AE}" srcOrd="3" destOrd="0" presId="urn:microsoft.com/office/officeart/2008/layout/LinedList"/>
    <dgm:cxn modelId="{A58DEAE8-4750-D04C-893D-4436604B8173}" type="presParOf" srcId="{C8E8F7B7-2418-FA4F-A167-BB8C534783AE}" destId="{E18594E1-9CFF-FE49-9E1E-BA066537743B}" srcOrd="0" destOrd="0" presId="urn:microsoft.com/office/officeart/2008/layout/LinedList"/>
    <dgm:cxn modelId="{AD295BA6-A358-6E4C-976F-00603DF33D45}" type="presParOf" srcId="{C8E8F7B7-2418-FA4F-A167-BB8C534783AE}" destId="{24DE087B-A21B-0B44-AF6B-F09F0B3B71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E173E0-B854-D54C-BBEE-8471F9F42D45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AB23553-4B00-FE47-BA24-B419F11A7AFB}">
      <dgm:prSet phldrT="[Text]" custT="1"/>
      <dgm:spPr/>
      <dgm:t>
        <a:bodyPr/>
        <a:lstStyle/>
        <a:p>
          <a:r>
            <a:rPr lang="en-GB" sz="2000" dirty="0" err="1"/>
            <a:t>Riti</a:t>
          </a:r>
          <a:r>
            <a:rPr lang="en-GB" sz="2000" dirty="0"/>
            <a:t> e </a:t>
          </a:r>
          <a:r>
            <a:rPr lang="en-GB" sz="2000" dirty="0" err="1"/>
            <a:t>cerimonie</a:t>
          </a:r>
          <a:endParaRPr lang="en-GB" sz="2000" dirty="0"/>
        </a:p>
      </dgm:t>
    </dgm:pt>
    <dgm:pt modelId="{A32C4C51-4734-774D-84F0-797BE3090190}" type="parTrans" cxnId="{90F1CB9A-555C-254A-8BBA-CE74BD5D5421}">
      <dgm:prSet/>
      <dgm:spPr/>
      <dgm:t>
        <a:bodyPr/>
        <a:lstStyle/>
        <a:p>
          <a:endParaRPr lang="en-GB" sz="2000"/>
        </a:p>
      </dgm:t>
    </dgm:pt>
    <dgm:pt modelId="{5C712985-A56D-364E-B875-1765FCCE4C63}" type="sibTrans" cxnId="{90F1CB9A-555C-254A-8BBA-CE74BD5D5421}">
      <dgm:prSet/>
      <dgm:spPr/>
      <dgm:t>
        <a:bodyPr/>
        <a:lstStyle/>
        <a:p>
          <a:endParaRPr lang="en-GB" sz="2000"/>
        </a:p>
      </dgm:t>
    </dgm:pt>
    <dgm:pt modelId="{8D85ED41-84C4-FC4F-98E7-DD0EC3B852DB}">
      <dgm:prSet phldrT="[Text]" custT="1"/>
      <dgm:spPr/>
      <dgm:t>
        <a:bodyPr/>
        <a:lstStyle/>
        <a:p>
          <a:r>
            <a:rPr lang="en-GB" sz="2000" dirty="0" err="1"/>
            <a:t>Storie</a:t>
          </a:r>
          <a:r>
            <a:rPr lang="en-GB" sz="2000" dirty="0"/>
            <a:t> e slogan</a:t>
          </a:r>
        </a:p>
      </dgm:t>
    </dgm:pt>
    <dgm:pt modelId="{EE2CE87C-97B4-2D4C-B042-60BAADB9A631}" type="parTrans" cxnId="{4EC641CC-6AFC-7A40-A228-D547FBD86490}">
      <dgm:prSet/>
      <dgm:spPr/>
      <dgm:t>
        <a:bodyPr/>
        <a:lstStyle/>
        <a:p>
          <a:endParaRPr lang="en-GB" sz="2000"/>
        </a:p>
      </dgm:t>
    </dgm:pt>
    <dgm:pt modelId="{2883A826-E513-C445-BF57-E463942E89DD}" type="sibTrans" cxnId="{4EC641CC-6AFC-7A40-A228-D547FBD86490}">
      <dgm:prSet/>
      <dgm:spPr/>
      <dgm:t>
        <a:bodyPr/>
        <a:lstStyle/>
        <a:p>
          <a:endParaRPr lang="en-GB" sz="2000"/>
        </a:p>
      </dgm:t>
    </dgm:pt>
    <dgm:pt modelId="{96775352-4629-6D49-AD2F-EA247C273919}">
      <dgm:prSet phldrT="[Text]" custT="1"/>
      <dgm:spPr/>
      <dgm:t>
        <a:bodyPr/>
        <a:lstStyle/>
        <a:p>
          <a:r>
            <a:rPr lang="en-GB" sz="2000" dirty="0" err="1"/>
            <a:t>Rapporti</a:t>
          </a:r>
          <a:r>
            <a:rPr lang="en-GB" sz="2000" dirty="0"/>
            <a:t> di </a:t>
          </a:r>
          <a:r>
            <a:rPr lang="en-GB" sz="2000" dirty="0" err="1"/>
            <a:t>potere</a:t>
          </a:r>
          <a:endParaRPr lang="en-GB" sz="2000" dirty="0"/>
        </a:p>
      </dgm:t>
    </dgm:pt>
    <dgm:pt modelId="{6F60AF45-E875-EE44-AFBC-89FAE62C77BB}" type="parTrans" cxnId="{04F1A0F7-2BC2-204F-B0A1-29F9EDA2F757}">
      <dgm:prSet/>
      <dgm:spPr/>
      <dgm:t>
        <a:bodyPr/>
        <a:lstStyle/>
        <a:p>
          <a:endParaRPr lang="en-GB" sz="2000"/>
        </a:p>
      </dgm:t>
    </dgm:pt>
    <dgm:pt modelId="{1EA45EB9-16DE-7141-A271-2FE11804B4CA}" type="sibTrans" cxnId="{04F1A0F7-2BC2-204F-B0A1-29F9EDA2F757}">
      <dgm:prSet/>
      <dgm:spPr/>
      <dgm:t>
        <a:bodyPr/>
        <a:lstStyle/>
        <a:p>
          <a:endParaRPr lang="en-GB" sz="2000"/>
        </a:p>
      </dgm:t>
    </dgm:pt>
    <dgm:pt modelId="{DD546CCA-A084-A748-BB8E-C8C9749CB01E}">
      <dgm:prSet phldrT="[Text]" custT="1"/>
      <dgm:spPr/>
      <dgm:t>
        <a:bodyPr/>
        <a:lstStyle/>
        <a:p>
          <a:r>
            <a:rPr lang="en-GB" sz="2000" dirty="0" err="1"/>
            <a:t>Sistemi</a:t>
          </a:r>
          <a:r>
            <a:rPr lang="en-GB" sz="2000" dirty="0"/>
            <a:t> di </a:t>
          </a:r>
          <a:r>
            <a:rPr lang="en-GB" sz="2000" dirty="0" err="1"/>
            <a:t>controllo</a:t>
          </a:r>
          <a:endParaRPr lang="en-GB" sz="2000" dirty="0"/>
        </a:p>
      </dgm:t>
    </dgm:pt>
    <dgm:pt modelId="{0D433E82-83DF-B448-A75C-CBDF0021BC3C}" type="parTrans" cxnId="{F44BAEEB-0EDF-264C-B662-7883C27CDE60}">
      <dgm:prSet/>
      <dgm:spPr/>
      <dgm:t>
        <a:bodyPr/>
        <a:lstStyle/>
        <a:p>
          <a:endParaRPr lang="en-GB" sz="2000"/>
        </a:p>
      </dgm:t>
    </dgm:pt>
    <dgm:pt modelId="{DB423BA9-E3CB-3C4A-A539-BB5469AA0A9C}" type="sibTrans" cxnId="{F44BAEEB-0EDF-264C-B662-7883C27CDE60}">
      <dgm:prSet/>
      <dgm:spPr/>
      <dgm:t>
        <a:bodyPr/>
        <a:lstStyle/>
        <a:p>
          <a:endParaRPr lang="en-GB" sz="2000"/>
        </a:p>
      </dgm:t>
    </dgm:pt>
    <dgm:pt modelId="{12DBA64F-C000-974A-BF31-E5912DDC87F9}">
      <dgm:prSet phldrT="[Text]" custT="1"/>
      <dgm:spPr/>
      <dgm:t>
        <a:bodyPr/>
        <a:lstStyle/>
        <a:p>
          <a:r>
            <a:rPr lang="en-GB" sz="2000" dirty="0" err="1"/>
            <a:t>Strutture</a:t>
          </a:r>
          <a:r>
            <a:rPr lang="en-GB" sz="2000" dirty="0"/>
            <a:t> </a:t>
          </a:r>
          <a:r>
            <a:rPr lang="en-GB" sz="2000" dirty="0" err="1"/>
            <a:t>organizzative</a:t>
          </a:r>
          <a:endParaRPr lang="en-GB" sz="2000" dirty="0"/>
        </a:p>
      </dgm:t>
    </dgm:pt>
    <dgm:pt modelId="{5CBBDF79-B65F-EA49-95C7-11855B69303D}" type="parTrans" cxnId="{24B95AFC-50AB-D545-A8B1-00666C531B9A}">
      <dgm:prSet/>
      <dgm:spPr/>
      <dgm:t>
        <a:bodyPr/>
        <a:lstStyle/>
        <a:p>
          <a:endParaRPr lang="en-GB" sz="2000"/>
        </a:p>
      </dgm:t>
    </dgm:pt>
    <dgm:pt modelId="{1015AA75-EEE9-9E48-86A7-4B66D6043BC8}" type="sibTrans" cxnId="{24B95AFC-50AB-D545-A8B1-00666C531B9A}">
      <dgm:prSet/>
      <dgm:spPr/>
      <dgm:t>
        <a:bodyPr/>
        <a:lstStyle/>
        <a:p>
          <a:endParaRPr lang="en-GB" sz="2000"/>
        </a:p>
      </dgm:t>
    </dgm:pt>
    <dgm:pt modelId="{D06F2A78-736C-B245-A93E-7A9CB639046B}">
      <dgm:prSet phldrT="[Text]" custT="1"/>
      <dgm:spPr/>
      <dgm:t>
        <a:bodyPr/>
        <a:lstStyle/>
        <a:p>
          <a:r>
            <a:rPr lang="en-GB" sz="2000" dirty="0" err="1"/>
            <a:t>Simboli</a:t>
          </a:r>
          <a:endParaRPr lang="en-GB" sz="2000" dirty="0"/>
        </a:p>
      </dgm:t>
    </dgm:pt>
    <dgm:pt modelId="{67B22EC7-2EA6-5F43-BFB7-877FD80284FB}" type="parTrans" cxnId="{EC91FC8A-83AA-AB44-8CF3-026A2442F534}">
      <dgm:prSet/>
      <dgm:spPr/>
      <dgm:t>
        <a:bodyPr/>
        <a:lstStyle/>
        <a:p>
          <a:endParaRPr lang="en-GB" sz="2000"/>
        </a:p>
      </dgm:t>
    </dgm:pt>
    <dgm:pt modelId="{C2099DD4-BBF8-BB47-A78E-E1054319226E}" type="sibTrans" cxnId="{EC91FC8A-83AA-AB44-8CF3-026A2442F534}">
      <dgm:prSet/>
      <dgm:spPr/>
      <dgm:t>
        <a:bodyPr/>
        <a:lstStyle/>
        <a:p>
          <a:endParaRPr lang="en-GB" sz="2000"/>
        </a:p>
      </dgm:t>
    </dgm:pt>
    <dgm:pt modelId="{2B11E626-7E64-AF44-9D38-1BFBA737E769}" type="pres">
      <dgm:prSet presAssocID="{B9E173E0-B854-D54C-BBEE-8471F9F42D45}" presName="cycle" presStyleCnt="0">
        <dgm:presLayoutVars>
          <dgm:dir/>
          <dgm:resizeHandles val="exact"/>
        </dgm:presLayoutVars>
      </dgm:prSet>
      <dgm:spPr/>
    </dgm:pt>
    <dgm:pt modelId="{EE2856FC-9B97-DA40-8282-B51DB768E35B}" type="pres">
      <dgm:prSet presAssocID="{5AB23553-4B00-FE47-BA24-B419F11A7AFB}" presName="node" presStyleLbl="node1" presStyleIdx="0" presStyleCnt="6">
        <dgm:presLayoutVars>
          <dgm:bulletEnabled val="1"/>
        </dgm:presLayoutVars>
      </dgm:prSet>
      <dgm:spPr/>
    </dgm:pt>
    <dgm:pt modelId="{F39AE947-BDBD-6C4D-AB20-AD820D7D859D}" type="pres">
      <dgm:prSet presAssocID="{5AB23553-4B00-FE47-BA24-B419F11A7AFB}" presName="spNode" presStyleCnt="0"/>
      <dgm:spPr/>
    </dgm:pt>
    <dgm:pt modelId="{2AB8A761-B205-8440-BE71-6DE7721428AE}" type="pres">
      <dgm:prSet presAssocID="{5C712985-A56D-364E-B875-1765FCCE4C63}" presName="sibTrans" presStyleLbl="sibTrans1D1" presStyleIdx="0" presStyleCnt="6"/>
      <dgm:spPr/>
    </dgm:pt>
    <dgm:pt modelId="{EDAA4FCB-609A-264D-8D53-113973B43243}" type="pres">
      <dgm:prSet presAssocID="{8D85ED41-84C4-FC4F-98E7-DD0EC3B852DB}" presName="node" presStyleLbl="node1" presStyleIdx="1" presStyleCnt="6">
        <dgm:presLayoutVars>
          <dgm:bulletEnabled val="1"/>
        </dgm:presLayoutVars>
      </dgm:prSet>
      <dgm:spPr/>
    </dgm:pt>
    <dgm:pt modelId="{B364B279-BEEB-F849-B399-894C7E9B7DB1}" type="pres">
      <dgm:prSet presAssocID="{8D85ED41-84C4-FC4F-98E7-DD0EC3B852DB}" presName="spNode" presStyleCnt="0"/>
      <dgm:spPr/>
    </dgm:pt>
    <dgm:pt modelId="{49A83B96-A5C5-A94F-A3E7-515B85BA144C}" type="pres">
      <dgm:prSet presAssocID="{2883A826-E513-C445-BF57-E463942E89DD}" presName="sibTrans" presStyleLbl="sibTrans1D1" presStyleIdx="1" presStyleCnt="6"/>
      <dgm:spPr/>
    </dgm:pt>
    <dgm:pt modelId="{48CCE9AC-CF10-D144-A91A-4D3F67A42818}" type="pres">
      <dgm:prSet presAssocID="{96775352-4629-6D49-AD2F-EA247C273919}" presName="node" presStyleLbl="node1" presStyleIdx="2" presStyleCnt="6">
        <dgm:presLayoutVars>
          <dgm:bulletEnabled val="1"/>
        </dgm:presLayoutVars>
      </dgm:prSet>
      <dgm:spPr/>
    </dgm:pt>
    <dgm:pt modelId="{9A7FE461-D75F-6543-9B26-F7C9A02C33B0}" type="pres">
      <dgm:prSet presAssocID="{96775352-4629-6D49-AD2F-EA247C273919}" presName="spNode" presStyleCnt="0"/>
      <dgm:spPr/>
    </dgm:pt>
    <dgm:pt modelId="{0853D91C-7DA5-4D4C-BBA3-1B64E80652F3}" type="pres">
      <dgm:prSet presAssocID="{1EA45EB9-16DE-7141-A271-2FE11804B4CA}" presName="sibTrans" presStyleLbl="sibTrans1D1" presStyleIdx="2" presStyleCnt="6"/>
      <dgm:spPr/>
    </dgm:pt>
    <dgm:pt modelId="{0ACC9AFC-5064-EF45-AB13-F75BA0342D10}" type="pres">
      <dgm:prSet presAssocID="{DD546CCA-A084-A748-BB8E-C8C9749CB01E}" presName="node" presStyleLbl="node1" presStyleIdx="3" presStyleCnt="6">
        <dgm:presLayoutVars>
          <dgm:bulletEnabled val="1"/>
        </dgm:presLayoutVars>
      </dgm:prSet>
      <dgm:spPr/>
    </dgm:pt>
    <dgm:pt modelId="{01EB3134-AEEA-A849-ABAD-D81F6F28223E}" type="pres">
      <dgm:prSet presAssocID="{DD546CCA-A084-A748-BB8E-C8C9749CB01E}" presName="spNode" presStyleCnt="0"/>
      <dgm:spPr/>
    </dgm:pt>
    <dgm:pt modelId="{E1F4F06E-E4B4-5F44-814E-E2265E89A83A}" type="pres">
      <dgm:prSet presAssocID="{DB423BA9-E3CB-3C4A-A539-BB5469AA0A9C}" presName="sibTrans" presStyleLbl="sibTrans1D1" presStyleIdx="3" presStyleCnt="6"/>
      <dgm:spPr/>
    </dgm:pt>
    <dgm:pt modelId="{8F372D97-3F5C-5C45-9DF2-3432AC93A9C3}" type="pres">
      <dgm:prSet presAssocID="{12DBA64F-C000-974A-BF31-E5912DDC87F9}" presName="node" presStyleLbl="node1" presStyleIdx="4" presStyleCnt="6">
        <dgm:presLayoutVars>
          <dgm:bulletEnabled val="1"/>
        </dgm:presLayoutVars>
      </dgm:prSet>
      <dgm:spPr/>
    </dgm:pt>
    <dgm:pt modelId="{43C65682-C5D7-8742-8810-798F5B64ACC5}" type="pres">
      <dgm:prSet presAssocID="{12DBA64F-C000-974A-BF31-E5912DDC87F9}" presName="spNode" presStyleCnt="0"/>
      <dgm:spPr/>
    </dgm:pt>
    <dgm:pt modelId="{92FEAF1E-803C-D044-9E33-892E8EA33B47}" type="pres">
      <dgm:prSet presAssocID="{1015AA75-EEE9-9E48-86A7-4B66D6043BC8}" presName="sibTrans" presStyleLbl="sibTrans1D1" presStyleIdx="4" presStyleCnt="6"/>
      <dgm:spPr/>
    </dgm:pt>
    <dgm:pt modelId="{D5AABB88-9C34-5E46-9877-6E0F36F05EC5}" type="pres">
      <dgm:prSet presAssocID="{D06F2A78-736C-B245-A93E-7A9CB639046B}" presName="node" presStyleLbl="node1" presStyleIdx="5" presStyleCnt="6">
        <dgm:presLayoutVars>
          <dgm:bulletEnabled val="1"/>
        </dgm:presLayoutVars>
      </dgm:prSet>
      <dgm:spPr/>
    </dgm:pt>
    <dgm:pt modelId="{B1057748-1EDE-0B49-AD68-A3DEA076CF48}" type="pres">
      <dgm:prSet presAssocID="{D06F2A78-736C-B245-A93E-7A9CB639046B}" presName="spNode" presStyleCnt="0"/>
      <dgm:spPr/>
    </dgm:pt>
    <dgm:pt modelId="{BB045C25-547D-904E-ACC7-B67E3C429850}" type="pres">
      <dgm:prSet presAssocID="{C2099DD4-BBF8-BB47-A78E-E1054319226E}" presName="sibTrans" presStyleLbl="sibTrans1D1" presStyleIdx="5" presStyleCnt="6"/>
      <dgm:spPr/>
    </dgm:pt>
  </dgm:ptLst>
  <dgm:cxnLst>
    <dgm:cxn modelId="{0781670C-51D6-D749-B59C-444D581F88F7}" type="presOf" srcId="{12DBA64F-C000-974A-BF31-E5912DDC87F9}" destId="{8F372D97-3F5C-5C45-9DF2-3432AC93A9C3}" srcOrd="0" destOrd="0" presId="urn:microsoft.com/office/officeart/2005/8/layout/cycle5"/>
    <dgm:cxn modelId="{F884E90C-1905-C743-9B10-F002D229A232}" type="presOf" srcId="{8D85ED41-84C4-FC4F-98E7-DD0EC3B852DB}" destId="{EDAA4FCB-609A-264D-8D53-113973B43243}" srcOrd="0" destOrd="0" presId="urn:microsoft.com/office/officeart/2005/8/layout/cycle5"/>
    <dgm:cxn modelId="{B4606218-C305-8744-9794-350950AC7AF2}" type="presOf" srcId="{5AB23553-4B00-FE47-BA24-B419F11A7AFB}" destId="{EE2856FC-9B97-DA40-8282-B51DB768E35B}" srcOrd="0" destOrd="0" presId="urn:microsoft.com/office/officeart/2005/8/layout/cycle5"/>
    <dgm:cxn modelId="{8ED4951C-ADD7-E240-8877-2AC64A6EF4D1}" type="presOf" srcId="{1EA45EB9-16DE-7141-A271-2FE11804B4CA}" destId="{0853D91C-7DA5-4D4C-BBA3-1B64E80652F3}" srcOrd="0" destOrd="0" presId="urn:microsoft.com/office/officeart/2005/8/layout/cycle5"/>
    <dgm:cxn modelId="{1E98E72E-3AB8-2E45-959F-0D7A94EFAC70}" type="presOf" srcId="{DD546CCA-A084-A748-BB8E-C8C9749CB01E}" destId="{0ACC9AFC-5064-EF45-AB13-F75BA0342D10}" srcOrd="0" destOrd="0" presId="urn:microsoft.com/office/officeart/2005/8/layout/cycle5"/>
    <dgm:cxn modelId="{07F85F50-4EE3-A948-9063-DCB37540FE35}" type="presOf" srcId="{C2099DD4-BBF8-BB47-A78E-E1054319226E}" destId="{BB045C25-547D-904E-ACC7-B67E3C429850}" srcOrd="0" destOrd="0" presId="urn:microsoft.com/office/officeart/2005/8/layout/cycle5"/>
    <dgm:cxn modelId="{A5E55559-0F42-8F42-ABB6-B7CD93D93BB5}" type="presOf" srcId="{96775352-4629-6D49-AD2F-EA247C273919}" destId="{48CCE9AC-CF10-D144-A91A-4D3F67A42818}" srcOrd="0" destOrd="0" presId="urn:microsoft.com/office/officeart/2005/8/layout/cycle5"/>
    <dgm:cxn modelId="{D43D3B63-8F25-C340-A2FC-D4C9EA7765FD}" type="presOf" srcId="{2883A826-E513-C445-BF57-E463942E89DD}" destId="{49A83B96-A5C5-A94F-A3E7-515B85BA144C}" srcOrd="0" destOrd="0" presId="urn:microsoft.com/office/officeart/2005/8/layout/cycle5"/>
    <dgm:cxn modelId="{4674E574-EE9A-7F4B-8145-D4CC8730A2C6}" type="presOf" srcId="{1015AA75-EEE9-9E48-86A7-4B66D6043BC8}" destId="{92FEAF1E-803C-D044-9E33-892E8EA33B47}" srcOrd="0" destOrd="0" presId="urn:microsoft.com/office/officeart/2005/8/layout/cycle5"/>
    <dgm:cxn modelId="{08C00879-BAB4-6D41-8720-6176EAFFA8B8}" type="presOf" srcId="{B9E173E0-B854-D54C-BBEE-8471F9F42D45}" destId="{2B11E626-7E64-AF44-9D38-1BFBA737E769}" srcOrd="0" destOrd="0" presId="urn:microsoft.com/office/officeart/2005/8/layout/cycle5"/>
    <dgm:cxn modelId="{D7065380-150F-C249-9746-050CD7A6D4C4}" type="presOf" srcId="{5C712985-A56D-364E-B875-1765FCCE4C63}" destId="{2AB8A761-B205-8440-BE71-6DE7721428AE}" srcOrd="0" destOrd="0" presId="urn:microsoft.com/office/officeart/2005/8/layout/cycle5"/>
    <dgm:cxn modelId="{EC91FC8A-83AA-AB44-8CF3-026A2442F534}" srcId="{B9E173E0-B854-D54C-BBEE-8471F9F42D45}" destId="{D06F2A78-736C-B245-A93E-7A9CB639046B}" srcOrd="5" destOrd="0" parTransId="{67B22EC7-2EA6-5F43-BFB7-877FD80284FB}" sibTransId="{C2099DD4-BBF8-BB47-A78E-E1054319226E}"/>
    <dgm:cxn modelId="{718F7691-6F13-3044-AF0F-C45BE00F3F8D}" type="presOf" srcId="{D06F2A78-736C-B245-A93E-7A9CB639046B}" destId="{D5AABB88-9C34-5E46-9877-6E0F36F05EC5}" srcOrd="0" destOrd="0" presId="urn:microsoft.com/office/officeart/2005/8/layout/cycle5"/>
    <dgm:cxn modelId="{90F1CB9A-555C-254A-8BBA-CE74BD5D5421}" srcId="{B9E173E0-B854-D54C-BBEE-8471F9F42D45}" destId="{5AB23553-4B00-FE47-BA24-B419F11A7AFB}" srcOrd="0" destOrd="0" parTransId="{A32C4C51-4734-774D-84F0-797BE3090190}" sibTransId="{5C712985-A56D-364E-B875-1765FCCE4C63}"/>
    <dgm:cxn modelId="{1FDA6EB5-7AFF-814A-AB90-8CEB5AE7788A}" type="presOf" srcId="{DB423BA9-E3CB-3C4A-A539-BB5469AA0A9C}" destId="{E1F4F06E-E4B4-5F44-814E-E2265E89A83A}" srcOrd="0" destOrd="0" presId="urn:microsoft.com/office/officeart/2005/8/layout/cycle5"/>
    <dgm:cxn modelId="{4EC641CC-6AFC-7A40-A228-D547FBD86490}" srcId="{B9E173E0-B854-D54C-BBEE-8471F9F42D45}" destId="{8D85ED41-84C4-FC4F-98E7-DD0EC3B852DB}" srcOrd="1" destOrd="0" parTransId="{EE2CE87C-97B4-2D4C-B042-60BAADB9A631}" sibTransId="{2883A826-E513-C445-BF57-E463942E89DD}"/>
    <dgm:cxn modelId="{F44BAEEB-0EDF-264C-B662-7883C27CDE60}" srcId="{B9E173E0-B854-D54C-BBEE-8471F9F42D45}" destId="{DD546CCA-A084-A748-BB8E-C8C9749CB01E}" srcOrd="3" destOrd="0" parTransId="{0D433E82-83DF-B448-A75C-CBDF0021BC3C}" sibTransId="{DB423BA9-E3CB-3C4A-A539-BB5469AA0A9C}"/>
    <dgm:cxn modelId="{04F1A0F7-2BC2-204F-B0A1-29F9EDA2F757}" srcId="{B9E173E0-B854-D54C-BBEE-8471F9F42D45}" destId="{96775352-4629-6D49-AD2F-EA247C273919}" srcOrd="2" destOrd="0" parTransId="{6F60AF45-E875-EE44-AFBC-89FAE62C77BB}" sibTransId="{1EA45EB9-16DE-7141-A271-2FE11804B4CA}"/>
    <dgm:cxn modelId="{24B95AFC-50AB-D545-A8B1-00666C531B9A}" srcId="{B9E173E0-B854-D54C-BBEE-8471F9F42D45}" destId="{12DBA64F-C000-974A-BF31-E5912DDC87F9}" srcOrd="4" destOrd="0" parTransId="{5CBBDF79-B65F-EA49-95C7-11855B69303D}" sibTransId="{1015AA75-EEE9-9E48-86A7-4B66D6043BC8}"/>
    <dgm:cxn modelId="{55E52810-A0E9-3241-B65C-F22E896CC255}" type="presParOf" srcId="{2B11E626-7E64-AF44-9D38-1BFBA737E769}" destId="{EE2856FC-9B97-DA40-8282-B51DB768E35B}" srcOrd="0" destOrd="0" presId="urn:microsoft.com/office/officeart/2005/8/layout/cycle5"/>
    <dgm:cxn modelId="{2219329D-09E2-5E44-9280-C26380AE1099}" type="presParOf" srcId="{2B11E626-7E64-AF44-9D38-1BFBA737E769}" destId="{F39AE947-BDBD-6C4D-AB20-AD820D7D859D}" srcOrd="1" destOrd="0" presId="urn:microsoft.com/office/officeart/2005/8/layout/cycle5"/>
    <dgm:cxn modelId="{4F486A74-D491-6F4D-BDE6-9442799F3CCC}" type="presParOf" srcId="{2B11E626-7E64-AF44-9D38-1BFBA737E769}" destId="{2AB8A761-B205-8440-BE71-6DE7721428AE}" srcOrd="2" destOrd="0" presId="urn:microsoft.com/office/officeart/2005/8/layout/cycle5"/>
    <dgm:cxn modelId="{603D3FF2-F040-8444-8231-D88026B24652}" type="presParOf" srcId="{2B11E626-7E64-AF44-9D38-1BFBA737E769}" destId="{EDAA4FCB-609A-264D-8D53-113973B43243}" srcOrd="3" destOrd="0" presId="urn:microsoft.com/office/officeart/2005/8/layout/cycle5"/>
    <dgm:cxn modelId="{0018DE9A-9F72-CF42-BE6D-61AC08906841}" type="presParOf" srcId="{2B11E626-7E64-AF44-9D38-1BFBA737E769}" destId="{B364B279-BEEB-F849-B399-894C7E9B7DB1}" srcOrd="4" destOrd="0" presId="urn:microsoft.com/office/officeart/2005/8/layout/cycle5"/>
    <dgm:cxn modelId="{99DE9004-2F17-5D48-8E0B-2A79851FEB8F}" type="presParOf" srcId="{2B11E626-7E64-AF44-9D38-1BFBA737E769}" destId="{49A83B96-A5C5-A94F-A3E7-515B85BA144C}" srcOrd="5" destOrd="0" presId="urn:microsoft.com/office/officeart/2005/8/layout/cycle5"/>
    <dgm:cxn modelId="{71D37D08-4BBB-C94B-BFE2-670C3163D4E7}" type="presParOf" srcId="{2B11E626-7E64-AF44-9D38-1BFBA737E769}" destId="{48CCE9AC-CF10-D144-A91A-4D3F67A42818}" srcOrd="6" destOrd="0" presId="urn:microsoft.com/office/officeart/2005/8/layout/cycle5"/>
    <dgm:cxn modelId="{3B8830B3-CE6B-B546-A50F-3F4A002997C4}" type="presParOf" srcId="{2B11E626-7E64-AF44-9D38-1BFBA737E769}" destId="{9A7FE461-D75F-6543-9B26-F7C9A02C33B0}" srcOrd="7" destOrd="0" presId="urn:microsoft.com/office/officeart/2005/8/layout/cycle5"/>
    <dgm:cxn modelId="{8BBB0998-DE11-F448-9D8A-6A6444C46D6C}" type="presParOf" srcId="{2B11E626-7E64-AF44-9D38-1BFBA737E769}" destId="{0853D91C-7DA5-4D4C-BBA3-1B64E80652F3}" srcOrd="8" destOrd="0" presId="urn:microsoft.com/office/officeart/2005/8/layout/cycle5"/>
    <dgm:cxn modelId="{2368EA32-5155-9B49-B600-B0664ABCA481}" type="presParOf" srcId="{2B11E626-7E64-AF44-9D38-1BFBA737E769}" destId="{0ACC9AFC-5064-EF45-AB13-F75BA0342D10}" srcOrd="9" destOrd="0" presId="urn:microsoft.com/office/officeart/2005/8/layout/cycle5"/>
    <dgm:cxn modelId="{0D8BF4F1-DA89-5D47-A0BA-3B664494867B}" type="presParOf" srcId="{2B11E626-7E64-AF44-9D38-1BFBA737E769}" destId="{01EB3134-AEEA-A849-ABAD-D81F6F28223E}" srcOrd="10" destOrd="0" presId="urn:microsoft.com/office/officeart/2005/8/layout/cycle5"/>
    <dgm:cxn modelId="{D5A3317D-CEC6-E54A-A9E5-7B11CE5A49CE}" type="presParOf" srcId="{2B11E626-7E64-AF44-9D38-1BFBA737E769}" destId="{E1F4F06E-E4B4-5F44-814E-E2265E89A83A}" srcOrd="11" destOrd="0" presId="urn:microsoft.com/office/officeart/2005/8/layout/cycle5"/>
    <dgm:cxn modelId="{68FFD44A-8946-3548-8BA0-A413610846EF}" type="presParOf" srcId="{2B11E626-7E64-AF44-9D38-1BFBA737E769}" destId="{8F372D97-3F5C-5C45-9DF2-3432AC93A9C3}" srcOrd="12" destOrd="0" presId="urn:microsoft.com/office/officeart/2005/8/layout/cycle5"/>
    <dgm:cxn modelId="{BC08869D-B798-7247-B15D-F9A2827D6213}" type="presParOf" srcId="{2B11E626-7E64-AF44-9D38-1BFBA737E769}" destId="{43C65682-C5D7-8742-8810-798F5B64ACC5}" srcOrd="13" destOrd="0" presId="urn:microsoft.com/office/officeart/2005/8/layout/cycle5"/>
    <dgm:cxn modelId="{4BF931D1-4334-234F-9AF7-EEF347CF6DE1}" type="presParOf" srcId="{2B11E626-7E64-AF44-9D38-1BFBA737E769}" destId="{92FEAF1E-803C-D044-9E33-892E8EA33B47}" srcOrd="14" destOrd="0" presId="urn:microsoft.com/office/officeart/2005/8/layout/cycle5"/>
    <dgm:cxn modelId="{8E77B69D-A64F-FA49-9B90-7360F3A760F8}" type="presParOf" srcId="{2B11E626-7E64-AF44-9D38-1BFBA737E769}" destId="{D5AABB88-9C34-5E46-9877-6E0F36F05EC5}" srcOrd="15" destOrd="0" presId="urn:microsoft.com/office/officeart/2005/8/layout/cycle5"/>
    <dgm:cxn modelId="{B897D134-3F4B-7F4D-9B7C-DB4D895C3A01}" type="presParOf" srcId="{2B11E626-7E64-AF44-9D38-1BFBA737E769}" destId="{B1057748-1EDE-0B49-AD68-A3DEA076CF48}" srcOrd="16" destOrd="0" presId="urn:microsoft.com/office/officeart/2005/8/layout/cycle5"/>
    <dgm:cxn modelId="{5E7D0893-978F-7244-8E03-CE8DCD690027}" type="presParOf" srcId="{2B11E626-7E64-AF44-9D38-1BFBA737E769}" destId="{BB045C25-547D-904E-ACC7-B67E3C429850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0AAA0F-2132-5C42-A9F3-2822C6158A30}" type="doc">
      <dgm:prSet loTypeId="urn:microsoft.com/office/officeart/2005/8/layout/cycle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6CFCD37-4CEC-8C4A-9F8A-F7F107EC2B2E}">
      <dgm:prSet phldrT="[Text]" custT="1"/>
      <dgm:spPr/>
      <dgm:t>
        <a:bodyPr/>
        <a:lstStyle/>
        <a:p>
          <a:r>
            <a:rPr lang="en-GB" sz="2000" b="1" dirty="0" err="1"/>
            <a:t>Cultura</a:t>
          </a:r>
          <a:r>
            <a:rPr lang="en-GB" sz="2000" b="1" dirty="0"/>
            <a:t> </a:t>
          </a:r>
          <a:r>
            <a:rPr lang="en-GB" sz="2000" b="1" dirty="0" err="1"/>
            <a:t>adattiva</a:t>
          </a:r>
          <a:r>
            <a:rPr lang="en-GB" sz="2000" b="1" dirty="0"/>
            <a:t>: </a:t>
          </a:r>
          <a:r>
            <a:rPr lang="en-GB" sz="2000" dirty="0" err="1"/>
            <a:t>creatività</a:t>
          </a:r>
          <a:r>
            <a:rPr lang="en-GB" sz="2000" dirty="0"/>
            <a:t>, </a:t>
          </a:r>
          <a:r>
            <a:rPr lang="en-GB" sz="2000" dirty="0" err="1"/>
            <a:t>flessibilità</a:t>
          </a:r>
          <a:r>
            <a:rPr lang="en-GB" sz="2000" dirty="0"/>
            <a:t>, </a:t>
          </a:r>
          <a:r>
            <a:rPr lang="en-GB" sz="2000" dirty="0" err="1"/>
            <a:t>reattività</a:t>
          </a:r>
          <a:endParaRPr lang="en-GB" sz="2000" dirty="0"/>
        </a:p>
      </dgm:t>
    </dgm:pt>
    <dgm:pt modelId="{CA077DB4-3A48-6A49-9CE1-C0D12E1CDBF6}" type="parTrans" cxnId="{5BC867D8-FA07-7542-9463-F2C221DF8B0B}">
      <dgm:prSet/>
      <dgm:spPr/>
      <dgm:t>
        <a:bodyPr/>
        <a:lstStyle/>
        <a:p>
          <a:endParaRPr lang="en-GB" sz="2000"/>
        </a:p>
      </dgm:t>
    </dgm:pt>
    <dgm:pt modelId="{6BBAF5DF-805B-384B-8561-FC6E8CDC837E}" type="sibTrans" cxnId="{5BC867D8-FA07-7542-9463-F2C221DF8B0B}">
      <dgm:prSet/>
      <dgm:spPr/>
      <dgm:t>
        <a:bodyPr/>
        <a:lstStyle/>
        <a:p>
          <a:endParaRPr lang="en-GB" sz="2000"/>
        </a:p>
      </dgm:t>
    </dgm:pt>
    <dgm:pt modelId="{4F4744A9-ABDE-BA47-AF3B-22805A56C399}">
      <dgm:prSet phldrT="[Text]" custT="1"/>
      <dgm:spPr/>
      <dgm:t>
        <a:bodyPr/>
        <a:lstStyle/>
        <a:p>
          <a:r>
            <a:rPr lang="en-GB" sz="2000" dirty="0" err="1"/>
            <a:t>Esterno</a:t>
          </a:r>
          <a:endParaRPr lang="en-GB" sz="2000" dirty="0"/>
        </a:p>
      </dgm:t>
    </dgm:pt>
    <dgm:pt modelId="{EA4DDE3F-F61A-9547-8B73-1AA9015EFC7F}" type="parTrans" cxnId="{E21668BA-8BC3-2B4A-B7CA-5C2D0C63F76B}">
      <dgm:prSet/>
      <dgm:spPr/>
      <dgm:t>
        <a:bodyPr/>
        <a:lstStyle/>
        <a:p>
          <a:endParaRPr lang="en-GB" sz="2000"/>
        </a:p>
      </dgm:t>
    </dgm:pt>
    <dgm:pt modelId="{C8321B11-8488-D644-B8A0-3D446BF3FED0}" type="sibTrans" cxnId="{E21668BA-8BC3-2B4A-B7CA-5C2D0C63F76B}">
      <dgm:prSet/>
      <dgm:spPr/>
      <dgm:t>
        <a:bodyPr/>
        <a:lstStyle/>
        <a:p>
          <a:endParaRPr lang="en-GB" sz="2000"/>
        </a:p>
      </dgm:t>
    </dgm:pt>
    <dgm:pt modelId="{1D107B2D-0CCE-5A4E-B7B5-505B0FE692D0}">
      <dgm:prSet phldrT="[Text]" custT="1"/>
      <dgm:spPr/>
      <dgm:t>
        <a:bodyPr/>
        <a:lstStyle/>
        <a:p>
          <a:r>
            <a:rPr lang="en-GB" sz="2000" b="1" dirty="0" err="1"/>
            <a:t>Cultura</a:t>
          </a:r>
          <a:r>
            <a:rPr lang="en-GB" sz="2000" b="1" dirty="0"/>
            <a:t> del </a:t>
          </a:r>
          <a:r>
            <a:rPr lang="en-GB" sz="2000" b="1" dirty="0" err="1"/>
            <a:t>risultato</a:t>
          </a:r>
          <a:r>
            <a:rPr lang="en-GB" sz="2000" b="1" dirty="0"/>
            <a:t>: </a:t>
          </a:r>
          <a:r>
            <a:rPr lang="en-GB" sz="2000" dirty="0"/>
            <a:t>performance, </a:t>
          </a:r>
          <a:r>
            <a:rPr lang="en-GB" sz="2000" dirty="0" err="1"/>
            <a:t>competitività</a:t>
          </a:r>
          <a:r>
            <a:rPr lang="en-GB" sz="2000" dirty="0"/>
            <a:t>, </a:t>
          </a:r>
          <a:r>
            <a:rPr lang="en-GB" sz="2000" dirty="0" err="1"/>
            <a:t>orientamento</a:t>
          </a:r>
          <a:r>
            <a:rPr lang="en-GB" sz="2000" dirty="0"/>
            <a:t> </a:t>
          </a:r>
          <a:r>
            <a:rPr lang="en-GB" sz="2000" dirty="0" err="1"/>
            <a:t>all'obiettivo</a:t>
          </a:r>
          <a:endParaRPr lang="en-GB" sz="2000" dirty="0"/>
        </a:p>
      </dgm:t>
    </dgm:pt>
    <dgm:pt modelId="{95D088AB-F90E-D545-9761-676B18072422}" type="parTrans" cxnId="{4F5F4D74-EA67-194F-BFDA-F5982EA54D01}">
      <dgm:prSet/>
      <dgm:spPr/>
      <dgm:t>
        <a:bodyPr/>
        <a:lstStyle/>
        <a:p>
          <a:endParaRPr lang="en-GB" sz="2000"/>
        </a:p>
      </dgm:t>
    </dgm:pt>
    <dgm:pt modelId="{FE4D84DE-409E-B04F-8BD8-134DDDCA4E5C}" type="sibTrans" cxnId="{4F5F4D74-EA67-194F-BFDA-F5982EA54D01}">
      <dgm:prSet/>
      <dgm:spPr/>
      <dgm:t>
        <a:bodyPr/>
        <a:lstStyle/>
        <a:p>
          <a:endParaRPr lang="en-GB" sz="2000"/>
        </a:p>
      </dgm:t>
    </dgm:pt>
    <dgm:pt modelId="{B514A99C-0254-2449-948A-0967F92EA752}">
      <dgm:prSet phldrT="[Text]" custT="1"/>
      <dgm:spPr/>
      <dgm:t>
        <a:bodyPr/>
        <a:lstStyle/>
        <a:p>
          <a:r>
            <a:rPr lang="en-GB" sz="2000" dirty="0" err="1"/>
            <a:t>Stabilità</a:t>
          </a:r>
          <a:endParaRPr lang="en-GB" sz="2000" dirty="0"/>
        </a:p>
      </dgm:t>
    </dgm:pt>
    <dgm:pt modelId="{2A586B24-E404-EC40-B4CE-7023E7B90A05}" type="parTrans" cxnId="{576DCAA9-232A-9844-A962-FD58DD8DFF94}">
      <dgm:prSet/>
      <dgm:spPr/>
      <dgm:t>
        <a:bodyPr/>
        <a:lstStyle/>
        <a:p>
          <a:endParaRPr lang="en-GB" sz="2000"/>
        </a:p>
      </dgm:t>
    </dgm:pt>
    <dgm:pt modelId="{53AC48C7-69D3-4A45-8D4B-2F3AC939949B}" type="sibTrans" cxnId="{576DCAA9-232A-9844-A962-FD58DD8DFF94}">
      <dgm:prSet/>
      <dgm:spPr/>
      <dgm:t>
        <a:bodyPr/>
        <a:lstStyle/>
        <a:p>
          <a:endParaRPr lang="en-GB" sz="2000"/>
        </a:p>
      </dgm:t>
    </dgm:pt>
    <dgm:pt modelId="{9212784E-2F31-504C-BC07-3F67CB722D3F}">
      <dgm:prSet phldrT="[Text]" custT="1"/>
      <dgm:spPr/>
      <dgm:t>
        <a:bodyPr/>
        <a:lstStyle/>
        <a:p>
          <a:r>
            <a:rPr lang="en-GB" sz="2000" b="1" dirty="0" err="1"/>
            <a:t>Cultura</a:t>
          </a:r>
          <a:r>
            <a:rPr lang="en-GB" sz="2000" b="1" dirty="0"/>
            <a:t> </a:t>
          </a:r>
          <a:r>
            <a:rPr lang="en-GB" sz="2000" b="1" dirty="0" err="1"/>
            <a:t>burocratica</a:t>
          </a:r>
          <a:r>
            <a:rPr lang="en-GB" sz="2000" b="1" dirty="0"/>
            <a:t>: </a:t>
          </a:r>
          <a:r>
            <a:rPr lang="en-GB" sz="2000" dirty="0" err="1"/>
            <a:t>controllo</a:t>
          </a:r>
          <a:r>
            <a:rPr lang="en-GB" sz="2000" dirty="0"/>
            <a:t>, </a:t>
          </a:r>
          <a:r>
            <a:rPr lang="en-GB" sz="2000" dirty="0" err="1"/>
            <a:t>stabilità</a:t>
          </a:r>
          <a:r>
            <a:rPr lang="en-GB" sz="2000" dirty="0"/>
            <a:t>, </a:t>
          </a:r>
          <a:r>
            <a:rPr lang="en-GB" sz="2000" dirty="0" err="1"/>
            <a:t>ordine</a:t>
          </a:r>
          <a:endParaRPr lang="en-GB" sz="2000" dirty="0"/>
        </a:p>
      </dgm:t>
    </dgm:pt>
    <dgm:pt modelId="{B3B4721A-F15A-0545-A983-767B7DA87060}" type="parTrans" cxnId="{1448E89B-8112-DE4E-B691-4D6A3BBDD351}">
      <dgm:prSet/>
      <dgm:spPr/>
      <dgm:t>
        <a:bodyPr/>
        <a:lstStyle/>
        <a:p>
          <a:endParaRPr lang="en-GB" sz="2000"/>
        </a:p>
      </dgm:t>
    </dgm:pt>
    <dgm:pt modelId="{E754D9D4-8262-5844-970B-2F2BD99CC5EE}" type="sibTrans" cxnId="{1448E89B-8112-DE4E-B691-4D6A3BBDD351}">
      <dgm:prSet/>
      <dgm:spPr/>
      <dgm:t>
        <a:bodyPr/>
        <a:lstStyle/>
        <a:p>
          <a:endParaRPr lang="en-GB" sz="2000"/>
        </a:p>
      </dgm:t>
    </dgm:pt>
    <dgm:pt modelId="{F5561A9D-F0D9-514D-BD8D-8687FC5C73A1}">
      <dgm:prSet phldrT="[Text]" custT="1"/>
      <dgm:spPr/>
      <dgm:t>
        <a:bodyPr/>
        <a:lstStyle/>
        <a:p>
          <a:r>
            <a:rPr lang="en-GB" sz="2000" dirty="0" err="1"/>
            <a:t>Interno</a:t>
          </a:r>
          <a:endParaRPr lang="en-GB" sz="2000" dirty="0"/>
        </a:p>
      </dgm:t>
    </dgm:pt>
    <dgm:pt modelId="{B421F30C-E5B4-BF49-BB47-9B579AB91574}" type="parTrans" cxnId="{CCAA6165-2897-B942-ADAD-18752F5B6EA5}">
      <dgm:prSet/>
      <dgm:spPr/>
      <dgm:t>
        <a:bodyPr/>
        <a:lstStyle/>
        <a:p>
          <a:endParaRPr lang="en-GB" sz="2000"/>
        </a:p>
      </dgm:t>
    </dgm:pt>
    <dgm:pt modelId="{5448F3DB-6404-9E49-AB2C-B6355F2970D9}" type="sibTrans" cxnId="{CCAA6165-2897-B942-ADAD-18752F5B6EA5}">
      <dgm:prSet/>
      <dgm:spPr/>
      <dgm:t>
        <a:bodyPr/>
        <a:lstStyle/>
        <a:p>
          <a:endParaRPr lang="en-GB" sz="2000"/>
        </a:p>
      </dgm:t>
    </dgm:pt>
    <dgm:pt modelId="{085644DF-BA3E-4E4A-853C-211A718F101E}">
      <dgm:prSet phldrT="[Text]" custT="1"/>
      <dgm:spPr/>
      <dgm:t>
        <a:bodyPr/>
        <a:lstStyle/>
        <a:p>
          <a:r>
            <a:rPr lang="en-GB" sz="2000" b="1" dirty="0" err="1"/>
            <a:t>Cultura</a:t>
          </a:r>
          <a:r>
            <a:rPr lang="en-GB" sz="2000" b="1" dirty="0"/>
            <a:t> di clan:</a:t>
          </a:r>
          <a:r>
            <a:rPr lang="en-GB" sz="2000" dirty="0"/>
            <a:t> </a:t>
          </a:r>
          <a:r>
            <a:rPr lang="en-GB" sz="2000" dirty="0" err="1"/>
            <a:t>lavoro</a:t>
          </a:r>
          <a:r>
            <a:rPr lang="en-GB" sz="2000" dirty="0"/>
            <a:t> di </a:t>
          </a:r>
          <a:r>
            <a:rPr lang="en-GB" sz="2000" dirty="0" err="1"/>
            <a:t>squadra</a:t>
          </a:r>
          <a:r>
            <a:rPr lang="en-GB" sz="2000" dirty="0"/>
            <a:t>, </a:t>
          </a:r>
          <a:r>
            <a:rPr lang="en-GB" sz="2000" dirty="0" err="1"/>
            <a:t>cordialità</a:t>
          </a:r>
          <a:r>
            <a:rPr lang="en-GB" sz="2000" dirty="0"/>
            <a:t>, </a:t>
          </a:r>
          <a:r>
            <a:rPr lang="en-GB" sz="2000" dirty="0" err="1"/>
            <a:t>considerazione</a:t>
          </a:r>
          <a:endParaRPr lang="en-GB" sz="2000" dirty="0"/>
        </a:p>
      </dgm:t>
    </dgm:pt>
    <dgm:pt modelId="{F40AFFE1-1BF3-F446-A743-46C8E938C560}" type="parTrans" cxnId="{E215305F-9E51-A843-A5E9-DBD276CFDACB}">
      <dgm:prSet/>
      <dgm:spPr/>
      <dgm:t>
        <a:bodyPr/>
        <a:lstStyle/>
        <a:p>
          <a:endParaRPr lang="en-GB" sz="2000"/>
        </a:p>
      </dgm:t>
    </dgm:pt>
    <dgm:pt modelId="{C0ADD0B7-8A4F-6B49-BE2D-9EF9C7557675}" type="sibTrans" cxnId="{E215305F-9E51-A843-A5E9-DBD276CFDACB}">
      <dgm:prSet/>
      <dgm:spPr/>
      <dgm:t>
        <a:bodyPr/>
        <a:lstStyle/>
        <a:p>
          <a:endParaRPr lang="en-GB" sz="2000"/>
        </a:p>
      </dgm:t>
    </dgm:pt>
    <dgm:pt modelId="{96015B1B-1689-CE4F-BEF2-32FF5C24FC04}">
      <dgm:prSet phldrT="[Text]" custT="1"/>
      <dgm:spPr/>
      <dgm:t>
        <a:bodyPr/>
        <a:lstStyle/>
        <a:p>
          <a:r>
            <a:rPr lang="en-GB" sz="2000" dirty="0" err="1"/>
            <a:t>Flessibilità</a:t>
          </a:r>
          <a:endParaRPr lang="en-GB" sz="2000" dirty="0"/>
        </a:p>
      </dgm:t>
    </dgm:pt>
    <dgm:pt modelId="{F02F58E7-4BD9-D34E-A9B6-A2133A2D0804}" type="parTrans" cxnId="{37A2E340-7A38-1448-A214-21E138AE8325}">
      <dgm:prSet/>
      <dgm:spPr/>
      <dgm:t>
        <a:bodyPr/>
        <a:lstStyle/>
        <a:p>
          <a:endParaRPr lang="en-GB" sz="2000"/>
        </a:p>
      </dgm:t>
    </dgm:pt>
    <dgm:pt modelId="{8A89DA85-AF23-EC4F-A52E-79D5A4679719}" type="sibTrans" cxnId="{37A2E340-7A38-1448-A214-21E138AE8325}">
      <dgm:prSet/>
      <dgm:spPr/>
      <dgm:t>
        <a:bodyPr/>
        <a:lstStyle/>
        <a:p>
          <a:endParaRPr lang="en-GB" sz="2000"/>
        </a:p>
      </dgm:t>
    </dgm:pt>
    <dgm:pt modelId="{84738C64-9C9E-F841-ABA6-A1A908B1C870}" type="pres">
      <dgm:prSet presAssocID="{700AAA0F-2132-5C42-A9F3-2822C6158A3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BB131A3-569E-7644-BF98-EE2450B40D0E}" type="pres">
      <dgm:prSet presAssocID="{700AAA0F-2132-5C42-A9F3-2822C6158A30}" presName="children" presStyleCnt="0"/>
      <dgm:spPr/>
    </dgm:pt>
    <dgm:pt modelId="{70D5C917-E552-5D43-95DA-1E0FD4874BEE}" type="pres">
      <dgm:prSet presAssocID="{700AAA0F-2132-5C42-A9F3-2822C6158A30}" presName="child1group" presStyleCnt="0"/>
      <dgm:spPr/>
    </dgm:pt>
    <dgm:pt modelId="{57C5C5C9-1B1F-9B4F-AA28-9DA8DED37CDC}" type="pres">
      <dgm:prSet presAssocID="{700AAA0F-2132-5C42-A9F3-2822C6158A30}" presName="child1" presStyleLbl="bgAcc1" presStyleIdx="0" presStyleCnt="4" custScaleY="20527" custLinFactNeighborX="72924" custLinFactNeighborY="-59691"/>
      <dgm:spPr/>
    </dgm:pt>
    <dgm:pt modelId="{2C548AA5-53D4-E54B-9D81-E36631A8D58A}" type="pres">
      <dgm:prSet presAssocID="{700AAA0F-2132-5C42-A9F3-2822C6158A30}" presName="child1Text" presStyleLbl="bgAcc1" presStyleIdx="0" presStyleCnt="4">
        <dgm:presLayoutVars>
          <dgm:bulletEnabled val="1"/>
        </dgm:presLayoutVars>
      </dgm:prSet>
      <dgm:spPr/>
    </dgm:pt>
    <dgm:pt modelId="{C2D8D4BA-86CF-7C44-A7A3-5D067316E936}" type="pres">
      <dgm:prSet presAssocID="{700AAA0F-2132-5C42-A9F3-2822C6158A30}" presName="child2group" presStyleCnt="0"/>
      <dgm:spPr/>
    </dgm:pt>
    <dgm:pt modelId="{4854FAB9-F678-BA46-A167-AEB548EFB1C2}" type="pres">
      <dgm:prSet presAssocID="{700AAA0F-2132-5C42-A9F3-2822C6158A30}" presName="child2" presStyleLbl="bgAcc1" presStyleIdx="1" presStyleCnt="4" custScaleY="31007" custLinFactY="14743" custLinFactNeighborX="51553" custLinFactNeighborY="100000"/>
      <dgm:spPr/>
    </dgm:pt>
    <dgm:pt modelId="{462C32AE-C7A6-EC43-AABB-C71269F9B360}" type="pres">
      <dgm:prSet presAssocID="{700AAA0F-2132-5C42-A9F3-2822C6158A30}" presName="child2Text" presStyleLbl="bgAcc1" presStyleIdx="1" presStyleCnt="4">
        <dgm:presLayoutVars>
          <dgm:bulletEnabled val="1"/>
        </dgm:presLayoutVars>
      </dgm:prSet>
      <dgm:spPr/>
    </dgm:pt>
    <dgm:pt modelId="{6C50E0F6-8177-BB48-AEFB-02D5A49E6BF8}" type="pres">
      <dgm:prSet presAssocID="{700AAA0F-2132-5C42-A9F3-2822C6158A30}" presName="child3group" presStyleCnt="0"/>
      <dgm:spPr/>
    </dgm:pt>
    <dgm:pt modelId="{35B21A0E-7B7D-964E-A226-BD8F30523E94}" type="pres">
      <dgm:prSet presAssocID="{700AAA0F-2132-5C42-A9F3-2822C6158A30}" presName="child3" presStyleLbl="bgAcc1" presStyleIdx="2" presStyleCnt="4" custFlipVert="0" custScaleY="35725" custLinFactNeighborX="-31579" custLinFactNeighborY="33141"/>
      <dgm:spPr/>
    </dgm:pt>
    <dgm:pt modelId="{2CFD629A-46A2-C543-BEF8-345C054E4C7F}" type="pres">
      <dgm:prSet presAssocID="{700AAA0F-2132-5C42-A9F3-2822C6158A30}" presName="child3Text" presStyleLbl="bgAcc1" presStyleIdx="2" presStyleCnt="4">
        <dgm:presLayoutVars>
          <dgm:bulletEnabled val="1"/>
        </dgm:presLayoutVars>
      </dgm:prSet>
      <dgm:spPr/>
    </dgm:pt>
    <dgm:pt modelId="{77B3D8A9-F206-A441-9E66-D8B90E081E81}" type="pres">
      <dgm:prSet presAssocID="{700AAA0F-2132-5C42-A9F3-2822C6158A30}" presName="child4group" presStyleCnt="0"/>
      <dgm:spPr/>
    </dgm:pt>
    <dgm:pt modelId="{6D31B76F-B821-3547-9460-FEA2B98EDBB1}" type="pres">
      <dgm:prSet presAssocID="{700AAA0F-2132-5C42-A9F3-2822C6158A30}" presName="child4" presStyleLbl="bgAcc1" presStyleIdx="3" presStyleCnt="4" custScaleY="35953" custLinFactNeighborX="-57403" custLinFactNeighborY="-97757"/>
      <dgm:spPr/>
    </dgm:pt>
    <dgm:pt modelId="{FD9F023F-44FC-A144-AB35-1435FD232533}" type="pres">
      <dgm:prSet presAssocID="{700AAA0F-2132-5C42-A9F3-2822C6158A30}" presName="child4Text" presStyleLbl="bgAcc1" presStyleIdx="3" presStyleCnt="4">
        <dgm:presLayoutVars>
          <dgm:bulletEnabled val="1"/>
        </dgm:presLayoutVars>
      </dgm:prSet>
      <dgm:spPr/>
    </dgm:pt>
    <dgm:pt modelId="{C4C33286-774A-A146-BC33-780061044F20}" type="pres">
      <dgm:prSet presAssocID="{700AAA0F-2132-5C42-A9F3-2822C6158A30}" presName="childPlaceholder" presStyleCnt="0"/>
      <dgm:spPr/>
    </dgm:pt>
    <dgm:pt modelId="{003B84D3-F042-D148-B752-752A704D04D4}" type="pres">
      <dgm:prSet presAssocID="{700AAA0F-2132-5C42-A9F3-2822C6158A30}" presName="circle" presStyleCnt="0"/>
      <dgm:spPr/>
    </dgm:pt>
    <dgm:pt modelId="{8F68B9B1-68DC-2D48-922E-91584A24F58B}" type="pres">
      <dgm:prSet presAssocID="{700AAA0F-2132-5C42-A9F3-2822C6158A3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61F36D2-F9CE-D14E-899D-D4804769BFEE}" type="pres">
      <dgm:prSet presAssocID="{700AAA0F-2132-5C42-A9F3-2822C6158A3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91448E2-179E-BB44-918D-92B6CB4BC755}" type="pres">
      <dgm:prSet presAssocID="{700AAA0F-2132-5C42-A9F3-2822C6158A3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3F2FA89-824E-064C-8B6B-C8809F7CF783}" type="pres">
      <dgm:prSet presAssocID="{700AAA0F-2132-5C42-A9F3-2822C6158A3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DDFF206-7C89-C049-896D-509A443B7A3E}" type="pres">
      <dgm:prSet presAssocID="{700AAA0F-2132-5C42-A9F3-2822C6158A30}" presName="quadrantPlaceholder" presStyleCnt="0"/>
      <dgm:spPr/>
    </dgm:pt>
    <dgm:pt modelId="{B653B87A-10BE-554A-8EBF-D6C4EBBB8572}" type="pres">
      <dgm:prSet presAssocID="{700AAA0F-2132-5C42-A9F3-2822C6158A30}" presName="center1" presStyleLbl="fgShp" presStyleIdx="0" presStyleCnt="2"/>
      <dgm:spPr/>
    </dgm:pt>
    <dgm:pt modelId="{4655CEDF-68FB-C444-82B5-B7787A94559C}" type="pres">
      <dgm:prSet presAssocID="{700AAA0F-2132-5C42-A9F3-2822C6158A30}" presName="center2" presStyleLbl="fgShp" presStyleIdx="1" presStyleCnt="2"/>
      <dgm:spPr/>
    </dgm:pt>
  </dgm:ptLst>
  <dgm:cxnLst>
    <dgm:cxn modelId="{C5E1B90F-85CF-094C-92C6-716B1546AD54}" type="presOf" srcId="{B514A99C-0254-2449-948A-0967F92EA752}" destId="{4854FAB9-F678-BA46-A167-AEB548EFB1C2}" srcOrd="0" destOrd="0" presId="urn:microsoft.com/office/officeart/2005/8/layout/cycle4"/>
    <dgm:cxn modelId="{2170E80F-D432-6340-99EC-2641BE97B866}" type="presOf" srcId="{46CFCD37-4CEC-8C4A-9F8A-F7F107EC2B2E}" destId="{8F68B9B1-68DC-2D48-922E-91584A24F58B}" srcOrd="0" destOrd="0" presId="urn:microsoft.com/office/officeart/2005/8/layout/cycle4"/>
    <dgm:cxn modelId="{3365851A-FE96-1348-837A-A3D4F74F5226}" type="presOf" srcId="{F5561A9D-F0D9-514D-BD8D-8687FC5C73A1}" destId="{35B21A0E-7B7D-964E-A226-BD8F30523E94}" srcOrd="0" destOrd="0" presId="urn:microsoft.com/office/officeart/2005/8/layout/cycle4"/>
    <dgm:cxn modelId="{37A2E340-7A38-1448-A214-21E138AE8325}" srcId="{085644DF-BA3E-4E4A-853C-211A718F101E}" destId="{96015B1B-1689-CE4F-BEF2-32FF5C24FC04}" srcOrd="0" destOrd="0" parTransId="{F02F58E7-4BD9-D34E-A9B6-A2133A2D0804}" sibTransId="{8A89DA85-AF23-EC4F-A52E-79D5A4679719}"/>
    <dgm:cxn modelId="{D7250F4B-93A2-144F-9982-E6471FA1C061}" type="presOf" srcId="{96015B1B-1689-CE4F-BEF2-32FF5C24FC04}" destId="{FD9F023F-44FC-A144-AB35-1435FD232533}" srcOrd="1" destOrd="0" presId="urn:microsoft.com/office/officeart/2005/8/layout/cycle4"/>
    <dgm:cxn modelId="{731C504C-31F4-A140-89F2-FC655982DA2B}" type="presOf" srcId="{96015B1B-1689-CE4F-BEF2-32FF5C24FC04}" destId="{6D31B76F-B821-3547-9460-FEA2B98EDBB1}" srcOrd="0" destOrd="0" presId="urn:microsoft.com/office/officeart/2005/8/layout/cycle4"/>
    <dgm:cxn modelId="{E215305F-9E51-A843-A5E9-DBD276CFDACB}" srcId="{700AAA0F-2132-5C42-A9F3-2822C6158A30}" destId="{085644DF-BA3E-4E4A-853C-211A718F101E}" srcOrd="3" destOrd="0" parTransId="{F40AFFE1-1BF3-F446-A743-46C8E938C560}" sibTransId="{C0ADD0B7-8A4F-6B49-BE2D-9EF9C7557675}"/>
    <dgm:cxn modelId="{D7E0DA62-1205-EF47-A3D4-DB588724585C}" type="presOf" srcId="{085644DF-BA3E-4E4A-853C-211A718F101E}" destId="{B3F2FA89-824E-064C-8B6B-C8809F7CF783}" srcOrd="0" destOrd="0" presId="urn:microsoft.com/office/officeart/2005/8/layout/cycle4"/>
    <dgm:cxn modelId="{CCAA6165-2897-B942-ADAD-18752F5B6EA5}" srcId="{9212784E-2F31-504C-BC07-3F67CB722D3F}" destId="{F5561A9D-F0D9-514D-BD8D-8687FC5C73A1}" srcOrd="0" destOrd="0" parTransId="{B421F30C-E5B4-BF49-BB47-9B579AB91574}" sibTransId="{5448F3DB-6404-9E49-AB2C-B6355F2970D9}"/>
    <dgm:cxn modelId="{2258936C-EE2C-C84B-B812-DA00442018DA}" type="presOf" srcId="{9212784E-2F31-504C-BC07-3F67CB722D3F}" destId="{791448E2-179E-BB44-918D-92B6CB4BC755}" srcOrd="0" destOrd="0" presId="urn:microsoft.com/office/officeart/2005/8/layout/cycle4"/>
    <dgm:cxn modelId="{4F5F4D74-EA67-194F-BFDA-F5982EA54D01}" srcId="{700AAA0F-2132-5C42-A9F3-2822C6158A30}" destId="{1D107B2D-0CCE-5A4E-B7B5-505B0FE692D0}" srcOrd="1" destOrd="0" parTransId="{95D088AB-F90E-D545-9761-676B18072422}" sibTransId="{FE4D84DE-409E-B04F-8BD8-134DDDCA4E5C}"/>
    <dgm:cxn modelId="{BB1D3284-BC44-4441-B11A-97F23FC1C2A8}" type="presOf" srcId="{4F4744A9-ABDE-BA47-AF3B-22805A56C399}" destId="{2C548AA5-53D4-E54B-9D81-E36631A8D58A}" srcOrd="1" destOrd="0" presId="urn:microsoft.com/office/officeart/2005/8/layout/cycle4"/>
    <dgm:cxn modelId="{1448E89B-8112-DE4E-B691-4D6A3BBDD351}" srcId="{700AAA0F-2132-5C42-A9F3-2822C6158A30}" destId="{9212784E-2F31-504C-BC07-3F67CB722D3F}" srcOrd="2" destOrd="0" parTransId="{B3B4721A-F15A-0545-A983-767B7DA87060}" sibTransId="{E754D9D4-8262-5844-970B-2F2BD99CC5EE}"/>
    <dgm:cxn modelId="{3FB0AAA2-00A1-2E4D-9EA4-5AEC6FC9010E}" type="presOf" srcId="{F5561A9D-F0D9-514D-BD8D-8687FC5C73A1}" destId="{2CFD629A-46A2-C543-BEF8-345C054E4C7F}" srcOrd="1" destOrd="0" presId="urn:microsoft.com/office/officeart/2005/8/layout/cycle4"/>
    <dgm:cxn modelId="{576DCAA9-232A-9844-A962-FD58DD8DFF94}" srcId="{1D107B2D-0CCE-5A4E-B7B5-505B0FE692D0}" destId="{B514A99C-0254-2449-948A-0967F92EA752}" srcOrd="0" destOrd="0" parTransId="{2A586B24-E404-EC40-B4CE-7023E7B90A05}" sibTransId="{53AC48C7-69D3-4A45-8D4B-2F3AC939949B}"/>
    <dgm:cxn modelId="{E21668BA-8BC3-2B4A-B7CA-5C2D0C63F76B}" srcId="{46CFCD37-4CEC-8C4A-9F8A-F7F107EC2B2E}" destId="{4F4744A9-ABDE-BA47-AF3B-22805A56C399}" srcOrd="0" destOrd="0" parTransId="{EA4DDE3F-F61A-9547-8B73-1AA9015EFC7F}" sibTransId="{C8321B11-8488-D644-B8A0-3D446BF3FED0}"/>
    <dgm:cxn modelId="{5BC867D8-FA07-7542-9463-F2C221DF8B0B}" srcId="{700AAA0F-2132-5C42-A9F3-2822C6158A30}" destId="{46CFCD37-4CEC-8C4A-9F8A-F7F107EC2B2E}" srcOrd="0" destOrd="0" parTransId="{CA077DB4-3A48-6A49-9CE1-C0D12E1CDBF6}" sibTransId="{6BBAF5DF-805B-384B-8561-FC6E8CDC837E}"/>
    <dgm:cxn modelId="{5C5447E8-C235-C54A-85B5-EEF62DB3A45E}" type="presOf" srcId="{1D107B2D-0CCE-5A4E-B7B5-505B0FE692D0}" destId="{661F36D2-F9CE-D14E-899D-D4804769BFEE}" srcOrd="0" destOrd="0" presId="urn:microsoft.com/office/officeart/2005/8/layout/cycle4"/>
    <dgm:cxn modelId="{76A304E9-C0C2-314E-B910-C5B48EA40409}" type="presOf" srcId="{B514A99C-0254-2449-948A-0967F92EA752}" destId="{462C32AE-C7A6-EC43-AABB-C71269F9B360}" srcOrd="1" destOrd="0" presId="urn:microsoft.com/office/officeart/2005/8/layout/cycle4"/>
    <dgm:cxn modelId="{9CCF66F7-1F11-FC43-B0F7-578697D0440B}" type="presOf" srcId="{4F4744A9-ABDE-BA47-AF3B-22805A56C399}" destId="{57C5C5C9-1B1F-9B4F-AA28-9DA8DED37CDC}" srcOrd="0" destOrd="0" presId="urn:microsoft.com/office/officeart/2005/8/layout/cycle4"/>
    <dgm:cxn modelId="{A89759FD-DA7C-AC41-9692-671BD1E42F22}" type="presOf" srcId="{700AAA0F-2132-5C42-A9F3-2822C6158A30}" destId="{84738C64-9C9E-F841-ABA6-A1A908B1C870}" srcOrd="0" destOrd="0" presId="urn:microsoft.com/office/officeart/2005/8/layout/cycle4"/>
    <dgm:cxn modelId="{F870F35C-8F5D-A341-A816-8DCDEAD756D2}" type="presParOf" srcId="{84738C64-9C9E-F841-ABA6-A1A908B1C870}" destId="{7BB131A3-569E-7644-BF98-EE2450B40D0E}" srcOrd="0" destOrd="0" presId="urn:microsoft.com/office/officeart/2005/8/layout/cycle4"/>
    <dgm:cxn modelId="{81D0923D-C2B4-3246-84CB-C8954851880B}" type="presParOf" srcId="{7BB131A3-569E-7644-BF98-EE2450B40D0E}" destId="{70D5C917-E552-5D43-95DA-1E0FD4874BEE}" srcOrd="0" destOrd="0" presId="urn:microsoft.com/office/officeart/2005/8/layout/cycle4"/>
    <dgm:cxn modelId="{0503DB99-CF8A-7E4A-A80F-4066D846A0D9}" type="presParOf" srcId="{70D5C917-E552-5D43-95DA-1E0FD4874BEE}" destId="{57C5C5C9-1B1F-9B4F-AA28-9DA8DED37CDC}" srcOrd="0" destOrd="0" presId="urn:microsoft.com/office/officeart/2005/8/layout/cycle4"/>
    <dgm:cxn modelId="{96456A62-607D-304C-B11E-F7CF6B1BA0CB}" type="presParOf" srcId="{70D5C917-E552-5D43-95DA-1E0FD4874BEE}" destId="{2C548AA5-53D4-E54B-9D81-E36631A8D58A}" srcOrd="1" destOrd="0" presId="urn:microsoft.com/office/officeart/2005/8/layout/cycle4"/>
    <dgm:cxn modelId="{632CE193-8FBE-D848-8A47-4ED67A558EDB}" type="presParOf" srcId="{7BB131A3-569E-7644-BF98-EE2450B40D0E}" destId="{C2D8D4BA-86CF-7C44-A7A3-5D067316E936}" srcOrd="1" destOrd="0" presId="urn:microsoft.com/office/officeart/2005/8/layout/cycle4"/>
    <dgm:cxn modelId="{B0793592-A796-074F-A0A2-A4C42BE01274}" type="presParOf" srcId="{C2D8D4BA-86CF-7C44-A7A3-5D067316E936}" destId="{4854FAB9-F678-BA46-A167-AEB548EFB1C2}" srcOrd="0" destOrd="0" presId="urn:microsoft.com/office/officeart/2005/8/layout/cycle4"/>
    <dgm:cxn modelId="{AA247F3C-354A-114E-9629-93FE63A4C027}" type="presParOf" srcId="{C2D8D4BA-86CF-7C44-A7A3-5D067316E936}" destId="{462C32AE-C7A6-EC43-AABB-C71269F9B360}" srcOrd="1" destOrd="0" presId="urn:microsoft.com/office/officeart/2005/8/layout/cycle4"/>
    <dgm:cxn modelId="{3F09C8FF-2A1F-FD42-8AEE-49E3EB3B56CD}" type="presParOf" srcId="{7BB131A3-569E-7644-BF98-EE2450B40D0E}" destId="{6C50E0F6-8177-BB48-AEFB-02D5A49E6BF8}" srcOrd="2" destOrd="0" presId="urn:microsoft.com/office/officeart/2005/8/layout/cycle4"/>
    <dgm:cxn modelId="{CCE5BBA8-7F14-204E-8C66-D686FBE9A5D5}" type="presParOf" srcId="{6C50E0F6-8177-BB48-AEFB-02D5A49E6BF8}" destId="{35B21A0E-7B7D-964E-A226-BD8F30523E94}" srcOrd="0" destOrd="0" presId="urn:microsoft.com/office/officeart/2005/8/layout/cycle4"/>
    <dgm:cxn modelId="{6E4B4541-A305-654D-BDDD-B46CF9A328BE}" type="presParOf" srcId="{6C50E0F6-8177-BB48-AEFB-02D5A49E6BF8}" destId="{2CFD629A-46A2-C543-BEF8-345C054E4C7F}" srcOrd="1" destOrd="0" presId="urn:microsoft.com/office/officeart/2005/8/layout/cycle4"/>
    <dgm:cxn modelId="{9CCE839D-7A5D-1848-B811-9F2860C6AC75}" type="presParOf" srcId="{7BB131A3-569E-7644-BF98-EE2450B40D0E}" destId="{77B3D8A9-F206-A441-9E66-D8B90E081E81}" srcOrd="3" destOrd="0" presId="urn:microsoft.com/office/officeart/2005/8/layout/cycle4"/>
    <dgm:cxn modelId="{CDAE0E53-CB5A-9B4F-AD03-B5430A355C69}" type="presParOf" srcId="{77B3D8A9-F206-A441-9E66-D8B90E081E81}" destId="{6D31B76F-B821-3547-9460-FEA2B98EDBB1}" srcOrd="0" destOrd="0" presId="urn:microsoft.com/office/officeart/2005/8/layout/cycle4"/>
    <dgm:cxn modelId="{D5119196-355C-964B-9A19-517E0E4FCA4D}" type="presParOf" srcId="{77B3D8A9-F206-A441-9E66-D8B90E081E81}" destId="{FD9F023F-44FC-A144-AB35-1435FD232533}" srcOrd="1" destOrd="0" presId="urn:microsoft.com/office/officeart/2005/8/layout/cycle4"/>
    <dgm:cxn modelId="{6FE33278-7904-C041-BBAA-376ADF0F8D66}" type="presParOf" srcId="{7BB131A3-569E-7644-BF98-EE2450B40D0E}" destId="{C4C33286-774A-A146-BC33-780061044F20}" srcOrd="4" destOrd="0" presId="urn:microsoft.com/office/officeart/2005/8/layout/cycle4"/>
    <dgm:cxn modelId="{83C74A3A-4693-AA4A-9507-2C31968A2517}" type="presParOf" srcId="{84738C64-9C9E-F841-ABA6-A1A908B1C870}" destId="{003B84D3-F042-D148-B752-752A704D04D4}" srcOrd="1" destOrd="0" presId="urn:microsoft.com/office/officeart/2005/8/layout/cycle4"/>
    <dgm:cxn modelId="{8F1CB5A1-2147-1A46-BE45-9FBFB6A8E110}" type="presParOf" srcId="{003B84D3-F042-D148-B752-752A704D04D4}" destId="{8F68B9B1-68DC-2D48-922E-91584A24F58B}" srcOrd="0" destOrd="0" presId="urn:microsoft.com/office/officeart/2005/8/layout/cycle4"/>
    <dgm:cxn modelId="{6E420F3E-9C06-5246-B62B-246819622B85}" type="presParOf" srcId="{003B84D3-F042-D148-B752-752A704D04D4}" destId="{661F36D2-F9CE-D14E-899D-D4804769BFEE}" srcOrd="1" destOrd="0" presId="urn:microsoft.com/office/officeart/2005/8/layout/cycle4"/>
    <dgm:cxn modelId="{7DE525C6-ED24-544A-B319-8DCE2738EBCA}" type="presParOf" srcId="{003B84D3-F042-D148-B752-752A704D04D4}" destId="{791448E2-179E-BB44-918D-92B6CB4BC755}" srcOrd="2" destOrd="0" presId="urn:microsoft.com/office/officeart/2005/8/layout/cycle4"/>
    <dgm:cxn modelId="{C827FF61-9BDC-CE4C-B205-03509191D16C}" type="presParOf" srcId="{003B84D3-F042-D148-B752-752A704D04D4}" destId="{B3F2FA89-824E-064C-8B6B-C8809F7CF783}" srcOrd="3" destOrd="0" presId="urn:microsoft.com/office/officeart/2005/8/layout/cycle4"/>
    <dgm:cxn modelId="{CBF495E2-49C3-3043-8A0F-96740A2DFA9E}" type="presParOf" srcId="{003B84D3-F042-D148-B752-752A704D04D4}" destId="{7DDFF206-7C89-C049-896D-509A443B7A3E}" srcOrd="4" destOrd="0" presId="urn:microsoft.com/office/officeart/2005/8/layout/cycle4"/>
    <dgm:cxn modelId="{EE703910-11DD-5243-9680-E26063056514}" type="presParOf" srcId="{84738C64-9C9E-F841-ABA6-A1A908B1C870}" destId="{B653B87A-10BE-554A-8EBF-D6C4EBBB8572}" srcOrd="2" destOrd="0" presId="urn:microsoft.com/office/officeart/2005/8/layout/cycle4"/>
    <dgm:cxn modelId="{F25CD0A6-6CB5-2B48-90F6-2F58C1FF9894}" type="presParOf" srcId="{84738C64-9C9E-F841-ABA6-A1A908B1C870}" destId="{4655CEDF-68FB-C444-82B5-B7787A94559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2B2D59-180F-4959-9828-EEE19DE7766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B98BC0F-3B87-4BD8-A076-3123DCCF7D0B}">
      <dgm:prSet/>
      <dgm:spPr/>
      <dgm:t>
        <a:bodyPr/>
        <a:lstStyle/>
        <a:p>
          <a:r>
            <a:rPr lang="it-IT"/>
            <a:t>Relazione con l’ambiente (dominante/nicchia);</a:t>
          </a:r>
          <a:endParaRPr lang="en-US"/>
        </a:p>
      </dgm:t>
    </dgm:pt>
    <dgm:pt modelId="{EDC21392-74C7-4AA9-BD0E-947AB2101EB2}" type="parTrans" cxnId="{A6969F89-D9C2-4FA9-BED6-EFD818D35CE8}">
      <dgm:prSet/>
      <dgm:spPr/>
      <dgm:t>
        <a:bodyPr/>
        <a:lstStyle/>
        <a:p>
          <a:endParaRPr lang="en-US"/>
        </a:p>
      </dgm:t>
    </dgm:pt>
    <dgm:pt modelId="{892B98A4-2A6F-4E5B-A343-9A33887A377B}" type="sibTrans" cxnId="{A6969F89-D9C2-4FA9-BED6-EFD818D35CE8}">
      <dgm:prSet/>
      <dgm:spPr/>
      <dgm:t>
        <a:bodyPr/>
        <a:lstStyle/>
        <a:p>
          <a:endParaRPr lang="en-US"/>
        </a:p>
      </dgm:t>
    </dgm:pt>
    <dgm:pt modelId="{70EC4C3A-F890-45C3-B8D3-F6DA4D110973}">
      <dgm:prSet/>
      <dgm:spPr/>
      <dgm:t>
        <a:bodyPr/>
        <a:lstStyle/>
        <a:p>
          <a:r>
            <a:rPr lang="it-IT"/>
            <a:t>Comportamento dei soggetti coinvolti (attivi/passivi);</a:t>
          </a:r>
          <a:endParaRPr lang="en-US"/>
        </a:p>
      </dgm:t>
    </dgm:pt>
    <dgm:pt modelId="{D4855D19-B6E4-48CC-9030-2E6573CF5362}" type="parTrans" cxnId="{9967A63F-C963-46BB-ACAE-6BB2AE674730}">
      <dgm:prSet/>
      <dgm:spPr/>
      <dgm:t>
        <a:bodyPr/>
        <a:lstStyle/>
        <a:p>
          <a:endParaRPr lang="en-US"/>
        </a:p>
      </dgm:t>
    </dgm:pt>
    <dgm:pt modelId="{0E0776C4-735B-4F37-86A1-8AC3430A00AA}" type="sibTrans" cxnId="{9967A63F-C963-46BB-ACAE-6BB2AE674730}">
      <dgm:prSet/>
      <dgm:spPr/>
      <dgm:t>
        <a:bodyPr/>
        <a:lstStyle/>
        <a:p>
          <a:endParaRPr lang="en-US"/>
        </a:p>
      </dgm:t>
    </dgm:pt>
    <dgm:pt modelId="{B18B6E1A-9980-4F2F-9E99-F408AA26FF0C}">
      <dgm:prSet/>
      <dgm:spPr/>
      <dgm:t>
        <a:bodyPr/>
        <a:lstStyle/>
        <a:p>
          <a:r>
            <a:rPr lang="it-IT"/>
            <a:t>Relazione con le pratiche del lavoro ( “Da noi si fa così”);</a:t>
          </a:r>
          <a:endParaRPr lang="en-US"/>
        </a:p>
      </dgm:t>
    </dgm:pt>
    <dgm:pt modelId="{5148D774-5DB2-4952-A89B-2A39DDC35E54}" type="parTrans" cxnId="{4A77EE02-C3EE-4C2E-83AE-C0FFC4322EE0}">
      <dgm:prSet/>
      <dgm:spPr/>
      <dgm:t>
        <a:bodyPr/>
        <a:lstStyle/>
        <a:p>
          <a:endParaRPr lang="en-US"/>
        </a:p>
      </dgm:t>
    </dgm:pt>
    <dgm:pt modelId="{0A47CB42-31E2-462E-B7C7-081731D9D627}" type="sibTrans" cxnId="{4A77EE02-C3EE-4C2E-83AE-C0FFC4322EE0}">
      <dgm:prSet/>
      <dgm:spPr/>
      <dgm:t>
        <a:bodyPr/>
        <a:lstStyle/>
        <a:p>
          <a:endParaRPr lang="en-US"/>
        </a:p>
      </dgm:t>
    </dgm:pt>
    <dgm:pt modelId="{D2327486-8409-42D4-813C-583FAFAF5A4C}">
      <dgm:prSet/>
      <dgm:spPr/>
      <dgm:t>
        <a:bodyPr/>
        <a:lstStyle/>
        <a:p>
          <a:r>
            <a:rPr lang="it-IT"/>
            <a:t>Relazione con il tempo (passato, presente, futuro);</a:t>
          </a:r>
          <a:endParaRPr lang="en-US"/>
        </a:p>
      </dgm:t>
    </dgm:pt>
    <dgm:pt modelId="{C9A9CE74-F1F2-4C1A-A5B2-ADEF9A3F516F}" type="parTrans" cxnId="{EFA43963-BF97-48F2-8423-452773EEE4B0}">
      <dgm:prSet/>
      <dgm:spPr/>
      <dgm:t>
        <a:bodyPr/>
        <a:lstStyle/>
        <a:p>
          <a:endParaRPr lang="en-US"/>
        </a:p>
      </dgm:t>
    </dgm:pt>
    <dgm:pt modelId="{E9A85B64-614C-445A-97D1-AD0C6A24DAA5}" type="sibTrans" cxnId="{EFA43963-BF97-48F2-8423-452773EEE4B0}">
      <dgm:prSet/>
      <dgm:spPr/>
      <dgm:t>
        <a:bodyPr/>
        <a:lstStyle/>
        <a:p>
          <a:endParaRPr lang="en-US"/>
        </a:p>
      </dgm:t>
    </dgm:pt>
    <dgm:pt modelId="{8F527D08-9835-423C-AC42-AE5E028902D5}">
      <dgm:prSet/>
      <dgm:spPr/>
      <dgm:t>
        <a:bodyPr/>
        <a:lstStyle/>
        <a:p>
          <a:r>
            <a:rPr lang="it-IT"/>
            <a:t>Natura dei soggetti (buoni, cattivi, cambiamento);</a:t>
          </a:r>
          <a:endParaRPr lang="en-US"/>
        </a:p>
      </dgm:t>
    </dgm:pt>
    <dgm:pt modelId="{74636D0C-D9E0-4E94-A643-1708F8811361}" type="parTrans" cxnId="{93001304-0AEC-43FA-AA6F-9DC147899137}">
      <dgm:prSet/>
      <dgm:spPr/>
      <dgm:t>
        <a:bodyPr/>
        <a:lstStyle/>
        <a:p>
          <a:endParaRPr lang="en-US"/>
        </a:p>
      </dgm:t>
    </dgm:pt>
    <dgm:pt modelId="{9797C8CF-444C-42CC-931B-8ACB565749E7}" type="sibTrans" cxnId="{93001304-0AEC-43FA-AA6F-9DC147899137}">
      <dgm:prSet/>
      <dgm:spPr/>
      <dgm:t>
        <a:bodyPr/>
        <a:lstStyle/>
        <a:p>
          <a:endParaRPr lang="en-US"/>
        </a:p>
      </dgm:t>
    </dgm:pt>
    <dgm:pt modelId="{24AC975F-84FE-4EA0-ABC7-E3784737980F}">
      <dgm:prSet/>
      <dgm:spPr/>
      <dgm:t>
        <a:bodyPr/>
        <a:lstStyle/>
        <a:p>
          <a:r>
            <a:rPr lang="it-IT"/>
            <a:t>Natura delle relazioni (collettivismo, partecipazione);</a:t>
          </a:r>
          <a:endParaRPr lang="en-US"/>
        </a:p>
      </dgm:t>
    </dgm:pt>
    <dgm:pt modelId="{FEEFC91B-60AF-45CD-82A5-222C608FD1F0}" type="parTrans" cxnId="{FACE9356-BC81-49E5-A3A9-E6ACD2018676}">
      <dgm:prSet/>
      <dgm:spPr/>
      <dgm:t>
        <a:bodyPr/>
        <a:lstStyle/>
        <a:p>
          <a:endParaRPr lang="en-US"/>
        </a:p>
      </dgm:t>
    </dgm:pt>
    <dgm:pt modelId="{76CE9E1F-EA4C-4F81-A867-AEFCCC8873CF}" type="sibTrans" cxnId="{FACE9356-BC81-49E5-A3A9-E6ACD2018676}">
      <dgm:prSet/>
      <dgm:spPr/>
      <dgm:t>
        <a:bodyPr/>
        <a:lstStyle/>
        <a:p>
          <a:endParaRPr lang="en-US"/>
        </a:p>
      </dgm:t>
    </dgm:pt>
    <dgm:pt modelId="{6923F6F1-FA42-4CF0-B622-9BEC2F0ADE53}">
      <dgm:prSet/>
      <dgm:spPr/>
      <dgm:t>
        <a:bodyPr/>
        <a:lstStyle/>
        <a:p>
          <a:r>
            <a:rPr lang="it-IT"/>
            <a:t>Omogeneità vs. diversità (innovazione, conservazione).</a:t>
          </a:r>
          <a:endParaRPr lang="en-US"/>
        </a:p>
      </dgm:t>
    </dgm:pt>
    <dgm:pt modelId="{950774E1-4EDE-4DA5-AF7F-89EC794946F3}" type="parTrans" cxnId="{BBD7D6EA-31D3-43D4-AD34-2D7A609AAD86}">
      <dgm:prSet/>
      <dgm:spPr/>
      <dgm:t>
        <a:bodyPr/>
        <a:lstStyle/>
        <a:p>
          <a:endParaRPr lang="en-US"/>
        </a:p>
      </dgm:t>
    </dgm:pt>
    <dgm:pt modelId="{E3FA5642-D26E-49A3-B669-4677A04F5024}" type="sibTrans" cxnId="{BBD7D6EA-31D3-43D4-AD34-2D7A609AAD86}">
      <dgm:prSet/>
      <dgm:spPr/>
      <dgm:t>
        <a:bodyPr/>
        <a:lstStyle/>
        <a:p>
          <a:endParaRPr lang="en-US"/>
        </a:p>
      </dgm:t>
    </dgm:pt>
    <dgm:pt modelId="{52687CA8-244A-4C6F-9D43-769DCAC223DC}">
      <dgm:prSet/>
      <dgm:spPr/>
      <dgm:t>
        <a:bodyPr/>
        <a:lstStyle/>
        <a:p>
          <a:r>
            <a:rPr lang="it-IT"/>
            <a:t>Relazione con gli artefatti</a:t>
          </a:r>
          <a:endParaRPr lang="en-US"/>
        </a:p>
      </dgm:t>
    </dgm:pt>
    <dgm:pt modelId="{784973AA-B682-4967-B740-5E81E9DD0C38}" type="parTrans" cxnId="{8AC3C342-C8A9-41BF-AB1F-0502C3D248EC}">
      <dgm:prSet/>
      <dgm:spPr/>
      <dgm:t>
        <a:bodyPr/>
        <a:lstStyle/>
        <a:p>
          <a:endParaRPr lang="en-US"/>
        </a:p>
      </dgm:t>
    </dgm:pt>
    <dgm:pt modelId="{12A726B6-C221-4233-8661-C59DF98E55D1}" type="sibTrans" cxnId="{8AC3C342-C8A9-41BF-AB1F-0502C3D248EC}">
      <dgm:prSet/>
      <dgm:spPr/>
      <dgm:t>
        <a:bodyPr/>
        <a:lstStyle/>
        <a:p>
          <a:endParaRPr lang="en-US"/>
        </a:p>
      </dgm:t>
    </dgm:pt>
    <dgm:pt modelId="{E14070F0-EFF5-EF4A-AEC6-1C4F570353C6}" type="pres">
      <dgm:prSet presAssocID="{BB2B2D59-180F-4959-9828-EEE19DE7766C}" presName="vert0" presStyleCnt="0">
        <dgm:presLayoutVars>
          <dgm:dir/>
          <dgm:animOne val="branch"/>
          <dgm:animLvl val="lvl"/>
        </dgm:presLayoutVars>
      </dgm:prSet>
      <dgm:spPr/>
    </dgm:pt>
    <dgm:pt modelId="{26C587F2-E343-F447-A571-5B9152E4D8B6}" type="pres">
      <dgm:prSet presAssocID="{2B98BC0F-3B87-4BD8-A076-3123DCCF7D0B}" presName="thickLine" presStyleLbl="alignNode1" presStyleIdx="0" presStyleCnt="8"/>
      <dgm:spPr/>
    </dgm:pt>
    <dgm:pt modelId="{29A1F2E8-CC32-4743-B108-436F396C659B}" type="pres">
      <dgm:prSet presAssocID="{2B98BC0F-3B87-4BD8-A076-3123DCCF7D0B}" presName="horz1" presStyleCnt="0"/>
      <dgm:spPr/>
    </dgm:pt>
    <dgm:pt modelId="{308160E8-C965-B24E-825A-56B369EAA8D9}" type="pres">
      <dgm:prSet presAssocID="{2B98BC0F-3B87-4BD8-A076-3123DCCF7D0B}" presName="tx1" presStyleLbl="revTx" presStyleIdx="0" presStyleCnt="8"/>
      <dgm:spPr/>
    </dgm:pt>
    <dgm:pt modelId="{CEDDB059-B385-3944-AD66-C829A39836B3}" type="pres">
      <dgm:prSet presAssocID="{2B98BC0F-3B87-4BD8-A076-3123DCCF7D0B}" presName="vert1" presStyleCnt="0"/>
      <dgm:spPr/>
    </dgm:pt>
    <dgm:pt modelId="{B8CB8234-25F1-AD4E-8414-ADDBC00C863F}" type="pres">
      <dgm:prSet presAssocID="{70EC4C3A-F890-45C3-B8D3-F6DA4D110973}" presName="thickLine" presStyleLbl="alignNode1" presStyleIdx="1" presStyleCnt="8"/>
      <dgm:spPr/>
    </dgm:pt>
    <dgm:pt modelId="{56884F53-09FB-BA4E-B765-0F6B994EAAE7}" type="pres">
      <dgm:prSet presAssocID="{70EC4C3A-F890-45C3-B8D3-F6DA4D110973}" presName="horz1" presStyleCnt="0"/>
      <dgm:spPr/>
    </dgm:pt>
    <dgm:pt modelId="{DA68395E-7A10-7942-BA00-B906016CCD7D}" type="pres">
      <dgm:prSet presAssocID="{70EC4C3A-F890-45C3-B8D3-F6DA4D110973}" presName="tx1" presStyleLbl="revTx" presStyleIdx="1" presStyleCnt="8"/>
      <dgm:spPr/>
    </dgm:pt>
    <dgm:pt modelId="{B44FB970-3115-C549-90F2-74C626924D71}" type="pres">
      <dgm:prSet presAssocID="{70EC4C3A-F890-45C3-B8D3-F6DA4D110973}" presName="vert1" presStyleCnt="0"/>
      <dgm:spPr/>
    </dgm:pt>
    <dgm:pt modelId="{95E436DF-897F-AD45-8009-6F2D9C2DBB95}" type="pres">
      <dgm:prSet presAssocID="{B18B6E1A-9980-4F2F-9E99-F408AA26FF0C}" presName="thickLine" presStyleLbl="alignNode1" presStyleIdx="2" presStyleCnt="8"/>
      <dgm:spPr/>
    </dgm:pt>
    <dgm:pt modelId="{F4BD7742-E7C6-8645-940E-84F9AE6E7698}" type="pres">
      <dgm:prSet presAssocID="{B18B6E1A-9980-4F2F-9E99-F408AA26FF0C}" presName="horz1" presStyleCnt="0"/>
      <dgm:spPr/>
    </dgm:pt>
    <dgm:pt modelId="{65FEAC83-6754-3342-9362-0B0A7FC4140A}" type="pres">
      <dgm:prSet presAssocID="{B18B6E1A-9980-4F2F-9E99-F408AA26FF0C}" presName="tx1" presStyleLbl="revTx" presStyleIdx="2" presStyleCnt="8"/>
      <dgm:spPr/>
    </dgm:pt>
    <dgm:pt modelId="{C03C730C-ED3B-9246-A709-D25310E86DCC}" type="pres">
      <dgm:prSet presAssocID="{B18B6E1A-9980-4F2F-9E99-F408AA26FF0C}" presName="vert1" presStyleCnt="0"/>
      <dgm:spPr/>
    </dgm:pt>
    <dgm:pt modelId="{67C39B15-C040-5D44-81EB-B6ED31793DCF}" type="pres">
      <dgm:prSet presAssocID="{D2327486-8409-42D4-813C-583FAFAF5A4C}" presName="thickLine" presStyleLbl="alignNode1" presStyleIdx="3" presStyleCnt="8"/>
      <dgm:spPr/>
    </dgm:pt>
    <dgm:pt modelId="{56123ACC-F019-164E-91CB-4FA158ED26CF}" type="pres">
      <dgm:prSet presAssocID="{D2327486-8409-42D4-813C-583FAFAF5A4C}" presName="horz1" presStyleCnt="0"/>
      <dgm:spPr/>
    </dgm:pt>
    <dgm:pt modelId="{5EF0733A-7E68-CB4B-B6A5-47628056741E}" type="pres">
      <dgm:prSet presAssocID="{D2327486-8409-42D4-813C-583FAFAF5A4C}" presName="tx1" presStyleLbl="revTx" presStyleIdx="3" presStyleCnt="8"/>
      <dgm:spPr/>
    </dgm:pt>
    <dgm:pt modelId="{3891E1FF-DCD1-8446-A1F6-533098C79EF4}" type="pres">
      <dgm:prSet presAssocID="{D2327486-8409-42D4-813C-583FAFAF5A4C}" presName="vert1" presStyleCnt="0"/>
      <dgm:spPr/>
    </dgm:pt>
    <dgm:pt modelId="{9D7DFD74-51A0-264E-B035-9DF58F175F5E}" type="pres">
      <dgm:prSet presAssocID="{8F527D08-9835-423C-AC42-AE5E028902D5}" presName="thickLine" presStyleLbl="alignNode1" presStyleIdx="4" presStyleCnt="8"/>
      <dgm:spPr/>
    </dgm:pt>
    <dgm:pt modelId="{9381D266-B1F2-1344-9465-CFA229214CA0}" type="pres">
      <dgm:prSet presAssocID="{8F527D08-9835-423C-AC42-AE5E028902D5}" presName="horz1" presStyleCnt="0"/>
      <dgm:spPr/>
    </dgm:pt>
    <dgm:pt modelId="{55F9381F-7555-0D45-800A-4B4AA855DA47}" type="pres">
      <dgm:prSet presAssocID="{8F527D08-9835-423C-AC42-AE5E028902D5}" presName="tx1" presStyleLbl="revTx" presStyleIdx="4" presStyleCnt="8"/>
      <dgm:spPr/>
    </dgm:pt>
    <dgm:pt modelId="{17EED577-9E74-E446-B2F4-DC63D915DBE2}" type="pres">
      <dgm:prSet presAssocID="{8F527D08-9835-423C-AC42-AE5E028902D5}" presName="vert1" presStyleCnt="0"/>
      <dgm:spPr/>
    </dgm:pt>
    <dgm:pt modelId="{A1BC4B4A-1CBF-E44F-9A00-F5C7A90D1C18}" type="pres">
      <dgm:prSet presAssocID="{24AC975F-84FE-4EA0-ABC7-E3784737980F}" presName="thickLine" presStyleLbl="alignNode1" presStyleIdx="5" presStyleCnt="8"/>
      <dgm:spPr/>
    </dgm:pt>
    <dgm:pt modelId="{E150AB3E-5F35-6448-8D25-CF0F941C34B3}" type="pres">
      <dgm:prSet presAssocID="{24AC975F-84FE-4EA0-ABC7-E3784737980F}" presName="horz1" presStyleCnt="0"/>
      <dgm:spPr/>
    </dgm:pt>
    <dgm:pt modelId="{E8C0E969-E544-C440-ACB9-1FB3B93F8850}" type="pres">
      <dgm:prSet presAssocID="{24AC975F-84FE-4EA0-ABC7-E3784737980F}" presName="tx1" presStyleLbl="revTx" presStyleIdx="5" presStyleCnt="8"/>
      <dgm:spPr/>
    </dgm:pt>
    <dgm:pt modelId="{9C57FF12-3CE3-284E-9AD0-FA3FBB4077C0}" type="pres">
      <dgm:prSet presAssocID="{24AC975F-84FE-4EA0-ABC7-E3784737980F}" presName="vert1" presStyleCnt="0"/>
      <dgm:spPr/>
    </dgm:pt>
    <dgm:pt modelId="{03D7038E-8CCA-F14D-B003-2136225D1994}" type="pres">
      <dgm:prSet presAssocID="{6923F6F1-FA42-4CF0-B622-9BEC2F0ADE53}" presName="thickLine" presStyleLbl="alignNode1" presStyleIdx="6" presStyleCnt="8"/>
      <dgm:spPr/>
    </dgm:pt>
    <dgm:pt modelId="{78CF14AF-82A6-B24B-A468-D6353F27012C}" type="pres">
      <dgm:prSet presAssocID="{6923F6F1-FA42-4CF0-B622-9BEC2F0ADE53}" presName="horz1" presStyleCnt="0"/>
      <dgm:spPr/>
    </dgm:pt>
    <dgm:pt modelId="{E5BE4E56-499E-6C45-A42D-7A1C72085E3E}" type="pres">
      <dgm:prSet presAssocID="{6923F6F1-FA42-4CF0-B622-9BEC2F0ADE53}" presName="tx1" presStyleLbl="revTx" presStyleIdx="6" presStyleCnt="8"/>
      <dgm:spPr/>
    </dgm:pt>
    <dgm:pt modelId="{8FAF1847-2EC6-8A4A-8165-845FD8B0FE95}" type="pres">
      <dgm:prSet presAssocID="{6923F6F1-FA42-4CF0-B622-9BEC2F0ADE53}" presName="vert1" presStyleCnt="0"/>
      <dgm:spPr/>
    </dgm:pt>
    <dgm:pt modelId="{6FCFA3AD-2381-A548-9FE2-12C15818E2B2}" type="pres">
      <dgm:prSet presAssocID="{52687CA8-244A-4C6F-9D43-769DCAC223DC}" presName="thickLine" presStyleLbl="alignNode1" presStyleIdx="7" presStyleCnt="8"/>
      <dgm:spPr/>
    </dgm:pt>
    <dgm:pt modelId="{C7E1515F-F0E2-D344-A8E7-4689F7A8CAC8}" type="pres">
      <dgm:prSet presAssocID="{52687CA8-244A-4C6F-9D43-769DCAC223DC}" presName="horz1" presStyleCnt="0"/>
      <dgm:spPr/>
    </dgm:pt>
    <dgm:pt modelId="{B9B955E8-D882-1D44-98AA-7AE0FB3A070D}" type="pres">
      <dgm:prSet presAssocID="{52687CA8-244A-4C6F-9D43-769DCAC223DC}" presName="tx1" presStyleLbl="revTx" presStyleIdx="7" presStyleCnt="8"/>
      <dgm:spPr/>
    </dgm:pt>
    <dgm:pt modelId="{E593398C-4E35-1A49-B37F-4675B7D084E5}" type="pres">
      <dgm:prSet presAssocID="{52687CA8-244A-4C6F-9D43-769DCAC223DC}" presName="vert1" presStyleCnt="0"/>
      <dgm:spPr/>
    </dgm:pt>
  </dgm:ptLst>
  <dgm:cxnLst>
    <dgm:cxn modelId="{4A77EE02-C3EE-4C2E-83AE-C0FFC4322EE0}" srcId="{BB2B2D59-180F-4959-9828-EEE19DE7766C}" destId="{B18B6E1A-9980-4F2F-9E99-F408AA26FF0C}" srcOrd="2" destOrd="0" parTransId="{5148D774-5DB2-4952-A89B-2A39DDC35E54}" sibTransId="{0A47CB42-31E2-462E-B7C7-081731D9D627}"/>
    <dgm:cxn modelId="{93001304-0AEC-43FA-AA6F-9DC147899137}" srcId="{BB2B2D59-180F-4959-9828-EEE19DE7766C}" destId="{8F527D08-9835-423C-AC42-AE5E028902D5}" srcOrd="4" destOrd="0" parTransId="{74636D0C-D9E0-4E94-A643-1708F8811361}" sibTransId="{9797C8CF-444C-42CC-931B-8ACB565749E7}"/>
    <dgm:cxn modelId="{8E0BE31E-76BC-B74D-B751-2B16FD50890A}" type="presOf" srcId="{24AC975F-84FE-4EA0-ABC7-E3784737980F}" destId="{E8C0E969-E544-C440-ACB9-1FB3B93F8850}" srcOrd="0" destOrd="0" presId="urn:microsoft.com/office/officeart/2008/layout/LinedList"/>
    <dgm:cxn modelId="{9967A63F-C963-46BB-ACAE-6BB2AE674730}" srcId="{BB2B2D59-180F-4959-9828-EEE19DE7766C}" destId="{70EC4C3A-F890-45C3-B8D3-F6DA4D110973}" srcOrd="1" destOrd="0" parTransId="{D4855D19-B6E4-48CC-9030-2E6573CF5362}" sibTransId="{0E0776C4-735B-4F37-86A1-8AC3430A00AA}"/>
    <dgm:cxn modelId="{8AC3C342-C8A9-41BF-AB1F-0502C3D248EC}" srcId="{BB2B2D59-180F-4959-9828-EEE19DE7766C}" destId="{52687CA8-244A-4C6F-9D43-769DCAC223DC}" srcOrd="7" destOrd="0" parTransId="{784973AA-B682-4967-B740-5E81E9DD0C38}" sibTransId="{12A726B6-C221-4233-8661-C59DF98E55D1}"/>
    <dgm:cxn modelId="{21E63752-B2ED-F64C-A3E4-C9981F3ACA23}" type="presOf" srcId="{D2327486-8409-42D4-813C-583FAFAF5A4C}" destId="{5EF0733A-7E68-CB4B-B6A5-47628056741E}" srcOrd="0" destOrd="0" presId="urn:microsoft.com/office/officeart/2008/layout/LinedList"/>
    <dgm:cxn modelId="{FACE9356-BC81-49E5-A3A9-E6ACD2018676}" srcId="{BB2B2D59-180F-4959-9828-EEE19DE7766C}" destId="{24AC975F-84FE-4EA0-ABC7-E3784737980F}" srcOrd="5" destOrd="0" parTransId="{FEEFC91B-60AF-45CD-82A5-222C608FD1F0}" sibTransId="{76CE9E1F-EA4C-4F81-A867-AEFCCC8873CF}"/>
    <dgm:cxn modelId="{EFA43963-BF97-48F2-8423-452773EEE4B0}" srcId="{BB2B2D59-180F-4959-9828-EEE19DE7766C}" destId="{D2327486-8409-42D4-813C-583FAFAF5A4C}" srcOrd="3" destOrd="0" parTransId="{C9A9CE74-F1F2-4C1A-A5B2-ADEF9A3F516F}" sibTransId="{E9A85B64-614C-445A-97D1-AD0C6A24DAA5}"/>
    <dgm:cxn modelId="{3B3BE763-7C2E-F14E-985B-99C3780C4BC7}" type="presOf" srcId="{6923F6F1-FA42-4CF0-B622-9BEC2F0ADE53}" destId="{E5BE4E56-499E-6C45-A42D-7A1C72085E3E}" srcOrd="0" destOrd="0" presId="urn:microsoft.com/office/officeart/2008/layout/LinedList"/>
    <dgm:cxn modelId="{CCB91367-7A33-CB47-B4A0-DEB6AAAE123C}" type="presOf" srcId="{B18B6E1A-9980-4F2F-9E99-F408AA26FF0C}" destId="{65FEAC83-6754-3342-9362-0B0A7FC4140A}" srcOrd="0" destOrd="0" presId="urn:microsoft.com/office/officeart/2008/layout/LinedList"/>
    <dgm:cxn modelId="{A6969F89-D9C2-4FA9-BED6-EFD818D35CE8}" srcId="{BB2B2D59-180F-4959-9828-EEE19DE7766C}" destId="{2B98BC0F-3B87-4BD8-A076-3123DCCF7D0B}" srcOrd="0" destOrd="0" parTransId="{EDC21392-74C7-4AA9-BD0E-947AB2101EB2}" sibTransId="{892B98A4-2A6F-4E5B-A343-9A33887A377B}"/>
    <dgm:cxn modelId="{1E33278D-F91F-264F-BB8A-2AECEAAF8F87}" type="presOf" srcId="{70EC4C3A-F890-45C3-B8D3-F6DA4D110973}" destId="{DA68395E-7A10-7942-BA00-B906016CCD7D}" srcOrd="0" destOrd="0" presId="urn:microsoft.com/office/officeart/2008/layout/LinedList"/>
    <dgm:cxn modelId="{4609CB91-E170-5340-B8B6-E5D890CD982D}" type="presOf" srcId="{52687CA8-244A-4C6F-9D43-769DCAC223DC}" destId="{B9B955E8-D882-1D44-98AA-7AE0FB3A070D}" srcOrd="0" destOrd="0" presId="urn:microsoft.com/office/officeart/2008/layout/LinedList"/>
    <dgm:cxn modelId="{EE76F2B0-BECB-CC41-954A-36AE0BE88254}" type="presOf" srcId="{8F527D08-9835-423C-AC42-AE5E028902D5}" destId="{55F9381F-7555-0D45-800A-4B4AA855DA47}" srcOrd="0" destOrd="0" presId="urn:microsoft.com/office/officeart/2008/layout/LinedList"/>
    <dgm:cxn modelId="{586A68B3-3F10-DD4A-913D-291D28DFB19E}" type="presOf" srcId="{2B98BC0F-3B87-4BD8-A076-3123DCCF7D0B}" destId="{308160E8-C965-B24E-825A-56B369EAA8D9}" srcOrd="0" destOrd="0" presId="urn:microsoft.com/office/officeart/2008/layout/LinedList"/>
    <dgm:cxn modelId="{0AFE77BF-5FA7-3744-97DE-DFF74B42C5D1}" type="presOf" srcId="{BB2B2D59-180F-4959-9828-EEE19DE7766C}" destId="{E14070F0-EFF5-EF4A-AEC6-1C4F570353C6}" srcOrd="0" destOrd="0" presId="urn:microsoft.com/office/officeart/2008/layout/LinedList"/>
    <dgm:cxn modelId="{BBD7D6EA-31D3-43D4-AD34-2D7A609AAD86}" srcId="{BB2B2D59-180F-4959-9828-EEE19DE7766C}" destId="{6923F6F1-FA42-4CF0-B622-9BEC2F0ADE53}" srcOrd="6" destOrd="0" parTransId="{950774E1-4EDE-4DA5-AF7F-89EC794946F3}" sibTransId="{E3FA5642-D26E-49A3-B669-4677A04F5024}"/>
    <dgm:cxn modelId="{38B29983-0B46-F948-94C0-C0B135769A09}" type="presParOf" srcId="{E14070F0-EFF5-EF4A-AEC6-1C4F570353C6}" destId="{26C587F2-E343-F447-A571-5B9152E4D8B6}" srcOrd="0" destOrd="0" presId="urn:microsoft.com/office/officeart/2008/layout/LinedList"/>
    <dgm:cxn modelId="{28A23F4E-4BD5-AE49-87F2-DD6B7B10F84F}" type="presParOf" srcId="{E14070F0-EFF5-EF4A-AEC6-1C4F570353C6}" destId="{29A1F2E8-CC32-4743-B108-436F396C659B}" srcOrd="1" destOrd="0" presId="urn:microsoft.com/office/officeart/2008/layout/LinedList"/>
    <dgm:cxn modelId="{E9B30892-6DFE-3F4F-A9F0-AED4B227F8C7}" type="presParOf" srcId="{29A1F2E8-CC32-4743-B108-436F396C659B}" destId="{308160E8-C965-B24E-825A-56B369EAA8D9}" srcOrd="0" destOrd="0" presId="urn:microsoft.com/office/officeart/2008/layout/LinedList"/>
    <dgm:cxn modelId="{77382E14-193C-884C-9154-99869195E846}" type="presParOf" srcId="{29A1F2E8-CC32-4743-B108-436F396C659B}" destId="{CEDDB059-B385-3944-AD66-C829A39836B3}" srcOrd="1" destOrd="0" presId="urn:microsoft.com/office/officeart/2008/layout/LinedList"/>
    <dgm:cxn modelId="{AF5028EC-262D-F643-95E0-1EB080A0071F}" type="presParOf" srcId="{E14070F0-EFF5-EF4A-AEC6-1C4F570353C6}" destId="{B8CB8234-25F1-AD4E-8414-ADDBC00C863F}" srcOrd="2" destOrd="0" presId="urn:microsoft.com/office/officeart/2008/layout/LinedList"/>
    <dgm:cxn modelId="{7A63C30F-6960-B642-927E-3936CA87CC2D}" type="presParOf" srcId="{E14070F0-EFF5-EF4A-AEC6-1C4F570353C6}" destId="{56884F53-09FB-BA4E-B765-0F6B994EAAE7}" srcOrd="3" destOrd="0" presId="urn:microsoft.com/office/officeart/2008/layout/LinedList"/>
    <dgm:cxn modelId="{F9C521DE-09DB-A24B-92AF-CE78A097F684}" type="presParOf" srcId="{56884F53-09FB-BA4E-B765-0F6B994EAAE7}" destId="{DA68395E-7A10-7942-BA00-B906016CCD7D}" srcOrd="0" destOrd="0" presId="urn:microsoft.com/office/officeart/2008/layout/LinedList"/>
    <dgm:cxn modelId="{EE451322-47DF-F241-A5CE-35F189FE1191}" type="presParOf" srcId="{56884F53-09FB-BA4E-B765-0F6B994EAAE7}" destId="{B44FB970-3115-C549-90F2-74C626924D71}" srcOrd="1" destOrd="0" presId="urn:microsoft.com/office/officeart/2008/layout/LinedList"/>
    <dgm:cxn modelId="{E0F08A3D-0385-1A4F-8083-67A22410BAE0}" type="presParOf" srcId="{E14070F0-EFF5-EF4A-AEC6-1C4F570353C6}" destId="{95E436DF-897F-AD45-8009-6F2D9C2DBB95}" srcOrd="4" destOrd="0" presId="urn:microsoft.com/office/officeart/2008/layout/LinedList"/>
    <dgm:cxn modelId="{322A3D38-16ED-9F44-90D4-0656D6A6E42B}" type="presParOf" srcId="{E14070F0-EFF5-EF4A-AEC6-1C4F570353C6}" destId="{F4BD7742-E7C6-8645-940E-84F9AE6E7698}" srcOrd="5" destOrd="0" presId="urn:microsoft.com/office/officeart/2008/layout/LinedList"/>
    <dgm:cxn modelId="{2CEC48AE-CEDB-8C48-8016-BEE7CB90671F}" type="presParOf" srcId="{F4BD7742-E7C6-8645-940E-84F9AE6E7698}" destId="{65FEAC83-6754-3342-9362-0B0A7FC4140A}" srcOrd="0" destOrd="0" presId="urn:microsoft.com/office/officeart/2008/layout/LinedList"/>
    <dgm:cxn modelId="{20BFA9F9-3904-A94B-B9E8-A416447B896D}" type="presParOf" srcId="{F4BD7742-E7C6-8645-940E-84F9AE6E7698}" destId="{C03C730C-ED3B-9246-A709-D25310E86DCC}" srcOrd="1" destOrd="0" presId="urn:microsoft.com/office/officeart/2008/layout/LinedList"/>
    <dgm:cxn modelId="{225129A4-B317-CA4D-8BD1-58DB946C379B}" type="presParOf" srcId="{E14070F0-EFF5-EF4A-AEC6-1C4F570353C6}" destId="{67C39B15-C040-5D44-81EB-B6ED31793DCF}" srcOrd="6" destOrd="0" presId="urn:microsoft.com/office/officeart/2008/layout/LinedList"/>
    <dgm:cxn modelId="{C5BFE8AF-8940-B64D-A93D-F63A20D83319}" type="presParOf" srcId="{E14070F0-EFF5-EF4A-AEC6-1C4F570353C6}" destId="{56123ACC-F019-164E-91CB-4FA158ED26CF}" srcOrd="7" destOrd="0" presId="urn:microsoft.com/office/officeart/2008/layout/LinedList"/>
    <dgm:cxn modelId="{F4EEC1A5-7571-EC40-8D27-D719008E714A}" type="presParOf" srcId="{56123ACC-F019-164E-91CB-4FA158ED26CF}" destId="{5EF0733A-7E68-CB4B-B6A5-47628056741E}" srcOrd="0" destOrd="0" presId="urn:microsoft.com/office/officeart/2008/layout/LinedList"/>
    <dgm:cxn modelId="{385ED64D-C361-DF40-9D25-F1277B4207BB}" type="presParOf" srcId="{56123ACC-F019-164E-91CB-4FA158ED26CF}" destId="{3891E1FF-DCD1-8446-A1F6-533098C79EF4}" srcOrd="1" destOrd="0" presId="urn:microsoft.com/office/officeart/2008/layout/LinedList"/>
    <dgm:cxn modelId="{3CF15C22-C47F-2141-8B26-88F177F291AD}" type="presParOf" srcId="{E14070F0-EFF5-EF4A-AEC6-1C4F570353C6}" destId="{9D7DFD74-51A0-264E-B035-9DF58F175F5E}" srcOrd="8" destOrd="0" presId="urn:microsoft.com/office/officeart/2008/layout/LinedList"/>
    <dgm:cxn modelId="{19C4D795-2300-8F4E-B19D-28B8713B19ED}" type="presParOf" srcId="{E14070F0-EFF5-EF4A-AEC6-1C4F570353C6}" destId="{9381D266-B1F2-1344-9465-CFA229214CA0}" srcOrd="9" destOrd="0" presId="urn:microsoft.com/office/officeart/2008/layout/LinedList"/>
    <dgm:cxn modelId="{B06B22B8-A188-7C44-A724-99B630C8543D}" type="presParOf" srcId="{9381D266-B1F2-1344-9465-CFA229214CA0}" destId="{55F9381F-7555-0D45-800A-4B4AA855DA47}" srcOrd="0" destOrd="0" presId="urn:microsoft.com/office/officeart/2008/layout/LinedList"/>
    <dgm:cxn modelId="{E661FDB1-F024-E743-AD27-7EF5057A9FE0}" type="presParOf" srcId="{9381D266-B1F2-1344-9465-CFA229214CA0}" destId="{17EED577-9E74-E446-B2F4-DC63D915DBE2}" srcOrd="1" destOrd="0" presId="urn:microsoft.com/office/officeart/2008/layout/LinedList"/>
    <dgm:cxn modelId="{1C7CA579-2D46-B94E-9D29-B80155A4AD13}" type="presParOf" srcId="{E14070F0-EFF5-EF4A-AEC6-1C4F570353C6}" destId="{A1BC4B4A-1CBF-E44F-9A00-F5C7A90D1C18}" srcOrd="10" destOrd="0" presId="urn:microsoft.com/office/officeart/2008/layout/LinedList"/>
    <dgm:cxn modelId="{1A3868DC-6A66-8041-9189-5EAA166E3982}" type="presParOf" srcId="{E14070F0-EFF5-EF4A-AEC6-1C4F570353C6}" destId="{E150AB3E-5F35-6448-8D25-CF0F941C34B3}" srcOrd="11" destOrd="0" presId="urn:microsoft.com/office/officeart/2008/layout/LinedList"/>
    <dgm:cxn modelId="{1050181B-4D3F-B741-90CC-EDA5B3BC5390}" type="presParOf" srcId="{E150AB3E-5F35-6448-8D25-CF0F941C34B3}" destId="{E8C0E969-E544-C440-ACB9-1FB3B93F8850}" srcOrd="0" destOrd="0" presId="urn:microsoft.com/office/officeart/2008/layout/LinedList"/>
    <dgm:cxn modelId="{D9ABE60E-2A94-364D-9A87-1E9139FB2102}" type="presParOf" srcId="{E150AB3E-5F35-6448-8D25-CF0F941C34B3}" destId="{9C57FF12-3CE3-284E-9AD0-FA3FBB4077C0}" srcOrd="1" destOrd="0" presId="urn:microsoft.com/office/officeart/2008/layout/LinedList"/>
    <dgm:cxn modelId="{73DFA167-2282-C841-A1EA-AFCCECA462C7}" type="presParOf" srcId="{E14070F0-EFF5-EF4A-AEC6-1C4F570353C6}" destId="{03D7038E-8CCA-F14D-B003-2136225D1994}" srcOrd="12" destOrd="0" presId="urn:microsoft.com/office/officeart/2008/layout/LinedList"/>
    <dgm:cxn modelId="{5A7D0F41-4DD8-EC44-A5DD-27B53E9BB7B9}" type="presParOf" srcId="{E14070F0-EFF5-EF4A-AEC6-1C4F570353C6}" destId="{78CF14AF-82A6-B24B-A468-D6353F27012C}" srcOrd="13" destOrd="0" presId="urn:microsoft.com/office/officeart/2008/layout/LinedList"/>
    <dgm:cxn modelId="{DE22DF9E-4E02-E142-BADD-EFB93CC0E01C}" type="presParOf" srcId="{78CF14AF-82A6-B24B-A468-D6353F27012C}" destId="{E5BE4E56-499E-6C45-A42D-7A1C72085E3E}" srcOrd="0" destOrd="0" presId="urn:microsoft.com/office/officeart/2008/layout/LinedList"/>
    <dgm:cxn modelId="{D9AF0AD6-E734-2F4A-8935-51E9026579AC}" type="presParOf" srcId="{78CF14AF-82A6-B24B-A468-D6353F27012C}" destId="{8FAF1847-2EC6-8A4A-8165-845FD8B0FE95}" srcOrd="1" destOrd="0" presId="urn:microsoft.com/office/officeart/2008/layout/LinedList"/>
    <dgm:cxn modelId="{747CE7F5-8432-3945-8AD1-C3997034D317}" type="presParOf" srcId="{E14070F0-EFF5-EF4A-AEC6-1C4F570353C6}" destId="{6FCFA3AD-2381-A548-9FE2-12C15818E2B2}" srcOrd="14" destOrd="0" presId="urn:microsoft.com/office/officeart/2008/layout/LinedList"/>
    <dgm:cxn modelId="{6311024D-E282-D847-8111-368CD8477C8A}" type="presParOf" srcId="{E14070F0-EFF5-EF4A-AEC6-1C4F570353C6}" destId="{C7E1515F-F0E2-D344-A8E7-4689F7A8CAC8}" srcOrd="15" destOrd="0" presId="urn:microsoft.com/office/officeart/2008/layout/LinedList"/>
    <dgm:cxn modelId="{E31CD27C-3780-5F43-BF2C-08D4130785A9}" type="presParOf" srcId="{C7E1515F-F0E2-D344-A8E7-4689F7A8CAC8}" destId="{B9B955E8-D882-1D44-98AA-7AE0FB3A070D}" srcOrd="0" destOrd="0" presId="urn:microsoft.com/office/officeart/2008/layout/LinedList"/>
    <dgm:cxn modelId="{FA5FBA47-17EF-9A40-9BD3-6870389E280A}" type="presParOf" srcId="{C7E1515F-F0E2-D344-A8E7-4689F7A8CAC8}" destId="{E593398C-4E35-1A49-B37F-4675B7D084E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1C1C8-05BB-C64E-9003-444DD62110E7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FCAEC5-7BFF-D346-A8F1-54369AEFD51F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Anna, infermiera di anestesia, aprendo il cassetto del mobile dove si trovano gli aghi cannula, si accorge che vi è un nuovo modello di ago. Apre la confezione e prova a farlo funzionare, poi chiede all'OSS di portare in sala operatoria la prima paziente da operare. […]</a:t>
          </a:r>
          <a:endParaRPr lang="en-US" sz="2200" kern="1200"/>
        </a:p>
      </dsp:txBody>
      <dsp:txXfrm>
        <a:off x="0" y="2700"/>
        <a:ext cx="6291714" cy="1841777"/>
      </dsp:txXfrm>
    </dsp:sp>
    <dsp:sp modelId="{899303B2-D7A6-D245-9264-C75D6D929320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7750C-167E-4A46-8059-DAFEDC7F7B7B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Una volta preso tutto l'occorrente per inserire la flebo nel braccio della paziente, Anna dice: “Oggi è la prima volta che uso questi aghi, quindi...speriamo bene!”. </a:t>
          </a:r>
          <a:endParaRPr lang="en-US" sz="2200" kern="1200"/>
        </a:p>
      </dsp:txBody>
      <dsp:txXfrm>
        <a:off x="0" y="1844478"/>
        <a:ext cx="6291714" cy="1841777"/>
      </dsp:txXfrm>
    </dsp:sp>
    <dsp:sp modelId="{D0B31610-159C-9649-AC67-DF84C7C386A3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9590F-061C-484B-8796-9A2E67D477F5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Inserisce la flebo, ma pigiando il pulsante che aziona la molla presente all'interno dell'ago cannula, fa uscire dalla vena della paziente l'ago, la cannula e molto sangue. Anna, peraltro, non indossa i guanti, poiché (dice) riducono la sensibilità manuale. </a:t>
          </a:r>
          <a:endParaRPr lang="en-US" sz="2200" kern="1200"/>
        </a:p>
      </dsp:txBody>
      <dsp:txXfrm>
        <a:off x="0" y="3686256"/>
        <a:ext cx="6291714" cy="18417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66B3E-D4E5-1741-BD52-1AE0B3556DC5}">
      <dsp:nvSpPr>
        <dsp:cNvPr id="0" name=""/>
        <dsp:cNvSpPr/>
      </dsp:nvSpPr>
      <dsp:spPr>
        <a:xfrm>
          <a:off x="6081651" y="132693"/>
          <a:ext cx="2117365" cy="211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1. </a:t>
          </a:r>
          <a:r>
            <a:rPr lang="en-GB" sz="2500" kern="1200" dirty="0" err="1"/>
            <a:t>Fissare</a:t>
          </a:r>
          <a:r>
            <a:rPr lang="en-GB" sz="2500" kern="1200" dirty="0"/>
            <a:t> </a:t>
          </a:r>
          <a:r>
            <a:rPr lang="en-GB" sz="2500" kern="1200" dirty="0" err="1"/>
            <a:t>gli</a:t>
          </a:r>
          <a:r>
            <a:rPr lang="en-GB" sz="2500" kern="1200" dirty="0"/>
            <a:t> </a:t>
          </a:r>
          <a:r>
            <a:rPr lang="en-GB" sz="2500" kern="1200" dirty="0" err="1"/>
            <a:t>obiettivi</a:t>
          </a:r>
          <a:r>
            <a:rPr lang="en-GB" sz="2500" kern="1200" dirty="0"/>
            <a:t> </a:t>
          </a:r>
          <a:r>
            <a:rPr lang="en-GB" sz="2500" kern="1200" dirty="0" err="1"/>
            <a:t>strategici</a:t>
          </a:r>
          <a:endParaRPr lang="en-GB" sz="2500" kern="1200" dirty="0"/>
        </a:p>
      </dsp:txBody>
      <dsp:txXfrm>
        <a:off x="6081651" y="132693"/>
        <a:ext cx="2117365" cy="2117365"/>
      </dsp:txXfrm>
    </dsp:sp>
    <dsp:sp modelId="{FCCB5903-CAAD-D64A-B9BB-76D3B90305CE}">
      <dsp:nvSpPr>
        <dsp:cNvPr id="0" name=""/>
        <dsp:cNvSpPr/>
      </dsp:nvSpPr>
      <dsp:spPr>
        <a:xfrm>
          <a:off x="2347494" y="-1494"/>
          <a:ext cx="5985711" cy="5985711"/>
        </a:xfrm>
        <a:prstGeom prst="circularArrow">
          <a:avLst>
            <a:gd name="adj1" fmla="val 6898"/>
            <a:gd name="adj2" fmla="val 465019"/>
            <a:gd name="adj3" fmla="val 550818"/>
            <a:gd name="adj4" fmla="val 20584163"/>
            <a:gd name="adj5" fmla="val 80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79785-9189-5F4E-AEBA-519A3C17432E}">
      <dsp:nvSpPr>
        <dsp:cNvPr id="0" name=""/>
        <dsp:cNvSpPr/>
      </dsp:nvSpPr>
      <dsp:spPr>
        <a:xfrm>
          <a:off x="6081651" y="3732662"/>
          <a:ext cx="2117365" cy="211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2. </a:t>
          </a:r>
          <a:r>
            <a:rPr lang="en-GB" sz="2500" kern="1200" dirty="0" err="1"/>
            <a:t>Stabilire</a:t>
          </a:r>
          <a:r>
            <a:rPr lang="en-GB" sz="2500" kern="1200" dirty="0"/>
            <a:t> </a:t>
          </a:r>
          <a:r>
            <a:rPr lang="en-GB" sz="2500" kern="1200" dirty="0" err="1"/>
            <a:t>i</a:t>
          </a:r>
          <a:r>
            <a:rPr lang="en-GB" sz="2500" kern="1200" dirty="0"/>
            <a:t> </a:t>
          </a:r>
          <a:r>
            <a:rPr lang="en-GB" sz="2500" kern="1200" dirty="0" err="1"/>
            <a:t>parametri</a:t>
          </a:r>
          <a:r>
            <a:rPr lang="en-GB" sz="2500" kern="1200" dirty="0"/>
            <a:t> da performance</a:t>
          </a:r>
        </a:p>
      </dsp:txBody>
      <dsp:txXfrm>
        <a:off x="6081651" y="3732662"/>
        <a:ext cx="2117365" cy="2117365"/>
      </dsp:txXfrm>
    </dsp:sp>
    <dsp:sp modelId="{C091BE6D-6B0A-E145-8B73-C948B0A013DC}">
      <dsp:nvSpPr>
        <dsp:cNvPr id="0" name=""/>
        <dsp:cNvSpPr/>
      </dsp:nvSpPr>
      <dsp:spPr>
        <a:xfrm>
          <a:off x="2347494" y="-1494"/>
          <a:ext cx="5985711" cy="5985711"/>
        </a:xfrm>
        <a:prstGeom prst="circularArrow">
          <a:avLst>
            <a:gd name="adj1" fmla="val 6898"/>
            <a:gd name="adj2" fmla="val 465019"/>
            <a:gd name="adj3" fmla="val 5950818"/>
            <a:gd name="adj4" fmla="val 4384163"/>
            <a:gd name="adj5" fmla="val 80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57095-C8D4-6C47-9B4F-BED5E9D6D84C}">
      <dsp:nvSpPr>
        <dsp:cNvPr id="0" name=""/>
        <dsp:cNvSpPr/>
      </dsp:nvSpPr>
      <dsp:spPr>
        <a:xfrm>
          <a:off x="2481682" y="3732662"/>
          <a:ext cx="2117365" cy="211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3. </a:t>
          </a:r>
          <a:r>
            <a:rPr lang="en-GB" sz="2500" kern="1200" dirty="0" err="1"/>
            <a:t>Misurare</a:t>
          </a:r>
          <a:r>
            <a:rPr lang="en-GB" sz="2500" kern="1200" dirty="0"/>
            <a:t> la performance </a:t>
          </a:r>
          <a:r>
            <a:rPr lang="en-GB" sz="2500" kern="1200" dirty="0" err="1"/>
            <a:t>confrontandola</a:t>
          </a:r>
          <a:r>
            <a:rPr lang="en-GB" sz="2500" kern="1200" dirty="0"/>
            <a:t> con </a:t>
          </a:r>
          <a:r>
            <a:rPr lang="en-GB" sz="2500" kern="1200" dirty="0" err="1"/>
            <a:t>i</a:t>
          </a:r>
          <a:r>
            <a:rPr lang="en-GB" sz="2500" kern="1200" dirty="0"/>
            <a:t> </a:t>
          </a:r>
          <a:r>
            <a:rPr lang="en-GB" sz="2500" kern="1200" dirty="0" err="1"/>
            <a:t>parametri</a:t>
          </a:r>
          <a:endParaRPr lang="en-GB" sz="2500" kern="1200" dirty="0"/>
        </a:p>
      </dsp:txBody>
      <dsp:txXfrm>
        <a:off x="2481682" y="3732662"/>
        <a:ext cx="2117365" cy="2117365"/>
      </dsp:txXfrm>
    </dsp:sp>
    <dsp:sp modelId="{B3125C54-B8B3-304C-AF5A-85A5333D19C9}">
      <dsp:nvSpPr>
        <dsp:cNvPr id="0" name=""/>
        <dsp:cNvSpPr/>
      </dsp:nvSpPr>
      <dsp:spPr>
        <a:xfrm>
          <a:off x="2347494" y="-1494"/>
          <a:ext cx="5985711" cy="5985711"/>
        </a:xfrm>
        <a:prstGeom prst="circularArrow">
          <a:avLst>
            <a:gd name="adj1" fmla="val 6898"/>
            <a:gd name="adj2" fmla="val 465019"/>
            <a:gd name="adj3" fmla="val 11350818"/>
            <a:gd name="adj4" fmla="val 9784163"/>
            <a:gd name="adj5" fmla="val 80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6B6BB-46EE-E841-83A4-4DDF4875A372}">
      <dsp:nvSpPr>
        <dsp:cNvPr id="0" name=""/>
        <dsp:cNvSpPr/>
      </dsp:nvSpPr>
      <dsp:spPr>
        <a:xfrm>
          <a:off x="2481682" y="132693"/>
          <a:ext cx="2117365" cy="2117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4. </a:t>
          </a:r>
          <a:r>
            <a:rPr lang="en-GB" sz="2500" kern="1200" dirty="0" err="1"/>
            <a:t>Assumere</a:t>
          </a:r>
          <a:r>
            <a:rPr lang="en-GB" sz="2500" kern="1200" dirty="0"/>
            <a:t> </a:t>
          </a:r>
          <a:r>
            <a:rPr lang="en-GB" sz="2500" kern="1200" dirty="0" err="1"/>
            <a:t>azioni</a:t>
          </a:r>
          <a:r>
            <a:rPr lang="en-GB" sz="2500" kern="1200" dirty="0"/>
            <a:t> </a:t>
          </a:r>
          <a:r>
            <a:rPr lang="en-GB" sz="2500" kern="1200" dirty="0" err="1"/>
            <a:t>correttive</a:t>
          </a:r>
          <a:r>
            <a:rPr lang="en-GB" sz="2500" kern="1200" dirty="0"/>
            <a:t> secondo le </a:t>
          </a:r>
          <a:r>
            <a:rPr lang="en-GB" sz="2500" kern="1200" dirty="0" err="1"/>
            <a:t>esigenze</a:t>
          </a:r>
          <a:r>
            <a:rPr lang="en-GB" sz="2500" kern="1200" dirty="0"/>
            <a:t> </a:t>
          </a:r>
        </a:p>
      </dsp:txBody>
      <dsp:txXfrm>
        <a:off x="2481682" y="132693"/>
        <a:ext cx="2117365" cy="2117365"/>
      </dsp:txXfrm>
    </dsp:sp>
    <dsp:sp modelId="{7918792B-54E2-E041-98DA-957792DECDC4}">
      <dsp:nvSpPr>
        <dsp:cNvPr id="0" name=""/>
        <dsp:cNvSpPr/>
      </dsp:nvSpPr>
      <dsp:spPr>
        <a:xfrm>
          <a:off x="2347494" y="-1494"/>
          <a:ext cx="5985711" cy="5985711"/>
        </a:xfrm>
        <a:prstGeom prst="circularArrow">
          <a:avLst>
            <a:gd name="adj1" fmla="val 6898"/>
            <a:gd name="adj2" fmla="val 465019"/>
            <a:gd name="adj3" fmla="val 16750818"/>
            <a:gd name="adj4" fmla="val 15184163"/>
            <a:gd name="adj5" fmla="val 804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A3A38-A188-E348-BE91-3A7C4AF0397C}">
      <dsp:nvSpPr>
        <dsp:cNvPr id="0" name=""/>
        <dsp:cNvSpPr/>
      </dsp:nvSpPr>
      <dsp:spPr>
        <a:xfrm>
          <a:off x="134291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8ED61-7062-214C-A9BC-5703E2E3041D}">
      <dsp:nvSpPr>
        <dsp:cNvPr id="0" name=""/>
        <dsp:cNvSpPr/>
      </dsp:nvSpPr>
      <dsp:spPr>
        <a:xfrm>
          <a:off x="615713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Management basato sulle evidenze</a:t>
          </a:r>
        </a:p>
      </dsp:txBody>
      <dsp:txXfrm>
        <a:off x="696297" y="538547"/>
        <a:ext cx="4171627" cy="2590157"/>
      </dsp:txXfrm>
    </dsp:sp>
    <dsp:sp modelId="{3BF82DCC-CB12-5249-8E6A-716F09F95FBA}">
      <dsp:nvSpPr>
        <dsp:cNvPr id="0" name=""/>
        <dsp:cNvSpPr/>
      </dsp:nvSpPr>
      <dsp:spPr>
        <a:xfrm>
          <a:off x="5429930" y="612"/>
          <a:ext cx="4332795" cy="27513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C20DFB-CB3B-9344-99C9-D3CAC4D1E04A}">
      <dsp:nvSpPr>
        <dsp:cNvPr id="0" name=""/>
        <dsp:cNvSpPr/>
      </dsp:nvSpPr>
      <dsp:spPr>
        <a:xfrm>
          <a:off x="5911352" y="457963"/>
          <a:ext cx="4332795" cy="27513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Incoraggiamento</a:t>
          </a:r>
          <a:r>
            <a:rPr lang="en-US" sz="4000" kern="1200" dirty="0"/>
            <a:t> al </a:t>
          </a:r>
          <a:r>
            <a:rPr lang="en-US" sz="4000" kern="1200" dirty="0" err="1"/>
            <a:t>dissenso</a:t>
          </a:r>
          <a:r>
            <a:rPr lang="en-US" sz="4000" kern="1200" dirty="0"/>
            <a:t> e </a:t>
          </a:r>
          <a:r>
            <a:rPr lang="en-US" sz="4000" kern="1200" dirty="0" err="1"/>
            <a:t>alla</a:t>
          </a:r>
          <a:r>
            <a:rPr lang="en-US" sz="4000" kern="1200" dirty="0"/>
            <a:t> </a:t>
          </a:r>
          <a:r>
            <a:rPr lang="en-US" sz="4000" kern="1200" dirty="0" err="1"/>
            <a:t>diversità</a:t>
          </a:r>
          <a:r>
            <a:rPr lang="en-US" sz="4000" kern="1200" dirty="0"/>
            <a:t> (</a:t>
          </a:r>
          <a:r>
            <a:rPr lang="en-US" sz="4000" kern="1200" dirty="0" err="1"/>
            <a:t>inclusione</a:t>
          </a:r>
          <a:r>
            <a:rPr lang="en-US" sz="4000" kern="1200" dirty="0"/>
            <a:t>)</a:t>
          </a:r>
        </a:p>
      </dsp:txBody>
      <dsp:txXfrm>
        <a:off x="5991936" y="538547"/>
        <a:ext cx="4171627" cy="25901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96DFA-7306-294B-BE66-65F316E29173}">
      <dsp:nvSpPr>
        <dsp:cNvPr id="0" name=""/>
        <dsp:cNvSpPr/>
      </dsp:nvSpPr>
      <dsp:spPr>
        <a:xfrm>
          <a:off x="0" y="2324"/>
          <a:ext cx="507707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FEC9D-F466-E74B-A46B-5F755E25B7CF}">
      <dsp:nvSpPr>
        <dsp:cNvPr id="0" name=""/>
        <dsp:cNvSpPr/>
      </dsp:nvSpPr>
      <dsp:spPr>
        <a:xfrm>
          <a:off x="0" y="2324"/>
          <a:ext cx="5077071" cy="1585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Corrisponde all’approccio razionale dei singoli manager ma applicato a livello organizzativo. </a:t>
          </a:r>
          <a:endParaRPr lang="en-US" sz="1900" kern="1200"/>
        </a:p>
      </dsp:txBody>
      <dsp:txXfrm>
        <a:off x="0" y="2324"/>
        <a:ext cx="5077071" cy="1585407"/>
      </dsp:txXfrm>
    </dsp:sp>
    <dsp:sp modelId="{B6506D7B-EB49-534C-BF66-6FF496B6BF02}">
      <dsp:nvSpPr>
        <dsp:cNvPr id="0" name=""/>
        <dsp:cNvSpPr/>
      </dsp:nvSpPr>
      <dsp:spPr>
        <a:xfrm>
          <a:off x="0" y="1587731"/>
          <a:ext cx="5077071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7862-3D51-544E-865F-1EED6B7C1F05}">
      <dsp:nvSpPr>
        <dsp:cNvPr id="0" name=""/>
        <dsp:cNvSpPr/>
      </dsp:nvSpPr>
      <dsp:spPr>
        <a:xfrm>
          <a:off x="0" y="1587731"/>
          <a:ext cx="5077071" cy="1585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Prevalentemente utilizzato per risolvere problemi militari, è un eccellente strumento a supporto dei processi decisionali organizzativi quando i problemi sono analizzabili e quando le variabili possono essere identificate e misurate. </a:t>
          </a:r>
          <a:endParaRPr lang="en-US" sz="1900" kern="1200"/>
        </a:p>
      </dsp:txBody>
      <dsp:txXfrm>
        <a:off x="0" y="1587731"/>
        <a:ext cx="5077071" cy="1585407"/>
      </dsp:txXfrm>
    </dsp:sp>
    <dsp:sp modelId="{7CF04090-57CA-4943-9C74-F0846B4247A6}">
      <dsp:nvSpPr>
        <dsp:cNvPr id="0" name=""/>
        <dsp:cNvSpPr/>
      </dsp:nvSpPr>
      <dsp:spPr>
        <a:xfrm>
          <a:off x="0" y="3173139"/>
          <a:ext cx="5077071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5DC5C-789E-7A4D-8D50-6B96F35297E2}">
      <dsp:nvSpPr>
        <dsp:cNvPr id="0" name=""/>
        <dsp:cNvSpPr/>
      </dsp:nvSpPr>
      <dsp:spPr>
        <a:xfrm>
          <a:off x="0" y="3173139"/>
          <a:ext cx="5077071" cy="1585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Si </a:t>
          </a:r>
          <a:r>
            <a:rPr lang="en-GB" sz="1900" kern="1200" dirty="0" err="1"/>
            <a:t>basa</a:t>
          </a:r>
          <a:r>
            <a:rPr lang="en-GB" sz="1900" kern="1200" dirty="0"/>
            <a:t> </a:t>
          </a:r>
          <a:r>
            <a:rPr lang="en-GB" sz="1900" kern="1200" dirty="0" err="1"/>
            <a:t>su</a:t>
          </a:r>
          <a:r>
            <a:rPr lang="en-GB" sz="1900" kern="1200" dirty="0"/>
            <a:t> </a:t>
          </a:r>
          <a:r>
            <a:rPr lang="en-GB" sz="1900" kern="1200" dirty="0" err="1"/>
            <a:t>modelli</a:t>
          </a:r>
          <a:r>
            <a:rPr lang="en-GB" sz="1900" kern="1200" dirty="0"/>
            <a:t> </a:t>
          </a:r>
          <a:r>
            <a:rPr lang="en-GB" sz="1900" kern="1200" dirty="0" err="1"/>
            <a:t>matematici</a:t>
          </a:r>
          <a:r>
            <a:rPr lang="en-GB" sz="1900" kern="1200" dirty="0"/>
            <a:t> e </a:t>
          </a:r>
          <a:r>
            <a:rPr lang="en-GB" sz="1900" kern="1200" dirty="0" err="1"/>
            <a:t>dati</a:t>
          </a:r>
          <a:r>
            <a:rPr lang="en-GB" sz="1900" kern="1200" dirty="0"/>
            <a:t> </a:t>
          </a:r>
          <a:r>
            <a:rPr lang="en-GB" sz="1900" kern="1200" dirty="0" err="1"/>
            <a:t>quantitativi</a:t>
          </a:r>
          <a:r>
            <a:rPr lang="en-GB" sz="1900" kern="1200" dirty="0"/>
            <a:t>, </a:t>
          </a:r>
          <a:r>
            <a:rPr lang="en-GB" sz="1900" kern="1200" dirty="0" err="1"/>
            <a:t>modelli</a:t>
          </a:r>
          <a:r>
            <a:rPr lang="en-GB" sz="1900" kern="1200" dirty="0"/>
            <a:t> </a:t>
          </a:r>
          <a:r>
            <a:rPr lang="en-GB" sz="1900" kern="1200" dirty="0" err="1"/>
            <a:t>matematici</a:t>
          </a:r>
          <a:r>
            <a:rPr lang="en-GB" sz="1900" kern="1200" dirty="0"/>
            <a:t>, </a:t>
          </a:r>
          <a:r>
            <a:rPr lang="en-GB" sz="1900" kern="1200" dirty="0" err="1"/>
            <a:t>diagrammi</a:t>
          </a:r>
          <a:r>
            <a:rPr lang="en-GB" sz="1900" kern="1200" dirty="0"/>
            <a:t> di PERT/GANTT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n.b.</a:t>
          </a:r>
          <a:r>
            <a:rPr lang="en-US" sz="1900" kern="1200" dirty="0"/>
            <a:t> </a:t>
          </a:r>
          <a:r>
            <a:rPr lang="en-US" sz="1900" kern="1200" dirty="0" err="1"/>
            <a:t>problemi</a:t>
          </a:r>
          <a:r>
            <a:rPr lang="en-US" sz="1900" kern="1200" dirty="0"/>
            <a:t> con la </a:t>
          </a:r>
          <a:r>
            <a:rPr lang="en-US" sz="1900" kern="1200" dirty="0" err="1"/>
            <a:t>disponibilità</a:t>
          </a:r>
          <a:r>
            <a:rPr lang="en-US" sz="1900" kern="1200" dirty="0"/>
            <a:t> di </a:t>
          </a:r>
          <a:r>
            <a:rPr lang="en-US" sz="1900" kern="1200" dirty="0" err="1"/>
            <a:t>dati</a:t>
          </a:r>
          <a:r>
            <a:rPr lang="en-US" sz="1900" kern="1200" dirty="0"/>
            <a:t> </a:t>
          </a:r>
          <a:r>
            <a:rPr lang="en-US" sz="1900" kern="1200" dirty="0" err="1"/>
            <a:t>affidabili</a:t>
          </a:r>
          <a:r>
            <a:rPr lang="en-US" sz="1900" kern="1200" dirty="0"/>
            <a:t> e con la </a:t>
          </a:r>
          <a:r>
            <a:rPr lang="en-US" sz="1900" kern="1200" dirty="0" err="1"/>
            <a:t>conoscenza</a:t>
          </a:r>
          <a:r>
            <a:rPr lang="en-US" sz="1900" kern="1200" dirty="0"/>
            <a:t> </a:t>
          </a:r>
          <a:r>
            <a:rPr lang="en-US" sz="1900" kern="1200" dirty="0" err="1"/>
            <a:t>tacita</a:t>
          </a:r>
          <a:endParaRPr lang="en-US" sz="1900" kern="1200" dirty="0"/>
        </a:p>
      </dsp:txBody>
      <dsp:txXfrm>
        <a:off x="0" y="3173139"/>
        <a:ext cx="5077071" cy="15854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1AF20-E636-D449-982E-D6743A1DDFC1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6E7DD3-7519-7E44-8457-30D030334BDF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Differenze BIOLOGICHE (aspetti antropomorfici)</a:t>
          </a:r>
          <a:endParaRPr lang="en-US" sz="2600" kern="1200"/>
        </a:p>
      </dsp:txBody>
      <dsp:txXfrm>
        <a:off x="369163" y="865197"/>
        <a:ext cx="2740203" cy="1701388"/>
      </dsp:txXfrm>
    </dsp:sp>
    <dsp:sp modelId="{5014841B-8707-3443-A713-5DB07353AD15}">
      <dsp:nvSpPr>
        <dsp:cNvPr id="0" name=""/>
        <dsp:cNvSpPr/>
      </dsp:nvSpPr>
      <dsp:spPr>
        <a:xfrm>
          <a:off x="3478530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53A0E-A34A-224C-8ED5-BF4D59B77CF4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Differenze </a:t>
          </a:r>
          <a:r>
            <a:rPr lang="it-IT" sz="2600" u="sng" kern="1200"/>
            <a:t>CULTURALI</a:t>
          </a:r>
          <a:r>
            <a:rPr lang="it-IT" sz="2600" kern="1200"/>
            <a:t> (aspettative socio-culturali)</a:t>
          </a:r>
          <a:endParaRPr lang="en-US" sz="2600" kern="1200"/>
        </a:p>
      </dsp:txBody>
      <dsp:txXfrm>
        <a:off x="3847692" y="865197"/>
        <a:ext cx="2740203" cy="1701388"/>
      </dsp:txXfrm>
    </dsp:sp>
    <dsp:sp modelId="{C421015F-A0AE-F94B-AF72-C48E17FC7737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BFA5B-D7A2-FE48-81FE-51554FBD2A5D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/>
            <a:t>Differenze di ORIENTAMENTO SESSUALE (affettività)</a:t>
          </a:r>
          <a:endParaRPr lang="en-US" sz="2600" kern="1200"/>
        </a:p>
      </dsp:txBody>
      <dsp:txXfrm>
        <a:off x="7326222" y="865197"/>
        <a:ext cx="2740203" cy="17013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C3AF7-7505-4B72-AD68-40F9D0DA381C}">
      <dsp:nvSpPr>
        <dsp:cNvPr id="0" name=""/>
        <dsp:cNvSpPr/>
      </dsp:nvSpPr>
      <dsp:spPr>
        <a:xfrm>
          <a:off x="1300926" y="426625"/>
          <a:ext cx="1133972" cy="11339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006B2-F19D-4541-83F1-39262690ECA7}">
      <dsp:nvSpPr>
        <dsp:cNvPr id="0" name=""/>
        <dsp:cNvSpPr/>
      </dsp:nvSpPr>
      <dsp:spPr>
        <a:xfrm>
          <a:off x="265257" y="1937715"/>
          <a:ext cx="3205310" cy="889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Le organizzazioni attraverso le loro pratiche quotidiane permette di </a:t>
          </a:r>
          <a:r>
            <a:rPr lang="it-IT" sz="2400" i="1" kern="1200" dirty="0"/>
            <a:t>creare divisioni </a:t>
          </a:r>
          <a:r>
            <a:rPr lang="it-IT" sz="2400" kern="1200" dirty="0"/>
            <a:t>(gerarchie, poteri) sulla base dei profili di genere;</a:t>
          </a:r>
          <a:endParaRPr lang="en-US" sz="2400" kern="1200" dirty="0"/>
        </a:p>
      </dsp:txBody>
      <dsp:txXfrm>
        <a:off x="265257" y="1937715"/>
        <a:ext cx="3205310" cy="889941"/>
      </dsp:txXfrm>
    </dsp:sp>
    <dsp:sp modelId="{AE41C134-4E0E-4343-A0CB-16AF5C181E7C}">
      <dsp:nvSpPr>
        <dsp:cNvPr id="0" name=""/>
        <dsp:cNvSpPr/>
      </dsp:nvSpPr>
      <dsp:spPr>
        <a:xfrm>
          <a:off x="5035915" y="426625"/>
          <a:ext cx="1133972" cy="11339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FDEF4-4E2F-4E3A-8AC2-C4BED584E661}">
      <dsp:nvSpPr>
        <dsp:cNvPr id="0" name=""/>
        <dsp:cNvSpPr/>
      </dsp:nvSpPr>
      <dsp:spPr>
        <a:xfrm>
          <a:off x="3911557" y="1937715"/>
          <a:ext cx="3382689" cy="889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Supportano la </a:t>
          </a:r>
          <a:r>
            <a:rPr lang="it-IT" sz="2400" i="1" kern="1200" dirty="0"/>
            <a:t>produzione di simboli</a:t>
          </a:r>
          <a:r>
            <a:rPr lang="it-IT" sz="2400" kern="1200" dirty="0"/>
            <a:t>, immagini e forme di pensiero che esplichino, giustifichino e contrappongano queste divisioni;</a:t>
          </a:r>
          <a:endParaRPr lang="en-US" sz="2400" kern="1200" dirty="0"/>
        </a:p>
      </dsp:txBody>
      <dsp:txXfrm>
        <a:off x="3911557" y="1937715"/>
        <a:ext cx="3382689" cy="889941"/>
      </dsp:txXfrm>
    </dsp:sp>
    <dsp:sp modelId="{03926E33-1A07-4AC6-B178-9331D71622EE}">
      <dsp:nvSpPr>
        <dsp:cNvPr id="0" name=""/>
        <dsp:cNvSpPr/>
      </dsp:nvSpPr>
      <dsp:spPr>
        <a:xfrm>
          <a:off x="3305366" y="4223502"/>
          <a:ext cx="1133972" cy="11339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5D684C-8D26-499B-A5AA-3C976E943A74}">
      <dsp:nvSpPr>
        <dsp:cNvPr id="0" name=""/>
        <dsp:cNvSpPr/>
      </dsp:nvSpPr>
      <dsp:spPr>
        <a:xfrm>
          <a:off x="74750" y="5395355"/>
          <a:ext cx="7407634" cy="889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Consentono l’interazione tra individui in una molteplicità di forme che </a:t>
          </a:r>
          <a:r>
            <a:rPr lang="it-IT" sz="2400" i="1" kern="1200" dirty="0"/>
            <a:t>perpetuino dominio e subordinazione;</a:t>
          </a:r>
          <a:endParaRPr lang="en-US" sz="2400" kern="1200" dirty="0"/>
        </a:p>
      </dsp:txBody>
      <dsp:txXfrm>
        <a:off x="74750" y="5395355"/>
        <a:ext cx="7407634" cy="88994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F27EFF-2EA0-B34C-8782-D5BF6BFBED39}">
      <dsp:nvSpPr>
        <dsp:cNvPr id="0" name=""/>
        <dsp:cNvSpPr/>
      </dsp:nvSpPr>
      <dsp:spPr>
        <a:xfrm>
          <a:off x="0" y="191646"/>
          <a:ext cx="6434559" cy="24242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 dirty="0"/>
            <a:t>un posizionamento di genere delle persone all’interno delle organizzazioni (dunque l’adozione di un linguaggio, un abbigliamento, un’immagine di sé, quale membro “di genere” dell’organizzazione);</a:t>
          </a:r>
          <a:endParaRPr lang="en-US" sz="2800" kern="1200" dirty="0"/>
        </a:p>
      </dsp:txBody>
      <dsp:txXfrm>
        <a:off x="118342" y="309988"/>
        <a:ext cx="6197875" cy="2187556"/>
      </dsp:txXfrm>
    </dsp:sp>
    <dsp:sp modelId="{B028A855-1C16-D649-A57A-2BE694C717C0}">
      <dsp:nvSpPr>
        <dsp:cNvPr id="0" name=""/>
        <dsp:cNvSpPr/>
      </dsp:nvSpPr>
      <dsp:spPr>
        <a:xfrm>
          <a:off x="0" y="2696526"/>
          <a:ext cx="6434559" cy="24242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una più generale logica organizzativa misurata sui tempi, i corpi ed un modello di desiderio maschili.</a:t>
          </a:r>
          <a:endParaRPr lang="en-US" sz="2800" kern="1200"/>
        </a:p>
      </dsp:txBody>
      <dsp:txXfrm>
        <a:off x="118342" y="2814868"/>
        <a:ext cx="6197875" cy="2187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290C7-9FD4-C342-A6AD-C6CD10AC88BF}">
      <dsp:nvSpPr>
        <dsp:cNvPr id="0" name=""/>
        <dsp:cNvSpPr/>
      </dsp:nvSpPr>
      <dsp:spPr>
        <a:xfrm>
          <a:off x="0" y="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9224E-3F86-9347-8A67-6C699369A9F3}">
      <dsp:nvSpPr>
        <dsp:cNvPr id="0" name=""/>
        <dsp:cNvSpPr/>
      </dsp:nvSpPr>
      <dsp:spPr>
        <a:xfrm>
          <a:off x="0" y="0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La strumentista: “</a:t>
          </a:r>
          <a:r>
            <a:rPr lang="it-IT" sz="2700" i="1" kern="1200"/>
            <a:t>Ma mica è colpa nostra! E poi... gliel'hai detto che stiamo operando? Comunque chiama l'ingegneria clinica e digli di far venire subito qualcuno. Subito!</a:t>
          </a:r>
          <a:r>
            <a:rPr lang="it-IT" sz="2700" kern="1200"/>
            <a:t>”. </a:t>
          </a:r>
          <a:endParaRPr lang="en-US" sz="2700" kern="1200"/>
        </a:p>
      </dsp:txBody>
      <dsp:txXfrm>
        <a:off x="0" y="0"/>
        <a:ext cx="6291714" cy="2765367"/>
      </dsp:txXfrm>
    </dsp:sp>
    <dsp:sp modelId="{65E64491-84E6-9648-AD6E-D825F6FA2CEE}">
      <dsp:nvSpPr>
        <dsp:cNvPr id="0" name=""/>
        <dsp:cNvSpPr/>
      </dsp:nvSpPr>
      <dsp:spPr>
        <a:xfrm>
          <a:off x="0" y="2765367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2F35E5-88E3-EB44-9DC7-D57AA6A06B89}">
      <dsp:nvSpPr>
        <dsp:cNvPr id="0" name=""/>
        <dsp:cNvSpPr/>
      </dsp:nvSpPr>
      <dsp:spPr>
        <a:xfrm>
          <a:off x="0" y="2765367"/>
          <a:ext cx="6291714" cy="2765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/>
            <a:t>Intanto, la strumentista continua a provare a togliere lo sportellino; ci prova anche la chirurgo, ma senza alcun risultato. Arriva lo strumentista della sala accanto e, dopo un paio di minuti, riesce ad aprire lo sportellino e a cambiare la lampadina. </a:t>
          </a:r>
          <a:endParaRPr lang="en-US" sz="2700" kern="1200"/>
        </a:p>
      </dsp:txBody>
      <dsp:txXfrm>
        <a:off x="0" y="2765367"/>
        <a:ext cx="6291714" cy="27653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037A8-B746-9C43-B38F-110323D436CA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1F6F6-A383-AE4F-823B-5ABDEB800ACB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E’ considerare </a:t>
          </a:r>
          <a:r>
            <a:rPr lang="it-IT" sz="2500" b="1" kern="1200"/>
            <a:t>la tecnologia e le sue potenzialità nelle sue modalità di uso effettivo </a:t>
          </a:r>
          <a:r>
            <a:rPr lang="it-IT" sz="2500" kern="1200"/>
            <a:t>da parte di una comunità di utilizzatori ed in relazione ad altri strumenti, tecniche e pratiche che ad essa si accompagnano.</a:t>
          </a:r>
          <a:endParaRPr lang="en-US" sz="2500" kern="1200"/>
        </a:p>
      </dsp:txBody>
      <dsp:txXfrm>
        <a:off x="608661" y="692298"/>
        <a:ext cx="4508047" cy="2799040"/>
      </dsp:txXfrm>
    </dsp:sp>
    <dsp:sp modelId="{B2978D7F-2528-544B-9B48-D79C96467D01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2D3E8-FC2B-E844-BB15-F2E3AD074A5F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E’ guardare alle </a:t>
          </a:r>
          <a:r>
            <a:rPr lang="it-IT" sz="2500" b="1" kern="1200"/>
            <a:t>tecnologie in ottica organizzativa </a:t>
          </a:r>
          <a:r>
            <a:rPr lang="it-IT" sz="2500" kern="1200"/>
            <a:t>e quindi vuol dire analizzare le reciproche interazioni che si instaurano tra la macchina, gli utilizzatori ed uno specifico contesto d’uso. </a:t>
          </a:r>
          <a:endParaRPr lang="en-US" sz="2500" kern="1200"/>
        </a:p>
      </dsp:txBody>
      <dsp:txXfrm>
        <a:off x="6331365" y="692298"/>
        <a:ext cx="4508047" cy="27990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B8819-9EE5-6C42-97FA-5DA96C146080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3DB4D-149A-094E-ACD2-E25C7B4E48CE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Passare dalla tecnologia-in-sé alla tecnologia-in-uso permette di portare alla luce tutto il </a:t>
          </a:r>
          <a:r>
            <a:rPr lang="it-IT" sz="2500" b="1" kern="1200"/>
            <a:t>‘lavoro nascosto’</a:t>
          </a:r>
          <a:r>
            <a:rPr lang="it-IT" sz="2500" kern="1200"/>
            <a:t> che gli utilizzatori sono chiamati a fare affinché una tecnologia diventi ‘usabile’ entro un dato contesto d’uso.</a:t>
          </a:r>
          <a:endParaRPr lang="en-US" sz="2500" kern="1200"/>
        </a:p>
      </dsp:txBody>
      <dsp:txXfrm>
        <a:off x="608661" y="692298"/>
        <a:ext cx="4508047" cy="2799040"/>
      </dsp:txXfrm>
    </dsp:sp>
    <dsp:sp modelId="{8BE346F0-1246-5B46-AC9F-AC3DFA2D5DDE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35E38-1FE0-194D-B20C-333CADE37DC6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Le tecnologie, quindi, non nascono ‘usabili’ e ‘affidabili’ a prescindere dai loro utilizzatori, bensì </a:t>
          </a:r>
          <a:r>
            <a:rPr lang="it-IT" sz="2500" b="1" kern="1200"/>
            <a:t>lo diventano quando l’uso in contesti pratici le costruisce come tali</a:t>
          </a:r>
          <a:r>
            <a:rPr lang="it-IT" sz="2500" kern="1200"/>
            <a:t>.</a:t>
          </a:r>
          <a:endParaRPr lang="en-US" sz="2500" kern="1200"/>
        </a:p>
      </dsp:txBody>
      <dsp:txXfrm>
        <a:off x="6331365" y="692298"/>
        <a:ext cx="4508047" cy="2799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92B2A-394E-0046-94FE-A707FB9AD4E8}">
      <dsp:nvSpPr>
        <dsp:cNvPr id="0" name=""/>
        <dsp:cNvSpPr/>
      </dsp:nvSpPr>
      <dsp:spPr>
        <a:xfrm>
          <a:off x="0" y="262399"/>
          <a:ext cx="6666833" cy="2424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Consiste nello sforzo sistematico di trovare, organizzare e rendere disponibile il </a:t>
          </a:r>
          <a:r>
            <a:rPr lang="en-GB" sz="2800" b="1" kern="1200"/>
            <a:t>capitale intellettuale </a:t>
          </a:r>
          <a:r>
            <a:rPr lang="en-GB" sz="2800" kern="1200"/>
            <a:t>di un’azienda e di alimentare una </a:t>
          </a:r>
          <a:r>
            <a:rPr lang="en-GB" sz="2800" b="1" kern="1200"/>
            <a:t>cultura di apprendimento continuo </a:t>
          </a:r>
          <a:r>
            <a:rPr lang="en-GB" sz="2800" kern="1200"/>
            <a:t>e </a:t>
          </a:r>
          <a:r>
            <a:rPr lang="en-GB" sz="2800" b="1" kern="1200"/>
            <a:t>condivisione della conoscenza</a:t>
          </a:r>
          <a:r>
            <a:rPr lang="en-GB" sz="2800" kern="1200"/>
            <a:t>. </a:t>
          </a:r>
          <a:endParaRPr lang="en-US" sz="2800" kern="1200"/>
        </a:p>
      </dsp:txBody>
      <dsp:txXfrm>
        <a:off x="118342" y="380741"/>
        <a:ext cx="6430149" cy="2187556"/>
      </dsp:txXfrm>
    </dsp:sp>
    <dsp:sp modelId="{7A5D6467-50C4-E443-A269-6715D9D53379}">
      <dsp:nvSpPr>
        <dsp:cNvPr id="0" name=""/>
        <dsp:cNvSpPr/>
      </dsp:nvSpPr>
      <dsp:spPr>
        <a:xfrm>
          <a:off x="0" y="2767279"/>
          <a:ext cx="6666833" cy="242424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Riguarda la condivisione e l’integrazione di competenze all’interno e fra i reparti e le divisioni attraverso una Tecnologia dell’Informazione in tempo reale e interconnessa </a:t>
          </a:r>
          <a:endParaRPr lang="en-US" sz="2800" kern="1200"/>
        </a:p>
      </dsp:txBody>
      <dsp:txXfrm>
        <a:off x="118342" y="2885621"/>
        <a:ext cx="6430149" cy="21875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72353-A58E-DD41-99E9-D59F12A38308}">
      <dsp:nvSpPr>
        <dsp:cNvPr id="0" name=""/>
        <dsp:cNvSpPr/>
      </dsp:nvSpPr>
      <dsp:spPr>
        <a:xfrm>
          <a:off x="0" y="0"/>
          <a:ext cx="658926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D3E1B-0D31-4F4E-91EB-5CCA8B302197}">
      <dsp:nvSpPr>
        <dsp:cNvPr id="0" name=""/>
        <dsp:cNvSpPr/>
      </dsp:nvSpPr>
      <dsp:spPr>
        <a:xfrm>
          <a:off x="0" y="0"/>
          <a:ext cx="6589260" cy="262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/>
            <a:t>Ogni comunità racchiude al suo interno anche un </a:t>
          </a:r>
          <a:r>
            <a:rPr lang="ja-JP" sz="3500" kern="1200"/>
            <a:t>‘</a:t>
          </a:r>
          <a:r>
            <a:rPr lang="it-IT" sz="3500" kern="1200"/>
            <a:t>sapere estetico’ che permette di distinguere tra un lavoro ben fatto e uno fatto male.</a:t>
          </a:r>
          <a:endParaRPr lang="en-US" sz="3500" kern="1200"/>
        </a:p>
      </dsp:txBody>
      <dsp:txXfrm>
        <a:off x="0" y="0"/>
        <a:ext cx="6589260" cy="2621996"/>
      </dsp:txXfrm>
    </dsp:sp>
    <dsp:sp modelId="{D3715F72-194D-9F45-BB6A-24BA744BA7F1}">
      <dsp:nvSpPr>
        <dsp:cNvPr id="0" name=""/>
        <dsp:cNvSpPr/>
      </dsp:nvSpPr>
      <dsp:spPr>
        <a:xfrm>
          <a:off x="0" y="2621996"/>
          <a:ext cx="658926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594E1-9CFF-FE49-9E1E-BA066537743B}">
      <dsp:nvSpPr>
        <dsp:cNvPr id="0" name=""/>
        <dsp:cNvSpPr/>
      </dsp:nvSpPr>
      <dsp:spPr>
        <a:xfrm>
          <a:off x="0" y="2621996"/>
          <a:ext cx="6589260" cy="26219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500" kern="1200"/>
            <a:t>cfr. H. Becker – Come si diventa fumatori di marijuana</a:t>
          </a:r>
          <a:endParaRPr lang="en-US" sz="3500" kern="1200"/>
        </a:p>
      </dsp:txBody>
      <dsp:txXfrm>
        <a:off x="0" y="2621996"/>
        <a:ext cx="6589260" cy="26219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856FC-9B97-DA40-8282-B51DB768E35B}">
      <dsp:nvSpPr>
        <dsp:cNvPr id="0" name=""/>
        <dsp:cNvSpPr/>
      </dsp:nvSpPr>
      <dsp:spPr>
        <a:xfrm>
          <a:off x="5001731" y="1606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Riti</a:t>
          </a:r>
          <a:r>
            <a:rPr lang="en-GB" sz="2000" kern="1200" dirty="0"/>
            <a:t> e </a:t>
          </a:r>
          <a:r>
            <a:rPr lang="en-GB" sz="2000" kern="1200" dirty="0" err="1"/>
            <a:t>cerimonie</a:t>
          </a:r>
          <a:endParaRPr lang="en-GB" sz="2000" kern="1200" dirty="0"/>
        </a:p>
      </dsp:txBody>
      <dsp:txXfrm>
        <a:off x="5060294" y="60169"/>
        <a:ext cx="1728510" cy="1082537"/>
      </dsp:txXfrm>
    </dsp:sp>
    <dsp:sp modelId="{2AB8A761-B205-8440-BE71-6DE7721428AE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3982800" y="246761"/>
              </a:moveTo>
              <a:arcTo wR="2827561" hR="2827561" stAng="17646878" swAng="9245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A4FCB-609A-264D-8D53-113973B43243}">
      <dsp:nvSpPr>
        <dsp:cNvPr id="0" name=""/>
        <dsp:cNvSpPr/>
      </dsp:nvSpPr>
      <dsp:spPr>
        <a:xfrm>
          <a:off x="7450471" y="1415387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Storie</a:t>
          </a:r>
          <a:r>
            <a:rPr lang="en-GB" sz="2000" kern="1200" dirty="0"/>
            <a:t> e slogan</a:t>
          </a:r>
        </a:p>
      </dsp:txBody>
      <dsp:txXfrm>
        <a:off x="7509034" y="1473950"/>
        <a:ext cx="1728510" cy="1082537"/>
      </dsp:txXfrm>
    </dsp:sp>
    <dsp:sp modelId="{49A83B96-A5C5-A94F-A3E7-515B85BA144C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5611020" y="2330112"/>
              </a:moveTo>
              <a:arcTo wR="2827561" hR="2827561" stAng="20992038" swAng="121592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CCE9AC-CF10-D144-A91A-4D3F67A42818}">
      <dsp:nvSpPr>
        <dsp:cNvPr id="0" name=""/>
        <dsp:cNvSpPr/>
      </dsp:nvSpPr>
      <dsp:spPr>
        <a:xfrm>
          <a:off x="7450471" y="4242948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Rapporti</a:t>
          </a:r>
          <a:r>
            <a:rPr lang="en-GB" sz="2000" kern="1200" dirty="0"/>
            <a:t> di </a:t>
          </a:r>
          <a:r>
            <a:rPr lang="en-GB" sz="2000" kern="1200" dirty="0" err="1"/>
            <a:t>potere</a:t>
          </a:r>
          <a:endParaRPr lang="en-GB" sz="2000" kern="1200" dirty="0"/>
        </a:p>
      </dsp:txBody>
      <dsp:txXfrm>
        <a:off x="7509034" y="4301511"/>
        <a:ext cx="1728510" cy="1082537"/>
      </dsp:txXfrm>
    </dsp:sp>
    <dsp:sp modelId="{0853D91C-7DA5-4D4C-BBA3-1B64E80652F3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4627047" y="5008605"/>
              </a:moveTo>
              <a:arcTo wR="2827561" hR="2827561" stAng="3028525" swAng="9245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CC9AFC-5064-EF45-AB13-F75BA0342D10}">
      <dsp:nvSpPr>
        <dsp:cNvPr id="0" name=""/>
        <dsp:cNvSpPr/>
      </dsp:nvSpPr>
      <dsp:spPr>
        <a:xfrm>
          <a:off x="5001731" y="5656729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Sistemi</a:t>
          </a:r>
          <a:r>
            <a:rPr lang="en-GB" sz="2000" kern="1200" dirty="0"/>
            <a:t> di </a:t>
          </a:r>
          <a:r>
            <a:rPr lang="en-GB" sz="2000" kern="1200" dirty="0" err="1"/>
            <a:t>controllo</a:t>
          </a:r>
          <a:endParaRPr lang="en-GB" sz="2000" kern="1200" dirty="0"/>
        </a:p>
      </dsp:txBody>
      <dsp:txXfrm>
        <a:off x="5060294" y="5715292"/>
        <a:ext cx="1728510" cy="1082537"/>
      </dsp:txXfrm>
    </dsp:sp>
    <dsp:sp modelId="{E1F4F06E-E4B4-5F44-814E-E2265E89A83A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1672322" y="5408360"/>
              </a:moveTo>
              <a:arcTo wR="2827561" hR="2827561" stAng="6846878" swAng="9245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72D97-3F5C-5C45-9DF2-3432AC93A9C3}">
      <dsp:nvSpPr>
        <dsp:cNvPr id="0" name=""/>
        <dsp:cNvSpPr/>
      </dsp:nvSpPr>
      <dsp:spPr>
        <a:xfrm>
          <a:off x="2552991" y="4242948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Strutture</a:t>
          </a:r>
          <a:r>
            <a:rPr lang="en-GB" sz="2000" kern="1200" dirty="0"/>
            <a:t> </a:t>
          </a:r>
          <a:r>
            <a:rPr lang="en-GB" sz="2000" kern="1200" dirty="0" err="1"/>
            <a:t>organizzative</a:t>
          </a:r>
          <a:endParaRPr lang="en-GB" sz="2000" kern="1200" dirty="0"/>
        </a:p>
      </dsp:txBody>
      <dsp:txXfrm>
        <a:off x="2611554" y="4301511"/>
        <a:ext cx="1728510" cy="1082537"/>
      </dsp:txXfrm>
    </dsp:sp>
    <dsp:sp modelId="{92FEAF1E-803C-D044-9E33-892E8EA33B47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44101" y="3325010"/>
              </a:moveTo>
              <a:arcTo wR="2827561" hR="2827561" stAng="10192038" swAng="121592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AABB88-9C34-5E46-9877-6E0F36F05EC5}">
      <dsp:nvSpPr>
        <dsp:cNvPr id="0" name=""/>
        <dsp:cNvSpPr/>
      </dsp:nvSpPr>
      <dsp:spPr>
        <a:xfrm>
          <a:off x="2552991" y="1415387"/>
          <a:ext cx="1845636" cy="11996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Simboli</a:t>
          </a:r>
          <a:endParaRPr lang="en-GB" sz="2000" kern="1200" dirty="0"/>
        </a:p>
      </dsp:txBody>
      <dsp:txXfrm>
        <a:off x="2611554" y="1473950"/>
        <a:ext cx="1728510" cy="1082537"/>
      </dsp:txXfrm>
    </dsp:sp>
    <dsp:sp modelId="{BB045C25-547D-904E-ACC7-B67E3C429850}">
      <dsp:nvSpPr>
        <dsp:cNvPr id="0" name=""/>
        <dsp:cNvSpPr/>
      </dsp:nvSpPr>
      <dsp:spPr>
        <a:xfrm>
          <a:off x="3096988" y="601438"/>
          <a:ext cx="5655122" cy="5655122"/>
        </a:xfrm>
        <a:custGeom>
          <a:avLst/>
          <a:gdLst/>
          <a:ahLst/>
          <a:cxnLst/>
          <a:rect l="0" t="0" r="0" b="0"/>
          <a:pathLst>
            <a:path>
              <a:moveTo>
                <a:pt x="1028075" y="646517"/>
              </a:moveTo>
              <a:arcTo wR="2827561" hR="2827561" stAng="13828525" swAng="9245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B21A0E-7B7D-964E-A226-BD8F30523E94}">
      <dsp:nvSpPr>
        <dsp:cNvPr id="0" name=""/>
        <dsp:cNvSpPr/>
      </dsp:nvSpPr>
      <dsp:spPr>
        <a:xfrm>
          <a:off x="5257798" y="5147428"/>
          <a:ext cx="2871047" cy="6644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Interno</a:t>
          </a:r>
          <a:endParaRPr lang="en-GB" sz="2000" kern="1200" dirty="0"/>
        </a:p>
      </dsp:txBody>
      <dsp:txXfrm>
        <a:off x="6133707" y="5328126"/>
        <a:ext cx="1980543" cy="469116"/>
      </dsp:txXfrm>
    </dsp:sp>
    <dsp:sp modelId="{6D31B76F-B821-3547-9460-FEA2B98EDBB1}">
      <dsp:nvSpPr>
        <dsp:cNvPr id="0" name=""/>
        <dsp:cNvSpPr/>
      </dsp:nvSpPr>
      <dsp:spPr>
        <a:xfrm>
          <a:off x="0" y="2729545"/>
          <a:ext cx="2871047" cy="6686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Flessibilità</a:t>
          </a:r>
          <a:endParaRPr lang="en-GB" sz="2000" kern="1200" dirty="0"/>
        </a:p>
      </dsp:txBody>
      <dsp:txXfrm>
        <a:off x="14688" y="2911396"/>
        <a:ext cx="1980357" cy="472111"/>
      </dsp:txXfrm>
    </dsp:sp>
    <dsp:sp modelId="{4854FAB9-F678-BA46-A167-AEB548EFB1C2}">
      <dsp:nvSpPr>
        <dsp:cNvPr id="0" name=""/>
        <dsp:cNvSpPr/>
      </dsp:nvSpPr>
      <dsp:spPr>
        <a:xfrm>
          <a:off x="7644552" y="2775538"/>
          <a:ext cx="2871047" cy="5766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Stabilità</a:t>
          </a:r>
          <a:endParaRPr lang="en-GB" sz="2000" kern="1200" dirty="0"/>
        </a:p>
      </dsp:txBody>
      <dsp:txXfrm>
        <a:off x="8518533" y="2788205"/>
        <a:ext cx="1984399" cy="407164"/>
      </dsp:txXfrm>
    </dsp:sp>
    <dsp:sp modelId="{57C5C5C9-1B1F-9B4F-AA28-9DA8DED37CDC}">
      <dsp:nvSpPr>
        <dsp:cNvPr id="0" name=""/>
        <dsp:cNvSpPr/>
      </dsp:nvSpPr>
      <dsp:spPr>
        <a:xfrm>
          <a:off x="3573788" y="0"/>
          <a:ext cx="2871047" cy="3817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Esterno</a:t>
          </a:r>
          <a:endParaRPr lang="en-GB" sz="2000" kern="1200" dirty="0"/>
        </a:p>
      </dsp:txBody>
      <dsp:txXfrm>
        <a:off x="3582174" y="8386"/>
        <a:ext cx="1992961" cy="269547"/>
      </dsp:txXfrm>
    </dsp:sp>
    <dsp:sp modelId="{8F68B9B1-68DC-2D48-922E-91584A24F58B}">
      <dsp:nvSpPr>
        <dsp:cNvPr id="0" name=""/>
        <dsp:cNvSpPr/>
      </dsp:nvSpPr>
      <dsp:spPr>
        <a:xfrm>
          <a:off x="2683155" y="331274"/>
          <a:ext cx="2516525" cy="251652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Cultura</a:t>
          </a:r>
          <a:r>
            <a:rPr lang="en-GB" sz="2000" b="1" kern="1200" dirty="0"/>
            <a:t> </a:t>
          </a:r>
          <a:r>
            <a:rPr lang="en-GB" sz="2000" b="1" kern="1200" dirty="0" err="1"/>
            <a:t>adattiva</a:t>
          </a:r>
          <a:r>
            <a:rPr lang="en-GB" sz="2000" b="1" kern="1200" dirty="0"/>
            <a:t>: </a:t>
          </a:r>
          <a:r>
            <a:rPr lang="en-GB" sz="2000" kern="1200" dirty="0" err="1"/>
            <a:t>creatività</a:t>
          </a:r>
          <a:r>
            <a:rPr lang="en-GB" sz="2000" kern="1200" dirty="0"/>
            <a:t>, </a:t>
          </a:r>
          <a:r>
            <a:rPr lang="en-GB" sz="2000" kern="1200" dirty="0" err="1"/>
            <a:t>flessibilità</a:t>
          </a:r>
          <a:r>
            <a:rPr lang="en-GB" sz="2000" kern="1200" dirty="0"/>
            <a:t>, </a:t>
          </a:r>
          <a:r>
            <a:rPr lang="en-GB" sz="2000" kern="1200" dirty="0" err="1"/>
            <a:t>reattività</a:t>
          </a:r>
          <a:endParaRPr lang="en-GB" sz="2000" kern="1200" dirty="0"/>
        </a:p>
      </dsp:txBody>
      <dsp:txXfrm>
        <a:off x="3420228" y="1068347"/>
        <a:ext cx="1779452" cy="1779452"/>
      </dsp:txXfrm>
    </dsp:sp>
    <dsp:sp modelId="{661F36D2-F9CE-D14E-899D-D4804769BFEE}">
      <dsp:nvSpPr>
        <dsp:cNvPr id="0" name=""/>
        <dsp:cNvSpPr/>
      </dsp:nvSpPr>
      <dsp:spPr>
        <a:xfrm rot="5400000">
          <a:off x="5315918" y="331274"/>
          <a:ext cx="2516525" cy="251652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Cultura</a:t>
          </a:r>
          <a:r>
            <a:rPr lang="en-GB" sz="2000" b="1" kern="1200" dirty="0"/>
            <a:t> del </a:t>
          </a:r>
          <a:r>
            <a:rPr lang="en-GB" sz="2000" b="1" kern="1200" dirty="0" err="1"/>
            <a:t>risultato</a:t>
          </a:r>
          <a:r>
            <a:rPr lang="en-GB" sz="2000" b="1" kern="1200" dirty="0"/>
            <a:t>: </a:t>
          </a:r>
          <a:r>
            <a:rPr lang="en-GB" sz="2000" kern="1200" dirty="0"/>
            <a:t>performance, </a:t>
          </a:r>
          <a:r>
            <a:rPr lang="en-GB" sz="2000" kern="1200" dirty="0" err="1"/>
            <a:t>competitività</a:t>
          </a:r>
          <a:r>
            <a:rPr lang="en-GB" sz="2000" kern="1200" dirty="0"/>
            <a:t>, </a:t>
          </a:r>
          <a:r>
            <a:rPr lang="en-GB" sz="2000" kern="1200" dirty="0" err="1"/>
            <a:t>orientamento</a:t>
          </a:r>
          <a:r>
            <a:rPr lang="en-GB" sz="2000" kern="1200" dirty="0"/>
            <a:t> </a:t>
          </a:r>
          <a:r>
            <a:rPr lang="en-GB" sz="2000" kern="1200" dirty="0" err="1"/>
            <a:t>all'obiettivo</a:t>
          </a:r>
          <a:endParaRPr lang="en-GB" sz="2000" kern="1200" dirty="0"/>
        </a:p>
      </dsp:txBody>
      <dsp:txXfrm rot="-5400000">
        <a:off x="5315918" y="1068347"/>
        <a:ext cx="1779452" cy="1779452"/>
      </dsp:txXfrm>
    </dsp:sp>
    <dsp:sp modelId="{791448E2-179E-BB44-918D-92B6CB4BC755}">
      <dsp:nvSpPr>
        <dsp:cNvPr id="0" name=""/>
        <dsp:cNvSpPr/>
      </dsp:nvSpPr>
      <dsp:spPr>
        <a:xfrm rot="10800000">
          <a:off x="5315918" y="2964037"/>
          <a:ext cx="2516525" cy="251652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Cultura</a:t>
          </a:r>
          <a:r>
            <a:rPr lang="en-GB" sz="2000" b="1" kern="1200" dirty="0"/>
            <a:t> </a:t>
          </a:r>
          <a:r>
            <a:rPr lang="en-GB" sz="2000" b="1" kern="1200" dirty="0" err="1"/>
            <a:t>burocratica</a:t>
          </a:r>
          <a:r>
            <a:rPr lang="en-GB" sz="2000" b="1" kern="1200" dirty="0"/>
            <a:t>: </a:t>
          </a:r>
          <a:r>
            <a:rPr lang="en-GB" sz="2000" kern="1200" dirty="0" err="1"/>
            <a:t>controllo</a:t>
          </a:r>
          <a:r>
            <a:rPr lang="en-GB" sz="2000" kern="1200" dirty="0"/>
            <a:t>, </a:t>
          </a:r>
          <a:r>
            <a:rPr lang="en-GB" sz="2000" kern="1200" dirty="0" err="1"/>
            <a:t>stabilità</a:t>
          </a:r>
          <a:r>
            <a:rPr lang="en-GB" sz="2000" kern="1200" dirty="0"/>
            <a:t>, </a:t>
          </a:r>
          <a:r>
            <a:rPr lang="en-GB" sz="2000" kern="1200" dirty="0" err="1"/>
            <a:t>ordine</a:t>
          </a:r>
          <a:endParaRPr lang="en-GB" sz="2000" kern="1200" dirty="0"/>
        </a:p>
      </dsp:txBody>
      <dsp:txXfrm rot="10800000">
        <a:off x="5315918" y="2964037"/>
        <a:ext cx="1779452" cy="1779452"/>
      </dsp:txXfrm>
    </dsp:sp>
    <dsp:sp modelId="{B3F2FA89-824E-064C-8B6B-C8809F7CF783}">
      <dsp:nvSpPr>
        <dsp:cNvPr id="0" name=""/>
        <dsp:cNvSpPr/>
      </dsp:nvSpPr>
      <dsp:spPr>
        <a:xfrm rot="16200000">
          <a:off x="2683155" y="2964037"/>
          <a:ext cx="2516525" cy="2516525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/>
            <a:t>Cultura</a:t>
          </a:r>
          <a:r>
            <a:rPr lang="en-GB" sz="2000" b="1" kern="1200" dirty="0"/>
            <a:t> di clan:</a:t>
          </a:r>
          <a:r>
            <a:rPr lang="en-GB" sz="2000" kern="1200" dirty="0"/>
            <a:t> </a:t>
          </a:r>
          <a:r>
            <a:rPr lang="en-GB" sz="2000" kern="1200" dirty="0" err="1"/>
            <a:t>lavoro</a:t>
          </a:r>
          <a:r>
            <a:rPr lang="en-GB" sz="2000" kern="1200" dirty="0"/>
            <a:t> di </a:t>
          </a:r>
          <a:r>
            <a:rPr lang="en-GB" sz="2000" kern="1200" dirty="0" err="1"/>
            <a:t>squadra</a:t>
          </a:r>
          <a:r>
            <a:rPr lang="en-GB" sz="2000" kern="1200" dirty="0"/>
            <a:t>, </a:t>
          </a:r>
          <a:r>
            <a:rPr lang="en-GB" sz="2000" kern="1200" dirty="0" err="1"/>
            <a:t>cordialità</a:t>
          </a:r>
          <a:r>
            <a:rPr lang="en-GB" sz="2000" kern="1200" dirty="0"/>
            <a:t>, </a:t>
          </a:r>
          <a:r>
            <a:rPr lang="en-GB" sz="2000" kern="1200" dirty="0" err="1"/>
            <a:t>considerazione</a:t>
          </a:r>
          <a:endParaRPr lang="en-GB" sz="2000" kern="1200" dirty="0"/>
        </a:p>
      </dsp:txBody>
      <dsp:txXfrm rot="5400000">
        <a:off x="3420228" y="2964037"/>
        <a:ext cx="1779452" cy="1779452"/>
      </dsp:txXfrm>
    </dsp:sp>
    <dsp:sp modelId="{B653B87A-10BE-554A-8EBF-D6C4EBBB8572}">
      <dsp:nvSpPr>
        <dsp:cNvPr id="0" name=""/>
        <dsp:cNvSpPr/>
      </dsp:nvSpPr>
      <dsp:spPr>
        <a:xfrm>
          <a:off x="4823365" y="2382853"/>
          <a:ext cx="868869" cy="75553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55CEDF-68FB-C444-82B5-B7787A94559C}">
      <dsp:nvSpPr>
        <dsp:cNvPr id="0" name=""/>
        <dsp:cNvSpPr/>
      </dsp:nvSpPr>
      <dsp:spPr>
        <a:xfrm rot="10800000">
          <a:off x="4823365" y="2673445"/>
          <a:ext cx="868869" cy="75553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C587F2-E343-F447-A571-5B9152E4D8B6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160E8-C965-B24E-825A-56B369EAA8D9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Relazione con l’ambiente (dominante/nicchia);</a:t>
          </a:r>
          <a:endParaRPr lang="en-US" sz="2500" kern="1200"/>
        </a:p>
      </dsp:txBody>
      <dsp:txXfrm>
        <a:off x="0" y="0"/>
        <a:ext cx="10515600" cy="543917"/>
      </dsp:txXfrm>
    </dsp:sp>
    <dsp:sp modelId="{B8CB8234-25F1-AD4E-8414-ADDBC00C863F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8395E-7A10-7942-BA00-B906016CCD7D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Comportamento dei soggetti coinvolti (attivi/passivi);</a:t>
          </a:r>
          <a:endParaRPr lang="en-US" sz="2500" kern="1200"/>
        </a:p>
      </dsp:txBody>
      <dsp:txXfrm>
        <a:off x="0" y="543917"/>
        <a:ext cx="10515600" cy="543917"/>
      </dsp:txXfrm>
    </dsp:sp>
    <dsp:sp modelId="{95E436DF-897F-AD45-8009-6F2D9C2DBB9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EAC83-6754-3342-9362-0B0A7FC4140A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Relazione con le pratiche del lavoro ( “Da noi si fa così”);</a:t>
          </a:r>
          <a:endParaRPr lang="en-US" sz="2500" kern="1200"/>
        </a:p>
      </dsp:txBody>
      <dsp:txXfrm>
        <a:off x="0" y="1087834"/>
        <a:ext cx="10515600" cy="543917"/>
      </dsp:txXfrm>
    </dsp:sp>
    <dsp:sp modelId="{67C39B15-C040-5D44-81EB-B6ED31793DCF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0733A-7E68-CB4B-B6A5-47628056741E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Relazione con il tempo (passato, presente, futuro);</a:t>
          </a:r>
          <a:endParaRPr lang="en-US" sz="2500" kern="1200"/>
        </a:p>
      </dsp:txBody>
      <dsp:txXfrm>
        <a:off x="0" y="1631751"/>
        <a:ext cx="10515600" cy="543917"/>
      </dsp:txXfrm>
    </dsp:sp>
    <dsp:sp modelId="{9D7DFD74-51A0-264E-B035-9DF58F175F5E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F9381F-7555-0D45-800A-4B4AA855DA47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Natura dei soggetti (buoni, cattivi, cambiamento);</a:t>
          </a:r>
          <a:endParaRPr lang="en-US" sz="2500" kern="1200"/>
        </a:p>
      </dsp:txBody>
      <dsp:txXfrm>
        <a:off x="0" y="2175669"/>
        <a:ext cx="10515600" cy="543917"/>
      </dsp:txXfrm>
    </dsp:sp>
    <dsp:sp modelId="{A1BC4B4A-1CBF-E44F-9A00-F5C7A90D1C18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0E969-E544-C440-ACB9-1FB3B93F8850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Natura delle relazioni (collettivismo, partecipazione);</a:t>
          </a:r>
          <a:endParaRPr lang="en-US" sz="2500" kern="1200"/>
        </a:p>
      </dsp:txBody>
      <dsp:txXfrm>
        <a:off x="0" y="2719586"/>
        <a:ext cx="10515600" cy="543917"/>
      </dsp:txXfrm>
    </dsp:sp>
    <dsp:sp modelId="{03D7038E-8CCA-F14D-B003-2136225D1994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E4E56-499E-6C45-A42D-7A1C72085E3E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Omogeneità vs. diversità (innovazione, conservazione).</a:t>
          </a:r>
          <a:endParaRPr lang="en-US" sz="2500" kern="1200"/>
        </a:p>
      </dsp:txBody>
      <dsp:txXfrm>
        <a:off x="0" y="3263503"/>
        <a:ext cx="10515600" cy="543917"/>
      </dsp:txXfrm>
    </dsp:sp>
    <dsp:sp modelId="{6FCFA3AD-2381-A548-9FE2-12C15818E2B2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955E8-D882-1D44-98AA-7AE0FB3A070D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/>
            <a:t>Relazione con gli artefatti</a:t>
          </a:r>
          <a:endParaRPr lang="en-US" sz="2500" kern="1200"/>
        </a:p>
      </dsp:txBody>
      <dsp:txXfrm>
        <a:off x="0" y="3807420"/>
        <a:ext cx="10515600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E0B5E2-B642-9D5E-511C-D3FB4F9C71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3DE46F-193A-D392-7C68-4A3FF5117F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33B4C-A4B2-1241-8387-CC2F3826D1F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378D5-28DC-8D61-CC64-DE67FAE56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3A1B7-D9EB-976C-0450-3D084879C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6CC06-18A5-B745-A4D7-A78929AE7A9A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394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906CF-7A88-4B4C-830C-F6ED6CA9E779}" type="datetimeFigureOut">
              <a:rPr lang="en-GB" smtClean="0"/>
              <a:t>02/05/2023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84C2B-25C0-7C44-8DB1-94EFC8424C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9DA9E27-1212-3840-B943-5E9E1069D953}" type="slidenum">
              <a:rPr lang="it-IT" altLang="en-US" sz="1200">
                <a:solidFill>
                  <a:srgbClr val="000000"/>
                </a:solidFill>
              </a:rPr>
              <a:pPr/>
              <a:t>5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73756ED2-5BED-D241-B822-4111887C9A5E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5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355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53A81B-11AF-BE42-9EC0-EF8C2CAF1E2A}" type="slidenum">
              <a:rPr lang="it-IT" altLang="en-US" sz="1200">
                <a:solidFill>
                  <a:srgbClr val="000000"/>
                </a:solidFill>
              </a:rPr>
              <a:pPr/>
              <a:t>27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17FDB045-77BF-4A49-BEF1-B745A7321C83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27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584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228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A896DEC-F838-2D4A-9484-23736DA9EC32}" type="slidenum">
              <a:rPr lang="it-IT" altLang="en-US" sz="1200">
                <a:solidFill>
                  <a:srgbClr val="000000"/>
                </a:solidFill>
              </a:rPr>
              <a:pPr/>
              <a:t>28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F4684B61-C62F-2746-9C73-372208B4AE61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28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686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11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AA16058-CE52-A140-AB8A-7778B25384F5}" type="slidenum">
              <a:rPr lang="it-IT" altLang="en-US" sz="1200">
                <a:solidFill>
                  <a:srgbClr val="000000"/>
                </a:solidFill>
              </a:rPr>
              <a:pPr/>
              <a:t>29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8092E864-B6D3-4F4C-A434-D18D4573AACC}" type="slidenum">
              <a:rPr lang="it-IT" altLang="en-US" sz="1200">
                <a:solidFill>
                  <a:srgbClr val="FFFFFF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29</a:t>
            </a:fld>
            <a:endParaRPr lang="it-IT" altLang="en-US" sz="120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7890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A1840CD-4C59-EF45-AFA2-20C0EB7F30E2}" type="slidenum">
              <a:rPr lang="en-GB" sz="1200"/>
              <a:pPr eaLnBrk="1" hangingPunct="1"/>
              <a:t>55</a:t>
            </a:fld>
            <a:endParaRPr lang="en-GB" sz="1200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807E6B6A-E8EA-014D-93B9-686D69E055EE}" type="slidenum">
              <a:rPr lang="it-IT" altLang="x-none" sz="1200"/>
              <a:pPr/>
              <a:t>66</a:t>
            </a:fld>
            <a:endParaRPr lang="it-IT" altLang="x-none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06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84C2B-25C0-7C44-8DB1-94EFC8424C21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560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84C2B-25C0-7C44-8DB1-94EFC8424C21}" type="slidenum">
              <a:rPr lang="en-GB" smtClean="0"/>
              <a:t>102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29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089BBD-7008-7648-A0E3-64FB4F98C098}" type="slidenum">
              <a:rPr lang="it-IT" altLang="x-none" sz="1200"/>
              <a:pPr/>
              <a:t>103</a:t>
            </a:fld>
            <a:endParaRPr lang="it-IT" altLang="x-none" sz="120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0119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4DA77F-BC58-45AC-87A9-0E21B3E9DD3B}" type="slidenum">
              <a:rPr lang="it-IT" altLang="it-IT" smtClean="0"/>
              <a:pPr>
                <a:defRPr/>
              </a:pPr>
              <a:t>124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2467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4277838" y="10157402"/>
            <a:ext cx="3280056" cy="53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457200" rtl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B86910-9724-40C9-BDF7-5F53D7E43BC1}" type="slidenum">
              <a:rPr/>
              <a:pPr marL="0" marR="0" lvl="0" indent="0" algn="r" defTabSz="457200" rtl="0" fontAlgn="auto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723903" algn="l"/>
                  <a:tab pos="1447796" algn="l"/>
                  <a:tab pos="2171699" algn="l"/>
                  <a:tab pos="289560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85484" y="4343144"/>
            <a:ext cx="5487044" cy="4115022"/>
          </a:xfrm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2558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B24416-03FB-7F41-925F-835E0DBDC177}" type="slidenum">
              <a:rPr lang="it-IT" altLang="en-US" sz="1200">
                <a:solidFill>
                  <a:srgbClr val="000000"/>
                </a:solidFill>
              </a:rPr>
              <a:pPr/>
              <a:t>6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0B413550-8C06-B34C-A206-C73F8EAD64B5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6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4578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354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4277838" y="10157402"/>
            <a:ext cx="3280056" cy="53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457200" rtl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09C3A4-D10C-4585-89D0-6ABFC35A0FE3}" type="slidenum">
              <a:rPr/>
              <a:pPr marL="0" marR="0" lvl="0" indent="0" algn="r" defTabSz="457200" rtl="0" fontAlgn="auto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723903" algn="l"/>
                  <a:tab pos="1447796" algn="l"/>
                  <a:tab pos="2171699" algn="l"/>
                  <a:tab pos="289560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95325"/>
            <a:ext cx="6094413" cy="34290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85484" y="4343144"/>
            <a:ext cx="5487044" cy="4115022"/>
          </a:xfrm>
        </p:spPr>
        <p:txBody>
          <a:bodyPr wrap="none" anchor="ctr"/>
          <a:lstStyle/>
          <a:p>
            <a:r>
              <a:rPr lang="it-IT" dirty="0"/>
              <a:t>DA AGGIORNARE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4277838" y="10157402"/>
            <a:ext cx="3280056" cy="53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457200" rtl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15F97C-8F6C-4A5F-9277-9261F44E60D5}" type="slidenum">
              <a:rPr/>
              <a:pPr marL="0" marR="0" lvl="0" indent="0" algn="r" defTabSz="457200" rtl="0" fontAlgn="auto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723903" algn="l"/>
                  <a:tab pos="1447796" algn="l"/>
                  <a:tab pos="2171699" algn="l"/>
                  <a:tab pos="289560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Text Box 2"/>
          <p:cNvSpPr txBox="1">
            <a:spLocks noGrp="1"/>
          </p:cNvSpPr>
          <p:nvPr>
            <p:ph type="body" sz="quarter" idx="1"/>
          </p:nvPr>
        </p:nvSpPr>
        <p:spPr>
          <a:xfrm>
            <a:off x="685484" y="4343144"/>
            <a:ext cx="5487044" cy="4115022"/>
          </a:xfrm>
        </p:spPr>
        <p:txBody>
          <a:bodyPr tIns="91440" bIns="91440"/>
          <a:lstStyle/>
          <a:p>
            <a:pPr marL="215898" lvl="0" indent="-214317">
              <a:spcBef>
                <a:spcPts val="0"/>
              </a:spcBef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  <a:tab pos="4343399" algn="l"/>
                <a:tab pos="5067302" algn="l"/>
              </a:tabLst>
            </a:pPr>
            <a:r>
              <a:rPr lang="it-IT" sz="900" kern="0" dirty="0">
                <a:latin typeface="Calibri"/>
              </a:rPr>
              <a:t>Per le donne italiane la </a:t>
            </a:r>
            <a:r>
              <a:rPr lang="it-IT" sz="900" b="1" kern="0" dirty="0">
                <a:latin typeface="Calibri"/>
              </a:rPr>
              <a:t>maternità</a:t>
            </a:r>
            <a:r>
              <a:rPr lang="it-IT" sz="900" kern="0" dirty="0">
                <a:latin typeface="Calibri"/>
              </a:rPr>
              <a:t> rappresenta ancora un </a:t>
            </a:r>
            <a:r>
              <a:rPr lang="it-IT" sz="900" b="1" kern="0" dirty="0">
                <a:latin typeface="Calibri"/>
              </a:rPr>
              <a:t>rischio concreto di fuoriuscita dal mercato del lavoro</a:t>
            </a:r>
            <a:r>
              <a:rPr lang="it-IT" sz="900" kern="0" dirty="0">
                <a:latin typeface="Calibri"/>
              </a:rPr>
              <a:t>: quasi il 30% delle madri impiegate prima della gravidanza, intervistate dopo due anni, avevano lasciato o perso il lavoro (Istat 2015). – </a:t>
            </a:r>
            <a:r>
              <a:rPr lang="it-IT" sz="900" u="sng" kern="0" dirty="0">
                <a:latin typeface="Calibri"/>
              </a:rPr>
              <a:t>DA</a:t>
            </a:r>
            <a:r>
              <a:rPr lang="it-IT" sz="900" u="sng" kern="0" baseline="0" dirty="0">
                <a:latin typeface="Calibri"/>
              </a:rPr>
              <a:t> AGGIORNARE</a:t>
            </a:r>
            <a:endParaRPr lang="it-IT" sz="900" u="sng" kern="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27esimaora.corriere.it</a:t>
            </a:r>
            <a:r>
              <a:rPr lang="it-IT" dirty="0"/>
              <a:t>/20_aprile_29/covid-paese-bilico-rischi-opportunita-donne-prima-linea-ad610dc0-8a4d-11ea-94d3-9879860c12b6.shtml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FFE84-3B29-4B2A-9026-F26929A5D42B}" type="slidenum">
              <a:rPr lang="it-IT" smtClean="0"/>
              <a:pPr/>
              <a:t>137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4277838" y="10157402"/>
            <a:ext cx="3280056" cy="53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457200" rtl="0" fontAlgn="auto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7B8C2AC-78ED-467B-94E5-59BF5493AD4F}" type="slidenum">
              <a:rPr/>
              <a:pPr marL="0" marR="0" lvl="0" indent="0" algn="r" defTabSz="457200" rtl="0" fontAlgn="auto" hangingPunct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723903" algn="l"/>
                  <a:tab pos="1447796" algn="l"/>
                  <a:tab pos="2171699" algn="l"/>
                  <a:tab pos="289560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138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3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4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685484" y="4343144"/>
            <a:ext cx="5487044" cy="4115022"/>
          </a:xfrm>
        </p:spPr>
        <p:txBody>
          <a:bodyPr wrap="none" anchor="ctr"/>
          <a:lstStyle/>
          <a:p>
            <a:r>
              <a:rPr lang="it-IT" dirty="0"/>
              <a:t>QUALCHE</a:t>
            </a:r>
            <a:r>
              <a:rPr lang="it-IT" baseline="0" dirty="0"/>
              <a:t> DATO?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BE9DAA1-CF6A-5F45-B6C5-4A2427585670}" type="slidenum">
              <a:rPr lang="it-IT" altLang="en-US" sz="1200">
                <a:solidFill>
                  <a:srgbClr val="000000"/>
                </a:solidFill>
              </a:rPr>
              <a:pPr/>
              <a:t>7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0F467260-E69D-7040-8E66-CA9D0059F0A3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7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662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7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F7D1B92-020B-9D40-91AC-DBD3CE5857C5}" type="slidenum">
              <a:rPr lang="it-IT" altLang="en-US" sz="1200">
                <a:solidFill>
                  <a:srgbClr val="000000"/>
                </a:solidFill>
              </a:rPr>
              <a:pPr/>
              <a:t>20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65894F0-2335-2E49-96E0-4883BFA0164A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8674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867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351E064-108B-3149-BB1E-03B6D34B01EF}" type="slidenum">
              <a:rPr lang="it-IT" altLang="en-US" sz="1200">
                <a:solidFill>
                  <a:srgbClr val="000000"/>
                </a:solidFill>
              </a:rPr>
              <a:pPr/>
              <a:t>21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AEC3EF3-1725-0946-AD00-0312D1FAF63F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29698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62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1596B89-D106-F042-AED2-3F863B642516}" type="slidenum">
              <a:rPr lang="it-IT" altLang="en-US" sz="1200">
                <a:solidFill>
                  <a:srgbClr val="000000"/>
                </a:solidFill>
              </a:rPr>
              <a:pPr/>
              <a:t>22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E7C08CF8-9283-574F-BE26-8EEA007534BA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22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0722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864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32264F8-8FB9-9C46-B35B-0C376F679B24}" type="slidenum">
              <a:rPr lang="it-IT" altLang="en-US" sz="1200">
                <a:solidFill>
                  <a:srgbClr val="000000"/>
                </a:solidFill>
              </a:rPr>
              <a:pPr/>
              <a:t>23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66FE6CBE-02F6-C644-8723-A74E73C83957}" type="slidenum">
              <a:rPr lang="it-IT" altLang="en-US" sz="12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23</a:t>
            </a:fld>
            <a:endParaRPr lang="it-IT" altLang="en-US" sz="1200">
              <a:solidFill>
                <a:srgbClr val="FFFFFF"/>
              </a:solidFill>
            </a:endParaRPr>
          </a:p>
        </p:txBody>
      </p:sp>
      <p:sp>
        <p:nvSpPr>
          <p:cNvPr id="31746" name="Text Box 2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88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6089A9B-F84A-B34E-B468-F32E0CFABC5D}" type="slidenum">
              <a:rPr lang="it-IT" altLang="en-US" sz="1200">
                <a:solidFill>
                  <a:srgbClr val="000000"/>
                </a:solidFill>
              </a:rPr>
              <a:pPr/>
              <a:t>24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03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0FCDFD7-BB7B-434E-9C3A-BDF83CF71D3C}" type="slidenum">
              <a:rPr lang="it-IT" altLang="en-US" sz="1200">
                <a:solidFill>
                  <a:srgbClr val="000000"/>
                </a:solidFill>
              </a:rPr>
              <a:pPr/>
              <a:t>25</a:t>
            </a:fld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799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A76B-5C4D-0857-6201-E6D7B713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4F5F0-D319-A1B9-1FBF-B4A5E0CD7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6578A-C620-5703-1CF7-8C8079E05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E4C99-2ECD-C856-229A-F47B9B28A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1ACF0-1867-926E-9F81-375EDD34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E6F63-E8BD-C5C8-93DB-ABCC2AFC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499B1-C5E3-4C11-6847-428E61FB17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61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6010-5A87-1C12-6630-EA6A7D75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C61061-8CC9-472E-10D5-2AC5661F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29270-83F5-D403-A139-345BEDCD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D41E-CB8D-A521-607D-C6E42578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B5CA-51E8-0AF9-0B58-855BD6D73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9D5A7-8727-7D3C-855E-9B6AEE7686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DD28D-BABC-B110-B934-937CBD687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8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C78AD3-CB7D-D31E-AC42-D04AD4E9F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DBEF-3194-19AC-98B2-5590B47B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504B-A637-33D8-B0DF-885F371BB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CC6BC-560A-F5E6-EAB8-8B719A23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2914F-197D-9C9D-18F9-5AA0DB20E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5428E6-0DE5-F508-A838-34E740527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083B37-AB8E-3401-7071-25A31593E3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0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2488" y="950976"/>
            <a:ext cx="5239512" cy="496519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pc="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EEBC2D4-4F41-249E-7141-E0E12113C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2346" y="0"/>
            <a:ext cx="2895600" cy="6858000"/>
          </a:xfrm>
          <a:prstGeom prst="rect">
            <a:avLst/>
          </a:prstGeom>
          <a:solidFill>
            <a:srgbClr val="FF9300"/>
          </a:solidFill>
        </p:spPr>
        <p:txBody>
          <a:bodyPr/>
          <a:lstStyle>
            <a:lvl1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noFill/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947DF-7CDE-4B65-971F-38806DD4E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0B5786-D48A-D7CF-8C70-B128AF52DB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98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97BA37FC-4E40-CB51-39ED-C4CC463DC894}"/>
              </a:ext>
            </a:extLst>
          </p:cNvPr>
          <p:cNvSpPr/>
          <p:nvPr/>
        </p:nvSpPr>
        <p:spPr>
          <a:xfrm>
            <a:off x="10888133" y="282575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sz="1800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19494CA-E1D5-01B6-F65F-49C7503C5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1" y="228600"/>
            <a:ext cx="34713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en-IT" sz="3600" b="1">
                <a:solidFill>
                  <a:srgbClr val="B870B8"/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C7F90CAE-7172-5D88-C63C-D96AFDE7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CF9C296-FEAE-EDA6-FB29-BED19964F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2E23A32-3763-D512-3577-8458ECE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A116-90B4-9E41-B8E3-3A07EC776AE9}" type="slidenum">
              <a:rPr lang="it-IT" altLang="en-IT"/>
              <a:pPr/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4149739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fld id="{FB6144D8-B868-8248-94E1-D2F175E2283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567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20B6-AE2C-47C6-B171-914FD66E69AF}" type="datetimeFigureOut">
              <a:rPr lang="it-IT" smtClean="0"/>
              <a:pPr/>
              <a:t>01/05/23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E15CE-4655-41C5-856C-8B16BCF9AD36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3"/>
          </p:nvPr>
        </p:nvSpPr>
        <p:spPr>
          <a:xfrm>
            <a:off x="431800" y="908050"/>
            <a:ext cx="1219200" cy="914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02756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"/>
          <p:cNvSpPr/>
          <p:nvPr/>
        </p:nvSpPr>
        <p:spPr>
          <a:xfrm>
            <a:off x="-176933" y="709864"/>
            <a:ext cx="1490000" cy="1490000"/>
          </a:xfrm>
          <a:prstGeom prst="chord">
            <a:avLst>
              <a:gd name="adj1" fmla="val 13399399"/>
              <a:gd name="adj2" fmla="val 8184747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1093" y="887891"/>
            <a:ext cx="1134000" cy="1134000"/>
          </a:xfrm>
          <a:prstGeom prst="chord">
            <a:avLst>
              <a:gd name="adj1" fmla="val 11949430"/>
              <a:gd name="adj2" fmla="val 9637875"/>
            </a:avLst>
          </a:pr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 txBox="1">
            <a:spLocks noGrp="1"/>
          </p:cNvSpPr>
          <p:nvPr>
            <p:ph type="body" idx="1"/>
          </p:nvPr>
        </p:nvSpPr>
        <p:spPr>
          <a:xfrm>
            <a:off x="1038800" y="1261767"/>
            <a:ext cx="6846400" cy="4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⊹"/>
              <a:defRPr sz="4800"/>
            </a:lvl1pPr>
            <a:lvl2pPr marL="1219170" lvl="1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×"/>
              <a:defRPr sz="4800"/>
            </a:lvl2pPr>
            <a:lvl3pPr marL="1828754" lvl="2" indent="-609585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3600"/>
              <a:buChar char="⬩"/>
              <a:defRPr sz="4800"/>
            </a:lvl3pPr>
            <a:lvl4pPr marL="2438339" lvl="3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4pPr>
            <a:lvl5pPr marL="3047924" lvl="4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5pPr>
            <a:lvl6pPr marL="3657509" lvl="5" indent="-609585" rtl="0">
              <a:spcBef>
                <a:spcPts val="1067"/>
              </a:spcBef>
              <a:spcAft>
                <a:spcPts val="0"/>
              </a:spcAft>
              <a:buSzPts val="3600"/>
              <a:buChar char="■"/>
              <a:defRPr sz="4800"/>
            </a:lvl6pPr>
            <a:lvl7pPr marL="4267093" lvl="6" indent="-609585" rtl="0">
              <a:spcBef>
                <a:spcPts val="1067"/>
              </a:spcBef>
              <a:spcAft>
                <a:spcPts val="0"/>
              </a:spcAft>
              <a:buSzPts val="3600"/>
              <a:buChar char="●"/>
              <a:defRPr sz="4800"/>
            </a:lvl7pPr>
            <a:lvl8pPr marL="4876678" lvl="7" indent="-609585" rtl="0">
              <a:spcBef>
                <a:spcPts val="1067"/>
              </a:spcBef>
              <a:spcAft>
                <a:spcPts val="0"/>
              </a:spcAft>
              <a:buSzPts val="3600"/>
              <a:buChar char="○"/>
              <a:defRPr sz="4800"/>
            </a:lvl8pPr>
            <a:lvl9pPr marL="5486263" lvl="8" indent="-609585" rtl="0">
              <a:spcBef>
                <a:spcPts val="1067"/>
              </a:spcBef>
              <a:spcAft>
                <a:spcPts val="1067"/>
              </a:spcAft>
              <a:buSzPts val="3600"/>
              <a:buChar char="■"/>
              <a:defRPr sz="4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4" name="Google Shape;304;p4"/>
          <p:cNvSpPr txBox="1"/>
          <p:nvPr/>
        </p:nvSpPr>
        <p:spPr>
          <a:xfrm>
            <a:off x="222937" y="1138737"/>
            <a:ext cx="6652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chemeClr val="accent1"/>
                </a:solidFill>
                <a:latin typeface="Encode Sans Semi Condensed"/>
                <a:ea typeface="Encode Sans Semi Condensed"/>
                <a:cs typeface="Encode Sans Semi Condensed"/>
                <a:sym typeface="Encode Sans Semi Condensed"/>
              </a:rPr>
              <a:t>“</a:t>
            </a:r>
            <a:endParaRPr sz="8000" b="1">
              <a:solidFill>
                <a:schemeClr val="accent1"/>
              </a:solidFill>
              <a:latin typeface="Encode Sans Semi Condensed"/>
              <a:ea typeface="Encode Sans Semi Condensed"/>
              <a:cs typeface="Encode Sans Semi Condensed"/>
              <a:sym typeface="Encode Sans Semi Condensed"/>
            </a:endParaRPr>
          </a:p>
        </p:txBody>
      </p:sp>
      <p:sp>
        <p:nvSpPr>
          <p:cNvPr id="305" name="Google Shape;305;p4"/>
          <p:cNvSpPr txBox="1">
            <a:spLocks noGrp="1"/>
          </p:cNvSpPr>
          <p:nvPr>
            <p:ph type="sldNum" idx="12"/>
          </p:nvPr>
        </p:nvSpPr>
        <p:spPr>
          <a:xfrm>
            <a:off x="11595204" y="6231533"/>
            <a:ext cx="4440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06" name="Google Shape;306;p4"/>
          <p:cNvGrpSpPr/>
          <p:nvPr/>
        </p:nvGrpSpPr>
        <p:grpSpPr>
          <a:xfrm>
            <a:off x="8262574" y="-39"/>
            <a:ext cx="3980673" cy="6147288"/>
            <a:chOff x="6196930" y="-29"/>
            <a:chExt cx="2985505" cy="4610466"/>
          </a:xfrm>
        </p:grpSpPr>
        <p:grpSp>
          <p:nvGrpSpPr>
            <p:cNvPr id="307" name="Google Shape;307;p4"/>
            <p:cNvGrpSpPr/>
            <p:nvPr/>
          </p:nvGrpSpPr>
          <p:grpSpPr>
            <a:xfrm>
              <a:off x="7737776" y="-17"/>
              <a:ext cx="448629" cy="4610455"/>
              <a:chOff x="6798998" y="-1296139"/>
              <a:chExt cx="476555" cy="4897445"/>
            </a:xfrm>
          </p:grpSpPr>
          <p:sp>
            <p:nvSpPr>
              <p:cNvPr id="308" name="Google Shape;308;p4"/>
              <p:cNvSpPr/>
              <p:nvPr/>
            </p:nvSpPr>
            <p:spPr>
              <a:xfrm>
                <a:off x="6798998" y="2971595"/>
                <a:ext cx="476555" cy="629711"/>
              </a:xfrm>
              <a:custGeom>
                <a:avLst/>
                <a:gdLst/>
                <a:ahLst/>
                <a:cxnLst/>
                <a:rect l="l" t="t" r="r" b="b"/>
                <a:pathLst>
                  <a:path w="476555" h="629711" extrusionOk="0">
                    <a:moveTo>
                      <a:pt x="320201" y="161890"/>
                    </a:moveTo>
                    <a:cubicBezTo>
                      <a:pt x="320201" y="126330"/>
                      <a:pt x="347824" y="28984"/>
                      <a:pt x="296008" y="26762"/>
                    </a:cubicBezTo>
                    <a:cubicBezTo>
                      <a:pt x="297722" y="-5496"/>
                      <a:pt x="165198" y="-10957"/>
                      <a:pt x="178406" y="23460"/>
                    </a:cubicBezTo>
                    <a:cubicBezTo>
                      <a:pt x="166277" y="25936"/>
                      <a:pt x="129701" y="19840"/>
                      <a:pt x="140306" y="41430"/>
                    </a:cubicBezTo>
                    <a:cubicBezTo>
                      <a:pt x="138210" y="84864"/>
                      <a:pt x="137448" y="128425"/>
                      <a:pt x="135797" y="171859"/>
                    </a:cubicBezTo>
                    <a:cubicBezTo>
                      <a:pt x="-17047" y="238661"/>
                      <a:pt x="-46892" y="457165"/>
                      <a:pt x="77123" y="566385"/>
                    </a:cubicBezTo>
                    <a:cubicBezTo>
                      <a:pt x="364651" y="804827"/>
                      <a:pt x="669451" y="303241"/>
                      <a:pt x="320201" y="161890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7026850" y="-1296139"/>
                <a:ext cx="17700" cy="42711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" name="Google Shape;310;p4"/>
            <p:cNvGrpSpPr/>
            <p:nvPr/>
          </p:nvGrpSpPr>
          <p:grpSpPr>
            <a:xfrm>
              <a:off x="8636876" y="46"/>
              <a:ext cx="382387" cy="1450044"/>
              <a:chOff x="5578966" y="2422197"/>
              <a:chExt cx="406190" cy="1540306"/>
            </a:xfrm>
          </p:grpSpPr>
          <p:sp>
            <p:nvSpPr>
              <p:cNvPr id="311" name="Google Shape;311;p4"/>
              <p:cNvSpPr/>
              <p:nvPr/>
            </p:nvSpPr>
            <p:spPr>
              <a:xfrm>
                <a:off x="5578966" y="2971595"/>
                <a:ext cx="406190" cy="990908"/>
              </a:xfrm>
              <a:custGeom>
                <a:avLst/>
                <a:gdLst/>
                <a:ahLst/>
                <a:cxnLst/>
                <a:rect l="l" t="t" r="r" b="b"/>
                <a:pathLst>
                  <a:path w="406190" h="990908" extrusionOk="0">
                    <a:moveTo>
                      <a:pt x="340083" y="447063"/>
                    </a:moveTo>
                    <a:cubicBezTo>
                      <a:pt x="341480" y="444205"/>
                      <a:pt x="372913" y="448269"/>
                      <a:pt x="369865" y="426933"/>
                    </a:cubicBezTo>
                    <a:cubicBezTo>
                      <a:pt x="378628" y="356321"/>
                      <a:pt x="379771" y="266786"/>
                      <a:pt x="314811" y="222019"/>
                    </a:cubicBezTo>
                    <a:cubicBezTo>
                      <a:pt x="316334" y="182014"/>
                      <a:pt x="330368" y="29931"/>
                      <a:pt x="276266" y="35328"/>
                    </a:cubicBezTo>
                    <a:cubicBezTo>
                      <a:pt x="257216" y="-16234"/>
                      <a:pt x="121643" y="-11789"/>
                      <a:pt x="117897" y="51521"/>
                    </a:cubicBezTo>
                    <a:cubicBezTo>
                      <a:pt x="68303" y="56474"/>
                      <a:pt x="94719" y="194840"/>
                      <a:pt x="95608" y="232242"/>
                    </a:cubicBezTo>
                    <a:cubicBezTo>
                      <a:pt x="33823" y="278470"/>
                      <a:pt x="28616" y="363941"/>
                      <a:pt x="30775" y="435442"/>
                    </a:cubicBezTo>
                    <a:cubicBezTo>
                      <a:pt x="31219" y="460842"/>
                      <a:pt x="59794" y="448840"/>
                      <a:pt x="72685" y="450746"/>
                    </a:cubicBezTo>
                    <a:cubicBezTo>
                      <a:pt x="75860" y="483511"/>
                      <a:pt x="77003" y="521611"/>
                      <a:pt x="48999" y="544408"/>
                    </a:cubicBezTo>
                    <a:cubicBezTo>
                      <a:pt x="22774" y="559775"/>
                      <a:pt x="3851" y="611464"/>
                      <a:pt x="46078" y="617497"/>
                    </a:cubicBezTo>
                    <a:cubicBezTo>
                      <a:pt x="2835" y="630197"/>
                      <a:pt x="-17041" y="715159"/>
                      <a:pt x="37824" y="733384"/>
                    </a:cubicBezTo>
                    <a:cubicBezTo>
                      <a:pt x="-17041" y="742719"/>
                      <a:pt x="-9611" y="809584"/>
                      <a:pt x="43284" y="813584"/>
                    </a:cubicBezTo>
                    <a:cubicBezTo>
                      <a:pt x="-1801" y="839747"/>
                      <a:pt x="-6309" y="908200"/>
                      <a:pt x="55095" y="912772"/>
                    </a:cubicBezTo>
                    <a:cubicBezTo>
                      <a:pt x="90782" y="913153"/>
                      <a:pt x="126025" y="903310"/>
                      <a:pt x="161268" y="898421"/>
                    </a:cubicBezTo>
                    <a:cubicBezTo>
                      <a:pt x="139233" y="913788"/>
                      <a:pt x="126279" y="946998"/>
                      <a:pt x="144313" y="970176"/>
                    </a:cubicBezTo>
                    <a:cubicBezTo>
                      <a:pt x="172888" y="1006688"/>
                      <a:pt x="224577" y="986051"/>
                      <a:pt x="260327" y="975319"/>
                    </a:cubicBezTo>
                    <a:cubicBezTo>
                      <a:pt x="299570" y="961285"/>
                      <a:pt x="348021" y="957857"/>
                      <a:pt x="376088" y="923821"/>
                    </a:cubicBezTo>
                    <a:cubicBezTo>
                      <a:pt x="399646" y="896008"/>
                      <a:pt x="387327" y="849653"/>
                      <a:pt x="348656" y="845652"/>
                    </a:cubicBezTo>
                    <a:cubicBezTo>
                      <a:pt x="373288" y="834501"/>
                      <a:pt x="384216" y="805495"/>
                      <a:pt x="373065" y="780857"/>
                    </a:cubicBezTo>
                    <a:cubicBezTo>
                      <a:pt x="364353" y="761610"/>
                      <a:pt x="344268" y="750123"/>
                      <a:pt x="323256" y="752371"/>
                    </a:cubicBezTo>
                    <a:cubicBezTo>
                      <a:pt x="387455" y="748370"/>
                      <a:pt x="429999" y="685505"/>
                      <a:pt x="352656" y="659597"/>
                    </a:cubicBezTo>
                    <a:cubicBezTo>
                      <a:pt x="304650" y="655978"/>
                      <a:pt x="438889" y="670011"/>
                      <a:pt x="398503" y="584096"/>
                    </a:cubicBezTo>
                    <a:cubicBezTo>
                      <a:pt x="365928" y="545170"/>
                      <a:pt x="301412" y="524850"/>
                      <a:pt x="340083" y="447063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>
                <a:off x="5774600" y="2422197"/>
                <a:ext cx="17700" cy="552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4"/>
            <p:cNvGrpSpPr/>
            <p:nvPr/>
          </p:nvGrpSpPr>
          <p:grpSpPr>
            <a:xfrm>
              <a:off x="8035385" y="23"/>
              <a:ext cx="439174" cy="2683136"/>
              <a:chOff x="6176324" y="940075"/>
              <a:chExt cx="466512" cy="2850155"/>
            </a:xfrm>
          </p:grpSpPr>
          <p:sp>
            <p:nvSpPr>
              <p:cNvPr id="314" name="Google Shape;314;p4"/>
              <p:cNvSpPr/>
              <p:nvPr/>
            </p:nvSpPr>
            <p:spPr>
              <a:xfrm>
                <a:off x="6176324" y="2971595"/>
                <a:ext cx="466512" cy="818636"/>
              </a:xfrm>
              <a:custGeom>
                <a:avLst/>
                <a:gdLst/>
                <a:ahLst/>
                <a:cxnLst/>
                <a:rect l="l" t="t" r="r" b="b"/>
                <a:pathLst>
                  <a:path w="466512" h="818636" extrusionOk="0">
                    <a:moveTo>
                      <a:pt x="332323" y="212841"/>
                    </a:moveTo>
                    <a:cubicBezTo>
                      <a:pt x="341531" y="160708"/>
                      <a:pt x="342674" y="107476"/>
                      <a:pt x="335880" y="54980"/>
                    </a:cubicBezTo>
                    <a:cubicBezTo>
                      <a:pt x="332578" y="42280"/>
                      <a:pt x="316004" y="50599"/>
                      <a:pt x="306479" y="48630"/>
                    </a:cubicBezTo>
                    <a:cubicBezTo>
                      <a:pt x="306923" y="-17537"/>
                      <a:pt x="162779" y="-14870"/>
                      <a:pt x="159984" y="48630"/>
                    </a:cubicBezTo>
                    <a:cubicBezTo>
                      <a:pt x="98580" y="52250"/>
                      <a:pt x="140934" y="172709"/>
                      <a:pt x="140554" y="213159"/>
                    </a:cubicBezTo>
                    <a:cubicBezTo>
                      <a:pt x="105057" y="231383"/>
                      <a:pt x="103723" y="274563"/>
                      <a:pt x="102454" y="310060"/>
                    </a:cubicBezTo>
                    <a:cubicBezTo>
                      <a:pt x="97246" y="356427"/>
                      <a:pt x="82324" y="401182"/>
                      <a:pt x="58766" y="441441"/>
                    </a:cubicBezTo>
                    <a:cubicBezTo>
                      <a:pt x="-124178" y="764783"/>
                      <a:pt x="171287" y="823140"/>
                      <a:pt x="250027" y="818377"/>
                    </a:cubicBezTo>
                    <a:cubicBezTo>
                      <a:pt x="471579" y="804979"/>
                      <a:pt x="517362" y="615177"/>
                      <a:pt x="413476" y="441441"/>
                    </a:cubicBezTo>
                    <a:cubicBezTo>
                      <a:pt x="355628" y="353938"/>
                      <a:pt x="388838" y="243448"/>
                      <a:pt x="332323" y="212841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400713" y="940075"/>
                <a:ext cx="17700" cy="20349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4"/>
            <p:cNvGrpSpPr/>
            <p:nvPr/>
          </p:nvGrpSpPr>
          <p:grpSpPr>
            <a:xfrm>
              <a:off x="6363022" y="42"/>
              <a:ext cx="160482" cy="1242299"/>
              <a:chOff x="7576714" y="2009363"/>
              <a:chExt cx="170472" cy="1319629"/>
            </a:xfrm>
          </p:grpSpPr>
          <p:sp>
            <p:nvSpPr>
              <p:cNvPr id="317" name="Google Shape;317;p4"/>
              <p:cNvSpPr/>
              <p:nvPr/>
            </p:nvSpPr>
            <p:spPr>
              <a:xfrm>
                <a:off x="7576714" y="2971595"/>
                <a:ext cx="170472" cy="357397"/>
              </a:xfrm>
              <a:custGeom>
                <a:avLst/>
                <a:gdLst/>
                <a:ahLst/>
                <a:cxnLst/>
                <a:rect l="l" t="t" r="r" b="b"/>
                <a:pathLst>
                  <a:path w="170472" h="357397" extrusionOk="0">
                    <a:moveTo>
                      <a:pt x="127257" y="26425"/>
                    </a:moveTo>
                    <a:cubicBezTo>
                      <a:pt x="134369" y="-8309"/>
                      <a:pt x="34039" y="-8500"/>
                      <a:pt x="34611" y="24075"/>
                    </a:cubicBezTo>
                    <a:cubicBezTo>
                      <a:pt x="7052" y="26044"/>
                      <a:pt x="27879" y="109610"/>
                      <a:pt x="21911" y="127835"/>
                    </a:cubicBezTo>
                    <a:cubicBezTo>
                      <a:pt x="-89214" y="468004"/>
                      <a:pt x="264544" y="398789"/>
                      <a:pt x="145736" y="124596"/>
                    </a:cubicBezTo>
                    <a:cubicBezTo>
                      <a:pt x="152086" y="122247"/>
                      <a:pt x="157864" y="17281"/>
                      <a:pt x="127257" y="2642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>
                <a:off x="7652975" y="2009363"/>
                <a:ext cx="17700" cy="9657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4"/>
            <p:cNvGrpSpPr/>
            <p:nvPr/>
          </p:nvGrpSpPr>
          <p:grpSpPr>
            <a:xfrm>
              <a:off x="6999976" y="11"/>
              <a:ext cx="271476" cy="3307837"/>
              <a:chOff x="7883572" y="308161"/>
              <a:chExt cx="288375" cy="3513742"/>
            </a:xfrm>
          </p:grpSpPr>
          <p:sp>
            <p:nvSpPr>
              <p:cNvPr id="320" name="Google Shape;320;p4"/>
              <p:cNvSpPr/>
              <p:nvPr/>
            </p:nvSpPr>
            <p:spPr>
              <a:xfrm>
                <a:off x="7883572" y="2971595"/>
                <a:ext cx="288375" cy="850309"/>
              </a:xfrm>
              <a:custGeom>
                <a:avLst/>
                <a:gdLst/>
                <a:ahLst/>
                <a:cxnLst/>
                <a:rect l="l" t="t" r="r" b="b"/>
                <a:pathLst>
                  <a:path w="288375" h="850309" extrusionOk="0">
                    <a:moveTo>
                      <a:pt x="226863" y="202395"/>
                    </a:moveTo>
                    <a:cubicBezTo>
                      <a:pt x="222671" y="167343"/>
                      <a:pt x="255946" y="35010"/>
                      <a:pt x="207051" y="37295"/>
                    </a:cubicBezTo>
                    <a:cubicBezTo>
                      <a:pt x="200701" y="-10202"/>
                      <a:pt x="93830" y="-14965"/>
                      <a:pt x="96497" y="38311"/>
                    </a:cubicBezTo>
                    <a:cubicBezTo>
                      <a:pt x="44998" y="23897"/>
                      <a:pt x="95354" y="195792"/>
                      <a:pt x="59222" y="197824"/>
                    </a:cubicBezTo>
                    <a:cubicBezTo>
                      <a:pt x="-24216" y="202459"/>
                      <a:pt x="4930" y="466873"/>
                      <a:pt x="4930" y="713126"/>
                    </a:cubicBezTo>
                    <a:cubicBezTo>
                      <a:pt x="4930" y="781261"/>
                      <a:pt x="39093" y="845714"/>
                      <a:pt x="141201" y="850095"/>
                    </a:cubicBezTo>
                    <a:cubicBezTo>
                      <a:pt x="238420" y="854223"/>
                      <a:pt x="280901" y="798280"/>
                      <a:pt x="281283" y="718016"/>
                    </a:cubicBezTo>
                    <a:cubicBezTo>
                      <a:pt x="282172" y="443314"/>
                      <a:pt x="316208" y="200173"/>
                      <a:pt x="226863" y="202395"/>
                    </a:cubicBezTo>
                    <a:close/>
                  </a:path>
                </a:pathLst>
              </a:cu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4"/>
              <p:cNvSpPr/>
              <p:nvPr/>
            </p:nvSpPr>
            <p:spPr>
              <a:xfrm>
                <a:off x="8024899" y="308161"/>
                <a:ext cx="17700" cy="2667000"/>
              </a:xfrm>
              <a:prstGeom prst="rect">
                <a:avLst/>
              </a:prstGeom>
              <a:solidFill>
                <a:srgbClr val="001F6E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4"/>
            <p:cNvGrpSpPr/>
            <p:nvPr/>
          </p:nvGrpSpPr>
          <p:grpSpPr>
            <a:xfrm>
              <a:off x="6827964" y="636458"/>
              <a:ext cx="230791" cy="243118"/>
              <a:chOff x="3770248" y="2527300"/>
              <a:chExt cx="180404" cy="190055"/>
            </a:xfrm>
          </p:grpSpPr>
          <p:sp>
            <p:nvSpPr>
              <p:cNvPr id="323" name="Google Shape;323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4"/>
            <p:cNvGrpSpPr/>
            <p:nvPr/>
          </p:nvGrpSpPr>
          <p:grpSpPr>
            <a:xfrm>
              <a:off x="8763367" y="2641902"/>
              <a:ext cx="230809" cy="243156"/>
              <a:chOff x="3770248" y="2527300"/>
              <a:chExt cx="180404" cy="190055"/>
            </a:xfrm>
          </p:grpSpPr>
          <p:sp>
            <p:nvSpPr>
              <p:cNvPr id="328" name="Google Shape;328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2" name="Google Shape;332;p4"/>
            <p:cNvGrpSpPr/>
            <p:nvPr/>
          </p:nvGrpSpPr>
          <p:grpSpPr>
            <a:xfrm rot="5400000">
              <a:off x="8655427" y="4253521"/>
              <a:ext cx="201871" cy="231166"/>
              <a:chOff x="3462796" y="2555878"/>
              <a:chExt cx="157798" cy="180711"/>
            </a:xfrm>
          </p:grpSpPr>
          <p:sp>
            <p:nvSpPr>
              <p:cNvPr id="333" name="Google Shape;333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9" name="Google Shape;339;p4"/>
            <p:cNvGrpSpPr/>
            <p:nvPr/>
          </p:nvGrpSpPr>
          <p:grpSpPr>
            <a:xfrm rot="-2700000">
              <a:off x="7375305" y="1863439"/>
              <a:ext cx="169840" cy="178926"/>
              <a:chOff x="3770248" y="2527300"/>
              <a:chExt cx="180404" cy="190055"/>
            </a:xfrm>
          </p:grpSpPr>
          <p:sp>
            <p:nvSpPr>
              <p:cNvPr id="340" name="Google Shape;340;p4"/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4"/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4"/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4"/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345" name="Google Shape;345;p4"/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4"/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47" name="Google Shape;347;p4"/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348" name="Google Shape;348;p4"/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349" name="Google Shape;349;p4"/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0" name="Google Shape;350;p4"/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E5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1" name="Google Shape;351;p4"/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52" name="Google Shape;352;p4"/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53" name="Google Shape;353;p4"/>
              <p:cNvSpPr/>
              <p:nvPr/>
            </p:nvSpPr>
            <p:spPr>
              <a:xfrm>
                <a:off x="2848289" y="2564652"/>
                <a:ext cx="130735" cy="158472"/>
              </a:xfrm>
              <a:custGeom>
                <a:avLst/>
                <a:gdLst/>
                <a:ahLst/>
                <a:cxnLst/>
                <a:rect l="l" t="t" r="r" b="b"/>
                <a:pathLst>
                  <a:path w="4784" h="5799" extrusionOk="0">
                    <a:moveTo>
                      <a:pt x="0" y="0"/>
                    </a:moveTo>
                    <a:cubicBezTo>
                      <a:pt x="0" y="2506"/>
                      <a:pt x="2375" y="5110"/>
                      <a:pt x="4784" y="5799"/>
                    </a:cubicBezTo>
                  </a:path>
                </a:pathLst>
              </a:cu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54" name="Google Shape;354;p4"/>
            <p:cNvGrpSpPr/>
            <p:nvPr/>
          </p:nvGrpSpPr>
          <p:grpSpPr>
            <a:xfrm>
              <a:off x="8330194" y="-10"/>
              <a:ext cx="852241" cy="2641273"/>
              <a:chOff x="3961868" y="-891976"/>
              <a:chExt cx="905291" cy="2805686"/>
            </a:xfrm>
          </p:grpSpPr>
          <p:grpSp>
            <p:nvGrpSpPr>
              <p:cNvPr id="355" name="Google Shape;355;p4"/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356" name="Google Shape;356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7" name="Google Shape;357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8" name="Google Shape;358;p4"/>
              <p:cNvGrpSpPr/>
              <p:nvPr/>
            </p:nvGrpSpPr>
            <p:grpSpPr>
              <a:xfrm>
                <a:off x="4155315" y="-891976"/>
                <a:ext cx="522826" cy="2613070"/>
                <a:chOff x="2447534" y="1219291"/>
                <a:chExt cx="478297" cy="2390513"/>
              </a:xfrm>
            </p:grpSpPr>
            <p:grpSp>
              <p:nvGrpSpPr>
                <p:cNvPr id="359" name="Google Shape;359;p4"/>
                <p:cNvGrpSpPr/>
                <p:nvPr/>
              </p:nvGrpSpPr>
              <p:grpSpPr>
                <a:xfrm>
                  <a:off x="2447534" y="1219291"/>
                  <a:ext cx="478297" cy="2390513"/>
                  <a:chOff x="2447534" y="1219291"/>
                  <a:chExt cx="478297" cy="2390513"/>
                </a:xfrm>
              </p:grpSpPr>
              <p:grpSp>
                <p:nvGrpSpPr>
                  <p:cNvPr id="360" name="Google Shape;360;p4"/>
                  <p:cNvGrpSpPr/>
                  <p:nvPr/>
                </p:nvGrpSpPr>
                <p:grpSpPr>
                  <a:xfrm>
                    <a:off x="2447534" y="2971595"/>
                    <a:ext cx="478297" cy="638209"/>
                    <a:chOff x="2447534" y="3081786"/>
                    <a:chExt cx="478297" cy="638209"/>
                  </a:xfrm>
                </p:grpSpPr>
                <p:sp>
                  <p:nvSpPr>
                    <p:cNvPr id="361" name="Google Shape;361;p4"/>
                    <p:cNvSpPr/>
                    <p:nvPr/>
                  </p:nvSpPr>
                  <p:spPr>
                    <a:xfrm>
                      <a:off x="2591014" y="3097533"/>
                      <a:ext cx="179593" cy="168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593" h="168416" extrusionOk="0">
                          <a:moveTo>
                            <a:pt x="0" y="168417"/>
                          </a:moveTo>
                          <a:cubicBezTo>
                            <a:pt x="0" y="125745"/>
                            <a:pt x="5779" y="81168"/>
                            <a:pt x="2349" y="39004"/>
                          </a:cubicBezTo>
                          <a:cubicBezTo>
                            <a:pt x="8128" y="33924"/>
                            <a:pt x="29020" y="36527"/>
                            <a:pt x="37148" y="34622"/>
                          </a:cubicBezTo>
                          <a:cubicBezTo>
                            <a:pt x="48577" y="31575"/>
                            <a:pt x="35052" y="16652"/>
                            <a:pt x="41148" y="11254"/>
                          </a:cubicBezTo>
                          <a:cubicBezTo>
                            <a:pt x="60198" y="-10653"/>
                            <a:pt x="146685" y="1412"/>
                            <a:pt x="147320" y="30304"/>
                          </a:cubicBezTo>
                          <a:cubicBezTo>
                            <a:pt x="146577" y="33733"/>
                            <a:pt x="148761" y="37112"/>
                            <a:pt x="152184" y="37855"/>
                          </a:cubicBezTo>
                          <a:cubicBezTo>
                            <a:pt x="152527" y="37925"/>
                            <a:pt x="152876" y="37969"/>
                            <a:pt x="153226" y="37988"/>
                          </a:cubicBezTo>
                          <a:cubicBezTo>
                            <a:pt x="199009" y="46307"/>
                            <a:pt x="171196" y="124983"/>
                            <a:pt x="171514" y="162194"/>
                          </a:cubicBezTo>
                          <a:cubicBezTo>
                            <a:pt x="116268" y="155717"/>
                            <a:pt x="51435" y="152225"/>
                            <a:pt x="0" y="168417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2" name="Google Shape;362;p4"/>
                    <p:cNvSpPr/>
                    <p:nvPr/>
                  </p:nvSpPr>
                  <p:spPr>
                    <a:xfrm>
                      <a:off x="2458233" y="3250561"/>
                      <a:ext cx="453667" cy="4620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667" h="462047" extrusionOk="0">
                          <a:moveTo>
                            <a:pt x="221935" y="462048"/>
                          </a:moveTo>
                          <a:cubicBezTo>
                            <a:pt x="-59306" y="460714"/>
                            <a:pt x="-82865" y="22373"/>
                            <a:pt x="206568" y="847"/>
                          </a:cubicBezTo>
                          <a:cubicBezTo>
                            <a:pt x="522671" y="-22712"/>
                            <a:pt x="543753" y="452904"/>
                            <a:pt x="221935" y="462048"/>
                          </a:cubicBezTo>
                          <a:close/>
                        </a:path>
                      </a:pathLst>
                    </a:custGeom>
                    <a:solidFill>
                      <a:srgbClr val="D9D2E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63" name="Google Shape;363;p4"/>
                    <p:cNvSpPr/>
                    <p:nvPr/>
                  </p:nvSpPr>
                  <p:spPr>
                    <a:xfrm>
                      <a:off x="2447534" y="3081786"/>
                      <a:ext cx="478297" cy="63820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8297" h="638209" extrusionOk="0">
                          <a:moveTo>
                            <a:pt x="474760" y="358979"/>
                          </a:moveTo>
                          <a:cubicBezTo>
                            <a:pt x="461679" y="274778"/>
                            <a:pt x="399195" y="202960"/>
                            <a:pt x="320201" y="173178"/>
                          </a:cubicBezTo>
                          <a:cubicBezTo>
                            <a:pt x="320201" y="137618"/>
                            <a:pt x="347824" y="40273"/>
                            <a:pt x="296008" y="38050"/>
                          </a:cubicBezTo>
                          <a:cubicBezTo>
                            <a:pt x="297722" y="5792"/>
                            <a:pt x="256955" y="7316"/>
                            <a:pt x="234286" y="3379"/>
                          </a:cubicBezTo>
                          <a:cubicBezTo>
                            <a:pt x="210981" y="-4749"/>
                            <a:pt x="165198" y="331"/>
                            <a:pt x="178406" y="34748"/>
                          </a:cubicBezTo>
                          <a:cubicBezTo>
                            <a:pt x="166277" y="37224"/>
                            <a:pt x="129765" y="31129"/>
                            <a:pt x="140306" y="52718"/>
                          </a:cubicBezTo>
                          <a:cubicBezTo>
                            <a:pt x="138210" y="96153"/>
                            <a:pt x="137448" y="139713"/>
                            <a:pt x="135797" y="183148"/>
                          </a:cubicBezTo>
                          <a:cubicBezTo>
                            <a:pt x="-17047" y="249949"/>
                            <a:pt x="-46892" y="468453"/>
                            <a:pt x="77123" y="577673"/>
                          </a:cubicBezTo>
                          <a:cubicBezTo>
                            <a:pt x="240636" y="727914"/>
                            <a:pt x="512416" y="577165"/>
                            <a:pt x="474760" y="358979"/>
                          </a:cubicBezTo>
                          <a:close/>
                          <a:moveTo>
                            <a:pt x="304771" y="167971"/>
                          </a:moveTo>
                          <a:cubicBezTo>
                            <a:pt x="286165" y="163081"/>
                            <a:pt x="266226" y="157748"/>
                            <a:pt x="246922" y="159144"/>
                          </a:cubicBezTo>
                          <a:cubicBezTo>
                            <a:pt x="215172" y="156033"/>
                            <a:pt x="182914" y="164288"/>
                            <a:pt x="153514" y="175273"/>
                          </a:cubicBezTo>
                          <a:cubicBezTo>
                            <a:pt x="153514" y="170829"/>
                            <a:pt x="153514" y="166320"/>
                            <a:pt x="153958" y="161875"/>
                          </a:cubicBezTo>
                          <a:cubicBezTo>
                            <a:pt x="206600" y="153398"/>
                            <a:pt x="258035" y="138666"/>
                            <a:pt x="307184" y="117997"/>
                          </a:cubicBezTo>
                          <a:cubicBezTo>
                            <a:pt x="306422" y="134634"/>
                            <a:pt x="305342" y="151334"/>
                            <a:pt x="304771" y="167971"/>
                          </a:cubicBezTo>
                          <a:close/>
                          <a:moveTo>
                            <a:pt x="292515" y="378092"/>
                          </a:moveTo>
                          <a:cubicBezTo>
                            <a:pt x="301278" y="393079"/>
                            <a:pt x="305215" y="416700"/>
                            <a:pt x="297087" y="432131"/>
                          </a:cubicBezTo>
                          <a:cubicBezTo>
                            <a:pt x="286356" y="434925"/>
                            <a:pt x="294928" y="387363"/>
                            <a:pt x="292515" y="378092"/>
                          </a:cubicBezTo>
                          <a:close/>
                          <a:moveTo>
                            <a:pt x="233524" y="360440"/>
                          </a:moveTo>
                          <a:cubicBezTo>
                            <a:pt x="220881" y="353181"/>
                            <a:pt x="206085" y="350622"/>
                            <a:pt x="191741" y="353200"/>
                          </a:cubicBezTo>
                          <a:cubicBezTo>
                            <a:pt x="193900" y="295606"/>
                            <a:pt x="196313" y="237948"/>
                            <a:pt x="198599" y="180354"/>
                          </a:cubicBezTo>
                          <a:cubicBezTo>
                            <a:pt x="213394" y="176480"/>
                            <a:pt x="265528" y="177750"/>
                            <a:pt x="276005" y="180354"/>
                          </a:cubicBezTo>
                          <a:cubicBezTo>
                            <a:pt x="275707" y="235389"/>
                            <a:pt x="275415" y="290418"/>
                            <a:pt x="275116" y="345454"/>
                          </a:cubicBezTo>
                          <a:cubicBezTo>
                            <a:pt x="259679" y="343733"/>
                            <a:pt x="244312" y="349263"/>
                            <a:pt x="233524" y="360440"/>
                          </a:cubicBezTo>
                          <a:close/>
                          <a:moveTo>
                            <a:pt x="244636" y="403619"/>
                          </a:moveTo>
                          <a:cubicBezTo>
                            <a:pt x="254860" y="460769"/>
                            <a:pt x="203615" y="463119"/>
                            <a:pt x="235365" y="386855"/>
                          </a:cubicBezTo>
                          <a:cubicBezTo>
                            <a:pt x="239537" y="391777"/>
                            <a:pt x="242687" y="397473"/>
                            <a:pt x="244636" y="403619"/>
                          </a:cubicBezTo>
                          <a:close/>
                          <a:moveTo>
                            <a:pt x="203234" y="18174"/>
                          </a:moveTo>
                          <a:cubicBezTo>
                            <a:pt x="226920" y="23191"/>
                            <a:pt x="260384" y="18174"/>
                            <a:pt x="278228" y="35383"/>
                          </a:cubicBezTo>
                          <a:cubicBezTo>
                            <a:pt x="250357" y="33268"/>
                            <a:pt x="222392" y="32805"/>
                            <a:pt x="194471" y="33986"/>
                          </a:cubicBezTo>
                          <a:cubicBezTo>
                            <a:pt x="198916" y="25413"/>
                            <a:pt x="186407" y="19063"/>
                            <a:pt x="203234" y="18174"/>
                          </a:cubicBezTo>
                          <a:close/>
                          <a:moveTo>
                            <a:pt x="157451" y="54369"/>
                          </a:moveTo>
                          <a:cubicBezTo>
                            <a:pt x="205711" y="53036"/>
                            <a:pt x="261591" y="43511"/>
                            <a:pt x="306358" y="62688"/>
                          </a:cubicBezTo>
                          <a:lnTo>
                            <a:pt x="156308" y="90501"/>
                          </a:lnTo>
                          <a:close/>
                          <a:moveTo>
                            <a:pt x="308136" y="80468"/>
                          </a:moveTo>
                          <a:cubicBezTo>
                            <a:pt x="308701" y="80385"/>
                            <a:pt x="309254" y="80239"/>
                            <a:pt x="309787" y="80023"/>
                          </a:cubicBezTo>
                          <a:cubicBezTo>
                            <a:pt x="309279" y="87135"/>
                            <a:pt x="308263" y="92723"/>
                            <a:pt x="308136" y="99073"/>
                          </a:cubicBezTo>
                          <a:cubicBezTo>
                            <a:pt x="258975" y="120276"/>
                            <a:pt x="207381" y="135338"/>
                            <a:pt x="154530" y="143904"/>
                          </a:cubicBezTo>
                          <a:lnTo>
                            <a:pt x="155673" y="109043"/>
                          </a:lnTo>
                          <a:close/>
                          <a:moveTo>
                            <a:pt x="378685" y="571513"/>
                          </a:moveTo>
                          <a:cubicBezTo>
                            <a:pt x="88871" y="776746"/>
                            <a:pt x="-158652" y="297384"/>
                            <a:pt x="181009" y="184735"/>
                          </a:cubicBezTo>
                          <a:cubicBezTo>
                            <a:pt x="178787" y="242774"/>
                            <a:pt x="176183" y="300749"/>
                            <a:pt x="174151" y="358788"/>
                          </a:cubicBezTo>
                          <a:cubicBezTo>
                            <a:pt x="71345" y="420066"/>
                            <a:pt x="191741" y="557798"/>
                            <a:pt x="191360" y="371488"/>
                          </a:cubicBezTo>
                          <a:cubicBezTo>
                            <a:pt x="201799" y="369437"/>
                            <a:pt x="212626" y="371031"/>
                            <a:pt x="222030" y="375997"/>
                          </a:cubicBezTo>
                          <a:cubicBezTo>
                            <a:pt x="159673" y="513474"/>
                            <a:pt x="315756" y="467310"/>
                            <a:pt x="246795" y="371107"/>
                          </a:cubicBezTo>
                          <a:cubicBezTo>
                            <a:pt x="254364" y="364078"/>
                            <a:pt x="265052" y="361500"/>
                            <a:pt x="274989" y="364313"/>
                          </a:cubicBezTo>
                          <a:cubicBezTo>
                            <a:pt x="279561" y="390666"/>
                            <a:pt x="263115" y="429528"/>
                            <a:pt x="284324" y="449276"/>
                          </a:cubicBezTo>
                          <a:cubicBezTo>
                            <a:pt x="335124" y="459118"/>
                            <a:pt x="324964" y="368631"/>
                            <a:pt x="292642" y="351804"/>
                          </a:cubicBezTo>
                          <a:lnTo>
                            <a:pt x="293531" y="184481"/>
                          </a:lnTo>
                          <a:cubicBezTo>
                            <a:pt x="465172" y="225438"/>
                            <a:pt x="517686" y="462167"/>
                            <a:pt x="378685" y="571513"/>
                          </a:cubicBezTo>
                          <a:close/>
                          <a:moveTo>
                            <a:pt x="173453" y="378537"/>
                          </a:moveTo>
                          <a:cubicBezTo>
                            <a:pt x="170786" y="400508"/>
                            <a:pt x="176882" y="430226"/>
                            <a:pt x="158848" y="446926"/>
                          </a:cubicBezTo>
                          <a:cubicBezTo>
                            <a:pt x="145830" y="424638"/>
                            <a:pt x="150085" y="391681"/>
                            <a:pt x="173453" y="37828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64" name="Google Shape;364;p4"/>
                  <p:cNvSpPr/>
                  <p:nvPr/>
                </p:nvSpPr>
                <p:spPr>
                  <a:xfrm>
                    <a:off x="2675610" y="1219291"/>
                    <a:ext cx="17700" cy="17586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65" name="Google Shape;365;p4"/>
                <p:cNvSpPr/>
                <p:nvPr/>
              </p:nvSpPr>
              <p:spPr>
                <a:xfrm>
                  <a:off x="2546350" y="3472450"/>
                  <a:ext cx="97850" cy="6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4" h="2465" extrusionOk="0">
                      <a:moveTo>
                        <a:pt x="0" y="0"/>
                      </a:moveTo>
                      <a:cubicBezTo>
                        <a:pt x="946" y="1217"/>
                        <a:pt x="2412" y="2117"/>
                        <a:pt x="3914" y="2465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66" name="Google Shape;366;p4"/>
                <p:cNvSpPr/>
                <p:nvPr/>
              </p:nvSpPr>
              <p:spPr>
                <a:xfrm>
                  <a:off x="2515525" y="3392700"/>
                  <a:ext cx="9075" cy="1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" h="798" extrusionOk="0">
                      <a:moveTo>
                        <a:pt x="0" y="0"/>
                      </a:moveTo>
                      <a:cubicBezTo>
                        <a:pt x="182" y="399"/>
                        <a:pt x="182" y="399"/>
                        <a:pt x="363" y="798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67" name="Google Shape;367;p4"/>
            <p:cNvGrpSpPr/>
            <p:nvPr/>
          </p:nvGrpSpPr>
          <p:grpSpPr>
            <a:xfrm>
              <a:off x="7811773" y="-2"/>
              <a:ext cx="492189" cy="1837864"/>
              <a:chOff x="5194218" y="-536312"/>
              <a:chExt cx="522827" cy="1952267"/>
            </a:xfrm>
          </p:grpSpPr>
          <p:grpSp>
            <p:nvGrpSpPr>
              <p:cNvPr id="368" name="Google Shape;368;p4"/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369" name="Google Shape;369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71" name="Google Shape;371;p4"/>
              <p:cNvGrpSpPr/>
              <p:nvPr/>
            </p:nvGrpSpPr>
            <p:grpSpPr>
              <a:xfrm>
                <a:off x="5371921" y="-536312"/>
                <a:ext cx="182209" cy="1814066"/>
                <a:chOff x="3305183" y="1663032"/>
                <a:chExt cx="166690" cy="1659561"/>
              </a:xfrm>
            </p:grpSpPr>
            <p:grpSp>
              <p:nvGrpSpPr>
                <p:cNvPr id="372" name="Google Shape;372;p4"/>
                <p:cNvGrpSpPr/>
                <p:nvPr/>
              </p:nvGrpSpPr>
              <p:grpSpPr>
                <a:xfrm>
                  <a:off x="3305183" y="1663032"/>
                  <a:ext cx="166690" cy="1659561"/>
                  <a:chOff x="3305183" y="1663032"/>
                  <a:chExt cx="166690" cy="1659561"/>
                </a:xfrm>
              </p:grpSpPr>
              <p:grpSp>
                <p:nvGrpSpPr>
                  <p:cNvPr id="373" name="Google Shape;373;p4"/>
                  <p:cNvGrpSpPr/>
                  <p:nvPr/>
                </p:nvGrpSpPr>
                <p:grpSpPr>
                  <a:xfrm>
                    <a:off x="3305183" y="2971595"/>
                    <a:ext cx="166690" cy="350998"/>
                    <a:chOff x="3305183" y="3146560"/>
                    <a:chExt cx="166690" cy="350998"/>
                  </a:xfrm>
                </p:grpSpPr>
                <p:sp>
                  <p:nvSpPr>
                    <p:cNvPr id="374" name="Google Shape;374;p4"/>
                    <p:cNvSpPr/>
                    <p:nvPr/>
                  </p:nvSpPr>
                  <p:spPr>
                    <a:xfrm>
                      <a:off x="3324821" y="3152836"/>
                      <a:ext cx="119489" cy="1171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89" h="117177" extrusionOk="0">
                          <a:moveTo>
                            <a:pt x="5460" y="117177"/>
                          </a:moveTo>
                          <a:cubicBezTo>
                            <a:pt x="4508" y="91777"/>
                            <a:pt x="-9653" y="30373"/>
                            <a:pt x="11810" y="23896"/>
                          </a:cubicBezTo>
                          <a:cubicBezTo>
                            <a:pt x="18160" y="22118"/>
                            <a:pt x="14668" y="14561"/>
                            <a:pt x="19494" y="10688"/>
                          </a:cubicBezTo>
                          <a:cubicBezTo>
                            <a:pt x="31241" y="-2901"/>
                            <a:pt x="96456" y="-6838"/>
                            <a:pt x="96456" y="18879"/>
                          </a:cubicBezTo>
                          <a:cubicBezTo>
                            <a:pt x="95751" y="22315"/>
                            <a:pt x="97967" y="25668"/>
                            <a:pt x="101409" y="26373"/>
                          </a:cubicBezTo>
                          <a:cubicBezTo>
                            <a:pt x="101866" y="26467"/>
                            <a:pt x="102336" y="26506"/>
                            <a:pt x="102806" y="26499"/>
                          </a:cubicBezTo>
                          <a:cubicBezTo>
                            <a:pt x="133731" y="28849"/>
                            <a:pt x="111569" y="90507"/>
                            <a:pt x="114744" y="11393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5" name="Google Shape;375;p4"/>
                    <p:cNvSpPr/>
                    <p:nvPr/>
                  </p:nvSpPr>
                  <p:spPr>
                    <a:xfrm>
                      <a:off x="3312763" y="3270014"/>
                      <a:ext cx="150661" cy="2211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661" h="221107" extrusionOk="0">
                          <a:moveTo>
                            <a:pt x="72636" y="221107"/>
                          </a:moveTo>
                          <a:cubicBezTo>
                            <a:pt x="-3564" y="204978"/>
                            <a:pt x="-15057" y="136779"/>
                            <a:pt x="16184" y="2477"/>
                          </a:cubicBezTo>
                          <a:cubicBezTo>
                            <a:pt x="54284" y="1207"/>
                            <a:pt x="87558" y="1270"/>
                            <a:pt x="125595" y="0"/>
                          </a:cubicBezTo>
                          <a:cubicBezTo>
                            <a:pt x="164330" y="92202"/>
                            <a:pt x="166299" y="206629"/>
                            <a:pt x="72636" y="221107"/>
                          </a:cubicBezTo>
                          <a:close/>
                        </a:path>
                      </a:pathLst>
                    </a:custGeom>
                    <a:solidFill>
                      <a:srgbClr val="F9CB9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76" name="Google Shape;376;p4"/>
                    <p:cNvSpPr/>
                    <p:nvPr/>
                  </p:nvSpPr>
                  <p:spPr>
                    <a:xfrm>
                      <a:off x="3305183" y="3146560"/>
                      <a:ext cx="166690" cy="3509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6690" h="350998" extrusionOk="0">
                          <a:moveTo>
                            <a:pt x="140987" y="124596"/>
                          </a:moveTo>
                          <a:cubicBezTo>
                            <a:pt x="147337" y="122247"/>
                            <a:pt x="143336" y="59572"/>
                            <a:pt x="144542" y="54238"/>
                          </a:cubicBezTo>
                          <a:cubicBezTo>
                            <a:pt x="146828" y="39252"/>
                            <a:pt x="140097" y="24647"/>
                            <a:pt x="122571" y="26425"/>
                          </a:cubicBezTo>
                          <a:cubicBezTo>
                            <a:pt x="129683" y="-8309"/>
                            <a:pt x="29417" y="-8500"/>
                            <a:pt x="29925" y="24075"/>
                          </a:cubicBezTo>
                          <a:cubicBezTo>
                            <a:pt x="15891" y="25536"/>
                            <a:pt x="12399" y="39633"/>
                            <a:pt x="13478" y="51635"/>
                          </a:cubicBezTo>
                          <a:cubicBezTo>
                            <a:pt x="16145" y="75955"/>
                            <a:pt x="8335" y="105292"/>
                            <a:pt x="17034" y="127263"/>
                          </a:cubicBezTo>
                          <a:cubicBezTo>
                            <a:pt x="17034" y="127263"/>
                            <a:pt x="17034" y="127644"/>
                            <a:pt x="17034" y="127835"/>
                          </a:cubicBezTo>
                          <a:cubicBezTo>
                            <a:pt x="-77835" y="451748"/>
                            <a:pt x="259922" y="398789"/>
                            <a:pt x="140987" y="124596"/>
                          </a:cubicBezTo>
                          <a:close/>
                          <a:moveTo>
                            <a:pt x="126254" y="42427"/>
                          </a:moveTo>
                          <a:cubicBezTo>
                            <a:pt x="126699" y="51254"/>
                            <a:pt x="126699" y="64842"/>
                            <a:pt x="126889" y="74177"/>
                          </a:cubicBezTo>
                          <a:lnTo>
                            <a:pt x="31258" y="101736"/>
                          </a:lnTo>
                          <a:cubicBezTo>
                            <a:pt x="31258" y="96719"/>
                            <a:pt x="31258" y="91640"/>
                            <a:pt x="31258" y="86560"/>
                          </a:cubicBezTo>
                          <a:cubicBezTo>
                            <a:pt x="57865" y="73415"/>
                            <a:pt x="88408" y="58556"/>
                            <a:pt x="112348" y="40903"/>
                          </a:cubicBezTo>
                          <a:cubicBezTo>
                            <a:pt x="116793" y="41665"/>
                            <a:pt x="123778" y="38490"/>
                            <a:pt x="126254" y="42427"/>
                          </a:cubicBezTo>
                          <a:close/>
                          <a:moveTo>
                            <a:pt x="89044" y="212671"/>
                          </a:moveTo>
                          <a:cubicBezTo>
                            <a:pt x="81112" y="208784"/>
                            <a:pt x="71771" y="209070"/>
                            <a:pt x="64088" y="213433"/>
                          </a:cubicBezTo>
                          <a:cubicBezTo>
                            <a:pt x="67943" y="186762"/>
                            <a:pt x="70883" y="159947"/>
                            <a:pt x="72914" y="132978"/>
                          </a:cubicBezTo>
                          <a:lnTo>
                            <a:pt x="83964" y="132978"/>
                          </a:lnTo>
                          <a:cubicBezTo>
                            <a:pt x="83049" y="159642"/>
                            <a:pt x="84751" y="186337"/>
                            <a:pt x="89044" y="212671"/>
                          </a:cubicBezTo>
                          <a:close/>
                          <a:moveTo>
                            <a:pt x="50944" y="114118"/>
                          </a:moveTo>
                          <a:lnTo>
                            <a:pt x="127144" y="92148"/>
                          </a:lnTo>
                          <a:lnTo>
                            <a:pt x="127144" y="113420"/>
                          </a:lnTo>
                          <a:cubicBezTo>
                            <a:pt x="101299" y="114880"/>
                            <a:pt x="75899" y="115135"/>
                            <a:pt x="50626" y="114118"/>
                          </a:cubicBezTo>
                          <a:close/>
                          <a:moveTo>
                            <a:pt x="90695" y="39950"/>
                          </a:moveTo>
                          <a:cubicBezTo>
                            <a:pt x="74692" y="48269"/>
                            <a:pt x="47832" y="59826"/>
                            <a:pt x="31385" y="67255"/>
                          </a:cubicBezTo>
                          <a:cubicBezTo>
                            <a:pt x="31385" y="58937"/>
                            <a:pt x="31766" y="47634"/>
                            <a:pt x="31385" y="39379"/>
                          </a:cubicBezTo>
                          <a:cubicBezTo>
                            <a:pt x="33036" y="39379"/>
                            <a:pt x="75835" y="39442"/>
                            <a:pt x="90377" y="39950"/>
                          </a:cubicBezTo>
                          <a:close/>
                          <a:moveTo>
                            <a:pt x="45736" y="22361"/>
                          </a:moveTo>
                          <a:cubicBezTo>
                            <a:pt x="60214" y="644"/>
                            <a:pt x="112920" y="11122"/>
                            <a:pt x="111395" y="26616"/>
                          </a:cubicBezTo>
                          <a:cubicBezTo>
                            <a:pt x="92028" y="25854"/>
                            <a:pt x="63834" y="27314"/>
                            <a:pt x="44466" y="26616"/>
                          </a:cubicBezTo>
                          <a:cubicBezTo>
                            <a:pt x="44339" y="26171"/>
                            <a:pt x="45165" y="22742"/>
                            <a:pt x="45419" y="22361"/>
                          </a:cubicBezTo>
                          <a:close/>
                          <a:moveTo>
                            <a:pt x="125556" y="309127"/>
                          </a:moveTo>
                          <a:cubicBezTo>
                            <a:pt x="22686" y="406028"/>
                            <a:pt x="-873" y="195335"/>
                            <a:pt x="33798" y="131708"/>
                          </a:cubicBezTo>
                          <a:cubicBezTo>
                            <a:pt x="41101" y="132153"/>
                            <a:pt x="48467" y="132470"/>
                            <a:pt x="55833" y="132661"/>
                          </a:cubicBezTo>
                          <a:cubicBezTo>
                            <a:pt x="60913" y="148536"/>
                            <a:pt x="25734" y="268678"/>
                            <a:pt x="58500" y="243023"/>
                          </a:cubicBezTo>
                          <a:cubicBezTo>
                            <a:pt x="62310" y="237436"/>
                            <a:pt x="67708" y="228101"/>
                            <a:pt x="75454" y="228037"/>
                          </a:cubicBezTo>
                          <a:cubicBezTo>
                            <a:pt x="84979" y="228037"/>
                            <a:pt x="91076" y="238960"/>
                            <a:pt x="95394" y="245881"/>
                          </a:cubicBezTo>
                          <a:cubicBezTo>
                            <a:pt x="128985" y="268931"/>
                            <a:pt x="92536" y="150631"/>
                            <a:pt x="101744" y="132661"/>
                          </a:cubicBezTo>
                          <a:cubicBezTo>
                            <a:pt x="109173" y="132661"/>
                            <a:pt x="116602" y="132089"/>
                            <a:pt x="124032" y="131644"/>
                          </a:cubicBezTo>
                          <a:cubicBezTo>
                            <a:pt x="155591" y="183968"/>
                            <a:pt x="160671" y="257311"/>
                            <a:pt x="125239" y="30912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77" name="Google Shape;377;p4"/>
                  <p:cNvSpPr/>
                  <p:nvPr/>
                </p:nvSpPr>
                <p:spPr>
                  <a:xfrm>
                    <a:off x="3375902" y="1663032"/>
                    <a:ext cx="17700" cy="13149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78" name="Google Shape;378;p4"/>
                <p:cNvSpPr/>
                <p:nvPr/>
              </p:nvSpPr>
              <p:spPr>
                <a:xfrm>
                  <a:off x="3352825" y="3244100"/>
                  <a:ext cx="2720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8" h="1160" extrusionOk="0">
                      <a:moveTo>
                        <a:pt x="0" y="0"/>
                      </a:moveTo>
                      <a:cubicBezTo>
                        <a:pt x="294" y="441"/>
                        <a:pt x="670" y="834"/>
                        <a:pt x="1088" y="116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79" name="Google Shape;379;p4"/>
            <p:cNvGrpSpPr/>
            <p:nvPr/>
          </p:nvGrpSpPr>
          <p:grpSpPr>
            <a:xfrm>
              <a:off x="8018879" y="-29"/>
              <a:ext cx="810166" cy="4470272"/>
              <a:chOff x="7824797" y="-1724181"/>
              <a:chExt cx="860597" cy="4748536"/>
            </a:xfrm>
          </p:grpSpPr>
          <p:grpSp>
            <p:nvGrpSpPr>
              <p:cNvPr id="380" name="Google Shape;380;p4"/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381" name="Google Shape;381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" name="Google Shape;383;p4"/>
              <p:cNvGrpSpPr/>
              <p:nvPr/>
            </p:nvGrpSpPr>
            <p:grpSpPr>
              <a:xfrm>
                <a:off x="8100547" y="-1724181"/>
                <a:ext cx="300376" cy="4529867"/>
                <a:chOff x="3792712" y="-322375"/>
                <a:chExt cx="274793" cy="4144055"/>
              </a:xfrm>
            </p:grpSpPr>
            <p:grpSp>
              <p:nvGrpSpPr>
                <p:cNvPr id="384" name="Google Shape;384;p4"/>
                <p:cNvGrpSpPr/>
                <p:nvPr/>
              </p:nvGrpSpPr>
              <p:grpSpPr>
                <a:xfrm>
                  <a:off x="3792712" y="-322375"/>
                  <a:ext cx="274793" cy="4144055"/>
                  <a:chOff x="3792712" y="-322375"/>
                  <a:chExt cx="274793" cy="4144055"/>
                </a:xfrm>
              </p:grpSpPr>
              <p:grpSp>
                <p:nvGrpSpPr>
                  <p:cNvPr id="385" name="Google Shape;385;p4"/>
                  <p:cNvGrpSpPr/>
                  <p:nvPr/>
                </p:nvGrpSpPr>
                <p:grpSpPr>
                  <a:xfrm>
                    <a:off x="3792712" y="2971595"/>
                    <a:ext cx="274793" cy="850085"/>
                    <a:chOff x="3792712" y="2879468"/>
                    <a:chExt cx="274793" cy="850085"/>
                  </a:xfrm>
                </p:grpSpPr>
                <p:sp>
                  <p:nvSpPr>
                    <p:cNvPr id="386" name="Google Shape;386;p4"/>
                    <p:cNvSpPr/>
                    <p:nvPr/>
                  </p:nvSpPr>
                  <p:spPr>
                    <a:xfrm>
                      <a:off x="3798083" y="3085793"/>
                      <a:ext cx="261578" cy="63735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578" h="637356" extrusionOk="0">
                          <a:moveTo>
                            <a:pt x="126686" y="637357"/>
                          </a:moveTo>
                          <a:cubicBezTo>
                            <a:pt x="-60449" y="630435"/>
                            <a:pt x="18736" y="394850"/>
                            <a:pt x="6417" y="267723"/>
                          </a:cubicBezTo>
                          <a:cubicBezTo>
                            <a:pt x="12322" y="197048"/>
                            <a:pt x="-10665" y="53665"/>
                            <a:pt x="31817" y="8008"/>
                          </a:cubicBezTo>
                          <a:cubicBezTo>
                            <a:pt x="291595" y="-16566"/>
                            <a:pt x="262449" y="-1263"/>
                            <a:pt x="258829" y="299283"/>
                          </a:cubicBezTo>
                          <a:cubicBezTo>
                            <a:pt x="256988" y="426728"/>
                            <a:pt x="295024" y="626816"/>
                            <a:pt x="126686" y="637357"/>
                          </a:cubicBezTo>
                          <a:close/>
                        </a:path>
                      </a:pathLst>
                    </a:custGeom>
                    <a:solidFill>
                      <a:srgbClr val="CFE2F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7" name="Google Shape;387;p4"/>
                    <p:cNvSpPr/>
                    <p:nvPr/>
                  </p:nvSpPr>
                  <p:spPr>
                    <a:xfrm>
                      <a:off x="3849902" y="2886279"/>
                      <a:ext cx="160096" cy="197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0096" h="197298" extrusionOk="0">
                          <a:moveTo>
                            <a:pt x="0" y="197298"/>
                          </a:moveTo>
                          <a:cubicBezTo>
                            <a:pt x="14795" y="163453"/>
                            <a:pt x="-19495" y="39120"/>
                            <a:pt x="29908" y="37913"/>
                          </a:cubicBezTo>
                          <a:cubicBezTo>
                            <a:pt x="41275" y="35754"/>
                            <a:pt x="33401" y="17911"/>
                            <a:pt x="43053" y="12513"/>
                          </a:cubicBezTo>
                          <a:cubicBezTo>
                            <a:pt x="64008" y="-9902"/>
                            <a:pt x="129984" y="-1393"/>
                            <a:pt x="134239" y="31563"/>
                          </a:cubicBezTo>
                          <a:cubicBezTo>
                            <a:pt x="135826" y="40517"/>
                            <a:pt x="147891" y="34484"/>
                            <a:pt x="151955" y="41406"/>
                          </a:cubicBezTo>
                          <a:cubicBezTo>
                            <a:pt x="171640" y="64583"/>
                            <a:pt x="149479" y="158246"/>
                            <a:pt x="149161" y="196663"/>
                          </a:cubicBezTo>
                          <a:cubicBezTo>
                            <a:pt x="98234" y="196155"/>
                            <a:pt x="49847" y="189170"/>
                            <a:pt x="0" y="197298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88" name="Google Shape;388;p4"/>
                    <p:cNvSpPr/>
                    <p:nvPr/>
                  </p:nvSpPr>
                  <p:spPr>
                    <a:xfrm>
                      <a:off x="3792712" y="2879468"/>
                      <a:ext cx="274793" cy="8500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74793" h="850085" extrusionOk="0">
                          <a:moveTo>
                            <a:pt x="19916" y="786532"/>
                          </a:moveTo>
                          <a:cubicBezTo>
                            <a:pt x="39854" y="827489"/>
                            <a:pt x="67541" y="848572"/>
                            <a:pt x="131866" y="850032"/>
                          </a:cubicBezTo>
                          <a:cubicBezTo>
                            <a:pt x="255818" y="852953"/>
                            <a:pt x="279440" y="735732"/>
                            <a:pt x="271947" y="651213"/>
                          </a:cubicBezTo>
                          <a:cubicBezTo>
                            <a:pt x="272963" y="537612"/>
                            <a:pt x="275312" y="423947"/>
                            <a:pt x="274678" y="310345"/>
                          </a:cubicBezTo>
                          <a:cubicBezTo>
                            <a:pt x="276202" y="268245"/>
                            <a:pt x="263057" y="215095"/>
                            <a:pt x="217528" y="202395"/>
                          </a:cubicBezTo>
                          <a:cubicBezTo>
                            <a:pt x="213336" y="167343"/>
                            <a:pt x="246610" y="35073"/>
                            <a:pt x="197716" y="37295"/>
                          </a:cubicBezTo>
                          <a:cubicBezTo>
                            <a:pt x="191366" y="-10202"/>
                            <a:pt x="84495" y="-14965"/>
                            <a:pt x="87098" y="38311"/>
                          </a:cubicBezTo>
                          <a:cubicBezTo>
                            <a:pt x="75478" y="36978"/>
                            <a:pt x="60047" y="37041"/>
                            <a:pt x="58778" y="55583"/>
                          </a:cubicBezTo>
                          <a:cubicBezTo>
                            <a:pt x="55603" y="103081"/>
                            <a:pt x="55285" y="150833"/>
                            <a:pt x="49887" y="197760"/>
                          </a:cubicBezTo>
                          <a:cubicBezTo>
                            <a:pt x="-19010" y="224303"/>
                            <a:pt x="12613" y="404262"/>
                            <a:pt x="5437" y="474048"/>
                          </a:cubicBezTo>
                          <a:cubicBezTo>
                            <a:pt x="10264" y="577299"/>
                            <a:pt x="-17549" y="687980"/>
                            <a:pt x="19916" y="786532"/>
                          </a:cubicBezTo>
                          <a:close/>
                          <a:moveTo>
                            <a:pt x="102466" y="38248"/>
                          </a:moveTo>
                          <a:cubicBezTo>
                            <a:pt x="106148" y="7895"/>
                            <a:pt x="173585" y="17166"/>
                            <a:pt x="178983" y="37105"/>
                          </a:cubicBezTo>
                          <a:cubicBezTo>
                            <a:pt x="154281" y="37549"/>
                            <a:pt x="103101" y="39962"/>
                            <a:pt x="102592" y="38311"/>
                          </a:cubicBezTo>
                          <a:close/>
                          <a:moveTo>
                            <a:pt x="76177" y="56663"/>
                          </a:moveTo>
                          <a:lnTo>
                            <a:pt x="174983" y="55393"/>
                          </a:lnTo>
                          <a:cubicBezTo>
                            <a:pt x="190222" y="53361"/>
                            <a:pt x="211304" y="53298"/>
                            <a:pt x="206733" y="75459"/>
                          </a:cubicBezTo>
                          <a:lnTo>
                            <a:pt x="75287" y="111400"/>
                          </a:lnTo>
                          <a:cubicBezTo>
                            <a:pt x="75967" y="93194"/>
                            <a:pt x="76303" y="74970"/>
                            <a:pt x="76303" y="56726"/>
                          </a:cubicBezTo>
                          <a:close/>
                          <a:moveTo>
                            <a:pt x="73700" y="129879"/>
                          </a:moveTo>
                          <a:lnTo>
                            <a:pt x="205399" y="94382"/>
                          </a:lnTo>
                          <a:lnTo>
                            <a:pt x="203684" y="134069"/>
                          </a:lnTo>
                          <a:lnTo>
                            <a:pt x="71478" y="159469"/>
                          </a:lnTo>
                          <a:cubicBezTo>
                            <a:pt x="72430" y="149563"/>
                            <a:pt x="73192" y="139785"/>
                            <a:pt x="73827" y="129942"/>
                          </a:cubicBezTo>
                          <a:close/>
                          <a:moveTo>
                            <a:pt x="69191" y="177885"/>
                          </a:moveTo>
                          <a:lnTo>
                            <a:pt x="202541" y="152104"/>
                          </a:lnTo>
                          <a:cubicBezTo>
                            <a:pt x="201906" y="166391"/>
                            <a:pt x="201335" y="180615"/>
                            <a:pt x="200700" y="194839"/>
                          </a:cubicBezTo>
                          <a:lnTo>
                            <a:pt x="67350" y="193379"/>
                          </a:lnTo>
                          <a:cubicBezTo>
                            <a:pt x="68239" y="188298"/>
                            <a:pt x="68937" y="183282"/>
                            <a:pt x="69318" y="177948"/>
                          </a:cubicBezTo>
                          <a:close/>
                          <a:moveTo>
                            <a:pt x="19217" y="648102"/>
                          </a:moveTo>
                          <a:cubicBezTo>
                            <a:pt x="23154" y="519832"/>
                            <a:pt x="21947" y="391117"/>
                            <a:pt x="28171" y="263101"/>
                          </a:cubicBezTo>
                          <a:cubicBezTo>
                            <a:pt x="34965" y="198204"/>
                            <a:pt x="74589" y="211222"/>
                            <a:pt x="121960" y="210968"/>
                          </a:cubicBezTo>
                          <a:cubicBezTo>
                            <a:pt x="123103" y="217851"/>
                            <a:pt x="123674" y="224817"/>
                            <a:pt x="123674" y="231796"/>
                          </a:cubicBezTo>
                          <a:cubicBezTo>
                            <a:pt x="72874" y="256370"/>
                            <a:pt x="60174" y="344889"/>
                            <a:pt x="124246" y="360891"/>
                          </a:cubicBezTo>
                          <a:lnTo>
                            <a:pt x="124627" y="429281"/>
                          </a:lnTo>
                          <a:cubicBezTo>
                            <a:pt x="46966" y="432710"/>
                            <a:pt x="45951" y="548915"/>
                            <a:pt x="125135" y="549486"/>
                          </a:cubicBezTo>
                          <a:lnTo>
                            <a:pt x="125516" y="627083"/>
                          </a:lnTo>
                          <a:cubicBezTo>
                            <a:pt x="40" y="680677"/>
                            <a:pt x="157647" y="791422"/>
                            <a:pt x="143550" y="638069"/>
                          </a:cubicBezTo>
                          <a:cubicBezTo>
                            <a:pt x="209971" y="620416"/>
                            <a:pt x="220385" y="540533"/>
                            <a:pt x="142661" y="533675"/>
                          </a:cubicBezTo>
                          <a:lnTo>
                            <a:pt x="142280" y="444204"/>
                          </a:lnTo>
                          <a:cubicBezTo>
                            <a:pt x="216321" y="434298"/>
                            <a:pt x="216130" y="356764"/>
                            <a:pt x="141772" y="346604"/>
                          </a:cubicBezTo>
                          <a:cubicBezTo>
                            <a:pt x="141772" y="311425"/>
                            <a:pt x="141772" y="215413"/>
                            <a:pt x="140566" y="212429"/>
                          </a:cubicBezTo>
                          <a:cubicBezTo>
                            <a:pt x="140566" y="212429"/>
                            <a:pt x="194096" y="213762"/>
                            <a:pt x="198541" y="213381"/>
                          </a:cubicBezTo>
                          <a:cubicBezTo>
                            <a:pt x="218543" y="211666"/>
                            <a:pt x="234291" y="230589"/>
                            <a:pt x="243943" y="246845"/>
                          </a:cubicBezTo>
                          <a:cubicBezTo>
                            <a:pt x="271376" y="315997"/>
                            <a:pt x="250865" y="395880"/>
                            <a:pt x="255754" y="469095"/>
                          </a:cubicBezTo>
                          <a:cubicBezTo>
                            <a:pt x="240832" y="580093"/>
                            <a:pt x="308015" y="834538"/>
                            <a:pt x="136819" y="834855"/>
                          </a:cubicBezTo>
                          <a:cubicBezTo>
                            <a:pt x="35727" y="844063"/>
                            <a:pt x="10073" y="729382"/>
                            <a:pt x="19344" y="648166"/>
                          </a:cubicBezTo>
                          <a:close/>
                          <a:moveTo>
                            <a:pt x="125008" y="678137"/>
                          </a:moveTo>
                          <a:cubicBezTo>
                            <a:pt x="115928" y="731541"/>
                            <a:pt x="62968" y="668041"/>
                            <a:pt x="125643" y="645435"/>
                          </a:cubicBezTo>
                          <a:cubicBezTo>
                            <a:pt x="126272" y="656357"/>
                            <a:pt x="126100" y="667304"/>
                            <a:pt x="125135" y="678201"/>
                          </a:cubicBezTo>
                          <a:close/>
                          <a:moveTo>
                            <a:pt x="125008" y="531198"/>
                          </a:moveTo>
                          <a:cubicBezTo>
                            <a:pt x="69953" y="529293"/>
                            <a:pt x="68620" y="448966"/>
                            <a:pt x="124627" y="447315"/>
                          </a:cubicBezTo>
                          <a:close/>
                          <a:moveTo>
                            <a:pt x="124119" y="340698"/>
                          </a:moveTo>
                          <a:cubicBezTo>
                            <a:pt x="85193" y="326284"/>
                            <a:pt x="93004" y="270848"/>
                            <a:pt x="123674" y="251798"/>
                          </a:cubicBezTo>
                          <a:cubicBezTo>
                            <a:pt x="123973" y="281643"/>
                            <a:pt x="124183" y="311380"/>
                            <a:pt x="124309" y="341016"/>
                          </a:cubicBezTo>
                          <a:close/>
                          <a:moveTo>
                            <a:pt x="141835" y="365591"/>
                          </a:moveTo>
                          <a:cubicBezTo>
                            <a:pt x="190730" y="374798"/>
                            <a:pt x="194159" y="419057"/>
                            <a:pt x="141835" y="426106"/>
                          </a:cubicBezTo>
                          <a:close/>
                          <a:moveTo>
                            <a:pt x="142724" y="551899"/>
                          </a:moveTo>
                          <a:cubicBezTo>
                            <a:pt x="195493" y="559138"/>
                            <a:pt x="188127" y="605684"/>
                            <a:pt x="143296" y="619781"/>
                          </a:cubicBezTo>
                          <a:cubicBezTo>
                            <a:pt x="143042" y="601429"/>
                            <a:pt x="142978" y="571204"/>
                            <a:pt x="142915" y="5522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389" name="Google Shape;389;p4"/>
                  <p:cNvSpPr/>
                  <p:nvPr/>
                </p:nvSpPr>
                <p:spPr>
                  <a:xfrm>
                    <a:off x="3923169" y="-322375"/>
                    <a:ext cx="17700" cy="3300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90" name="Google Shape;390;p4"/>
                <p:cNvSpPr/>
                <p:nvPr/>
              </p:nvSpPr>
              <p:spPr>
                <a:xfrm>
                  <a:off x="3834925" y="3637375"/>
                  <a:ext cx="76100" cy="13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5437" extrusionOk="0">
                      <a:moveTo>
                        <a:pt x="0" y="0"/>
                      </a:moveTo>
                      <a:cubicBezTo>
                        <a:pt x="372" y="2043"/>
                        <a:pt x="1116" y="4666"/>
                        <a:pt x="3044" y="5437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391" name="Google Shape;391;p4"/>
                <p:cNvSpPr/>
                <p:nvPr/>
              </p:nvSpPr>
              <p:spPr>
                <a:xfrm>
                  <a:off x="3834925" y="3552200"/>
                  <a:ext cx="1825" cy="2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" h="870" extrusionOk="0">
                      <a:moveTo>
                        <a:pt x="0" y="0"/>
                      </a:moveTo>
                      <a:cubicBezTo>
                        <a:pt x="37" y="435"/>
                        <a:pt x="37" y="435"/>
                        <a:pt x="73" y="87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392" name="Google Shape;392;p4"/>
            <p:cNvGrpSpPr/>
            <p:nvPr/>
          </p:nvGrpSpPr>
          <p:grpSpPr>
            <a:xfrm>
              <a:off x="7184797" y="-17"/>
              <a:ext cx="985363" cy="3905971"/>
              <a:chOff x="1192601" y="-1724180"/>
              <a:chExt cx="1046700" cy="4149108"/>
            </a:xfrm>
          </p:grpSpPr>
          <p:grpSp>
            <p:nvGrpSpPr>
              <p:cNvPr id="393" name="Google Shape;393;p4"/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394" name="Google Shape;394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" name="Google Shape;395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6" name="Google Shape;396;p4"/>
              <p:cNvGrpSpPr/>
              <p:nvPr/>
            </p:nvGrpSpPr>
            <p:grpSpPr>
              <a:xfrm>
                <a:off x="1417979" y="-1724180"/>
                <a:ext cx="580390" cy="3855366"/>
                <a:chOff x="522260" y="372820"/>
                <a:chExt cx="530958" cy="3527002"/>
              </a:xfrm>
            </p:grpSpPr>
            <p:grpSp>
              <p:nvGrpSpPr>
                <p:cNvPr id="397" name="Google Shape;397;p4"/>
                <p:cNvGrpSpPr/>
                <p:nvPr/>
              </p:nvGrpSpPr>
              <p:grpSpPr>
                <a:xfrm>
                  <a:off x="522260" y="372820"/>
                  <a:ext cx="530958" cy="3527002"/>
                  <a:chOff x="522260" y="372820"/>
                  <a:chExt cx="530958" cy="3527002"/>
                </a:xfrm>
              </p:grpSpPr>
              <p:grpSp>
                <p:nvGrpSpPr>
                  <p:cNvPr id="398" name="Google Shape;398;p4"/>
                  <p:cNvGrpSpPr/>
                  <p:nvPr/>
                </p:nvGrpSpPr>
                <p:grpSpPr>
                  <a:xfrm>
                    <a:off x="522260" y="2971595"/>
                    <a:ext cx="530958" cy="928227"/>
                    <a:chOff x="522260" y="2971595"/>
                    <a:chExt cx="530958" cy="928227"/>
                  </a:xfrm>
                </p:grpSpPr>
                <p:sp>
                  <p:nvSpPr>
                    <p:cNvPr id="399" name="Google Shape;399;p4"/>
                    <p:cNvSpPr/>
                    <p:nvPr/>
                  </p:nvSpPr>
                  <p:spPr>
                    <a:xfrm>
                      <a:off x="531045" y="3193814"/>
                      <a:ext cx="510950" cy="5001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10950" h="500199" extrusionOk="0">
                          <a:moveTo>
                            <a:pt x="230344" y="500189"/>
                          </a:moveTo>
                          <a:cubicBezTo>
                            <a:pt x="153916" y="500507"/>
                            <a:pt x="77640" y="493446"/>
                            <a:pt x="2570" y="479108"/>
                          </a:cubicBezTo>
                          <a:cubicBezTo>
                            <a:pt x="-4606" y="452501"/>
                            <a:pt x="4348" y="418084"/>
                            <a:pt x="15841" y="404622"/>
                          </a:cubicBezTo>
                          <a:cubicBezTo>
                            <a:pt x="93" y="296672"/>
                            <a:pt x="174591" y="153479"/>
                            <a:pt x="126458" y="68770"/>
                          </a:cubicBezTo>
                          <a:cubicBezTo>
                            <a:pt x="128236" y="16510"/>
                            <a:pt x="219295" y="6350"/>
                            <a:pt x="261142" y="0"/>
                          </a:cubicBezTo>
                          <a:cubicBezTo>
                            <a:pt x="310926" y="4953"/>
                            <a:pt x="383443" y="12002"/>
                            <a:pt x="388777" y="70612"/>
                          </a:cubicBezTo>
                          <a:cubicBezTo>
                            <a:pt x="365980" y="191262"/>
                            <a:pt x="524603" y="342392"/>
                            <a:pt x="509998" y="472630"/>
                          </a:cubicBezTo>
                          <a:cubicBezTo>
                            <a:pt x="417936" y="491147"/>
                            <a:pt x="324248" y="500380"/>
                            <a:pt x="230344" y="500189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0" name="Google Shape;400;p4"/>
                    <p:cNvSpPr/>
                    <p:nvPr/>
                  </p:nvSpPr>
                  <p:spPr>
                    <a:xfrm>
                      <a:off x="551585" y="3672350"/>
                      <a:ext cx="488949" cy="2146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8949" h="214629" extrusionOk="0">
                          <a:moveTo>
                            <a:pt x="243395" y="214630"/>
                          </a:moveTo>
                          <a:cubicBezTo>
                            <a:pt x="147256" y="214630"/>
                            <a:pt x="26352" y="160401"/>
                            <a:pt x="0" y="8001"/>
                          </a:cubicBezTo>
                          <a:cubicBezTo>
                            <a:pt x="165925" y="39751"/>
                            <a:pt x="327279" y="29528"/>
                            <a:pt x="488950" y="0"/>
                          </a:cubicBezTo>
                          <a:cubicBezTo>
                            <a:pt x="471043" y="147384"/>
                            <a:pt x="350266" y="214630"/>
                            <a:pt x="243395" y="214630"/>
                          </a:cubicBezTo>
                          <a:close/>
                        </a:path>
                      </a:pathLst>
                    </a:custGeom>
                    <a:solidFill>
                      <a:srgbClr val="C8F3F7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1" name="Google Shape;401;p4"/>
                    <p:cNvSpPr/>
                    <p:nvPr/>
                  </p:nvSpPr>
                  <p:spPr>
                    <a:xfrm>
                      <a:off x="685838" y="2977833"/>
                      <a:ext cx="219884" cy="2346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9884" h="234649" extrusionOk="0">
                          <a:moveTo>
                            <a:pt x="2590" y="234649"/>
                          </a:moveTo>
                          <a:cubicBezTo>
                            <a:pt x="7987" y="210011"/>
                            <a:pt x="-12142" y="33672"/>
                            <a:pt x="12877" y="45419"/>
                          </a:cubicBezTo>
                          <a:cubicBezTo>
                            <a:pt x="33197" y="50182"/>
                            <a:pt x="23545" y="24210"/>
                            <a:pt x="35038" y="16590"/>
                          </a:cubicBezTo>
                          <a:cubicBezTo>
                            <a:pt x="50913" y="906"/>
                            <a:pt x="85394" y="1604"/>
                            <a:pt x="109714" y="1922"/>
                          </a:cubicBezTo>
                          <a:cubicBezTo>
                            <a:pt x="145528" y="-936"/>
                            <a:pt x="189026" y="-6841"/>
                            <a:pt x="188835" y="38879"/>
                          </a:cubicBezTo>
                          <a:cubicBezTo>
                            <a:pt x="250875" y="39895"/>
                            <a:pt x="199503" y="186770"/>
                            <a:pt x="206869" y="233824"/>
                          </a:cubicBezTo>
                          <a:cubicBezTo>
                            <a:pt x="139369" y="212361"/>
                            <a:pt x="71932" y="215091"/>
                            <a:pt x="2590" y="234649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2" name="Google Shape;402;p4"/>
                    <p:cNvSpPr/>
                    <p:nvPr/>
                  </p:nvSpPr>
                  <p:spPr>
                    <a:xfrm>
                      <a:off x="522260" y="2971595"/>
                      <a:ext cx="530958" cy="92822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30958" h="928227" extrusionOk="0">
                          <a:moveTo>
                            <a:pt x="516306" y="619347"/>
                          </a:moveTo>
                          <a:cubicBezTo>
                            <a:pt x="501638" y="504285"/>
                            <a:pt x="397942" y="417798"/>
                            <a:pt x="399530" y="298926"/>
                          </a:cubicBezTo>
                          <a:cubicBezTo>
                            <a:pt x="413182" y="300514"/>
                            <a:pt x="390830" y="254159"/>
                            <a:pt x="381178" y="244380"/>
                          </a:cubicBezTo>
                          <a:cubicBezTo>
                            <a:pt x="383210" y="187992"/>
                            <a:pt x="385369" y="132175"/>
                            <a:pt x="387528" y="75787"/>
                          </a:cubicBezTo>
                          <a:cubicBezTo>
                            <a:pt x="392481" y="54070"/>
                            <a:pt x="381559" y="34449"/>
                            <a:pt x="356731" y="40227"/>
                          </a:cubicBezTo>
                          <a:cubicBezTo>
                            <a:pt x="358255" y="-10573"/>
                            <a:pt x="307645" y="730"/>
                            <a:pt x="273609" y="1810"/>
                          </a:cubicBezTo>
                          <a:cubicBezTo>
                            <a:pt x="240780" y="1429"/>
                            <a:pt x="184074" y="-222"/>
                            <a:pt x="184328" y="45244"/>
                          </a:cubicBezTo>
                          <a:cubicBezTo>
                            <a:pt x="174803" y="45815"/>
                            <a:pt x="158928" y="42640"/>
                            <a:pt x="158928" y="56547"/>
                          </a:cubicBezTo>
                          <a:cubicBezTo>
                            <a:pt x="158928" y="118777"/>
                            <a:pt x="158039" y="180435"/>
                            <a:pt x="158357" y="242475"/>
                          </a:cubicBezTo>
                          <a:cubicBezTo>
                            <a:pt x="144260" y="248825"/>
                            <a:pt x="112383" y="292767"/>
                            <a:pt x="140577" y="307753"/>
                          </a:cubicBezTo>
                          <a:cubicBezTo>
                            <a:pt x="150102" y="385159"/>
                            <a:pt x="15736" y="506508"/>
                            <a:pt x="18784" y="626967"/>
                          </a:cubicBezTo>
                          <a:cubicBezTo>
                            <a:pt x="-3124" y="640493"/>
                            <a:pt x="-8013" y="706215"/>
                            <a:pt x="15672" y="712756"/>
                          </a:cubicBezTo>
                          <a:cubicBezTo>
                            <a:pt x="65075" y="1013238"/>
                            <a:pt x="505638" y="992854"/>
                            <a:pt x="526720" y="692753"/>
                          </a:cubicBezTo>
                          <a:cubicBezTo>
                            <a:pt x="534785" y="671862"/>
                            <a:pt x="531356" y="631984"/>
                            <a:pt x="516306" y="619347"/>
                          </a:cubicBezTo>
                          <a:close/>
                          <a:moveTo>
                            <a:pt x="498399" y="620300"/>
                          </a:moveTo>
                          <a:cubicBezTo>
                            <a:pt x="475749" y="621824"/>
                            <a:pt x="453079" y="623176"/>
                            <a:pt x="430391" y="624364"/>
                          </a:cubicBezTo>
                          <a:cubicBezTo>
                            <a:pt x="405708" y="518319"/>
                            <a:pt x="384842" y="411531"/>
                            <a:pt x="367780" y="304006"/>
                          </a:cubicBezTo>
                          <a:cubicBezTo>
                            <a:pt x="372606" y="303308"/>
                            <a:pt x="377432" y="302673"/>
                            <a:pt x="382194" y="301911"/>
                          </a:cubicBezTo>
                          <a:cubicBezTo>
                            <a:pt x="378511" y="420973"/>
                            <a:pt x="481889" y="506762"/>
                            <a:pt x="498399" y="620300"/>
                          </a:cubicBezTo>
                          <a:close/>
                          <a:moveTo>
                            <a:pt x="278689" y="312579"/>
                          </a:moveTo>
                          <a:cubicBezTo>
                            <a:pt x="287389" y="312198"/>
                            <a:pt x="296025" y="311690"/>
                            <a:pt x="304661" y="311118"/>
                          </a:cubicBezTo>
                          <a:cubicBezTo>
                            <a:pt x="318040" y="416738"/>
                            <a:pt x="331477" y="522383"/>
                            <a:pt x="344983" y="628047"/>
                          </a:cubicBezTo>
                          <a:cubicBezTo>
                            <a:pt x="322568" y="628809"/>
                            <a:pt x="300216" y="629507"/>
                            <a:pt x="277800" y="629952"/>
                          </a:cubicBezTo>
                          <a:cubicBezTo>
                            <a:pt x="271844" y="524237"/>
                            <a:pt x="272136" y="418262"/>
                            <a:pt x="278689" y="312579"/>
                          </a:cubicBezTo>
                          <a:close/>
                          <a:moveTo>
                            <a:pt x="322504" y="309531"/>
                          </a:moveTo>
                          <a:cubicBezTo>
                            <a:pt x="331775" y="308642"/>
                            <a:pt x="341046" y="307626"/>
                            <a:pt x="350317" y="306483"/>
                          </a:cubicBezTo>
                          <a:cubicBezTo>
                            <a:pt x="367253" y="413417"/>
                            <a:pt x="387928" y="519633"/>
                            <a:pt x="412357" y="625126"/>
                          </a:cubicBezTo>
                          <a:cubicBezTo>
                            <a:pt x="395910" y="625951"/>
                            <a:pt x="379400" y="626713"/>
                            <a:pt x="362954" y="627348"/>
                          </a:cubicBezTo>
                          <a:cubicBezTo>
                            <a:pt x="349111" y="521430"/>
                            <a:pt x="335541" y="415493"/>
                            <a:pt x="322250" y="309531"/>
                          </a:cubicBezTo>
                          <a:close/>
                          <a:moveTo>
                            <a:pt x="365684" y="58452"/>
                          </a:moveTo>
                          <a:cubicBezTo>
                            <a:pt x="375273" y="59277"/>
                            <a:pt x="368542" y="74581"/>
                            <a:pt x="369939" y="81248"/>
                          </a:cubicBezTo>
                          <a:lnTo>
                            <a:pt x="175946" y="137382"/>
                          </a:lnTo>
                          <a:cubicBezTo>
                            <a:pt x="175946" y="127984"/>
                            <a:pt x="175946" y="118332"/>
                            <a:pt x="175946" y="109125"/>
                          </a:cubicBezTo>
                          <a:cubicBezTo>
                            <a:pt x="212713" y="94837"/>
                            <a:pt x="258496" y="85947"/>
                            <a:pt x="287643" y="60547"/>
                          </a:cubicBezTo>
                          <a:cubicBezTo>
                            <a:pt x="313360" y="60611"/>
                            <a:pt x="339649" y="57309"/>
                            <a:pt x="365430" y="58452"/>
                          </a:cubicBezTo>
                          <a:close/>
                          <a:moveTo>
                            <a:pt x="175438" y="205454"/>
                          </a:moveTo>
                          <a:lnTo>
                            <a:pt x="366827" y="159671"/>
                          </a:lnTo>
                          <a:lnTo>
                            <a:pt x="364224" y="230791"/>
                          </a:lnTo>
                          <a:cubicBezTo>
                            <a:pt x="308090" y="199041"/>
                            <a:pt x="233033" y="208248"/>
                            <a:pt x="175311" y="231616"/>
                          </a:cubicBezTo>
                          <a:close/>
                          <a:moveTo>
                            <a:pt x="175438" y="187230"/>
                          </a:moveTo>
                          <a:cubicBezTo>
                            <a:pt x="175438" y="176688"/>
                            <a:pt x="175438" y="166084"/>
                            <a:pt x="175438" y="155480"/>
                          </a:cubicBezTo>
                          <a:lnTo>
                            <a:pt x="368796" y="99536"/>
                          </a:lnTo>
                          <a:lnTo>
                            <a:pt x="367272" y="141256"/>
                          </a:lnTo>
                          <a:close/>
                          <a:moveTo>
                            <a:pt x="229032" y="21622"/>
                          </a:moveTo>
                          <a:cubicBezTo>
                            <a:pt x="256401" y="25305"/>
                            <a:pt x="342570" y="-222"/>
                            <a:pt x="338760" y="40672"/>
                          </a:cubicBezTo>
                          <a:lnTo>
                            <a:pt x="201600" y="44418"/>
                          </a:lnTo>
                          <a:cubicBezTo>
                            <a:pt x="197155" y="28861"/>
                            <a:pt x="217793" y="22765"/>
                            <a:pt x="229096" y="21749"/>
                          </a:cubicBezTo>
                          <a:close/>
                          <a:moveTo>
                            <a:pt x="263830" y="59150"/>
                          </a:moveTo>
                          <a:cubicBezTo>
                            <a:pt x="235046" y="71260"/>
                            <a:pt x="205645" y="81858"/>
                            <a:pt x="175756" y="90900"/>
                          </a:cubicBezTo>
                          <a:lnTo>
                            <a:pt x="175756" y="63722"/>
                          </a:lnTo>
                          <a:cubicBezTo>
                            <a:pt x="201664" y="62897"/>
                            <a:pt x="238113" y="59976"/>
                            <a:pt x="263894" y="59404"/>
                          </a:cubicBezTo>
                          <a:close/>
                          <a:moveTo>
                            <a:pt x="260973" y="230600"/>
                          </a:moveTo>
                          <a:cubicBezTo>
                            <a:pt x="306439" y="226028"/>
                            <a:pt x="366891" y="233838"/>
                            <a:pt x="384036" y="283432"/>
                          </a:cubicBezTo>
                          <a:cubicBezTo>
                            <a:pt x="303873" y="296939"/>
                            <a:pt x="222193" y="298945"/>
                            <a:pt x="141466" y="289401"/>
                          </a:cubicBezTo>
                          <a:cubicBezTo>
                            <a:pt x="157404" y="243554"/>
                            <a:pt x="218110" y="233521"/>
                            <a:pt x="261036" y="230854"/>
                          </a:cubicBezTo>
                          <a:close/>
                          <a:moveTo>
                            <a:pt x="259639" y="630269"/>
                          </a:moveTo>
                          <a:cubicBezTo>
                            <a:pt x="238005" y="630606"/>
                            <a:pt x="216313" y="630796"/>
                            <a:pt x="194552" y="630841"/>
                          </a:cubicBezTo>
                          <a:cubicBezTo>
                            <a:pt x="210300" y="525005"/>
                            <a:pt x="226003" y="419176"/>
                            <a:pt x="241669" y="313341"/>
                          </a:cubicBezTo>
                          <a:cubicBezTo>
                            <a:pt x="248019" y="313341"/>
                            <a:pt x="254369" y="313341"/>
                            <a:pt x="260719" y="313341"/>
                          </a:cubicBezTo>
                          <a:cubicBezTo>
                            <a:pt x="254172" y="418871"/>
                            <a:pt x="253810" y="524694"/>
                            <a:pt x="259639" y="630269"/>
                          </a:cubicBezTo>
                          <a:close/>
                          <a:moveTo>
                            <a:pt x="177089" y="630904"/>
                          </a:moveTo>
                          <a:cubicBezTo>
                            <a:pt x="155309" y="630904"/>
                            <a:pt x="133528" y="630904"/>
                            <a:pt x="111748" y="630333"/>
                          </a:cubicBezTo>
                          <a:cubicBezTo>
                            <a:pt x="143498" y="524478"/>
                            <a:pt x="175248" y="418751"/>
                            <a:pt x="206490" y="312833"/>
                          </a:cubicBezTo>
                          <a:lnTo>
                            <a:pt x="224206" y="313277"/>
                          </a:lnTo>
                          <a:cubicBezTo>
                            <a:pt x="208630" y="419195"/>
                            <a:pt x="192920" y="525069"/>
                            <a:pt x="177089" y="630904"/>
                          </a:cubicBezTo>
                          <a:close/>
                          <a:moveTo>
                            <a:pt x="76759" y="501047"/>
                          </a:moveTo>
                          <a:cubicBezTo>
                            <a:pt x="112129" y="441801"/>
                            <a:pt x="157849" y="381857"/>
                            <a:pt x="157468" y="309721"/>
                          </a:cubicBezTo>
                          <a:cubicBezTo>
                            <a:pt x="168009" y="310737"/>
                            <a:pt x="178550" y="311499"/>
                            <a:pt x="189218" y="312071"/>
                          </a:cubicBezTo>
                          <a:cubicBezTo>
                            <a:pt x="157550" y="417906"/>
                            <a:pt x="125908" y="523887"/>
                            <a:pt x="94285" y="630015"/>
                          </a:cubicBezTo>
                          <a:cubicBezTo>
                            <a:pt x="74854" y="629571"/>
                            <a:pt x="55423" y="629126"/>
                            <a:pt x="35992" y="628491"/>
                          </a:cubicBezTo>
                          <a:cubicBezTo>
                            <a:pt x="33960" y="582454"/>
                            <a:pt x="54026" y="539591"/>
                            <a:pt x="76886" y="500920"/>
                          </a:cubicBezTo>
                          <a:close/>
                          <a:moveTo>
                            <a:pt x="356858" y="897604"/>
                          </a:moveTo>
                          <a:cubicBezTo>
                            <a:pt x="221222" y="951325"/>
                            <a:pt x="58725" y="859504"/>
                            <a:pt x="34024" y="716248"/>
                          </a:cubicBezTo>
                          <a:cubicBezTo>
                            <a:pt x="191294" y="742912"/>
                            <a:pt x="352178" y="739813"/>
                            <a:pt x="508305" y="707104"/>
                          </a:cubicBezTo>
                          <a:lnTo>
                            <a:pt x="509194" y="707549"/>
                          </a:lnTo>
                          <a:cubicBezTo>
                            <a:pt x="496145" y="793623"/>
                            <a:pt x="438030" y="866134"/>
                            <a:pt x="356858" y="897604"/>
                          </a:cubicBezTo>
                          <a:close/>
                          <a:moveTo>
                            <a:pt x="512560" y="681704"/>
                          </a:moveTo>
                          <a:cubicBezTo>
                            <a:pt x="511855" y="684092"/>
                            <a:pt x="510985" y="686422"/>
                            <a:pt x="509956" y="688689"/>
                          </a:cubicBezTo>
                          <a:cubicBezTo>
                            <a:pt x="348952" y="722706"/>
                            <a:pt x="182842" y="724865"/>
                            <a:pt x="21006" y="695039"/>
                          </a:cubicBezTo>
                          <a:cubicBezTo>
                            <a:pt x="14332" y="679355"/>
                            <a:pt x="14961" y="661511"/>
                            <a:pt x="22721" y="646335"/>
                          </a:cubicBezTo>
                          <a:cubicBezTo>
                            <a:pt x="183897" y="651967"/>
                            <a:pt x="345263" y="649148"/>
                            <a:pt x="506146" y="637889"/>
                          </a:cubicBezTo>
                          <a:cubicBezTo>
                            <a:pt x="514351" y="650945"/>
                            <a:pt x="516681" y="666845"/>
                            <a:pt x="512560" y="68170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03" name="Google Shape;403;p4"/>
                  <p:cNvSpPr/>
                  <p:nvPr/>
                </p:nvSpPr>
                <p:spPr>
                  <a:xfrm>
                    <a:off x="786939" y="372820"/>
                    <a:ext cx="17700" cy="26052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04" name="Google Shape;404;p4"/>
                <p:cNvSpPr/>
                <p:nvPr/>
              </p:nvSpPr>
              <p:spPr>
                <a:xfrm>
                  <a:off x="636125" y="3766050"/>
                  <a:ext cx="121425" cy="7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7" h="2972" extrusionOk="0">
                      <a:moveTo>
                        <a:pt x="0" y="0"/>
                      </a:moveTo>
                      <a:cubicBezTo>
                        <a:pt x="1186" y="1482"/>
                        <a:pt x="3080" y="2306"/>
                        <a:pt x="4857" y="2972"/>
                      </a:cubicBezTo>
                    </a:path>
                  </a:pathLst>
                </a:custGeom>
                <a:noFill/>
                <a:ln w="38100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05" name="Google Shape;405;p4"/>
            <p:cNvGrpSpPr/>
            <p:nvPr/>
          </p:nvGrpSpPr>
          <p:grpSpPr>
            <a:xfrm>
              <a:off x="6196930" y="7"/>
              <a:ext cx="985363" cy="2629685"/>
              <a:chOff x="6010934" y="1"/>
              <a:chExt cx="1046700" cy="2793377"/>
            </a:xfrm>
          </p:grpSpPr>
          <p:grpSp>
            <p:nvGrpSpPr>
              <p:cNvPr id="406" name="Google Shape;406;p4"/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07" name="Google Shape;407;p4"/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08" name="Google Shape;408;p4"/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09" name="Google Shape;409;p4"/>
              <p:cNvGrpSpPr/>
              <p:nvPr/>
            </p:nvGrpSpPr>
            <p:grpSpPr>
              <a:xfrm>
                <a:off x="6308747" y="1"/>
                <a:ext cx="441786" cy="2571886"/>
                <a:chOff x="1121941" y="1609666"/>
                <a:chExt cx="404159" cy="2352837"/>
              </a:xfrm>
            </p:grpSpPr>
            <p:grpSp>
              <p:nvGrpSpPr>
                <p:cNvPr id="410" name="Google Shape;410;p4"/>
                <p:cNvGrpSpPr/>
                <p:nvPr/>
              </p:nvGrpSpPr>
              <p:grpSpPr>
                <a:xfrm>
                  <a:off x="1121941" y="1609666"/>
                  <a:ext cx="404159" cy="2352837"/>
                  <a:chOff x="1121941" y="1609666"/>
                  <a:chExt cx="404159" cy="2352837"/>
                </a:xfrm>
              </p:grpSpPr>
              <p:grpSp>
                <p:nvGrpSpPr>
                  <p:cNvPr id="411" name="Google Shape;411;p4"/>
                  <p:cNvGrpSpPr/>
                  <p:nvPr/>
                </p:nvGrpSpPr>
                <p:grpSpPr>
                  <a:xfrm>
                    <a:off x="1121941" y="2971595"/>
                    <a:ext cx="404159" cy="990908"/>
                    <a:chOff x="1121941" y="2969319"/>
                    <a:chExt cx="404159" cy="990908"/>
                  </a:xfrm>
                </p:grpSpPr>
                <p:sp>
                  <p:nvSpPr>
                    <p:cNvPr id="412" name="Google Shape;412;p4"/>
                    <p:cNvSpPr/>
                    <p:nvPr/>
                  </p:nvSpPr>
                  <p:spPr>
                    <a:xfrm>
                      <a:off x="1210876" y="2975878"/>
                      <a:ext cx="215728" cy="22282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5728" h="222824" extrusionOk="0">
                          <a:moveTo>
                            <a:pt x="14190" y="222824"/>
                          </a:moveTo>
                          <a:cubicBezTo>
                            <a:pt x="13301" y="174692"/>
                            <a:pt x="-21687" y="79251"/>
                            <a:pt x="21620" y="60582"/>
                          </a:cubicBezTo>
                          <a:cubicBezTo>
                            <a:pt x="36987" y="27244"/>
                            <a:pt x="55021" y="2797"/>
                            <a:pt x="105440" y="321"/>
                          </a:cubicBezTo>
                          <a:cubicBezTo>
                            <a:pt x="154017" y="-2156"/>
                            <a:pt x="177385" y="9655"/>
                            <a:pt x="182021" y="37976"/>
                          </a:cubicBezTo>
                          <a:cubicBezTo>
                            <a:pt x="233265" y="47692"/>
                            <a:pt x="210405" y="171326"/>
                            <a:pt x="211993" y="215776"/>
                          </a:cubicBezTo>
                          <a:cubicBezTo>
                            <a:pt x="143159" y="198060"/>
                            <a:pt x="79024" y="196790"/>
                            <a:pt x="14190" y="222824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3" name="Google Shape;413;p4"/>
                    <p:cNvSpPr/>
                    <p:nvPr/>
                  </p:nvSpPr>
                  <p:spPr>
                    <a:xfrm>
                      <a:off x="1160257" y="3179981"/>
                      <a:ext cx="324636" cy="2294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24636" h="229478" extrusionOk="0">
                          <a:moveTo>
                            <a:pt x="1626" y="229478"/>
                          </a:moveTo>
                          <a:cubicBezTo>
                            <a:pt x="-8216" y="108447"/>
                            <a:pt x="24042" y="-8456"/>
                            <a:pt x="169393" y="878"/>
                          </a:cubicBezTo>
                          <a:cubicBezTo>
                            <a:pt x="307379" y="-10678"/>
                            <a:pt x="337541" y="93334"/>
                            <a:pt x="320206" y="222176"/>
                          </a:cubicBezTo>
                          <a:cubicBezTo>
                            <a:pt x="210923" y="232019"/>
                            <a:pt x="109767" y="228018"/>
                            <a:pt x="1626" y="22947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4" name="Google Shape;414;p4"/>
                    <p:cNvSpPr/>
                    <p:nvPr/>
                  </p:nvSpPr>
                  <p:spPr>
                    <a:xfrm>
                      <a:off x="1128931" y="3411844"/>
                      <a:ext cx="389306" cy="540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9306" h="540604" extrusionOk="0">
                          <a:moveTo>
                            <a:pt x="192718" y="540604"/>
                          </a:moveTo>
                          <a:cubicBezTo>
                            <a:pt x="42795" y="527142"/>
                            <a:pt x="232596" y="425161"/>
                            <a:pt x="116836" y="455260"/>
                          </a:cubicBezTo>
                          <a:cubicBezTo>
                            <a:pt x="83054" y="460150"/>
                            <a:pt x="19744" y="479835"/>
                            <a:pt x="7679" y="435512"/>
                          </a:cubicBezTo>
                          <a:cubicBezTo>
                            <a:pt x="-6227" y="397920"/>
                            <a:pt x="57844" y="371440"/>
                            <a:pt x="34857" y="364582"/>
                          </a:cubicBezTo>
                          <a:cubicBezTo>
                            <a:pt x="15807" y="363122"/>
                            <a:pt x="3107" y="353533"/>
                            <a:pt x="1393" y="338801"/>
                          </a:cubicBezTo>
                          <a:cubicBezTo>
                            <a:pt x="-3560" y="319434"/>
                            <a:pt x="17585" y="304638"/>
                            <a:pt x="35175" y="291748"/>
                          </a:cubicBezTo>
                          <a:cubicBezTo>
                            <a:pt x="33651" y="285398"/>
                            <a:pt x="30158" y="276762"/>
                            <a:pt x="28380" y="270412"/>
                          </a:cubicBezTo>
                          <a:cubicBezTo>
                            <a:pt x="-19689" y="256061"/>
                            <a:pt x="-258" y="192307"/>
                            <a:pt x="38985" y="180877"/>
                          </a:cubicBezTo>
                          <a:cubicBezTo>
                            <a:pt x="42490" y="180629"/>
                            <a:pt x="45138" y="177588"/>
                            <a:pt x="44890" y="174082"/>
                          </a:cubicBezTo>
                          <a:cubicBezTo>
                            <a:pt x="44643" y="170577"/>
                            <a:pt x="41601" y="167929"/>
                            <a:pt x="38096" y="168177"/>
                          </a:cubicBezTo>
                          <a:cubicBezTo>
                            <a:pt x="3044" y="163224"/>
                            <a:pt x="21776" y="119663"/>
                            <a:pt x="43303" y="106836"/>
                          </a:cubicBezTo>
                          <a:cubicBezTo>
                            <a:pt x="74418" y="82706"/>
                            <a:pt x="71370" y="31969"/>
                            <a:pt x="69020" y="5680"/>
                          </a:cubicBezTo>
                          <a:cubicBezTo>
                            <a:pt x="85911" y="5045"/>
                            <a:pt x="131758" y="4664"/>
                            <a:pt x="151570" y="4601"/>
                          </a:cubicBezTo>
                          <a:cubicBezTo>
                            <a:pt x="174303" y="59274"/>
                            <a:pt x="87499" y="134903"/>
                            <a:pt x="126170" y="158652"/>
                          </a:cubicBezTo>
                          <a:cubicBezTo>
                            <a:pt x="332545" y="108296"/>
                            <a:pt x="234120" y="166526"/>
                            <a:pt x="237422" y="1362"/>
                          </a:cubicBezTo>
                          <a:cubicBezTo>
                            <a:pt x="249741" y="-2130"/>
                            <a:pt x="299271" y="2378"/>
                            <a:pt x="325624" y="854"/>
                          </a:cubicBezTo>
                          <a:cubicBezTo>
                            <a:pt x="266823" y="105439"/>
                            <a:pt x="408174" y="108804"/>
                            <a:pt x="387155" y="185449"/>
                          </a:cubicBezTo>
                          <a:cubicBezTo>
                            <a:pt x="375090" y="210849"/>
                            <a:pt x="334958" y="200752"/>
                            <a:pt x="326830" y="215802"/>
                          </a:cubicBezTo>
                          <a:cubicBezTo>
                            <a:pt x="326830" y="221707"/>
                            <a:pt x="332101" y="222152"/>
                            <a:pt x="337054" y="222152"/>
                          </a:cubicBezTo>
                          <a:cubicBezTo>
                            <a:pt x="407539" y="236439"/>
                            <a:pt x="379472" y="299177"/>
                            <a:pt x="313876" y="302733"/>
                          </a:cubicBezTo>
                          <a:cubicBezTo>
                            <a:pt x="286508" y="321783"/>
                            <a:pt x="354897" y="305337"/>
                            <a:pt x="360866" y="348326"/>
                          </a:cubicBezTo>
                          <a:cubicBezTo>
                            <a:pt x="367661" y="376711"/>
                            <a:pt x="350135" y="382108"/>
                            <a:pt x="333307" y="403444"/>
                          </a:cubicBezTo>
                          <a:cubicBezTo>
                            <a:pt x="365565" y="417414"/>
                            <a:pt x="387663" y="440084"/>
                            <a:pt x="362200" y="476469"/>
                          </a:cubicBezTo>
                          <a:cubicBezTo>
                            <a:pt x="318321" y="516411"/>
                            <a:pt x="249868" y="528857"/>
                            <a:pt x="192718" y="540604"/>
                          </a:cubicBezTo>
                          <a:close/>
                        </a:path>
                      </a:pathLst>
                    </a:custGeom>
                    <a:solidFill>
                      <a:srgbClr val="CFE5B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15" name="Google Shape;415;p4"/>
                    <p:cNvSpPr/>
                    <p:nvPr/>
                  </p:nvSpPr>
                  <p:spPr>
                    <a:xfrm>
                      <a:off x="1121941" y="2969319"/>
                      <a:ext cx="404159" cy="9909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4159" h="990908" extrusionOk="0">
                          <a:moveTo>
                            <a:pt x="396558" y="583905"/>
                          </a:moveTo>
                          <a:cubicBezTo>
                            <a:pt x="363665" y="545170"/>
                            <a:pt x="299149" y="524850"/>
                            <a:pt x="338075" y="447063"/>
                          </a:cubicBezTo>
                          <a:cubicBezTo>
                            <a:pt x="339535" y="444205"/>
                            <a:pt x="370904" y="448269"/>
                            <a:pt x="367920" y="426933"/>
                          </a:cubicBezTo>
                          <a:cubicBezTo>
                            <a:pt x="376619" y="356321"/>
                            <a:pt x="377762" y="266786"/>
                            <a:pt x="312865" y="222019"/>
                          </a:cubicBezTo>
                          <a:cubicBezTo>
                            <a:pt x="314326" y="182014"/>
                            <a:pt x="328359" y="29931"/>
                            <a:pt x="274257" y="35328"/>
                          </a:cubicBezTo>
                          <a:cubicBezTo>
                            <a:pt x="255207" y="-16234"/>
                            <a:pt x="119635" y="-11789"/>
                            <a:pt x="115888" y="51521"/>
                          </a:cubicBezTo>
                          <a:cubicBezTo>
                            <a:pt x="66358" y="56474"/>
                            <a:pt x="92711" y="194840"/>
                            <a:pt x="93600" y="232242"/>
                          </a:cubicBezTo>
                          <a:cubicBezTo>
                            <a:pt x="31814" y="278470"/>
                            <a:pt x="26607" y="363941"/>
                            <a:pt x="28766" y="435442"/>
                          </a:cubicBezTo>
                          <a:cubicBezTo>
                            <a:pt x="29211" y="460842"/>
                            <a:pt x="57849" y="448840"/>
                            <a:pt x="70740" y="450746"/>
                          </a:cubicBezTo>
                          <a:cubicBezTo>
                            <a:pt x="73851" y="483511"/>
                            <a:pt x="74994" y="521611"/>
                            <a:pt x="46991" y="544408"/>
                          </a:cubicBezTo>
                          <a:cubicBezTo>
                            <a:pt x="20829" y="559775"/>
                            <a:pt x="1906" y="611464"/>
                            <a:pt x="44133" y="617497"/>
                          </a:cubicBezTo>
                          <a:cubicBezTo>
                            <a:pt x="890" y="630197"/>
                            <a:pt x="-22097" y="700682"/>
                            <a:pt x="29973" y="716557"/>
                          </a:cubicBezTo>
                          <a:cubicBezTo>
                            <a:pt x="31179" y="718461"/>
                            <a:pt x="32132" y="730336"/>
                            <a:pt x="35878" y="733384"/>
                          </a:cubicBezTo>
                          <a:cubicBezTo>
                            <a:pt x="-9588" y="750021"/>
                            <a:pt x="-11620" y="809584"/>
                            <a:pt x="41276" y="813584"/>
                          </a:cubicBezTo>
                          <a:cubicBezTo>
                            <a:pt x="-3746" y="839747"/>
                            <a:pt x="-8318" y="908200"/>
                            <a:pt x="53150" y="912772"/>
                          </a:cubicBezTo>
                          <a:cubicBezTo>
                            <a:pt x="88837" y="913153"/>
                            <a:pt x="124016" y="903310"/>
                            <a:pt x="159259" y="898421"/>
                          </a:cubicBezTo>
                          <a:cubicBezTo>
                            <a:pt x="137224" y="913788"/>
                            <a:pt x="124270" y="946998"/>
                            <a:pt x="142368" y="970176"/>
                          </a:cubicBezTo>
                          <a:cubicBezTo>
                            <a:pt x="170879" y="1006688"/>
                            <a:pt x="222568" y="986051"/>
                            <a:pt x="258319" y="975319"/>
                          </a:cubicBezTo>
                          <a:cubicBezTo>
                            <a:pt x="297562" y="961285"/>
                            <a:pt x="346012" y="957857"/>
                            <a:pt x="374079" y="923821"/>
                          </a:cubicBezTo>
                          <a:cubicBezTo>
                            <a:pt x="397638" y="896008"/>
                            <a:pt x="385382" y="849653"/>
                            <a:pt x="346647" y="845652"/>
                          </a:cubicBezTo>
                          <a:cubicBezTo>
                            <a:pt x="371279" y="834501"/>
                            <a:pt x="382207" y="805495"/>
                            <a:pt x="371057" y="780857"/>
                          </a:cubicBezTo>
                          <a:cubicBezTo>
                            <a:pt x="362344" y="761610"/>
                            <a:pt x="342259" y="750123"/>
                            <a:pt x="321247" y="752371"/>
                          </a:cubicBezTo>
                          <a:cubicBezTo>
                            <a:pt x="385382" y="748434"/>
                            <a:pt x="427991" y="685505"/>
                            <a:pt x="350584" y="659597"/>
                          </a:cubicBezTo>
                          <a:cubicBezTo>
                            <a:pt x="302515" y="655787"/>
                            <a:pt x="436690" y="669821"/>
                            <a:pt x="396558" y="583905"/>
                          </a:cubicBezTo>
                          <a:close/>
                          <a:moveTo>
                            <a:pt x="291339" y="83525"/>
                          </a:moveTo>
                          <a:cubicBezTo>
                            <a:pt x="291847" y="98828"/>
                            <a:pt x="292418" y="114132"/>
                            <a:pt x="292926" y="129435"/>
                          </a:cubicBezTo>
                          <a:lnTo>
                            <a:pt x="105792" y="175981"/>
                          </a:lnTo>
                          <a:cubicBezTo>
                            <a:pt x="105030" y="163916"/>
                            <a:pt x="104776" y="151851"/>
                            <a:pt x="104776" y="139786"/>
                          </a:cubicBezTo>
                          <a:cubicBezTo>
                            <a:pt x="166307" y="129753"/>
                            <a:pt x="229172" y="100162"/>
                            <a:pt x="291085" y="83525"/>
                          </a:cubicBezTo>
                          <a:close/>
                          <a:moveTo>
                            <a:pt x="293561" y="147533"/>
                          </a:moveTo>
                          <a:lnTo>
                            <a:pt x="295847" y="212049"/>
                          </a:lnTo>
                          <a:cubicBezTo>
                            <a:pt x="235459" y="188897"/>
                            <a:pt x="168117" y="192212"/>
                            <a:pt x="110300" y="221193"/>
                          </a:cubicBezTo>
                          <a:cubicBezTo>
                            <a:pt x="109094" y="212113"/>
                            <a:pt x="108141" y="202969"/>
                            <a:pt x="107379" y="193824"/>
                          </a:cubicBezTo>
                          <a:close/>
                          <a:moveTo>
                            <a:pt x="194057" y="16152"/>
                          </a:moveTo>
                          <a:cubicBezTo>
                            <a:pt x="213869" y="14056"/>
                            <a:pt x="248984" y="13548"/>
                            <a:pt x="256096" y="36979"/>
                          </a:cubicBezTo>
                          <a:cubicBezTo>
                            <a:pt x="215139" y="41107"/>
                            <a:pt x="174181" y="45615"/>
                            <a:pt x="133224" y="49679"/>
                          </a:cubicBezTo>
                          <a:cubicBezTo>
                            <a:pt x="136208" y="21613"/>
                            <a:pt x="171768" y="18438"/>
                            <a:pt x="193803" y="16152"/>
                          </a:cubicBezTo>
                          <a:close/>
                          <a:moveTo>
                            <a:pt x="111507" y="70444"/>
                          </a:moveTo>
                          <a:cubicBezTo>
                            <a:pt x="137605" y="72095"/>
                            <a:pt x="295276" y="37170"/>
                            <a:pt x="290323" y="65554"/>
                          </a:cubicBezTo>
                          <a:cubicBezTo>
                            <a:pt x="228918" y="86446"/>
                            <a:pt x="165355" y="103083"/>
                            <a:pt x="105093" y="126197"/>
                          </a:cubicBezTo>
                          <a:cubicBezTo>
                            <a:pt x="106681" y="108417"/>
                            <a:pt x="102680" y="86065"/>
                            <a:pt x="111189" y="70444"/>
                          </a:cubicBezTo>
                          <a:close/>
                          <a:moveTo>
                            <a:pt x="46419" y="432902"/>
                          </a:moveTo>
                          <a:cubicBezTo>
                            <a:pt x="42609" y="356067"/>
                            <a:pt x="52769" y="256499"/>
                            <a:pt x="137034" y="227416"/>
                          </a:cubicBezTo>
                          <a:cubicBezTo>
                            <a:pt x="293561" y="176616"/>
                            <a:pt x="379921" y="271866"/>
                            <a:pt x="350521" y="426870"/>
                          </a:cubicBezTo>
                          <a:close/>
                          <a:moveTo>
                            <a:pt x="262319" y="567204"/>
                          </a:moveTo>
                          <a:lnTo>
                            <a:pt x="131636" y="595081"/>
                          </a:lnTo>
                          <a:cubicBezTo>
                            <a:pt x="113348" y="568538"/>
                            <a:pt x="184595" y="524850"/>
                            <a:pt x="164974" y="448459"/>
                          </a:cubicBezTo>
                          <a:lnTo>
                            <a:pt x="238443" y="446999"/>
                          </a:lnTo>
                          <a:cubicBezTo>
                            <a:pt x="232189" y="488604"/>
                            <a:pt x="240558" y="531086"/>
                            <a:pt x="262129" y="567204"/>
                          </a:cubicBezTo>
                          <a:close/>
                          <a:moveTo>
                            <a:pt x="36069" y="586890"/>
                          </a:moveTo>
                          <a:cubicBezTo>
                            <a:pt x="68771" y="527644"/>
                            <a:pt x="97854" y="542440"/>
                            <a:pt x="88456" y="450238"/>
                          </a:cubicBezTo>
                          <a:lnTo>
                            <a:pt x="147194" y="449031"/>
                          </a:lnTo>
                          <a:cubicBezTo>
                            <a:pt x="167514" y="524469"/>
                            <a:pt x="99442" y="554759"/>
                            <a:pt x="112269" y="599272"/>
                          </a:cubicBezTo>
                          <a:cubicBezTo>
                            <a:pt x="91758" y="603272"/>
                            <a:pt x="37466" y="620926"/>
                            <a:pt x="35878" y="586890"/>
                          </a:cubicBezTo>
                          <a:close/>
                          <a:moveTo>
                            <a:pt x="354521" y="867496"/>
                          </a:moveTo>
                          <a:cubicBezTo>
                            <a:pt x="402781" y="909914"/>
                            <a:pt x="318771" y="944458"/>
                            <a:pt x="283211" y="949347"/>
                          </a:cubicBezTo>
                          <a:cubicBezTo>
                            <a:pt x="248095" y="957158"/>
                            <a:pt x="212154" y="978875"/>
                            <a:pt x="175642" y="970239"/>
                          </a:cubicBezTo>
                          <a:cubicBezTo>
                            <a:pt x="158497" y="964588"/>
                            <a:pt x="146178" y="949094"/>
                            <a:pt x="153544" y="930805"/>
                          </a:cubicBezTo>
                          <a:cubicBezTo>
                            <a:pt x="160021" y="906612"/>
                            <a:pt x="304483" y="850160"/>
                            <a:pt x="354331" y="867496"/>
                          </a:cubicBezTo>
                          <a:close/>
                          <a:moveTo>
                            <a:pt x="354204" y="786153"/>
                          </a:moveTo>
                          <a:cubicBezTo>
                            <a:pt x="394399" y="853463"/>
                            <a:pt x="147765" y="877339"/>
                            <a:pt x="105157" y="889086"/>
                          </a:cubicBezTo>
                          <a:cubicBezTo>
                            <a:pt x="51372" y="908136"/>
                            <a:pt x="-12699" y="873592"/>
                            <a:pt x="53912" y="821966"/>
                          </a:cubicBezTo>
                          <a:cubicBezTo>
                            <a:pt x="113793" y="817648"/>
                            <a:pt x="325502" y="741766"/>
                            <a:pt x="354013" y="786153"/>
                          </a:cubicBezTo>
                          <a:close/>
                          <a:moveTo>
                            <a:pt x="293053" y="674392"/>
                          </a:moveTo>
                          <a:cubicBezTo>
                            <a:pt x="319977" y="665884"/>
                            <a:pt x="378143" y="666963"/>
                            <a:pt x="373000" y="710841"/>
                          </a:cubicBezTo>
                          <a:cubicBezTo>
                            <a:pt x="350838" y="738020"/>
                            <a:pt x="307214" y="742210"/>
                            <a:pt x="275972" y="753831"/>
                          </a:cubicBezTo>
                          <a:cubicBezTo>
                            <a:pt x="232030" y="758022"/>
                            <a:pt x="61977" y="815490"/>
                            <a:pt x="26988" y="789454"/>
                          </a:cubicBezTo>
                          <a:cubicBezTo>
                            <a:pt x="-10032" y="761896"/>
                            <a:pt x="65088" y="743608"/>
                            <a:pt x="53912" y="723859"/>
                          </a:cubicBezTo>
                          <a:cubicBezTo>
                            <a:pt x="132462" y="707666"/>
                            <a:pt x="214059" y="690648"/>
                            <a:pt x="292863" y="674392"/>
                          </a:cubicBezTo>
                          <a:close/>
                          <a:moveTo>
                            <a:pt x="354648" y="639531"/>
                          </a:moveTo>
                          <a:cubicBezTo>
                            <a:pt x="294323" y="652993"/>
                            <a:pt x="239840" y="662772"/>
                            <a:pt x="179515" y="676044"/>
                          </a:cubicBezTo>
                          <a:lnTo>
                            <a:pt x="47308" y="704555"/>
                          </a:lnTo>
                          <a:cubicBezTo>
                            <a:pt x="37021" y="705889"/>
                            <a:pt x="23750" y="694522"/>
                            <a:pt x="19241" y="685505"/>
                          </a:cubicBezTo>
                          <a:cubicBezTo>
                            <a:pt x="-15620" y="609813"/>
                            <a:pt x="264224" y="596160"/>
                            <a:pt x="316294" y="573745"/>
                          </a:cubicBezTo>
                          <a:cubicBezTo>
                            <a:pt x="326899" y="571459"/>
                            <a:pt x="326835" y="553298"/>
                            <a:pt x="314961" y="555838"/>
                          </a:cubicBezTo>
                          <a:lnTo>
                            <a:pt x="281687" y="563331"/>
                          </a:lnTo>
                          <a:cubicBezTo>
                            <a:pt x="258871" y="529206"/>
                            <a:pt x="249695" y="487760"/>
                            <a:pt x="255969" y="447190"/>
                          </a:cubicBezTo>
                          <a:lnTo>
                            <a:pt x="321946" y="445856"/>
                          </a:lnTo>
                          <a:cubicBezTo>
                            <a:pt x="294831" y="486433"/>
                            <a:pt x="311722" y="544154"/>
                            <a:pt x="352870" y="568347"/>
                          </a:cubicBezTo>
                          <a:cubicBezTo>
                            <a:pt x="382398" y="583334"/>
                            <a:pt x="401575" y="632483"/>
                            <a:pt x="354458" y="63953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416" name="Google Shape;416;p4"/>
                  <p:cNvSpPr/>
                  <p:nvPr/>
                </p:nvSpPr>
                <p:spPr>
                  <a:xfrm>
                    <a:off x="1308648" y="1609666"/>
                    <a:ext cx="17700" cy="1368300"/>
                  </a:xfrm>
                  <a:prstGeom prst="rect">
                    <a:avLst/>
                  </a:pr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417" name="Google Shape;417;p4"/>
                <p:cNvSpPr/>
                <p:nvPr/>
              </p:nvSpPr>
              <p:spPr>
                <a:xfrm>
                  <a:off x="1183450" y="3621050"/>
                  <a:ext cx="70700" cy="1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8" h="725" extrusionOk="0">
                      <a:moveTo>
                        <a:pt x="0" y="725"/>
                      </a:moveTo>
                      <a:cubicBezTo>
                        <a:pt x="930" y="439"/>
                        <a:pt x="1889" y="256"/>
                        <a:pt x="2828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8" name="Google Shape;418;p4"/>
                <p:cNvSpPr/>
                <p:nvPr/>
              </p:nvSpPr>
              <p:spPr>
                <a:xfrm>
                  <a:off x="1188900" y="3717125"/>
                  <a:ext cx="76125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724" extrusionOk="0">
                      <a:moveTo>
                        <a:pt x="0" y="724"/>
                      </a:moveTo>
                      <a:cubicBezTo>
                        <a:pt x="995" y="410"/>
                        <a:pt x="2019" y="187"/>
                        <a:pt x="304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19" name="Google Shape;419;p4"/>
                <p:cNvSpPr/>
                <p:nvPr/>
              </p:nvSpPr>
              <p:spPr>
                <a:xfrm>
                  <a:off x="1185275" y="3820425"/>
                  <a:ext cx="39875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5" h="362" extrusionOk="0">
                      <a:moveTo>
                        <a:pt x="0" y="362"/>
                      </a:moveTo>
                      <a:cubicBezTo>
                        <a:pt x="526" y="219"/>
                        <a:pt x="1059" y="97"/>
                        <a:pt x="159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20" name="Google Shape;420;p4"/>
                <p:cNvSpPr/>
                <p:nvPr/>
              </p:nvSpPr>
              <p:spPr>
                <a:xfrm>
                  <a:off x="1301250" y="3911025"/>
                  <a:ext cx="18125" cy="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0" extrusionOk="0">
                      <a:moveTo>
                        <a:pt x="0" y="290"/>
                      </a:moveTo>
                      <a:cubicBezTo>
                        <a:pt x="363" y="145"/>
                        <a:pt x="363" y="145"/>
                        <a:pt x="725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  <p:grpSp>
          <p:nvGrpSpPr>
            <p:cNvPr id="421" name="Google Shape;421;p4"/>
            <p:cNvGrpSpPr/>
            <p:nvPr/>
          </p:nvGrpSpPr>
          <p:grpSpPr>
            <a:xfrm>
              <a:off x="7192739" y="3730341"/>
              <a:ext cx="148551" cy="170121"/>
              <a:chOff x="3462796" y="2555878"/>
              <a:chExt cx="157798" cy="180711"/>
            </a:xfrm>
          </p:grpSpPr>
          <p:sp>
            <p:nvSpPr>
              <p:cNvPr id="422" name="Google Shape;422;p4"/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4"/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9855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5887-E69B-4DD9-47BD-4CBFB1291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457D4-A3C7-6B34-81EC-B14BACABA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FA38-340C-2CFA-E834-3E1A7E04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2EF0-389E-44F8-8E3B-99B6DF46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DDA76-73AF-06F6-A150-46DB4AA8A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27B54-01E7-F83B-80F7-4C1CBDA74D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8D625-3111-075C-EB16-3184D67961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E597-628F-9899-31AD-F572CF9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FB9C-3F4A-2B4D-4A67-3B72490D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F2E5-B03F-7F9A-292F-FF019A9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9C724-0A24-384C-C94D-27544AAA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227C-DCA2-AA26-77B3-49BBCDD1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20C3-D425-F0F4-F06E-68058088B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F8F46-6F75-7344-A875-B3342A806F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D82B4-B8A9-0B01-18D4-0CC6A027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96CF9-5ED3-241C-DB6C-A07D9BBEF3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40B27-99DF-6384-CA90-A0A8635A6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1CAA0-2A91-9B3F-96EE-0CC4A10FF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A5A9-DF3E-7D9A-C706-E2159C52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E4051-FE7F-145A-1778-5FF7B3EE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2BB949-79E2-6A7F-ECCC-271846E5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E73C5-8726-D02F-3B2E-1D11D39816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86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E936-5FE2-A6F0-3BF2-3F76AB4D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FCD5-9BDB-8859-9C3A-7B46BE88C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CE0CE-8312-F70A-3696-8EB30DAF6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95F20-D1DD-99E4-539F-68EA08B063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188297-04C2-3B28-127F-B119A58F0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43C8C9-2BAA-2B80-C051-C829B8D5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DA5740-7738-836B-8874-E54E224E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C90252-8B0F-7914-AC57-DCD4CBD9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115D89-E8E9-5CC4-8F83-0FAD3A272B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93B913-DF4B-1A1A-3763-68BAA04BA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304BF-2808-BBD8-2636-680A03CF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062BE-C773-E877-6CFB-561E3380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3D9C2-4BEA-85E3-D8A9-4DE316F42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D93A7-2901-66F7-F78C-B3FBAF10A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1A18A-19AA-FB1E-3882-03E6EB00DB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DE5C-DC09-01FE-7E02-2B2FEE119B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8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6CE64F-3FE3-C4F8-84D3-D5BCE7AB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F1E78D-0F7D-FC66-6ABF-3B04B64E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5C3A8-228F-2C31-D6B1-AFE637F9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30B92-212F-E9D5-74A4-B4BD12EF99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B223-D90F-0A44-0DCD-79263189D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3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CD5B-0D3E-E654-5EB6-5B766B6E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60715-14BA-789A-8CBD-AC40AF93C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2FA95-6D20-B38C-7C6C-BB54356F6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1D75E-8FE5-BF2D-4A43-98B64085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025D9-2B68-F8DD-E9CE-86A82F5B5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6AEE4-8130-81FB-66CE-B51CA5C4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4413E-326A-0809-C6C0-B1BABBDFB2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EC77-B37E-11DE-E1E0-8E1060863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9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934E5-DE41-94B4-602C-DE6E3C19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BB308-9F44-9A00-AE0D-50995227A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C75C1-B426-DD10-6F38-5E491F58F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1901-C738-9BB2-56B4-0C15EC28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698D5-CE4C-5B46-B78E-F5087F1AE1C2}" type="datetimeFigureOut">
              <a:rPr lang="en-IT" smtClean="0"/>
              <a:t>02/05/23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877C-18D0-F137-20BD-8751BFAB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185A7-E40D-06FB-8086-D67B74465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6C555-F72D-7699-4939-CFA45D7F0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F6352-EF32-041E-8444-3C1E5109B0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85566A-DD0C-426C-1E14-976C0AE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F3934-A4FD-AB29-7BFF-CCD58F6B7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FF827-2128-7C8A-8421-3D0089C16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DD698D5-CE4C-5B46-B78E-F5087F1AE1C2}" type="datetimeFigureOut">
              <a:rPr lang="en-IT" smtClean="0"/>
              <a:pPr/>
              <a:t>02/05/23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3ADFF-37AB-DEF5-EEE9-5B5D76D59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E47C-5092-E0FE-1BE3-7D2FFB3D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EC9-B5B6-D225-0EB3-A7CB7A02FF9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350000"/>
            <a:ext cx="1206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6B3F2-4CC8-3250-79AD-68F74652DEA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998200" y="6451123"/>
            <a:ext cx="1193800" cy="4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5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11" r:id="rId12"/>
    <p:sldLayoutId id="2147484112" r:id="rId13"/>
    <p:sldLayoutId id="2147484113" r:id="rId14"/>
    <p:sldLayoutId id="2147484114" r:id="rId15"/>
    <p:sldLayoutId id="2147484115" r:id="rId16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93253445?app_id=122963" TargetMode="Externa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x2D04_DBes" TargetMode="Externa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elliteindustries.com/products/gender.gif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satelliteindustries.com/products/gender.gif" TargetMode="External"/><Relationship Id="rId4" Type="http://schemas.openxmlformats.org/officeDocument/2006/relationships/image" Target="../media/image11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http://www.rafcom.co.uk/employment/images/cartoon01.jpg" TargetMode="External"/><Relationship Id="rId13" Type="http://schemas.openxmlformats.org/officeDocument/2006/relationships/image" Target="../media/image115.jpeg"/><Relationship Id="rId3" Type="http://schemas.openxmlformats.org/officeDocument/2006/relationships/hyperlink" Target="http://www.owl.ru/gif/gender.jpg" TargetMode="External"/><Relationship Id="rId7" Type="http://schemas.openxmlformats.org/officeDocument/2006/relationships/image" Target="../media/image113.jpeg"/><Relationship Id="rId12" Type="http://schemas.openxmlformats.org/officeDocument/2006/relationships/hyperlink" Target="http://www.nca.no/ezimagecatalogue/catalogue/variations/3947-410x350.jpg" TargetMode="External"/><Relationship Id="rId2" Type="http://schemas.openxmlformats.org/officeDocument/2006/relationships/hyperlink" Target="http://arbor.ucdavis.edu/about/gender.gif" TargetMode="External"/><Relationship Id="rId16" Type="http://schemas.openxmlformats.org/officeDocument/2006/relationships/image" Target="http://www.leader-values.com/Images/leadership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rafcom.co.uk/employment/images/cartoon01.jpg" TargetMode="External"/><Relationship Id="rId11" Type="http://schemas.openxmlformats.org/officeDocument/2006/relationships/image" Target="http://www.brunofranchi.it/images/madeinterra/arco.jpg" TargetMode="External"/><Relationship Id="rId5" Type="http://schemas.openxmlformats.org/officeDocument/2006/relationships/image" Target="http://www.regione.sardegna.it/pariopportunita/images/bilancia.jpg" TargetMode="External"/><Relationship Id="rId15" Type="http://schemas.openxmlformats.org/officeDocument/2006/relationships/image" Target="../media/image116.gif"/><Relationship Id="rId10" Type="http://schemas.openxmlformats.org/officeDocument/2006/relationships/image" Target="../media/image114.jpeg"/><Relationship Id="rId4" Type="http://schemas.openxmlformats.org/officeDocument/2006/relationships/image" Target="../media/image112.jpeg"/><Relationship Id="rId9" Type="http://schemas.openxmlformats.org/officeDocument/2006/relationships/hyperlink" Target="http://www.brunofranchi.it/images/madeinterra/arco.jpg" TargetMode="External"/><Relationship Id="rId14" Type="http://schemas.openxmlformats.org/officeDocument/2006/relationships/image" Target="http://www.nca.no/ezimagecatalogue/catalogue/variations/3947-410x350.jpg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http://www.stanfordalumni.org/news/magazine/2002/mayjun/images/dept/gender.jpg" TargetMode="External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hyperlink" Target="http://www.uspto.gov/web/offices/com/doc/ptoplan/diversity.jpg" TargetMode="External"/><Relationship Id="rId4" Type="http://schemas.openxmlformats.org/officeDocument/2006/relationships/hyperlink" Target="http://school.discovery.com/schooladventures/images/womenofthecentury/decadebydecade/1900s/pic1.jp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l.ru/gif/gender.jpg" TargetMode="External"/><Relationship Id="rId2" Type="http://schemas.openxmlformats.org/officeDocument/2006/relationships/hyperlink" Target="http://arbor.ucdavis.edu/about/gender.gi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gpa.at/frauen/images/gender.jpg" TargetMode="External"/><Relationship Id="rId4" Type="http://schemas.openxmlformats.org/officeDocument/2006/relationships/image" Target="../media/image127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http://www.csc-scc.gc.ca/text/prgrm/fsw/gender2/gender.gi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owl.ru/gif/gender.jpg" TargetMode="External"/><Relationship Id="rId4" Type="http://schemas.openxmlformats.org/officeDocument/2006/relationships/hyperlink" Target="http://arbor.ucdavis.edu/about/gender.gi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68" y="2683895"/>
            <a:ext cx="5818606" cy="2777105"/>
          </a:xfrm>
        </p:spPr>
        <p:txBody>
          <a:bodyPr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Aziendale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SECS-P/10 – 9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crediti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60 ore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37C1019-D992-06C7-BBAF-C153A2F43F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1164" y="0"/>
            <a:ext cx="2126781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C1A0D-2F64-66BF-BE81-FEF47A72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32" y="1569163"/>
            <a:ext cx="5113561" cy="3999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114910-10BC-7EC3-5588-D74024915CDE}"/>
              </a:ext>
            </a:extLst>
          </p:cNvPr>
          <p:cNvSpPr txBox="1"/>
          <p:nvPr/>
        </p:nvSpPr>
        <p:spPr>
          <a:xfrm>
            <a:off x="1487867" y="543810"/>
            <a:ext cx="38877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>
                <a:latin typeface="Calibri" panose="020F0502020204030204" pitchFamily="34" charset="0"/>
                <a:cs typeface="Calibri" panose="020F0502020204030204" pitchFamily="34" charset="0"/>
              </a:rPr>
              <a:t>Classe L-18: Scienze dell’economia e della gestione aziendale; curriculum Economia Aziendale (EA)</a:t>
            </a: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T" b="1" i="1" dirty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77B5CE-E55C-8EC0-2B20-4EC383E01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341" y="1543049"/>
            <a:ext cx="1140845" cy="114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BFFBD-0E3C-F2C7-AB5C-A8A77C33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Job translation…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848285-8388-4CB1-E5EF-147F29172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195" y="60653"/>
            <a:ext cx="6440601" cy="676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5216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E617A-871E-251F-D6C5-B660D5B9C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200" dirty="0">
                <a:effectLst/>
                <a:latin typeface="Calibri" panose="020F0502020204030204" pitchFamily="34" charset="0"/>
              </a:rPr>
              <a:t>Il </a:t>
            </a:r>
            <a:r>
              <a:rPr lang="en-GB" sz="4200" dirty="0" err="1">
                <a:effectLst/>
                <a:latin typeface="Calibri" panose="020F0502020204030204" pitchFamily="34" charset="0"/>
              </a:rPr>
              <a:t>modello</a:t>
            </a:r>
            <a:r>
              <a:rPr lang="en-GB" sz="4200" dirty="0">
                <a:effectLst/>
                <a:latin typeface="Calibri" panose="020F0502020204030204" pitchFamily="34" charset="0"/>
              </a:rPr>
              <a:t> </a:t>
            </a:r>
            <a:r>
              <a:rPr lang="en-GB" sz="4200" i="1" dirty="0">
                <a:effectLst/>
                <a:latin typeface="Calibri" panose="020F0502020204030204" pitchFamily="34" charset="0"/>
              </a:rPr>
              <a:t>garbage can </a:t>
            </a:r>
            <a:r>
              <a:rPr lang="en-GB" sz="4200" dirty="0">
                <a:effectLst/>
                <a:latin typeface="Calibri" panose="020F0502020204030204" pitchFamily="34" charset="0"/>
              </a:rPr>
              <a:t>(Cohen, March, Olsen) </a:t>
            </a:r>
            <a:endParaRPr lang="en-IT" sz="4200" dirty="0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00980-05DE-16F5-A5DE-6CB9E281F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199" y="2228087"/>
            <a:ext cx="5746213" cy="103590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18872" indent="-118872" defTabSz="475488">
              <a:spcBef>
                <a:spcPts val="520"/>
              </a:spcBef>
            </a:pP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Il decision making non è un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processo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lineare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e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sequenziale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ma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bensi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̀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casuale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n-GB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8872" indent="-118872" defTabSz="475488">
              <a:spcBef>
                <a:spcPts val="520"/>
              </a:spcBef>
            </a:pP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Anarchie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organizzate</a:t>
            </a:r>
            <a:r>
              <a:rPr lang="en-GB" sz="18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lang="en-GB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IT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2F009-B080-752B-F9B7-09FEBBE39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051" y="3523054"/>
            <a:ext cx="4899949" cy="3334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E260C-6035-5F30-CAFA-41B1DAB9A5DE}"/>
              </a:ext>
            </a:extLst>
          </p:cNvPr>
          <p:cNvSpPr txBox="1"/>
          <p:nvPr/>
        </p:nvSpPr>
        <p:spPr>
          <a:xfrm>
            <a:off x="159657" y="1912744"/>
            <a:ext cx="6371772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75488">
              <a:spcAft>
                <a:spcPts val="600"/>
              </a:spcAft>
            </a:pP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Quattro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flussi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rilevanti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ai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del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processo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decisionale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: </a:t>
            </a:r>
            <a:endParaRPr lang="en-GB" sz="1900" kern="1200" dirty="0">
              <a:solidFill>
                <a:schemeClr val="tx1"/>
              </a:solidFill>
              <a:latin typeface="ArialMT"/>
              <a:ea typeface="+mn-ea"/>
              <a:cs typeface="+mn-cs"/>
            </a:endParaRPr>
          </a:p>
          <a:p>
            <a:pPr defTabSz="475488">
              <a:spcAft>
                <a:spcPts val="600"/>
              </a:spcAft>
            </a:pPr>
            <a:r>
              <a:rPr lang="en-GB" sz="1900" kern="1200" dirty="0">
                <a:solidFill>
                  <a:schemeClr val="tx1"/>
                </a:solidFill>
                <a:latin typeface="ArialMT"/>
                <a:ea typeface="+mn-ea"/>
                <a:cs typeface="+mn-cs"/>
              </a:rPr>
              <a:t>–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problemi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che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vengono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continuamente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rilevati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nel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corso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dell’attivita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̀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organizzativa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(es.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frustrazioni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sul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lavoro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carriera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relazioni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gruppo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distribuzione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dello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status,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aspetti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economici,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ecc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.); </a:t>
            </a:r>
            <a:endParaRPr lang="en-GB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75488">
              <a:spcAft>
                <a:spcPts val="600"/>
              </a:spcAft>
            </a:pPr>
            <a:r>
              <a:rPr lang="en-GB" sz="1900" kern="1200" dirty="0">
                <a:solidFill>
                  <a:schemeClr val="tx1"/>
                </a:solidFill>
                <a:latin typeface="ArialMT"/>
                <a:ea typeface="+mn-ea"/>
                <a:cs typeface="+mn-cs"/>
              </a:rPr>
              <a:t>– 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le </a:t>
            </a:r>
            <a:r>
              <a:rPr lang="en-GB" sz="19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soluzioni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che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sono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costantemente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prodotte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risposta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ai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problemi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che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la vita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quotidiana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nelle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organizzazioni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propone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; </a:t>
            </a:r>
            <a:endParaRPr lang="en-GB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75488">
              <a:spcAft>
                <a:spcPts val="600"/>
              </a:spcAft>
            </a:pPr>
            <a:r>
              <a:rPr lang="en-GB" sz="1900" kern="1200" dirty="0">
                <a:solidFill>
                  <a:schemeClr val="tx1"/>
                </a:solidFill>
                <a:latin typeface="ArialMT"/>
                <a:ea typeface="+mn-ea"/>
                <a:cs typeface="+mn-cs"/>
              </a:rPr>
              <a:t>–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partecipanti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che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vanno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e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vengono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nel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corso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del tempo e il cui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grado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coinvolgimento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alle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decisioni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organizzative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puo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̀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variare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funzione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della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natura del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problema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volta in volta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trattato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; </a:t>
            </a:r>
            <a:endParaRPr lang="en-GB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75488">
              <a:spcAft>
                <a:spcPts val="600"/>
              </a:spcAft>
            </a:pPr>
            <a:r>
              <a:rPr lang="en-GB" sz="1900" kern="1200" dirty="0">
                <a:solidFill>
                  <a:schemeClr val="tx1"/>
                </a:solidFill>
                <a:latin typeface="ArialMT"/>
                <a:ea typeface="+mn-ea"/>
                <a:cs typeface="+mn-cs"/>
              </a:rPr>
              <a:t>– 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le </a:t>
            </a:r>
            <a:r>
              <a:rPr lang="en-GB" sz="19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opportunita</a:t>
            </a:r>
            <a:r>
              <a:rPr lang="en-GB" sz="1900" b="1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̀ di </a:t>
            </a:r>
            <a:r>
              <a:rPr lang="en-GB" sz="1900" b="1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scelta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ovvero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particolari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situazioni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o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contesti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in cui ci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si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aspetta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che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l’organizzazione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decida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(es. la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firma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un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contratto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l’assunzione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una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persona o la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costituzione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un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gruppo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lang="en-GB" sz="1900" kern="120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lavoro</a:t>
            </a:r>
            <a:r>
              <a:rPr lang="en-GB" sz="19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). </a:t>
            </a:r>
            <a:endParaRPr lang="en-GB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IT" sz="1900" dirty="0"/>
          </a:p>
        </p:txBody>
      </p:sp>
    </p:spTree>
    <p:extLst>
      <p:ext uri="{BB962C8B-B14F-4D97-AF65-F5344CB8AC3E}">
        <p14:creationId xmlns:p14="http://schemas.microsoft.com/office/powerpoint/2010/main" val="12470407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04D66-0671-7800-FE30-701016946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GB" dirty="0"/>
              <a:t>Q</a:t>
            </a:r>
            <a:r>
              <a:rPr lang="en-IT" dirty="0"/>
              <a:t>uindi… </a:t>
            </a:r>
            <a:r>
              <a:rPr lang="en-IT" i="1" dirty="0"/>
              <a:t>garbage can</a:t>
            </a:r>
            <a:r>
              <a:rPr lang="en-IT" dirty="0"/>
              <a:t>…</a:t>
            </a:r>
            <a:endParaRPr lang="en-IT"/>
          </a:p>
        </p:txBody>
      </p:sp>
      <p:pic>
        <p:nvPicPr>
          <p:cNvPr id="5" name="Picture 4" descr="Labirinto di siepi">
            <a:extLst>
              <a:ext uri="{FF2B5EF4-FFF2-40B4-BE49-F238E27FC236}">
                <a16:creationId xmlns:a16="http://schemas.microsoft.com/office/drawing/2014/main" id="{9642DFBE-61E2-E86C-F53E-2B49B55E3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9" r="25253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986E4-714C-4B8E-1CBC-F5C9AAF2B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2201958"/>
            <a:ext cx="6781800" cy="3900730"/>
          </a:xfrm>
        </p:spPr>
        <p:txBody>
          <a:bodyPr anchor="t">
            <a:normAutofit/>
          </a:bodyPr>
          <a:lstStyle/>
          <a:p>
            <a:r>
              <a:rPr lang="en-IT" dirty="0"/>
              <a:t>Le soluzioni possono essere proposte anche quando </a:t>
            </a:r>
            <a:r>
              <a:rPr lang="en-GB" dirty="0"/>
              <a:t>I</a:t>
            </a:r>
            <a:r>
              <a:rPr lang="en-IT" dirty="0"/>
              <a:t> problemi non esistono;</a:t>
            </a:r>
          </a:p>
          <a:p>
            <a:r>
              <a:rPr lang="en-IT" dirty="0"/>
              <a:t>Le scelte sono fatte senza risolvere </a:t>
            </a:r>
            <a:r>
              <a:rPr lang="en-GB" dirty="0" err="1"/>
              <a:t>i</a:t>
            </a:r>
            <a:r>
              <a:rPr lang="en-IT" dirty="0"/>
              <a:t> problemi;</a:t>
            </a:r>
          </a:p>
          <a:p>
            <a:r>
              <a:rPr lang="en-IT" dirty="0"/>
              <a:t>I problemi possono persistere senza essere risolti;</a:t>
            </a:r>
          </a:p>
          <a:p>
            <a:r>
              <a:rPr lang="en-IT" dirty="0"/>
              <a:t>Alcuni problemi trovano una soluzione, altri no.</a:t>
            </a:r>
          </a:p>
        </p:txBody>
      </p:sp>
    </p:spTree>
    <p:extLst>
      <p:ext uri="{BB962C8B-B14F-4D97-AF65-F5344CB8AC3E}">
        <p14:creationId xmlns:p14="http://schemas.microsoft.com/office/powerpoint/2010/main" val="24632876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5FFC7-AE3D-60AB-365E-F4C8A1A6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Consenso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conoscenza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contingengy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model)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4333347-EC0F-EC45-7A6D-3E6C94686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527" y="19595"/>
            <a:ext cx="7975474" cy="68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6466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2" name="Rectangle 1434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SCN009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31270" r="5452" b="1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434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br>
              <a:rPr lang="it-IT" altLang="ja-JP" sz="5100" b="1">
                <a:latin typeface="Arial Narrow" charset="0"/>
              </a:rPr>
            </a:br>
            <a:r>
              <a:rPr lang="it-IT" altLang="ja-JP" sz="5100" b="1">
                <a:latin typeface="Arial Narrow" charset="0"/>
              </a:rPr>
              <a:t>«D</a:t>
            </a:r>
            <a:r>
              <a:rPr lang="it-IT" altLang="it-IT" sz="5100" b="1">
                <a:latin typeface="Arial Narrow" charset="0"/>
              </a:rPr>
              <a:t>oing</a:t>
            </a:r>
            <a:r>
              <a:rPr lang="it-IT" altLang="x-none" sz="5100" b="1">
                <a:latin typeface="Arial Narrow" charset="0"/>
              </a:rPr>
              <a:t> gender</a:t>
            </a:r>
            <a:r>
              <a:rPr lang="it-IT" altLang="it-IT" sz="5100" b="1">
                <a:latin typeface="Arial Narrow" charset="0"/>
              </a:rPr>
              <a:t>»</a:t>
            </a:r>
            <a:r>
              <a:rPr lang="it-IT" altLang="x-none" sz="5100" b="1">
                <a:latin typeface="Arial Narrow" charset="0"/>
              </a:rPr>
              <a:t> Organizzazioni e disuguaglianze di genere</a:t>
            </a:r>
            <a:endParaRPr lang="it-IT" altLang="x-none" sz="5100">
              <a:latin typeface="Arial Narrow" charset="0"/>
            </a:endParaRPr>
          </a:p>
        </p:txBody>
      </p:sp>
      <p:sp>
        <p:nvSpPr>
          <p:cNvPr id="14346" name="Rectangle: Rounded Corners 1434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37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8B1C3F-B660-FC41-898A-9C0DF1515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70" y="450952"/>
            <a:ext cx="6359768" cy="3540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8A9B24-7B2B-D632-AB46-DBE2C4186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682" y="450951"/>
            <a:ext cx="4635904" cy="2700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9A99C7-B151-8A51-DC52-BA31BD877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826" y="4470400"/>
            <a:ext cx="6045200" cy="238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0A3C67-2679-99CC-1FB9-B406A9121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800" y="2141811"/>
            <a:ext cx="6045200" cy="238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7EFC-BC1F-1B2B-4D47-B9190E0F5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90" y="3932212"/>
            <a:ext cx="559001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748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271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Gender Gap: </a:t>
            </a:r>
            <a:b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“performance”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dell’Italia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0577D-9BEA-B55D-992E-4A5E11F2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159" y="1814732"/>
            <a:ext cx="8167236" cy="504326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5E6349F-E7D5-CA7E-011F-4FB8C9245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571500"/>
            <a:ext cx="6267450" cy="45974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2CF7DD-90FE-E946-A6AD-50523652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22" r="-2" b="4622"/>
          <a:stretch/>
        </p:blipFill>
        <p:spPr>
          <a:xfrm>
            <a:off x="6985000" y="571500"/>
            <a:ext cx="4562475" cy="4597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4E57B-DFC2-F646-B20F-9E288116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Una questione di? </a:t>
            </a:r>
          </a:p>
        </p:txBody>
      </p:sp>
    </p:spTree>
    <p:extLst>
      <p:ext uri="{BB962C8B-B14F-4D97-AF65-F5344CB8AC3E}">
        <p14:creationId xmlns:p14="http://schemas.microsoft.com/office/powerpoint/2010/main" val="40092826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0F75F-75C2-F442-81A1-DFF4C634F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T" dirty="0"/>
              <a:t>Lavoro d’aula sugli stereotipi:</a:t>
            </a:r>
            <a:br>
              <a:rPr lang="en-IT" dirty="0"/>
            </a:br>
            <a:r>
              <a:rPr lang="en-IT" dirty="0"/>
              <a:t> Maschile vs. Femminile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7F87F-0506-0746-B96A-BE2BC532D2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9440">
              <a:lnSpc>
                <a:spcPct val="100000"/>
              </a:lnSpc>
              <a:spcBef>
                <a:spcPts val="0"/>
              </a:spcBef>
            </a:pPr>
            <a:r>
              <a:rPr lang="en-IT" dirty="0">
                <a:highlight>
                  <a:srgbClr val="FFFF00"/>
                </a:highlight>
              </a:rPr>
              <a:t>Femminile:</a:t>
            </a:r>
          </a:p>
          <a:p>
            <a:pPr marL="19440">
              <a:lnSpc>
                <a:spcPct val="100000"/>
              </a:lnSpc>
              <a:spcBef>
                <a:spcPts val="0"/>
              </a:spcBef>
            </a:pPr>
            <a:endParaRPr lang="en-IT" dirty="0"/>
          </a:p>
          <a:p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CD62E2-1A21-9C42-9546-FDBB4E2545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Maschile</a:t>
            </a:r>
            <a:r>
              <a:rPr lang="en-IT" dirty="0"/>
              <a:t>:</a:t>
            </a:r>
          </a:p>
          <a:p>
            <a:pPr marL="19440">
              <a:lnSpc>
                <a:spcPct val="100000"/>
              </a:lnSpc>
              <a:spcBef>
                <a:spcPts val="0"/>
              </a:spcBef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9219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D478-C582-4E45-9E3E-90C9C12F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</a:t>
            </a:r>
            <a:r>
              <a:rPr lang="en-IT" sz="4000" dirty="0"/>
              <a:t>sa cambierebbe nella mia giornata se stamattina mi fossi svegliata/o del </a:t>
            </a:r>
            <a:r>
              <a:rPr lang="en-IT" sz="4000" u="sng" dirty="0"/>
              <a:t>sesso opposto</a:t>
            </a:r>
            <a:r>
              <a:rPr lang="en-IT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50697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1707932" y="1014567"/>
            <a:ext cx="8229600" cy="4997152"/>
          </a:xfrm>
        </p:spPr>
        <p:txBody>
          <a:bodyPr>
            <a:normAutofit fontScale="47500" lnSpcReduction="20000"/>
          </a:bodyPr>
          <a:lstStyle/>
          <a:p>
            <a:r>
              <a:rPr lang="it-IT" b="1" dirty="0"/>
              <a:t>A chi pensi se dico:</a:t>
            </a:r>
          </a:p>
          <a:p>
            <a:pPr marL="0" indent="0">
              <a:buNone/>
            </a:pPr>
            <a:r>
              <a:rPr lang="it-IT" dirty="0"/>
              <a:t>				Uomo 			Donna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Assessore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Atleta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Baby </a:t>
            </a:r>
            <a:r>
              <a:rPr lang="it-IT" dirty="0" err="1"/>
              <a:t>sitter</a:t>
            </a:r>
            <a:r>
              <a:rPr lang="it-IT" dirty="0"/>
              <a:t>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Barbiere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Barista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Chef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Carabiniere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Estetista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Ingegnere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Insegnante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Manager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Militare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Pompiere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Presidente 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Psichiatra</a:t>
            </a:r>
          </a:p>
          <a:p>
            <a:pPr indent="-457200">
              <a:buFont typeface="+mj-lt"/>
              <a:buAutoNum type="arabicPeriod"/>
            </a:pPr>
            <a:r>
              <a:rPr lang="it-IT" dirty="0"/>
              <a:t>Taxista 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513C0-1037-F949-904C-445BDAE05971}"/>
              </a:ext>
            </a:extLst>
          </p:cNvPr>
          <p:cNvSpPr txBox="1"/>
          <p:nvPr/>
        </p:nvSpPr>
        <p:spPr>
          <a:xfrm>
            <a:off x="3867807" y="273269"/>
            <a:ext cx="5023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Stereotipi nelle professioni</a:t>
            </a:r>
          </a:p>
          <a:p>
            <a:pPr algn="ctr"/>
            <a:endParaRPr lang="en-IT" sz="2400" b="1" dirty="0"/>
          </a:p>
        </p:txBody>
      </p:sp>
    </p:spTree>
    <p:extLst>
      <p:ext uri="{BB962C8B-B14F-4D97-AF65-F5344CB8AC3E}">
        <p14:creationId xmlns:p14="http://schemas.microsoft.com/office/powerpoint/2010/main" val="410782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5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B71A9-2BC6-C62C-0083-B7CCE976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33" y="2533338"/>
            <a:ext cx="2398426" cy="226528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Jobs…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0F2403-94B7-B1C1-9C41-C71009637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0450" y="640829"/>
            <a:ext cx="9411550" cy="557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26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96E90-134F-104B-B629-89C42401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 a woman they say…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CDDD11-D4D2-854C-A7C2-8052B116D860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https://player.vimeo.com/video/393253445?app_id=122963</a:t>
            </a:r>
          </a:p>
        </p:txBody>
      </p:sp>
      <p:pic>
        <p:nvPicPr>
          <p:cNvPr id="5" name="393253445?app_id=122963" descr="Be a Lady They Said">
            <a:hlinkClick r:id="" action="ppaction://media"/>
            <a:extLst>
              <a:ext uri="{FF2B5EF4-FFF2-40B4-BE49-F238E27FC236}">
                <a16:creationId xmlns:a16="http://schemas.microsoft.com/office/drawing/2014/main" id="{10CAEBF1-5822-7D49-9EC3-64A2247165F8}"/>
              </a:ext>
            </a:extLst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3273E-5A74-E04D-80BD-10A2AB9F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IT"/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D6292AB3-A7A4-D24B-80C2-3D71CAC01E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T" altLang="en-IT"/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8129DABF-6325-494D-8848-FA8D288D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2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9A3F2-AF05-BD41-B6F0-AE79A473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72" y="1128712"/>
            <a:ext cx="10337528" cy="4600575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/>
              <a:t>Pubblicità</a:t>
            </a:r>
            <a:r>
              <a:rPr lang="en-GB" dirty="0"/>
              <a:t> lines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=Ax2D04_DBes</a:t>
            </a:r>
            <a:endParaRPr lang="en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3119A-50E8-8D4D-8438-6A4C5AFB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504" y="989725"/>
            <a:ext cx="7315200" cy="5121275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https://www.youtube.com/watch?v=Ax2D04_DBes</a:t>
            </a:r>
            <a:endParaRPr lang="en-IT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D829-A9E0-344F-95E5-7DD5D7DE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IT"/>
          </a:p>
        </p:txBody>
      </p:sp>
      <p:pic>
        <p:nvPicPr>
          <p:cNvPr id="6" name="WhatsApp Video 2020-11-08 at 16.27.49.mp4" descr="WhatsApp Video 2020-11-08 at 16.27.49.mp4">
            <a:hlinkClick r:id="" action="ppaction://media"/>
            <a:extLst>
              <a:ext uri="{FF2B5EF4-FFF2-40B4-BE49-F238E27FC236}">
                <a16:creationId xmlns:a16="http://schemas.microsoft.com/office/drawing/2014/main" id="{08F74162-FDCF-B642-8091-F55AE92AE3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3" y="290513"/>
            <a:ext cx="11012487" cy="619442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B80F9-BA8F-6245-983C-2347DA06C84A}"/>
              </a:ext>
            </a:extLst>
          </p:cNvPr>
          <p:cNvSpPr txBox="1"/>
          <p:nvPr/>
        </p:nvSpPr>
        <p:spPr>
          <a:xfrm>
            <a:off x="2907792" y="6693408"/>
            <a:ext cx="565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=dNVuq2xp6B0</a:t>
            </a:r>
            <a:endParaRPr lang="en-IT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24028295_408878283822890_5724649075626098605_n.mp4" descr="124028295_408878283822890_5724649075626098605_n.mp4">
            <a:hlinkClick r:id="" action="ppaction://media"/>
            <a:extLst>
              <a:ext uri="{FF2B5EF4-FFF2-40B4-BE49-F238E27FC236}">
                <a16:creationId xmlns:a16="http://schemas.microsoft.com/office/drawing/2014/main" id="{84C20FB9-F185-3A4E-BDAD-AFE097B990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6" b="23704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B8BCE-D938-A344-8A84-94EEB26A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600">
                <a:latin typeface="+mj-lt"/>
              </a:rPr>
              <a:t>Lentamente… ma le cose cambiano, sempre!!</a:t>
            </a:r>
            <a:br>
              <a:rPr lang="en-US" sz="3600">
                <a:latin typeface="+mj-lt"/>
              </a:rPr>
            </a:br>
            <a:br>
              <a:rPr lang="en-US" sz="3600">
                <a:latin typeface="+mj-lt"/>
              </a:rPr>
            </a:br>
            <a:r>
              <a:rPr lang="en-US" sz="3600" i="1">
                <a:latin typeface="+mj-lt"/>
              </a:rPr>
              <a:t>“But while I may be the first woman. In this office, I will not be the last!” K. Harris 2019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n-and-wom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800984"/>
            <a:ext cx="2857500" cy="2857500"/>
          </a:xfrm>
        </p:spPr>
      </p:pic>
      <p:pic>
        <p:nvPicPr>
          <p:cNvPr id="5" name="Picture 4" descr="men-and-wome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72750"/>
            <a:ext cx="2881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en-and-women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03" y="36229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n-and-women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789364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n-and-women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39" y="40005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7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667000" y="1524001"/>
            <a:ext cx="7086600" cy="660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 dirty="0"/>
          </a:p>
          <a:p>
            <a:pPr>
              <a:spcBef>
                <a:spcPct val="50000"/>
              </a:spcBef>
            </a:pPr>
            <a:r>
              <a:rPr lang="it-IT" altLang="x-none" sz="4000" dirty="0"/>
              <a:t>Il genere è un modo di classificare gli individui, definendo attitudini e attività appropriate per ogni categoria sessuale. </a:t>
            </a:r>
          </a:p>
          <a:p>
            <a:pPr>
              <a:spcBef>
                <a:spcPct val="50000"/>
              </a:spcBef>
            </a:pPr>
            <a:r>
              <a:rPr lang="it-IT" altLang="x-none" sz="4000" dirty="0"/>
              <a:t>È una costruzione sociale.</a:t>
            </a:r>
          </a:p>
          <a:p>
            <a:pPr>
              <a:spcBef>
                <a:spcPct val="50000"/>
              </a:spcBef>
            </a:pPr>
            <a:endParaRPr lang="it-IT" altLang="x-none" sz="2300" dirty="0"/>
          </a:p>
          <a:p>
            <a:pPr>
              <a:spcBef>
                <a:spcPct val="50000"/>
              </a:spcBef>
            </a:pPr>
            <a:endParaRPr lang="it-IT" altLang="x-none" sz="2300" dirty="0"/>
          </a:p>
          <a:p>
            <a:pPr>
              <a:spcBef>
                <a:spcPct val="50000"/>
              </a:spcBef>
            </a:pPr>
            <a:r>
              <a:rPr lang="it-IT" altLang="x-none" sz="2300" dirty="0"/>
              <a:t>         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876800" y="28956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7174" name="Rectangle 6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7175" name="Picture 7" descr="http://www.satelliteindustries.com/products/gender.gif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685801"/>
            <a:ext cx="13525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6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x-none"/>
          </a:p>
        </p:txBody>
      </p:sp>
      <p:sp>
        <p:nvSpPr>
          <p:cNvPr id="17410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altLang="x-none"/>
          </a:p>
        </p:txBody>
      </p:sp>
      <p:pic>
        <p:nvPicPr>
          <p:cNvPr id="17411" name="Picture 6" descr="gen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4156" y="648920"/>
            <a:ext cx="8150941" cy="571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3285765" y="-243944"/>
            <a:ext cx="6802131" cy="66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it-IT" altLang="x-none" sz="3200" dirty="0">
                <a:latin typeface="Trebuchet MS" charset="0"/>
              </a:rPr>
              <a:t>Il genere è un costrutto relazionale.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altLang="x-none" sz="3200" dirty="0">
                <a:latin typeface="Trebuchet MS" charset="0"/>
              </a:rPr>
              <a:t>Viene costruito e riprodotto attraverso le interazioni tra gli attori sociali.</a:t>
            </a:r>
          </a:p>
          <a:p>
            <a:pPr algn="ctr" eaLnBrk="1" hangingPunct="1">
              <a:spcBef>
                <a:spcPct val="50000"/>
              </a:spcBef>
            </a:pPr>
            <a:endParaRPr lang="it-IT" altLang="x-none" sz="40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endParaRPr lang="it-IT" altLang="x-none" sz="2300" dirty="0">
              <a:latin typeface="Garamond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x-none" sz="2300" dirty="0">
                <a:latin typeface="Garamond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7089186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26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1443" name="Rectangle 1027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61445" name="Rectangle 1029"/>
          <p:cNvSpPr>
            <a:spLocks noChangeArrowheads="1"/>
          </p:cNvSpPr>
          <p:nvPr/>
        </p:nvSpPr>
        <p:spPr bwMode="auto">
          <a:xfrm>
            <a:off x="2895600" y="-609600"/>
            <a:ext cx="6858000" cy="776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>
              <a:latin typeface="Garamond" charset="0"/>
            </a:endParaRPr>
          </a:p>
          <a:p>
            <a:pPr algn="ctr">
              <a:spcBef>
                <a:spcPct val="50000"/>
              </a:spcBef>
            </a:pPr>
            <a:endParaRPr lang="it-IT" altLang="x-none" sz="4000">
              <a:latin typeface="Garamond" charset="0"/>
            </a:endParaRPr>
          </a:p>
          <a:p>
            <a:pPr algn="ctr">
              <a:spcBef>
                <a:spcPct val="50000"/>
              </a:spcBef>
            </a:pPr>
            <a:r>
              <a:rPr lang="it-IT" altLang="x-none" sz="4000">
                <a:solidFill>
                  <a:schemeClr val="accent2"/>
                </a:solidFill>
                <a:latin typeface="Garamond" charset="0"/>
              </a:rPr>
              <a:t>Genere	&amp;	Potere</a:t>
            </a:r>
            <a:r>
              <a:rPr lang="it-IT" altLang="x-none" sz="4000">
                <a:latin typeface="Garamond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it-IT" altLang="x-none" sz="3000">
                <a:latin typeface="Garamond" charset="0"/>
              </a:rPr>
              <a:t>L’utilizzo del concetto di Genere risponde all’esigenza di definire quanto vi è di socialmente costruito nella disuguaglianza sessuale, quanto vi è di non biologicamente dato nella relazione di disparità tra        uomini e donne.</a:t>
            </a:r>
          </a:p>
          <a:p>
            <a:pPr algn="ctr">
              <a:spcBef>
                <a:spcPct val="50000"/>
              </a:spcBef>
            </a:pPr>
            <a:endParaRPr lang="it-IT" altLang="x-none" sz="30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>
                <a:latin typeface="Garamond" charset="0"/>
              </a:rPr>
              <a:t>         </a:t>
            </a:r>
          </a:p>
        </p:txBody>
      </p:sp>
      <p:sp>
        <p:nvSpPr>
          <p:cNvPr id="61447" name="Rectangle 1031"/>
          <p:cNvSpPr>
            <a:spLocks noChangeArrowheads="1"/>
          </p:cNvSpPr>
          <p:nvPr/>
        </p:nvSpPr>
        <p:spPr bwMode="auto">
          <a:xfrm>
            <a:off x="5238750" y="271938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46" name="Picture 1030" descr="http://www.regione.sardegna.it/pariopportunita/images/bilancia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57201"/>
            <a:ext cx="17145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9" name="Rectangle 1033">
            <a:hlinkClick r:id="rId6"/>
          </p:cNvPr>
          <p:cNvSpPr>
            <a:spLocks noChangeArrowheads="1"/>
          </p:cNvSpPr>
          <p:nvPr/>
        </p:nvSpPr>
        <p:spPr bwMode="auto">
          <a:xfrm>
            <a:off x="5595938" y="2881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48" name="Picture 1032" descr="http://www.rafcom.co.uk/employment/images/cartoon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3788" y="228600"/>
            <a:ext cx="15303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1" name="Rectangle 1035">
            <a:hlinkClick r:id="rId9"/>
          </p:cNvPr>
          <p:cNvSpPr>
            <a:spLocks noChangeArrowheads="1"/>
          </p:cNvSpPr>
          <p:nvPr/>
        </p:nvSpPr>
        <p:spPr bwMode="auto">
          <a:xfrm>
            <a:off x="5395913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50" name="Picture 1034" descr="http://www.brunofranchi.it/images/madeinterra/arc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288" y="4076701"/>
            <a:ext cx="1528762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3" name="Rectangle 1037">
            <a:hlinkClick r:id="rId1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52" name="Picture 1036" descr="http://www.nca.no/ezimagecatalogue/catalogue/variations/3947-410x350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r:link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4149726"/>
            <a:ext cx="180975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55" name="Rectangle 1039"/>
          <p:cNvSpPr>
            <a:spLocks noChangeArrowheads="1"/>
          </p:cNvSpPr>
          <p:nvPr/>
        </p:nvSpPr>
        <p:spPr bwMode="auto">
          <a:xfrm>
            <a:off x="5381625" y="24765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61454" name="Picture 1038" descr="http://www.leader-values.com/Images/leadership.gif"/>
          <p:cNvPicPr>
            <a:picLocks noChangeAspect="1" noChangeArrowheads="1"/>
          </p:cNvPicPr>
          <p:nvPr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4953000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45305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438400" y="838201"/>
            <a:ext cx="56388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x-none" sz="40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Donne non si nasce, </a:t>
            </a:r>
          </a:p>
          <a:p>
            <a:pPr>
              <a:spcBef>
                <a:spcPct val="50000"/>
              </a:spcBef>
            </a:pPr>
            <a:r>
              <a:rPr lang="it-IT" altLang="x-none" sz="4000">
                <a:latin typeface="Garamond" charset="0"/>
              </a:rPr>
              <a:t>si diventa</a:t>
            </a: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  <a:p>
            <a:pPr>
              <a:spcBef>
                <a:spcPct val="50000"/>
              </a:spcBef>
            </a:pPr>
            <a:r>
              <a:rPr lang="it-IT" altLang="x-none" sz="2300">
                <a:latin typeface="Garamond" charset="0"/>
              </a:rPr>
              <a:t>         Simone de Beauvoir, </a:t>
            </a:r>
            <a:r>
              <a:rPr lang="it-IT" altLang="x-none" sz="2300" i="1">
                <a:latin typeface="Garamond" charset="0"/>
              </a:rPr>
              <a:t>Il secondo sesso</a:t>
            </a:r>
            <a:r>
              <a:rPr lang="it-IT" altLang="x-none" sz="2300">
                <a:latin typeface="Garamond" charset="0"/>
              </a:rPr>
              <a:t>, 1949</a:t>
            </a:r>
          </a:p>
          <a:p>
            <a:pPr>
              <a:spcBef>
                <a:spcPct val="50000"/>
              </a:spcBef>
            </a:pPr>
            <a:endParaRPr lang="it-IT" altLang="x-none" sz="2300">
              <a:latin typeface="Garamond" charset="0"/>
            </a:endParaRP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295900" y="27527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4102" name="Picture 6" descr="http://www.stanfordalumni.org/news/magazine/2002/mayjun/images/dept/gender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676400"/>
            <a:ext cx="26670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2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4E337-3E5D-4A1F-A5A1-2057F25B8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50D69-7CF7-4844-B844-A2B821C77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7854"/>
            <a:ext cx="12192000" cy="6865854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2072D-E02F-3ECD-7B02-5B63BA345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1" y="601744"/>
            <a:ext cx="6781800" cy="1338696"/>
          </a:xfrm>
        </p:spPr>
        <p:txBody>
          <a:bodyPr>
            <a:normAutofit/>
          </a:bodyPr>
          <a:lstStyle/>
          <a:p>
            <a:r>
              <a:rPr lang="en-IT" dirty="0"/>
              <a:t>Previsioni di sostituzione</a:t>
            </a:r>
            <a:endParaRPr lang="en-IT"/>
          </a:p>
        </p:txBody>
      </p:sp>
      <p:pic>
        <p:nvPicPr>
          <p:cNvPr id="5" name="Picture 4" descr="Tasti di un vecchio registratore di cassa">
            <a:extLst>
              <a:ext uri="{FF2B5EF4-FFF2-40B4-BE49-F238E27FC236}">
                <a16:creationId xmlns:a16="http://schemas.microsoft.com/office/drawing/2014/main" id="{AD1BA780-14A0-5874-19F7-90A5AFFD3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15" r="33477"/>
          <a:stretch/>
        </p:blipFill>
        <p:spPr>
          <a:xfrm>
            <a:off x="20" y="10"/>
            <a:ext cx="3754739" cy="6857990"/>
          </a:xfrm>
          <a:custGeom>
            <a:avLst/>
            <a:gdLst/>
            <a:ahLst/>
            <a:cxnLst/>
            <a:rect l="l" t="t" r="r" b="b"/>
            <a:pathLst>
              <a:path w="3754759" h="6858000">
                <a:moveTo>
                  <a:pt x="0" y="0"/>
                </a:moveTo>
                <a:lnTo>
                  <a:pt x="3405358" y="0"/>
                </a:lnTo>
                <a:lnTo>
                  <a:pt x="3406298" y="5103"/>
                </a:lnTo>
                <a:cubicBezTo>
                  <a:pt x="3408705" y="9272"/>
                  <a:pt x="3410993" y="13534"/>
                  <a:pt x="3408744" y="22806"/>
                </a:cubicBezTo>
                <a:cubicBezTo>
                  <a:pt x="3398212" y="18869"/>
                  <a:pt x="3412504" y="58782"/>
                  <a:pt x="3403554" y="60481"/>
                </a:cubicBezTo>
                <a:cubicBezTo>
                  <a:pt x="3417198" y="75379"/>
                  <a:pt x="3401704" y="83956"/>
                  <a:pt x="3406685" y="104437"/>
                </a:cubicBezTo>
                <a:cubicBezTo>
                  <a:pt x="3412035" y="113935"/>
                  <a:pt x="3413215" y="120918"/>
                  <a:pt x="3408439" y="130745"/>
                </a:cubicBezTo>
                <a:cubicBezTo>
                  <a:pt x="3434362" y="174436"/>
                  <a:pt x="3410826" y="157826"/>
                  <a:pt x="3422002" y="199353"/>
                </a:cubicBezTo>
                <a:cubicBezTo>
                  <a:pt x="3433366" y="235046"/>
                  <a:pt x="3441595" y="275734"/>
                  <a:pt x="3466217" y="309590"/>
                </a:cubicBezTo>
                <a:cubicBezTo>
                  <a:pt x="3473022" y="315692"/>
                  <a:pt x="3476249" y="331335"/>
                  <a:pt x="3473425" y="344525"/>
                </a:cubicBezTo>
                <a:cubicBezTo>
                  <a:pt x="3472938" y="346792"/>
                  <a:pt x="3472286" y="348904"/>
                  <a:pt x="3471491" y="350788"/>
                </a:cubicBezTo>
                <a:cubicBezTo>
                  <a:pt x="3476473" y="380853"/>
                  <a:pt x="3497528" y="490678"/>
                  <a:pt x="3503314" y="524915"/>
                </a:cubicBezTo>
                <a:cubicBezTo>
                  <a:pt x="3495110" y="528110"/>
                  <a:pt x="3511009" y="544789"/>
                  <a:pt x="3506208" y="556205"/>
                </a:cubicBezTo>
                <a:cubicBezTo>
                  <a:pt x="3501906" y="564424"/>
                  <a:pt x="3505727" y="571402"/>
                  <a:pt x="3506503" y="579730"/>
                </a:cubicBezTo>
                <a:cubicBezTo>
                  <a:pt x="3503352" y="590904"/>
                  <a:pt x="3511763" y="626437"/>
                  <a:pt x="3516997" y="635552"/>
                </a:cubicBezTo>
                <a:cubicBezTo>
                  <a:pt x="3534688" y="657082"/>
                  <a:pt x="3524838" y="708447"/>
                  <a:pt x="3538464" y="726388"/>
                </a:cubicBezTo>
                <a:cubicBezTo>
                  <a:pt x="3540659" y="733032"/>
                  <a:pt x="3541735" y="739585"/>
                  <a:pt x="3542115" y="746049"/>
                </a:cubicBezTo>
                <a:lnTo>
                  <a:pt x="3541598" y="764218"/>
                </a:lnTo>
                <a:lnTo>
                  <a:pt x="3538294" y="769538"/>
                </a:lnTo>
                <a:lnTo>
                  <a:pt x="3539714" y="780556"/>
                </a:lnTo>
                <a:lnTo>
                  <a:pt x="3539328" y="783752"/>
                </a:lnTo>
                <a:cubicBezTo>
                  <a:pt x="3538575" y="789859"/>
                  <a:pt x="3537953" y="795880"/>
                  <a:pt x="3537882" y="801812"/>
                </a:cubicBezTo>
                <a:cubicBezTo>
                  <a:pt x="3555332" y="793164"/>
                  <a:pt x="3540143" y="850853"/>
                  <a:pt x="3553763" y="833773"/>
                </a:cubicBezTo>
                <a:cubicBezTo>
                  <a:pt x="3556400" y="864868"/>
                  <a:pt x="3568671" y="840452"/>
                  <a:pt x="3557696" y="878520"/>
                </a:cubicBezTo>
                <a:cubicBezTo>
                  <a:pt x="3574636" y="926170"/>
                  <a:pt x="3572932" y="1002669"/>
                  <a:pt x="3596902" y="1039468"/>
                </a:cubicBezTo>
                <a:cubicBezTo>
                  <a:pt x="3588227" y="1035176"/>
                  <a:pt x="3582669" y="1055878"/>
                  <a:pt x="3587550" y="1069793"/>
                </a:cubicBezTo>
                <a:cubicBezTo>
                  <a:pt x="3553603" y="1054905"/>
                  <a:pt x="3620138" y="1124159"/>
                  <a:pt x="3598129" y="1137690"/>
                </a:cubicBezTo>
                <a:cubicBezTo>
                  <a:pt x="3619154" y="1137277"/>
                  <a:pt x="3657845" y="1198819"/>
                  <a:pt x="3642072" y="1229443"/>
                </a:cubicBezTo>
                <a:cubicBezTo>
                  <a:pt x="3648492" y="1274612"/>
                  <a:pt x="3667414" y="1305895"/>
                  <a:pt x="3662799" y="1353804"/>
                </a:cubicBezTo>
                <a:cubicBezTo>
                  <a:pt x="3665680" y="1355144"/>
                  <a:pt x="3668149" y="1357448"/>
                  <a:pt x="3670319" y="1360420"/>
                </a:cubicBezTo>
                <a:lnTo>
                  <a:pt x="3675717" y="1370453"/>
                </a:lnTo>
                <a:lnTo>
                  <a:pt x="3675458" y="1372456"/>
                </a:lnTo>
                <a:cubicBezTo>
                  <a:pt x="3675775" y="1380261"/>
                  <a:pt x="3677154" y="1384198"/>
                  <a:pt x="3678998" y="1386422"/>
                </a:cubicBezTo>
                <a:lnTo>
                  <a:pt x="3681613" y="1387932"/>
                </a:lnTo>
                <a:lnTo>
                  <a:pt x="3684619" y="1397028"/>
                </a:lnTo>
                <a:lnTo>
                  <a:pt x="3692094" y="1413643"/>
                </a:lnTo>
                <a:lnTo>
                  <a:pt x="3692036" y="1417975"/>
                </a:lnTo>
                <a:lnTo>
                  <a:pt x="3701043" y="1444940"/>
                </a:lnTo>
                <a:lnTo>
                  <a:pt x="3700474" y="1445893"/>
                </a:lnTo>
                <a:cubicBezTo>
                  <a:pt x="3699407" y="1448641"/>
                  <a:pt x="3699006" y="1451835"/>
                  <a:pt x="3699990" y="1456030"/>
                </a:cubicBezTo>
                <a:cubicBezTo>
                  <a:pt x="3688343" y="1458099"/>
                  <a:pt x="3696713" y="1461887"/>
                  <a:pt x="3700642" y="1474079"/>
                </a:cubicBezTo>
                <a:cubicBezTo>
                  <a:pt x="3683431" y="1480016"/>
                  <a:pt x="3700716" y="1509516"/>
                  <a:pt x="3693587" y="1522890"/>
                </a:cubicBezTo>
                <a:cubicBezTo>
                  <a:pt x="3696861" y="1531716"/>
                  <a:pt x="3700010" y="1541157"/>
                  <a:pt x="3702900" y="1551068"/>
                </a:cubicBezTo>
                <a:lnTo>
                  <a:pt x="3708038" y="1631578"/>
                </a:lnTo>
                <a:lnTo>
                  <a:pt x="3698097" y="1716642"/>
                </a:lnTo>
                <a:cubicBezTo>
                  <a:pt x="3699314" y="1747867"/>
                  <a:pt x="3695412" y="1775147"/>
                  <a:pt x="3700384" y="1801382"/>
                </a:cubicBezTo>
                <a:cubicBezTo>
                  <a:pt x="3696845" y="1812311"/>
                  <a:pt x="3695699" y="1822504"/>
                  <a:pt x="3702257" y="1832013"/>
                </a:cubicBezTo>
                <a:cubicBezTo>
                  <a:pt x="3701651" y="1861238"/>
                  <a:pt x="3693313" y="1868713"/>
                  <a:pt x="3700986" y="1886838"/>
                </a:cubicBezTo>
                <a:cubicBezTo>
                  <a:pt x="3687741" y="1903887"/>
                  <a:pt x="3693148" y="1904594"/>
                  <a:pt x="3697545" y="1912087"/>
                </a:cubicBezTo>
                <a:lnTo>
                  <a:pt x="3697885" y="1913171"/>
                </a:lnTo>
                <a:lnTo>
                  <a:pt x="3695987" y="1915505"/>
                </a:lnTo>
                <a:lnTo>
                  <a:pt x="3695284" y="1920179"/>
                </a:lnTo>
                <a:lnTo>
                  <a:pt x="3696499" y="1932787"/>
                </a:lnTo>
                <a:lnTo>
                  <a:pt x="3697473" y="1937503"/>
                </a:lnTo>
                <a:cubicBezTo>
                  <a:pt x="3697953" y="1940760"/>
                  <a:pt x="3698023" y="1942937"/>
                  <a:pt x="3697799" y="1944457"/>
                </a:cubicBezTo>
                <a:lnTo>
                  <a:pt x="3697642" y="1944638"/>
                </a:lnTo>
                <a:lnTo>
                  <a:pt x="3698268" y="1951136"/>
                </a:lnTo>
                <a:cubicBezTo>
                  <a:pt x="3699704" y="1962083"/>
                  <a:pt x="3701457" y="1972719"/>
                  <a:pt x="3703418" y="1982828"/>
                </a:cubicBezTo>
                <a:cubicBezTo>
                  <a:pt x="3694620" y="1991887"/>
                  <a:pt x="3707345" y="2028973"/>
                  <a:pt x="3689767" y="2025705"/>
                </a:cubicBezTo>
                <a:cubicBezTo>
                  <a:pt x="3691896" y="2039367"/>
                  <a:pt x="3699517" y="2047321"/>
                  <a:pt x="3687894" y="2043252"/>
                </a:cubicBezTo>
                <a:cubicBezTo>
                  <a:pt x="3688268" y="2047766"/>
                  <a:pt x="3687435" y="2050599"/>
                  <a:pt x="3686015" y="2052668"/>
                </a:cubicBezTo>
                <a:lnTo>
                  <a:pt x="3685329" y="2053280"/>
                </a:lnTo>
                <a:lnTo>
                  <a:pt x="3690348" y="2083660"/>
                </a:lnTo>
                <a:lnTo>
                  <a:pt x="3689688" y="2087758"/>
                </a:lnTo>
                <a:lnTo>
                  <a:pt x="3694656" y="2107476"/>
                </a:lnTo>
                <a:lnTo>
                  <a:pt x="3696317" y="2117709"/>
                </a:lnTo>
                <a:lnTo>
                  <a:pt x="3698652" y="2120508"/>
                </a:lnTo>
                <a:cubicBezTo>
                  <a:pt x="3700138" y="2123582"/>
                  <a:pt x="3700933" y="2128051"/>
                  <a:pt x="3700157" y="2135655"/>
                </a:cubicBezTo>
                <a:lnTo>
                  <a:pt x="3699626" y="2137431"/>
                </a:lnTo>
                <a:lnTo>
                  <a:pt x="3703486" y="2149795"/>
                </a:lnTo>
                <a:cubicBezTo>
                  <a:pt x="3705184" y="2153754"/>
                  <a:pt x="3707268" y="2157232"/>
                  <a:pt x="3709885" y="2160002"/>
                </a:cubicBezTo>
                <a:cubicBezTo>
                  <a:pt x="3698737" y="2203287"/>
                  <a:pt x="3712805" y="2242927"/>
                  <a:pt x="3712777" y="2289319"/>
                </a:cubicBezTo>
                <a:cubicBezTo>
                  <a:pt x="3693169" y="2310331"/>
                  <a:pt x="3722276" y="2389074"/>
                  <a:pt x="3742794" y="2399589"/>
                </a:cubicBezTo>
                <a:cubicBezTo>
                  <a:pt x="3725319" y="2400703"/>
                  <a:pt x="3751962" y="2457534"/>
                  <a:pt x="3753311" y="2472464"/>
                </a:cubicBezTo>
                <a:cubicBezTo>
                  <a:pt x="3753760" y="2477441"/>
                  <a:pt x="3751399" y="2477762"/>
                  <a:pt x="3743656" y="2469811"/>
                </a:cubicBezTo>
                <a:cubicBezTo>
                  <a:pt x="3746474" y="2485608"/>
                  <a:pt x="3738186" y="2502460"/>
                  <a:pt x="3730339" y="2493869"/>
                </a:cubicBezTo>
                <a:cubicBezTo>
                  <a:pt x="3748556" y="2541387"/>
                  <a:pt x="3736267" y="2613433"/>
                  <a:pt x="3746134" y="2667651"/>
                </a:cubicBezTo>
                <a:cubicBezTo>
                  <a:pt x="3730160" y="2698252"/>
                  <a:pt x="3745496" y="2681337"/>
                  <a:pt x="3743743" y="2712354"/>
                </a:cubicBezTo>
                <a:cubicBezTo>
                  <a:pt x="3759373" y="2703131"/>
                  <a:pt x="3736572" y="2750256"/>
                  <a:pt x="3754759" y="2751060"/>
                </a:cubicBezTo>
                <a:cubicBezTo>
                  <a:pt x="3753864" y="2756679"/>
                  <a:pt x="3752424" y="2762098"/>
                  <a:pt x="3750841" y="2767527"/>
                </a:cubicBezTo>
                <a:lnTo>
                  <a:pt x="3750021" y="2770377"/>
                </a:lnTo>
                <a:lnTo>
                  <a:pt x="3749874" y="2781617"/>
                </a:lnTo>
                <a:lnTo>
                  <a:pt x="3745916" y="2784975"/>
                </a:lnTo>
                <a:lnTo>
                  <a:pt x="3742888" y="2802030"/>
                </a:lnTo>
                <a:cubicBezTo>
                  <a:pt x="3742360" y="2808388"/>
                  <a:pt x="3742498" y="2815196"/>
                  <a:pt x="3743710" y="2822667"/>
                </a:cubicBezTo>
                <a:cubicBezTo>
                  <a:pt x="3751787" y="2840797"/>
                  <a:pt x="3744398" y="2870002"/>
                  <a:pt x="3746201" y="2896003"/>
                </a:cubicBezTo>
                <a:lnTo>
                  <a:pt x="3749006" y="2907846"/>
                </a:lnTo>
                <a:lnTo>
                  <a:pt x="3747206" y="2947037"/>
                </a:lnTo>
                <a:cubicBezTo>
                  <a:pt x="3747030" y="2958176"/>
                  <a:pt x="3747214" y="2969719"/>
                  <a:pt x="3748070" y="2981841"/>
                </a:cubicBezTo>
                <a:lnTo>
                  <a:pt x="3750937" y="3004278"/>
                </a:lnTo>
                <a:lnTo>
                  <a:pt x="3749761" y="3010254"/>
                </a:lnTo>
                <a:cubicBezTo>
                  <a:pt x="3750425" y="3020530"/>
                  <a:pt x="3756245" y="3033889"/>
                  <a:pt x="3749923" y="3032983"/>
                </a:cubicBezTo>
                <a:lnTo>
                  <a:pt x="3752658" y="3044429"/>
                </a:lnTo>
                <a:lnTo>
                  <a:pt x="3748217" y="3056076"/>
                </a:lnTo>
                <a:cubicBezTo>
                  <a:pt x="3747117" y="3057381"/>
                  <a:pt x="3745928" y="3058381"/>
                  <a:pt x="3744691" y="3059042"/>
                </a:cubicBezTo>
                <a:lnTo>
                  <a:pt x="3747123" y="3075102"/>
                </a:lnTo>
                <a:lnTo>
                  <a:pt x="3744190" y="3088509"/>
                </a:lnTo>
                <a:lnTo>
                  <a:pt x="3747093" y="3099930"/>
                </a:lnTo>
                <a:lnTo>
                  <a:pt x="3746799" y="3104743"/>
                </a:lnTo>
                <a:lnTo>
                  <a:pt x="3745610" y="3116729"/>
                </a:lnTo>
                <a:cubicBezTo>
                  <a:pt x="3744666" y="3122891"/>
                  <a:pt x="3743503" y="3129792"/>
                  <a:pt x="3742676" y="3137453"/>
                </a:cubicBezTo>
                <a:lnTo>
                  <a:pt x="3742441" y="3143884"/>
                </a:lnTo>
                <a:lnTo>
                  <a:pt x="3737104" y="3158122"/>
                </a:lnTo>
                <a:cubicBezTo>
                  <a:pt x="3733050" y="3168490"/>
                  <a:pt x="3730374" y="3176626"/>
                  <a:pt x="3733275" y="3185367"/>
                </a:cubicBezTo>
                <a:cubicBezTo>
                  <a:pt x="3728135" y="3200760"/>
                  <a:pt x="3712176" y="3212117"/>
                  <a:pt x="3717639" y="3233769"/>
                </a:cubicBezTo>
                <a:cubicBezTo>
                  <a:pt x="3709851" y="3227497"/>
                  <a:pt x="3717920" y="3258095"/>
                  <a:pt x="3710433" y="3262123"/>
                </a:cubicBezTo>
                <a:cubicBezTo>
                  <a:pt x="3704342" y="3264110"/>
                  <a:pt x="3705370" y="3273856"/>
                  <a:pt x="3703458" y="3281408"/>
                </a:cubicBezTo>
                <a:cubicBezTo>
                  <a:pt x="3697412" y="3287020"/>
                  <a:pt x="3693483" y="3324746"/>
                  <a:pt x="3695027" y="3337739"/>
                </a:cubicBezTo>
                <a:cubicBezTo>
                  <a:pt x="3703095" y="3374177"/>
                  <a:pt x="3679154" y="3404974"/>
                  <a:pt x="3684951" y="3434139"/>
                </a:cubicBezTo>
                <a:cubicBezTo>
                  <a:pt x="3684732" y="3441861"/>
                  <a:pt x="3683615" y="3448308"/>
                  <a:pt x="3681946" y="3453928"/>
                </a:cubicBezTo>
                <a:lnTo>
                  <a:pt x="3675939" y="3468021"/>
                </a:lnTo>
                <a:cubicBezTo>
                  <a:pt x="3674480" y="3468264"/>
                  <a:pt x="3673022" y="3468506"/>
                  <a:pt x="3671563" y="3468748"/>
                </a:cubicBezTo>
                <a:lnTo>
                  <a:pt x="3669360" y="3479164"/>
                </a:lnTo>
                <a:lnTo>
                  <a:pt x="3668060" y="3481325"/>
                </a:lnTo>
                <a:cubicBezTo>
                  <a:pt x="3665560" y="3485437"/>
                  <a:pt x="3663197" y="3489622"/>
                  <a:pt x="3661315" y="3494328"/>
                </a:cubicBezTo>
                <a:cubicBezTo>
                  <a:pt x="3678446" y="3506175"/>
                  <a:pt x="3648136" y="3536311"/>
                  <a:pt x="3664679" y="3537226"/>
                </a:cubicBezTo>
                <a:cubicBezTo>
                  <a:pt x="3657322" y="3565147"/>
                  <a:pt x="3674997" y="3558694"/>
                  <a:pt x="3654205" y="3577551"/>
                </a:cubicBezTo>
                <a:cubicBezTo>
                  <a:pt x="3653633" y="3634248"/>
                  <a:pt x="3628736" y="3694092"/>
                  <a:pt x="3637325" y="3749618"/>
                </a:cubicBezTo>
                <a:cubicBezTo>
                  <a:pt x="3631446" y="3736800"/>
                  <a:pt x="3620480" y="3747498"/>
                  <a:pt x="3620258" y="3763981"/>
                </a:cubicBezTo>
                <a:cubicBezTo>
                  <a:pt x="3596667" y="3715365"/>
                  <a:pt x="3630603" y="3842969"/>
                  <a:pt x="3608193" y="3830141"/>
                </a:cubicBezTo>
                <a:cubicBezTo>
                  <a:pt x="3625759" y="3852486"/>
                  <a:pt x="3638965" y="3943841"/>
                  <a:pt x="3616479" y="3951521"/>
                </a:cubicBezTo>
                <a:cubicBezTo>
                  <a:pt x="3607940" y="3994867"/>
                  <a:pt x="3614033" y="4040502"/>
                  <a:pt x="3595498" y="4074157"/>
                </a:cubicBezTo>
                <a:cubicBezTo>
                  <a:pt x="3597477" y="4078342"/>
                  <a:pt x="3598819" y="4082864"/>
                  <a:pt x="3599706" y="4087599"/>
                </a:cubicBezTo>
                <a:lnTo>
                  <a:pt x="3601103" y="4101515"/>
                </a:lnTo>
                <a:lnTo>
                  <a:pt x="3600274" y="4102849"/>
                </a:lnTo>
                <a:cubicBezTo>
                  <a:pt x="3598143" y="4109482"/>
                  <a:pt x="3598077" y="4114144"/>
                  <a:pt x="3598925" y="4117926"/>
                </a:cubicBezTo>
                <a:lnTo>
                  <a:pt x="3600630" y="4121966"/>
                </a:lnTo>
                <a:lnTo>
                  <a:pt x="3600331" y="4132543"/>
                </a:lnTo>
                <a:lnTo>
                  <a:pt x="3601432" y="4154003"/>
                </a:lnTo>
                <a:lnTo>
                  <a:pt x="3600054" y="4157433"/>
                </a:lnTo>
                <a:lnTo>
                  <a:pt x="3599248" y="4188888"/>
                </a:lnTo>
                <a:cubicBezTo>
                  <a:pt x="3598993" y="4188940"/>
                  <a:pt x="3598738" y="4188992"/>
                  <a:pt x="3598484" y="4189044"/>
                </a:cubicBezTo>
                <a:cubicBezTo>
                  <a:pt x="3596754" y="4190111"/>
                  <a:pt x="3595443" y="4192250"/>
                  <a:pt x="3594971" y="4196698"/>
                </a:cubicBezTo>
                <a:cubicBezTo>
                  <a:pt x="3584674" y="4185805"/>
                  <a:pt x="3590455" y="4197885"/>
                  <a:pt x="3589971" y="4211958"/>
                </a:cubicBezTo>
                <a:cubicBezTo>
                  <a:pt x="3573870" y="4198179"/>
                  <a:pt x="3579156" y="4240607"/>
                  <a:pt x="3569135" y="4243705"/>
                </a:cubicBezTo>
                <a:cubicBezTo>
                  <a:pt x="3569142" y="4254351"/>
                  <a:pt x="3568856" y="4265362"/>
                  <a:pt x="3568210" y="4276468"/>
                </a:cubicBezTo>
                <a:lnTo>
                  <a:pt x="3567613" y="4282925"/>
                </a:lnTo>
                <a:cubicBezTo>
                  <a:pt x="3567553" y="4282949"/>
                  <a:pt x="3567492" y="4282974"/>
                  <a:pt x="3567432" y="4282999"/>
                </a:cubicBezTo>
                <a:cubicBezTo>
                  <a:pt x="3566940" y="4284280"/>
                  <a:pt x="3566607" y="4286359"/>
                  <a:pt x="3566464" y="4289697"/>
                </a:cubicBezTo>
                <a:lnTo>
                  <a:pt x="3566526" y="4294698"/>
                </a:lnTo>
                <a:lnTo>
                  <a:pt x="3565367" y="4307225"/>
                </a:lnTo>
                <a:lnTo>
                  <a:pt x="3563841" y="4311164"/>
                </a:lnTo>
                <a:lnTo>
                  <a:pt x="3561610" y="4312189"/>
                </a:lnTo>
                <a:lnTo>
                  <a:pt x="3561734" y="4313408"/>
                </a:lnTo>
                <a:cubicBezTo>
                  <a:pt x="3564537" y="4323096"/>
                  <a:pt x="3569544" y="4327053"/>
                  <a:pt x="3553832" y="4334910"/>
                </a:cubicBezTo>
                <a:cubicBezTo>
                  <a:pt x="3557797" y="4356533"/>
                  <a:pt x="3548502" y="4358433"/>
                  <a:pt x="3542564" y="4385380"/>
                </a:cubicBezTo>
                <a:cubicBezTo>
                  <a:pt x="3547050" y="4398267"/>
                  <a:pt x="3544091" y="4407098"/>
                  <a:pt x="3538724" y="4415150"/>
                </a:cubicBezTo>
                <a:cubicBezTo>
                  <a:pt x="3538633" y="4442707"/>
                  <a:pt x="3529920" y="4465824"/>
                  <a:pt x="3525348" y="4495753"/>
                </a:cubicBezTo>
                <a:cubicBezTo>
                  <a:pt x="3529387" y="4530212"/>
                  <a:pt x="3514579" y="4543935"/>
                  <a:pt x="3509749" y="4575934"/>
                </a:cubicBezTo>
                <a:cubicBezTo>
                  <a:pt x="3519579" y="4606914"/>
                  <a:pt x="3496418" y="4596497"/>
                  <a:pt x="3489779" y="4611927"/>
                </a:cubicBezTo>
                <a:lnTo>
                  <a:pt x="3488856" y="4616508"/>
                </a:lnTo>
                <a:lnTo>
                  <a:pt x="3489486" y="4629163"/>
                </a:lnTo>
                <a:lnTo>
                  <a:pt x="3490242" y="4633947"/>
                </a:lnTo>
                <a:cubicBezTo>
                  <a:pt x="3490570" y="4637233"/>
                  <a:pt x="3490539" y="4639406"/>
                  <a:pt x="3490244" y="4640894"/>
                </a:cubicBezTo>
                <a:lnTo>
                  <a:pt x="3490078" y="4641059"/>
                </a:lnTo>
                <a:lnTo>
                  <a:pt x="3490403" y="4647582"/>
                </a:lnTo>
                <a:cubicBezTo>
                  <a:pt x="3491330" y="4658608"/>
                  <a:pt x="3492590" y="4669354"/>
                  <a:pt x="3494082" y="4679601"/>
                </a:cubicBezTo>
                <a:cubicBezTo>
                  <a:pt x="3484854" y="4687754"/>
                  <a:pt x="3495864" y="4725869"/>
                  <a:pt x="3478421" y="4720918"/>
                </a:cubicBezTo>
                <a:cubicBezTo>
                  <a:pt x="3479918" y="4734712"/>
                  <a:pt x="3487176" y="4743359"/>
                  <a:pt x="3475730" y="4738188"/>
                </a:cubicBezTo>
                <a:cubicBezTo>
                  <a:pt x="3475894" y="4742712"/>
                  <a:pt x="3474928" y="4745450"/>
                  <a:pt x="3473409" y="4747368"/>
                </a:cubicBezTo>
                <a:lnTo>
                  <a:pt x="3472696" y="4747913"/>
                </a:lnTo>
                <a:lnTo>
                  <a:pt x="3476304" y="4778609"/>
                </a:lnTo>
                <a:lnTo>
                  <a:pt x="3475454" y="4782623"/>
                </a:lnTo>
                <a:lnTo>
                  <a:pt x="3479507" y="4802712"/>
                </a:lnTo>
                <a:lnTo>
                  <a:pt x="3480695" y="4813049"/>
                </a:lnTo>
                <a:lnTo>
                  <a:pt x="3482902" y="4816057"/>
                </a:lnTo>
                <a:cubicBezTo>
                  <a:pt x="3484247" y="4819259"/>
                  <a:pt x="3484834" y="4823783"/>
                  <a:pt x="3483703" y="4831270"/>
                </a:cubicBezTo>
                <a:lnTo>
                  <a:pt x="3483090" y="4832984"/>
                </a:lnTo>
                <a:lnTo>
                  <a:pt x="3486378" y="4845654"/>
                </a:lnTo>
                <a:cubicBezTo>
                  <a:pt x="3487893" y="4849755"/>
                  <a:pt x="3489817" y="4853416"/>
                  <a:pt x="3492309" y="4856425"/>
                </a:cubicBezTo>
                <a:cubicBezTo>
                  <a:pt x="3479133" y="4898390"/>
                  <a:pt x="3491371" y="4939174"/>
                  <a:pt x="3489182" y="4985308"/>
                </a:cubicBezTo>
                <a:cubicBezTo>
                  <a:pt x="3492413" y="5037202"/>
                  <a:pt x="3496839" y="5073159"/>
                  <a:pt x="3498182" y="5107346"/>
                </a:cubicBezTo>
                <a:cubicBezTo>
                  <a:pt x="3500266" y="5123329"/>
                  <a:pt x="3506680" y="5240376"/>
                  <a:pt x="3499225" y="5231073"/>
                </a:cubicBezTo>
                <a:cubicBezTo>
                  <a:pt x="3515247" y="5280090"/>
                  <a:pt x="3497607" y="5309911"/>
                  <a:pt x="3504960" y="5364785"/>
                </a:cubicBezTo>
                <a:cubicBezTo>
                  <a:pt x="3487546" y="5393671"/>
                  <a:pt x="3503686" y="5378336"/>
                  <a:pt x="3500486" y="5409009"/>
                </a:cubicBezTo>
                <a:cubicBezTo>
                  <a:pt x="3516561" y="5401350"/>
                  <a:pt x="3491544" y="5446009"/>
                  <a:pt x="3509710" y="5448570"/>
                </a:cubicBezTo>
                <a:cubicBezTo>
                  <a:pt x="3508555" y="5454072"/>
                  <a:pt x="3506859" y="5459319"/>
                  <a:pt x="3505022" y="5464568"/>
                </a:cubicBezTo>
                <a:lnTo>
                  <a:pt x="3504070" y="5467320"/>
                </a:lnTo>
                <a:lnTo>
                  <a:pt x="3503399" y="5478483"/>
                </a:lnTo>
                <a:lnTo>
                  <a:pt x="3499281" y="5481443"/>
                </a:lnTo>
                <a:lnTo>
                  <a:pt x="3499047" y="5616712"/>
                </a:lnTo>
                <a:cubicBezTo>
                  <a:pt x="3502347" y="5628424"/>
                  <a:pt x="3503819" y="5666768"/>
                  <a:pt x="3498775" y="5675291"/>
                </a:cubicBezTo>
                <a:cubicBezTo>
                  <a:pt x="3497984" y="5683547"/>
                  <a:pt x="3500335" y="5692400"/>
                  <a:pt x="3494739" y="5697458"/>
                </a:cubicBezTo>
                <a:cubicBezTo>
                  <a:pt x="3492180" y="5715432"/>
                  <a:pt x="3486290" y="5756597"/>
                  <a:pt x="3483423" y="5783137"/>
                </a:cubicBezTo>
                <a:cubicBezTo>
                  <a:pt x="3491452" y="5796973"/>
                  <a:pt x="3477643" y="5819988"/>
                  <a:pt x="3477532" y="5856699"/>
                </a:cubicBezTo>
                <a:cubicBezTo>
                  <a:pt x="3486776" y="5871818"/>
                  <a:pt x="3477340" y="5881447"/>
                  <a:pt x="3490032" y="5910638"/>
                </a:cubicBezTo>
                <a:cubicBezTo>
                  <a:pt x="3488930" y="5911913"/>
                  <a:pt x="3487924" y="5913488"/>
                  <a:pt x="3487046" y="5915313"/>
                </a:cubicBezTo>
                <a:cubicBezTo>
                  <a:pt x="3481941" y="5925917"/>
                  <a:pt x="3482137" y="5942505"/>
                  <a:pt x="3487484" y="5952365"/>
                </a:cubicBezTo>
                <a:cubicBezTo>
                  <a:pt x="3504666" y="5999029"/>
                  <a:pt x="3505019" y="6042078"/>
                  <a:pt x="3509266" y="6082373"/>
                </a:cubicBezTo>
                <a:cubicBezTo>
                  <a:pt x="3512265" y="6128005"/>
                  <a:pt x="3492950" y="6098121"/>
                  <a:pt x="3509564" y="6154771"/>
                </a:cubicBezTo>
                <a:cubicBezTo>
                  <a:pt x="3503223" y="6161045"/>
                  <a:pt x="3503062" y="6168289"/>
                  <a:pt x="3506404" y="6180433"/>
                </a:cubicBezTo>
                <a:cubicBezTo>
                  <a:pt x="3507378" y="6202614"/>
                  <a:pt x="3491084" y="6201180"/>
                  <a:pt x="3501312" y="6223427"/>
                </a:cubicBezTo>
                <a:cubicBezTo>
                  <a:pt x="3492497" y="6219559"/>
                  <a:pt x="3498753" y="6265580"/>
                  <a:pt x="3489469" y="6255476"/>
                </a:cubicBezTo>
                <a:cubicBezTo>
                  <a:pt x="3481791" y="6270065"/>
                  <a:pt x="3495037" y="6276996"/>
                  <a:pt x="3488398" y="6291462"/>
                </a:cubicBezTo>
                <a:cubicBezTo>
                  <a:pt x="3487099" y="6307679"/>
                  <a:pt x="3497555" y="6282019"/>
                  <a:pt x="3498547" y="6299935"/>
                </a:cubicBezTo>
                <a:cubicBezTo>
                  <a:pt x="3498173" y="6321676"/>
                  <a:pt x="3514193" y="6321381"/>
                  <a:pt x="3494028" y="6338390"/>
                </a:cubicBezTo>
                <a:lnTo>
                  <a:pt x="3486030" y="6396716"/>
                </a:lnTo>
                <a:cubicBezTo>
                  <a:pt x="3491309" y="6409668"/>
                  <a:pt x="3488928" y="6420134"/>
                  <a:pt x="3484103" y="6430386"/>
                </a:cubicBezTo>
                <a:cubicBezTo>
                  <a:pt x="3485763" y="6460632"/>
                  <a:pt x="3478568" y="6488285"/>
                  <a:pt x="3475922" y="6522318"/>
                </a:cubicBezTo>
                <a:cubicBezTo>
                  <a:pt x="3482128" y="6559051"/>
                  <a:pt x="3468277" y="6578006"/>
                  <a:pt x="3465506" y="6614374"/>
                </a:cubicBezTo>
                <a:cubicBezTo>
                  <a:pt x="3478925" y="6650248"/>
                  <a:pt x="3446064" y="6638174"/>
                  <a:pt x="3446789" y="6668768"/>
                </a:cubicBezTo>
                <a:cubicBezTo>
                  <a:pt x="3458869" y="6718505"/>
                  <a:pt x="3435878" y="6667592"/>
                  <a:pt x="3439582" y="6744454"/>
                </a:cubicBezTo>
                <a:cubicBezTo>
                  <a:pt x="3441631" y="6748797"/>
                  <a:pt x="3439393" y="6758101"/>
                  <a:pt x="3436538" y="6757102"/>
                </a:cubicBezTo>
                <a:cubicBezTo>
                  <a:pt x="3437461" y="6773941"/>
                  <a:pt x="3420846" y="6822488"/>
                  <a:pt x="3424061" y="6846522"/>
                </a:cubicBezTo>
                <a:lnTo>
                  <a:pt x="34230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A8A51-6C7A-8F7C-08E9-D0EB9A1E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201958"/>
            <a:ext cx="7211027" cy="4534508"/>
          </a:xfrm>
        </p:spPr>
        <p:txBody>
          <a:bodyPr anchor="t">
            <a:no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</a:rPr>
              <a:t>Frey e Osborne (</a:t>
            </a:r>
            <a:r>
              <a:rPr lang="en-GB" sz="2400" i="1" dirty="0">
                <a:effectLst/>
                <a:latin typeface="Calibri" panose="020F0502020204030204" pitchFamily="34" charset="0"/>
              </a:rPr>
              <a:t>2013</a:t>
            </a:r>
            <a:r>
              <a:rPr lang="en-GB" sz="2400" dirty="0">
                <a:effectLst/>
                <a:latin typeface="Calibri" panose="020F0502020204030204" pitchFamily="34" charset="0"/>
              </a:rPr>
              <a:t>)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hanno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valutato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47%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lavori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negli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Stati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Uniti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destinati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essere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automatizzati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nei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prossimi</a:t>
            </a:r>
            <a:r>
              <a:rPr lang="en-GB" sz="2400" dirty="0">
                <a:effectLst/>
                <a:latin typeface="Calibri" panose="020F0502020204030204" pitchFamily="34" charset="0"/>
              </a:rPr>
              <a:t> 10-20 anni </a:t>
            </a:r>
            <a:endParaRPr lang="en-GB" sz="2400" dirty="0">
              <a:effectLst/>
              <a:latin typeface="ArialMT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</a:rPr>
              <a:t>In Italia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entro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prossimi</a:t>
            </a:r>
            <a:r>
              <a:rPr lang="en-GB" sz="2400" dirty="0">
                <a:effectLst/>
                <a:latin typeface="Calibri" panose="020F0502020204030204" pitchFamily="34" charset="0"/>
              </a:rPr>
              <a:t> 10 anni (OCSE, 2017): </a:t>
            </a:r>
            <a:endParaRPr lang="en-GB" sz="2400" dirty="0">
              <a:effectLst/>
            </a:endParaRPr>
          </a:p>
          <a:p>
            <a:pPr lvl="1"/>
            <a:r>
              <a:rPr lang="en-GB" sz="2000" dirty="0">
                <a:effectLst/>
                <a:latin typeface="Calibri" panose="020F0502020204030204" pitchFamily="34" charset="0"/>
              </a:rPr>
              <a:t>il 10%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alto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rischio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automazione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pPr lvl="1"/>
            <a:r>
              <a:rPr lang="en-GB" sz="2000" dirty="0">
                <a:effectLst/>
                <a:latin typeface="Calibri" panose="020F0502020204030204" pitchFamily="34" charset="0"/>
              </a:rPr>
              <a:t>il 34%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sarà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soggetto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un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profondo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cambiamento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mansioni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</a:rPr>
              <a:t>In Italia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entro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2035 (Price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WaterhouseCooper</a:t>
            </a:r>
            <a:r>
              <a:rPr lang="en-GB" sz="2400" dirty="0">
                <a:effectLst/>
                <a:latin typeface="Calibri" panose="020F0502020204030204" pitchFamily="34" charset="0"/>
              </a:rPr>
              <a:t>, 2018) </a:t>
            </a:r>
            <a:endParaRPr lang="en-GB" sz="2400" dirty="0">
              <a:effectLst/>
            </a:endParaRPr>
          </a:p>
          <a:p>
            <a:pPr lvl="1"/>
            <a:r>
              <a:rPr lang="en-GB" dirty="0">
                <a:effectLst/>
                <a:latin typeface="Calibri" panose="020F0502020204030204" pitchFamily="34" charset="0"/>
              </a:rPr>
              <a:t>&gt;</a:t>
            </a:r>
            <a:r>
              <a:rPr lang="en-GB" sz="2000" dirty="0">
                <a:effectLst/>
                <a:latin typeface="Calibri" panose="020F0502020204030204" pitchFamily="34" charset="0"/>
              </a:rPr>
              <a:t>39%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posti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lavoro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2000" dirty="0">
                <a:effectLst/>
                <a:latin typeface="Calibri" panose="020F0502020204030204" pitchFamily="34" charset="0"/>
              </a:rPr>
              <a:t> ad alto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rischio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automazione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effectLst/>
            </a:endParaRPr>
          </a:p>
          <a:p>
            <a:r>
              <a:rPr lang="en-GB" sz="2400" dirty="0" err="1">
                <a:effectLst/>
                <a:latin typeface="Calibri" panose="020F0502020204030204" pitchFamily="34" charset="0"/>
              </a:rPr>
              <a:t>Siamo</a:t>
            </a:r>
            <a:r>
              <a:rPr lang="en-GB" sz="2400" dirty="0">
                <a:effectLst/>
                <a:latin typeface="Calibri" panose="020F0502020204030204" pitchFamily="34" charset="0"/>
              </a:rPr>
              <a:t> il quinto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paese</a:t>
            </a:r>
            <a:r>
              <a:rPr lang="en-GB" sz="2400" dirty="0">
                <a:effectLst/>
                <a:latin typeface="Calibri" panose="020F0502020204030204" pitchFamily="34" charset="0"/>
              </a:rPr>
              <a:t> più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colpito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2400" dirty="0">
                <a:effectLst/>
                <a:latin typeface="Calibri" panose="020F0502020204030204" pitchFamily="34" charset="0"/>
              </a:rPr>
              <a:t> 29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analizzati</a:t>
            </a:r>
            <a:r>
              <a:rPr lang="en-GB" sz="2400" dirty="0">
                <a:effectLst/>
                <a:latin typeface="Calibri" panose="020F0502020204030204" pitchFamily="34" charset="0"/>
              </a:rPr>
              <a:t>,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peggio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</a:rPr>
              <a:t>di </a:t>
            </a:r>
            <a:r>
              <a:rPr lang="en-GB" sz="2400" dirty="0" err="1">
                <a:latin typeface="Calibri" panose="020F0502020204030204" pitchFamily="34" charset="0"/>
              </a:rPr>
              <a:t>noi</a:t>
            </a:r>
            <a:r>
              <a:rPr lang="en-GB" sz="2400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Slovacchia</a:t>
            </a:r>
            <a:r>
              <a:rPr lang="en-GB" sz="2400" dirty="0">
                <a:effectLst/>
                <a:latin typeface="Calibri" panose="020F0502020204030204" pitchFamily="34" charset="0"/>
              </a:rPr>
              <a:t>, Slovenia, 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Lituania</a:t>
            </a:r>
            <a:r>
              <a:rPr lang="en-GB" sz="2400" dirty="0">
                <a:effectLst/>
                <a:latin typeface="Calibri" panose="020F0502020204030204" pitchFamily="34" charset="0"/>
              </a:rPr>
              <a:t> e Repubblica Ceca.</a:t>
            </a:r>
            <a:endParaRPr lang="en-GB" sz="2400" dirty="0">
              <a:effectLst/>
            </a:endParaRPr>
          </a:p>
          <a:p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8027049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2AB28-EDDC-7A49-82FC-0C06E34C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it-IT" sz="4000">
                <a:solidFill>
                  <a:schemeClr val="tx2"/>
                </a:solidFill>
              </a:rPr>
              <a:t>Diversi piani di classificazione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9036FB-0C25-8B49-6280-92AD2E9405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812730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33341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3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15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517" name="Group 21516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21518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19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521" name="Group 2152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1522" name="Freeform: Shape 2152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3" name="Freeform: Shape 2152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4" name="Freeform: Shape 2152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5" name="Freeform: Shape 2152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6" name="Freeform: Shape 2152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7" name="Freeform: Shape 2152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528" name="Freeform: Shape 2152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it-IT" altLang="x-none" sz="4800" b="1" dirty="0">
                <a:solidFill>
                  <a:schemeClr val="bg1"/>
                </a:solidFill>
                <a:cs typeface="Amatic SC" pitchFamily="2" charset="-79"/>
              </a:rPr>
              <a:t>GENERE E ORGANIZZAZIONI 1/2</a:t>
            </a:r>
            <a:r>
              <a:rPr lang="it-IT" altLang="x-none" sz="4800" dirty="0">
                <a:solidFill>
                  <a:schemeClr val="bg1"/>
                </a:solidFill>
                <a:cs typeface="Amatic SC" pitchFamily="2" charset="-79"/>
              </a:rPr>
              <a:t> (</a:t>
            </a:r>
            <a:r>
              <a:rPr lang="it-IT" altLang="x-none" sz="4800" dirty="0" err="1">
                <a:solidFill>
                  <a:schemeClr val="bg1"/>
                </a:solidFill>
                <a:cs typeface="Amatic SC" pitchFamily="2" charset="-79"/>
              </a:rPr>
              <a:t>Acker</a:t>
            </a:r>
            <a:r>
              <a:rPr lang="it-IT" altLang="x-none" sz="4800" dirty="0">
                <a:solidFill>
                  <a:schemeClr val="bg1"/>
                </a:solidFill>
                <a:cs typeface="Amatic SC" pitchFamily="2" charset="-79"/>
              </a:rPr>
              <a:t>, 1990)</a:t>
            </a:r>
            <a:br>
              <a:rPr lang="it-IT" altLang="x-none" sz="4800" dirty="0">
                <a:solidFill>
                  <a:schemeClr val="bg1"/>
                </a:solidFill>
                <a:cs typeface="Amatic SC" pitchFamily="2" charset="-79"/>
              </a:rPr>
            </a:br>
            <a:endParaRPr lang="en-US" altLang="x-none" sz="4800" dirty="0">
              <a:solidFill>
                <a:schemeClr val="bg1"/>
              </a:solidFill>
              <a:cs typeface="Amatic SC" pitchFamily="2" charset="-79"/>
            </a:endParaRPr>
          </a:p>
        </p:txBody>
      </p:sp>
      <p:graphicFrame>
        <p:nvGraphicFramePr>
          <p:cNvPr id="21508" name="Content Placeholder 2">
            <a:extLst>
              <a:ext uri="{FF2B5EF4-FFF2-40B4-BE49-F238E27FC236}">
                <a16:creationId xmlns:a16="http://schemas.microsoft.com/office/drawing/2014/main" id="{045D227E-9E1D-6398-8CB2-675298590A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062859"/>
              </p:ext>
            </p:extLst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27320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36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538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540" name="Group 22539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22541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542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544" name="Group 2254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2545" name="Freeform: Shape 2254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46" name="Freeform: Shape 2254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47" name="Freeform: Shape 2254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48" name="Freeform: Shape 2254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49" name="Freeform: Shape 2254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50" name="Freeform: Shape 2254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551" name="Freeform: Shape 2255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7C6658C-6F93-0DDA-4112-C18FF4203960}"/>
              </a:ext>
            </a:extLst>
          </p:cNvPr>
          <p:cNvSpPr txBox="1">
            <a:spLocks/>
          </p:cNvSpPr>
          <p:nvPr/>
        </p:nvSpPr>
        <p:spPr>
          <a:xfrm rot="16200000">
            <a:off x="-1325880" y="1947672"/>
            <a:ext cx="5961888" cy="2788920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6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x-none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GENERE E ORGANIZZAZIONI 2/2 (Acker, 1990)</a:t>
            </a:r>
            <a:br>
              <a:rPr lang="en-US" altLang="x-none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altLang="x-none" sz="44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2532" name="Content Placeholder 2">
            <a:extLst>
              <a:ext uri="{FF2B5EF4-FFF2-40B4-BE49-F238E27FC236}">
                <a16:creationId xmlns:a16="http://schemas.microsoft.com/office/drawing/2014/main" id="{32CD0A1B-73AB-DDFF-DCD3-38F4D9391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2751161"/>
              </p:ext>
            </p:extLst>
          </p:nvPr>
        </p:nvGraphicFramePr>
        <p:xfrm>
          <a:off x="4254794" y="1010662"/>
          <a:ext cx="6434559" cy="5312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64633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774825" y="560533"/>
            <a:ext cx="10406063" cy="720725"/>
          </a:xfrm>
        </p:spPr>
        <p:txBody>
          <a:bodyPr>
            <a:normAutofit/>
          </a:bodyPr>
          <a:lstStyle/>
          <a:p>
            <a:r>
              <a:rPr lang="it-IT" altLang="x-none" b="1" dirty="0">
                <a:cs typeface="Amatic SC" pitchFamily="2" charset="-79"/>
              </a:rPr>
              <a:t>GENERE E CULTURA ORGANIZZATIVA</a:t>
            </a:r>
            <a:endParaRPr lang="en-US" altLang="x-none" dirty="0">
              <a:cs typeface="Amatic SC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889" y="1829898"/>
            <a:ext cx="11268221" cy="5761038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Le culture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organizzative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differenziarsi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lungo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assi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gerarchia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innovazione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cui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diritti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cittadinanza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Gherardi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1996)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esse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concedono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e al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femminile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50000"/>
              </a:lnSpc>
              <a:spcBef>
                <a:spcPct val="0"/>
              </a:spcBef>
            </a:pPr>
            <a:endParaRPr lang="en-US" altLang="ja-JP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50000"/>
              </a:lnSpc>
              <a:spcBef>
                <a:spcPct val="0"/>
              </a:spcBef>
              <a:buNone/>
            </a:pPr>
            <a:endParaRPr lang="en-US" altLang="ja-JP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nel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vige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altLang="x-none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subtesto</a:t>
            </a:r>
            <a:r>
              <a:rPr lang="en-US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richiede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specie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una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specifica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competenza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gestire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la propria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identità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US" alt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interno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di un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mondo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professionale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declinato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(quasi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sempre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) al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maschile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 (Balbo, 1978; Bruni e </a:t>
            </a:r>
            <a:r>
              <a:rPr lang="en-US" altLang="ja-JP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Gherardi</a:t>
            </a:r>
            <a:r>
              <a:rPr lang="en-US" altLang="ja-JP" sz="2800" dirty="0">
                <a:latin typeface="Calibri" panose="020F0502020204030204" pitchFamily="34" charset="0"/>
                <a:cs typeface="Calibri" panose="020F0502020204030204" pitchFamily="34" charset="0"/>
              </a:rPr>
              <a:t>, 2001).</a:t>
            </a:r>
          </a:p>
          <a:p>
            <a:pPr>
              <a:buFontTx/>
              <a:buChar char="-"/>
            </a:pPr>
            <a:endParaRPr lang="en-US" alt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8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Alcuni esempi di “iniquità” nel MdL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35711" y="927272"/>
            <a:ext cx="6555347" cy="554604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</a:rPr>
              <a:t>Tre </a:t>
            </a:r>
            <a:r>
              <a:rPr lang="en-US" sz="2400" b="1" dirty="0" err="1">
                <a:solidFill>
                  <a:schemeClr val="tx1"/>
                </a:solidFill>
              </a:rPr>
              <a:t>ambiti</a:t>
            </a:r>
            <a:r>
              <a:rPr lang="en-US" sz="2400" b="1" dirty="0">
                <a:solidFill>
                  <a:schemeClr val="tx1"/>
                </a:solidFill>
              </a:rPr>
              <a:t> di </a:t>
            </a:r>
            <a:r>
              <a:rPr lang="en-US" sz="2400" b="1" dirty="0" err="1">
                <a:solidFill>
                  <a:schemeClr val="tx1"/>
                </a:solidFill>
              </a:rPr>
              <a:t>esempio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600" b="1" dirty="0" err="1">
                <a:solidFill>
                  <a:schemeClr val="tx1"/>
                </a:solidFill>
              </a:rPr>
              <a:t>Reclutamento</a:t>
            </a:r>
            <a:r>
              <a:rPr lang="en-US" sz="1600" b="1" dirty="0">
                <a:solidFill>
                  <a:schemeClr val="tx1"/>
                </a:solidFill>
              </a:rPr>
              <a:t> e </a:t>
            </a:r>
            <a:r>
              <a:rPr lang="en-US" sz="1600" b="1" dirty="0" err="1">
                <a:solidFill>
                  <a:schemeClr val="tx1"/>
                </a:solidFill>
              </a:rPr>
              <a:t>Selezione</a:t>
            </a:r>
            <a:endParaRPr lang="en-US" sz="1600" b="1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Se serve </a:t>
            </a:r>
            <a:r>
              <a:rPr lang="en-US" sz="1600" dirty="0" err="1">
                <a:solidFill>
                  <a:schemeClr val="tx1"/>
                </a:solidFill>
              </a:rPr>
              <a:t>una</a:t>
            </a:r>
            <a:r>
              <a:rPr lang="en-US" sz="1600" dirty="0">
                <a:solidFill>
                  <a:schemeClr val="tx1"/>
                </a:solidFill>
              </a:rPr>
              <a:t> persona </a:t>
            </a:r>
            <a:r>
              <a:rPr lang="en-US" sz="1600" dirty="0" err="1">
                <a:solidFill>
                  <a:schemeClr val="tx1"/>
                </a:solidFill>
              </a:rPr>
              <a:t>tranquilla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adattabile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puntuale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paziente</a:t>
            </a:r>
            <a:r>
              <a:rPr lang="en-US" sz="1600" dirty="0">
                <a:solidFill>
                  <a:schemeClr val="tx1"/>
                </a:solidFill>
              </a:rPr>
              <a:t>, ci </a:t>
            </a:r>
            <a:r>
              <a:rPr lang="en-US" sz="1600" dirty="0" err="1">
                <a:solidFill>
                  <a:schemeClr val="tx1"/>
                </a:solidFill>
              </a:rPr>
              <a:t>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orienta</a:t>
            </a:r>
            <a:r>
              <a:rPr lang="en-US" sz="1600" dirty="0">
                <a:solidFill>
                  <a:schemeClr val="tx1"/>
                </a:solidFill>
              </a:rPr>
              <a:t> verso </a:t>
            </a:r>
            <a:r>
              <a:rPr lang="en-US" sz="1600" dirty="0" err="1">
                <a:solidFill>
                  <a:schemeClr val="tx1"/>
                </a:solidFill>
              </a:rPr>
              <a:t>una</a:t>
            </a:r>
            <a:r>
              <a:rPr lang="en-US" sz="1600" dirty="0">
                <a:solidFill>
                  <a:schemeClr val="tx1"/>
                </a:solidFill>
              </a:rPr>
              <a:t> donna; se serve </a:t>
            </a:r>
            <a:r>
              <a:rPr lang="en-US" sz="1600" dirty="0" err="1">
                <a:solidFill>
                  <a:schemeClr val="tx1"/>
                </a:solidFill>
              </a:rPr>
              <a:t>una</a:t>
            </a:r>
            <a:r>
              <a:rPr lang="en-US" sz="1600" dirty="0">
                <a:solidFill>
                  <a:schemeClr val="tx1"/>
                </a:solidFill>
              </a:rPr>
              <a:t> persona </a:t>
            </a:r>
            <a:r>
              <a:rPr lang="en-US" sz="1600" dirty="0" err="1">
                <a:solidFill>
                  <a:schemeClr val="tx1"/>
                </a:solidFill>
              </a:rPr>
              <a:t>creativa</a:t>
            </a:r>
            <a:r>
              <a:rPr lang="en-US" sz="1600" dirty="0">
                <a:solidFill>
                  <a:schemeClr val="tx1"/>
                </a:solidFill>
              </a:rPr>
              <a:t>, con </a:t>
            </a:r>
            <a:r>
              <a:rPr lang="en-US" sz="1600" dirty="0" err="1">
                <a:solidFill>
                  <a:schemeClr val="tx1"/>
                </a:solidFill>
              </a:rPr>
              <a:t>piglio</a:t>
            </a:r>
            <a:r>
              <a:rPr lang="en-US" sz="1600" dirty="0">
                <a:solidFill>
                  <a:schemeClr val="tx1"/>
                </a:solidFill>
              </a:rPr>
              <a:t> tenace, </a:t>
            </a:r>
            <a:r>
              <a:rPr lang="en-US" sz="1600" dirty="0" err="1">
                <a:solidFill>
                  <a:schemeClr val="tx1"/>
                </a:solidFill>
              </a:rPr>
              <a:t>l’orientamento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è</a:t>
            </a:r>
            <a:r>
              <a:rPr lang="en-US" sz="1600" dirty="0">
                <a:solidFill>
                  <a:schemeClr val="tx1"/>
                </a:solidFill>
              </a:rPr>
              <a:t> verso un </a:t>
            </a:r>
            <a:r>
              <a:rPr lang="en-US" sz="1600" dirty="0" err="1">
                <a:solidFill>
                  <a:schemeClr val="tx1"/>
                </a:solidFill>
              </a:rPr>
              <a:t>uomo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Le </a:t>
            </a:r>
            <a:r>
              <a:rPr lang="en-US" sz="1600" dirty="0" err="1">
                <a:solidFill>
                  <a:schemeClr val="tx1"/>
                </a:solidFill>
              </a:rPr>
              <a:t>professioni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ambito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tecnico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sono</a:t>
            </a:r>
            <a:r>
              <a:rPr lang="en-US" sz="1600" dirty="0">
                <a:solidFill>
                  <a:schemeClr val="tx1"/>
                </a:solidFill>
              </a:rPr>
              <a:t> considerate “da </a:t>
            </a:r>
            <a:r>
              <a:rPr lang="en-US" sz="1600" dirty="0" err="1">
                <a:solidFill>
                  <a:schemeClr val="tx1"/>
                </a:solidFill>
              </a:rPr>
              <a:t>uomini</a:t>
            </a:r>
            <a:r>
              <a:rPr lang="en-US" sz="1600" dirty="0">
                <a:solidFill>
                  <a:schemeClr val="tx1"/>
                </a:solidFill>
              </a:rPr>
              <a:t>”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Non </a:t>
            </a:r>
            <a:r>
              <a:rPr lang="en-US" sz="1600" dirty="0" err="1">
                <a:solidFill>
                  <a:schemeClr val="tx1"/>
                </a:solidFill>
              </a:rPr>
              <a:t>è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ancora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scomparsa</a:t>
            </a:r>
            <a:r>
              <a:rPr lang="en-US" sz="1600" dirty="0">
                <a:solidFill>
                  <a:schemeClr val="tx1"/>
                </a:solidFill>
              </a:rPr>
              <a:t> la </a:t>
            </a:r>
            <a:r>
              <a:rPr lang="en-US" sz="1600" dirty="0" err="1">
                <a:solidFill>
                  <a:schemeClr val="tx1"/>
                </a:solidFill>
              </a:rPr>
              <a:t>pratica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delle</a:t>
            </a:r>
            <a:r>
              <a:rPr lang="en-US" sz="1600" dirty="0">
                <a:solidFill>
                  <a:schemeClr val="tx1"/>
                </a:solidFill>
              </a:rPr>
              <a:t> “</a:t>
            </a:r>
            <a:r>
              <a:rPr lang="en-US" sz="1600" dirty="0" err="1">
                <a:solidFill>
                  <a:schemeClr val="tx1"/>
                </a:solidFill>
              </a:rPr>
              <a:t>dimissioni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bianco</a:t>
            </a:r>
            <a:r>
              <a:rPr lang="en-US" sz="1600" dirty="0">
                <a:solidFill>
                  <a:schemeClr val="tx1"/>
                </a:solidFill>
              </a:rPr>
              <a:t>”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u="sng" dirty="0">
                <a:solidFill>
                  <a:schemeClr val="tx1"/>
                </a:solidFill>
              </a:rPr>
              <a:t>Sul </a:t>
            </a:r>
            <a:r>
              <a:rPr lang="en-US" sz="1600" b="1" u="sng" dirty="0" err="1">
                <a:solidFill>
                  <a:schemeClr val="tx1"/>
                </a:solidFill>
              </a:rPr>
              <a:t>posto</a:t>
            </a:r>
            <a:r>
              <a:rPr lang="en-US" sz="1600" b="1" u="sng" dirty="0">
                <a:solidFill>
                  <a:schemeClr val="tx1"/>
                </a:solidFill>
              </a:rPr>
              <a:t> di </a:t>
            </a:r>
            <a:r>
              <a:rPr lang="en-US" sz="1600" b="1" u="sng" dirty="0" err="1">
                <a:solidFill>
                  <a:schemeClr val="tx1"/>
                </a:solidFill>
              </a:rPr>
              <a:t>lavoro</a:t>
            </a:r>
            <a:endParaRPr lang="en-US" sz="1600" b="1" u="sng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 err="1">
                <a:solidFill>
                  <a:schemeClr val="tx1"/>
                </a:solidFill>
              </a:rPr>
              <a:t>Difficoltà</a:t>
            </a:r>
            <a:r>
              <a:rPr lang="en-US" sz="1600" dirty="0">
                <a:solidFill>
                  <a:schemeClr val="tx1"/>
                </a:solidFill>
              </a:rPr>
              <a:t> ad </a:t>
            </a:r>
            <a:r>
              <a:rPr lang="en-US" sz="1600" dirty="0" err="1">
                <a:solidFill>
                  <a:schemeClr val="tx1"/>
                </a:solidFill>
              </a:rPr>
              <a:t>accettare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una</a:t>
            </a:r>
            <a:r>
              <a:rPr lang="en-US" sz="1600" dirty="0">
                <a:solidFill>
                  <a:schemeClr val="tx1"/>
                </a:solidFill>
              </a:rPr>
              <a:t> donna come capo da </a:t>
            </a:r>
            <a:r>
              <a:rPr lang="en-US" sz="1600" dirty="0" err="1">
                <a:solidFill>
                  <a:schemeClr val="tx1"/>
                </a:solidFill>
              </a:rPr>
              <a:t>parte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degli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uomini</a:t>
            </a:r>
            <a:r>
              <a:rPr lang="en-US" sz="1600" dirty="0">
                <a:solidFill>
                  <a:schemeClr val="tx1"/>
                </a:solidFill>
              </a:rPr>
              <a:t> (non </a:t>
            </a:r>
            <a:r>
              <a:rPr lang="en-US" sz="1600" dirty="0" err="1">
                <a:solidFill>
                  <a:schemeClr val="tx1"/>
                </a:solidFill>
              </a:rPr>
              <a:t>riconoscimento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della</a:t>
            </a:r>
            <a:r>
              <a:rPr lang="en-US" sz="1600" dirty="0">
                <a:solidFill>
                  <a:schemeClr val="tx1"/>
                </a:solidFill>
              </a:rPr>
              <a:t> leadership </a:t>
            </a:r>
            <a:r>
              <a:rPr lang="en-US" sz="1600" dirty="0" err="1">
                <a:solidFill>
                  <a:schemeClr val="tx1"/>
                </a:solidFill>
              </a:rPr>
              <a:t>femminile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Il </a:t>
            </a:r>
            <a:r>
              <a:rPr lang="en-US" sz="1600" dirty="0" err="1">
                <a:solidFill>
                  <a:schemeClr val="tx1"/>
                </a:solidFill>
              </a:rPr>
              <a:t>contributo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donne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è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considerato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migliore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sul</a:t>
            </a:r>
            <a:r>
              <a:rPr lang="en-US" sz="1600" dirty="0">
                <a:solidFill>
                  <a:schemeClr val="tx1"/>
                </a:solidFill>
              </a:rPr>
              <a:t> piano </a:t>
            </a:r>
            <a:r>
              <a:rPr lang="en-US" sz="1600" dirty="0" err="1">
                <a:solidFill>
                  <a:schemeClr val="tx1"/>
                </a:solidFill>
              </a:rPr>
              <a:t>qualitativo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La </a:t>
            </a:r>
            <a:r>
              <a:rPr lang="en-US" sz="1600" dirty="0" err="1">
                <a:solidFill>
                  <a:schemeClr val="tx1"/>
                </a:solidFill>
              </a:rPr>
              <a:t>maternità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è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considerata</a:t>
            </a:r>
            <a:r>
              <a:rPr lang="en-US" sz="1600" dirty="0">
                <a:solidFill>
                  <a:schemeClr val="tx1"/>
                </a:solidFill>
              </a:rPr>
              <a:t> un </a:t>
            </a:r>
            <a:r>
              <a:rPr lang="en-US" sz="1600" dirty="0" err="1">
                <a:solidFill>
                  <a:schemeClr val="tx1"/>
                </a:solidFill>
              </a:rPr>
              <a:t>costo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dall’impresa</a:t>
            </a:r>
            <a:endParaRPr lang="en-US" sz="1600" dirty="0">
              <a:solidFill>
                <a:schemeClr val="tx1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600" b="1" u="sng" dirty="0" err="1">
                <a:solidFill>
                  <a:schemeClr val="tx1"/>
                </a:solidFill>
              </a:rPr>
              <a:t>Carriera</a:t>
            </a:r>
            <a:r>
              <a:rPr lang="en-US" sz="1600" b="1" u="sng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1600" dirty="0" err="1">
                <a:solidFill>
                  <a:schemeClr val="tx1"/>
                </a:solidFill>
              </a:rPr>
              <a:t>Gli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uomini</a:t>
            </a:r>
            <a:r>
              <a:rPr lang="en-US" sz="1600" dirty="0">
                <a:solidFill>
                  <a:schemeClr val="tx1"/>
                </a:solidFill>
              </a:rPr>
              <a:t> “capo” </a:t>
            </a:r>
            <a:r>
              <a:rPr lang="en-US" sz="1600" dirty="0" err="1">
                <a:solidFill>
                  <a:schemeClr val="tx1"/>
                </a:solidFill>
              </a:rPr>
              <a:t>tendono</a:t>
            </a:r>
            <a:r>
              <a:rPr lang="en-US" sz="1600" dirty="0">
                <a:solidFill>
                  <a:schemeClr val="tx1"/>
                </a:solidFill>
              </a:rPr>
              <a:t> a: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preservare</a:t>
            </a:r>
            <a:r>
              <a:rPr lang="en-US" sz="1600" dirty="0">
                <a:solidFill>
                  <a:schemeClr val="tx1"/>
                </a:solidFill>
              </a:rPr>
              <a:t> il </a:t>
            </a:r>
            <a:r>
              <a:rPr lang="en-US" sz="1600" dirty="0" err="1">
                <a:solidFill>
                  <a:schemeClr val="tx1"/>
                </a:solidFill>
              </a:rPr>
              <a:t>sistema</a:t>
            </a:r>
            <a:r>
              <a:rPr lang="en-US" sz="1600" dirty="0">
                <a:solidFill>
                  <a:schemeClr val="tx1"/>
                </a:solidFill>
              </a:rPr>
              <a:t> di </a:t>
            </a:r>
            <a:r>
              <a:rPr lang="en-US" sz="1600" dirty="0" err="1">
                <a:solidFill>
                  <a:schemeClr val="tx1"/>
                </a:solidFill>
              </a:rPr>
              <a:t>potere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che</a:t>
            </a:r>
            <a:r>
              <a:rPr lang="en-US" sz="1600" dirty="0">
                <a:solidFill>
                  <a:schemeClr val="tx1"/>
                </a:solidFill>
              </a:rPr>
              <a:t> li ha </a:t>
            </a:r>
            <a:r>
              <a:rPr lang="en-US" sz="1600" dirty="0" err="1">
                <a:solidFill>
                  <a:schemeClr val="tx1"/>
                </a:solidFill>
              </a:rPr>
              <a:t>sostenuti</a:t>
            </a:r>
            <a:r>
              <a:rPr lang="en-US" sz="1600" dirty="0">
                <a:solidFill>
                  <a:schemeClr val="tx1"/>
                </a:solidFill>
              </a:rPr>
              <a:t> e </a:t>
            </a:r>
            <a:r>
              <a:rPr lang="en-US" sz="1600" dirty="0" err="1">
                <a:solidFill>
                  <a:schemeClr val="tx1"/>
                </a:solidFill>
              </a:rPr>
              <a:t>portati</a:t>
            </a:r>
            <a:r>
              <a:rPr lang="en-US" sz="1600" dirty="0">
                <a:solidFill>
                  <a:schemeClr val="tx1"/>
                </a:solidFill>
              </a:rPr>
              <a:t> ai </a:t>
            </a:r>
            <a:r>
              <a:rPr lang="en-US" sz="1600" dirty="0" err="1">
                <a:solidFill>
                  <a:schemeClr val="tx1"/>
                </a:solidFill>
              </a:rPr>
              <a:t>vertici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 err="1">
                <a:solidFill>
                  <a:schemeClr val="tx1"/>
                </a:solidFill>
              </a:rPr>
              <a:t>utilizzano</a:t>
            </a:r>
            <a:r>
              <a:rPr lang="en-US" sz="1600" dirty="0">
                <a:solidFill>
                  <a:schemeClr val="tx1"/>
                </a:solidFill>
              </a:rPr>
              <a:t> la </a:t>
            </a:r>
            <a:r>
              <a:rPr lang="en-US" sz="1600" dirty="0" err="1">
                <a:solidFill>
                  <a:schemeClr val="tx1"/>
                </a:solidFill>
              </a:rPr>
              <a:t>cooptazione</a:t>
            </a:r>
            <a:r>
              <a:rPr lang="en-US" sz="1600" dirty="0">
                <a:solidFill>
                  <a:schemeClr val="tx1"/>
                </a:solidFill>
              </a:rPr>
              <a:t> (</a:t>
            </a:r>
            <a:r>
              <a:rPr lang="en-US" sz="1600" dirty="0" err="1">
                <a:solidFill>
                  <a:schemeClr val="tx1"/>
                </a:solidFill>
              </a:rPr>
              <a:t>maggior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successo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donne</a:t>
            </a:r>
            <a:r>
              <a:rPr lang="en-US" sz="1600" dirty="0">
                <a:solidFill>
                  <a:schemeClr val="tx1"/>
                </a:solidFill>
              </a:rPr>
              <a:t> se la </a:t>
            </a:r>
            <a:r>
              <a:rPr lang="en-US" sz="1600" dirty="0" err="1">
                <a:solidFill>
                  <a:schemeClr val="tx1"/>
                </a:solidFill>
              </a:rPr>
              <a:t>selezione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è</a:t>
            </a:r>
            <a:r>
              <a:rPr lang="en-US" sz="1600" dirty="0">
                <a:solidFill>
                  <a:schemeClr val="tx1"/>
                </a:solidFill>
              </a:rPr>
              <a:t> per </a:t>
            </a:r>
            <a:r>
              <a:rPr lang="en-US" sz="1600" dirty="0" err="1">
                <a:solidFill>
                  <a:schemeClr val="tx1"/>
                </a:solidFill>
              </a:rPr>
              <a:t>concorso</a:t>
            </a:r>
            <a:r>
              <a:rPr lang="en-US" sz="1600" dirty="0">
                <a:solidFill>
                  <a:schemeClr val="tx1"/>
                </a:solidFill>
              </a:rPr>
              <a:t>)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600" dirty="0" err="1">
                <a:solidFill>
                  <a:schemeClr val="tx1"/>
                </a:solidFill>
              </a:rPr>
              <a:t>Spesso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hanno</a:t>
            </a:r>
            <a:r>
              <a:rPr lang="en-US" sz="1600" dirty="0">
                <a:solidFill>
                  <a:schemeClr val="tx1"/>
                </a:solidFill>
              </a:rPr>
              <a:t> idee </a:t>
            </a:r>
            <a:r>
              <a:rPr lang="en-US" sz="1600" dirty="0" err="1">
                <a:solidFill>
                  <a:schemeClr val="tx1"/>
                </a:solidFill>
              </a:rPr>
              <a:t>stereotipate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en-US" sz="1600" dirty="0" err="1">
                <a:solidFill>
                  <a:schemeClr val="tx1"/>
                </a:solidFill>
              </a:rPr>
              <a:t>tradizionali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della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relazione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donne-lavoro</a:t>
            </a:r>
            <a:endParaRPr lang="en-US" sz="1600" u="sng" dirty="0">
              <a:solidFill>
                <a:schemeClr val="tx1"/>
              </a:solidFill>
            </a:endParaRPr>
          </a:p>
          <a:p>
            <a:pPr marL="0" lvl="1"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9202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91" name="Rectangle 10139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93" name="Rectangle 10139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379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0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4286250" y="20955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84" name="Rectangle 8">
            <a:hlinkClick r:id="rId4"/>
          </p:cNvPr>
          <p:cNvSpPr>
            <a:spLocks noChangeArrowheads="1"/>
          </p:cNvSpPr>
          <p:nvPr/>
        </p:nvSpPr>
        <p:spPr bwMode="auto">
          <a:xfrm>
            <a:off x="4848225" y="269557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1478541" y="884212"/>
            <a:ext cx="6236879" cy="139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088136">
              <a:spcBef>
                <a:spcPct val="50000"/>
              </a:spcBef>
            </a:pPr>
            <a:r>
              <a:rPr lang="it-IT" altLang="x-none" sz="357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principali fenomeni legati al genere nelle organizzazioni:</a:t>
            </a:r>
            <a:r>
              <a:rPr lang="it-IT" altLang="x-none" sz="47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altLang="x-none" sz="2737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</a:t>
            </a:r>
            <a:endParaRPr lang="it-IT" altLang="x-none" sz="2300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643467" y="3843172"/>
            <a:ext cx="10905066" cy="21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088136"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Consistente entrata delle donne nel mercato del lavoro</a:t>
            </a:r>
          </a:p>
          <a:p>
            <a:pPr defTabSz="1088136"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Persistenza di fenomeni di discriminazione </a:t>
            </a:r>
            <a:r>
              <a:rPr lang="it-IT" altLang="x-none" sz="238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(selezioni, </a:t>
            </a:r>
            <a:r>
              <a:rPr lang="it-IT" altLang="x-none" sz="2380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pay</a:t>
            </a:r>
            <a:r>
              <a:rPr lang="it-IT" altLang="x-none" sz="238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gap..)</a:t>
            </a:r>
            <a:endParaRPr lang="it-IT" altLang="x-none" sz="238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1088136"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Persistenza di forme di segregazione orizzontale (</a:t>
            </a:r>
            <a:r>
              <a:rPr lang="it-IT" altLang="x-none" sz="238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sex-</a:t>
            </a:r>
            <a:r>
              <a:rPr lang="it-IT" altLang="x-none" sz="2380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typing</a:t>
            </a: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defTabSz="1088136">
              <a:spcBef>
                <a:spcPct val="50000"/>
              </a:spcBef>
              <a:buFont typeface="Wingdings" charset="2"/>
              <a:buChar char="Ø"/>
            </a:pP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Persistenza di forme di segregazione verticale (</a:t>
            </a:r>
            <a:r>
              <a:rPr lang="it-IT" altLang="x-none" sz="238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glass ceiling, </a:t>
            </a:r>
            <a:r>
              <a:rPr lang="it-IT" altLang="x-none" sz="2380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sticky</a:t>
            </a:r>
            <a:r>
              <a:rPr lang="it-IT" altLang="x-none" sz="238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altLang="x-none" sz="2380" i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floor</a:t>
            </a:r>
            <a:r>
              <a:rPr lang="it-IT" altLang="x-none" sz="238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it-IT" altLang="x-none" sz="2000"/>
          </a:p>
        </p:txBody>
      </p:sp>
      <p:pic>
        <p:nvPicPr>
          <p:cNvPr id="101386" name="Picture 10" descr="diversit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640" y="1064215"/>
            <a:ext cx="3332893" cy="198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7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1835152" y="298448"/>
            <a:ext cx="8520114" cy="941917"/>
          </a:xfrm>
        </p:spPr>
        <p:txBody>
          <a:bodyPr spcFirstLastPara="1" wrap="square" lIns="0" tIns="91440" rIns="0" bIns="91440" anchor="b" anchorCtr="0">
            <a:noAutofit/>
          </a:bodyPr>
          <a:lstStyle/>
          <a:p>
            <a:pPr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3200">
                <a:solidFill>
                  <a:srgbClr val="EF6C00"/>
                </a:solidFill>
                <a:latin typeface="PT Sans Narrow"/>
              </a:rPr>
              <a:t>Segregazione occupazionale di genere</a:t>
            </a:r>
          </a:p>
        </p:txBody>
      </p:sp>
      <p:sp>
        <p:nvSpPr>
          <p:cNvPr id="3" name="Rectangle 2"/>
          <p:cNvSpPr txBox="1">
            <a:spLocks noGrp="1"/>
          </p:cNvSpPr>
          <p:nvPr>
            <p:ph idx="1"/>
          </p:nvPr>
        </p:nvSpPr>
        <p:spPr>
          <a:xfrm>
            <a:off x="7140536" y="1340768"/>
            <a:ext cx="3780000" cy="4500000"/>
          </a:xfrm>
          <a:solidFill>
            <a:srgbClr val="FFFFFF"/>
          </a:solidFill>
          <a:effectLst>
            <a:outerShdw dist="228603" dir="2700000" algn="tl">
              <a:srgbClr val="000000">
                <a:alpha val="30000"/>
              </a:srgbClr>
            </a:outerShdw>
          </a:effectLst>
        </p:spPr>
        <p:txBody>
          <a:bodyPr spcFirstLastPara="1" wrap="square" lIns="91440" tIns="91440" rIns="91440" bIns="91440" anchor="t" anchorCtr="0">
            <a:noAutofit/>
          </a:bodyPr>
          <a:lstStyle/>
          <a:p>
            <a:pPr marL="0" indent="0" algn="ctr">
              <a:lnSpc>
                <a:spcPct val="100000"/>
              </a:lnSpc>
              <a:spcAft>
                <a:spcPts val="160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2000" b="1" dirty="0">
                <a:latin typeface="Open Sans"/>
              </a:rPr>
              <a:t>Segregazione ORIZZONTALE</a:t>
            </a:r>
            <a:r>
              <a:rPr lang="it-IT" sz="2000" dirty="0">
                <a:latin typeface="Open Sans"/>
              </a:rPr>
              <a:t>:</a:t>
            </a:r>
          </a:p>
          <a:p>
            <a:pPr marL="0" indent="0">
              <a:lnSpc>
                <a:spcPct val="100000"/>
              </a:lnSpc>
              <a:spcAft>
                <a:spcPts val="160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r>
              <a:rPr lang="it-IT" sz="2000" dirty="0">
                <a:latin typeface="Open Sans"/>
              </a:rPr>
              <a:t>La concentrazione di donne e uomini in diversi settori e occupazioni.</a:t>
            </a:r>
          </a:p>
          <a:p>
            <a:pPr marL="0" indent="0"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marL="0" indent="0"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marL="0" indent="0">
              <a:lnSpc>
                <a:spcPct val="100000"/>
              </a:lnSpc>
              <a:spcAft>
                <a:spcPts val="1600"/>
              </a:spcAft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2171984" y="1316761"/>
            <a:ext cx="3780000" cy="4500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228603" dir="2700000" algn="tl">
              <a:srgbClr val="000000">
                <a:alpha val="30000"/>
              </a:srgbClr>
            </a:outerShdw>
          </a:effectLst>
        </p:spPr>
        <p:txBody>
          <a:bodyPr vert="horz" wrap="square" lIns="91440" tIns="91440" rIns="91440" bIns="91440" anchor="t" anchorCtr="0" compatLnSpc="1"/>
          <a:lstStyle/>
          <a:p>
            <a:pPr algn="ctr"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latin typeface="Open Sans"/>
              </a:rPr>
              <a:t>Segregazione</a:t>
            </a:r>
          </a:p>
          <a:p>
            <a:pPr algn="ctr"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dirty="0">
                <a:latin typeface="Open Sans"/>
              </a:rPr>
              <a:t>VERTICALE</a:t>
            </a:r>
            <a:r>
              <a:rPr lang="it-IT" sz="2000" dirty="0">
                <a:latin typeface="Open Sans"/>
              </a:rPr>
              <a:t>:</a:t>
            </a:r>
          </a:p>
          <a:p>
            <a:pPr defTabSz="457200" hangingPunct="0">
              <a:spcBef>
                <a:spcPts val="1200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La concentrazione delle donne e degli uomini in diversi gradi, livelli di responsabilità o posizioni.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Le donne nella nostra società fanno più fatica ad occupare posizioni apicali nelle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aziende e nelle istituzioni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dirty="0">
                <a:latin typeface="Open Sans"/>
              </a:rPr>
              <a:t>(soffitto di cristallo)</a:t>
            </a: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defTabSz="457200" hangingPunct="0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  <a:p>
            <a:pPr defTabSz="457200" hangingPunct="0">
              <a:spcAft>
                <a:spcPts val="1600"/>
              </a:spcAft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  <a:tab pos="79628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dirty="0">
              <a:solidFill>
                <a:srgbClr val="695D46"/>
              </a:solidFill>
              <a:latin typeface="Open Sans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47929" y="4797152"/>
            <a:ext cx="2192315" cy="1776000"/>
          </a:xfrm>
          <a:prstGeom prst="rect">
            <a:avLst/>
          </a:prstGeom>
          <a:noFill/>
          <a:ln>
            <a:noFill/>
          </a:ln>
          <a:effectLst>
            <a:outerShdw dist="228603" dir="2700000" algn="tl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338619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 numeri della segregazione verticale </a:t>
            </a:r>
            <a:br>
              <a:rPr lang="it-IT" dirty="0"/>
            </a:br>
            <a:r>
              <a:rPr lang="it-IT" sz="1600" dirty="0"/>
              <a:t>(Legge Mosca - Golfo 120/2011)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620" y="1824654"/>
            <a:ext cx="9890760" cy="544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82452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20" name="Rectangle 12391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922" name="Freeform: Shape 12392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3924" name="Group 12392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392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2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3907" name="Rectangle 3">
            <a:hlinkClick r:id="rId2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08" name="Rectangle 4">
            <a:hlinkClick r:id="rId3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1123845" y="643466"/>
            <a:ext cx="4242344" cy="314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713232">
              <a:spcBef>
                <a:spcPct val="50000"/>
              </a:spcBef>
            </a:pPr>
            <a:r>
              <a:rPr lang="it-IT" altLang="x-none" sz="3120" b="1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rPr>
              <a:t>Le principali spiegazioni</a:t>
            </a:r>
            <a:r>
              <a:rPr lang="it-IT" altLang="x-none" sz="3120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rPr>
              <a:t> </a:t>
            </a:r>
          </a:p>
          <a:p>
            <a:pPr defTabSz="713232">
              <a:spcBef>
                <a:spcPct val="50000"/>
              </a:spcBef>
              <a:buFont typeface="Wingdings" charset="2"/>
              <a:buChar char="ü"/>
            </a:pPr>
            <a:endParaRPr lang="it-IT" altLang="x-none" sz="2808" kern="1200">
              <a:solidFill>
                <a:schemeClr val="tx1"/>
              </a:solidFill>
              <a:latin typeface="Garamond" charset="0"/>
              <a:ea typeface="+mn-ea"/>
              <a:cs typeface="+mn-cs"/>
            </a:endParaRPr>
          </a:p>
          <a:p>
            <a:pPr defTabSz="713232">
              <a:spcBef>
                <a:spcPct val="50000"/>
              </a:spcBef>
            </a:pPr>
            <a:endParaRPr lang="it-IT" altLang="x-none" sz="2808" kern="1200">
              <a:solidFill>
                <a:schemeClr val="tx1"/>
              </a:solidFill>
              <a:latin typeface="Garamond" charset="0"/>
              <a:ea typeface="+mn-ea"/>
              <a:cs typeface="+mn-cs"/>
            </a:endParaRPr>
          </a:p>
          <a:p>
            <a:pPr defTabSz="713232">
              <a:spcBef>
                <a:spcPct val="50000"/>
              </a:spcBef>
            </a:pPr>
            <a:endParaRPr lang="it-IT" altLang="x-none" sz="1794" kern="1200">
              <a:solidFill>
                <a:schemeClr val="tx1"/>
              </a:solidFill>
              <a:latin typeface="Garamond" charset="0"/>
              <a:ea typeface="+mn-ea"/>
              <a:cs typeface="+mn-cs"/>
            </a:endParaRPr>
          </a:p>
          <a:p>
            <a:pPr defTabSz="713232">
              <a:spcBef>
                <a:spcPct val="50000"/>
              </a:spcBef>
            </a:pPr>
            <a:r>
              <a:rPr lang="it-IT" altLang="x-none" sz="1794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rPr>
              <a:t>         </a:t>
            </a:r>
            <a:endParaRPr lang="it-IT" altLang="x-none" sz="2300">
              <a:latin typeface="Garamond" charset="0"/>
            </a:endParaRPr>
          </a:p>
        </p:txBody>
      </p:sp>
      <p:sp>
        <p:nvSpPr>
          <p:cNvPr id="123910" name="Text Box 6"/>
          <p:cNvSpPr txBox="1">
            <a:spLocks noChangeArrowheads="1"/>
          </p:cNvSpPr>
          <p:nvPr/>
        </p:nvSpPr>
        <p:spPr bwMode="auto">
          <a:xfrm>
            <a:off x="1182352" y="2352604"/>
            <a:ext cx="3783005" cy="132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13232">
              <a:buFont typeface="Wingdings" charset="2"/>
              <a:buChar char="ü"/>
            </a:pPr>
            <a:r>
              <a:rPr lang="it-IT" altLang="x-none" sz="27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Differenze funzionali</a:t>
            </a:r>
          </a:p>
          <a:p>
            <a:pPr>
              <a:spcBef>
                <a:spcPct val="50000"/>
              </a:spcBef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1" name="Text Box 7"/>
          <p:cNvSpPr txBox="1">
            <a:spLocks noChangeArrowheads="1"/>
          </p:cNvSpPr>
          <p:nvPr/>
        </p:nvSpPr>
        <p:spPr bwMode="auto">
          <a:xfrm>
            <a:off x="1182352" y="2973769"/>
            <a:ext cx="3952301" cy="212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13232">
              <a:spcAft>
                <a:spcPts val="600"/>
              </a:spcAft>
              <a:buFont typeface="Wingdings" charset="2"/>
              <a:buChar char="ü"/>
            </a:pPr>
            <a:r>
              <a:rPr lang="it-IT" altLang="x-none" sz="273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Differenze strutturali</a:t>
            </a:r>
          </a:p>
          <a:p>
            <a:pPr defTabSz="713232">
              <a:spcAft>
                <a:spcPts val="600"/>
              </a:spcAft>
            </a:pPr>
            <a:endParaRPr lang="it-IT" altLang="x-none" sz="273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713232">
              <a:spcAft>
                <a:spcPts val="600"/>
              </a:spcAft>
            </a:pPr>
            <a:endParaRPr lang="it-IT" altLang="x-none" sz="273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it-IT" altLang="x-none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1182353" y="3499082"/>
            <a:ext cx="4686744" cy="26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13232">
              <a:spcAft>
                <a:spcPts val="600"/>
              </a:spcAft>
              <a:buFont typeface="Wingdings" charset="2"/>
              <a:buChar char="ü"/>
            </a:pPr>
            <a:r>
              <a:rPr lang="it-IT" altLang="x-none" sz="27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Socializzazione primaria</a:t>
            </a:r>
          </a:p>
          <a:p>
            <a:pPr defTabSz="713232">
              <a:spcAft>
                <a:spcPts val="600"/>
              </a:spcAft>
            </a:pPr>
            <a:r>
              <a:rPr lang="it-IT" altLang="x-none" sz="27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defTabSz="713232">
              <a:spcAft>
                <a:spcPts val="600"/>
              </a:spcAft>
            </a:pPr>
            <a:endParaRPr lang="it-IT" altLang="x-none" sz="2730"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713232">
              <a:spcAft>
                <a:spcPts val="600"/>
              </a:spcAft>
            </a:pPr>
            <a:endParaRPr lang="it-IT" altLang="x-none" sz="2730"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it-IT" altLang="x-none" sz="3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1182353" y="4046803"/>
            <a:ext cx="4686744" cy="26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713232">
              <a:spcAft>
                <a:spcPts val="600"/>
              </a:spcAft>
              <a:buFont typeface="Wingdings" charset="2"/>
              <a:buChar char="ü"/>
            </a:pPr>
            <a:r>
              <a:rPr lang="it-IT" altLang="x-none" sz="27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Culture di genere</a:t>
            </a:r>
          </a:p>
          <a:p>
            <a:pPr defTabSz="713232">
              <a:spcAft>
                <a:spcPts val="600"/>
              </a:spcAft>
            </a:pPr>
            <a:r>
              <a:rPr lang="it-IT" altLang="x-none" sz="273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defTabSz="713232">
              <a:spcAft>
                <a:spcPts val="600"/>
              </a:spcAft>
            </a:pPr>
            <a:endParaRPr lang="it-IT" altLang="x-none" sz="2730"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defTabSz="713232">
              <a:spcAft>
                <a:spcPts val="600"/>
              </a:spcAft>
            </a:pPr>
            <a:endParaRPr lang="it-IT" altLang="x-none" sz="2730" kern="120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it-IT" altLang="x-none" sz="3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915" name="Picture 11" descr="http://www.gpa.at/frauen/images/gender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433" y="1181229"/>
            <a:ext cx="2143579" cy="160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0" grpId="0"/>
      <p:bldP spid="123911" grpId="0"/>
      <p:bldP spid="123912" grpId="0"/>
      <p:bldP spid="12391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423" name="Rectangle 145422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25" name="Right Triangle 145424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427" name="Rectangle 145426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5255260" y="1188637"/>
            <a:ext cx="5852711" cy="15972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x-none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 soluzioni</a:t>
            </a:r>
            <a:r>
              <a:rPr lang="en-US" altLang="x-none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</a:t>
            </a:r>
          </a:p>
        </p:txBody>
      </p:sp>
      <p:pic>
        <p:nvPicPr>
          <p:cNvPr id="145418" name="Picture 10" descr="http://www.csc-scc.gc.ca/text/prgrm/fsw/gender2/gender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3357" y="1732716"/>
            <a:ext cx="3533985" cy="346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5255260" y="2998278"/>
            <a:ext cx="5578644" cy="27281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 err="1"/>
              <a:t>Equipaggiare</a:t>
            </a:r>
            <a:r>
              <a:rPr lang="en-US" altLang="x-none" sz="2800" dirty="0"/>
              <a:t> le </a:t>
            </a:r>
            <a:r>
              <a:rPr lang="en-US" altLang="x-none" sz="2800" dirty="0" err="1"/>
              <a:t>donne</a:t>
            </a:r>
            <a:endParaRPr lang="en-US" altLang="x-none" sz="2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 err="1"/>
              <a:t>Creare</a:t>
            </a:r>
            <a:r>
              <a:rPr lang="en-US" altLang="x-none" sz="2800" dirty="0"/>
              <a:t> Pari </a:t>
            </a:r>
            <a:r>
              <a:rPr lang="en-US" altLang="x-none" sz="2800" dirty="0" err="1"/>
              <a:t>Opportunità</a:t>
            </a:r>
            <a:endParaRPr lang="en-US" altLang="x-none" sz="2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 err="1"/>
              <a:t>Valorizzare</a:t>
            </a:r>
            <a:r>
              <a:rPr lang="en-US" altLang="x-none" sz="2800" dirty="0"/>
              <a:t> la </a:t>
            </a:r>
            <a:r>
              <a:rPr lang="en-US" altLang="x-none" sz="2800" dirty="0" err="1"/>
              <a:t>differenza</a:t>
            </a:r>
            <a:endParaRPr lang="en-US" altLang="x-none" sz="28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x-none" sz="2800" dirty="0" err="1"/>
              <a:t>Rivedere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i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modelli</a:t>
            </a:r>
            <a:r>
              <a:rPr lang="en-US" altLang="x-none" sz="2800" dirty="0"/>
              <a:t> </a:t>
            </a:r>
            <a:r>
              <a:rPr lang="en-US" altLang="x-none" sz="2800" dirty="0" err="1"/>
              <a:t>culturali</a:t>
            </a:r>
            <a:endParaRPr lang="en-US" altLang="x-none" sz="2800" dirty="0"/>
          </a:p>
        </p:txBody>
      </p:sp>
      <p:sp>
        <p:nvSpPr>
          <p:cNvPr id="145411" name="Rectangle 3">
            <a:hlinkClick r:id="rId4"/>
          </p:cNvPr>
          <p:cNvSpPr>
            <a:spLocks noChangeArrowheads="1"/>
          </p:cNvSpPr>
          <p:nvPr/>
        </p:nvSpPr>
        <p:spPr bwMode="auto">
          <a:xfrm>
            <a:off x="519112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5412" name="Rectangle 4">
            <a:hlinkClick r:id="rId5"/>
          </p:cNvPr>
          <p:cNvSpPr>
            <a:spLocks noChangeArrowheads="1"/>
          </p:cNvSpPr>
          <p:nvPr/>
        </p:nvSpPr>
        <p:spPr bwMode="auto">
          <a:xfrm>
            <a:off x="5438775" y="25955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729163" y="24050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2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B114A-9E24-C08C-6331-6C2235D0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Fasi…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183CE9-BAF8-DA37-8D68-13C174E6E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742" y="1675227"/>
            <a:ext cx="920251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0525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AC64E-D9BF-7619-FC63-F9AFA6FA1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Dimensioni delle asimmetrie di genere nel lavoro</a:t>
            </a:r>
          </a:p>
        </p:txBody>
      </p:sp>
    </p:spTree>
    <p:extLst>
      <p:ext uri="{BB962C8B-B14F-4D97-AF65-F5344CB8AC3E}">
        <p14:creationId xmlns:p14="http://schemas.microsoft.com/office/powerpoint/2010/main" val="26781485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937200" y="597757"/>
            <a:ext cx="7546800" cy="628400"/>
          </a:xfrm>
        </p:spPr>
        <p:txBody>
          <a:bodyPr spcFirstLastPara="1" wrap="square" lIns="0" tIns="13606" rIns="0" bIns="0" anchor="ctr" anchorCtr="0">
            <a:noAutofit/>
          </a:bodyPr>
          <a:lstStyle/>
          <a:p>
            <a:pPr>
              <a:lnSpc>
                <a:spcPct val="97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r>
              <a:rPr lang="it-IT" sz="3200" dirty="0">
                <a:cs typeface="Amatic SC" pitchFamily="2" charset="-79"/>
              </a:rPr>
              <a:t>L’occupazione in Italia</a:t>
            </a:r>
          </a:p>
        </p:txBody>
      </p:sp>
      <p:sp>
        <p:nvSpPr>
          <p:cNvPr id="3" name="Rectangle 2"/>
          <p:cNvSpPr txBox="1">
            <a:spLocks noGrp="1"/>
          </p:cNvSpPr>
          <p:nvPr>
            <p:ph idx="4294967295"/>
          </p:nvPr>
        </p:nvSpPr>
        <p:spPr>
          <a:xfrm>
            <a:off x="1524001" y="1508324"/>
            <a:ext cx="4138613" cy="1344612"/>
          </a:xfrm>
        </p:spPr>
        <p:txBody>
          <a:bodyPr spcFirstLastPara="1" wrap="square" lIns="0" tIns="13231" rIns="0" bIns="0" anchor="t" anchorCtr="0">
            <a:noAutofit/>
          </a:bodyPr>
          <a:lstStyle/>
          <a:p>
            <a:pPr marL="0" indent="107954" algn="ctr"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r>
              <a:rPr lang="it-IT" sz="1800" b="1" dirty="0">
                <a:latin typeface="Open Sans"/>
                <a:cs typeface="Arial Unicode MS"/>
              </a:rPr>
              <a:t>Tasso di occupazione per sesso. Anno 2019</a:t>
            </a:r>
          </a:p>
          <a:p>
            <a:pPr marL="0" indent="107954" algn="ctr"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r>
              <a:rPr lang="it-IT" sz="1400" b="1" dirty="0">
                <a:latin typeface="Open Sans"/>
                <a:cs typeface="Arial Unicode MS"/>
              </a:rPr>
              <a:t>(15-64 anni) </a:t>
            </a:r>
            <a:endParaRPr lang="en-US" sz="1400" dirty="0"/>
          </a:p>
          <a:p>
            <a:pPr marL="0" indent="107954">
              <a:lnSpc>
                <a:spcPct val="102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it-IT" sz="1800" b="1" dirty="0">
              <a:latin typeface="Calibri" pitchFamily="32"/>
              <a:cs typeface="Arial Unicode MS"/>
            </a:endParaRPr>
          </a:p>
          <a:p>
            <a:pPr marL="0" indent="107954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en-US" sz="1800" dirty="0"/>
          </a:p>
          <a:p>
            <a:pPr marL="0" indent="107954" algn="r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en-US" sz="1800" dirty="0"/>
          </a:p>
          <a:p>
            <a:pPr marL="0" indent="107954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en-US" sz="1800" dirty="0"/>
          </a:p>
          <a:p>
            <a:pPr marL="0" indent="107954">
              <a:lnSpc>
                <a:spcPct val="102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it-IT" sz="1800" b="1" dirty="0">
              <a:latin typeface="Calibri" pitchFamily="32"/>
              <a:cs typeface="Arial Unicode MS"/>
            </a:endParaRPr>
          </a:p>
          <a:p>
            <a:pPr marL="0" indent="107954">
              <a:lnSpc>
                <a:spcPct val="102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it-IT" sz="1800" b="1" dirty="0">
              <a:latin typeface="Calibri" pitchFamily="32"/>
              <a:cs typeface="Arial Unicode MS"/>
            </a:endParaRPr>
          </a:p>
          <a:p>
            <a:pPr marL="0" indent="107954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</a:pPr>
            <a:endParaRPr lang="it-IT" sz="1800" dirty="0"/>
          </a:p>
          <a:p>
            <a:pPr marL="431797" indent="-323853">
              <a:buNone/>
              <a:tabLst>
                <a:tab pos="723892" algn="l"/>
                <a:tab pos="1447795" algn="l"/>
                <a:tab pos="2171699" algn="l"/>
                <a:tab pos="2895592" algn="l"/>
                <a:tab pos="3619495" algn="l"/>
                <a:tab pos="4343399" algn="l"/>
                <a:tab pos="5067292" algn="l"/>
                <a:tab pos="5791195" algn="l"/>
                <a:tab pos="6515099" algn="l"/>
                <a:tab pos="7238992" algn="l"/>
              </a:tabLst>
            </a:pPr>
            <a:endParaRPr lang="en-US" sz="1800" dirty="0"/>
          </a:p>
        </p:txBody>
      </p:sp>
      <p:sp>
        <p:nvSpPr>
          <p:cNvPr id="5" name="Text Box 4"/>
          <p:cNvSpPr txBox="1"/>
          <p:nvPr/>
        </p:nvSpPr>
        <p:spPr>
          <a:xfrm>
            <a:off x="3863752" y="836713"/>
            <a:ext cx="4440234" cy="33019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54699" rIns="90004" bIns="44997" anchor="t" anchorCtr="0" compatLnSpc="1"/>
          <a:lstStyle/>
          <a:p>
            <a:pPr algn="ctr" defTabSz="457200" hangingPunct="0">
              <a:lnSpc>
                <a:spcPct val="93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100" i="1" kern="1200" dirty="0">
                <a:ea typeface="Arial Unicode MS" pitchFamily="34"/>
                <a:cs typeface="Amatic SC" pitchFamily="2" charset="-79"/>
              </a:rPr>
              <a:t>Fonte: Censis, dati 2019</a:t>
            </a:r>
          </a:p>
        </p:txBody>
      </p:sp>
      <p:sp>
        <p:nvSpPr>
          <p:cNvPr id="6" name="Rectangle 2"/>
          <p:cNvSpPr txBox="1"/>
          <p:nvPr/>
        </p:nvSpPr>
        <p:spPr>
          <a:xfrm>
            <a:off x="5901182" y="1555571"/>
            <a:ext cx="3924303" cy="11521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3231" rIns="0" bIns="0" anchor="t" anchorCtr="0" compatLnSpc="1"/>
          <a:lstStyle/>
          <a:p>
            <a:pPr algn="ctr" defTabSz="457200" hangingPunct="0">
              <a:lnSpc>
                <a:spcPct val="93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dirty="0">
                <a:latin typeface="Open Sans"/>
                <a:cs typeface="Arial Unicode MS"/>
              </a:rPr>
              <a:t>Tasso di disoccupazione per sesso. Anno 2019</a:t>
            </a:r>
          </a:p>
          <a:p>
            <a:pPr algn="ctr" hangingPunct="0">
              <a:lnSpc>
                <a:spcPct val="93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b="1" dirty="0">
                <a:latin typeface="Open Sans"/>
                <a:cs typeface="Arial Unicode MS"/>
              </a:rPr>
              <a:t>(15-64 anni)</a:t>
            </a:r>
            <a:endParaRPr lang="it-IT" sz="1500" b="1" dirty="0">
              <a:latin typeface="Calibri" pitchFamily="32"/>
              <a:cs typeface="Arial Unicode MS"/>
            </a:endParaRPr>
          </a:p>
          <a:p>
            <a:pPr indent="107954" defTabSz="457200" hangingPunct="0">
              <a:lnSpc>
                <a:spcPct val="93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dirty="0"/>
          </a:p>
          <a:p>
            <a:pPr indent="107954" algn="r" defTabSz="457200" hangingPunct="0">
              <a:lnSpc>
                <a:spcPct val="93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dirty="0"/>
          </a:p>
          <a:p>
            <a:pPr indent="107954" defTabSz="457200" hangingPunct="0">
              <a:lnSpc>
                <a:spcPct val="93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dirty="0"/>
          </a:p>
          <a:p>
            <a:pPr indent="107954" defTabSz="457200" hangingPunct="0">
              <a:lnSpc>
                <a:spcPct val="102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latin typeface="Calibri" pitchFamily="32"/>
              <a:cs typeface="Arial Unicode MS"/>
            </a:endParaRPr>
          </a:p>
          <a:p>
            <a:pPr indent="107954" defTabSz="457200" hangingPunct="0">
              <a:lnSpc>
                <a:spcPct val="102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500" b="1" dirty="0">
              <a:latin typeface="Calibri" pitchFamily="32"/>
              <a:cs typeface="Arial Unicode MS"/>
            </a:endParaRPr>
          </a:p>
          <a:p>
            <a:pPr indent="107954" defTabSz="457200" hangingPunct="0">
              <a:lnSpc>
                <a:spcPct val="93000"/>
              </a:lnSpc>
              <a:spcBef>
                <a:spcPts val="1425"/>
              </a:spcBef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  <a:tab pos="72390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dirty="0"/>
          </a:p>
          <a:p>
            <a:pPr marL="431797" indent="-323853" defTabSz="457200" hangingPunct="0">
              <a:lnSpc>
                <a:spcPct val="93000"/>
              </a:lnSpc>
              <a:spcBef>
                <a:spcPts val="1425"/>
              </a:spcBef>
              <a:tabLst>
                <a:tab pos="723892" algn="l"/>
                <a:tab pos="1447795" algn="l"/>
                <a:tab pos="2171699" algn="l"/>
                <a:tab pos="2895592" algn="l"/>
                <a:tab pos="3619495" algn="l"/>
                <a:tab pos="4343399" algn="l"/>
                <a:tab pos="5067292" algn="l"/>
                <a:tab pos="5791195" algn="l"/>
                <a:tab pos="6515099" algn="l"/>
                <a:tab pos="723899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/>
          </a:p>
        </p:txBody>
      </p:sp>
      <p:sp>
        <p:nvSpPr>
          <p:cNvPr id="7" name="Rettangolo arrotondato 6"/>
          <p:cNvSpPr/>
          <p:nvPr/>
        </p:nvSpPr>
        <p:spPr>
          <a:xfrm>
            <a:off x="2038150" y="2540898"/>
            <a:ext cx="1224134" cy="12481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00" kern="1200" dirty="0">
              <a:latin typeface="Caladea" pitchFamily="16"/>
              <a:cs typeface="Arial" pitchFamily="34"/>
            </a:endParaRP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kern="1200" dirty="0">
                <a:latin typeface="Caladea" pitchFamily="16"/>
                <a:cs typeface="Arial" pitchFamily="34"/>
              </a:rPr>
              <a:t>Uomini</a:t>
            </a: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dirty="0">
                <a:latin typeface="Caladea" pitchFamily="16"/>
                <a:cs typeface="Arial" pitchFamily="34"/>
              </a:rPr>
              <a:t>67,6</a:t>
            </a:r>
            <a:r>
              <a:rPr lang="it-IT" sz="1800" kern="1200" dirty="0">
                <a:latin typeface="Caladea" pitchFamily="16"/>
                <a:cs typeface="Arial" pitchFamily="34"/>
              </a:rPr>
              <a:t>%</a:t>
            </a:r>
          </a:p>
        </p:txBody>
      </p:sp>
      <p:sp>
        <p:nvSpPr>
          <p:cNvPr id="8" name="Rettangolo arrotondato 7"/>
          <p:cNvSpPr/>
          <p:nvPr/>
        </p:nvSpPr>
        <p:spPr>
          <a:xfrm>
            <a:off x="3969666" y="2540898"/>
            <a:ext cx="1224134" cy="12481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FF99"/>
          </a:solidFill>
          <a:ln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00" kern="1200" dirty="0">
              <a:latin typeface="Caladea" pitchFamily="16"/>
              <a:cs typeface="Arial" pitchFamily="34"/>
            </a:endParaRP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kern="1200" dirty="0">
                <a:latin typeface="Caladea" pitchFamily="16"/>
                <a:cs typeface="Arial" pitchFamily="34"/>
              </a:rPr>
              <a:t>Donne</a:t>
            </a: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dirty="0">
                <a:latin typeface="Caladea" pitchFamily="16"/>
                <a:cs typeface="Arial" pitchFamily="34"/>
              </a:rPr>
              <a:t>49</a:t>
            </a:r>
            <a:r>
              <a:rPr lang="it-IT" sz="1800" kern="1200" dirty="0">
                <a:latin typeface="Caladea" pitchFamily="16"/>
                <a:cs typeface="Arial" pitchFamily="34"/>
              </a:rPr>
              <a:t>,5%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6249415" y="2624634"/>
            <a:ext cx="1224134" cy="12481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00" kern="1200" dirty="0">
              <a:latin typeface="Caladea" pitchFamily="16"/>
              <a:cs typeface="Arial" pitchFamily="34"/>
            </a:endParaRP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kern="1200" dirty="0">
                <a:latin typeface="Caladea" pitchFamily="16"/>
                <a:cs typeface="Arial" pitchFamily="34"/>
              </a:rPr>
              <a:t>Uomini</a:t>
            </a: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dirty="0">
                <a:latin typeface="Caladea" pitchFamily="16"/>
                <a:cs typeface="Arial" pitchFamily="34"/>
              </a:rPr>
              <a:t>9</a:t>
            </a:r>
            <a:r>
              <a:rPr lang="it-IT" sz="1800" kern="1200" dirty="0">
                <a:latin typeface="Caladea" pitchFamily="16"/>
                <a:cs typeface="Arial" pitchFamily="34"/>
              </a:rPr>
              <a:t>,7%</a:t>
            </a:r>
          </a:p>
        </p:txBody>
      </p:sp>
      <p:sp>
        <p:nvSpPr>
          <p:cNvPr id="10" name="Rettangolo arrotondato 9"/>
          <p:cNvSpPr/>
          <p:nvPr/>
        </p:nvSpPr>
        <p:spPr>
          <a:xfrm>
            <a:off x="8202140" y="2624634"/>
            <a:ext cx="1224134" cy="12481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FF99"/>
          </a:solidFill>
          <a:ln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600" kern="1200" dirty="0">
              <a:latin typeface="Caladea" pitchFamily="16"/>
              <a:cs typeface="Arial" pitchFamily="34"/>
            </a:endParaRP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kern="1200" dirty="0">
                <a:latin typeface="Caladea" pitchFamily="16"/>
                <a:cs typeface="Arial" pitchFamily="34"/>
              </a:rPr>
              <a:t>Donne</a:t>
            </a:r>
          </a:p>
          <a:p>
            <a:pPr algn="ctr" defTabSz="457200" hangingPunct="0">
              <a:lnSpc>
                <a:spcPct val="11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kern="1200" dirty="0">
                <a:latin typeface="Caladea" pitchFamily="16"/>
                <a:cs typeface="Arial" pitchFamily="34"/>
              </a:rPr>
              <a:t>11,8%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3DAA24-67AB-44B1-5559-E76F1A492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742" y="4272029"/>
            <a:ext cx="7546800" cy="1749258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www.ingenere.it/sites/default/files/segnalazioni/occupazione_femminile_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3124" y="2852936"/>
            <a:ext cx="8835365" cy="3960000"/>
          </a:xfrm>
          <a:prstGeom prst="rect">
            <a:avLst/>
          </a:prstGeom>
          <a:noFill/>
        </p:spPr>
      </p:pic>
      <p:sp>
        <p:nvSpPr>
          <p:cNvPr id="3" name="Rectangle 1"/>
          <p:cNvSpPr txBox="1">
            <a:spLocks noGrp="1"/>
          </p:cNvSpPr>
          <p:nvPr>
            <p:ph type="title"/>
          </p:nvPr>
        </p:nvSpPr>
        <p:spPr>
          <a:xfrm>
            <a:off x="854073" y="400341"/>
            <a:ext cx="7546800" cy="628400"/>
          </a:xfrm>
        </p:spPr>
        <p:txBody>
          <a:bodyPr spcFirstLastPara="1" wrap="square" lIns="0" tIns="91440" rIns="0" bIns="91440" anchor="b" anchorCtr="0">
            <a:noAutofit/>
          </a:bodyPr>
          <a:lstStyle/>
          <a:p>
            <a:pPr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</a:pPr>
            <a:r>
              <a:rPr lang="it-IT" sz="3200" dirty="0">
                <a:cs typeface="Amatic SC" pitchFamily="2" charset="-79"/>
              </a:rPr>
              <a:t>Il tasso di occupazione femminile</a:t>
            </a:r>
          </a:p>
        </p:txBody>
      </p:sp>
      <p:sp>
        <p:nvSpPr>
          <p:cNvPr id="4" name="Ovale 4"/>
          <p:cNvSpPr/>
          <p:nvPr/>
        </p:nvSpPr>
        <p:spPr>
          <a:xfrm>
            <a:off x="2135559" y="1220761"/>
            <a:ext cx="2340000" cy="14401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solidFill>
            <a:srgbClr val="00B8FF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1200" dirty="0">
                <a:latin typeface="Caladea" pitchFamily="16"/>
                <a:cs typeface="Arial" pitchFamily="34"/>
              </a:rPr>
              <a:t>Italia </a:t>
            </a:r>
            <a:r>
              <a:rPr lang="it-IT" kern="1200" dirty="0">
                <a:latin typeface="Caladea" pitchFamily="16"/>
                <a:cs typeface="Arial" pitchFamily="34"/>
              </a:rPr>
              <a:t>(2018)</a:t>
            </a:r>
            <a:r>
              <a:rPr lang="it-IT" sz="2400" kern="1200" dirty="0">
                <a:latin typeface="Caladea" pitchFamily="16"/>
                <a:cs typeface="Arial" pitchFamily="34"/>
              </a:rPr>
              <a:t>:</a:t>
            </a:r>
          </a:p>
          <a:p>
            <a:pPr algn="ctr"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1200" dirty="0">
                <a:latin typeface="Caladea" pitchFamily="16"/>
                <a:cs typeface="Arial" pitchFamily="34"/>
              </a:rPr>
              <a:t>49%</a:t>
            </a:r>
          </a:p>
        </p:txBody>
      </p:sp>
      <p:sp>
        <p:nvSpPr>
          <p:cNvPr id="5" name="Ovale 10"/>
          <p:cNvSpPr/>
          <p:nvPr/>
        </p:nvSpPr>
        <p:spPr>
          <a:xfrm>
            <a:off x="9264352" y="4293097"/>
            <a:ext cx="360040" cy="20882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noFill/>
          <a:ln w="9528">
            <a:solidFill>
              <a:srgbClr val="C0000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kern="1200">
              <a:latin typeface="Caladea" pitchFamily="16"/>
              <a:cs typeface="Arial" pitchFamily="34"/>
            </a:endParaRPr>
          </a:p>
        </p:txBody>
      </p:sp>
      <p:sp>
        <p:nvSpPr>
          <p:cNvPr id="6" name="Ovale 5"/>
          <p:cNvSpPr/>
          <p:nvPr/>
        </p:nvSpPr>
        <p:spPr>
          <a:xfrm>
            <a:off x="7608168" y="1220761"/>
            <a:ext cx="2340000" cy="14401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solidFill>
            <a:srgbClr val="00B8FF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kern="1200" dirty="0" err="1">
                <a:latin typeface="Caladea" pitchFamily="16"/>
                <a:cs typeface="Arial" pitchFamily="34"/>
              </a:rPr>
              <a:t>EU-28</a:t>
            </a:r>
            <a:r>
              <a:rPr lang="it-IT" sz="2200" kern="1200" dirty="0">
                <a:latin typeface="Caladea" pitchFamily="16"/>
                <a:cs typeface="Arial" pitchFamily="34"/>
              </a:rPr>
              <a:t> </a:t>
            </a:r>
            <a:r>
              <a:rPr lang="it-IT" kern="1200" dirty="0">
                <a:latin typeface="Caladea" pitchFamily="16"/>
                <a:cs typeface="Arial" pitchFamily="34"/>
              </a:rPr>
              <a:t>(2018)</a:t>
            </a:r>
            <a:r>
              <a:rPr lang="it-IT" sz="2200" kern="1200" dirty="0">
                <a:latin typeface="Caladea" pitchFamily="16"/>
                <a:cs typeface="Arial" pitchFamily="34"/>
              </a:rPr>
              <a:t>:</a:t>
            </a:r>
          </a:p>
          <a:p>
            <a:pPr algn="ctr"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kern="1200" dirty="0">
                <a:latin typeface="Caladea" pitchFamily="16"/>
                <a:cs typeface="Arial" pitchFamily="34"/>
              </a:rPr>
              <a:t>61,6%</a:t>
            </a:r>
          </a:p>
        </p:txBody>
      </p:sp>
      <p:sp>
        <p:nvSpPr>
          <p:cNvPr id="8" name="CasellaDiTesto 12"/>
          <p:cNvSpPr txBox="1"/>
          <p:nvPr/>
        </p:nvSpPr>
        <p:spPr>
          <a:xfrm>
            <a:off x="5231901" y="2468893"/>
            <a:ext cx="1728188" cy="209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800" kern="1200">
              <a:latin typeface="Caladea" pitchFamily="16"/>
              <a:cs typeface="Arial" pitchFamily="34"/>
            </a:endParaRPr>
          </a:p>
        </p:txBody>
      </p:sp>
      <p:sp>
        <p:nvSpPr>
          <p:cNvPr id="10" name="Ovale 14"/>
          <p:cNvSpPr/>
          <p:nvPr/>
        </p:nvSpPr>
        <p:spPr>
          <a:xfrm>
            <a:off x="6816086" y="4077073"/>
            <a:ext cx="360035" cy="244826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noFill/>
          <a:ln w="9528">
            <a:solidFill>
              <a:srgbClr val="0070C0"/>
            </a:solidFill>
            <a:prstDash val="solid"/>
            <a:round/>
          </a:ln>
        </p:spPr>
        <p:txBody>
          <a:bodyPr vert="horz" wrap="square" lIns="91440" tIns="45720" rIns="91440" bIns="45720" anchor="t" anchorCtr="0" compatLnSpc="1"/>
          <a:lstStyle/>
          <a:p>
            <a:pPr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kern="1200">
              <a:latin typeface="Caladea" pitchFamily="16"/>
              <a:cs typeface="Arial" pitchFamily="34"/>
            </a:endParaRPr>
          </a:p>
        </p:txBody>
      </p:sp>
      <p:sp>
        <p:nvSpPr>
          <p:cNvPr id="11" name="Rettangolo 6"/>
          <p:cNvSpPr/>
          <p:nvPr/>
        </p:nvSpPr>
        <p:spPr>
          <a:xfrm>
            <a:off x="5447928" y="1700807"/>
            <a:ext cx="1188000" cy="468000"/>
          </a:xfrm>
          <a:prstGeom prst="rect">
            <a:avLst/>
          </a:prstGeom>
          <a:solidFill>
            <a:srgbClr val="FFFF00"/>
          </a:solidFill>
          <a:ln w="9528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t" anchorCtr="1" compatLnSpc="1"/>
          <a:lstStyle/>
          <a:p>
            <a:pPr algn="ctr" defTabSz="457200" hangingPunct="0">
              <a:lnSpc>
                <a:spcPct val="95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1200" dirty="0">
                <a:latin typeface="Caladea" pitchFamily="16"/>
                <a:cs typeface="Arial" pitchFamily="34"/>
              </a:rPr>
              <a:t>-12,6%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 descr="Occupazione femminile? Cresce grazie a nidi e materne (02/05/2019) - Vita.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63" y="44624"/>
            <a:ext cx="9799781" cy="676800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063552" y="653637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FONTE: elaborazione </a:t>
            </a:r>
            <a:r>
              <a:rPr lang="it-IT" sz="1200" dirty="0" err="1"/>
              <a:t>openpolis</a:t>
            </a:r>
            <a:r>
              <a:rPr lang="it-IT" sz="1200" dirty="0"/>
              <a:t> - Con i bambini su dati Eurostat (ultimo aggiornamento: mercoledì 13 Febbraio 2019)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 descr="Schermata 2019 05 02 All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910" y="44623"/>
            <a:ext cx="10439013" cy="6491755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063552" y="653637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FONTE: elaborazione </a:t>
            </a:r>
            <a:r>
              <a:rPr lang="it-IT" sz="1200" dirty="0" err="1"/>
              <a:t>openpolis</a:t>
            </a:r>
            <a:r>
              <a:rPr lang="it-IT" sz="1200" dirty="0"/>
              <a:t> - Con i bambini su dati Eurostat (ultimo aggiornamento: mercoledì 13 Febbraio 2019)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-84507"/>
            <a:ext cx="10515600" cy="1325563"/>
          </a:xfrm>
        </p:spPr>
        <p:txBody>
          <a:bodyPr/>
          <a:lstStyle/>
          <a:p>
            <a:r>
              <a:rPr lang="it-IT" dirty="0"/>
              <a:t>Donne e uomini manager in Europa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365" y="959310"/>
            <a:ext cx="9489736" cy="581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999656" y="2564905"/>
            <a:ext cx="1872208" cy="3077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  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814571" y="6477821"/>
            <a:ext cx="4968000" cy="29238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it-IT" sz="100" dirty="0"/>
          </a:p>
          <a:p>
            <a:r>
              <a:rPr lang="it-IT" sz="1200" dirty="0"/>
              <a:t>Fonte: www.laboratoriofuturo.it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1011091" y="215316"/>
            <a:ext cx="7546800" cy="628400"/>
          </a:xfrm>
        </p:spPr>
        <p:txBody>
          <a:bodyPr>
            <a:normAutofit fontScale="90000"/>
          </a:bodyPr>
          <a:lstStyle/>
          <a:p>
            <a:r>
              <a:rPr lang="it-IT" dirty="0"/>
              <a:t>Quale relazione tra istruzione lavoro e carriera</a:t>
            </a:r>
          </a:p>
        </p:txBody>
      </p:sp>
      <p:pic>
        <p:nvPicPr>
          <p:cNvPr id="98306" name="Picture 2" descr="{1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091" y="937332"/>
            <a:ext cx="9911671" cy="5165693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1520377" y="6103025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Le laureate sono più dei laureati: il 22,4% contro il 16,8%. Eppure lavora solo il 56,1% contro il 76,8% degli uomini.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826364" y="275658"/>
            <a:ext cx="7546800" cy="628400"/>
          </a:xfrm>
        </p:spPr>
        <p:txBody>
          <a:bodyPr>
            <a:normAutofit fontScale="90000"/>
          </a:bodyPr>
          <a:lstStyle/>
          <a:p>
            <a:r>
              <a:rPr lang="it-IT" sz="3600" dirty="0" err="1"/>
              <a:t>Laureat*</a:t>
            </a:r>
            <a:r>
              <a:rPr lang="it-IT" sz="3600" dirty="0"/>
              <a:t> per gruppo disciplinare</a:t>
            </a:r>
            <a:br>
              <a:rPr lang="it-IT" sz="3600" dirty="0"/>
            </a:br>
            <a:r>
              <a:rPr lang="it-IT" sz="2200" dirty="0"/>
              <a:t>Anno 2016 (valori %)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603" y="1145309"/>
            <a:ext cx="8110198" cy="556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07221" y="1843950"/>
            <a:ext cx="3016270" cy="31700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Le scelte di istruzione nascono in un contesto in cui il ruolo della famiglia e delle norme sociali non favorisce la parità tra uomini e donne. 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Più donne istruite nelle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STEM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aiuterebbe a migliorare il 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gender gap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/>
          </p:nvPr>
        </p:nvSpPr>
        <p:spPr>
          <a:xfrm>
            <a:off x="854073" y="220240"/>
            <a:ext cx="7546800" cy="628400"/>
          </a:xfrm>
        </p:spPr>
        <p:txBody>
          <a:bodyPr spcFirstLastPara="1" wrap="square" lIns="0" tIns="91440" rIns="0" bIns="91440" anchor="b" anchorCtr="0">
            <a:normAutofit fontScale="90000"/>
          </a:bodyPr>
          <a:lstStyle/>
          <a:p>
            <a:pPr>
              <a:lnSpc>
                <a:spcPct val="100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</a:pPr>
            <a:r>
              <a:rPr lang="it-IT" sz="3200" dirty="0">
                <a:cs typeface="Amatic SC" pitchFamily="2" charset="-79"/>
              </a:rPr>
              <a:t>Uno sguardo di genere al lavoro flessibile</a:t>
            </a:r>
          </a:p>
        </p:txBody>
      </p:sp>
      <p:sp>
        <p:nvSpPr>
          <p:cNvPr id="3" name="Rectangle 2"/>
          <p:cNvSpPr txBox="1">
            <a:spLocks noGrp="1"/>
          </p:cNvSpPr>
          <p:nvPr>
            <p:ph idx="4294967295"/>
          </p:nvPr>
        </p:nvSpPr>
        <p:spPr>
          <a:xfrm>
            <a:off x="937200" y="4577474"/>
            <a:ext cx="8317636" cy="1824038"/>
          </a:xfrm>
        </p:spPr>
        <p:txBody>
          <a:bodyPr spcFirstLastPara="1" wrap="square" lIns="91440" tIns="91440" rIns="91440" bIns="91440" anchor="t" anchorCtr="0">
            <a:noAutofit/>
          </a:bodyPr>
          <a:lstStyle/>
          <a:p>
            <a:pPr marL="0" indent="0" algn="r">
              <a:lnSpc>
                <a:spcPct val="114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 lavori precari rinforzano la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dipendenza economica</a:t>
            </a:r>
          </a:p>
          <a:p>
            <a:pPr marL="0" indent="0" algn="r">
              <a:lnSpc>
                <a:spcPct val="114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</a:pP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dal proprio partner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(che più spesso ha un contratto di lavoro stabile) e l’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asimmetria della divisione del lavoro domestico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370409" y="0"/>
            <a:ext cx="2821591" cy="4033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Text Box 4"/>
          <p:cNvSpPr txBox="1"/>
          <p:nvPr/>
        </p:nvSpPr>
        <p:spPr>
          <a:xfrm>
            <a:off x="937200" y="1869016"/>
            <a:ext cx="6959891" cy="259228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60871" rIns="90004" bIns="44997" anchor="t" anchorCtr="0" compatLnSpc="1"/>
          <a:lstStyle/>
          <a:p>
            <a:pPr defTabSz="457200" hangingPunct="0">
              <a:lnSpc>
                <a:spcPct val="114000"/>
              </a:lnSpc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In Italia le donne, soprattutto nelle fasce più giovani, sono </a:t>
            </a:r>
            <a:r>
              <a:rPr lang="it-IT" sz="24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sovra-rappresentate</a:t>
            </a:r>
            <a:r>
              <a:rPr lang="it-IT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 in tutti i tipi di </a:t>
            </a:r>
            <a:r>
              <a:rPr lang="it-IT" sz="24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lavoro atipico</a:t>
            </a:r>
            <a:r>
              <a:rPr lang="it-IT" sz="2400" kern="1200" dirty="0">
                <a:latin typeface="Calibri" panose="020F0502020204030204" pitchFamily="34" charset="0"/>
                <a:cs typeface="Calibri" panose="020F0502020204030204" pitchFamily="34" charset="0"/>
              </a:rPr>
              <a:t>, che spesso rappresenta una forma di esclusione permanente dalle occupazioni garantite.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1532964" y="94887"/>
            <a:ext cx="9369498" cy="719137"/>
          </a:xfrm>
        </p:spPr>
        <p:txBody>
          <a:bodyPr>
            <a:normAutofit/>
          </a:bodyPr>
          <a:lstStyle/>
          <a:p>
            <a:r>
              <a:rPr lang="en-US" altLang="x-none" sz="4000" b="1" dirty="0">
                <a:cs typeface="Amatic SC" pitchFamily="2" charset="-79"/>
              </a:rPr>
              <a:t>Per </a:t>
            </a:r>
            <a:r>
              <a:rPr lang="en-US" altLang="x-none" sz="4000" b="1" dirty="0" err="1">
                <a:cs typeface="Amatic SC" pitchFamily="2" charset="-79"/>
              </a:rPr>
              <a:t>concludere</a:t>
            </a:r>
            <a:r>
              <a:rPr lang="en-US" altLang="x-none" sz="4000" b="1" dirty="0">
                <a:cs typeface="Amatic SC" pitchFamily="2" charset="-79"/>
              </a:rPr>
              <a:t> 1: </a:t>
            </a:r>
            <a:r>
              <a:rPr lang="en-US" altLang="x-none" sz="4000" dirty="0" err="1">
                <a:cs typeface="Amatic SC" pitchFamily="2" charset="-79"/>
              </a:rPr>
              <a:t>genere</a:t>
            </a:r>
            <a:r>
              <a:rPr lang="en-US" altLang="x-none" sz="4000" dirty="0">
                <a:cs typeface="Amatic SC" pitchFamily="2" charset="-79"/>
              </a:rPr>
              <a:t> e </a:t>
            </a:r>
            <a:r>
              <a:rPr lang="en-US" altLang="it-IT" sz="4000" dirty="0">
                <a:cs typeface="Amatic SC" pitchFamily="2" charset="-79"/>
              </a:rPr>
              <a:t>‘</a:t>
            </a:r>
            <a:r>
              <a:rPr lang="en-US" altLang="x-none" sz="4000" dirty="0">
                <a:cs typeface="Amatic SC" pitchFamily="2" charset="-79"/>
              </a:rPr>
              <a:t>fare </a:t>
            </a:r>
            <a:r>
              <a:rPr lang="en-US" altLang="x-none" sz="4000" dirty="0" err="1">
                <a:cs typeface="Amatic SC" pitchFamily="2" charset="-79"/>
              </a:rPr>
              <a:t>genere</a:t>
            </a:r>
            <a:r>
              <a:rPr lang="en-US" altLang="it-IT" sz="4000" dirty="0">
                <a:cs typeface="Amatic SC" pitchFamily="2" charset="-79"/>
              </a:rPr>
              <a:t>’</a:t>
            </a:r>
            <a:endParaRPr lang="en-US" altLang="x-none" sz="4000" dirty="0">
              <a:cs typeface="Amatic SC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825" y="931431"/>
            <a:ext cx="10394066" cy="508954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permea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cultura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organizzativa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professionale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e fa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repertorio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azioni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interazioni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tipiche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un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solo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qualcosa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individualmente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), ma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qualcosa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fanno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collettivamente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);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nelle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organizzazioni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le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pratiche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vengono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create 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riprodotte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attraverso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le parole </a:t>
            </a: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e le azioni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fanno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sfondo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quotidiano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rituali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interazione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, lo </a:t>
            </a:r>
            <a:r>
              <a:rPr lang="en-US" altLang="x-none" sz="2800" i="1" dirty="0">
                <a:latin typeface="Calibri" panose="020F0502020204030204" pitchFamily="34" charset="0"/>
                <a:cs typeface="Calibri" panose="020F0502020204030204" pitchFamily="34" charset="0"/>
              </a:rPr>
              <a:t>humor 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simboli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x-non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riferimento</a:t>
            </a:r>
            <a:r>
              <a:rPr lang="en-US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x-none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B427-1D84-4E60-6FC3-39957FBB7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3685" y="2103437"/>
            <a:ext cx="2194810" cy="1325563"/>
          </a:xfrm>
        </p:spPr>
        <p:txBody>
          <a:bodyPr/>
          <a:lstStyle/>
          <a:p>
            <a:pPr algn="ctr"/>
            <a:r>
              <a:rPr lang="en-IT" dirty="0"/>
              <a:t>Profili a rischio…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BF996B-DED0-53BA-2658-6D49BF34A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899" y="0"/>
            <a:ext cx="7857091" cy="683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788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518895" y="0"/>
            <a:ext cx="9566445" cy="908050"/>
          </a:xfrm>
        </p:spPr>
        <p:txBody>
          <a:bodyPr>
            <a:normAutofit/>
          </a:bodyPr>
          <a:lstStyle/>
          <a:p>
            <a:r>
              <a:rPr lang="en-US" altLang="x-none" sz="4000" b="1" dirty="0">
                <a:cs typeface="Amatic SC" pitchFamily="2" charset="-79"/>
              </a:rPr>
              <a:t>PER CONCLUDERE 2: </a:t>
            </a:r>
            <a:r>
              <a:rPr lang="en-US" altLang="x-none" sz="4000" dirty="0" err="1">
                <a:cs typeface="Amatic SC" pitchFamily="2" charset="-79"/>
              </a:rPr>
              <a:t>genere</a:t>
            </a:r>
            <a:r>
              <a:rPr lang="en-US" altLang="x-none" sz="4000" dirty="0">
                <a:cs typeface="Amatic SC" pitchFamily="2" charset="-79"/>
              </a:rPr>
              <a:t> e </a:t>
            </a:r>
            <a:r>
              <a:rPr lang="en-US" altLang="it-IT" sz="4000" dirty="0">
                <a:cs typeface="Amatic SC" pitchFamily="2" charset="-79"/>
              </a:rPr>
              <a:t>‘</a:t>
            </a:r>
            <a:r>
              <a:rPr lang="en-US" altLang="x-none" sz="4000" dirty="0">
                <a:cs typeface="Amatic SC" pitchFamily="2" charset="-79"/>
              </a:rPr>
              <a:t>fare </a:t>
            </a:r>
            <a:r>
              <a:rPr lang="en-US" altLang="x-none" sz="4000" dirty="0" err="1">
                <a:cs typeface="Amatic SC" pitchFamily="2" charset="-79"/>
              </a:rPr>
              <a:t>genere</a:t>
            </a:r>
            <a:r>
              <a:rPr lang="en-US" altLang="it-IT" sz="4000" dirty="0">
                <a:cs typeface="Amatic SC" pitchFamily="2" charset="-79"/>
              </a:rPr>
              <a:t>’</a:t>
            </a:r>
            <a:endParaRPr lang="en-US" altLang="x-none" sz="4000" dirty="0">
              <a:cs typeface="Amatic SC" pitchFamily="2" charset="-79"/>
            </a:endParaRP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844953" y="1284790"/>
            <a:ext cx="10625558" cy="5384299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it-IT" altLang="x-none" sz="2800" dirty="0">
                <a:latin typeface="Calibri" panose="020F0502020204030204" pitchFamily="34" charset="0"/>
                <a:cs typeface="Calibri" panose="020F0502020204030204" pitchFamily="34" charset="0"/>
              </a:rPr>
              <a:t>Nei contesti organizzativi, le dinamiche di genere trovano espressione ne: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eterosessualità quale modello stereotipato; 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en-US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a stereotipia collegata ad alcune figure professionali e alla loro relazione (medico-infermiera; manager-segretaria; pilota-hostess);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en-US" altLang="x-none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l differente </a:t>
            </a:r>
            <a:r>
              <a:rPr lang="it-IT" altLang="x-none" sz="2600" i="1" dirty="0">
                <a:latin typeface="Calibri" panose="020F0502020204030204" pitchFamily="34" charset="0"/>
                <a:cs typeface="Calibri" panose="020F0502020204030204" pitchFamily="34" charset="0"/>
              </a:rPr>
              <a:t>status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 di cui godono i diversi attori;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la costruzione di un immaginario del lavoro e dell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organizzazione 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al maschile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1" algn="just">
              <a:lnSpc>
                <a:spcPct val="110000"/>
              </a:lnSpc>
              <a:buFontTx/>
              <a:buChar char="-"/>
            </a:pPr>
            <a:r>
              <a:rPr lang="en-US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segregazione di genere</a:t>
            </a:r>
            <a:r>
              <a:rPr lang="it-IT" alt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altLang="x-none" sz="2600" dirty="0">
                <a:latin typeface="Calibri" panose="020F0502020204030204" pitchFamily="34" charset="0"/>
                <a:cs typeface="Calibri" panose="020F0502020204030204" pitchFamily="34" charset="0"/>
              </a:rPr>
              <a:t> che caratterizza alcuni ambiti professionali e organizzativi.</a:t>
            </a:r>
          </a:p>
        </p:txBody>
      </p:sp>
    </p:spTree>
    <p:extLst>
      <p:ext uri="{BB962C8B-B14F-4D97-AF65-F5344CB8AC3E}">
        <p14:creationId xmlns:p14="http://schemas.microsoft.com/office/powerpoint/2010/main" val="163433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C296AA-B654-3955-B829-67BAA23E3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Ciclo della tecnologia (Gartner 2019)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821AB7-4955-E6FD-5306-471B41F2B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7407" y="0"/>
            <a:ext cx="7834593" cy="68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6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A6A4-041C-B351-EDF0-DB0E95776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63387" cy="5181236"/>
          </a:xfrm>
        </p:spPr>
        <p:txBody>
          <a:bodyPr>
            <a:normAutofit/>
          </a:bodyPr>
          <a:lstStyle/>
          <a:p>
            <a:r>
              <a:rPr lang="en-IT" dirty="0"/>
              <a:t>Novità nei modelli organizzativi, stesso affidamento ai capitali per lo sviluppo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DA7446-EB36-2A7E-040A-66DDE4D57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0363" y="1027906"/>
            <a:ext cx="6351637" cy="463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8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20F75-A4AE-3F9D-EC7C-E30E6976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6" y="-219492"/>
            <a:ext cx="10515600" cy="1325563"/>
          </a:xfrm>
        </p:spPr>
        <p:txBody>
          <a:bodyPr/>
          <a:lstStyle/>
          <a:p>
            <a:r>
              <a:rPr lang="en-IT" dirty="0"/>
              <a:t>Top challenges…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DBA132-84F9-C978-DCB0-C59833154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991" y="-534449"/>
            <a:ext cx="4557009" cy="832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CB6E2-DD3F-B2BA-5BD8-3ECA50059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02345"/>
            <a:ext cx="7370716" cy="594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3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65CB2-E160-4D8E-B8B3-B7AFCAFC5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9C704-FD27-4BBA-A751-4A80EDB17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8FFABF-F1A6-4C80-A0A6-29F3162FE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4C1E4B-EA97-41D4-855C-680107905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5844" y="1110000"/>
            <a:ext cx="10195740" cy="462923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DC1B8-13C5-904F-B37F-DB22A786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3" y="1468583"/>
            <a:ext cx="4074820" cy="3900512"/>
          </a:xfrm>
        </p:spPr>
        <p:txBody>
          <a:bodyPr anchor="t">
            <a:normAutofit/>
          </a:bodyPr>
          <a:lstStyle/>
          <a:p>
            <a:r>
              <a:rPr lang="it-IT" sz="4800" dirty="0"/>
              <a:t>Le origini dello studio della tecnologia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FAF6-58FD-F442-8388-0E6E6122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645" y="1468583"/>
            <a:ext cx="6185245" cy="3911679"/>
          </a:xfrm>
        </p:spPr>
        <p:txBody>
          <a:bodyPr anchor="t">
            <a:noAutofit/>
          </a:bodyPr>
          <a:lstStyle/>
          <a:p>
            <a:r>
              <a:rPr lang="it-IT" sz="2000" dirty="0"/>
              <a:t>Lo studio delle «fabbriche» e dei grandi investimenti tecnologici</a:t>
            </a:r>
          </a:p>
          <a:p>
            <a:endParaRPr lang="it-IT" sz="2000" dirty="0"/>
          </a:p>
          <a:p>
            <a:r>
              <a:rPr lang="it-IT" sz="2000" dirty="0"/>
              <a:t>Solo recentemente si è posta l’attenzione sugli aspetti dell’uso quotidiano delle tecnologie e in particolare:</a:t>
            </a:r>
          </a:p>
          <a:p>
            <a:pPr lvl="1"/>
            <a:r>
              <a:rPr lang="it-IT" sz="1800" dirty="0"/>
              <a:t>Sulla concezione dell’operatore modello che le tecnologie prevedono;</a:t>
            </a:r>
          </a:p>
          <a:p>
            <a:pPr lvl="1"/>
            <a:r>
              <a:rPr lang="it-IT" sz="1800" dirty="0"/>
              <a:t>Prevedono contesti stabili e soggetti a limitati «turbamenti»; </a:t>
            </a:r>
          </a:p>
          <a:p>
            <a:pPr lvl="1"/>
            <a:r>
              <a:rPr lang="it-IT" sz="1800" dirty="0"/>
              <a:t>Attenzione sul network tra tecnologie, saperi degli operatori, comportamenti, adozione di pratiche di routine, agli usi situati;</a:t>
            </a:r>
          </a:p>
          <a:p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589511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ampadina su sfondo giallo con cavo e fasci di luce disegnati">
            <a:extLst>
              <a:ext uri="{FF2B5EF4-FFF2-40B4-BE49-F238E27FC236}">
                <a16:creationId xmlns:a16="http://schemas.microsoft.com/office/drawing/2014/main" id="{FB8E2868-0E90-899E-6D4E-8E49F2DBF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DDC1B8-13C5-904F-B37F-DB22A786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78" y="-166906"/>
            <a:ext cx="7614680" cy="1899912"/>
          </a:xfrm>
        </p:spPr>
        <p:txBody>
          <a:bodyPr>
            <a:normAutofit/>
          </a:bodyPr>
          <a:lstStyle/>
          <a:p>
            <a:r>
              <a:rPr lang="it-IT" sz="3100" b="1" dirty="0"/>
              <a:t>Proprietà che caratterizzano la relazione tra Pratiche e tecnologia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FAF6-58FD-F442-8388-0E6E61220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67983"/>
            <a:ext cx="7789002" cy="3742762"/>
          </a:xfrm>
        </p:spPr>
        <p:txBody>
          <a:bodyPr>
            <a:noAutofit/>
          </a:bodyPr>
          <a:lstStyle/>
          <a:p>
            <a:r>
              <a:rPr lang="it-IT" sz="2400" b="1" dirty="0" err="1"/>
              <a:t>Embedness</a:t>
            </a:r>
            <a:r>
              <a:rPr lang="it-IT" sz="2400" dirty="0"/>
              <a:t>: le tecnologie si incorpora con le pratiche in cui sono utilizzate;</a:t>
            </a:r>
          </a:p>
          <a:p>
            <a:r>
              <a:rPr lang="it-IT" sz="2400" b="1" dirty="0"/>
              <a:t>Trasparenza</a:t>
            </a:r>
            <a:r>
              <a:rPr lang="it-IT" sz="2400" dirty="0"/>
              <a:t>: le tecnologie tendono a scomparire nello svolgimento quotidiano delle pratiche di lavoro;</a:t>
            </a:r>
          </a:p>
          <a:p>
            <a:r>
              <a:rPr lang="it-IT" sz="2400" b="1" dirty="0"/>
              <a:t>Visibilità nei guasti</a:t>
            </a:r>
            <a:r>
              <a:rPr lang="it-IT" sz="2400" dirty="0"/>
              <a:t>: solo quando si inceppano o si rompono diventa evidente il loro «ruolo» nella pratica di lavoro;</a:t>
            </a:r>
          </a:p>
          <a:p>
            <a:r>
              <a:rPr lang="it-IT" sz="2400" b="1" dirty="0"/>
              <a:t>Identificazione</a:t>
            </a:r>
            <a:r>
              <a:rPr lang="it-IT" sz="2400" dirty="0"/>
              <a:t>: le tecnologie costruiscono le identità dei gruppi di lavoro e ne determina l’appartenenza;</a:t>
            </a:r>
          </a:p>
          <a:p>
            <a:r>
              <a:rPr lang="it-IT" sz="2400" b="1" dirty="0"/>
              <a:t>Incremento parziale</a:t>
            </a:r>
            <a:r>
              <a:rPr lang="it-IT" sz="2400" dirty="0"/>
              <a:t>: lo sviluppo delle tecnologie deve seguire passaggi parziali per non scombinare le relazioni in essere (macchina/macchina e persone/macchine);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9611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EF2C-32D7-4E21-86A1-83D6F7D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2614447"/>
            <a:ext cx="5278514" cy="2862225"/>
          </a:xfrm>
        </p:spPr>
        <p:txBody>
          <a:bodyPr/>
          <a:lstStyle/>
          <a:p>
            <a:r>
              <a:rPr lang="en-GB" dirty="0"/>
              <a:t>T</a:t>
            </a:r>
            <a:r>
              <a:rPr lang="en-IT" dirty="0"/>
              <a:t>rasformazioni digitali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DBFF0-9C67-ABCD-6E10-AAB1B1669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568" y="5549194"/>
            <a:ext cx="5278514" cy="618142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1831-BBFE-D557-0FAF-B3F0BA1A9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D4163-D56E-C131-20F1-8BB85102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42" y="2139949"/>
            <a:ext cx="5585212" cy="28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8" name="Rectangle 10247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0" name="Freeform: Shape 10249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838200" y="643467"/>
            <a:ext cx="2951205" cy="557106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Quando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gli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aghi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sono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nuovi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…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</p:txBody>
      </p:sp>
      <p:graphicFrame>
        <p:nvGraphicFramePr>
          <p:cNvPr id="10244" name="Text Box 2">
            <a:extLst>
              <a:ext uri="{FF2B5EF4-FFF2-40B4-BE49-F238E27FC236}">
                <a16:creationId xmlns:a16="http://schemas.microsoft.com/office/drawing/2014/main" id="{205B1FFB-C9BC-F1D0-C217-1F2500688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194656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578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2" name="Rectangle 1127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11267" descr="Punto esclamativo su uno sfondo giallo">
            <a:extLst>
              <a:ext uri="{FF2B5EF4-FFF2-40B4-BE49-F238E27FC236}">
                <a16:creationId xmlns:a16="http://schemas.microsoft.com/office/drawing/2014/main" id="{87FCF148-5062-F5A6-9B06-23920F944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2" r="1807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66218" y="2197506"/>
            <a:ext cx="3217762" cy="391791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 fontScale="92500"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rompe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lampada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1/2 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5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5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5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endParaRPr lang="en-US" altLang="en-US" sz="5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7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57345" y="2414532"/>
            <a:ext cx="7531607" cy="348386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In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sono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le 9.25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quando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microscopio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improvviso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spegne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lampadina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va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cambiata!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esclama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Tutti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entrano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stato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agitazione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prova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togliere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sportellino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microscopio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dentro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il quale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c'è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lampadina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ma lo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sportellino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incastrato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Allora, dice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all'OSS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chiamare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qualcuno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aiuto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accanto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L'OSS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torna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dopo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qualche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secondo: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Lui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voleva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venire, ma il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Primario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lo ha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bloccato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dicendo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ci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dobbiamo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arrangiare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3204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11" name="Rectangle 12310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3" name="Freeform: Shape 12312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838200" y="643467"/>
            <a:ext cx="2951205" cy="55710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rompe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alt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lampada</a:t>
            </a:r>
            <a:r>
              <a:rPr lang="en-US" alt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2/2 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(</a:t>
            </a:r>
            <a:r>
              <a:rPr lang="en-US" altLang="en-US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etnografia</a:t>
            </a:r>
            <a:r>
              <a:rPr lang="en-US" altLang="en-US" sz="44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matic SC"/>
              </a:rPr>
              <a:t>)</a:t>
            </a:r>
            <a:endParaRPr lang="en-US" altLang="en-US" sz="4400" b="1" kern="1200" dirty="0">
              <a:solidFill>
                <a:schemeClr val="tx1"/>
              </a:solidFill>
              <a:latin typeface="+mj-lt"/>
              <a:ea typeface="+mj-ea"/>
              <a:cs typeface="+mj-cs"/>
              <a:sym typeface="Amatic SC"/>
            </a:endParaRPr>
          </a:p>
        </p:txBody>
      </p:sp>
      <p:graphicFrame>
        <p:nvGraphicFramePr>
          <p:cNvPr id="12292" name="Text Box 2">
            <a:extLst>
              <a:ext uri="{FF2B5EF4-FFF2-40B4-BE49-F238E27FC236}">
                <a16:creationId xmlns:a16="http://schemas.microsoft.com/office/drawing/2014/main" id="{92C24D07-CDBE-8EAE-9A85-75563F2180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09601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33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0" name="Rectangle 133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13315" descr="Lettere ingrandite attraverso gli occhiali">
            <a:extLst>
              <a:ext uri="{FF2B5EF4-FFF2-40B4-BE49-F238E27FC236}">
                <a16:creationId xmlns:a16="http://schemas.microsoft.com/office/drawing/2014/main" id="{FBAD2061-FE6D-868D-89AC-B4D025AA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4" r="-1" b="-1"/>
          <a:stretch/>
        </p:blipFill>
        <p:spPr>
          <a:xfrm>
            <a:off x="6944810" y="10"/>
            <a:ext cx="9669642" cy="6857990"/>
          </a:xfrm>
          <a:prstGeom prst="rect">
            <a:avLst/>
          </a:prstGeom>
        </p:spPr>
      </p:pic>
      <p:sp>
        <p:nvSpPr>
          <p:cNvPr id="13322" name="Rectangle 133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838200" y="365125"/>
            <a:ext cx="3822189" cy="189991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QUANDO NON CI SONO GLI OCCHIALI…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4892" y="2434201"/>
            <a:ext cx="6779918" cy="374276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82563" indent="-6985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dice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infermiera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(Giada):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Abbiamo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solo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paia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occhiali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quindi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tu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devi stare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fuori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L'intervento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per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essere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eseguito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verrà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svolto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con il laser, per cui tutti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all'interno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dovranno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avere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occhiali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protettivi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2563" indent="-69850">
              <a:lnSpc>
                <a:spcPct val="90000"/>
              </a:lnSpc>
              <a:spcBef>
                <a:spcPts val="700"/>
              </a:spcBef>
              <a:buClr>
                <a:srgbClr val="DDCE0C"/>
              </a:buClr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Gli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sono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però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cinque: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chirurgo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strumentista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l'OSS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l'anestesista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Giulia.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Così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decide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Giulia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rimarrà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fuori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l'OSS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nel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momento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in cui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userà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laser,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volterà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verso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parete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89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8" name="Rectangle 1536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4" name="Picture 15363" descr="Primo piano di blister di pillole non aperti">
            <a:extLst>
              <a:ext uri="{FF2B5EF4-FFF2-40B4-BE49-F238E27FC236}">
                <a16:creationId xmlns:a16="http://schemas.microsoft.com/office/drawing/2014/main" id="{0C42A18D-769E-746E-DDBB-F41E1440F9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370" name="Rectangle 1536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371094" y="1161288"/>
            <a:ext cx="3438144" cy="112471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Oggetti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visioni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professionali</a:t>
            </a:r>
            <a:endParaRPr lang="en-US" sz="28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372" name="Rectangle 1537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374" name="Rectangle 1537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71093" y="2718054"/>
            <a:ext cx="7256623" cy="320725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lnSpcReduction="10000"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I due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chirurghi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disinfettano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il campo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operatorio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e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posizionano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teli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sterili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sul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corpo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donna. L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OSS, subito dopo,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su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indicazione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della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chirurgo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cambia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posizione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letto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mettendo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paziente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seduta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questo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punto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infermiera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anestesia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dice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collega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(in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fase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inserimento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):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Occhio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sempre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quando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sistemano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pazienti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perché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magari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stacca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qualche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filo o 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flebo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73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2" name="Rectangle 1639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8" name="Picture 16387" descr="Tavolo con stetoscopio e tastiera di computer">
            <a:extLst>
              <a:ext uri="{FF2B5EF4-FFF2-40B4-BE49-F238E27FC236}">
                <a16:creationId xmlns:a16="http://schemas.microsoft.com/office/drawing/2014/main" id="{75817DBA-F482-70F3-F08D-5B244FAC4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394" name="Rectangle 1639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371094" y="1161288"/>
            <a:ext cx="3438144" cy="112471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28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PRATICHE, OGGETTI E POTERE</a:t>
            </a:r>
          </a:p>
        </p:txBody>
      </p:sp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71093" y="2718054"/>
            <a:ext cx="7438781" cy="320725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Verso le 12, la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Caposala</a:t>
            </a:r>
            <a:r>
              <a:rPr lang="en-US" altLang="en-US" dirty="0">
                <a:solidFill>
                  <a:schemeClr val="tx1"/>
                </a:solidFill>
                <a:latin typeface="+mn-lt"/>
                <a:ea typeface="+mn-ea"/>
              </a:rPr>
              <a:t> ha </a:t>
            </a:r>
            <a:r>
              <a:rPr lang="en-US" altLang="en-US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abitudine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fare un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giro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per le diverse sale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operatorie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Nel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momento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cui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entriamo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in Cardio-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chirurgia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anestesista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esce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dalla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senza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mascherina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senza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guanti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e parlando al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cellulare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</a:p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endParaRPr lang="en-US" altLang="ja-JP" dirty="0">
              <a:solidFill>
                <a:schemeClr val="tx1"/>
              </a:solidFill>
              <a:latin typeface="+mn-lt"/>
              <a:ea typeface="+mn-ea"/>
            </a:endParaRPr>
          </a:p>
          <a:p>
            <a:pPr indent="-228600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Cerco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commentare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il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fatto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con la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Caposala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, la quale prima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reagisce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nei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termini di: 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“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Bè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, ma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quello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l</a:t>
            </a:r>
            <a:r>
              <a:rPr lang="en-US" altLang="it-IT" i="1" dirty="0" err="1">
                <a:solidFill>
                  <a:schemeClr val="tx1"/>
                </a:solidFill>
                <a:latin typeface="+mn-lt"/>
                <a:ea typeface="+mn-ea"/>
              </a:rPr>
              <a:t>’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anestesista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… 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[come dire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che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non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lui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ad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essere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costantemente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a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diretto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contatto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 con il </a:t>
            </a:r>
            <a:r>
              <a:rPr lang="en-US" altLang="ja-JP" dirty="0" err="1">
                <a:solidFill>
                  <a:schemeClr val="tx1"/>
                </a:solidFill>
                <a:latin typeface="+mn-lt"/>
                <a:ea typeface="+mn-ea"/>
              </a:rPr>
              <a:t>paziente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] …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già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è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stato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difficile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insegnargli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a non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tenere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lo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stesso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paio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di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guanti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per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tutta</a:t>
            </a:r>
            <a:r>
              <a:rPr lang="en-US" altLang="ja-JP" i="1" dirty="0">
                <a:solidFill>
                  <a:schemeClr val="tx1"/>
                </a:solidFill>
                <a:latin typeface="+mn-lt"/>
                <a:ea typeface="+mn-ea"/>
              </a:rPr>
              <a:t> la </a:t>
            </a:r>
            <a:r>
              <a:rPr lang="en-US" altLang="ja-JP" i="1" dirty="0" err="1">
                <a:solidFill>
                  <a:schemeClr val="tx1"/>
                </a:solidFill>
                <a:latin typeface="+mn-lt"/>
                <a:ea typeface="+mn-ea"/>
              </a:rPr>
              <a:t>giornata</a:t>
            </a:r>
            <a:r>
              <a:rPr lang="en-US" altLang="it-IT" dirty="0">
                <a:solidFill>
                  <a:schemeClr val="tx1"/>
                </a:solidFill>
                <a:latin typeface="+mn-lt"/>
                <a:ea typeface="+mn-ea"/>
              </a:rPr>
              <a:t>”</a:t>
            </a:r>
            <a:r>
              <a:rPr lang="en-US" altLang="ja-JP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endParaRPr lang="en-US" alt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740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845EC9-CFE1-E4A7-1D5C-E4215A80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>
                <a:latin typeface="+mj-lt"/>
              </a:rPr>
              <a:t>Dove sono le masse mancanti…</a:t>
            </a:r>
            <a:endParaRPr lang="en-US" sz="6600">
              <a:latin typeface="+mj-lt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88606-4615-6D44-8E3F-45DB8322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958811"/>
            <a:ext cx="3758184" cy="2921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3B6019-3624-807A-6EB5-BDC749183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275358"/>
            <a:ext cx="3758184" cy="228889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FD81E6-D886-0EF6-B0F8-4AB69D15B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141208" y="3456770"/>
            <a:ext cx="3758184" cy="19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89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1" name="Rectangle 1741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3" name="Rectangle 1741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0" name="Rectangle 1741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2" name="Rectangle 1742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383564" y="348865"/>
            <a:ext cx="9718111" cy="157644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La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tecnologia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-in-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uso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1/2</a:t>
            </a:r>
          </a:p>
        </p:txBody>
      </p:sp>
      <p:graphicFrame>
        <p:nvGraphicFramePr>
          <p:cNvPr id="17424" name="Text Box 2">
            <a:extLst>
              <a:ext uri="{FF2B5EF4-FFF2-40B4-BE49-F238E27FC236}">
                <a16:creationId xmlns:a16="http://schemas.microsoft.com/office/drawing/2014/main" id="{6A5AADF4-E131-311A-3328-1B64BED12D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124105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2474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2" name="Rectangle 1844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4" name="Rectangle 1844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383564" y="348865"/>
            <a:ext cx="9718111" cy="157644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sz="4000" b="1" kern="1200" dirty="0">
                <a:latin typeface="+mj-lt"/>
                <a:ea typeface="+mj-ea"/>
                <a:cs typeface="+mj-cs"/>
              </a:rPr>
              <a:t>La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tecnologia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-in-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uso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2/2</a:t>
            </a:r>
          </a:p>
        </p:txBody>
      </p:sp>
      <p:graphicFrame>
        <p:nvGraphicFramePr>
          <p:cNvPr id="18436" name="Text Box 2">
            <a:extLst>
              <a:ext uri="{FF2B5EF4-FFF2-40B4-BE49-F238E27FC236}">
                <a16:creationId xmlns:a16="http://schemas.microsoft.com/office/drawing/2014/main" id="{B3FB4B56-62C1-B3AA-D31B-31C9E788A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43426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43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9">
            <a:extLst>
              <a:ext uri="{FF2B5EF4-FFF2-40B4-BE49-F238E27FC236}">
                <a16:creationId xmlns:a16="http://schemas.microsoft.com/office/drawing/2014/main" id="{328194A9-E6A6-40D8-FEC6-2BA3B077E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47" y="2656483"/>
            <a:ext cx="1905000" cy="1048941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1400"/>
              <a:t>22/04/15</a:t>
            </a: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5867400" y="5791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>
              <a:buClrTx/>
              <a:buFontTx/>
              <a:buNone/>
            </a:pPr>
            <a:fld id="{FD5DD681-A1E6-2B41-B276-E940A983124B}" type="slidenum">
              <a:rPr lang="it-IT" altLang="en-US" sz="1400">
                <a:solidFill>
                  <a:srgbClr val="FFFFFF"/>
                </a:solidFill>
              </a:rPr>
              <a:pPr algn="r">
                <a:buClrTx/>
                <a:buFontTx/>
                <a:buNone/>
              </a:pPr>
              <a:t>29</a:t>
            </a:fld>
            <a:endParaRPr lang="it-IT" altLang="en-US" sz="1400">
              <a:solidFill>
                <a:srgbClr val="FFFFFF"/>
              </a:solidFill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057400" y="250241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hangingPunct="1">
              <a:buClrTx/>
              <a:buFontTx/>
              <a:buNone/>
              <a:defRPr/>
            </a:pPr>
            <a:r>
              <a:rPr lang="it-IT" sz="3200" b="1" dirty="0">
                <a:solidFill>
                  <a:schemeClr val="accent1"/>
                </a:solidFill>
                <a:latin typeface="+mn-lt"/>
                <a:ea typeface="ＭＳ Ｐゴシック" charset="-128"/>
                <a:cs typeface="Amatic SC"/>
              </a:rPr>
              <a:t>La tecnologia in uso</a:t>
            </a:r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590800" y="1905000"/>
            <a:ext cx="3505200" cy="914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362200" y="3200400"/>
            <a:ext cx="3962400" cy="1295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1447800" y="4800600"/>
            <a:ext cx="1828800" cy="9906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3" name="Oval 7"/>
          <p:cNvSpPr>
            <a:spLocks noChangeArrowheads="1"/>
          </p:cNvSpPr>
          <p:nvPr/>
        </p:nvSpPr>
        <p:spPr bwMode="auto">
          <a:xfrm>
            <a:off x="3581400" y="5257800"/>
            <a:ext cx="1600200" cy="914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5638800" y="5029200"/>
            <a:ext cx="1676400" cy="9906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6681827" y="3733800"/>
            <a:ext cx="1927185" cy="1295400"/>
          </a:xfrm>
          <a:prstGeom prst="ellipse">
            <a:avLst/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838200" y="2209800"/>
            <a:ext cx="1588" cy="3733800"/>
          </a:xfrm>
          <a:prstGeom prst="line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04800" y="2514600"/>
            <a:ext cx="10668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227014" y="3124200"/>
            <a:ext cx="1069975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>
            <a:off x="304800" y="3733800"/>
            <a:ext cx="9144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150814" y="4343400"/>
            <a:ext cx="1069975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>
            <a:off x="381000" y="4953000"/>
            <a:ext cx="838200" cy="1588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572294" y="2720182"/>
            <a:ext cx="2209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500"/>
              </a:spcBef>
              <a:defRPr/>
            </a:pPr>
            <a:r>
              <a:rPr lang="it-IT" dirty="0">
                <a:solidFill>
                  <a:schemeClr val="tx1"/>
                </a:solidFill>
              </a:rPr>
              <a:t>ALTRI CONTESTI </a:t>
            </a:r>
          </a:p>
        </p:txBody>
      </p:sp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362098" y="2132013"/>
            <a:ext cx="2895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500"/>
              </a:spcBef>
              <a:defRPr/>
            </a:pPr>
            <a:r>
              <a:rPr lang="it-IT" dirty="0"/>
              <a:t>TECNOLOGIA</a:t>
            </a:r>
          </a:p>
        </p:txBody>
      </p:sp>
      <p:sp>
        <p:nvSpPr>
          <p:cNvPr id="19475" name="AutoShape 19"/>
          <p:cNvSpPr>
            <a:spLocks noChangeArrowheads="1"/>
          </p:cNvSpPr>
          <p:nvPr/>
        </p:nvSpPr>
        <p:spPr bwMode="auto">
          <a:xfrm>
            <a:off x="4267200" y="2819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3366CC"/>
          </a:solidFill>
          <a:ln w="93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2589214" y="4267200"/>
            <a:ext cx="231775" cy="4572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>
            <a:off x="4419600" y="4495800"/>
            <a:ext cx="1588" cy="7620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5791200" y="4267200"/>
            <a:ext cx="381000" cy="7620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>
            <a:off x="6324600" y="3886200"/>
            <a:ext cx="533400" cy="304800"/>
          </a:xfrm>
          <a:prstGeom prst="line">
            <a:avLst/>
          </a:prstGeom>
          <a:noFill/>
          <a:ln w="9360">
            <a:noFill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2895600" y="3429001"/>
            <a:ext cx="3048000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375"/>
              </a:spcBef>
              <a:defRPr/>
            </a:pPr>
            <a:r>
              <a:rPr lang="it-IT" sz="2200" dirty="0"/>
              <a:t>INTERPRETAZIONE / APPROPRIAZIONE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637506" y="4953000"/>
            <a:ext cx="1524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 dirty="0">
                <a:solidFill>
                  <a:srgbClr val="FFFFFF"/>
                </a:solidFill>
              </a:rPr>
              <a:t>CONTESTI D</a:t>
            </a:r>
            <a:r>
              <a:rPr lang="en-US" altLang="it-IT" sz="2000" dirty="0">
                <a:solidFill>
                  <a:srgbClr val="FFFFFF"/>
                </a:solidFill>
              </a:rPr>
              <a:t>’</a:t>
            </a:r>
            <a:r>
              <a:rPr lang="it-IT" altLang="ja-JP" sz="2000" dirty="0">
                <a:solidFill>
                  <a:srgbClr val="FFFFFF"/>
                </a:solidFill>
              </a:rPr>
              <a:t>USO</a:t>
            </a:r>
            <a:endParaRPr lang="it-IT" altLang="en-US" sz="2000" dirty="0">
              <a:solidFill>
                <a:srgbClr val="FFFFFF"/>
              </a:solidFill>
            </a:endParaRP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3946526" y="5299075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657600" y="5376301"/>
            <a:ext cx="16002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 dirty="0">
                <a:solidFill>
                  <a:srgbClr val="FFFFFF"/>
                </a:solidFill>
              </a:rPr>
              <a:t>CONTESTI D</a:t>
            </a:r>
            <a:r>
              <a:rPr lang="en-US" altLang="it-IT" sz="2000" dirty="0">
                <a:solidFill>
                  <a:srgbClr val="FFFFFF"/>
                </a:solidFill>
              </a:rPr>
              <a:t>’</a:t>
            </a:r>
            <a:r>
              <a:rPr lang="it-IT" altLang="ja-JP" sz="2000" dirty="0">
                <a:solidFill>
                  <a:srgbClr val="FFFFFF"/>
                </a:solidFill>
              </a:rPr>
              <a:t>USO</a:t>
            </a:r>
          </a:p>
          <a:p>
            <a:pPr>
              <a:spcBef>
                <a:spcPts val="1250"/>
              </a:spcBef>
            </a:pPr>
            <a:endParaRPr lang="it-IT" altLang="en-US" sz="2000" dirty="0">
              <a:solidFill>
                <a:srgbClr val="FFFFFF"/>
              </a:solidFill>
            </a:endParaRPr>
          </a:p>
        </p:txBody>
      </p:sp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5791200" y="5181600"/>
            <a:ext cx="16764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it-IT" altLang="en-US" sz="2000">
                <a:solidFill>
                  <a:srgbClr val="FFFFFF"/>
                </a:solidFill>
              </a:rPr>
              <a:t>CONTESTI D</a:t>
            </a:r>
            <a:r>
              <a:rPr lang="en-US" altLang="it-IT" sz="2000">
                <a:solidFill>
                  <a:srgbClr val="FFFFFF"/>
                </a:solidFill>
              </a:rPr>
              <a:t>’</a:t>
            </a:r>
            <a:r>
              <a:rPr lang="it-IT" altLang="ja-JP" sz="2000">
                <a:solidFill>
                  <a:srgbClr val="FFFFFF"/>
                </a:solidFill>
              </a:rPr>
              <a:t>USO</a:t>
            </a:r>
          </a:p>
          <a:p>
            <a:pPr>
              <a:spcBef>
                <a:spcPts val="1250"/>
              </a:spcBef>
            </a:pPr>
            <a:endParaRPr lang="it-IT" altLang="en-US" sz="2000">
              <a:solidFill>
                <a:srgbClr val="FFFFFF"/>
              </a:solidFill>
            </a:endParaRP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6780212" y="4076700"/>
            <a:ext cx="18288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spcBef>
                <a:spcPts val="1250"/>
              </a:spcBef>
              <a:defRPr/>
            </a:pPr>
            <a:r>
              <a:rPr lang="it-IT" sz="2000" dirty="0"/>
              <a:t>CONTESTI DI NON USO</a:t>
            </a:r>
          </a:p>
          <a:p>
            <a:pPr>
              <a:spcBef>
                <a:spcPts val="1250"/>
              </a:spcBef>
              <a:defRPr/>
            </a:pPr>
            <a:endParaRPr lang="it-IT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65ADD-48D6-30A6-D011-4A42FC4231EE}"/>
              </a:ext>
            </a:extLst>
          </p:cNvPr>
          <p:cNvSpPr txBox="1"/>
          <p:nvPr/>
        </p:nvSpPr>
        <p:spPr>
          <a:xfrm>
            <a:off x="7467600" y="1527858"/>
            <a:ext cx="44973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400" dirty="0"/>
              <a:t>La tecnologia mostra la sua complessità nel momento in cui entra a far parte del repertorio delle pratiche ”locali” relative al nostro lavoro </a:t>
            </a:r>
          </a:p>
        </p:txBody>
      </p:sp>
    </p:spTree>
    <p:extLst>
      <p:ext uri="{BB962C8B-B14F-4D97-AF65-F5344CB8AC3E}">
        <p14:creationId xmlns:p14="http://schemas.microsoft.com/office/powerpoint/2010/main" val="9590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D73B416-0157-D62D-746C-38703184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397"/>
            <a:ext cx="10515600" cy="609236"/>
          </a:xfrm>
        </p:spPr>
        <p:txBody>
          <a:bodyPr>
            <a:normAutofit fontScale="90000"/>
          </a:bodyPr>
          <a:lstStyle/>
          <a:p>
            <a:pPr algn="ctr"/>
            <a:r>
              <a:rPr lang="en-IT" dirty="0"/>
              <a:t>Processi produttivi e digitalizzazione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AC3E97-1F58-0E18-06D3-7B69CDBCB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563" y="974362"/>
            <a:ext cx="9312090" cy="57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6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EF2C-32D7-4E21-86A1-83D6F7D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2614447"/>
            <a:ext cx="5278514" cy="2862225"/>
          </a:xfrm>
        </p:spPr>
        <p:txBody>
          <a:bodyPr/>
          <a:lstStyle/>
          <a:p>
            <a:r>
              <a:rPr lang="it-IT" cap="none" dirty="0"/>
              <a:t>Conoscenza &amp; knowledge </a:t>
            </a:r>
            <a:r>
              <a:rPr lang="it-IT" cap="none" dirty="0" err="1"/>
              <a:t>managment</a:t>
            </a:r>
            <a:r>
              <a:rPr lang="it-IT" cap="none" dirty="0"/>
              <a:t>…</a:t>
            </a:r>
            <a:endParaRPr lang="en-IT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DBFF0-9C67-ABCD-6E10-AAB1B1669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568" y="5549194"/>
            <a:ext cx="5278514" cy="618142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1831-BBFE-D557-0FAF-B3F0BA1A9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D4163-D56E-C131-20F1-8BB85102C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842" y="2139949"/>
            <a:ext cx="5585212" cy="28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34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AD69E2-68A5-F100-67BF-CF8876DB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Casi…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1301A6-6BDA-015F-732E-D9291400A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915019" cy="59461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2400" dirty="0"/>
              <a:t>In </a:t>
            </a:r>
            <a:r>
              <a:rPr lang="en-GB" sz="2400" dirty="0" err="1"/>
              <a:t>un'azienda</a:t>
            </a:r>
            <a:r>
              <a:rPr lang="en-GB" sz="2400" dirty="0"/>
              <a:t>, il </a:t>
            </a:r>
            <a:r>
              <a:rPr lang="en-GB" sz="2400" dirty="0" err="1"/>
              <a:t>direttore</a:t>
            </a:r>
            <a:r>
              <a:rPr lang="en-GB" sz="2400" dirty="0"/>
              <a:t> </a:t>
            </a:r>
            <a:r>
              <a:rPr lang="en-GB" sz="2400" dirty="0" err="1"/>
              <a:t>finanziario</a:t>
            </a:r>
            <a:r>
              <a:rPr lang="en-GB" sz="2400" dirty="0"/>
              <a:t> </a:t>
            </a:r>
            <a:r>
              <a:rPr lang="en-GB" sz="2400" dirty="0" err="1"/>
              <a:t>decise</a:t>
            </a:r>
            <a:r>
              <a:rPr lang="en-GB" sz="2400" dirty="0"/>
              <a:t> di </a:t>
            </a:r>
            <a:r>
              <a:rPr lang="en-GB" sz="2400" dirty="0" err="1"/>
              <a:t>ridurre</a:t>
            </a:r>
            <a:r>
              <a:rPr lang="en-GB" sz="2400" dirty="0"/>
              <a:t> il budget </a:t>
            </a:r>
            <a:r>
              <a:rPr lang="en-GB" sz="2400" dirty="0" err="1"/>
              <a:t>licenziando</a:t>
            </a:r>
            <a:r>
              <a:rPr lang="en-GB" sz="2400" dirty="0"/>
              <a:t> </a:t>
            </a:r>
            <a:r>
              <a:rPr lang="en-GB" sz="2400" dirty="0" err="1"/>
              <a:t>alcuni</a:t>
            </a:r>
            <a:r>
              <a:rPr lang="en-GB" sz="2400" dirty="0"/>
              <a:t> </a:t>
            </a:r>
            <a:r>
              <a:rPr lang="en-GB" sz="2400" dirty="0" err="1"/>
              <a:t>dipendenti</a:t>
            </a:r>
            <a:r>
              <a:rPr lang="en-GB" sz="2400" dirty="0"/>
              <a:t>. Uno di </a:t>
            </a:r>
            <a:r>
              <a:rPr lang="en-GB" sz="2400" dirty="0" err="1"/>
              <a:t>questi</a:t>
            </a:r>
            <a:r>
              <a:rPr lang="en-GB" sz="2400" dirty="0"/>
              <a:t> era il </a:t>
            </a:r>
            <a:r>
              <a:rPr lang="en-GB" sz="2400" dirty="0" err="1"/>
              <a:t>miglior</a:t>
            </a:r>
            <a:r>
              <a:rPr lang="en-GB" sz="2400" dirty="0"/>
              <a:t> </a:t>
            </a:r>
            <a:r>
              <a:rPr lang="en-GB" sz="2400" dirty="0" err="1"/>
              <a:t>ingegnere</a:t>
            </a:r>
            <a:r>
              <a:rPr lang="en-GB" sz="2400" dirty="0"/>
              <a:t> di </a:t>
            </a:r>
            <a:r>
              <a:rPr lang="en-GB" sz="2400" dirty="0" err="1"/>
              <a:t>manutenzione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Dopo </a:t>
            </a:r>
            <a:r>
              <a:rPr lang="en-GB" sz="2400" dirty="0" err="1"/>
              <a:t>alcuni</a:t>
            </a:r>
            <a:r>
              <a:rPr lang="en-GB" sz="2400" dirty="0"/>
              <a:t> </a:t>
            </a:r>
            <a:r>
              <a:rPr lang="en-GB" sz="2400" dirty="0" err="1"/>
              <a:t>mesi</a:t>
            </a:r>
            <a:r>
              <a:rPr lang="en-GB" sz="2400" dirty="0"/>
              <a:t>,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macchina</a:t>
            </a:r>
            <a:r>
              <a:rPr lang="en-GB" sz="2400" dirty="0"/>
              <a:t> smise di </a:t>
            </a:r>
            <a:r>
              <a:rPr lang="en-GB" sz="2400" dirty="0" err="1"/>
              <a:t>funzionare</a:t>
            </a:r>
            <a:r>
              <a:rPr lang="en-GB" sz="2400" dirty="0"/>
              <a:t> a causa del </a:t>
            </a:r>
            <a:r>
              <a:rPr lang="en-GB" sz="2400" dirty="0" err="1"/>
              <a:t>danneggiamento</a:t>
            </a:r>
            <a:r>
              <a:rPr lang="en-GB" sz="2400" dirty="0"/>
              <a:t> di </a:t>
            </a:r>
            <a:r>
              <a:rPr lang="en-GB" sz="2400" dirty="0" err="1"/>
              <a:t>alcune</a:t>
            </a:r>
            <a:r>
              <a:rPr lang="en-GB" sz="2400" dirty="0"/>
              <a:t> parti. </a:t>
            </a:r>
          </a:p>
          <a:p>
            <a:pPr marL="0" indent="0">
              <a:buNone/>
            </a:pPr>
            <a:r>
              <a:rPr lang="en-GB" sz="2400" dirty="0" err="1"/>
              <a:t>L'azienda</a:t>
            </a:r>
            <a:r>
              <a:rPr lang="en-GB" sz="2400" dirty="0"/>
              <a:t> ha </a:t>
            </a:r>
            <a:r>
              <a:rPr lang="en-GB" sz="2400" dirty="0" err="1"/>
              <a:t>provato</a:t>
            </a:r>
            <a:r>
              <a:rPr lang="en-GB" sz="2400" dirty="0"/>
              <a:t> </a:t>
            </a:r>
            <a:r>
              <a:rPr lang="en-GB" sz="2400" dirty="0" err="1"/>
              <a:t>più</a:t>
            </a:r>
            <a:r>
              <a:rPr lang="en-GB" sz="2400" dirty="0"/>
              <a:t> volte a </a:t>
            </a:r>
            <a:r>
              <a:rPr lang="en-GB" sz="2400" dirty="0" err="1"/>
              <a:t>ripararla</a:t>
            </a:r>
            <a:r>
              <a:rPr lang="en-GB" sz="2400" dirty="0"/>
              <a:t>, ma non ci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riuscita</a:t>
            </a:r>
            <a:r>
              <a:rPr lang="en-GB" sz="2400" dirty="0"/>
              <a:t>. </a:t>
            </a:r>
            <a:r>
              <a:rPr lang="en-GB" sz="2400" dirty="0" err="1"/>
              <a:t>Così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stata</a:t>
            </a:r>
            <a:r>
              <a:rPr lang="en-GB" sz="2400" dirty="0"/>
              <a:t> </a:t>
            </a:r>
            <a:r>
              <a:rPr lang="en-GB" sz="2400" dirty="0" err="1"/>
              <a:t>costretta</a:t>
            </a:r>
            <a:r>
              <a:rPr lang="en-GB" sz="2400" dirty="0"/>
              <a:t> a </a:t>
            </a:r>
            <a:r>
              <a:rPr lang="en-GB" sz="2400" dirty="0" err="1"/>
              <a:t>ingaggiare</a:t>
            </a:r>
            <a:r>
              <a:rPr lang="en-GB" sz="2400" dirty="0"/>
              <a:t> </a:t>
            </a:r>
            <a:r>
              <a:rPr lang="en-GB" sz="2400" dirty="0" err="1"/>
              <a:t>l'ingegnere</a:t>
            </a:r>
            <a:r>
              <a:rPr lang="en-GB" sz="2400" dirty="0"/>
              <a:t> </a:t>
            </a:r>
            <a:r>
              <a:rPr lang="en-GB" sz="2400" dirty="0" err="1"/>
              <a:t>stesso</a:t>
            </a:r>
            <a:r>
              <a:rPr lang="en-GB" sz="2400" dirty="0"/>
              <a:t> per </a:t>
            </a:r>
            <a:r>
              <a:rPr lang="en-GB" sz="2400" dirty="0" err="1"/>
              <a:t>riparare</a:t>
            </a:r>
            <a:r>
              <a:rPr lang="en-GB" sz="2400" dirty="0"/>
              <a:t> </a:t>
            </a:r>
            <a:r>
              <a:rPr lang="en-GB" sz="2400" dirty="0" err="1"/>
              <a:t>quella</a:t>
            </a:r>
            <a:r>
              <a:rPr lang="en-GB" sz="2400" dirty="0"/>
              <a:t> </a:t>
            </a:r>
            <a:r>
              <a:rPr lang="en-GB" sz="2400" dirty="0" err="1"/>
              <a:t>macchina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r>
              <a:rPr lang="en-GB" sz="2400" dirty="0"/>
              <a:t>In </a:t>
            </a:r>
            <a:r>
              <a:rPr lang="en-GB" sz="2400" dirty="0" err="1"/>
              <a:t>realtà</a:t>
            </a:r>
            <a:r>
              <a:rPr lang="en-GB" sz="2400" dirty="0"/>
              <a:t>, </a:t>
            </a:r>
            <a:r>
              <a:rPr lang="en-GB" sz="2400" dirty="0" err="1"/>
              <a:t>l'ingegnere</a:t>
            </a:r>
            <a:r>
              <a:rPr lang="en-GB" sz="2400" dirty="0"/>
              <a:t> ha </a:t>
            </a:r>
            <a:r>
              <a:rPr lang="en-GB" sz="2400" dirty="0" err="1"/>
              <a:t>installato</a:t>
            </a:r>
            <a:r>
              <a:rPr lang="en-GB" sz="2400" dirty="0"/>
              <a:t> il </a:t>
            </a:r>
            <a:r>
              <a:rPr lang="en-GB" sz="2400" dirty="0" err="1"/>
              <a:t>pezzo</a:t>
            </a:r>
            <a:r>
              <a:rPr lang="en-GB" sz="2400" dirty="0"/>
              <a:t> </a:t>
            </a:r>
            <a:r>
              <a:rPr lang="en-GB" sz="2400" dirty="0" err="1"/>
              <a:t>usando</a:t>
            </a:r>
            <a:r>
              <a:rPr lang="en-GB" sz="2400" dirty="0"/>
              <a:t> il </a:t>
            </a:r>
            <a:r>
              <a:rPr lang="en-GB" sz="2400" dirty="0" err="1"/>
              <a:t>suo</a:t>
            </a:r>
            <a:r>
              <a:rPr lang="en-GB" sz="2400" dirty="0"/>
              <a:t> </a:t>
            </a:r>
            <a:r>
              <a:rPr lang="en-GB" sz="2400" dirty="0" err="1"/>
              <a:t>martello</a:t>
            </a:r>
            <a:r>
              <a:rPr lang="en-GB" sz="2400" dirty="0"/>
              <a:t> per </a:t>
            </a:r>
            <a:r>
              <a:rPr lang="en-GB" sz="2400" dirty="0" err="1"/>
              <a:t>facilitare</a:t>
            </a:r>
            <a:r>
              <a:rPr lang="en-GB" sz="2400" dirty="0"/>
              <a:t> </a:t>
            </a:r>
            <a:r>
              <a:rPr lang="en-GB" sz="2400" dirty="0" err="1"/>
              <a:t>l'installazione</a:t>
            </a:r>
            <a:r>
              <a:rPr lang="en-GB" sz="2400" dirty="0"/>
              <a:t> del nuovo </a:t>
            </a:r>
            <a:r>
              <a:rPr lang="en-GB" sz="2400" dirty="0" err="1"/>
              <a:t>pezzo</a:t>
            </a:r>
            <a:r>
              <a:rPr lang="en-GB" sz="2400" dirty="0"/>
              <a:t> e </a:t>
            </a:r>
            <a:r>
              <a:rPr lang="en-GB" sz="2400" dirty="0" err="1"/>
              <a:t>l'ha</a:t>
            </a:r>
            <a:r>
              <a:rPr lang="en-GB" sz="2400" dirty="0"/>
              <a:t> </a:t>
            </a:r>
            <a:r>
              <a:rPr lang="en-GB" sz="2400" dirty="0" err="1"/>
              <a:t>messo</a:t>
            </a:r>
            <a:r>
              <a:rPr lang="en-GB" sz="2400" dirty="0"/>
              <a:t> </a:t>
            </a:r>
            <a:r>
              <a:rPr lang="en-GB" sz="2400" dirty="0" err="1"/>
              <a:t>nella</a:t>
            </a:r>
            <a:r>
              <a:rPr lang="en-GB" sz="2400" dirty="0"/>
              <a:t> </a:t>
            </a:r>
            <a:r>
              <a:rPr lang="en-GB" sz="2400" dirty="0" err="1"/>
              <a:t>posizione</a:t>
            </a:r>
            <a:r>
              <a:rPr lang="en-GB" sz="2400" dirty="0"/>
              <a:t> </a:t>
            </a:r>
            <a:r>
              <a:rPr lang="en-GB" sz="2400" dirty="0" err="1"/>
              <a:t>giusta</a:t>
            </a:r>
            <a:r>
              <a:rPr lang="en-GB" sz="2400" dirty="0"/>
              <a:t>, in modo da far </a:t>
            </a:r>
            <a:r>
              <a:rPr lang="en-GB" sz="2400" dirty="0" err="1"/>
              <a:t>tornare</a:t>
            </a:r>
            <a:r>
              <a:rPr lang="en-GB" sz="2400" dirty="0"/>
              <a:t> la </a:t>
            </a:r>
            <a:r>
              <a:rPr lang="en-GB" sz="2400" dirty="0" err="1"/>
              <a:t>macchina</a:t>
            </a:r>
            <a:r>
              <a:rPr lang="en-GB" sz="2400" dirty="0"/>
              <a:t> al </a:t>
            </a:r>
            <a:r>
              <a:rPr lang="en-GB" sz="2400" dirty="0" err="1"/>
              <a:t>lavoro</a:t>
            </a:r>
            <a:r>
              <a:rPr lang="en-GB" sz="2400" dirty="0"/>
              <a:t> in </a:t>
            </a:r>
            <a:r>
              <a:rPr lang="en-GB" sz="2400" dirty="0" err="1"/>
              <a:t>pochi</a:t>
            </a:r>
            <a:r>
              <a:rPr lang="en-GB" sz="2400" dirty="0"/>
              <a:t> </a:t>
            </a:r>
            <a:r>
              <a:rPr lang="en-GB" sz="2400" dirty="0" err="1"/>
              <a:t>minuti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/>
              <a:t>In </a:t>
            </a:r>
            <a:r>
              <a:rPr lang="en-GB" sz="2400" dirty="0" err="1"/>
              <a:t>seguito</a:t>
            </a:r>
            <a:r>
              <a:rPr lang="en-GB" sz="2400" dirty="0"/>
              <a:t> ha </a:t>
            </a:r>
            <a:r>
              <a:rPr lang="en-GB" sz="2400" dirty="0" err="1"/>
              <a:t>emesso</a:t>
            </a:r>
            <a:r>
              <a:rPr lang="en-GB" sz="2400" dirty="0"/>
              <a:t>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fattura</a:t>
            </a:r>
            <a:r>
              <a:rPr lang="en-GB" sz="2400" dirty="0"/>
              <a:t> per la </a:t>
            </a:r>
            <a:r>
              <a:rPr lang="en-GB" sz="2400" dirty="0" err="1"/>
              <a:t>riparazione</a:t>
            </a:r>
            <a:r>
              <a:rPr lang="en-GB" sz="2400" dirty="0"/>
              <a:t> di 1.000 </a:t>
            </a:r>
            <a:r>
              <a:rPr lang="en-GB" sz="2400" dirty="0" err="1"/>
              <a:t>dollari</a:t>
            </a:r>
            <a:r>
              <a:rPr lang="en-GB" sz="2400" dirty="0"/>
              <a:t>. </a:t>
            </a:r>
            <a:r>
              <a:rPr lang="en-GB" sz="2400" dirty="0" err="1"/>
              <a:t>Tuttavia</a:t>
            </a:r>
            <a:r>
              <a:rPr lang="en-GB" sz="2400" dirty="0"/>
              <a:t>, il </a:t>
            </a:r>
            <a:r>
              <a:rPr lang="en-GB" sz="2400" dirty="0" err="1"/>
              <a:t>costo</a:t>
            </a:r>
            <a:r>
              <a:rPr lang="en-GB" sz="2400" dirty="0"/>
              <a:t> del </a:t>
            </a:r>
            <a:r>
              <a:rPr lang="en-GB" sz="2400" dirty="0" err="1"/>
              <a:t>martello</a:t>
            </a:r>
            <a:r>
              <a:rPr lang="en-GB" sz="2400" dirty="0"/>
              <a:t> </a:t>
            </a:r>
            <a:r>
              <a:rPr lang="en-GB" sz="2400" dirty="0" err="1"/>
              <a:t>installato</a:t>
            </a:r>
            <a:r>
              <a:rPr lang="en-GB" sz="2400" dirty="0"/>
              <a:t> </a:t>
            </a:r>
            <a:r>
              <a:rPr lang="en-GB" sz="2400" dirty="0" err="1"/>
              <a:t>dall'ingegnere</a:t>
            </a:r>
            <a:r>
              <a:rPr lang="en-GB" sz="2400" dirty="0"/>
              <a:t> non </a:t>
            </a:r>
            <a:r>
              <a:rPr lang="en-GB" sz="2400" dirty="0" err="1"/>
              <a:t>superava</a:t>
            </a:r>
            <a:r>
              <a:rPr lang="en-GB" sz="2400" dirty="0"/>
              <a:t> un </a:t>
            </a:r>
            <a:r>
              <a:rPr lang="en-GB" sz="2400" dirty="0" err="1"/>
              <a:t>dollaro</a:t>
            </a:r>
            <a:r>
              <a:rPr lang="en-GB" sz="2400" dirty="0"/>
              <a:t>?</a:t>
            </a:r>
          </a:p>
          <a:p>
            <a:pPr marL="0" indent="0">
              <a:buNone/>
            </a:pPr>
            <a:r>
              <a:rPr lang="en-GB" sz="2400" dirty="0"/>
              <a:t>Come </a:t>
            </a:r>
            <a:r>
              <a:rPr lang="en-GB" sz="2400" dirty="0" err="1"/>
              <a:t>giustificare</a:t>
            </a:r>
            <a:r>
              <a:rPr lang="en-GB" sz="2400" dirty="0"/>
              <a:t> </a:t>
            </a:r>
            <a:r>
              <a:rPr lang="en-GB" sz="2400" dirty="0" err="1"/>
              <a:t>gli</a:t>
            </a:r>
            <a:r>
              <a:rPr lang="en-GB" sz="2400" dirty="0"/>
              <a:t> </a:t>
            </a:r>
            <a:r>
              <a:rPr lang="en-GB" sz="2400" dirty="0" err="1"/>
              <a:t>altri</a:t>
            </a:r>
            <a:r>
              <a:rPr lang="en-GB" sz="2400" dirty="0"/>
              <a:t> 999 </a:t>
            </a:r>
            <a:r>
              <a:rPr lang="en-GB" sz="2400" dirty="0" err="1"/>
              <a:t>dollari</a:t>
            </a:r>
            <a:r>
              <a:rPr lang="en-GB" sz="2400" dirty="0"/>
              <a:t>?</a:t>
            </a:r>
          </a:p>
          <a:p>
            <a:pPr marL="0" indent="0">
              <a:buNone/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130142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CEF23-3F25-1F74-1EE5-AEBDE9A2C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Casi…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8F81-5443-B157-11A0-4170F57F1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7211852" cy="554604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GB" sz="2400" dirty="0"/>
              <a:t>Una </a:t>
            </a:r>
            <a:r>
              <a:rPr lang="en-GB" sz="2400" dirty="0" err="1"/>
              <a:t>società</a:t>
            </a:r>
            <a:r>
              <a:rPr lang="en-GB" sz="2400" dirty="0"/>
              <a:t> </a:t>
            </a:r>
            <a:r>
              <a:rPr lang="en-GB" sz="2400" dirty="0" err="1"/>
              <a:t>finanziaria</a:t>
            </a:r>
            <a:r>
              <a:rPr lang="en-GB" sz="2400" dirty="0"/>
              <a:t> ha </a:t>
            </a:r>
            <a:r>
              <a:rPr lang="en-GB" sz="2400" dirty="0" err="1"/>
              <a:t>affrontato</a:t>
            </a:r>
            <a:r>
              <a:rPr lang="en-GB" sz="2400" dirty="0"/>
              <a:t> un </a:t>
            </a:r>
            <a:r>
              <a:rPr lang="en-GB" sz="2400" dirty="0" err="1"/>
              <a:t>problema</a:t>
            </a:r>
            <a:r>
              <a:rPr lang="en-GB" sz="2400" dirty="0"/>
              <a:t> </a:t>
            </a:r>
            <a:r>
              <a:rPr lang="en-GB" sz="2400" dirty="0" err="1"/>
              <a:t>complesso</a:t>
            </a:r>
            <a:r>
              <a:rPr lang="en-GB" sz="2400" dirty="0"/>
              <a:t> a causa </a:t>
            </a:r>
            <a:r>
              <a:rPr lang="en-GB" sz="2400" dirty="0" err="1"/>
              <a:t>degli</a:t>
            </a:r>
            <a:r>
              <a:rPr lang="en-GB" sz="2400" dirty="0"/>
              <a:t> </a:t>
            </a:r>
            <a:r>
              <a:rPr lang="en-GB" sz="2400" dirty="0" err="1"/>
              <a:t>errori</a:t>
            </a:r>
            <a:r>
              <a:rPr lang="en-GB" sz="2400" dirty="0"/>
              <a:t> </a:t>
            </a:r>
            <a:r>
              <a:rPr lang="en-GB" sz="2400" dirty="0" err="1"/>
              <a:t>matematici</a:t>
            </a:r>
            <a:r>
              <a:rPr lang="en-GB" sz="2400" dirty="0"/>
              <a:t> </a:t>
            </a:r>
            <a:r>
              <a:rPr lang="en-GB" sz="2400" dirty="0" err="1"/>
              <a:t>accumulati</a:t>
            </a:r>
            <a:r>
              <a:rPr lang="en-GB" sz="2400" dirty="0"/>
              <a:t> dopo </a:t>
            </a:r>
            <a:r>
              <a:rPr lang="en-GB" sz="2400" dirty="0" err="1"/>
              <a:t>l'uscita</a:t>
            </a:r>
            <a:r>
              <a:rPr lang="en-GB" sz="2400" dirty="0"/>
              <a:t> del </a:t>
            </a:r>
            <a:r>
              <a:rPr lang="en-GB" sz="2400" dirty="0" err="1"/>
              <a:t>responsabile</a:t>
            </a:r>
            <a:r>
              <a:rPr lang="en-GB" sz="2400" dirty="0"/>
              <a:t> </a:t>
            </a:r>
            <a:r>
              <a:rPr lang="en-GB" sz="2400" dirty="0" err="1"/>
              <a:t>finanziario</a:t>
            </a:r>
            <a:r>
              <a:rPr lang="en-GB" sz="2400" dirty="0"/>
              <a:t> </a:t>
            </a:r>
            <a:r>
              <a:rPr lang="en-GB" sz="2400" dirty="0" err="1"/>
              <a:t>della</a:t>
            </a:r>
            <a:r>
              <a:rPr lang="en-GB" sz="2400" dirty="0"/>
              <a:t> pensione.</a:t>
            </a:r>
          </a:p>
          <a:p>
            <a:pPr marL="0" indent="0">
              <a:buNone/>
            </a:pPr>
            <a:r>
              <a:rPr lang="en-GB" sz="2400" dirty="0"/>
              <a:t>In </a:t>
            </a:r>
            <a:r>
              <a:rPr lang="en-GB" sz="2400" dirty="0" err="1"/>
              <a:t>seguito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verificati</a:t>
            </a:r>
            <a:r>
              <a:rPr lang="en-GB" sz="2400" dirty="0"/>
              <a:t> </a:t>
            </a:r>
            <a:r>
              <a:rPr lang="en-GB" sz="2400" dirty="0" err="1"/>
              <a:t>molti</a:t>
            </a:r>
            <a:r>
              <a:rPr lang="en-GB" sz="2400" dirty="0"/>
              <a:t> </a:t>
            </a:r>
            <a:r>
              <a:rPr lang="en-GB" sz="2400" dirty="0" err="1"/>
              <a:t>problemi</a:t>
            </a:r>
            <a:r>
              <a:rPr lang="en-GB" sz="2400" dirty="0"/>
              <a:t> </a:t>
            </a:r>
            <a:r>
              <a:rPr lang="en-GB" sz="2400" dirty="0" err="1"/>
              <a:t>legati</a:t>
            </a:r>
            <a:r>
              <a:rPr lang="en-GB" sz="2400" dirty="0"/>
              <a:t> alle tasse e ai </a:t>
            </a:r>
            <a:r>
              <a:rPr lang="en-GB" sz="2400" dirty="0" err="1"/>
              <a:t>finanziamenti</a:t>
            </a:r>
            <a:r>
              <a:rPr lang="en-GB" sz="2400" dirty="0"/>
              <a:t> con </a:t>
            </a:r>
            <a:r>
              <a:rPr lang="en-GB" sz="2400" dirty="0" err="1"/>
              <a:t>molte</a:t>
            </a:r>
            <a:r>
              <a:rPr lang="en-GB" sz="2400" dirty="0"/>
              <a:t> </a:t>
            </a:r>
            <a:r>
              <a:rPr lang="en-GB" sz="2400" dirty="0" err="1"/>
              <a:t>società</a:t>
            </a:r>
            <a:r>
              <a:rPr lang="en-GB" sz="2400" dirty="0"/>
              <a:t> e </a:t>
            </a:r>
            <a:r>
              <a:rPr lang="en-GB" sz="2400" dirty="0" err="1"/>
              <a:t>banche</a:t>
            </a:r>
            <a:r>
              <a:rPr lang="en-GB" sz="2400" dirty="0"/>
              <a:t>. Per </a:t>
            </a:r>
            <a:r>
              <a:rPr lang="en-GB" sz="2400" dirty="0" err="1"/>
              <a:t>risolvere</a:t>
            </a:r>
            <a:r>
              <a:rPr lang="en-GB" sz="2400" dirty="0"/>
              <a:t> </a:t>
            </a:r>
            <a:r>
              <a:rPr lang="en-GB" sz="2400" dirty="0" err="1"/>
              <a:t>questi</a:t>
            </a:r>
            <a:r>
              <a:rPr lang="en-GB" sz="2400" dirty="0"/>
              <a:t> </a:t>
            </a:r>
            <a:r>
              <a:rPr lang="en-GB" sz="2400" dirty="0" err="1"/>
              <a:t>problemi</a:t>
            </a:r>
            <a:r>
              <a:rPr lang="en-GB" sz="2400" dirty="0"/>
              <a:t>, </a:t>
            </a:r>
            <a:r>
              <a:rPr lang="en-GB" sz="2400" dirty="0" err="1"/>
              <a:t>sono</a:t>
            </a:r>
            <a:r>
              <a:rPr lang="en-GB" sz="2400" dirty="0"/>
              <a:t> </a:t>
            </a:r>
            <a:r>
              <a:rPr lang="en-GB" sz="2400" dirty="0" err="1"/>
              <a:t>stati</a:t>
            </a:r>
            <a:r>
              <a:rPr lang="en-GB" sz="2400" dirty="0"/>
              <a:t> </a:t>
            </a:r>
            <a:r>
              <a:rPr lang="en-GB" sz="2400" dirty="0" err="1"/>
              <a:t>formati</a:t>
            </a:r>
            <a:r>
              <a:rPr lang="en-GB" sz="2400" dirty="0"/>
              <a:t> </a:t>
            </a:r>
            <a:r>
              <a:rPr lang="en-GB" sz="2400" dirty="0" err="1"/>
              <a:t>diversi</a:t>
            </a:r>
            <a:r>
              <a:rPr lang="en-GB" sz="2400" dirty="0"/>
              <a:t> </a:t>
            </a:r>
            <a:r>
              <a:rPr lang="en-GB" sz="2400" dirty="0" err="1"/>
              <a:t>comitati</a:t>
            </a:r>
            <a:r>
              <a:rPr lang="en-GB" sz="2400" dirty="0"/>
              <a:t> senza </a:t>
            </a:r>
            <a:r>
              <a:rPr lang="en-GB" sz="2400" dirty="0" err="1"/>
              <a:t>alcun</a:t>
            </a:r>
            <a:r>
              <a:rPr lang="en-GB" sz="2400" dirty="0"/>
              <a:t> </a:t>
            </a:r>
            <a:r>
              <a:rPr lang="en-GB" sz="2400" dirty="0" err="1"/>
              <a:t>risultato</a:t>
            </a:r>
            <a:r>
              <a:rPr lang="en-GB" sz="2400" dirty="0"/>
              <a:t>, </a:t>
            </a:r>
            <a:r>
              <a:rPr lang="en-GB" sz="2400" dirty="0" err="1"/>
              <a:t>così</a:t>
            </a:r>
            <a:r>
              <a:rPr lang="en-GB" sz="2400" dirty="0"/>
              <a:t> </a:t>
            </a:r>
            <a:r>
              <a:rPr lang="en-GB" sz="2400" dirty="0" err="1"/>
              <a:t>l'azienda</a:t>
            </a:r>
            <a:r>
              <a:rPr lang="en-GB" sz="2400" dirty="0"/>
              <a:t> ha </a:t>
            </a:r>
            <a:r>
              <a:rPr lang="en-GB" sz="2400" dirty="0" err="1"/>
              <a:t>deciso</a:t>
            </a:r>
            <a:r>
              <a:rPr lang="en-GB" sz="2400" dirty="0"/>
              <a:t> di </a:t>
            </a:r>
            <a:r>
              <a:rPr lang="en-GB" sz="2400" dirty="0" err="1"/>
              <a:t>esternalizzare</a:t>
            </a:r>
            <a:r>
              <a:rPr lang="en-GB" sz="2400" dirty="0"/>
              <a:t> il </a:t>
            </a:r>
            <a:r>
              <a:rPr lang="en-GB" sz="2400" dirty="0" err="1"/>
              <a:t>direttore</a:t>
            </a:r>
            <a:r>
              <a:rPr lang="en-GB" sz="2400" dirty="0"/>
              <a:t> </a:t>
            </a:r>
            <a:r>
              <a:rPr lang="en-GB" sz="2400" dirty="0" err="1"/>
              <a:t>finanziario</a:t>
            </a:r>
            <a:r>
              <a:rPr lang="en-GB" sz="2400" dirty="0"/>
              <a:t> </a:t>
            </a:r>
            <a:r>
              <a:rPr lang="en-GB" sz="2400" dirty="0" err="1"/>
              <a:t>stesso</a:t>
            </a:r>
            <a:r>
              <a:rPr lang="en-GB" sz="2400" dirty="0"/>
              <a:t>, </a:t>
            </a:r>
            <a:r>
              <a:rPr lang="en-GB" sz="2400" dirty="0" err="1"/>
              <a:t>che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stato</a:t>
            </a:r>
            <a:r>
              <a:rPr lang="en-GB" sz="2400" dirty="0"/>
              <a:t> in </a:t>
            </a:r>
            <a:r>
              <a:rPr lang="en-GB" sz="2400" dirty="0" err="1"/>
              <a:t>grado</a:t>
            </a:r>
            <a:r>
              <a:rPr lang="en-GB" sz="2400" dirty="0"/>
              <a:t> di </a:t>
            </a:r>
            <a:r>
              <a:rPr lang="en-GB" sz="2400" dirty="0" err="1"/>
              <a:t>risolvere</a:t>
            </a:r>
            <a:r>
              <a:rPr lang="en-GB" sz="2400" dirty="0"/>
              <a:t> il </a:t>
            </a:r>
            <a:r>
              <a:rPr lang="en-GB" sz="2400" dirty="0" err="1"/>
              <a:t>problema</a:t>
            </a:r>
            <a:r>
              <a:rPr lang="en-GB" sz="2400" dirty="0"/>
              <a:t> </a:t>
            </a:r>
            <a:r>
              <a:rPr lang="en-GB" sz="2400" dirty="0" err="1"/>
              <a:t>nel</a:t>
            </a:r>
            <a:r>
              <a:rPr lang="en-GB" sz="2400" dirty="0"/>
              <a:t> giro di </a:t>
            </a:r>
            <a:r>
              <a:rPr lang="en-GB" sz="2400" dirty="0" err="1"/>
              <a:t>tre</a:t>
            </a:r>
            <a:r>
              <a:rPr lang="en-GB" sz="2400" dirty="0"/>
              <a:t> </a:t>
            </a:r>
            <a:r>
              <a:rPr lang="en-GB" sz="2400" dirty="0" err="1"/>
              <a:t>giorni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/>
              <a:t>Dopo di </a:t>
            </a:r>
            <a:r>
              <a:rPr lang="en-GB" sz="2400" dirty="0" err="1"/>
              <a:t>che</a:t>
            </a:r>
            <a:r>
              <a:rPr lang="en-GB" sz="2400" dirty="0"/>
              <a:t>, ha </a:t>
            </a:r>
            <a:r>
              <a:rPr lang="en-GB" sz="2400" dirty="0" err="1"/>
              <a:t>presentato</a:t>
            </a:r>
            <a:r>
              <a:rPr lang="en-GB" sz="2400" dirty="0"/>
              <a:t> </a:t>
            </a:r>
            <a:r>
              <a:rPr lang="en-GB" sz="2400" dirty="0" err="1"/>
              <a:t>una</a:t>
            </a:r>
            <a:r>
              <a:rPr lang="en-GB" sz="2400" dirty="0"/>
              <a:t> </a:t>
            </a:r>
            <a:r>
              <a:rPr lang="en-GB" sz="2400" dirty="0" err="1"/>
              <a:t>fattura</a:t>
            </a:r>
            <a:r>
              <a:rPr lang="en-GB" sz="2400" dirty="0"/>
              <a:t> per la </a:t>
            </a:r>
            <a:r>
              <a:rPr lang="en-GB" sz="2400" dirty="0" err="1"/>
              <a:t>risoluzione</a:t>
            </a:r>
            <a:r>
              <a:rPr lang="en-GB" sz="2400" dirty="0"/>
              <a:t> di </a:t>
            </a:r>
            <a:r>
              <a:rPr lang="en-GB" sz="2400" dirty="0" err="1"/>
              <a:t>questi</a:t>
            </a:r>
            <a:r>
              <a:rPr lang="en-GB" sz="2400" dirty="0"/>
              <a:t> </a:t>
            </a:r>
            <a:r>
              <a:rPr lang="en-GB" sz="2400" dirty="0" err="1"/>
              <a:t>problemi</a:t>
            </a:r>
            <a:r>
              <a:rPr lang="en-GB" sz="2400" dirty="0"/>
              <a:t> per un </a:t>
            </a:r>
            <a:r>
              <a:rPr lang="en-GB" sz="2400" dirty="0" err="1"/>
              <a:t>importo</a:t>
            </a:r>
            <a:r>
              <a:rPr lang="en-GB" sz="2400" dirty="0"/>
              <a:t> di 5.000 </a:t>
            </a:r>
            <a:r>
              <a:rPr lang="en-GB" sz="2400" dirty="0" err="1"/>
              <a:t>dollari</a:t>
            </a:r>
            <a:r>
              <a:rPr lang="en-GB" sz="2400" dirty="0"/>
              <a:t>, e </a:t>
            </a:r>
            <a:r>
              <a:rPr lang="en-GB" sz="2400" dirty="0" err="1"/>
              <a:t>quando</a:t>
            </a:r>
            <a:r>
              <a:rPr lang="en-GB" sz="2400" dirty="0"/>
              <a:t> ha </a:t>
            </a:r>
            <a:r>
              <a:rPr lang="en-GB" sz="2400" dirty="0" err="1"/>
              <a:t>chiesto</a:t>
            </a:r>
            <a:r>
              <a:rPr lang="en-GB" sz="2400" dirty="0"/>
              <a:t> </a:t>
            </a:r>
            <a:r>
              <a:rPr lang="en-GB" sz="2400" dirty="0" err="1"/>
              <a:t>l'importo</a:t>
            </a:r>
            <a:r>
              <a:rPr lang="en-GB" sz="2400" dirty="0"/>
              <a:t> </a:t>
            </a:r>
            <a:r>
              <a:rPr lang="en-GB" sz="2400" dirty="0" err="1"/>
              <a:t>effettivo</a:t>
            </a:r>
            <a:r>
              <a:rPr lang="en-GB" sz="2400" dirty="0"/>
              <a:t> </a:t>
            </a:r>
            <a:r>
              <a:rPr lang="en-GB" sz="2400" dirty="0" err="1"/>
              <a:t>utilizzato</a:t>
            </a:r>
            <a:r>
              <a:rPr lang="en-GB" sz="2400" dirty="0"/>
              <a:t> per </a:t>
            </a:r>
            <a:r>
              <a:rPr lang="en-GB" sz="2400" dirty="0" err="1"/>
              <a:t>realizzare</a:t>
            </a:r>
            <a:r>
              <a:rPr lang="en-GB" sz="2400" dirty="0"/>
              <a:t> il </a:t>
            </a:r>
            <a:r>
              <a:rPr lang="en-GB" sz="2400" dirty="0" err="1"/>
              <a:t>lavoro</a:t>
            </a:r>
            <a:r>
              <a:rPr lang="en-GB" sz="2400" dirty="0"/>
              <a:t> </a:t>
            </a:r>
            <a:r>
              <a:rPr lang="en-GB" sz="2400" dirty="0" err="1"/>
              <a:t>durante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tre</a:t>
            </a:r>
            <a:r>
              <a:rPr lang="en-GB" sz="2400" dirty="0"/>
              <a:t> </a:t>
            </a:r>
            <a:r>
              <a:rPr lang="en-GB" sz="2400" dirty="0" err="1"/>
              <a:t>giorni</a:t>
            </a:r>
            <a:r>
              <a:rPr lang="en-GB" sz="2400" dirty="0"/>
              <a:t> </a:t>
            </a:r>
            <a:r>
              <a:rPr lang="en-GB" sz="2400" dirty="0" err="1"/>
              <a:t>è</a:t>
            </a:r>
            <a:r>
              <a:rPr lang="en-GB" sz="2400" dirty="0"/>
              <a:t> </a:t>
            </a:r>
            <a:r>
              <a:rPr lang="en-GB" sz="2400" dirty="0" err="1"/>
              <a:t>stato</a:t>
            </a:r>
            <a:r>
              <a:rPr lang="en-GB" sz="2400" dirty="0"/>
              <a:t> di soli 500 </a:t>
            </a:r>
            <a:r>
              <a:rPr lang="en-GB" sz="2400" dirty="0" err="1"/>
              <a:t>dollari</a:t>
            </a:r>
            <a:r>
              <a:rPr lang="en-GB" sz="2400" dirty="0"/>
              <a:t>. </a:t>
            </a:r>
          </a:p>
          <a:p>
            <a:pPr marL="0" indent="0">
              <a:buNone/>
            </a:pPr>
            <a:r>
              <a:rPr lang="en-GB" sz="2400" dirty="0"/>
              <a:t>E’ </a:t>
            </a:r>
            <a:r>
              <a:rPr lang="en-GB" sz="2400" dirty="0" err="1"/>
              <a:t>stato</a:t>
            </a:r>
            <a:r>
              <a:rPr lang="en-GB" sz="2400" dirty="0"/>
              <a:t> </a:t>
            </a:r>
            <a:r>
              <a:rPr lang="en-GB" sz="2400" dirty="0" err="1"/>
              <a:t>dunque</a:t>
            </a:r>
            <a:r>
              <a:rPr lang="en-GB" sz="2400" dirty="0"/>
              <a:t> </a:t>
            </a:r>
            <a:r>
              <a:rPr lang="en-GB" sz="2400" dirty="0" err="1"/>
              <a:t>acquistato</a:t>
            </a:r>
            <a:r>
              <a:rPr lang="en-GB" sz="2400" dirty="0"/>
              <a:t> un </a:t>
            </a:r>
            <a:r>
              <a:rPr lang="en-GB" sz="2400" dirty="0" err="1"/>
              <a:t>servizio</a:t>
            </a:r>
            <a:r>
              <a:rPr lang="en-GB" sz="2400" dirty="0"/>
              <a:t> </a:t>
            </a:r>
            <a:r>
              <a:rPr lang="en-GB" sz="2400" dirty="0" err="1"/>
              <a:t>che</a:t>
            </a:r>
            <a:r>
              <a:rPr lang="en-GB" sz="2400" dirty="0"/>
              <a:t> ha </a:t>
            </a:r>
            <a:r>
              <a:rPr lang="en-GB" sz="2400" dirty="0" err="1"/>
              <a:t>generato</a:t>
            </a:r>
            <a:r>
              <a:rPr lang="en-GB" sz="2400" dirty="0"/>
              <a:t> un </a:t>
            </a:r>
            <a:r>
              <a:rPr lang="en-GB" sz="2400" dirty="0" err="1"/>
              <a:t>margine</a:t>
            </a:r>
            <a:r>
              <a:rPr lang="en-GB" sz="2400" dirty="0"/>
              <a:t> al </a:t>
            </a:r>
            <a:r>
              <a:rPr lang="en-GB" sz="2400" dirty="0" err="1"/>
              <a:t>fornitore</a:t>
            </a:r>
            <a:r>
              <a:rPr lang="en-GB" sz="2400" dirty="0"/>
              <a:t> di 4.500 </a:t>
            </a:r>
            <a:r>
              <a:rPr lang="en-GB" sz="2400" dirty="0" err="1"/>
              <a:t>dollari</a:t>
            </a:r>
            <a:endParaRPr lang="en-GB" sz="2400" dirty="0"/>
          </a:p>
          <a:p>
            <a:pPr marL="0" indent="0">
              <a:buNone/>
            </a:pPr>
            <a:endParaRPr lang="en-IT" sz="2400" dirty="0"/>
          </a:p>
        </p:txBody>
      </p:sp>
    </p:spTree>
    <p:extLst>
      <p:ext uri="{BB962C8B-B14F-4D97-AF65-F5344CB8AC3E}">
        <p14:creationId xmlns:p14="http://schemas.microsoft.com/office/powerpoint/2010/main" val="3671724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56A07-1FB3-BEA5-3009-41848983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T" sz="5400" dirty="0"/>
              <a:t>Il Knowledge management (KM)</a:t>
            </a:r>
          </a:p>
        </p:txBody>
      </p:sp>
      <p:pic>
        <p:nvPicPr>
          <p:cNvPr id="5" name="Picture 4" descr="Molti punti interrogativi su sfondo nero">
            <a:extLst>
              <a:ext uri="{FF2B5EF4-FFF2-40B4-BE49-F238E27FC236}">
                <a16:creationId xmlns:a16="http://schemas.microsoft.com/office/drawing/2014/main" id="{6A141F1D-3CB3-FDEA-F769-370A8068F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19A8-EE21-312C-E0D8-619E3F913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2200"/>
              <a:t>(KM) può essere definito semplicemente come ciò che è necessario per ottenere il massimo dalle risorse di conoscenza. </a:t>
            </a:r>
          </a:p>
          <a:p>
            <a:r>
              <a:rPr lang="en-GB" sz="2200"/>
              <a:t>(KM) si concentra sull'organizzazione e sulla messa a disposizione di conoscenze importanti, ovunque e in qualsiasi momento.</a:t>
            </a:r>
          </a:p>
          <a:p>
            <a:r>
              <a:rPr lang="en-GB" sz="2200"/>
              <a:t>Il (KM) è fortemente legato al concetto di capitale intellettuale (sia umano che strutturale). </a:t>
            </a:r>
            <a:endParaRPr lang="en-IT" sz="2200"/>
          </a:p>
        </p:txBody>
      </p:sp>
    </p:spTree>
    <p:extLst>
      <p:ext uri="{BB962C8B-B14F-4D97-AF65-F5344CB8AC3E}">
        <p14:creationId xmlns:p14="http://schemas.microsoft.com/office/powerpoint/2010/main" val="3710379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9A3EE-E196-F64C-801C-B470AB76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KM: in definitiva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ECF778-D69F-7914-3A19-23764E4CB3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522000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954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98D79C-CC73-6476-9F9E-15164DA4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7" y="276766"/>
            <a:ext cx="11076972" cy="59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70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43C8C3-0CBD-0D6A-B844-27D8D1305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La spirale della conoscenza </a:t>
            </a:r>
            <a:br>
              <a:rPr lang="en-US" sz="34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(Nonaka &amp; Takeuchi, 1995) </a:t>
            </a:r>
            <a:endParaRPr lang="en-US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1E1ABD-6BA8-CB59-F405-61754C72D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794" y="644577"/>
            <a:ext cx="8660985" cy="60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2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A9A45-DBA6-8AA5-6ED0-26B76B85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Altre rappresentazioni: il modello di Nonaka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EC569B-8162-C856-8CCE-44441E4E4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3421" y="457199"/>
            <a:ext cx="5353478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384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09525-986C-2FC7-4B0C-37FC3AB5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Tipologia di conoscenza individuale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670815-7274-D369-B2C4-B048553F0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084" y="1825625"/>
            <a:ext cx="1048983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32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401259-0CF3-47CE-036F-9E26DAC16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084" y="1825625"/>
            <a:ext cx="10489832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FF0CCBB-64E3-2CFB-73D7-C3D9C5AC0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Tipologia di conoscenza organizzativa</a:t>
            </a:r>
          </a:p>
        </p:txBody>
      </p:sp>
    </p:spTree>
    <p:extLst>
      <p:ext uri="{BB962C8B-B14F-4D97-AF65-F5344CB8AC3E}">
        <p14:creationId xmlns:p14="http://schemas.microsoft.com/office/powerpoint/2010/main" val="138492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AB153-8FC9-0BC3-BED8-7981C2D5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Nuovi scenari della digitalizzazione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790CE4-67B0-9D25-EECA-06A4F452A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207" y="1675227"/>
            <a:ext cx="965758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24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1E00-0413-C3F1-23D0-5184EB3E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Il modello 70-20-10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5BD66C-647A-57BB-589F-2D3B4E951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649" y="1825625"/>
            <a:ext cx="63827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08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7" name="Rectangle 1229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951AB7-75E8-1104-3242-627A8B9E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La conoscenza in pratica : I Practice Based Studies</a:t>
            </a:r>
            <a:endParaRPr lang="en-US" sz="4200">
              <a:latin typeface="+mj-lt"/>
            </a:endParaRPr>
          </a:p>
        </p:txBody>
      </p:sp>
      <p:sp>
        <p:nvSpPr>
          <p:cNvPr id="1229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40080" y="2872899"/>
            <a:ext cx="4243589" cy="332066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sz="1500"/>
              <a:t>Razionalità contestualizzata rispetto a quella decontestualizzata, 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sz="1500"/>
              <a:t>conoscenza sensibile, visione professionale, 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sz="1500"/>
              <a:t>il principio metodologico secondo cui la logica situata è radicalmente diversa dalla logica della razionalità astratta 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sz="1500"/>
              <a:t>l'azione è un processo che si sviluppa gradualmente e si dispiega nel tempo e non può essere rappresentato (completamente) ex ante (per la sola progettazione)</a:t>
            </a: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sz="1500"/>
              <a:t>organizzazione distribuita, coordinamento distribuito del lavoro, processi di riproduzione </a:t>
            </a:r>
          </a:p>
        </p:txBody>
      </p:sp>
      <p:pic>
        <p:nvPicPr>
          <p:cNvPr id="12293" name="Picture 12292" descr="Un pallone da basket su una panca">
            <a:extLst>
              <a:ext uri="{FF2B5EF4-FFF2-40B4-BE49-F238E27FC236}">
                <a16:creationId xmlns:a16="http://schemas.microsoft.com/office/drawing/2014/main" id="{F418FDBB-3BCD-6A84-D3B1-F32254F2B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3" r="1213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9123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73" name="Rectangle 3687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40080" y="325369"/>
            <a:ext cx="4368602" cy="195684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La </a:t>
            </a:r>
            <a:r>
              <a:rPr lang="en-US" sz="3800" dirty="0" err="1">
                <a:latin typeface="+mj-lt"/>
                <a:ea typeface="+mj-ea"/>
                <a:cs typeface="+mj-cs"/>
              </a:rPr>
              <a:t>conoscenza</a:t>
            </a:r>
            <a:r>
              <a:rPr lang="en-US" sz="3800" dirty="0">
                <a:latin typeface="+mj-lt"/>
                <a:ea typeface="+mj-ea"/>
                <a:cs typeface="+mj-cs"/>
              </a:rPr>
              <a:t> in </a:t>
            </a:r>
            <a:r>
              <a:rPr lang="en-US" sz="3800" dirty="0" err="1">
                <a:latin typeface="+mj-lt"/>
                <a:ea typeface="+mj-ea"/>
                <a:cs typeface="+mj-cs"/>
              </a:rPr>
              <a:t>pratica</a:t>
            </a:r>
            <a:r>
              <a:rPr lang="en-US" sz="3800" dirty="0">
                <a:latin typeface="+mj-lt"/>
                <a:ea typeface="+mj-ea"/>
                <a:cs typeface="+mj-cs"/>
              </a:rPr>
              <a:t>: le </a:t>
            </a:r>
            <a:r>
              <a:rPr lang="en-US" sz="3800" dirty="0" err="1">
                <a:latin typeface="+mj-lt"/>
                <a:ea typeface="+mj-ea"/>
                <a:cs typeface="+mj-cs"/>
              </a:rPr>
              <a:t>Comunità</a:t>
            </a:r>
            <a:r>
              <a:rPr lang="en-US" sz="3800" dirty="0">
                <a:latin typeface="+mj-lt"/>
                <a:ea typeface="+mj-ea"/>
                <a:cs typeface="+mj-cs"/>
              </a:rPr>
              <a:t> di </a:t>
            </a:r>
            <a:r>
              <a:rPr lang="en-US" sz="3800" dirty="0" err="1">
                <a:latin typeface="+mj-lt"/>
                <a:ea typeface="+mj-ea"/>
                <a:cs typeface="+mj-cs"/>
              </a:rPr>
              <a:t>Pratiche</a:t>
            </a:r>
            <a:r>
              <a:rPr lang="en-US" sz="3800" dirty="0">
                <a:latin typeface="+mj-lt"/>
                <a:ea typeface="+mj-ea"/>
                <a:cs typeface="+mj-cs"/>
              </a:rPr>
              <a:t> (CoP)</a:t>
            </a:r>
          </a:p>
        </p:txBody>
      </p:sp>
      <p:sp>
        <p:nvSpPr>
          <p:cNvPr id="368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40080" y="2872899"/>
            <a:ext cx="4243589" cy="332066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+mn-lt"/>
                <a:ea typeface="+mn-ea"/>
                <a:cs typeface="+mn-cs"/>
              </a:rPr>
              <a:t>Insieme</a:t>
            </a:r>
            <a:r>
              <a:rPr lang="en-US" dirty="0">
                <a:latin typeface="+mn-lt"/>
                <a:ea typeface="+mn-ea"/>
                <a:cs typeface="+mn-cs"/>
              </a:rPr>
              <a:t> di </a:t>
            </a:r>
            <a:r>
              <a:rPr lang="en-US" dirty="0" err="1">
                <a:latin typeface="+mn-lt"/>
                <a:ea typeface="+mn-ea"/>
                <a:cs typeface="+mn-cs"/>
              </a:rPr>
              <a:t>persone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che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fanno</a:t>
            </a:r>
            <a:r>
              <a:rPr lang="en-US" dirty="0">
                <a:latin typeface="+mn-lt"/>
                <a:ea typeface="+mn-ea"/>
                <a:cs typeface="+mn-cs"/>
              </a:rPr>
              <a:t> lo </a:t>
            </a:r>
            <a:r>
              <a:rPr lang="en-US" dirty="0" err="1">
                <a:latin typeface="+mn-lt"/>
                <a:ea typeface="+mn-ea"/>
                <a:cs typeface="+mn-cs"/>
              </a:rPr>
              <a:t>stesso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tipo</a:t>
            </a:r>
            <a:r>
              <a:rPr lang="en-US" dirty="0">
                <a:latin typeface="+mn-lt"/>
                <a:ea typeface="+mn-ea"/>
                <a:cs typeface="+mn-cs"/>
              </a:rPr>
              <a:t> di </a:t>
            </a:r>
            <a:r>
              <a:rPr lang="en-US" dirty="0" err="1">
                <a:latin typeface="+mn-lt"/>
                <a:ea typeface="+mn-ea"/>
                <a:cs typeface="+mn-cs"/>
              </a:rPr>
              <a:t>attività</a:t>
            </a:r>
            <a:r>
              <a:rPr lang="en-US" dirty="0">
                <a:latin typeface="+mn-lt"/>
                <a:ea typeface="+mn-ea"/>
                <a:cs typeface="+mn-cs"/>
              </a:rPr>
              <a:t>, ne </a:t>
            </a:r>
            <a:r>
              <a:rPr lang="en-US" dirty="0" err="1">
                <a:latin typeface="+mn-lt"/>
                <a:ea typeface="+mn-ea"/>
                <a:cs typeface="+mn-cs"/>
              </a:rPr>
              <a:t>detengono</a:t>
            </a:r>
            <a:r>
              <a:rPr lang="en-US" dirty="0">
                <a:latin typeface="+mn-lt"/>
                <a:ea typeface="+mn-ea"/>
                <a:cs typeface="+mn-cs"/>
              </a:rPr>
              <a:t> il </a:t>
            </a:r>
            <a:r>
              <a:rPr lang="en-US" dirty="0" err="1">
                <a:latin typeface="+mn-lt"/>
                <a:ea typeface="+mn-ea"/>
                <a:cs typeface="+mn-cs"/>
              </a:rPr>
              <a:t>sapere</a:t>
            </a:r>
            <a:r>
              <a:rPr lang="en-US" dirty="0">
                <a:latin typeface="+mn-lt"/>
                <a:ea typeface="+mn-ea"/>
                <a:cs typeface="+mn-cs"/>
              </a:rPr>
              <a:t> e lo </a:t>
            </a:r>
            <a:r>
              <a:rPr lang="en-US" dirty="0" err="1">
                <a:latin typeface="+mn-lt"/>
                <a:ea typeface="+mn-ea"/>
                <a:cs typeface="+mn-cs"/>
              </a:rPr>
              <a:t>trasmettono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attraverso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relazioni</a:t>
            </a:r>
            <a:r>
              <a:rPr lang="en-US" dirty="0"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latin typeface="+mn-lt"/>
                <a:ea typeface="+mn-ea"/>
                <a:cs typeface="+mn-cs"/>
              </a:rPr>
              <a:t>sociali</a:t>
            </a:r>
            <a:endParaRPr lang="en-US" dirty="0"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Aggregazione informale definita non solo dai suoi partecipanti, ma soprattutto dal modo in cui questi agiscono ed interpretano gli eventi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36869" name="Picture 36868" descr="Biblioteca pubblica sfocata astratta con scaffali">
            <a:extLst>
              <a:ext uri="{FF2B5EF4-FFF2-40B4-BE49-F238E27FC236}">
                <a16:creationId xmlns:a16="http://schemas.microsoft.com/office/drawing/2014/main" id="{99918219-A4D4-C347-8954-F6523892A2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4" r="2769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1" name="Rectangle 3892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54296" y="329184"/>
            <a:ext cx="6894576" cy="178308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COMUNITA</a:t>
            </a:r>
            <a:r>
              <a:rPr lang="en-US" altLang="ja-JP" sz="5400">
                <a:latin typeface="+mj-lt"/>
                <a:ea typeface="+mj-ea"/>
                <a:cs typeface="+mj-cs"/>
              </a:rPr>
              <a:t>’</a:t>
            </a:r>
            <a:r>
              <a:rPr lang="en-US" sz="5400">
                <a:latin typeface="+mj-lt"/>
                <a:ea typeface="+mj-ea"/>
                <a:cs typeface="+mj-cs"/>
              </a:rPr>
              <a:t> DI PRATICHE</a:t>
            </a:r>
          </a:p>
        </p:txBody>
      </p:sp>
      <p:pic>
        <p:nvPicPr>
          <p:cNvPr id="38917" name="Picture 38916" descr="Biblioteca pubblica sfocata astratta con scaffali">
            <a:extLst>
              <a:ext uri="{FF2B5EF4-FFF2-40B4-BE49-F238E27FC236}">
                <a16:creationId xmlns:a16="http://schemas.microsoft.com/office/drawing/2014/main" id="{144654FE-CF7E-0D8B-6E6C-6323DB1689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8" r="41447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92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54296" y="2706624"/>
            <a:ext cx="6894576" cy="348386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+mn-lt"/>
                <a:ea typeface="+mn-ea"/>
                <a:cs typeface="+mn-cs"/>
              </a:rPr>
              <a:t>Ogni comunità occupazionale intreccia insieme quelle relazioni sociali che permettono all</a:t>
            </a:r>
            <a:r>
              <a:rPr lang="en-US" altLang="ja-JP" sz="2200">
                <a:latin typeface="+mn-lt"/>
                <a:ea typeface="+mn-ea"/>
                <a:cs typeface="+mn-cs"/>
              </a:rPr>
              <a:t>’</a:t>
            </a:r>
            <a:r>
              <a:rPr lang="en-US" sz="2200">
                <a:latin typeface="+mn-lt"/>
                <a:ea typeface="+mn-ea"/>
                <a:cs typeface="+mn-cs"/>
              </a:rPr>
              <a:t>individuo di imparare e di diventarne membro, acquisendo la conoscenza tecnica necessaria per quel lavoro, la conoscenza necessaria per comportarsi in modo appropriato alle situazioni di lavoro e la deontologia di quella comunità.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Rectangle 39944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947" name="Rectangle 39946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949" name="Rectangle 39948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51" name="Rectangle 39950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04967" y="675564"/>
            <a:ext cx="3609833" cy="520408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COMUNITÀ DI PRATICHE</a:t>
            </a:r>
          </a:p>
        </p:txBody>
      </p:sp>
      <p:cxnSp>
        <p:nvCxnSpPr>
          <p:cNvPr id="39953" name="Straight Connector 39952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55" name="Straight Connector 39954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941" name="Text Box 3">
            <a:extLst>
              <a:ext uri="{FF2B5EF4-FFF2-40B4-BE49-F238E27FC236}">
                <a16:creationId xmlns:a16="http://schemas.microsoft.com/office/drawing/2014/main" id="{D049221E-2940-C873-08D1-1ADEB12FDA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9736472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8" name="Rectangle 4096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0970" name="Rectangle 4096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2" name="Rectangle 4097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4" name="Rectangle 4097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76" name="Rectangle 4097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78" name="Freeform: Shape 4097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980" name="Rectangle 4097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6722" y="586855"/>
            <a:ext cx="3201366" cy="338749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J. Orr – CASO XEROX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810259" y="649480"/>
            <a:ext cx="6555347" cy="554604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La memoria di comunità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Le conoscenze tacite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La documentazione (pratiche canoniche)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L’apprendimento come esperienza quotidiana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Una comunità di conoscenze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Le storie</a:t>
            </a:r>
          </a:p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>
                <a:latin typeface="+mn-lt"/>
                <a:ea typeface="+mn-ea"/>
                <a:cs typeface="+mn-cs"/>
              </a:rPr>
              <a:t>Le macchine-attori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9" name="Picture 41988" descr="Uno solo in una folla">
            <a:extLst>
              <a:ext uri="{FF2B5EF4-FFF2-40B4-BE49-F238E27FC236}">
                <a16:creationId xmlns:a16="http://schemas.microsoft.com/office/drawing/2014/main" id="{FCB8C107-3E92-3BD5-6AEA-4C523808B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0" y="313777"/>
            <a:ext cx="9669642" cy="6857990"/>
          </a:xfrm>
          <a:prstGeom prst="rect">
            <a:avLst/>
          </a:prstGeom>
        </p:spPr>
      </p:pic>
      <p:sp>
        <p:nvSpPr>
          <p:cNvPr id="41995" name="Rectangle 4199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7531610" y="365125"/>
            <a:ext cx="3822189" cy="189991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531611" y="2422626"/>
            <a:ext cx="4389348" cy="374276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  <a:ea typeface="+mn-ea"/>
                <a:cs typeface="+mn-cs"/>
              </a:rPr>
              <a:t>L</a:t>
            </a:r>
            <a:r>
              <a:rPr lang="en-US" altLang="ja-JP" sz="2800" dirty="0" err="1">
                <a:latin typeface="+mn-lt"/>
                <a:ea typeface="+mn-ea"/>
                <a:cs typeface="+mn-cs"/>
              </a:rPr>
              <a:t>’</a:t>
            </a:r>
            <a:r>
              <a:rPr lang="en-US" sz="2800" dirty="0" err="1">
                <a:latin typeface="+mn-lt"/>
                <a:ea typeface="+mn-ea"/>
                <a:cs typeface="+mn-cs"/>
              </a:rPr>
              <a:t>apprendimento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prevede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essenzialmente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diventi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“</a:t>
            </a:r>
            <a:r>
              <a:rPr lang="en-US" sz="2800" dirty="0" err="1">
                <a:latin typeface="+mn-lt"/>
                <a:ea typeface="+mn-ea"/>
                <a:cs typeface="+mn-cs"/>
              </a:rPr>
              <a:t>membri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”</a:t>
            </a:r>
            <a:r>
              <a:rPr lang="en-US" sz="2800" dirty="0">
                <a:latin typeface="+mn-lt"/>
                <a:ea typeface="+mn-ea"/>
                <a:cs typeface="+mn-cs"/>
              </a:rPr>
              <a:t>. 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persone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imparano</a:t>
            </a:r>
            <a:r>
              <a:rPr lang="en-US" sz="2800" dirty="0">
                <a:latin typeface="+mn-lt"/>
                <a:ea typeface="+mn-ea"/>
                <a:cs typeface="+mn-cs"/>
              </a:rPr>
              <a:t> non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ricevono</a:t>
            </a:r>
            <a:r>
              <a:rPr lang="en-US" sz="2800" dirty="0">
                <a:latin typeface="+mn-lt"/>
                <a:ea typeface="+mn-ea"/>
                <a:cs typeface="+mn-cs"/>
              </a:rPr>
              <a:t> né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costruiscono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conoscenze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astratte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“</a:t>
            </a:r>
            <a:r>
              <a:rPr lang="en-US" sz="2800" dirty="0" err="1">
                <a:latin typeface="+mn-lt"/>
                <a:ea typeface="+mn-ea"/>
                <a:cs typeface="+mn-cs"/>
              </a:rPr>
              <a:t>oggettive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”</a:t>
            </a:r>
            <a:r>
              <a:rPr lang="en-US" sz="2800" dirty="0">
                <a:latin typeface="+mn-lt"/>
                <a:ea typeface="+mn-ea"/>
                <a:cs typeface="+mn-cs"/>
              </a:rPr>
              <a:t> 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individuali</a:t>
            </a:r>
            <a:r>
              <a:rPr lang="en-US" sz="2800" dirty="0">
                <a:latin typeface="+mn-lt"/>
                <a:ea typeface="+mn-ea"/>
                <a:cs typeface="+mn-cs"/>
              </a:rPr>
              <a:t>: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piuttosto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imparano</a:t>
            </a:r>
            <a:r>
              <a:rPr lang="en-US" sz="2800" dirty="0">
                <a:latin typeface="+mn-lt"/>
                <a:ea typeface="+mn-ea"/>
                <a:cs typeface="+mn-cs"/>
              </a:rPr>
              <a:t> 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comportarsi</a:t>
            </a:r>
            <a:r>
              <a:rPr lang="en-US" sz="2800" dirty="0">
                <a:latin typeface="+mn-lt"/>
                <a:ea typeface="+mn-ea"/>
                <a:cs typeface="+mn-cs"/>
              </a:rPr>
              <a:t> come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membri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una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017" name="Rectangle 43016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7255564" y="834888"/>
            <a:ext cx="4314645" cy="126895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pic>
        <p:nvPicPr>
          <p:cNvPr id="43013" name="Picture 43012" descr="Figure scolpite colorate di esseri umani">
            <a:extLst>
              <a:ext uri="{FF2B5EF4-FFF2-40B4-BE49-F238E27FC236}">
                <a16:creationId xmlns:a16="http://schemas.microsoft.com/office/drawing/2014/main" id="{D8AD1D5F-0A3A-429D-1A63-F8FE5566E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1" r="14989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3019" name="Rectangle 43018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021" name="Rectangle 43020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255563" y="2557587"/>
            <a:ext cx="4666361" cy="371731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ea typeface="+mn-ea"/>
                <a:cs typeface="+mn-cs"/>
              </a:rPr>
              <a:t>Il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concetto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è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strettamente</a:t>
            </a:r>
            <a:r>
              <a:rPr lang="en-US" sz="2800" dirty="0">
                <a:latin typeface="+mn-lt"/>
                <a:ea typeface="+mn-ea"/>
                <a:cs typeface="+mn-cs"/>
              </a:rPr>
              <a:t> legato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alla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nozione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i="1" dirty="0">
                <a:latin typeface="+mn-lt"/>
                <a:ea typeface="+mn-ea"/>
                <a:cs typeface="+mn-cs"/>
              </a:rPr>
              <a:t>Legitimate Peripheral </a:t>
            </a:r>
            <a:r>
              <a:rPr lang="en-US" sz="2800" i="1" dirty="0" err="1">
                <a:latin typeface="+mn-lt"/>
                <a:ea typeface="+mn-ea"/>
                <a:cs typeface="+mn-cs"/>
              </a:rPr>
              <a:t>Partecipation</a:t>
            </a:r>
            <a:r>
              <a:rPr lang="en-US" sz="2800" dirty="0">
                <a:latin typeface="+mn-lt"/>
                <a:ea typeface="+mn-ea"/>
                <a:cs typeface="+mn-cs"/>
              </a:rPr>
              <a:t> (Lave e Wenger 1991), come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specifica</a:t>
            </a:r>
            <a:r>
              <a:rPr lang="en-US" sz="2800" dirty="0">
                <a:latin typeface="+mn-lt"/>
                <a:ea typeface="+mn-ea"/>
                <a:cs typeface="+mn-cs"/>
              </a:rPr>
              <a:t> forma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apprendimento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attraverso</a:t>
            </a:r>
            <a:r>
              <a:rPr lang="en-US" sz="2800" dirty="0">
                <a:latin typeface="+mn-lt"/>
                <a:ea typeface="+mn-ea"/>
                <a:cs typeface="+mn-cs"/>
              </a:rPr>
              <a:t> la quale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nuove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persone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sono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socializzate</a:t>
            </a:r>
            <a:r>
              <a:rPr lang="en-US" sz="2800" dirty="0">
                <a:latin typeface="+mn-lt"/>
                <a:ea typeface="+mn-ea"/>
                <a:cs typeface="+mn-cs"/>
              </a:rPr>
              <a:t> alle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una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041" name="Rectangle 4404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4037" name="Picture 44036" descr="Grande gruppo di paracadutisti a mezz'aria">
            <a:extLst>
              <a:ext uri="{FF2B5EF4-FFF2-40B4-BE49-F238E27FC236}">
                <a16:creationId xmlns:a16="http://schemas.microsoft.com/office/drawing/2014/main" id="{BCF681FD-7ABA-62A9-1307-99059B752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" r="1189"/>
          <a:stretch/>
        </p:blipFill>
        <p:spPr>
          <a:xfrm>
            <a:off x="0" y="300952"/>
            <a:ext cx="9947062" cy="6857990"/>
          </a:xfrm>
          <a:prstGeom prst="rect">
            <a:avLst/>
          </a:prstGeom>
        </p:spPr>
      </p:pic>
      <p:sp>
        <p:nvSpPr>
          <p:cNvPr id="44043" name="Freeform: Shape 4404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4045" name="Freeform: Shape 4404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4047" name="Freeform: Shape 4404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8046720" y="1045597"/>
            <a:ext cx="3633746" cy="158842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8046719" y="2722729"/>
            <a:ext cx="3990952" cy="270006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ea typeface="+mn-ea"/>
                <a:cs typeface="+mn-cs"/>
              </a:rPr>
              <a:t>Il </a:t>
            </a:r>
            <a:r>
              <a:rPr lang="en-US" sz="2800" dirty="0" err="1">
                <a:latin typeface="+mn-lt"/>
                <a:ea typeface="+mn-ea"/>
                <a:cs typeface="+mn-cs"/>
              </a:rPr>
              <a:t>termine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partecipazione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sottolinea</a:t>
            </a:r>
            <a:r>
              <a:rPr lang="en-US" sz="2800" dirty="0">
                <a:latin typeface="+mn-lt"/>
                <a:ea typeface="+mn-ea"/>
                <a:cs typeface="+mn-cs"/>
              </a:rPr>
              <a:t> come il passaggio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attraverso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differenti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livelli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apprendimento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possa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realizzarsi</a:t>
            </a:r>
            <a:r>
              <a:rPr lang="en-US" sz="2800" dirty="0">
                <a:latin typeface="+mn-lt"/>
                <a:ea typeface="+mn-ea"/>
                <a:cs typeface="+mn-cs"/>
              </a:rPr>
              <a:t> solo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attraverso</a:t>
            </a:r>
            <a:r>
              <a:rPr lang="en-US" sz="2800" dirty="0">
                <a:latin typeface="+mn-lt"/>
                <a:ea typeface="+mn-ea"/>
                <a:cs typeface="+mn-cs"/>
              </a:rPr>
              <a:t> la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condivisione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delle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della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065" name="Rectangle 45064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67" name="Rectangle 45066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7320466" y="609600"/>
            <a:ext cx="4140014" cy="1330839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pic>
        <p:nvPicPr>
          <p:cNvPr id="45061" name="Picture 45060" descr="Grande gruppo di paracadutisti a mezz'aria">
            <a:extLst>
              <a:ext uri="{FF2B5EF4-FFF2-40B4-BE49-F238E27FC236}">
                <a16:creationId xmlns:a16="http://schemas.microsoft.com/office/drawing/2014/main" id="{53ADB990-153D-0890-380B-E240FE50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2" r="15954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320465" y="2194102"/>
            <a:ext cx="4624608" cy="390858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ea typeface="+mn-ea"/>
                <a:cs typeface="+mn-cs"/>
              </a:rPr>
              <a:t>Il </a:t>
            </a:r>
            <a:r>
              <a:rPr lang="en-US" sz="3200" dirty="0" err="1">
                <a:latin typeface="+mn-lt"/>
                <a:ea typeface="+mn-ea"/>
                <a:cs typeface="+mn-cs"/>
              </a:rPr>
              <a:t>termine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altLang="ja-JP" sz="3200" dirty="0">
                <a:latin typeface="+mn-lt"/>
                <a:ea typeface="+mn-ea"/>
                <a:cs typeface="+mn-cs"/>
              </a:rPr>
              <a:t>‘</a:t>
            </a:r>
            <a:r>
              <a:rPr lang="en-US" sz="3200" dirty="0" err="1">
                <a:latin typeface="+mn-lt"/>
                <a:ea typeface="+mn-ea"/>
                <a:cs typeface="+mn-cs"/>
              </a:rPr>
              <a:t>periferico</a:t>
            </a:r>
            <a:r>
              <a:rPr lang="en-US" altLang="ja-JP" sz="3200" dirty="0">
                <a:latin typeface="+mn-lt"/>
                <a:ea typeface="+mn-ea"/>
                <a:cs typeface="+mn-cs"/>
              </a:rPr>
              <a:t>’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denota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l’esistenza</a:t>
            </a:r>
            <a:r>
              <a:rPr lang="en-US" sz="3200" dirty="0">
                <a:latin typeface="+mn-lt"/>
                <a:ea typeface="+mn-ea"/>
                <a:cs typeface="+mn-cs"/>
              </a:rPr>
              <a:t> di un </a:t>
            </a:r>
            <a:r>
              <a:rPr lang="en-US" sz="3200" dirty="0" err="1">
                <a:latin typeface="+mn-lt"/>
                <a:ea typeface="+mn-ea"/>
                <a:cs typeface="+mn-cs"/>
              </a:rPr>
              <a:t>percorso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che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i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nuovi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membri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dell</a:t>
            </a:r>
            <a:r>
              <a:rPr lang="en-US" altLang="ja-JP" sz="3200" dirty="0" err="1">
                <a:latin typeface="+mn-lt"/>
                <a:ea typeface="+mn-ea"/>
                <a:cs typeface="+mn-cs"/>
              </a:rPr>
              <a:t>’</a:t>
            </a:r>
            <a:r>
              <a:rPr lang="en-US" sz="3200" dirty="0" err="1">
                <a:latin typeface="+mn-lt"/>
                <a:ea typeface="+mn-ea"/>
                <a:cs typeface="+mn-cs"/>
              </a:rPr>
              <a:t>organizzazione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sono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chiamati</a:t>
            </a:r>
            <a:r>
              <a:rPr lang="en-US" sz="3200" dirty="0">
                <a:latin typeface="+mn-lt"/>
                <a:ea typeface="+mn-ea"/>
                <a:cs typeface="+mn-cs"/>
              </a:rPr>
              <a:t> a </a:t>
            </a:r>
            <a:r>
              <a:rPr lang="en-US" sz="3200" dirty="0" err="1">
                <a:latin typeface="+mn-lt"/>
                <a:ea typeface="+mn-ea"/>
                <a:cs typeface="+mn-cs"/>
              </a:rPr>
              <a:t>seguire</a:t>
            </a:r>
            <a:r>
              <a:rPr lang="en-US" sz="3200" dirty="0">
                <a:latin typeface="+mn-lt"/>
                <a:ea typeface="+mn-ea"/>
                <a:cs typeface="+mn-cs"/>
              </a:rPr>
              <a:t> al fine di </a:t>
            </a:r>
            <a:r>
              <a:rPr lang="en-US" sz="3200" dirty="0" err="1">
                <a:latin typeface="+mn-lt"/>
                <a:ea typeface="+mn-ea"/>
                <a:cs typeface="+mn-cs"/>
              </a:rPr>
              <a:t>essere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riconosciuti</a:t>
            </a:r>
            <a:r>
              <a:rPr lang="en-US" sz="3200" dirty="0">
                <a:latin typeface="+mn-lt"/>
                <a:ea typeface="+mn-ea"/>
                <a:cs typeface="+mn-cs"/>
              </a:rPr>
              <a:t> a </a:t>
            </a:r>
            <a:r>
              <a:rPr lang="en-US" sz="3200" dirty="0" err="1">
                <a:latin typeface="+mn-lt"/>
                <a:ea typeface="+mn-ea"/>
                <a:cs typeface="+mn-cs"/>
              </a:rPr>
              <a:t>pieno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titolo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quali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i="1" dirty="0" err="1">
                <a:latin typeface="+mn-lt"/>
                <a:ea typeface="+mn-ea"/>
                <a:cs typeface="+mn-cs"/>
              </a:rPr>
              <a:t>partecipanti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alla</a:t>
            </a:r>
            <a:r>
              <a:rPr lang="en-US" sz="3200" dirty="0">
                <a:latin typeface="+mn-lt"/>
                <a:ea typeface="+mn-ea"/>
                <a:cs typeface="+mn-cs"/>
              </a:rPr>
              <a:t> </a:t>
            </a:r>
            <a:r>
              <a:rPr lang="en-US" sz="32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3200" dirty="0"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0" y="196851"/>
            <a:ext cx="9144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en-US" sz="3800" b="1">
                <a:solidFill>
                  <a:srgbClr val="DDCE0C"/>
                </a:solidFill>
                <a:latin typeface="Arial Narrow" charset="0"/>
              </a:rPr>
              <a:t>AD ESEMPIO…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4191000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2286C-B0D9-E34D-B2B1-C174B6186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005275"/>
            <a:ext cx="5735596" cy="24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089" name="Rectangle 4608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5297762" y="329184"/>
            <a:ext cx="6251110" cy="178308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pic>
        <p:nvPicPr>
          <p:cNvPr id="46085" name="Picture 46084" descr="Scacco matto in una partita a scacchi">
            <a:extLst>
              <a:ext uri="{FF2B5EF4-FFF2-40B4-BE49-F238E27FC236}">
                <a16:creationId xmlns:a16="http://schemas.microsoft.com/office/drawing/2014/main" id="{D1E38275-E748-24B0-ED9E-8BC3AF4E1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22" r="25536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609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297762" y="2706624"/>
            <a:ext cx="6251110" cy="348386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  <a:ea typeface="+mn-ea"/>
                <a:cs typeface="+mn-cs"/>
              </a:rPr>
              <a:t>Parlare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legittimazione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permette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sottolineare</a:t>
            </a:r>
            <a:r>
              <a:rPr lang="en-US" sz="2800" dirty="0">
                <a:latin typeface="+mn-lt"/>
                <a:ea typeface="+mn-ea"/>
                <a:cs typeface="+mn-cs"/>
              </a:rPr>
              <a:t> il carattere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sociale</a:t>
            </a:r>
            <a:r>
              <a:rPr lang="en-US" sz="2800" dirty="0">
                <a:latin typeface="+mn-lt"/>
                <a:ea typeface="+mn-ea"/>
                <a:cs typeface="+mn-cs"/>
              </a:rPr>
              <a:t> e non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esclusivamente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cognitivo</a:t>
            </a:r>
            <a:r>
              <a:rPr lang="en-US" sz="2800" dirty="0">
                <a:latin typeface="+mn-lt"/>
                <a:ea typeface="+mn-ea"/>
                <a:cs typeface="+mn-cs"/>
              </a:rPr>
              <a:t> del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processo</a:t>
            </a:r>
            <a:r>
              <a:rPr lang="en-US" sz="2800" dirty="0">
                <a:latin typeface="+mn-lt"/>
                <a:ea typeface="+mn-ea"/>
                <a:cs typeface="+mn-cs"/>
              </a:rPr>
              <a:t> in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esame</a:t>
            </a:r>
            <a:r>
              <a:rPr lang="en-US" sz="2800" dirty="0">
                <a:latin typeface="+mn-lt"/>
                <a:ea typeface="+mn-ea"/>
                <a:cs typeface="+mn-cs"/>
              </a:rPr>
              <a:t>: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ciò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novizi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imparano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dipende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anche</a:t>
            </a:r>
            <a:r>
              <a:rPr lang="en-US" sz="2800" dirty="0">
                <a:latin typeface="+mn-lt"/>
                <a:ea typeface="+mn-ea"/>
                <a:cs typeface="+mn-cs"/>
              </a:rPr>
              <a:t> dal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livello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legittimità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sociale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accordato</a:t>
            </a:r>
            <a:r>
              <a:rPr lang="en-US" sz="2800" dirty="0">
                <a:latin typeface="+mn-lt"/>
                <a:ea typeface="+mn-ea"/>
                <a:cs typeface="+mn-cs"/>
              </a:rPr>
              <a:t> alle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modalità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della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loro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partecipazione</a:t>
            </a:r>
            <a:r>
              <a:rPr lang="en-US" sz="2800" dirty="0">
                <a:latin typeface="+mn-lt"/>
                <a:ea typeface="+mn-ea"/>
                <a:cs typeface="+mn-cs"/>
              </a:rPr>
              <a:t> alle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una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3" name="Rectangle 471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297762" y="329184"/>
            <a:ext cx="6251110" cy="178308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pic>
        <p:nvPicPr>
          <p:cNvPr id="47109" name="Picture 47108" descr="Scrivanie in aula vuota">
            <a:extLst>
              <a:ext uri="{FF2B5EF4-FFF2-40B4-BE49-F238E27FC236}">
                <a16:creationId xmlns:a16="http://schemas.microsoft.com/office/drawing/2014/main" id="{A9AC3DDF-1AE1-C98F-B016-E24AD0336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21" r="22845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71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297762" y="3557016"/>
            <a:ext cx="6251110" cy="263347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  <a:ea typeface="+mn-ea"/>
                <a:cs typeface="+mn-cs"/>
              </a:rPr>
              <a:t>Imparare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implica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una</a:t>
            </a:r>
            <a:r>
              <a:rPr lang="en-US" sz="2800" dirty="0">
                <a:latin typeface="+mn-lt"/>
                <a:ea typeface="+mn-ea"/>
                <a:cs typeface="+mn-cs"/>
              </a:rPr>
              <a:t> co-</a:t>
            </a:r>
            <a:r>
              <a:rPr lang="en-US" sz="2800" dirty="0" err="1">
                <a:latin typeface="+mn-lt"/>
                <a:ea typeface="+mn-ea"/>
                <a:cs typeface="+mn-cs"/>
              </a:rPr>
              <a:t>partecipazione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legittima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competente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anche</a:t>
            </a:r>
            <a:r>
              <a:rPr lang="en-US" sz="2800" dirty="0">
                <a:latin typeface="+mn-lt"/>
                <a:ea typeface="+mn-ea"/>
                <a:cs typeface="+mn-cs"/>
              </a:rPr>
              <a:t> se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periferica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alle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 in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corso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più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</a:t>
            </a:r>
            <a:r>
              <a:rPr lang="en-US" altLang="ja-JP" sz="2800" dirty="0" err="1">
                <a:latin typeface="+mn-lt"/>
                <a:ea typeface="+mn-ea"/>
                <a:cs typeface="+mn-cs"/>
              </a:rPr>
              <a:t>’</a:t>
            </a:r>
            <a:r>
              <a:rPr lang="en-US" sz="2800" dirty="0" err="1">
                <a:latin typeface="+mn-lt"/>
                <a:ea typeface="+mn-ea"/>
                <a:cs typeface="+mn-cs"/>
              </a:rPr>
              <a:t>acquisizione</a:t>
            </a:r>
            <a:r>
              <a:rPr lang="en-US" sz="2800" dirty="0">
                <a:latin typeface="+mn-lt"/>
                <a:ea typeface="+mn-ea"/>
                <a:cs typeface="+mn-cs"/>
              </a:rPr>
              <a:t> di un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sapere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astratto</a:t>
            </a:r>
            <a:r>
              <a:rPr lang="en-US" sz="2800" dirty="0"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45" name="Rectangle 4813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5297762" y="329184"/>
            <a:ext cx="6251110" cy="178308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latin typeface="+mj-lt"/>
                <a:ea typeface="+mj-ea"/>
                <a:cs typeface="+mj-cs"/>
              </a:rPr>
              <a:t>PARTECIPAZIONE PERIFERICA LEGITTIMA</a:t>
            </a:r>
          </a:p>
        </p:txBody>
      </p:sp>
      <p:pic>
        <p:nvPicPr>
          <p:cNvPr id="48146" name="Picture 48132" descr="Puzzle bianco con un pezzo rosso">
            <a:extLst>
              <a:ext uri="{FF2B5EF4-FFF2-40B4-BE49-F238E27FC236}">
                <a16:creationId xmlns:a16="http://schemas.microsoft.com/office/drawing/2014/main" id="{EDD76A78-518E-F677-98B1-8A5B881F1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2" r="3009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14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5297761" y="2706624"/>
            <a:ext cx="6647311" cy="3483864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228600" eaLnBrk="1" hangingPunct="1">
              <a:lnSpc>
                <a:spcPct val="9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n-lt"/>
                <a:ea typeface="+mn-ea"/>
                <a:cs typeface="+mn-cs"/>
              </a:rPr>
              <a:t>Pur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essendoci</a:t>
            </a:r>
            <a:r>
              <a:rPr lang="en-US" sz="2800" dirty="0">
                <a:latin typeface="+mn-lt"/>
                <a:ea typeface="+mn-ea"/>
                <a:cs typeface="+mn-cs"/>
              </a:rPr>
              <a:t> un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canovaccio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predefinito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porta un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novizio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’</a:t>
            </a:r>
            <a:r>
              <a:rPr lang="en-US" sz="2800" dirty="0">
                <a:latin typeface="+mn-lt"/>
                <a:ea typeface="+mn-ea"/>
                <a:cs typeface="+mn-cs"/>
              </a:rPr>
              <a:t> 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diventare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altLang="ja-JP" sz="2800" dirty="0">
                <a:latin typeface="+mn-lt"/>
                <a:ea typeface="+mn-ea"/>
                <a:cs typeface="+mn-cs"/>
              </a:rPr>
              <a:t>‘</a:t>
            </a:r>
            <a:r>
              <a:rPr lang="en-US" sz="2800" dirty="0" err="1">
                <a:latin typeface="+mn-lt"/>
                <a:ea typeface="+mn-ea"/>
                <a:cs typeface="+mn-cs"/>
              </a:rPr>
              <a:t>veterano</a:t>
            </a:r>
            <a:r>
              <a:rPr lang="en-US" sz="2800" dirty="0">
                <a:latin typeface="+mn-lt"/>
                <a:ea typeface="+mn-ea"/>
                <a:cs typeface="+mn-cs"/>
              </a:rPr>
              <a:t>’, la </a:t>
            </a:r>
            <a:r>
              <a:rPr lang="en-US" sz="2800" dirty="0" err="1">
                <a:latin typeface="+mn-lt"/>
                <a:ea typeface="+mn-ea"/>
                <a:cs typeface="+mn-cs"/>
              </a:rPr>
              <a:t>traiettoria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dell</a:t>
            </a:r>
            <a:r>
              <a:rPr lang="en-US" altLang="ja-JP" sz="2800" dirty="0" err="1">
                <a:latin typeface="+mn-lt"/>
                <a:ea typeface="+mn-ea"/>
                <a:cs typeface="+mn-cs"/>
              </a:rPr>
              <a:t>’</a:t>
            </a:r>
            <a:r>
              <a:rPr lang="en-US" sz="2800" dirty="0" err="1">
                <a:latin typeface="+mn-lt"/>
                <a:ea typeface="+mn-ea"/>
                <a:cs typeface="+mn-cs"/>
              </a:rPr>
              <a:t>apprendimento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lavorativo</a:t>
            </a:r>
            <a:r>
              <a:rPr lang="en-US" sz="2800" dirty="0">
                <a:latin typeface="+mn-lt"/>
                <a:ea typeface="+mn-ea"/>
                <a:cs typeface="+mn-cs"/>
              </a:rPr>
              <a:t> 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organizzativo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deriva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più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dall</a:t>
            </a:r>
            <a:r>
              <a:rPr lang="en-US" altLang="ja-JP" sz="2800" dirty="0" err="1">
                <a:latin typeface="+mn-lt"/>
                <a:ea typeface="+mn-ea"/>
                <a:cs typeface="+mn-cs"/>
              </a:rPr>
              <a:t>’</a:t>
            </a:r>
            <a:r>
              <a:rPr lang="en-US" sz="2800" dirty="0" err="1">
                <a:latin typeface="+mn-lt"/>
                <a:ea typeface="+mn-ea"/>
                <a:cs typeface="+mn-cs"/>
              </a:rPr>
              <a:t>incontro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tra</a:t>
            </a:r>
            <a:r>
              <a:rPr lang="en-US" sz="2800" dirty="0">
                <a:latin typeface="+mn-lt"/>
                <a:ea typeface="+mn-ea"/>
                <a:cs typeface="+mn-cs"/>
              </a:rPr>
              <a:t> le </a:t>
            </a:r>
            <a:r>
              <a:rPr lang="en-US" sz="2800" dirty="0" err="1">
                <a:latin typeface="+mn-lt"/>
                <a:ea typeface="+mn-ea"/>
                <a:cs typeface="+mn-cs"/>
              </a:rPr>
              <a:t>modalità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della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partecipazione</a:t>
            </a:r>
            <a:r>
              <a:rPr lang="en-US" sz="2800" dirty="0">
                <a:latin typeface="+mn-lt"/>
                <a:ea typeface="+mn-ea"/>
                <a:cs typeface="+mn-cs"/>
              </a:rPr>
              <a:t> in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una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comunità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pratiche</a:t>
            </a:r>
            <a:r>
              <a:rPr lang="en-US" sz="2800" dirty="0">
                <a:latin typeface="+mn-lt"/>
                <a:ea typeface="+mn-ea"/>
                <a:cs typeface="+mn-cs"/>
              </a:rPr>
              <a:t>, </a:t>
            </a:r>
            <a:r>
              <a:rPr lang="en-US" sz="2800" dirty="0" err="1">
                <a:latin typeface="+mn-lt"/>
                <a:ea typeface="+mn-ea"/>
                <a:cs typeface="+mn-cs"/>
              </a:rPr>
              <a:t>che</a:t>
            </a:r>
            <a:r>
              <a:rPr lang="en-US" sz="2800" dirty="0">
                <a:latin typeface="+mn-lt"/>
                <a:ea typeface="+mn-ea"/>
                <a:cs typeface="+mn-cs"/>
              </a:rPr>
              <a:t> non da un </a:t>
            </a:r>
            <a:r>
              <a:rPr lang="en-US" sz="2800" dirty="0" err="1">
                <a:latin typeface="+mn-lt"/>
                <a:ea typeface="+mn-ea"/>
                <a:cs typeface="+mn-cs"/>
              </a:rPr>
              <a:t>sistema</a:t>
            </a:r>
            <a:r>
              <a:rPr lang="en-US" sz="2800" dirty="0">
                <a:latin typeface="+mn-lt"/>
                <a:ea typeface="+mn-ea"/>
                <a:cs typeface="+mn-cs"/>
              </a:rPr>
              <a:t> di </a:t>
            </a:r>
            <a:r>
              <a:rPr lang="en-US" sz="2800" dirty="0" err="1">
                <a:latin typeface="+mn-lt"/>
                <a:ea typeface="+mn-ea"/>
                <a:cs typeface="+mn-cs"/>
              </a:rPr>
              <a:t>istruzione</a:t>
            </a:r>
            <a:r>
              <a:rPr lang="en-US" sz="2800" dirty="0"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latin typeface="+mn-lt"/>
                <a:ea typeface="+mn-ea"/>
                <a:cs typeface="+mn-cs"/>
              </a:rPr>
              <a:t>prestabilito</a:t>
            </a:r>
            <a:r>
              <a:rPr lang="en-US" sz="2800" dirty="0">
                <a:latin typeface="+mn-lt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61E9-A20C-2A0B-DB05-5BEF41E4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615F9A-EACF-D715-4342-1937BF724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8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9103-0964-304C-828E-0BD8E4F8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E0AF7-BBFB-F524-A0F6-7F2B75463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9626" y="-1484025"/>
            <a:ext cx="13775960" cy="8618264"/>
          </a:xfrm>
        </p:spPr>
      </p:pic>
    </p:spTree>
    <p:extLst>
      <p:ext uri="{BB962C8B-B14F-4D97-AF65-F5344CB8AC3E}">
        <p14:creationId xmlns:p14="http://schemas.microsoft.com/office/powerpoint/2010/main" val="27910566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449" name="Rectangle 6144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eaLnBrk="1" hangingPunct="1"/>
            <a:r>
              <a:rPr lang="it-IT" b="1">
                <a:ea typeface="ＭＳ Ｐゴシック" charset="0"/>
              </a:rPr>
              <a:t>Apprendere in una </a:t>
            </a:r>
            <a:r>
              <a:rPr lang="it-IT" b="1" err="1">
                <a:ea typeface="ＭＳ Ｐゴシック" charset="0"/>
              </a:rPr>
              <a:t>CoP</a:t>
            </a:r>
            <a:r>
              <a:rPr lang="it-IT" b="1">
                <a:ea typeface="ＭＳ Ｐゴシック" charset="0"/>
              </a:rPr>
              <a:t> consente di …</a:t>
            </a:r>
            <a:endParaRPr lang="it-IT">
              <a:ea typeface="ＭＳ Ｐゴシック" charset="0"/>
            </a:endParaRPr>
          </a:p>
        </p:txBody>
      </p:sp>
      <p:pic>
        <p:nvPicPr>
          <p:cNvPr id="61445" name="Picture 61444" descr="Lampadina su sfondo giallo con cavo e fasci di luce disegnati">
            <a:extLst>
              <a:ext uri="{FF2B5EF4-FFF2-40B4-BE49-F238E27FC236}">
                <a16:creationId xmlns:a16="http://schemas.microsoft.com/office/drawing/2014/main" id="{911DD49F-7169-1F1C-6B13-09B615EBED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03" r="44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3787" y="2333297"/>
            <a:ext cx="5489159" cy="3843666"/>
          </a:xfrm>
        </p:spPr>
        <p:txBody>
          <a:bodyPr>
            <a:noAutofit/>
          </a:bodyPr>
          <a:lstStyle/>
          <a:p>
            <a:pPr eaLnBrk="1" hangingPunct="1">
              <a:buClr>
                <a:schemeClr val="tx2"/>
              </a:buClr>
            </a:pPr>
            <a:r>
              <a:rPr lang="it-IT" sz="2400" dirty="0">
                <a:ea typeface="ＭＳ Ｐゴシック" charset="0"/>
              </a:rPr>
              <a:t>…essere aiutati/guidati a negoziare nuovi significati;</a:t>
            </a:r>
          </a:p>
          <a:p>
            <a:pPr eaLnBrk="1" hangingPunct="1">
              <a:buClr>
                <a:schemeClr val="tx2"/>
              </a:buClr>
            </a:pPr>
            <a:endParaRPr lang="it-IT" sz="2400" dirty="0">
              <a:ea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it-IT" sz="2400" dirty="0">
                <a:ea typeface="ＭＳ Ｐゴシック" charset="0"/>
              </a:rPr>
              <a:t>…sostenere e descrivere l’esperienza sociale;</a:t>
            </a:r>
          </a:p>
          <a:p>
            <a:pPr eaLnBrk="1" hangingPunct="1">
              <a:buClr>
                <a:schemeClr val="tx2"/>
              </a:buClr>
            </a:pPr>
            <a:endParaRPr lang="it-IT" sz="2400" dirty="0">
              <a:ea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it-IT" sz="2400" dirty="0">
                <a:ea typeface="ＭＳ Ｐゴシック" charset="0"/>
              </a:rPr>
              <a:t>…</a:t>
            </a:r>
            <a:r>
              <a:rPr lang="ja-JP" altLang="it-IT" sz="2400">
                <a:ea typeface="ＭＳ Ｐゴシック" charset="0"/>
              </a:rPr>
              <a:t>”</a:t>
            </a:r>
            <a:r>
              <a:rPr lang="it-IT" sz="2400" dirty="0">
                <a:ea typeface="ＭＳ Ｐゴシック" charset="0"/>
              </a:rPr>
              <a:t>leggere</a:t>
            </a:r>
            <a:r>
              <a:rPr lang="ja-JP" altLang="it-IT" sz="2400">
                <a:ea typeface="ＭＳ Ｐゴシック" charset="0"/>
              </a:rPr>
              <a:t>”</a:t>
            </a:r>
            <a:r>
              <a:rPr lang="it-IT" sz="2400" dirty="0">
                <a:ea typeface="ＭＳ Ｐゴシック" charset="0"/>
              </a:rPr>
              <a:t> le dimensioni e le forse del potere in campo;</a:t>
            </a:r>
          </a:p>
          <a:p>
            <a:pPr eaLnBrk="1" hangingPunct="1">
              <a:buClr>
                <a:schemeClr val="tx2"/>
              </a:buClr>
            </a:pPr>
            <a:endParaRPr lang="it-IT" sz="2400" dirty="0">
              <a:ea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it-IT" sz="2400" dirty="0">
                <a:ea typeface="ＭＳ Ｐゴシック" charset="0"/>
              </a:rPr>
              <a:t>…coinvolgersi in attività pratiche e concrete.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9" name="Rectangle 5120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Titolo 1" descr="Large confetti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pPr eaLnBrk="1" hangingPunct="1"/>
            <a:r>
              <a:rPr lang="it-IT" sz="4100">
                <a:ea typeface="ＭＳ Ｐゴシック" charset="0"/>
              </a:rPr>
              <a:t>Apprendimento organizzativo e lavoro quotidiano 1/5</a:t>
            </a:r>
          </a:p>
        </p:txBody>
      </p:sp>
      <p:pic>
        <p:nvPicPr>
          <p:cNvPr id="51205" name="Picture 51204" descr="Giocattolo rosso persona davanti a due righe di figure bianchi">
            <a:extLst>
              <a:ext uri="{FF2B5EF4-FFF2-40B4-BE49-F238E27FC236}">
                <a16:creationId xmlns:a16="http://schemas.microsoft.com/office/drawing/2014/main" id="{EC9A1B14-A8CE-962E-B7BD-C446990B7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07" r="1875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1203" name="Segnaposto contenuto 2"/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000">
                <a:ea typeface="ＭＳ Ｐゴシック" charset="0"/>
              </a:rPr>
              <a:t>Le persone comunque apprendono, forse non sempre e non soltanto ciò che le organizzazioni vorrebbero</a:t>
            </a:r>
          </a:p>
          <a:p>
            <a:pPr eaLnBrk="1" hangingPunct="1"/>
            <a:r>
              <a:rPr lang="it-IT" sz="2000">
                <a:ea typeface="ＭＳ Ｐゴシック" charset="0"/>
              </a:rPr>
              <a:t>Le persone apprendono nell</a:t>
            </a:r>
            <a:r>
              <a:rPr lang="ja-JP" altLang="it-IT" sz="2000">
                <a:ea typeface="ＭＳ Ｐゴシック" charset="0"/>
              </a:rPr>
              <a:t>’</a:t>
            </a:r>
            <a:r>
              <a:rPr lang="it-IT" sz="2000">
                <a:ea typeface="ＭＳ Ｐゴシック" charset="0"/>
              </a:rPr>
              <a:t>attività quotidiana: facendo, osservando, imitando, sbagliando, risolvendo situazioni problematiche</a:t>
            </a:r>
          </a:p>
          <a:p>
            <a:pPr eaLnBrk="1" hangingPunct="1"/>
            <a:r>
              <a:rPr lang="it-IT" sz="2000">
                <a:ea typeface="ＭＳ Ｐゴシック" charset="0"/>
              </a:rPr>
              <a:t>Apprendere è una attività sociale e relazionale</a:t>
            </a:r>
          </a:p>
          <a:p>
            <a:pPr eaLnBrk="1" hangingPunct="1"/>
            <a:r>
              <a:rPr lang="it-IT" sz="2000">
                <a:ea typeface="ＭＳ Ｐゴシック" charset="0"/>
              </a:rPr>
              <a:t>Vi sono ambienti che favoriscono l</a:t>
            </a:r>
            <a:r>
              <a:rPr lang="ja-JP" altLang="it-IT" sz="2000">
                <a:ea typeface="ＭＳ Ｐゴシック" charset="0"/>
              </a:rPr>
              <a:t>’</a:t>
            </a:r>
            <a:r>
              <a:rPr lang="it-IT" sz="2000">
                <a:ea typeface="ＭＳ Ｐゴシック" charset="0"/>
              </a:rPr>
              <a:t>incontro tra lavorare ed apprendere e altri che li ostacolano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233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235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237" name="Group 52236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52238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239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241" name="Group 52240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2242" name="Freeform: Shape 52241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3" name="Freeform: Shape 52242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4" name="Freeform: Shape 52243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5" name="Freeform: Shape 52244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6" name="Freeform: Shape 52245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7" name="Freeform: Shape 52246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248" name="Freeform: Shape 52247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2228" name="Titolo 1" descr="Large confetti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3700">
                <a:solidFill>
                  <a:schemeClr val="bg1"/>
                </a:solidFill>
                <a:ea typeface="ＭＳ Ｐゴシック" charset="0"/>
              </a:rPr>
              <a:t>Apprendimento organizzativo e lavoro quotidiano 2/5</a:t>
            </a:r>
          </a:p>
        </p:txBody>
      </p:sp>
      <p:sp>
        <p:nvSpPr>
          <p:cNvPr id="52226" name="Segnaposto contenuto 2"/>
          <p:cNvSpPr>
            <a:spLocks noGrp="1"/>
          </p:cNvSpPr>
          <p:nvPr>
            <p:ph idx="1"/>
          </p:nvPr>
        </p:nvSpPr>
        <p:spPr>
          <a:xfrm>
            <a:off x="5006227" y="1778750"/>
            <a:ext cx="6185973" cy="3217291"/>
          </a:xfrm>
        </p:spPr>
        <p:txBody>
          <a:bodyPr wrap="square">
            <a:spAutoFit/>
          </a:bodyPr>
          <a:lstStyle/>
          <a:p>
            <a:pPr marL="180594" indent="-180594" defTabSz="722376">
              <a:spcBef>
                <a:spcPts val="790"/>
              </a:spcBef>
            </a:pPr>
            <a:r>
              <a:rPr lang="it-IT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Individuale e collettivo</a:t>
            </a:r>
          </a:p>
          <a:p>
            <a:pPr marL="180594" indent="-180594" defTabSz="722376">
              <a:spcBef>
                <a:spcPts val="790"/>
              </a:spcBef>
            </a:pPr>
            <a:r>
              <a:rPr lang="it-IT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In modo esplicito e tacito</a:t>
            </a:r>
          </a:p>
          <a:p>
            <a:pPr marL="180594" indent="-180594" defTabSz="722376">
              <a:spcBef>
                <a:spcPts val="790"/>
              </a:spcBef>
            </a:pPr>
            <a:r>
              <a:rPr lang="it-IT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Individualmente:</a:t>
            </a:r>
          </a:p>
          <a:p>
            <a:pPr marL="541782" lvl="1" indent="-180594" defTabSz="722376">
              <a:spcBef>
                <a:spcPts val="395"/>
              </a:spcBef>
            </a:pPr>
            <a:r>
              <a:rPr lang="it-IT" sz="28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Le procedure ed il saper fare</a:t>
            </a:r>
          </a:p>
          <a:p>
            <a:pPr marL="180594" indent="-180594" defTabSz="722376">
              <a:spcBef>
                <a:spcPts val="790"/>
              </a:spcBef>
            </a:pPr>
            <a:r>
              <a:rPr lang="it-IT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Collettivamente:</a:t>
            </a:r>
          </a:p>
          <a:p>
            <a:pPr marL="541782" lvl="1" indent="-180594" defTabSz="722376">
              <a:spcBef>
                <a:spcPts val="395"/>
              </a:spcBef>
            </a:pPr>
            <a:r>
              <a:rPr lang="it-IT" sz="2800" kern="1200" dirty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rPr>
              <a:t>I processi lavorativi e la cultura del lavoro</a:t>
            </a:r>
            <a:endParaRPr lang="it-IT" sz="2800" dirty="0"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contenuto 2"/>
          <p:cNvSpPr>
            <a:spLocks noGrp="1"/>
          </p:cNvSpPr>
          <p:nvPr>
            <p:ph idx="1"/>
          </p:nvPr>
        </p:nvSpPr>
        <p:spPr>
          <a:xfrm>
            <a:off x="5427578" y="3245845"/>
            <a:ext cx="6086006" cy="2223686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it-IT" dirty="0">
                <a:ea typeface="ＭＳ Ｐゴシック" charset="0"/>
              </a:rPr>
              <a:t>Una comunità di pratiche condivide:</a:t>
            </a:r>
          </a:p>
          <a:p>
            <a:pPr lvl="1" eaLnBrk="1" hangingPunct="1"/>
            <a:r>
              <a:rPr lang="it-IT" sz="2800" dirty="0">
                <a:ea typeface="ＭＳ Ｐゴシック" charset="0"/>
              </a:rPr>
              <a:t>Le pratiche di lavoro</a:t>
            </a:r>
          </a:p>
          <a:p>
            <a:pPr lvl="1" eaLnBrk="1" hangingPunct="1"/>
            <a:r>
              <a:rPr lang="it-IT" sz="2800" dirty="0">
                <a:ea typeface="ＭＳ Ｐゴシック" charset="0"/>
              </a:rPr>
              <a:t>Un sentire comune</a:t>
            </a:r>
          </a:p>
          <a:p>
            <a:pPr lvl="1" eaLnBrk="1" hangingPunct="1"/>
            <a:r>
              <a:rPr lang="it-IT" sz="2800" dirty="0">
                <a:ea typeface="ＭＳ Ｐゴシック" charset="0"/>
              </a:rPr>
              <a:t>Processi di identificazione anche se non è costantemente in contatto</a:t>
            </a:r>
          </a:p>
        </p:txBody>
      </p:sp>
      <p:sp>
        <p:nvSpPr>
          <p:cNvPr id="53251" name="Titolo 1"/>
          <p:cNvSpPr txBox="1">
            <a:spLocks/>
          </p:cNvSpPr>
          <p:nvPr/>
        </p:nvSpPr>
        <p:spPr bwMode="auto">
          <a:xfrm>
            <a:off x="24384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4000">
                <a:solidFill>
                  <a:schemeClr val="bg1"/>
                </a:solidFill>
                <a:latin typeface="+mn-lt"/>
              </a:rPr>
              <a:t>Apprendimento organizzativo e lavoro quotidiano 3/5</a:t>
            </a:r>
          </a:p>
        </p:txBody>
      </p:sp>
      <p:sp>
        <p:nvSpPr>
          <p:cNvPr id="53252" name="Titolo 1" descr="Large confetti"/>
          <p:cNvSpPr>
            <a:spLocks noGrp="1"/>
          </p:cNvSpPr>
          <p:nvPr>
            <p:ph type="title"/>
          </p:nvPr>
        </p:nvSpPr>
        <p:spPr>
          <a:xfrm>
            <a:off x="5126636" y="365125"/>
            <a:ext cx="6227164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4000" dirty="0">
                <a:ea typeface="ＭＳ Ｐゴシック" charset="0"/>
              </a:rPr>
              <a:t>Apprendimento organizzativo e lavoro quotidiano 3/5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E98A3-BF9B-A18A-1A31-D4C16F80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9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80" name="Rectangle 54279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4276" name="Picture 54275" descr="Pianta che cresce in una crepa nel cemento">
            <a:extLst>
              <a:ext uri="{FF2B5EF4-FFF2-40B4-BE49-F238E27FC236}">
                <a16:creationId xmlns:a16="http://schemas.microsoft.com/office/drawing/2014/main" id="{3166DAE6-E79F-7D0B-A41B-148DB39BF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3" r="35686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28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 bwMode="auto">
          <a:xfrm>
            <a:off x="5827048" y="407987"/>
            <a:ext cx="5721484" cy="13255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Apprendimento organizzativo e lavoro quotidiano 4/5</a:t>
            </a:r>
          </a:p>
        </p:txBody>
      </p:sp>
      <p:sp>
        <p:nvSpPr>
          <p:cNvPr id="54274" name="Segnaposto contenuto 2"/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/>
              <a:t>L’apprendimento è favorito quando le persone sviluppano un senso di appartenenza</a:t>
            </a:r>
          </a:p>
          <a:p>
            <a:r>
              <a:rPr lang="en-US" sz="2600"/>
              <a:t>La motivazione ad essere membri della comunità dà l’energia per apprendere</a:t>
            </a:r>
          </a:p>
          <a:p>
            <a:r>
              <a:rPr lang="en-US" sz="2600"/>
              <a:t>Il desiderio di non acquisire l’identità può bloccare l</a:t>
            </a:r>
            <a:r>
              <a:rPr lang="en-US" altLang="ja-JP" sz="2600"/>
              <a:t>’</a:t>
            </a:r>
            <a:r>
              <a:rPr lang="en-US" sz="2600"/>
              <a:t>apprendimento</a:t>
            </a:r>
          </a:p>
          <a:p>
            <a:r>
              <a:rPr lang="en-US" sz="2600"/>
              <a:t>Le condizioni per l’apprendimento risiedono principalmente nella partecipazione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209800" y="1524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en-US" sz="3800" b="1">
                <a:solidFill>
                  <a:srgbClr val="DDCE0C"/>
                </a:solidFill>
                <a:latin typeface="Arial Narrow" charset="0"/>
              </a:rPr>
              <a:t>AD ESEMPIO…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908D13-4D89-EB4F-BC97-E9D98A66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31" y="40286"/>
            <a:ext cx="4585448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9E475-7BA2-B945-B8A8-F760D1600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567" y="1677308"/>
            <a:ext cx="5407284" cy="4043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FC139-1935-AD4C-9F75-8931525D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31" y="2595171"/>
            <a:ext cx="5201217" cy="392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9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304" name="Rectangle 55303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5300" name="Picture 55299" descr="Magazzino esterno">
            <a:extLst>
              <a:ext uri="{FF2B5EF4-FFF2-40B4-BE49-F238E27FC236}">
                <a16:creationId xmlns:a16="http://schemas.microsoft.com/office/drawing/2014/main" id="{520B8AED-3B4F-8762-7491-FE46A0A4A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86" r="3203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5306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 bwMode="auto">
          <a:xfrm>
            <a:off x="5827048" y="407987"/>
            <a:ext cx="5721484" cy="13255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>
                <a:latin typeface="+mj-lt"/>
                <a:ea typeface="+mj-ea"/>
                <a:cs typeface="+mj-cs"/>
              </a:rPr>
              <a:t>Apprendimento organizzativo e lavoro quotidiano 5/5</a:t>
            </a:r>
          </a:p>
        </p:txBody>
      </p:sp>
      <p:sp>
        <p:nvSpPr>
          <p:cNvPr id="55298" name="Segnaposto contenuto 2"/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Consentire a chi svolge un lavoro di progettare le strutture per farlo</a:t>
            </a:r>
          </a:p>
          <a:p>
            <a:r>
              <a:rPr lang="en-US"/>
              <a:t>Progettare le strutture riferendosi alla comunità occupazionale che svolge il lavoro</a:t>
            </a:r>
          </a:p>
          <a:p>
            <a:r>
              <a:rPr lang="en-US"/>
              <a:t>Creare occasioni per riflettere sulle proprie pratiche come comunità</a:t>
            </a:r>
          </a:p>
          <a:p>
            <a:r>
              <a:rPr lang="en-US"/>
              <a:t>Facilitare il recepimento degli stimoli al cambiamento che provengono dalla comunità occupazionale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EF2C-32D7-4E21-86A1-83D6F7D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2614447"/>
            <a:ext cx="5278514" cy="2862225"/>
          </a:xfrm>
        </p:spPr>
        <p:txBody>
          <a:bodyPr>
            <a:normAutofit/>
          </a:bodyPr>
          <a:lstStyle/>
          <a:p>
            <a:r>
              <a:rPr lang="it-IT" cap="none" dirty="0"/>
              <a:t>Cultura organizzativa e…</a:t>
            </a:r>
            <a:br>
              <a:rPr lang="it-IT" cap="none" dirty="0"/>
            </a:br>
            <a:r>
              <a:rPr lang="it-IT" cap="none" dirty="0"/>
              <a:t>(controllo…)</a:t>
            </a:r>
            <a:endParaRPr lang="en-IT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DBFF0-9C67-ABCD-6E10-AAB1B1669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568" y="5549194"/>
            <a:ext cx="5278514" cy="618142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1831-BBFE-D557-0FAF-B3F0BA1A9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590B5-95E1-0D42-3B2B-6FEE1387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14372"/>
            <a:ext cx="5588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897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7F2939E-0118-428F-ADE4-7F15D67EA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19C3-C09C-4B70-8306-E0ACF405B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DC4A20-F1FA-4CA9-BCEC-949F9F4A7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A7C81C7-8023-46F2-BA0F-B2E785DBE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1CAD64EE-BF23-1207-1C96-7D48FDA2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1001484"/>
            <a:ext cx="2951163" cy="824400"/>
          </a:xfrm>
        </p:spPr>
        <p:txBody>
          <a:bodyPr anchor="t">
            <a:normAutofit/>
          </a:bodyPr>
          <a:lstStyle/>
          <a:p>
            <a:r>
              <a:rPr lang="en-IT" sz="2200"/>
              <a:t>Amazon, Google, CBS… Olivetti…</a:t>
            </a:r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2FF38A2-5FD9-8D6D-3275-4AF5E15B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99" y="2686572"/>
            <a:ext cx="2770991" cy="882481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67FAD07-E6A3-0502-EC42-34F60F97A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9" y="3916192"/>
            <a:ext cx="2771775" cy="1031358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321C1D-ED93-C6BF-ED18-7A2345A3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849" y="667640"/>
            <a:ext cx="7621579" cy="4920344"/>
          </a:xfrm>
        </p:spPr>
        <p:txBody>
          <a:bodyPr anchor="t">
            <a:noAutofit/>
          </a:bodyPr>
          <a:lstStyle/>
          <a:p>
            <a:r>
              <a:rPr lang="en-IT" sz="2400" b="1" dirty="0">
                <a:solidFill>
                  <a:schemeClr val="tx1">
                    <a:alpha val="60000"/>
                  </a:schemeClr>
                </a:solidFill>
              </a:rPr>
              <a:t>Adriano Olivetti</a:t>
            </a:r>
            <a:r>
              <a:rPr lang="en-IT" sz="2400" dirty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durante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le pause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dipendenti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potevano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servirsi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delle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biblioteche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ascoltare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concerti,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seguire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dibattiti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 e non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c'era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una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divisione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netta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tra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ingegneri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e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operai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 in modo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che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conoscenze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e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competenze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fossero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alla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portata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di tutti.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L'azienda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accoglieva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anche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artisti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scrittori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disegnatori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 e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poeti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,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poiché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l'imprenditore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Adriano Olivetti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riteneva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che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la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fabbrica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non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avesse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bisogno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solo di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tecnici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ma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anche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di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persone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in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grado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di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arricchire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il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lavoro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 con 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creatività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 e </a:t>
            </a:r>
            <a:r>
              <a:rPr lang="en-GB" sz="2400" dirty="0" err="1">
                <a:solidFill>
                  <a:schemeClr val="tx1">
                    <a:alpha val="60000"/>
                  </a:schemeClr>
                </a:solidFill>
              </a:rPr>
              <a:t>sensibilità</a:t>
            </a:r>
            <a:r>
              <a:rPr lang="en-GB" sz="2400" dirty="0">
                <a:solidFill>
                  <a:schemeClr val="tx1">
                    <a:alpha val="60000"/>
                  </a:schemeClr>
                </a:solidFill>
              </a:rPr>
              <a:t>.</a:t>
            </a:r>
            <a:endParaRPr lang="en-IT" sz="24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IT" sz="2400" b="1" dirty="0">
                <a:solidFill>
                  <a:schemeClr val="tx1">
                    <a:alpha val="60000"/>
                  </a:schemeClr>
                </a:solidFill>
              </a:rPr>
              <a:t>L</a:t>
            </a:r>
            <a:r>
              <a:rPr lang="en-GB" sz="2400" b="1" dirty="0">
                <a:solidFill>
                  <a:schemeClr val="tx1">
                    <a:alpha val="60000"/>
                  </a:schemeClr>
                </a:solidFill>
              </a:rPr>
              <a:t>a</a:t>
            </a:r>
            <a:r>
              <a:rPr lang="en-IT" sz="2400" b="1" dirty="0">
                <a:solidFill>
                  <a:schemeClr val="tx1">
                    <a:alpha val="60000"/>
                  </a:schemeClr>
                </a:solidFill>
              </a:rPr>
              <a:t>rry Page</a:t>
            </a:r>
            <a:r>
              <a:rPr lang="en-IT" sz="2400" dirty="0">
                <a:solidFill>
                  <a:schemeClr val="tx1">
                    <a:alpha val="60000"/>
                  </a:schemeClr>
                </a:solidFill>
              </a:rPr>
              <a:t>: </a:t>
            </a:r>
            <a:r>
              <a:rPr lang="en-IT" sz="2400" i="1" dirty="0">
                <a:solidFill>
                  <a:schemeClr val="tx1">
                    <a:alpha val="60000"/>
                  </a:schemeClr>
                </a:solidFill>
              </a:rPr>
              <a:t>“E’ importante che l’azienza sia una famiglia, che le persone sentano di far parte dell’azienda e che per loro l’azienda sia come una famiglia. Quando si trattano </a:t>
            </a:r>
            <a:r>
              <a:rPr lang="en-GB" sz="2400" i="1" dirty="0">
                <a:solidFill>
                  <a:schemeClr val="tx1">
                    <a:alpha val="60000"/>
                  </a:schemeClr>
                </a:solidFill>
              </a:rPr>
              <a:t>I</a:t>
            </a:r>
            <a:r>
              <a:rPr lang="en-IT" sz="2400" i="1" dirty="0">
                <a:solidFill>
                  <a:schemeClr val="tx1">
                    <a:alpha val="60000"/>
                  </a:schemeClr>
                </a:solidFill>
              </a:rPr>
              <a:t> collaboratori in questo modo si ottiene una migliore produttività</a:t>
            </a:r>
            <a:r>
              <a:rPr lang="en-IT" sz="2400" dirty="0">
                <a:solidFill>
                  <a:schemeClr val="tx1">
                    <a:alpha val="60000"/>
                  </a:schemeClr>
                </a:solidFill>
              </a:rPr>
              <a:t>”</a:t>
            </a:r>
          </a:p>
          <a:p>
            <a:r>
              <a:rPr lang="en-IT" sz="2400" b="1" dirty="0">
                <a:solidFill>
                  <a:schemeClr val="tx1">
                    <a:alpha val="60000"/>
                  </a:schemeClr>
                </a:solidFill>
              </a:rPr>
              <a:t>Leslie Moonves</a:t>
            </a:r>
            <a:r>
              <a:rPr lang="en-IT" sz="2400" dirty="0">
                <a:solidFill>
                  <a:schemeClr val="tx1">
                    <a:alpha val="60000"/>
                  </a:schemeClr>
                </a:solidFill>
              </a:rPr>
              <a:t>: grande big dello spettacolo di Hollywood in seguito alle denunce di molestie da parte di venti donne nel 2018 perde il lavoro </a:t>
            </a:r>
          </a:p>
        </p:txBody>
      </p:sp>
      <p:pic>
        <p:nvPicPr>
          <p:cNvPr id="8" name="Picture 7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599CB5F9-07AB-40F3-258B-99A441799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99" y="5118124"/>
            <a:ext cx="1782602" cy="11988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2467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5355-A397-BACE-FE57-EB059E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FBC502-C70B-C904-CCF0-6DAFE14D4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561045" cy="3601059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DFEB2B3-7C7C-B406-4391-BE8EF2856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0" r="3112"/>
          <a:stretch/>
        </p:blipFill>
        <p:spPr>
          <a:xfrm>
            <a:off x="2358981" y="2967643"/>
            <a:ext cx="5803324" cy="3890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B05C2-CBFF-1343-3F40-17F950BA2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8" r="-2" b="-2"/>
          <a:stretch/>
        </p:blipFill>
        <p:spPr>
          <a:xfrm>
            <a:off x="6388677" y="65873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750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278330"/>
            <a:ext cx="84582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L’uomo e le organizzazioni </a:t>
            </a:r>
            <a:r>
              <a:rPr lang="it-IT" sz="2400" b="1" dirty="0"/>
              <a:t>(Hatch 205)</a:t>
            </a:r>
          </a:p>
        </p:txBody>
      </p:sp>
      <p:graphicFrame>
        <p:nvGraphicFramePr>
          <p:cNvPr id="64553" name="Group 4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50865817"/>
              </p:ext>
            </p:extLst>
          </p:nvPr>
        </p:nvGraphicFramePr>
        <p:xfrm>
          <a:off x="1087759" y="1143000"/>
          <a:ext cx="9750129" cy="5126326"/>
        </p:xfrm>
        <a:graphic>
          <a:graphicData uri="http://schemas.openxmlformats.org/drawingml/2006/table">
            <a:tbl>
              <a:tblPr/>
              <a:tblGrid>
                <a:gridCol w="32500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0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Prospettiva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Assunto (uomo)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Oggetto/valori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Classica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Economico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Ricchezza potere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Modernista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Scientifico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Razionalità, controllo del management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5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Moderna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Ecologico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Ambiente, controllo esterno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Simbolico interpretativa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Simbolico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Interpretazione, significato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Postmoderna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estetico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Creatività, libertà, responsabilità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08" name="Rectangle 5120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10" name="Freeform: Shape 5120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La cultura organizzativa</a:t>
            </a:r>
          </a:p>
        </p:txBody>
      </p:sp>
      <p:sp>
        <p:nvSpPr>
          <p:cNvPr id="51212" name="Arc 512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it-IT" dirty="0"/>
              <a:t>Le organizzazioni sono “agite” da gruppi di individui e quindi producono </a:t>
            </a:r>
            <a:r>
              <a:rPr lang="it-IT" dirty="0" err="1"/>
              <a:t>culturaanche</a:t>
            </a:r>
            <a:r>
              <a:rPr lang="it-IT" dirty="0"/>
              <a:t> se non ci si occupa di essa (“inevitabile”)</a:t>
            </a:r>
          </a:p>
          <a:p>
            <a:r>
              <a:rPr lang="it-IT" dirty="0"/>
              <a:t>Ogni cultura diventa vincolo/risorsa per le organizzazioni stesse, per questo è bene occuparsene</a:t>
            </a:r>
          </a:p>
          <a:p>
            <a:r>
              <a:rPr lang="it-IT" dirty="0"/>
              <a:t>Per studiarla servono gli stessi strumenti analitici e metodologici degli studi antropologici (etnografia ed </a:t>
            </a:r>
            <a:r>
              <a:rPr lang="it-IT" dirty="0" err="1"/>
              <a:t>etnometodologia</a:t>
            </a:r>
            <a:r>
              <a:rPr lang="it-IT" dirty="0"/>
              <a:t>), ma soprattutto «</a:t>
            </a:r>
            <a:r>
              <a:rPr lang="it-IT" dirty="0" err="1"/>
              <a:t>thick</a:t>
            </a:r>
            <a:r>
              <a:rPr lang="it-IT" dirty="0"/>
              <a:t> description» cioè massima attenzione al livello simbolico.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8199">
            <a:extLst>
              <a:ext uri="{FF2B5EF4-FFF2-40B4-BE49-F238E27FC236}">
                <a16:creationId xmlns:a16="http://schemas.microsoft.com/office/drawing/2014/main" id="{389575E1-3389-451A-A5F7-27854C25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29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2" name="Rectangle 8201">
            <a:extLst>
              <a:ext uri="{FF2B5EF4-FFF2-40B4-BE49-F238E27FC236}">
                <a16:creationId xmlns:a16="http://schemas.microsoft.com/office/drawing/2014/main" id="{A53CCC5C-D88E-40FB-B30B-23DCDBD0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416726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b="1">
                <a:solidFill>
                  <a:srgbClr val="FFFFFF"/>
                </a:solidFill>
                <a:latin typeface="Arial Narrow" charset="0"/>
              </a:rPr>
              <a:t>La cultura organizzativa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8204" name="Arc 8203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>
              <a:buClr>
                <a:schemeClr val="tx2"/>
              </a:buClr>
            </a:pPr>
            <a:r>
              <a:rPr lang="ja-JP" altLang="it-IT" sz="2000">
                <a:latin typeface="+mj-lt"/>
              </a:rPr>
              <a:t>“</a:t>
            </a:r>
            <a:r>
              <a:rPr lang="it-IT" altLang="ja-JP" sz="2000" b="1">
                <a:latin typeface="+mj-lt"/>
              </a:rPr>
              <a:t>Una cultura organizzativa consiste nei simboli, nelle credenze e nei comportamenti appresi, prodotti e creati dalle persone che dedicano le loro energie ed il loro lavoro alla vita di un</a:t>
            </a:r>
            <a:r>
              <a:rPr lang="ja-JP" altLang="it-IT" sz="2000" b="1">
                <a:latin typeface="+mj-lt"/>
              </a:rPr>
              <a:t>’</a:t>
            </a:r>
            <a:r>
              <a:rPr lang="it-IT" altLang="ja-JP" sz="2000" b="1">
                <a:latin typeface="+mj-lt"/>
              </a:rPr>
              <a:t>organizzazione</a:t>
            </a:r>
            <a:r>
              <a:rPr lang="it-IT" altLang="ja-JP" sz="2000">
                <a:latin typeface="+mj-lt"/>
              </a:rPr>
              <a:t>.</a:t>
            </a:r>
            <a:r>
              <a:rPr lang="ja-JP" altLang="it-IT" sz="2000">
                <a:latin typeface="+mj-lt"/>
              </a:rPr>
              <a:t>”</a:t>
            </a:r>
            <a:r>
              <a:rPr lang="it-IT" altLang="ja-JP" sz="2000">
                <a:latin typeface="+mj-lt"/>
              </a:rPr>
              <a:t> (Strati, 1992)</a:t>
            </a:r>
          </a:p>
          <a:p>
            <a:pPr>
              <a:buClr>
                <a:schemeClr val="tx2"/>
              </a:buClr>
            </a:pPr>
            <a:endParaRPr lang="it-IT" altLang="x-none" sz="2000">
              <a:latin typeface="+mj-lt"/>
            </a:endParaRPr>
          </a:p>
          <a:p>
            <a:pPr>
              <a:buClr>
                <a:schemeClr val="tx2"/>
              </a:buClr>
            </a:pPr>
            <a:r>
              <a:rPr lang="it-IT" altLang="x-none" sz="2000">
                <a:latin typeface="+mj-lt"/>
              </a:rPr>
              <a:t>La cultura organizzativa si riflette: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it-IT" altLang="x-none" sz="2000">
                <a:latin typeface="+mj-lt"/>
              </a:rPr>
              <a:t>nel disegno dell</a:t>
            </a:r>
            <a:r>
              <a:rPr lang="it-IT" altLang="en-US" sz="2000">
                <a:latin typeface="+mj-lt"/>
              </a:rPr>
              <a:t>’</a:t>
            </a:r>
            <a:r>
              <a:rPr lang="it-IT" altLang="x-none" sz="2000">
                <a:latin typeface="+mj-lt"/>
              </a:rPr>
              <a:t>organizzazione e del lavoro; 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it-IT" altLang="x-none" sz="2000">
                <a:latin typeface="+mj-lt"/>
              </a:rPr>
              <a:t>negli artefatti e nei servizi che l</a:t>
            </a:r>
            <a:r>
              <a:rPr lang="ja-JP" altLang="it-IT" sz="2000">
                <a:latin typeface="+mj-lt"/>
              </a:rPr>
              <a:t>’</a:t>
            </a:r>
            <a:r>
              <a:rPr lang="it-IT" altLang="ja-JP" sz="2000">
                <a:latin typeface="+mj-lt"/>
              </a:rPr>
              <a:t>organizzazione produce: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en-US" altLang="x-none" sz="2000">
                <a:latin typeface="+mj-lt"/>
              </a:rPr>
              <a:t>n</a:t>
            </a:r>
            <a:r>
              <a:rPr lang="it-IT" altLang="x-none" sz="2000" err="1">
                <a:latin typeface="+mj-lt"/>
              </a:rPr>
              <a:t>ell</a:t>
            </a:r>
            <a:r>
              <a:rPr lang="it-IT" altLang="en-US" sz="2000" err="1">
                <a:latin typeface="+mj-lt"/>
              </a:rPr>
              <a:t>’</a:t>
            </a:r>
            <a:r>
              <a:rPr lang="it-IT" altLang="x-none" sz="2000" err="1">
                <a:latin typeface="+mj-lt"/>
              </a:rPr>
              <a:t>architettura</a:t>
            </a:r>
            <a:r>
              <a:rPr lang="it-IT" altLang="x-none" sz="2000">
                <a:latin typeface="+mj-lt"/>
              </a:rPr>
              <a:t> e nelle tecnologie in uso; 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it-IT" altLang="x-none" sz="2000">
                <a:latin typeface="+mj-lt"/>
              </a:rPr>
              <a:t>nei cerimoniali di incontro e meeting;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it-IT" altLang="x-none" sz="2000">
                <a:latin typeface="+mj-lt"/>
              </a:rPr>
              <a:t>nella qualità e nelle condizioni della vita lavorativa;</a:t>
            </a:r>
          </a:p>
          <a:p>
            <a:pPr marL="890588" indent="-379413">
              <a:buClr>
                <a:schemeClr val="tx2"/>
              </a:buClr>
              <a:buFontTx/>
              <a:buChar char="-"/>
            </a:pPr>
            <a:r>
              <a:rPr lang="it-IT" altLang="x-none" sz="2000">
                <a:latin typeface="+mj-lt"/>
              </a:rPr>
              <a:t>nella filosofia aziendale, nel gergo, nello stile di vita e nel modo di apparire dei partecipanti </a:t>
            </a:r>
            <a:r>
              <a:rPr lang="it-IT" altLang="x-none" sz="2000" err="1">
                <a:latin typeface="+mj-lt"/>
              </a:rPr>
              <a:t>all</a:t>
            </a:r>
            <a:r>
              <a:rPr lang="ja-JP" altLang="it-IT" sz="2000">
                <a:latin typeface="+mj-lt"/>
              </a:rPr>
              <a:t>’</a:t>
            </a:r>
            <a:r>
              <a:rPr lang="it-IT" altLang="ja-JP" sz="2000">
                <a:latin typeface="+mj-lt"/>
              </a:rPr>
              <a:t>organizzazione… (in ogni aspetto della vita organizzativa)</a:t>
            </a:r>
            <a:endParaRPr lang="it-IT" altLang="x-none" sz="2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218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uiExpand="1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it-IT" dirty="0"/>
              <a:t>Esercizio</a:t>
            </a:r>
          </a:p>
        </p:txBody>
      </p:sp>
      <p:pic>
        <p:nvPicPr>
          <p:cNvPr id="5" name="Picture 4" descr="Figura umana di legno">
            <a:extLst>
              <a:ext uri="{FF2B5EF4-FFF2-40B4-BE49-F238E27FC236}">
                <a16:creationId xmlns:a16="http://schemas.microsoft.com/office/drawing/2014/main" id="{606B87C8-D697-CEE5-AEAA-1BEAE91A1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66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3788" y="2333297"/>
            <a:ext cx="5338688" cy="3843666"/>
          </a:xfrm>
        </p:spPr>
        <p:txBody>
          <a:bodyPr>
            <a:noAutofit/>
          </a:bodyPr>
          <a:lstStyle/>
          <a:p>
            <a:r>
              <a:rPr lang="it-IT" sz="2400" dirty="0"/>
              <a:t>Pensa ad una «organizzazione» o ad una azienda che conosci e prova a descrivere:</a:t>
            </a:r>
          </a:p>
          <a:p>
            <a:r>
              <a:rPr lang="it-IT" sz="2400" dirty="0"/>
              <a:t>Chi sono gli eroi?</a:t>
            </a:r>
          </a:p>
          <a:p>
            <a:endParaRPr lang="it-IT" sz="2400" dirty="0"/>
          </a:p>
          <a:p>
            <a:r>
              <a:rPr lang="it-IT" sz="2400" dirty="0"/>
              <a:t>Chi sono i furbi</a:t>
            </a:r>
          </a:p>
          <a:p>
            <a:endParaRPr lang="it-IT" sz="2400" dirty="0"/>
          </a:p>
          <a:p>
            <a:r>
              <a:rPr lang="it-IT" sz="2400" dirty="0"/>
              <a:t>Chi sono gli stranieri</a:t>
            </a:r>
          </a:p>
          <a:p>
            <a:endParaRPr lang="it-IT" sz="2400" dirty="0"/>
          </a:p>
          <a:p>
            <a:r>
              <a:rPr lang="it-IT" sz="2400" dirty="0"/>
              <a:t>Quali “miti” conosci di quel posto?</a:t>
            </a:r>
          </a:p>
        </p:txBody>
      </p:sp>
    </p:spTree>
    <p:extLst>
      <p:ext uri="{BB962C8B-B14F-4D97-AF65-F5344CB8AC3E}">
        <p14:creationId xmlns:p14="http://schemas.microsoft.com/office/powerpoint/2010/main" val="15961511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499" name="Rectangle 6349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it-IT" sz="5400"/>
              <a:t>Tre livelli (Hatch p.204)</a:t>
            </a:r>
          </a:p>
        </p:txBody>
      </p:sp>
      <p:sp>
        <p:nvSpPr>
          <p:cNvPr id="6350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307743" y="2228087"/>
            <a:ext cx="5359189" cy="1128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307743" y="3849947"/>
            <a:ext cx="5429705" cy="105773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307743" y="5189744"/>
            <a:ext cx="5429705" cy="98721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970322" y="2369118"/>
            <a:ext cx="10251356" cy="3807845"/>
          </a:xfrm>
        </p:spPr>
        <p:txBody>
          <a:bodyPr>
            <a:normAutofit/>
          </a:bodyPr>
          <a:lstStyle/>
          <a:p>
            <a:pPr marL="210312" indent="-210312" algn="ctr" defTabSz="841248">
              <a:spcBef>
                <a:spcPts val="920"/>
              </a:spcBef>
            </a:pPr>
            <a:r>
              <a:rPr lang="it-IT" sz="257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 artefatti</a:t>
            </a:r>
          </a:p>
          <a:p>
            <a:pPr marL="210312" indent="-210312" algn="ctr" defTabSz="841248">
              <a:spcBef>
                <a:spcPts val="920"/>
              </a:spcBef>
            </a:pPr>
            <a:r>
              <a:rPr lang="it-IT" sz="257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Visibili ma spesso indecifrabili</a:t>
            </a:r>
          </a:p>
          <a:p>
            <a:pPr marL="210312" indent="-210312" algn="ctr" defTabSz="841248">
              <a:spcBef>
                <a:spcPts val="920"/>
              </a:spcBef>
            </a:pPr>
            <a:endParaRPr lang="it-IT" sz="257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10312" indent="-210312" algn="ctr" defTabSz="841248">
              <a:spcBef>
                <a:spcPts val="920"/>
              </a:spcBef>
            </a:pPr>
            <a:r>
              <a:rPr lang="it-IT" sz="257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valori espliciti</a:t>
            </a:r>
          </a:p>
          <a:p>
            <a:pPr marL="210312" indent="-210312" algn="ctr" defTabSz="841248">
              <a:spcBef>
                <a:spcPts val="920"/>
              </a:spcBef>
            </a:pPr>
            <a:r>
              <a:rPr lang="it-IT" sz="257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un livello di consapevolezza maggiore</a:t>
            </a:r>
          </a:p>
          <a:p>
            <a:pPr marL="210312" indent="-210312" algn="ctr" defTabSz="841248">
              <a:spcBef>
                <a:spcPts val="920"/>
              </a:spcBef>
              <a:buNone/>
            </a:pPr>
            <a:endParaRPr lang="it-IT" sz="257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10312" indent="-210312" algn="ctr" defTabSz="841248">
              <a:spcBef>
                <a:spcPts val="920"/>
              </a:spcBef>
            </a:pPr>
            <a:r>
              <a:rPr lang="it-IT" sz="2576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 assunti di base</a:t>
            </a:r>
          </a:p>
          <a:p>
            <a:pPr marL="210312" indent="-210312" algn="ctr" defTabSz="841248">
              <a:spcBef>
                <a:spcPts val="920"/>
              </a:spcBef>
            </a:pPr>
            <a:r>
              <a:rPr lang="it-IT" sz="2576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Dati per scontati, invisibili</a:t>
            </a:r>
            <a:endParaRPr lang="it-IT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13754" y="510475"/>
            <a:ext cx="7546800" cy="628400"/>
          </a:xfrm>
        </p:spPr>
        <p:txBody>
          <a:bodyPr>
            <a:normAutofit/>
          </a:bodyPr>
          <a:lstStyle/>
          <a:p>
            <a:r>
              <a:rPr lang="it-IT" sz="3500" dirty="0" err="1"/>
              <a:t>Schein</a:t>
            </a:r>
            <a:r>
              <a:rPr lang="it-IT" sz="3500" dirty="0"/>
              <a:t>: assunti, valori e artefatti</a:t>
            </a:r>
            <a:endParaRPr lang="en-GB" sz="3500" dirty="0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33753" y="1853987"/>
            <a:ext cx="8323385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2200" dirty="0">
                <a:cs typeface="Times New Roman" charset="0"/>
              </a:rPr>
              <a:t>La cultura esiste simultaneamente a tre livelli: in superficie sono gli artefatti, sotto gli artefatti stanno i valori e al centro gli assunti di base. </a:t>
            </a:r>
          </a:p>
          <a:p>
            <a:pPr algn="just">
              <a:spcBef>
                <a:spcPct val="50000"/>
              </a:spcBef>
            </a:pPr>
            <a:r>
              <a:rPr lang="it-IT" sz="2200" dirty="0">
                <a:cs typeface="Times New Roman" charset="0"/>
              </a:rPr>
              <a:t>Gli </a:t>
            </a:r>
            <a:r>
              <a:rPr lang="it-IT" sz="2200" b="1" i="1" dirty="0">
                <a:solidFill>
                  <a:srgbClr val="002060"/>
                </a:solidFill>
                <a:cs typeface="Times New Roman" charset="0"/>
              </a:rPr>
              <a:t>artefatti</a:t>
            </a:r>
            <a:r>
              <a:rPr lang="it-IT" sz="2200" dirty="0">
                <a:cs typeface="Times New Roman" charset="0"/>
              </a:rPr>
              <a:t> sono i risultati visibili, tangibili e udibili dell’attività basata su valori ed assunti (Strutture e processi difficili da interpretare).</a:t>
            </a:r>
            <a:r>
              <a:rPr lang="en-GB" sz="2200" dirty="0">
                <a:cs typeface="Times New Roman" charset="0"/>
              </a:rPr>
              <a:t> </a:t>
            </a:r>
            <a:endParaRPr lang="it-IT" sz="2200" dirty="0">
              <a:cs typeface="Times New Roman" charset="0"/>
            </a:endParaRPr>
          </a:p>
          <a:p>
            <a:pPr algn="just">
              <a:spcBef>
                <a:spcPct val="50000"/>
              </a:spcBef>
            </a:pPr>
            <a:r>
              <a:rPr lang="it-IT" sz="2200" dirty="0">
                <a:cs typeface="Times New Roman" charset="0"/>
              </a:rPr>
              <a:t>I </a:t>
            </a:r>
            <a:r>
              <a:rPr lang="it-IT" sz="2200" b="1" i="1" dirty="0">
                <a:solidFill>
                  <a:srgbClr val="002060"/>
                </a:solidFill>
                <a:cs typeface="Times New Roman" charset="0"/>
              </a:rPr>
              <a:t>valori</a:t>
            </a:r>
            <a:r>
              <a:rPr lang="it-IT" sz="2200" i="1" dirty="0">
                <a:solidFill>
                  <a:schemeClr val="tx2"/>
                </a:solidFill>
                <a:cs typeface="Times New Roman" charset="0"/>
              </a:rPr>
              <a:t> </a:t>
            </a:r>
            <a:r>
              <a:rPr lang="it-IT" sz="2200" dirty="0">
                <a:cs typeface="Times New Roman" charset="0"/>
              </a:rPr>
              <a:t>sono i principi sociali, le filosofie, i fini e gli standard che si pensa abbiano valore intrinseco (Giustificazioni, motivazioni all’azione). </a:t>
            </a:r>
          </a:p>
          <a:p>
            <a:pPr algn="just">
              <a:spcBef>
                <a:spcPct val="50000"/>
              </a:spcBef>
            </a:pPr>
            <a:r>
              <a:rPr lang="it-IT" sz="2200" dirty="0">
                <a:cs typeface="Times New Roman" charset="0"/>
              </a:rPr>
              <a:t>Gli </a:t>
            </a:r>
            <a:r>
              <a:rPr lang="it-IT" sz="2200" b="1" i="1" dirty="0">
                <a:solidFill>
                  <a:srgbClr val="002060"/>
                </a:solidFill>
                <a:cs typeface="Times New Roman" charset="0"/>
              </a:rPr>
              <a:t>assunti</a:t>
            </a:r>
            <a:r>
              <a:rPr lang="it-IT" sz="2200" dirty="0">
                <a:solidFill>
                  <a:srgbClr val="FFFF00"/>
                </a:solidFill>
                <a:cs typeface="Times New Roman" charset="0"/>
              </a:rPr>
              <a:t> </a:t>
            </a:r>
            <a:r>
              <a:rPr lang="it-IT" sz="2200" dirty="0">
                <a:cs typeface="Times New Roman" charset="0"/>
              </a:rPr>
              <a:t>rappresentano le credenze date per scontate sulla realtà e la natura umana collocate in quel contesto organizzativo (fonte di valori orientanti per azioni non consuete). </a:t>
            </a:r>
          </a:p>
          <a:p>
            <a:pPr>
              <a:spcBef>
                <a:spcPct val="50000"/>
              </a:spcBef>
            </a:pPr>
            <a:endParaRPr lang="en-GB" sz="2200" i="1" dirty="0"/>
          </a:p>
        </p:txBody>
      </p:sp>
    </p:spTree>
    <p:extLst>
      <p:ext uri="{BB962C8B-B14F-4D97-AF65-F5344CB8AC3E}">
        <p14:creationId xmlns:p14="http://schemas.microsoft.com/office/powerpoint/2010/main" val="184546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589213" y="4775200"/>
            <a:ext cx="8915399" cy="82344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AD ESEMPIO…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48AC2-6A96-AF45-AF31-6A8260096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5" r="2" b="18123"/>
          <a:stretch/>
        </p:blipFill>
        <p:spPr>
          <a:xfrm>
            <a:off x="173683" y="33688"/>
            <a:ext cx="2858604" cy="3854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83CDCB-A953-B249-8A22-CC5FDB2A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3" r="11793" b="-4"/>
          <a:stretch/>
        </p:blipFill>
        <p:spPr>
          <a:xfrm>
            <a:off x="2766342" y="833239"/>
            <a:ext cx="2876457" cy="3854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2E05B-5A0E-9F48-8F74-4BD3CD0BF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882" y="3763564"/>
            <a:ext cx="3272384" cy="2594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E77B-BBF3-6344-ACAF-2A591B27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689" y="33688"/>
            <a:ext cx="4220735" cy="43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E10C-ED6C-D9CD-4E00-A16C3B341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6"/>
            <a:ext cx="2095500" cy="524936"/>
          </a:xfrm>
        </p:spPr>
        <p:txBody>
          <a:bodyPr>
            <a:normAutofit/>
          </a:bodyPr>
          <a:lstStyle/>
          <a:p>
            <a:r>
              <a:rPr lang="en-IT" sz="1400" dirty="0"/>
              <a:t>Johnson 1992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724F89-5628-E802-6821-05B900BB9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3997376"/>
              </p:ext>
            </p:extLst>
          </p:nvPr>
        </p:nvGraphicFramePr>
        <p:xfrm>
          <a:off x="342900" y="0"/>
          <a:ext cx="118491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4CC112-BB0C-C667-BCD2-50ECA6CD88B5}"/>
              </a:ext>
            </a:extLst>
          </p:cNvPr>
          <p:cNvSpPr txBox="1"/>
          <p:nvPr/>
        </p:nvSpPr>
        <p:spPr>
          <a:xfrm>
            <a:off x="5321300" y="3009900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Cultura organizzativa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B3D99EB-C4F0-717C-B1F2-21B85ACC6712}"/>
              </a:ext>
            </a:extLst>
          </p:cNvPr>
          <p:cNvSpPr/>
          <p:nvPr/>
        </p:nvSpPr>
        <p:spPr>
          <a:xfrm>
            <a:off x="3060700" y="774700"/>
            <a:ext cx="2260600" cy="5537200"/>
          </a:xfrm>
          <a:prstGeom prst="arc">
            <a:avLst>
              <a:gd name="adj1" fmla="val 16200000"/>
              <a:gd name="adj2" fmla="val 5290709"/>
            </a:avLst>
          </a:prstGeom>
          <a:ln w="98425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469742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2460D-C2CA-23CB-F322-14C02679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57500" cy="1325563"/>
          </a:xfrm>
        </p:spPr>
        <p:txBody>
          <a:bodyPr/>
          <a:lstStyle/>
          <a:p>
            <a:endParaRPr lang="en-IT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EEE568-A6C3-F343-7BF5-532B288127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13432"/>
              </p:ext>
            </p:extLst>
          </p:nvPr>
        </p:nvGraphicFramePr>
        <p:xfrm>
          <a:off x="838200" y="365125"/>
          <a:ext cx="10515600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B377D6-70F4-8699-AB28-F2E816C2CEDB}"/>
              </a:ext>
            </a:extLst>
          </p:cNvPr>
          <p:cNvSpPr txBox="1"/>
          <p:nvPr/>
        </p:nvSpPr>
        <p:spPr>
          <a:xfrm>
            <a:off x="4329404" y="6270171"/>
            <a:ext cx="28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Ambiente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FB4C7-E30F-8761-12F1-0946D6038C09}"/>
              </a:ext>
            </a:extLst>
          </p:cNvPr>
          <p:cNvSpPr txBox="1"/>
          <p:nvPr/>
        </p:nvSpPr>
        <p:spPr>
          <a:xfrm rot="16200000">
            <a:off x="-539333" y="3198167"/>
            <a:ext cx="195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2400" b="1" dirty="0"/>
              <a:t>Strategia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6C004-E98A-BDAE-D8DD-7413A283DCC1}"/>
              </a:ext>
            </a:extLst>
          </p:cNvPr>
          <p:cNvSpPr txBox="1"/>
          <p:nvPr/>
        </p:nvSpPr>
        <p:spPr>
          <a:xfrm>
            <a:off x="437761" y="5150498"/>
            <a:ext cx="252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Al-Karaghouli &amp; Ghoneim 2014</a:t>
            </a:r>
          </a:p>
        </p:txBody>
      </p:sp>
    </p:spTree>
    <p:extLst>
      <p:ext uri="{BB962C8B-B14F-4D97-AF65-F5344CB8AC3E}">
        <p14:creationId xmlns:p14="http://schemas.microsoft.com/office/powerpoint/2010/main" val="27709422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/>
              <a:t>Questioni che la Cultura organizzativa deve affrontare:</a:t>
            </a:r>
            <a:endParaRPr lang="it-IT" sz="4000" dirty="0"/>
          </a:p>
        </p:txBody>
      </p:sp>
      <p:graphicFrame>
        <p:nvGraphicFramePr>
          <p:cNvPr id="13" name="Segnaposto contenuto 2">
            <a:extLst>
              <a:ext uri="{FF2B5EF4-FFF2-40B4-BE49-F238E27FC236}">
                <a16:creationId xmlns:a16="http://schemas.microsoft.com/office/drawing/2014/main" id="{106B9495-C69D-4E13-0336-F9684AA942F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39830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685800"/>
            <a:ext cx="6781800" cy="732692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Cultura è… </a:t>
            </a:r>
            <a:r>
              <a:rPr lang="it-IT" sz="2000" dirty="0"/>
              <a:t>(</a:t>
            </a:r>
            <a:r>
              <a:rPr lang="it-IT" sz="2000" dirty="0" err="1"/>
              <a:t>Schein</a:t>
            </a:r>
            <a:r>
              <a:rPr lang="it-IT" sz="2000" dirty="0"/>
              <a:t> 1985)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6123" y="1604356"/>
            <a:ext cx="10339754" cy="3886200"/>
          </a:xfrm>
        </p:spPr>
        <p:txBody>
          <a:bodyPr>
            <a:normAutofit/>
          </a:bodyPr>
          <a:lstStyle/>
          <a:p>
            <a:r>
              <a:rPr lang="it-IT" dirty="0"/>
              <a:t>Schema di </a:t>
            </a:r>
            <a:r>
              <a:rPr lang="it-IT" b="1" dirty="0"/>
              <a:t>assunti fondamentali </a:t>
            </a:r>
            <a:r>
              <a:rPr lang="it-IT" dirty="0"/>
              <a:t>che un certo </a:t>
            </a:r>
            <a:r>
              <a:rPr lang="it-IT" b="1" dirty="0"/>
              <a:t>gruppo</a:t>
            </a:r>
            <a:r>
              <a:rPr lang="it-IT" dirty="0"/>
              <a:t> ha inventato, scoperto o sviluppato </a:t>
            </a:r>
            <a:r>
              <a:rPr lang="it-IT" b="1" dirty="0"/>
              <a:t>mentre imparava </a:t>
            </a:r>
            <a:r>
              <a:rPr lang="it-IT" dirty="0"/>
              <a:t>ad affrontare i problemi legati al suo adattamento esterno o alla sua integrazione interna, e che hanno funzionato in modo tale </a:t>
            </a:r>
            <a:r>
              <a:rPr lang="it-IT" b="1" dirty="0"/>
              <a:t>da essere considerati validi </a:t>
            </a:r>
            <a:r>
              <a:rPr lang="it-IT" dirty="0"/>
              <a:t>e quindi </a:t>
            </a:r>
            <a:r>
              <a:rPr lang="it-IT" b="1" dirty="0"/>
              <a:t>degni di essere  insegnati ai nuovi membri </a:t>
            </a:r>
            <a:r>
              <a:rPr lang="it-IT" dirty="0"/>
              <a:t>come il modo corretto di percepire, pensare e sentire in relazione a tali problemi.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24F520-EA81-162F-3D99-B32E30B6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304" y="4398356"/>
            <a:ext cx="3276600" cy="218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0A5C4-FC98-29A6-0A5F-EDA03A867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96" y="5007067"/>
            <a:ext cx="2570765" cy="1726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FF1DA-2BF8-77F2-6B49-9FC29E1CE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719" y="4561720"/>
            <a:ext cx="2654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632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culture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organizzative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più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servizi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1D26EF-46DA-E1AF-F5FD-1FA06D4C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131" y="643466"/>
            <a:ext cx="7169989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821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53A1-21CB-E229-F021-C6FF43BC3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Cultura e performance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4C98786-A226-CC66-AF73-E6293B2CDF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709739"/>
              </p:ext>
            </p:extLst>
          </p:nvPr>
        </p:nvGraphicFramePr>
        <p:xfrm>
          <a:off x="838200" y="1456893"/>
          <a:ext cx="10515597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852">
                  <a:extLst>
                    <a:ext uri="{9D8B030D-6E8A-4147-A177-3AD203B41FA5}">
                      <a16:colId xmlns:a16="http://schemas.microsoft.com/office/drawing/2014/main" val="3056487125"/>
                    </a:ext>
                  </a:extLst>
                </a:gridCol>
                <a:gridCol w="4377128">
                  <a:extLst>
                    <a:ext uri="{9D8B030D-6E8A-4147-A177-3AD203B41FA5}">
                      <a16:colId xmlns:a16="http://schemas.microsoft.com/office/drawing/2014/main" val="3830686355"/>
                    </a:ext>
                  </a:extLst>
                </a:gridCol>
                <a:gridCol w="4008617">
                  <a:extLst>
                    <a:ext uri="{9D8B030D-6E8A-4147-A177-3AD203B41FA5}">
                      <a16:colId xmlns:a16="http://schemas.microsoft.com/office/drawing/2014/main" val="695449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Attenzione ai valori bassa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Attenzione ai valori alta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5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r>
                        <a:rPr lang="en-IT" dirty="0"/>
                        <a:t>Performance Elvata</a:t>
                      </a:r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T" dirty="0"/>
                        <a:t>Quadrante A</a:t>
                      </a:r>
                    </a:p>
                    <a:p>
                      <a:pPr algn="ctr"/>
                      <a:endParaRPr lang="en-IT" dirty="0"/>
                    </a:p>
                    <a:p>
                      <a:pPr algn="ctr"/>
                      <a:r>
                        <a:rPr lang="en-IT" dirty="0"/>
                        <a:t>Il management ragigunge gli obiettivi ma non pone attenzione ai valori culturali</a:t>
                      </a:r>
                    </a:p>
                    <a:p>
                      <a:endParaRPr lang="en-IT" dirty="0"/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Quadrante B</a:t>
                      </a:r>
                    </a:p>
                    <a:p>
                      <a:endParaRPr lang="en-IT" dirty="0"/>
                    </a:p>
                    <a:p>
                      <a:pPr algn="ctr"/>
                      <a:r>
                        <a:rPr lang="en-IT" dirty="0"/>
                        <a:t>Il management raggiunge gli obiettivi e e pone attenzione ai valori culturali dediderati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745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r>
                        <a:rPr lang="en-IT" dirty="0"/>
                        <a:t>Performance Bassa</a:t>
                      </a:r>
                    </a:p>
                    <a:p>
                      <a:endParaRPr lang="en-IT" dirty="0"/>
                    </a:p>
                    <a:p>
                      <a:endParaRPr lang="en-IT" dirty="0"/>
                    </a:p>
                    <a:p>
                      <a:endParaRPr lang="en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Quadrante C</a:t>
                      </a:r>
                    </a:p>
                    <a:p>
                      <a:endParaRPr lang="en-IT" dirty="0"/>
                    </a:p>
                    <a:p>
                      <a:pPr algn="ctr"/>
                      <a:r>
                        <a:rPr lang="en-IT" dirty="0"/>
                        <a:t>Ilmanagement non raggiunge gli obiettivi e non popne attenzione ai valori culturali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dirty="0"/>
                        <a:t>Quadrante D</a:t>
                      </a:r>
                    </a:p>
                    <a:p>
                      <a:endParaRPr lang="en-IT" dirty="0"/>
                    </a:p>
                    <a:p>
                      <a:pPr algn="ctr"/>
                      <a:r>
                        <a:rPr lang="en-IT" dirty="0"/>
                        <a:t>Il managmeent non raggiunge gli obiettivi ma pone attenzione ai vlaori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960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351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AC16F-C101-2A24-9AEB-C3D62059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9063"/>
            <a:ext cx="10515600" cy="1325563"/>
          </a:xfrm>
        </p:spPr>
        <p:txBody>
          <a:bodyPr/>
          <a:lstStyle/>
          <a:p>
            <a:pPr algn="ctr"/>
            <a:r>
              <a:rPr lang="en-IT" dirty="0"/>
              <a:t>Controllo e feedback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502151-AB03-EC5A-F3E5-901EA7BE6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097118"/>
              </p:ext>
            </p:extLst>
          </p:nvPr>
        </p:nvGraphicFramePr>
        <p:xfrm>
          <a:off x="-1079500" y="875278"/>
          <a:ext cx="10680700" cy="5982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54B520-6327-3E09-AE03-39B7E3534AAD}"/>
              </a:ext>
            </a:extLst>
          </p:cNvPr>
          <p:cNvSpPr txBox="1"/>
          <p:nvPr/>
        </p:nvSpPr>
        <p:spPr>
          <a:xfrm>
            <a:off x="8318500" y="2273300"/>
            <a:ext cx="3556000" cy="31085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Balance Scorecard</a:t>
            </a:r>
          </a:p>
          <a:p>
            <a:pPr marL="285750" indent="-285750">
              <a:buFontTx/>
              <a:buChar char="-"/>
            </a:pPr>
            <a:r>
              <a:rPr lang="en-GB" sz="2800" dirty="0"/>
              <a:t>F</a:t>
            </a:r>
            <a:r>
              <a:rPr lang="en-IT" sz="2800" dirty="0"/>
              <a:t>inanza</a:t>
            </a:r>
          </a:p>
          <a:p>
            <a:pPr marL="285750" indent="-285750">
              <a:buFontTx/>
              <a:buChar char="-"/>
            </a:pPr>
            <a:r>
              <a:rPr lang="en-IT" sz="2800" dirty="0"/>
              <a:t>Processi di business interni</a:t>
            </a:r>
          </a:p>
          <a:p>
            <a:pPr marL="285750" indent="-285750">
              <a:buFontTx/>
              <a:buChar char="-"/>
            </a:pPr>
            <a:r>
              <a:rPr lang="en-IT" sz="2800" dirty="0"/>
              <a:t>Apprendimento e crescita</a:t>
            </a:r>
          </a:p>
          <a:p>
            <a:pPr marL="285750" indent="-285750">
              <a:buFontTx/>
              <a:buChar char="-"/>
            </a:pPr>
            <a:r>
              <a:rPr lang="en-IT" sz="2800" dirty="0"/>
              <a:t>Clienti</a:t>
            </a:r>
          </a:p>
        </p:txBody>
      </p:sp>
    </p:spTree>
    <p:extLst>
      <p:ext uri="{BB962C8B-B14F-4D97-AF65-F5344CB8AC3E}">
        <p14:creationId xmlns:p14="http://schemas.microsoft.com/office/powerpoint/2010/main" val="19039872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329" name="Rectangle 5632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6325" name="Picture 56324" descr="Vista dal basso di grattacieli moderni che salgono dritti verso un cielo suggestivo">
            <a:extLst>
              <a:ext uri="{FF2B5EF4-FFF2-40B4-BE49-F238E27FC236}">
                <a16:creationId xmlns:a16="http://schemas.microsoft.com/office/drawing/2014/main" id="{9531E630-CF38-171A-DEEA-CDA8C2553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3" r="34726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633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it-IT"/>
              <a:t>Cultura organizzativa: una variabile </a:t>
            </a:r>
            <a:r>
              <a:rPr lang="it-IT" i="1"/>
              <a:t>forte…</a:t>
            </a:r>
            <a:endParaRPr lang="it-IT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it-IT" dirty="0"/>
              <a:t>…In quanto definisce il modo corretto di fare le cose, di vedere l’ambiente interno ed esterno:</a:t>
            </a:r>
          </a:p>
          <a:p>
            <a:endParaRPr lang="it-IT" dirty="0"/>
          </a:p>
          <a:p>
            <a:pPr lvl="1"/>
            <a:r>
              <a:rPr lang="it-IT" dirty="0"/>
              <a:t>Gabbia cognitiva</a:t>
            </a:r>
          </a:p>
          <a:p>
            <a:pPr lvl="1"/>
            <a:r>
              <a:rPr lang="it-IT" dirty="0"/>
              <a:t>Cultura organizzativa e cultura sociale</a:t>
            </a:r>
          </a:p>
          <a:p>
            <a:pPr lvl="1"/>
            <a:r>
              <a:rPr lang="it-IT" dirty="0"/>
              <a:t>Socializzazione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556" name="Rectangle 65555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58" name="Rectangle 65557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560" name="Arc 65559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Livelli di analisi</a:t>
            </a: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5850655" y="839449"/>
            <a:ext cx="4968855" cy="455701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>
            <a:off x="7077930" y="2820475"/>
            <a:ext cx="2175623" cy="217562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>
            <a:off x="7468426" y="3545682"/>
            <a:ext cx="390496" cy="3904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8137849" y="3266756"/>
            <a:ext cx="390496" cy="3904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8472560" y="3768823"/>
            <a:ext cx="390496" cy="3904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7914708" y="4215105"/>
            <a:ext cx="390496" cy="390496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 flipV="1">
            <a:off x="8807272" y="4047749"/>
            <a:ext cx="1171489" cy="7252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9560372" y="4793863"/>
            <a:ext cx="1840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 defTabSz="667512">
              <a:spcBef>
                <a:spcPct val="50000"/>
              </a:spcBef>
            </a:pP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Sottoculture organizzative</a:t>
            </a:r>
            <a:endParaRPr lang="it-IT" sz="2000" dirty="0"/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7309399" y="1553131"/>
            <a:ext cx="2119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667512">
              <a:spcBef>
                <a:spcPct val="50000"/>
              </a:spcBef>
            </a:pP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 sociale</a:t>
            </a:r>
            <a:endParaRPr lang="it-IT" sz="2000" dirty="0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V="1">
            <a:off x="5850655" y="4159320"/>
            <a:ext cx="1840912" cy="6694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4930199" y="5000318"/>
            <a:ext cx="1840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667512">
              <a:spcBef>
                <a:spcPct val="50000"/>
              </a:spcBef>
            </a:pPr>
            <a:r>
              <a:rPr lang="it-IT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Cultura organizzativa</a:t>
            </a:r>
            <a:endParaRPr lang="it-IT" sz="2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22E3-A836-8E23-0929-AEF1E3C8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919514" cy="1325563"/>
          </a:xfrm>
          <a:solidFill>
            <a:srgbClr val="FFC700"/>
          </a:solidFill>
        </p:spPr>
        <p:txBody>
          <a:bodyPr/>
          <a:lstStyle/>
          <a:p>
            <a:r>
              <a:rPr lang="en-IT" dirty="0">
                <a:solidFill>
                  <a:schemeClr val="accent1">
                    <a:lumMod val="50000"/>
                  </a:schemeClr>
                </a:solidFill>
              </a:rPr>
              <a:t>Ikea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E77BE5-33BC-E097-DC17-F35988A93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057" y="-1625600"/>
            <a:ext cx="9956800" cy="94123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55B60-F317-37A7-095D-4D939647A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77775"/>
            <a:ext cx="1919514" cy="138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6CA9D-4E2F-7F7E-94A0-C2930A27F400}"/>
              </a:ext>
            </a:extLst>
          </p:cNvPr>
          <p:cNvSpPr txBox="1"/>
          <p:nvPr/>
        </p:nvSpPr>
        <p:spPr>
          <a:xfrm>
            <a:off x="0" y="3946967"/>
            <a:ext cx="30794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0" i="0" u="none" strike="noStrike" dirty="0">
                <a:effectLst/>
                <a:latin typeface="Google Sans"/>
              </a:rPr>
              <a:t>IKEA—which itself is an acronym for Ingvar Kamprad (the founder), </a:t>
            </a:r>
            <a:r>
              <a:rPr lang="en-GB" sz="1400" b="0" i="0" u="none" strike="noStrike" dirty="0" err="1">
                <a:effectLst/>
                <a:latin typeface="Google Sans"/>
              </a:rPr>
              <a:t>Elmtaryd</a:t>
            </a:r>
            <a:r>
              <a:rPr lang="en-GB" sz="1400" b="0" i="0" u="none" strike="noStrike" dirty="0">
                <a:effectLst/>
                <a:latin typeface="Google Sans"/>
              </a:rPr>
              <a:t> (the farm in which he grew up) and </a:t>
            </a:r>
            <a:r>
              <a:rPr lang="en-GB" sz="1400" b="0" i="0" u="none" strike="noStrike" dirty="0" err="1">
                <a:effectLst/>
                <a:latin typeface="Google Sans"/>
              </a:rPr>
              <a:t>Agunnaryd</a:t>
            </a:r>
            <a:r>
              <a:rPr lang="en-GB" sz="1400" b="0" i="0" u="none" strike="noStrike" dirty="0">
                <a:effectLst/>
                <a:latin typeface="Google Sans"/>
              </a:rPr>
              <a:t> (the village in which he grew up)—says that the name convention comes from the fact that the founder of the company is dyslexic and needed a code to classify the products.</a:t>
            </a:r>
            <a:endParaRPr lang="en-GB" sz="14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IT" sz="1400" dirty="0"/>
          </a:p>
        </p:txBody>
      </p:sp>
    </p:spTree>
    <p:extLst>
      <p:ext uri="{BB962C8B-B14F-4D97-AF65-F5344CB8AC3E}">
        <p14:creationId xmlns:p14="http://schemas.microsoft.com/office/powerpoint/2010/main" val="237893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91C50-69B8-6B8F-6B82-C4558158F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2424972"/>
            <a:ext cx="5575300" cy="441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2D186-2C41-B0A4-1877-A7872581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0"/>
            <a:ext cx="5346700" cy="349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EC8BA-FE7D-B5AB-3C14-4E1B09979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15000" cy="261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FC356C-C5E4-B658-2524-3424E3167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24972"/>
            <a:ext cx="6666973" cy="36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03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1EF2C-32D7-4E21-86A1-83D6F7D22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32" y="2614447"/>
            <a:ext cx="5278514" cy="2862225"/>
          </a:xfrm>
        </p:spPr>
        <p:txBody>
          <a:bodyPr>
            <a:normAutofit/>
          </a:bodyPr>
          <a:lstStyle/>
          <a:p>
            <a:r>
              <a:rPr lang="it-IT" cap="none" dirty="0"/>
              <a:t>I processi decisionali…</a:t>
            </a:r>
            <a:endParaRPr lang="en-IT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DBFF0-9C67-ABCD-6E10-AAB1B1669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568" y="5549194"/>
            <a:ext cx="5278514" cy="618142"/>
          </a:xfrm>
        </p:spPr>
        <p:txBody>
          <a:bodyPr/>
          <a:lstStyle/>
          <a:p>
            <a:endParaRPr lang="en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C31831-BBFE-D557-0FAF-B3F0BA1A97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9A7228-FE0B-6071-4B07-E35C4237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674" y="2187616"/>
            <a:ext cx="5744494" cy="242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53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53" name="Rectangle 57352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7349" name="Picture 57348" descr="Forme geometriche su uno sfondo di legno">
            <a:extLst>
              <a:ext uri="{FF2B5EF4-FFF2-40B4-BE49-F238E27FC236}">
                <a16:creationId xmlns:a16="http://schemas.microsoft.com/office/drawing/2014/main" id="{B4F7A3B0-DA7A-446F-F426-BE713F71E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46" r="32993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7355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it-IT"/>
              <a:t>Processi di attivazione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r>
              <a:rPr lang="it-IT"/>
              <a:t>Il soliloquio</a:t>
            </a:r>
          </a:p>
          <a:p>
            <a:r>
              <a:rPr lang="it-IT"/>
              <a:t>Creazione di senso</a:t>
            </a:r>
          </a:p>
          <a:p>
            <a:r>
              <a:rPr lang="it-IT"/>
              <a:t>Comportamento reattivo e proattivo</a:t>
            </a:r>
          </a:p>
          <a:p>
            <a:r>
              <a:rPr lang="it-IT"/>
              <a:t>Mappe cognitive</a:t>
            </a:r>
          </a:p>
          <a:p>
            <a:endParaRPr lang="it-IT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376" name="Rectangle 58375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8" name="Oval 58377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it-IT" sz="3700">
                <a:solidFill>
                  <a:srgbClr val="FFFFFF"/>
                </a:solidFill>
              </a:rPr>
              <a:t>Processi di apprendimento</a:t>
            </a:r>
          </a:p>
        </p:txBody>
      </p:sp>
      <p:sp>
        <p:nvSpPr>
          <p:cNvPr id="58380" name="Arc 5837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82" name="Oval 58381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it-IT"/>
              <a:t>Campi di fattibilità</a:t>
            </a:r>
          </a:p>
          <a:p>
            <a:r>
              <a:rPr lang="it-IT"/>
              <a:t>Apprendimento individuale e collettivo</a:t>
            </a:r>
          </a:p>
          <a:p>
            <a:r>
              <a:rPr lang="it-IT"/>
              <a:t>Modelli di apprendimento (single loop, </a:t>
            </a:r>
            <a:r>
              <a:rPr lang="en-GB"/>
              <a:t>double</a:t>
            </a:r>
            <a:r>
              <a:rPr lang="it-IT"/>
              <a:t> loop)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569" name="Rectangle 6656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it-IT" sz="4000"/>
              <a:t>Oggetti di analisi</a:t>
            </a:r>
          </a:p>
        </p:txBody>
      </p:sp>
      <p:pic>
        <p:nvPicPr>
          <p:cNvPr id="66565" name="Picture 66564" descr="Disegni su carta colorata">
            <a:extLst>
              <a:ext uri="{FF2B5EF4-FFF2-40B4-BE49-F238E27FC236}">
                <a16:creationId xmlns:a16="http://schemas.microsoft.com/office/drawing/2014/main" id="{10DEB5A4-BB03-4CA2-87D4-B3C275C43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9" r="39705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it-IT"/>
              <a:t>Processi di socializzazione (trasmissione, recepita ed adattata)</a:t>
            </a:r>
          </a:p>
          <a:p>
            <a:endParaRPr lang="it-IT"/>
          </a:p>
          <a:p>
            <a:r>
              <a:rPr lang="it-IT"/>
              <a:t>Risposte in eventi critici (disastri e miti)</a:t>
            </a:r>
          </a:p>
          <a:p>
            <a:endParaRPr lang="it-IT"/>
          </a:p>
          <a:p>
            <a:r>
              <a:rPr lang="it-IT"/>
              <a:t>Anomalie (irregolarità, devianze e tensioni latenti)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616" name="Rectangle 686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8618" name="Rectangle 686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20" name="Rectangle 686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22" name="Rectangle 686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24" name="Rectangle 686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626" name="Freeform: Shape 686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628" name="Rectangle 686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sz="4000">
                <a:solidFill>
                  <a:srgbClr val="FFFFFF"/>
                </a:solidFill>
              </a:rPr>
              <a:t>Gideon Kunda (Goffman)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dirty="0"/>
              <a:t>La distanza dal ruolo:</a:t>
            </a:r>
          </a:p>
          <a:p>
            <a:pPr lvl="1"/>
            <a:r>
              <a:rPr lang="it-IT" sz="2800" dirty="0"/>
              <a:t>Cinismo</a:t>
            </a:r>
          </a:p>
          <a:p>
            <a:pPr lvl="1"/>
            <a:r>
              <a:rPr lang="it-IT" sz="2800" dirty="0"/>
              <a:t>Freddezza</a:t>
            </a:r>
          </a:p>
          <a:p>
            <a:pPr lvl="1"/>
            <a:r>
              <a:rPr lang="it-IT" sz="2800" dirty="0"/>
              <a:t>Buon senso</a:t>
            </a:r>
          </a:p>
          <a:p>
            <a:pPr lvl="1"/>
            <a:r>
              <a:rPr lang="it-IT" sz="2800" dirty="0"/>
              <a:t>Burn out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40" name="Rectangle 6963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642" name="Rectangle 6964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4" name="Rectangle 6964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6" name="Rectangle 6964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48" name="Rectangle 6964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650" name="Freeform: Shape 6964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652" name="Rectangle 6965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it-IT" sz="4000">
                <a:solidFill>
                  <a:srgbClr val="FFFFFF"/>
                </a:solidFill>
              </a:rPr>
              <a:t>Karl Weick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it-IT" dirty="0"/>
              <a:t>Non c’è un </a:t>
            </a:r>
            <a:r>
              <a:rPr lang="it-IT" i="1" dirty="0"/>
              <a:t>senso</a:t>
            </a:r>
            <a:r>
              <a:rPr lang="it-IT" dirty="0"/>
              <a:t> del mondo esterno, ma piuttosto piuttosto esso assume il senso che noi gli attribuiamo: noi conosciamo il mondo esterno sulla base dei nostri processi cognitivi di produzione di senso</a:t>
            </a:r>
          </a:p>
          <a:p>
            <a:endParaRPr lang="it-IT" dirty="0"/>
          </a:p>
          <a:p>
            <a:r>
              <a:rPr lang="it-IT" sz="3200" dirty="0"/>
              <a:t>Dare senso equivale ad </a:t>
            </a:r>
            <a:r>
              <a:rPr lang="it-IT" sz="3200" i="1" dirty="0"/>
              <a:t>organizzare</a:t>
            </a:r>
            <a:r>
              <a:rPr lang="it-IT" sz="3200" dirty="0"/>
              <a:t>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672" name="Rectangle 7067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it-IT"/>
              <a:t>Il sensemaking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219920" y="1979088"/>
            <a:ext cx="6299934" cy="4406220"/>
          </a:xfrm>
        </p:spPr>
        <p:txBody>
          <a:bodyPr>
            <a:noAutofit/>
          </a:bodyPr>
          <a:lstStyle/>
          <a:p>
            <a:pPr marL="609600" indent="-609600">
              <a:buFontTx/>
              <a:buAutoNum type="arabicPeriod"/>
            </a:pPr>
            <a:r>
              <a:rPr lang="it-IT" sz="2400" dirty="0"/>
              <a:t>La realtà attivata dal conferimento di senso retroagisce sui soggetti che l’hanno attivata  (prima l’azione, poi il pensiero)</a:t>
            </a:r>
          </a:p>
          <a:p>
            <a:pPr marL="609600" indent="-609600">
              <a:buFontTx/>
              <a:buAutoNum type="arabicPeriod"/>
            </a:pPr>
            <a:r>
              <a:rPr lang="it-IT" sz="2400" dirty="0"/>
              <a:t>Il linguaggio è centrale nei processi di </a:t>
            </a:r>
            <a:r>
              <a:rPr lang="it-IT" sz="2400" dirty="0" err="1"/>
              <a:t>sensemaking</a:t>
            </a:r>
            <a:endParaRPr lang="it-IT" sz="2400" dirty="0"/>
          </a:p>
          <a:p>
            <a:pPr marL="609600" indent="-609600">
              <a:buFontTx/>
              <a:buAutoNum type="arabicPeriod"/>
            </a:pPr>
            <a:r>
              <a:rPr lang="it-IT" sz="2400" dirty="0"/>
              <a:t>Il </a:t>
            </a:r>
            <a:r>
              <a:rPr lang="it-IT" sz="2400" dirty="0" err="1"/>
              <a:t>sensemaking</a:t>
            </a:r>
            <a:r>
              <a:rPr lang="it-IT" sz="2400" dirty="0"/>
              <a:t> è un processo continuo che però può subire stasi, sussulti e collassi</a:t>
            </a:r>
          </a:p>
          <a:p>
            <a:pPr marL="609600" indent="-609600">
              <a:buFontTx/>
              <a:buAutoNum type="arabicPeriod"/>
            </a:pPr>
            <a:r>
              <a:rPr lang="it-IT" sz="2400" dirty="0"/>
              <a:t>Il potere nasce dalla capacità di un soggetto di far accettare ad altri la sua interpretazione della realtà</a:t>
            </a:r>
          </a:p>
        </p:txBody>
      </p:sp>
      <p:pic>
        <p:nvPicPr>
          <p:cNvPr id="70661" name="Picture 70660" descr="Scalinata e colonne anteriori di un maestoso edificio della città">
            <a:extLst>
              <a:ext uri="{FF2B5EF4-FFF2-40B4-BE49-F238E27FC236}">
                <a16:creationId xmlns:a16="http://schemas.microsoft.com/office/drawing/2014/main" id="{25C4DFF0-F73F-B292-1D4B-57D318C7B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7" r="22155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1" name="Rectangle 5940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it-IT" sz="5400"/>
              <a:t>Processi decisionali</a:t>
            </a:r>
          </a:p>
        </p:txBody>
      </p:sp>
      <p:pic>
        <p:nvPicPr>
          <p:cNvPr id="59397" name="Picture 59396" descr="Puzzle bianco con un pezzo rosso">
            <a:extLst>
              <a:ext uri="{FF2B5EF4-FFF2-40B4-BE49-F238E27FC236}">
                <a16:creationId xmlns:a16="http://schemas.microsoft.com/office/drawing/2014/main" id="{E87DC7EE-30C5-259F-66B2-7704CDB27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02" r="3009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940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it-IT" sz="2400" dirty="0"/>
              <a:t>La razionalità come mito</a:t>
            </a:r>
          </a:p>
          <a:p>
            <a:r>
              <a:rPr lang="it-IT" sz="2400" dirty="0"/>
              <a:t>Il problema della coerenza</a:t>
            </a:r>
          </a:p>
          <a:p>
            <a:r>
              <a:rPr lang="it-IT" sz="2400" dirty="0"/>
              <a:t>Razionalità assoluta e limitata</a:t>
            </a:r>
          </a:p>
          <a:p>
            <a:r>
              <a:rPr lang="it-IT" sz="2400" dirty="0"/>
              <a:t>Campo strutturato delle premesse</a:t>
            </a:r>
          </a:p>
          <a:p>
            <a:r>
              <a:rPr lang="it-IT" sz="2400" dirty="0"/>
              <a:t>L’errore</a:t>
            </a:r>
          </a:p>
          <a:p>
            <a:r>
              <a:rPr lang="it-IT" sz="2400" dirty="0"/>
              <a:t>La validazione delle decisioni</a:t>
            </a:r>
          </a:p>
          <a:p>
            <a:r>
              <a:rPr lang="it-IT" sz="2400" dirty="0"/>
              <a:t>Il modello “cestino dei rifiuti”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EE6E-A203-5F56-3F78-DE7FD6FFF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Linearità vs. non linearità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C18DE2-834A-3B86-CBD8-A9A138482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1856"/>
            <a:ext cx="10515600" cy="397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5895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A500B-BA3D-34C1-63A7-F0E00829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IT" sz="5400" dirty="0"/>
              <a:t>Decidere…</a:t>
            </a:r>
          </a:p>
        </p:txBody>
      </p:sp>
      <p:pic>
        <p:nvPicPr>
          <p:cNvPr id="5" name="Picture 4" descr="Molti punti interrogativi su sfondo nero">
            <a:extLst>
              <a:ext uri="{FF2B5EF4-FFF2-40B4-BE49-F238E27FC236}">
                <a16:creationId xmlns:a16="http://schemas.microsoft.com/office/drawing/2014/main" id="{78457959-150D-6B24-617F-CCFC978B2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73" r="2" b="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762D-10B0-3FCE-E6F0-0A291F20B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>
                <a:effectLst/>
                <a:latin typeface="Calibri" panose="020F0502020204030204" pitchFamily="34" charset="0"/>
              </a:rPr>
              <a:t>Organizational decision making: </a:t>
            </a:r>
            <a:r>
              <a:rPr lang="en-GB" sz="2000">
                <a:effectLst/>
                <a:latin typeface="Calibri" panose="020F0502020204030204" pitchFamily="34" charset="0"/>
              </a:rPr>
              <a:t>il processo di risposta a un problema attraverso la ricerca e la scelta di una soluzione o di una linea di condotta che creeranno valore per gli stakeholder dell’organizzazione. </a:t>
            </a:r>
            <a:endParaRPr lang="en-GB" sz="200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>
                <a:effectLst/>
                <a:latin typeface="Calibri" panose="020F0502020204030204" pitchFamily="34" charset="0"/>
              </a:rPr>
              <a:t>Decisioni programmate: </a:t>
            </a:r>
            <a:r>
              <a:rPr lang="en-GB" sz="2000">
                <a:effectLst/>
                <a:latin typeface="Calibri" panose="020F0502020204030204" pitchFamily="34" charset="0"/>
              </a:rPr>
              <a:t>decisioni ripetitive e routinarie e, per la loro gestione, possono essere sviluppate regole, routine e procedure operative standard. </a:t>
            </a:r>
            <a:endParaRPr lang="en-GB" sz="2000"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>
                <a:effectLst/>
                <a:latin typeface="Calibri" panose="020F0502020204030204" pitchFamily="34" charset="0"/>
              </a:rPr>
              <a:t>Decisioni non programmate: </a:t>
            </a:r>
            <a:r>
              <a:rPr lang="en-GB" sz="2000">
                <a:effectLst/>
                <a:latin typeface="Calibri" panose="020F0502020204030204" pitchFamily="34" charset="0"/>
              </a:rPr>
              <a:t>decisioni nuove e non strutturate </a:t>
            </a:r>
            <a:endParaRPr lang="en-GB" sz="2000"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62231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A1FC-AA37-C9A9-36EC-C9828680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Tecnologia e lavoro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E7D319-B1C4-1295-39F0-3DE25680A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229" y="2203450"/>
            <a:ext cx="47117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9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7BFE8-95C2-EF63-5DD7-B1986944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Decisioni individuali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260ECF-CF72-DF59-2A09-CB8BE26D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6768" y="467208"/>
            <a:ext cx="663706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037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B47829-0D59-8AF1-8CC5-8403D9EB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>
                <a:latin typeface="+mj-lt"/>
              </a:rPr>
              <a:t>Dilemma del prigioniero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1DA83-D36C-F87C-2E47-F6CB013FF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2782238"/>
            <a:ext cx="5614416" cy="332654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4DC60C6-2CEF-7B81-CD60-893D5BCB8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4496" y="3392805"/>
            <a:ext cx="5614416" cy="210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387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F22A-F219-8D83-4EFB-8C4CF17A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T" dirty="0"/>
              <a:t>La razionalità limtata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95C3CE-6570-BAE0-8A60-91AF0B2EF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1091" y="1825625"/>
            <a:ext cx="854981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32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754E4-6C0B-47C6-732B-15BC0606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IT" sz="4000">
                <a:solidFill>
                  <a:srgbClr val="FFFFFF"/>
                </a:solidFill>
              </a:rPr>
              <a:t>Trappole cognitive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4A24-D993-29A8-6706-C66FE31D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Calibri" panose="020F0502020204030204" pitchFamily="34" charset="0"/>
              </a:rPr>
              <a:t>Farsi </a:t>
            </a:r>
            <a:r>
              <a:rPr lang="en-GB" sz="2000" dirty="0" err="1">
                <a:latin typeface="Calibri" panose="020F0502020204030204" pitchFamily="34" charset="0"/>
              </a:rPr>
              <a:t>influenzare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dalle</a:t>
            </a:r>
            <a:r>
              <a:rPr lang="en-GB" sz="2000" dirty="0">
                <a:latin typeface="Calibri" panose="020F0502020204030204" pitchFamily="34" charset="0"/>
              </a:rPr>
              <a:t> prime </a:t>
            </a:r>
            <a:r>
              <a:rPr lang="en-GB" sz="2000" dirty="0" err="1">
                <a:latin typeface="Calibri" panose="020F0502020204030204" pitchFamily="34" charset="0"/>
              </a:rPr>
              <a:t>impressioni</a:t>
            </a:r>
            <a:r>
              <a:rPr lang="en-GB" sz="2000" dirty="0">
                <a:latin typeface="Calibri" panose="020F0502020204030204" pitchFamily="34" charset="0"/>
              </a:rPr>
              <a:t>: </a:t>
            </a:r>
            <a:r>
              <a:rPr lang="en-GB" sz="2000" b="1" dirty="0" err="1">
                <a:latin typeface="Calibri" panose="020F0502020204030204" pitchFamily="34" charset="0"/>
              </a:rPr>
              <a:t>l</a:t>
            </a:r>
            <a:r>
              <a:rPr lang="en-GB" sz="2000" b="1" i="0" u="none" strike="noStrike" dirty="0" err="1">
                <a:effectLst/>
                <a:latin typeface="Google Sans"/>
              </a:rPr>
              <a:t>'euristica</a:t>
            </a:r>
            <a:r>
              <a:rPr lang="en-GB" sz="2000" b="1" i="0" u="none" strike="noStrike" dirty="0">
                <a:effectLst/>
                <a:latin typeface="Google Sans"/>
              </a:rPr>
              <a:t> </a:t>
            </a:r>
            <a:r>
              <a:rPr lang="en-GB" sz="2000" b="1" i="0" u="none" strike="noStrike" dirty="0" err="1">
                <a:effectLst/>
                <a:latin typeface="Google Sans"/>
              </a:rPr>
              <a:t>della</a:t>
            </a:r>
            <a:r>
              <a:rPr lang="en-GB" sz="2000" b="1" i="0" u="none" strike="noStrike" dirty="0">
                <a:effectLst/>
                <a:latin typeface="Google Sans"/>
              </a:rPr>
              <a:t> “</a:t>
            </a:r>
            <a:r>
              <a:rPr lang="en-GB" sz="2000" b="1" i="0" u="none" strike="noStrike" dirty="0" err="1">
                <a:effectLst/>
                <a:latin typeface="Google Sans"/>
              </a:rPr>
              <a:t>Disponibilità</a:t>
            </a:r>
            <a:r>
              <a:rPr lang="en-GB" sz="2000" b="0" i="0" u="none" strike="noStrike" dirty="0">
                <a:effectLst/>
                <a:latin typeface="Google Sans"/>
              </a:rPr>
              <a:t>” </a:t>
            </a:r>
            <a:r>
              <a:rPr lang="en-GB" sz="2000" b="0" i="0" u="none" strike="noStrike" dirty="0" err="1">
                <a:effectLst/>
                <a:latin typeface="Google Sans"/>
              </a:rPr>
              <a:t>si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riferisce</a:t>
            </a:r>
            <a:r>
              <a:rPr lang="en-GB" sz="2000" b="0" i="0" u="none" strike="noStrike" dirty="0">
                <a:effectLst/>
                <a:latin typeface="Google Sans"/>
              </a:rPr>
              <a:t> al </a:t>
            </a:r>
            <a:r>
              <a:rPr lang="en-GB" sz="2000" b="0" i="0" u="none" strike="noStrike" dirty="0" err="1">
                <a:effectLst/>
                <a:latin typeface="Google Sans"/>
              </a:rPr>
              <a:t>fatto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che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gli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individui</a:t>
            </a:r>
            <a:r>
              <a:rPr lang="en-GB" sz="2000" b="0" i="0" u="none" strike="noStrike" dirty="0">
                <a:effectLst/>
                <a:latin typeface="Google Sans"/>
              </a:rPr>
              <a:t>, </a:t>
            </a:r>
            <a:r>
              <a:rPr lang="en-GB" sz="2000" b="0" i="0" u="none" strike="noStrike" dirty="0" err="1">
                <a:effectLst/>
                <a:latin typeface="Google Sans"/>
              </a:rPr>
              <a:t>quando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raccolgono</a:t>
            </a:r>
            <a:r>
              <a:rPr lang="en-GB" sz="2000" b="0" i="0" u="none" strike="noStrike" dirty="0">
                <a:effectLst/>
                <a:latin typeface="Google Sans"/>
              </a:rPr>
              <a:t> le </a:t>
            </a:r>
            <a:r>
              <a:rPr lang="en-GB" sz="2000" b="0" i="0" u="none" strike="noStrike" dirty="0" err="1">
                <a:effectLst/>
                <a:latin typeface="Google Sans"/>
              </a:rPr>
              <a:t>informazioni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necessarie</a:t>
            </a:r>
            <a:r>
              <a:rPr lang="en-GB" sz="2000" b="0" i="0" u="none" strike="noStrike" dirty="0">
                <a:effectLst/>
                <a:latin typeface="Google Sans"/>
              </a:rPr>
              <a:t> per </a:t>
            </a:r>
            <a:r>
              <a:rPr lang="en-GB" sz="2000" b="0" i="0" u="none" strike="noStrike" dirty="0" err="1">
                <a:effectLst/>
                <a:latin typeface="Google Sans"/>
              </a:rPr>
              <a:t>compiere</a:t>
            </a:r>
            <a:r>
              <a:rPr lang="en-GB" sz="2000" b="0" i="0" u="none" strike="noStrike" dirty="0">
                <a:effectLst/>
                <a:latin typeface="Google Sans"/>
              </a:rPr>
              <a:t> le </a:t>
            </a:r>
            <a:r>
              <a:rPr lang="en-GB" sz="2000" b="0" i="0" u="none" strike="noStrike" dirty="0" err="1">
                <a:effectLst/>
                <a:latin typeface="Google Sans"/>
              </a:rPr>
              <a:t>loro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scelte</a:t>
            </a:r>
            <a:r>
              <a:rPr lang="en-GB" sz="2000" b="0" i="0" u="none" strike="noStrike" dirty="0">
                <a:effectLst/>
                <a:latin typeface="Google Sans"/>
              </a:rPr>
              <a:t>, </a:t>
            </a:r>
            <a:r>
              <a:rPr lang="en-GB" sz="2000" b="0" i="0" u="none" strike="noStrike" dirty="0" err="1">
                <a:effectLst/>
                <a:latin typeface="Google Sans"/>
              </a:rPr>
              <a:t>tendono</a:t>
            </a:r>
            <a:r>
              <a:rPr lang="en-GB" sz="2000" b="0" i="0" u="none" strike="noStrike" dirty="0">
                <a:effectLst/>
                <a:latin typeface="Google Sans"/>
              </a:rPr>
              <a:t> ad </a:t>
            </a:r>
            <a:r>
              <a:rPr lang="en-GB" sz="2000" b="0" i="0" u="none" strike="noStrike" dirty="0" err="1">
                <a:effectLst/>
                <a:latin typeface="Google Sans"/>
              </a:rPr>
              <a:t>attribuire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una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probabilità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maggiore</a:t>
            </a:r>
            <a:r>
              <a:rPr lang="en-GB" sz="2000" b="0" i="0" u="none" strike="noStrike" dirty="0">
                <a:effectLst/>
                <a:latin typeface="Google Sans"/>
              </a:rPr>
              <a:t> a quelle </a:t>
            </a:r>
            <a:r>
              <a:rPr lang="en-GB" sz="2000" b="0" i="0" u="none" strike="noStrike" dirty="0" err="1">
                <a:effectLst/>
                <a:latin typeface="Google Sans"/>
              </a:rPr>
              <a:t>che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sono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più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numerose</a:t>
            </a:r>
            <a:r>
              <a:rPr lang="en-GB" sz="2000" b="0" i="0" u="none" strike="noStrike" dirty="0">
                <a:effectLst/>
                <a:latin typeface="Google Sans"/>
              </a:rPr>
              <a:t> e </a:t>
            </a:r>
            <a:r>
              <a:rPr lang="en-GB" sz="2000" b="0" i="0" u="none" strike="noStrike" dirty="0" err="1">
                <a:effectLst/>
                <a:latin typeface="Google Sans"/>
              </a:rPr>
              <a:t>più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facilmente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rintracciabili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nella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loro</a:t>
            </a:r>
            <a:r>
              <a:rPr lang="en-GB" sz="2000" b="0" i="0" u="none" strike="noStrike" dirty="0">
                <a:effectLst/>
                <a:latin typeface="Google Sans"/>
              </a:rPr>
              <a:t> </a:t>
            </a:r>
            <a:r>
              <a:rPr lang="en-GB" sz="2000" b="0" i="0" u="none" strike="noStrike" dirty="0" err="1">
                <a:effectLst/>
                <a:latin typeface="Google Sans"/>
              </a:rPr>
              <a:t>mente</a:t>
            </a:r>
            <a:r>
              <a:rPr lang="en-GB" sz="2000" b="0" i="0" u="none" strike="noStrike" dirty="0">
                <a:effectLst/>
                <a:latin typeface="Google Sans"/>
              </a:rPr>
              <a:t>.</a:t>
            </a:r>
            <a:endParaRPr lang="en-GB" sz="2000" b="0" i="0" u="none" strike="noStrike" dirty="0">
              <a:effectLst/>
              <a:latin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Calibri" panose="020F0502020204030204" pitchFamily="34" charset="0"/>
              </a:rPr>
              <a:t>Vedere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ciò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che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vuole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vedere</a:t>
            </a:r>
            <a:r>
              <a:rPr lang="en-GB" sz="2000" dirty="0">
                <a:latin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</a:rPr>
              <a:t>cerco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informazioni</a:t>
            </a:r>
            <a:r>
              <a:rPr lang="en-GB" sz="2000" dirty="0">
                <a:latin typeface="Calibri" panose="020F0502020204030204" pitchFamily="34" charset="0"/>
              </a:rPr>
              <a:t> in </a:t>
            </a:r>
            <a:r>
              <a:rPr lang="en-GB" sz="2000" dirty="0" err="1">
                <a:latin typeface="Calibri" panose="020F0502020204030204" pitchFamily="34" charset="0"/>
              </a:rPr>
              <a:t>sintonia</a:t>
            </a:r>
            <a:r>
              <a:rPr lang="en-GB" sz="2000" dirty="0">
                <a:latin typeface="Calibri" panose="020F0502020204030204" pitchFamily="34" charset="0"/>
              </a:rPr>
              <a:t> con la </a:t>
            </a:r>
            <a:r>
              <a:rPr lang="en-GB" sz="2000" dirty="0" err="1">
                <a:latin typeface="Calibri" panose="020F0502020204030204" pitchFamily="34" charset="0"/>
              </a:rPr>
              <a:t>mia</a:t>
            </a:r>
            <a:r>
              <a:rPr lang="en-GB" sz="2000" dirty="0">
                <a:latin typeface="Calibri" panose="020F0502020204030204" pitchFamily="34" charset="0"/>
              </a:rPr>
              <a:t> opinion</a:t>
            </a:r>
          </a:p>
          <a:p>
            <a:pPr marL="342900" indent="-342900">
              <a:buAutoNum type="arabicPeriod"/>
            </a:pPr>
            <a:r>
              <a:rPr lang="en-GB" sz="2000" dirty="0">
                <a:latin typeface="Calibri" panose="020F0502020204030204" pitchFamily="34" charset="0"/>
              </a:rPr>
              <a:t>Farsi </a:t>
            </a:r>
            <a:r>
              <a:rPr lang="en-GB" sz="2000" dirty="0" err="1">
                <a:latin typeface="Calibri" panose="020F0502020204030204" pitchFamily="34" charset="0"/>
              </a:rPr>
              <a:t>influenzare</a:t>
            </a:r>
            <a:r>
              <a:rPr lang="en-GB" sz="2000" dirty="0">
                <a:latin typeface="Calibri" panose="020F0502020204030204" pitchFamily="34" charset="0"/>
              </a:rPr>
              <a:t> dale </a:t>
            </a:r>
            <a:r>
              <a:rPr lang="en-GB" sz="2000" dirty="0" err="1">
                <a:latin typeface="Calibri" panose="020F0502020204030204" pitchFamily="34" charset="0"/>
              </a:rPr>
              <a:t>emozioni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Calibri" panose="020F0502020204030204" pitchFamily="34" charset="0"/>
              </a:rPr>
              <a:t>Essere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troppo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sicuri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sé</a:t>
            </a:r>
            <a:r>
              <a:rPr lang="en-GB" sz="2000" dirty="0">
                <a:latin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</a:rPr>
              <a:t>sovrastima</a:t>
            </a:r>
            <a:r>
              <a:rPr lang="en-GB" sz="2000" dirty="0">
                <a:latin typeface="Calibri" panose="020F0502020204030204" pitchFamily="34" charset="0"/>
              </a:rPr>
              <a:t>…</a:t>
            </a:r>
          </a:p>
          <a:p>
            <a:pPr marL="342900" indent="-342900">
              <a:buAutoNum type="arabicPeriod"/>
            </a:pPr>
            <a:r>
              <a:rPr lang="en-GB" sz="2000" dirty="0" err="1">
                <a:latin typeface="Calibri" panose="020F0502020204030204" pitchFamily="34" charset="0"/>
              </a:rPr>
              <a:t>Persistenza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nell’errore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 err="1">
                <a:latin typeface="Calibri" panose="020F0502020204030204" pitchFamily="34" charset="0"/>
              </a:rPr>
              <a:t>Temere</a:t>
            </a:r>
            <a:r>
              <a:rPr lang="en-GB" sz="2000" dirty="0">
                <a:latin typeface="Calibri" panose="020F0502020204030204" pitchFamily="34" charset="0"/>
              </a:rPr>
              <a:t> il </a:t>
            </a:r>
            <a:r>
              <a:rPr lang="en-GB" sz="2000" dirty="0" err="1">
                <a:latin typeface="Calibri" panose="020F0502020204030204" pitchFamily="34" charset="0"/>
              </a:rPr>
              <a:t>fallimento</a:t>
            </a:r>
            <a:r>
              <a:rPr lang="en-GB" sz="2000" dirty="0">
                <a:latin typeface="Calibri" panose="020F0502020204030204" pitchFamily="34" charset="0"/>
              </a:rPr>
              <a:t> e le </a:t>
            </a:r>
            <a:r>
              <a:rPr lang="en-GB" sz="2000" dirty="0" err="1">
                <a:latin typeface="Calibri" panose="020F0502020204030204" pitchFamily="34" charset="0"/>
              </a:rPr>
              <a:t>perdite</a:t>
            </a:r>
            <a:r>
              <a:rPr lang="en-GB" sz="2000" dirty="0">
                <a:latin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</a:rPr>
              <a:t>minaccia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una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perdita</a:t>
            </a:r>
            <a:r>
              <a:rPr lang="en-GB" sz="2000" dirty="0">
                <a:latin typeface="Calibri" panose="020F0502020204030204" pitchFamily="34" charset="0"/>
              </a:rPr>
              <a:t> ha </a:t>
            </a:r>
            <a:r>
              <a:rPr lang="en-GB" sz="2000" dirty="0" err="1">
                <a:latin typeface="Calibri" panose="020F0502020204030204" pitchFamily="34" charset="0"/>
              </a:rPr>
              <a:t>impatto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maggiore</a:t>
            </a:r>
            <a:r>
              <a:rPr lang="en-GB" sz="2000" dirty="0">
                <a:latin typeface="Calibri" panose="020F0502020204030204" pitchFamily="34" charset="0"/>
              </a:rPr>
              <a:t> rispetto </a:t>
            </a:r>
            <a:r>
              <a:rPr lang="en-GB" sz="2000" dirty="0" err="1">
                <a:latin typeface="Calibri" panose="020F0502020204030204" pitchFamily="34" charset="0"/>
              </a:rPr>
              <a:t>alla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possibilità</a:t>
            </a:r>
            <a:r>
              <a:rPr lang="en-GB" sz="2000" dirty="0">
                <a:latin typeface="Calibri" panose="020F0502020204030204" pitchFamily="34" charset="0"/>
              </a:rPr>
              <a:t> di un </a:t>
            </a:r>
            <a:r>
              <a:rPr lang="en-GB" sz="2000" dirty="0" err="1">
                <a:latin typeface="Calibri" panose="020F0502020204030204" pitchFamily="34" charset="0"/>
              </a:rPr>
              <a:t>guadagno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 dirty="0">
                <a:latin typeface="Calibri" panose="020F0502020204030204" pitchFamily="34" charset="0"/>
              </a:rPr>
              <a:t>Farsi </a:t>
            </a:r>
            <a:r>
              <a:rPr lang="en-GB" sz="2000" dirty="0" err="1">
                <a:latin typeface="Calibri" panose="020F0502020204030204" pitchFamily="34" charset="0"/>
              </a:rPr>
              <a:t>influenzare</a:t>
            </a:r>
            <a:r>
              <a:rPr lang="en-GB" sz="2000" dirty="0">
                <a:latin typeface="Calibri" panose="020F0502020204030204" pitchFamily="34" charset="0"/>
              </a:rPr>
              <a:t> dal </a:t>
            </a:r>
            <a:r>
              <a:rPr lang="en-GB" sz="2000" dirty="0" err="1">
                <a:latin typeface="Calibri" panose="020F0502020204030204" pitchFamily="34" charset="0"/>
              </a:rPr>
              <a:t>gruppo</a:t>
            </a:r>
            <a:r>
              <a:rPr lang="en-GB" sz="2000" dirty="0">
                <a:latin typeface="Calibri" panose="020F0502020204030204" pitchFamily="34" charset="0"/>
              </a:rPr>
              <a:t>: </a:t>
            </a:r>
            <a:r>
              <a:rPr lang="en-GB" sz="2000" dirty="0" err="1">
                <a:latin typeface="Calibri" panose="020F0502020204030204" pitchFamily="34" charset="0"/>
              </a:rPr>
              <a:t>repressione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della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divergenza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265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A0D6C2-967E-6CC9-B7BC-6B5894A7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en-IT" sz="4800"/>
              <a:t>Superare le trappole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C574D16-8DFA-47D3-DE8D-170DE1B38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63358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4704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A62E8-E5CF-0395-DB24-E220ED51B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GB" sz="4600" dirty="0" err="1">
                <a:effectLst/>
                <a:latin typeface="Calibri" panose="020F0502020204030204" pitchFamily="34" charset="0"/>
              </a:rPr>
              <a:t>Processo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r>
              <a:rPr lang="en-GB" sz="4600" dirty="0" err="1">
                <a:effectLst/>
                <a:latin typeface="Calibri" panose="020F0502020204030204" pitchFamily="34" charset="0"/>
              </a:rPr>
              <a:t>decisionale</a:t>
            </a:r>
            <a:r>
              <a:rPr lang="en-GB" sz="4600" dirty="0">
                <a:effectLst/>
                <a:latin typeface="Calibri" panose="020F0502020204030204" pitchFamily="34" charset="0"/>
              </a:rPr>
              <a:t> di </a:t>
            </a:r>
            <a:r>
              <a:rPr lang="en-GB" sz="4600" dirty="0" err="1">
                <a:effectLst/>
                <a:latin typeface="Calibri" panose="020F0502020204030204" pitchFamily="34" charset="0"/>
              </a:rPr>
              <a:t>gruppo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endParaRPr lang="en-IT" sz="4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514A-58EB-6C0A-7294-C2E914E53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b="1" dirty="0" err="1">
                <a:effectLst/>
                <a:latin typeface="Calibri" panose="020F0502020204030204" pitchFamily="34" charset="0"/>
              </a:rPr>
              <a:t>L’approccio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scienze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manageriali</a:t>
            </a:r>
            <a:endParaRPr lang="en-GB" sz="2400" b="1" dirty="0"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Il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modello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Carnegie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Il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modello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del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processo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decisionale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incrementale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b="1" dirty="0">
                <a:effectLst/>
                <a:latin typeface="Calibri" panose="020F0502020204030204" pitchFamily="34" charset="0"/>
              </a:rPr>
              <a:t>Il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modello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del </a:t>
            </a:r>
            <a:r>
              <a:rPr lang="en-GB" sz="2400" b="1" dirty="0" err="1">
                <a:latin typeface="Calibri" panose="020F0502020204030204" pitchFamily="34" charset="0"/>
              </a:rPr>
              <a:t>cestino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r>
              <a:rPr lang="en-GB" sz="2400" b="1" dirty="0" err="1">
                <a:effectLst/>
                <a:latin typeface="Calibri" panose="020F0502020204030204" pitchFamily="34" charset="0"/>
              </a:rPr>
              <a:t>rifiuti</a:t>
            </a:r>
            <a:r>
              <a:rPr lang="en-GB" sz="2400" b="1" dirty="0">
                <a:effectLst/>
                <a:latin typeface="Calibri" panose="020F0502020204030204" pitchFamily="34" charset="0"/>
              </a:rPr>
              <a:t> 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590571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B5AA5-AB6F-18E1-F624-EA75AA41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060848" cy="4480726"/>
          </a:xfrm>
        </p:spPr>
        <p:txBody>
          <a:bodyPr>
            <a:normAutofit/>
          </a:bodyPr>
          <a:lstStyle/>
          <a:p>
            <a:pPr algn="r"/>
            <a:r>
              <a:rPr lang="en-GB" sz="4600" dirty="0" err="1">
                <a:effectLst/>
                <a:latin typeface="Calibri" panose="020F0502020204030204" pitchFamily="34" charset="0"/>
              </a:rPr>
              <a:t>L’approccio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r>
              <a:rPr lang="en-GB" sz="4600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r>
              <a:rPr lang="en-GB" sz="4600" dirty="0" err="1">
                <a:effectLst/>
                <a:latin typeface="Calibri" panose="020F0502020204030204" pitchFamily="34" charset="0"/>
              </a:rPr>
              <a:t>scienze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r>
              <a:rPr lang="en-GB" sz="4600" dirty="0" err="1">
                <a:effectLst/>
                <a:latin typeface="Calibri" panose="020F0502020204030204" pitchFamily="34" charset="0"/>
              </a:rPr>
              <a:t>manageriali</a:t>
            </a:r>
            <a:r>
              <a:rPr lang="en-GB" sz="4600" dirty="0">
                <a:effectLst/>
                <a:latin typeface="Calibri" panose="020F0502020204030204" pitchFamily="34" charset="0"/>
              </a:rPr>
              <a:t> </a:t>
            </a:r>
            <a:endParaRPr lang="en-IT" sz="46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9FCBE05-E963-41B2-97FD-8631A61EB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250" y="323519"/>
            <a:ext cx="7217311" cy="6212748"/>
          </a:xfrm>
          <a:custGeom>
            <a:avLst/>
            <a:gdLst>
              <a:gd name="connsiteX0" fmla="*/ 0 w 7217311"/>
              <a:gd name="connsiteY0" fmla="*/ 0 h 6212748"/>
              <a:gd name="connsiteX1" fmla="*/ 1121310 w 7217311"/>
              <a:gd name="connsiteY1" fmla="*/ 0 h 6212748"/>
              <a:gd name="connsiteX2" fmla="*/ 1837014 w 7217311"/>
              <a:gd name="connsiteY2" fmla="*/ 0 h 6212748"/>
              <a:gd name="connsiteX3" fmla="*/ 2893412 w 7217311"/>
              <a:gd name="connsiteY3" fmla="*/ 0 h 6212748"/>
              <a:gd name="connsiteX4" fmla="*/ 3635911 w 7217311"/>
              <a:gd name="connsiteY4" fmla="*/ 0 h 6212748"/>
              <a:gd name="connsiteX5" fmla="*/ 3635913 w 7217311"/>
              <a:gd name="connsiteY5" fmla="*/ 0 h 6212748"/>
              <a:gd name="connsiteX6" fmla="*/ 7217311 w 7217311"/>
              <a:gd name="connsiteY6" fmla="*/ 0 h 6212748"/>
              <a:gd name="connsiteX7" fmla="*/ 7217311 w 7217311"/>
              <a:gd name="connsiteY7" fmla="*/ 2864954 h 6212748"/>
              <a:gd name="connsiteX8" fmla="*/ 3773866 w 7217311"/>
              <a:gd name="connsiteY8" fmla="*/ 6212748 h 6212748"/>
              <a:gd name="connsiteX9" fmla="*/ 2893412 w 7217311"/>
              <a:gd name="connsiteY9" fmla="*/ 6212748 h 6212748"/>
              <a:gd name="connsiteX10" fmla="*/ 2893412 w 7217311"/>
              <a:gd name="connsiteY10" fmla="*/ 6210962 h 6212748"/>
              <a:gd name="connsiteX11" fmla="*/ 1837014 w 7217311"/>
              <a:gd name="connsiteY11" fmla="*/ 6210962 h 6212748"/>
              <a:gd name="connsiteX12" fmla="*/ 1837014 w 7217311"/>
              <a:gd name="connsiteY12" fmla="*/ 6212748 h 6212748"/>
              <a:gd name="connsiteX13" fmla="*/ 0 w 7217311"/>
              <a:gd name="connsiteY13" fmla="*/ 6212748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7311" h="6212748">
                <a:moveTo>
                  <a:pt x="0" y="0"/>
                </a:moveTo>
                <a:lnTo>
                  <a:pt x="1121310" y="0"/>
                </a:lnTo>
                <a:lnTo>
                  <a:pt x="1837014" y="0"/>
                </a:lnTo>
                <a:lnTo>
                  <a:pt x="2893412" y="0"/>
                </a:lnTo>
                <a:lnTo>
                  <a:pt x="3635911" y="0"/>
                </a:lnTo>
                <a:lnTo>
                  <a:pt x="3635913" y="0"/>
                </a:lnTo>
                <a:lnTo>
                  <a:pt x="7217311" y="0"/>
                </a:lnTo>
                <a:lnTo>
                  <a:pt x="7217311" y="2864954"/>
                </a:lnTo>
                <a:lnTo>
                  <a:pt x="3773866" y="6212748"/>
                </a:lnTo>
                <a:lnTo>
                  <a:pt x="2893412" y="6212748"/>
                </a:lnTo>
                <a:lnTo>
                  <a:pt x="2893412" y="6210962"/>
                </a:lnTo>
                <a:lnTo>
                  <a:pt x="1837014" y="6210962"/>
                </a:lnTo>
                <a:lnTo>
                  <a:pt x="1837014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233ACE-F3A1-4543-B9F4-425DDA579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B515F1-F2D1-425C-3D7D-ADCB2A1144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996103"/>
              </p:ext>
            </p:extLst>
          </p:nvPr>
        </p:nvGraphicFramePr>
        <p:xfrm>
          <a:off x="5101143" y="1008993"/>
          <a:ext cx="5077071" cy="476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504084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0A1A3-1B19-03EA-1B9B-DACCEEDB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742969" cy="2287588"/>
          </a:xfrm>
        </p:spPr>
        <p:txBody>
          <a:bodyPr anchor="ctr">
            <a:normAutofit/>
          </a:bodyPr>
          <a:lstStyle/>
          <a:p>
            <a:r>
              <a:rPr lang="en-IT" sz="3600" dirty="0"/>
              <a:t>Modello Canergie </a:t>
            </a:r>
            <a:r>
              <a:rPr lang="en-GB" sz="2400" dirty="0">
                <a:effectLst/>
                <a:latin typeface="Calibri" panose="020F0502020204030204" pitchFamily="34" charset="0"/>
              </a:rPr>
              <a:t>(</a:t>
            </a:r>
            <a:r>
              <a:rPr lang="en-GB" sz="2400" dirty="0" err="1">
                <a:effectLst/>
                <a:latin typeface="Calibri" panose="020F0502020204030204" pitchFamily="34" charset="0"/>
              </a:rPr>
              <a:t>Cyert</a:t>
            </a:r>
            <a:r>
              <a:rPr lang="en-GB" sz="2400" dirty="0">
                <a:effectLst/>
                <a:latin typeface="Calibri" panose="020F0502020204030204" pitchFamily="34" charset="0"/>
              </a:rPr>
              <a:t>, March, Simon)</a:t>
            </a:r>
            <a:endParaRPr lang="en-IT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4FE3-E8CC-D80D-1EF8-34AEFFAE6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</a:rPr>
              <a:t>Le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decisioni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organizzative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coinvolgono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molti</a:t>
            </a:r>
            <a:r>
              <a:rPr lang="en-GB" sz="1800" dirty="0">
                <a:effectLst/>
                <a:latin typeface="Calibri" panose="020F0502020204030204" pitchFamily="34" charset="0"/>
              </a:rPr>
              <a:t> manager e la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scelta</a:t>
            </a:r>
            <a:r>
              <a:rPr lang="en-GB" sz="1800" dirty="0">
                <a:effectLst/>
                <a:latin typeface="Calibri" panose="020F0502020204030204" pitchFamily="34" charset="0"/>
              </a:rPr>
              <a:t> finale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basa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su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una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b="1" dirty="0" err="1">
                <a:effectLst/>
                <a:latin typeface="Calibri" panose="020F0502020204030204" pitchFamily="34" charset="0"/>
              </a:rPr>
              <a:t>coalizione</a:t>
            </a:r>
            <a:r>
              <a:rPr lang="en-GB" sz="1800" dirty="0">
                <a:effectLst/>
                <a:latin typeface="Calibri" panose="020F0502020204030204" pitchFamily="34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un’alleanza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numerosi</a:t>
            </a:r>
            <a:r>
              <a:rPr lang="en-GB" sz="1800" dirty="0">
                <a:effectLst/>
                <a:latin typeface="Calibri" panose="020F0502020204030204" pitchFamily="34" charset="0"/>
              </a:rPr>
              <a:t> manager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concordano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sugli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obiettivi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organizzativi</a:t>
            </a:r>
            <a:r>
              <a:rPr lang="en-GB" sz="1800" dirty="0">
                <a:effectLst/>
                <a:latin typeface="Calibri" panose="020F0502020204030204" pitchFamily="34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sulle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priorita</a:t>
            </a:r>
            <a:r>
              <a:rPr lang="en-GB" sz="1800" dirty="0">
                <a:effectLst/>
                <a:latin typeface="Calibri" panose="020F0502020204030204" pitchFamily="34" charset="0"/>
              </a:rPr>
              <a:t>̀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dei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problemi</a:t>
            </a:r>
            <a:r>
              <a:rPr lang="en-GB" sz="1800" dirty="0">
                <a:effectLst/>
                <a:latin typeface="Calibri" panose="020F0502020204030204" pitchFamily="34" charset="0"/>
              </a:rPr>
              <a:t>. </a:t>
            </a:r>
            <a:endParaRPr lang="en-GB" sz="1800" dirty="0">
              <a:effectLst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</a:rPr>
              <a:t>Le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coalizioni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necessarie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perche</a:t>
            </a:r>
            <a:r>
              <a:rPr lang="en-GB" sz="1800" dirty="0">
                <a:effectLst/>
                <a:latin typeface="Calibri" panose="020F0502020204030204" pitchFamily="34" charset="0"/>
              </a:rPr>
              <a:t>́:</a:t>
            </a:r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gli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obiettivi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ambigui</a:t>
            </a:r>
            <a:r>
              <a:rPr lang="en-GB" sz="1800" dirty="0">
                <a:effectLst/>
                <a:latin typeface="Calibri" panose="020F0502020204030204" pitchFamily="34" charset="0"/>
              </a:rPr>
              <a:t> e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spesso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incompatibili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tra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settori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en-GB" sz="1800" dirty="0" err="1">
                <a:effectLst/>
                <a:latin typeface="Calibri" panose="020F0502020204030204" pitchFamily="34" charset="0"/>
              </a:rPr>
              <a:t>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singoli</a:t>
            </a:r>
            <a:r>
              <a:rPr lang="en-GB" sz="1800" dirty="0">
                <a:effectLst/>
                <a:latin typeface="Calibri" panose="020F0502020204030204" pitchFamily="34" charset="0"/>
              </a:rPr>
              <a:t> manager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possiedono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limiti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cognitivi</a:t>
            </a:r>
            <a:r>
              <a:rPr lang="en-GB" sz="1800" dirty="0">
                <a:effectLst/>
                <a:latin typeface="Calibri" panose="020F0502020204030204" pitchFamily="34" charset="0"/>
              </a:rPr>
              <a:t> ed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altri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</a:rPr>
              <a:t>vincoli</a:t>
            </a:r>
            <a:r>
              <a:rPr lang="en-GB" sz="1800" dirty="0">
                <a:effectLst/>
                <a:latin typeface="Calibri" panose="020F0502020204030204" pitchFamily="34" charset="0"/>
              </a:rPr>
              <a:t> </a:t>
            </a:r>
            <a:endParaRPr lang="en-GB" sz="1800" dirty="0">
              <a:effectLst/>
            </a:endParaRPr>
          </a:p>
          <a:p>
            <a:endParaRPr lang="en-IT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AD6D3-D248-FED6-1DD7-988B19C6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0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5329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BACCC-DDB9-B091-0310-74AB761D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Modello Canergie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F4DCC1-519C-0C3C-FEA8-14F263D231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225" y="2238371"/>
            <a:ext cx="11327549" cy="390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59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73A11-4638-3213-3BD4-AC7D8DE2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IT" sz="5000"/>
              <a:t>Il modello del processo decisionale incrementale </a:t>
            </a:r>
          </a:p>
        </p:txBody>
      </p:sp>
      <p:pic>
        <p:nvPicPr>
          <p:cNvPr id="14" name="Picture 4" descr="Grafico su documento con penna">
            <a:extLst>
              <a:ext uri="{FF2B5EF4-FFF2-40B4-BE49-F238E27FC236}">
                <a16:creationId xmlns:a16="http://schemas.microsoft.com/office/drawing/2014/main" id="{923F8470-8402-40E7-AB7B-F513632C1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39" r="23416" b="-2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B896E-909C-881C-6321-EC8CBA934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>
                <a:effectLst/>
                <a:latin typeface="Calibri" panose="020F0502020204030204" pitchFamily="34" charset="0"/>
              </a:rPr>
              <a:t>I manager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scelgono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delle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linee</a:t>
            </a:r>
            <a:r>
              <a:rPr lang="en-GB" sz="1700" dirty="0">
                <a:effectLst/>
                <a:latin typeface="Calibri" panose="020F0502020204030204" pitchFamily="34" charset="0"/>
              </a:rPr>
              <a:t> di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condotta</a:t>
            </a:r>
            <a:r>
              <a:rPr lang="en-GB" sz="1700" dirty="0">
                <a:effectLst/>
                <a:latin typeface="Calibri" panose="020F0502020204030204" pitchFamily="34" charset="0"/>
              </a:rPr>
              <a:t> alternative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differiscono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soltanto</a:t>
            </a:r>
            <a:r>
              <a:rPr lang="en-GB" sz="1700" dirty="0">
                <a:effectLst/>
                <a:latin typeface="Calibri" panose="020F0502020204030204" pitchFamily="34" charset="0"/>
              </a:rPr>
              <a:t> di poco, o in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maniera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incrementale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appunto</a:t>
            </a:r>
            <a:r>
              <a:rPr lang="en-GB" sz="1700" dirty="0">
                <a:effectLst/>
                <a:latin typeface="Calibri" panose="020F0502020204030204" pitchFamily="34" charset="0"/>
              </a:rPr>
              <a:t>, da quelle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usate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in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passato</a:t>
            </a:r>
            <a:r>
              <a:rPr lang="en-GB" sz="1700" dirty="0">
                <a:latin typeface="Calibri" panose="020F0502020204030204" pitchFamily="34" charset="0"/>
              </a:rPr>
              <a:t>: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endParaRPr lang="en-GB" sz="1700" dirty="0">
              <a:effectLst/>
            </a:endParaRPr>
          </a:p>
          <a:p>
            <a:r>
              <a:rPr lang="en-GB" sz="1700" dirty="0" err="1">
                <a:effectLst/>
                <a:latin typeface="Calibri" panose="020F0502020204030204" pitchFamily="34" charset="0"/>
              </a:rPr>
              <a:t>Diminuisce</a:t>
            </a:r>
            <a:r>
              <a:rPr lang="en-GB" sz="1700" dirty="0">
                <a:effectLst/>
                <a:latin typeface="Calibri" panose="020F0502020204030204" pitchFamily="34" charset="0"/>
              </a:rPr>
              <a:t> 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possibilita</a:t>
            </a:r>
            <a:r>
              <a:rPr lang="en-GB" sz="1700" dirty="0">
                <a:effectLst/>
                <a:latin typeface="Calibri" panose="020F0502020204030204" pitchFamily="34" charset="0"/>
              </a:rPr>
              <a:t>̀ di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commettere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un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errore</a:t>
            </a:r>
            <a:r>
              <a:rPr lang="en-GB" sz="1700" dirty="0">
                <a:effectLst/>
                <a:latin typeface="Calibri" panose="020F0502020204030204" pitchFamily="34" charset="0"/>
              </a:rPr>
              <a:t>,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almeno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nella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loro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percezione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endParaRPr lang="en-GB" sz="1700" dirty="0">
              <a:effectLst/>
            </a:endParaRPr>
          </a:p>
          <a:p>
            <a:r>
              <a:rPr lang="en-GB" sz="1700" dirty="0" err="1">
                <a:effectLst/>
                <a:latin typeface="Calibri" panose="020F0502020204030204" pitchFamily="34" charset="0"/>
              </a:rPr>
              <a:t>Spiega</a:t>
            </a:r>
            <a:r>
              <a:rPr lang="en-GB" sz="1700" dirty="0">
                <a:effectLst/>
                <a:latin typeface="Calibri" panose="020F0502020204030204" pitchFamily="34" charset="0"/>
              </a:rPr>
              <a:t> come 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organizzazioni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migliorano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proprie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decisioni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programmate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nel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corso</a:t>
            </a:r>
            <a:r>
              <a:rPr lang="en-GB" sz="1700" dirty="0">
                <a:effectLst/>
                <a:latin typeface="Calibri" panose="020F0502020204030204" pitchFamily="34" charset="0"/>
              </a:rPr>
              <a:t> del tempo.</a:t>
            </a:r>
          </a:p>
          <a:p>
            <a:r>
              <a:rPr lang="en-GB" sz="1700" dirty="0">
                <a:effectLst/>
                <a:latin typeface="Calibri" panose="020F0502020204030204" pitchFamily="34" charset="0"/>
              </a:rPr>
              <a:t>Le più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importanti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scelte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di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un’organizzazione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sono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costituite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da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una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serie</a:t>
            </a:r>
            <a:r>
              <a:rPr lang="en-GB" sz="1700" dirty="0">
                <a:effectLst/>
                <a:latin typeface="Calibri" panose="020F0502020204030204" pitchFamily="34" charset="0"/>
              </a:rPr>
              <a:t> di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piccole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scelte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combinano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per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produrre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la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decisione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principale</a:t>
            </a:r>
            <a:r>
              <a:rPr lang="en-GB" sz="1700" dirty="0">
                <a:effectLst/>
                <a:latin typeface="Calibri" panose="020F0502020204030204" pitchFamily="34" charset="0"/>
              </a:rPr>
              <a:t>. </a:t>
            </a:r>
            <a:endParaRPr lang="en-GB" sz="1700" dirty="0">
              <a:effectLst/>
            </a:endParaRPr>
          </a:p>
          <a:p>
            <a:r>
              <a:rPr lang="en-GB" sz="1700" dirty="0">
                <a:effectLst/>
                <a:latin typeface="Calibri" panose="020F0502020204030204" pitchFamily="34" charset="0"/>
              </a:rPr>
              <a:t>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organizzazioni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possono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incontrare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barriere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lungo</a:t>
            </a:r>
            <a:r>
              <a:rPr lang="en-GB" sz="1700" dirty="0">
                <a:effectLst/>
                <a:latin typeface="Calibri" panose="020F0502020204030204" pitchFamily="34" charset="0"/>
              </a:rPr>
              <a:t> il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cammino</a:t>
            </a:r>
            <a:r>
              <a:rPr lang="en-GB" sz="1700" dirty="0">
                <a:effectLst/>
                <a:latin typeface="Calibri" panose="020F0502020204030204" pitchFamily="34" charset="0"/>
              </a:rPr>
              <a:t>,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arresti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decisionali</a:t>
            </a:r>
            <a:r>
              <a:rPr lang="en-GB" sz="1700" dirty="0">
                <a:effectLst/>
                <a:latin typeface="Calibri" panose="020F0502020204030204" pitchFamily="34" charset="0"/>
              </a:rPr>
              <a:t>,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che</a:t>
            </a:r>
            <a:r>
              <a:rPr lang="en-GB" sz="1700" dirty="0">
                <a:effectLst/>
                <a:latin typeface="Calibri" panose="020F0502020204030204" pitchFamily="34" charset="0"/>
              </a:rPr>
              <a:t> le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costringono</a:t>
            </a:r>
            <a:r>
              <a:rPr lang="en-GB" sz="1700" dirty="0">
                <a:effectLst/>
                <a:latin typeface="Calibri" panose="020F0502020204030204" pitchFamily="34" charset="0"/>
              </a:rPr>
              <a:t> a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ritornare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su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una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precedente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decisione</a:t>
            </a:r>
            <a:r>
              <a:rPr lang="en-GB" sz="1700" dirty="0">
                <a:effectLst/>
                <a:latin typeface="Calibri" panose="020F0502020204030204" pitchFamily="34" charset="0"/>
              </a:rPr>
              <a:t> e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provare</a:t>
            </a:r>
            <a:r>
              <a:rPr lang="en-GB" sz="1700" dirty="0">
                <a:effectLst/>
                <a:latin typeface="Calibri" panose="020F0502020204030204" pitchFamily="34" charset="0"/>
              </a:rPr>
              <a:t> </a:t>
            </a:r>
            <a:r>
              <a:rPr lang="en-GB" sz="1700" dirty="0" err="1">
                <a:effectLst/>
                <a:latin typeface="Calibri" panose="020F0502020204030204" pitchFamily="34" charset="0"/>
              </a:rPr>
              <a:t>qualcosa</a:t>
            </a:r>
            <a:r>
              <a:rPr lang="en-GB" sz="1700" dirty="0">
                <a:effectLst/>
                <a:latin typeface="Calibri" panose="020F0502020204030204" pitchFamily="34" charset="0"/>
              </a:rPr>
              <a:t> di nuovo </a:t>
            </a:r>
            <a:r>
              <a:rPr lang="en-GB" sz="1700" dirty="0">
                <a:latin typeface="Calibri" panose="020F0502020204030204" pitchFamily="34" charset="0"/>
              </a:rPr>
              <a:t>(</a:t>
            </a:r>
            <a:r>
              <a:rPr lang="en-GB" sz="1700" dirty="0" err="1">
                <a:latin typeface="Calibri" panose="020F0502020204030204" pitchFamily="34" charset="0"/>
              </a:rPr>
              <a:t>Identificazione</a:t>
            </a:r>
            <a:r>
              <a:rPr lang="en-GB" sz="1700" dirty="0">
                <a:latin typeface="Calibri" panose="020F0502020204030204" pitchFamily="34" charset="0"/>
              </a:rPr>
              <a:t>/</a:t>
            </a:r>
            <a:r>
              <a:rPr lang="en-GB" sz="1700" dirty="0" err="1">
                <a:latin typeface="Calibri" panose="020F0502020204030204" pitchFamily="34" charset="0"/>
              </a:rPr>
              <a:t>sviluppo</a:t>
            </a:r>
            <a:r>
              <a:rPr lang="en-GB" sz="1700" dirty="0">
                <a:latin typeface="Calibri" panose="020F0502020204030204" pitchFamily="34" charset="0"/>
              </a:rPr>
              <a:t>/</a:t>
            </a:r>
            <a:r>
              <a:rPr lang="en-GB" sz="1700" dirty="0" err="1">
                <a:latin typeface="Calibri" panose="020F0502020204030204" pitchFamily="34" charset="0"/>
              </a:rPr>
              <a:t>selezione</a:t>
            </a:r>
            <a:r>
              <a:rPr lang="en-GB" sz="1700" dirty="0">
                <a:latin typeface="Calibri" panose="020F0502020204030204" pitchFamily="34" charset="0"/>
              </a:rPr>
              <a:t>/feedback)</a:t>
            </a:r>
            <a:endParaRPr lang="en-GB" sz="1700" dirty="0">
              <a:effectLst/>
            </a:endParaRPr>
          </a:p>
          <a:p>
            <a:endParaRPr lang="en-GB" sz="1700" dirty="0">
              <a:effectLst/>
            </a:endParaRPr>
          </a:p>
          <a:p>
            <a:pPr marL="0" indent="0">
              <a:buNone/>
            </a:pPr>
            <a:endParaRPr lang="en-IT" sz="1700" dirty="0"/>
          </a:p>
        </p:txBody>
      </p:sp>
    </p:spTree>
    <p:extLst>
      <p:ext uri="{BB962C8B-B14F-4D97-AF65-F5344CB8AC3E}">
        <p14:creationId xmlns:p14="http://schemas.microsoft.com/office/powerpoint/2010/main" val="102742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169827</TotalTime>
  <Words>5836</Words>
  <Application>Microsoft Macintosh PowerPoint</Application>
  <PresentationFormat>Widescreen</PresentationFormat>
  <Paragraphs>649</Paragraphs>
  <Slides>140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140</vt:i4>
      </vt:variant>
    </vt:vector>
  </HeadingPairs>
  <TitlesOfParts>
    <vt:vector size="158" baseType="lpstr">
      <vt:lpstr>Meiryo</vt:lpstr>
      <vt:lpstr>Amatic SC</vt:lpstr>
      <vt:lpstr>Arial</vt:lpstr>
      <vt:lpstr>Arial</vt:lpstr>
      <vt:lpstr>Arial Narrow</vt:lpstr>
      <vt:lpstr>ArialMT</vt:lpstr>
      <vt:lpstr>Caladea</vt:lpstr>
      <vt:lpstr>Calibri</vt:lpstr>
      <vt:lpstr>Calibri Light</vt:lpstr>
      <vt:lpstr>Encode Sans Semi Condensed</vt:lpstr>
      <vt:lpstr>Garamond</vt:lpstr>
      <vt:lpstr>Google Sans</vt:lpstr>
      <vt:lpstr>Open Sans</vt:lpstr>
      <vt:lpstr>PT Sans Narrow</vt:lpstr>
      <vt:lpstr>Times New Roman</vt:lpstr>
      <vt:lpstr>Trebuchet MS</vt:lpstr>
      <vt:lpstr>Wingdings</vt:lpstr>
      <vt:lpstr>Office Theme</vt:lpstr>
      <vt:lpstr>Organizzazione Aziendale</vt:lpstr>
      <vt:lpstr>Trasformazioni digitali</vt:lpstr>
      <vt:lpstr>Processi produttivi e digitalizzazione</vt:lpstr>
      <vt:lpstr>Nuovi scenari della digitalizzazione</vt:lpstr>
      <vt:lpstr>PowerPoint Presentation</vt:lpstr>
      <vt:lpstr>PowerPoint Presentation</vt:lpstr>
      <vt:lpstr>PowerPoint Presentation</vt:lpstr>
      <vt:lpstr>PowerPoint Presentation</vt:lpstr>
      <vt:lpstr>Tecnologia e lavoro</vt:lpstr>
      <vt:lpstr>Job translation…</vt:lpstr>
      <vt:lpstr>Jobs…</vt:lpstr>
      <vt:lpstr>Previsioni di sostituzione</vt:lpstr>
      <vt:lpstr>Fasi…</vt:lpstr>
      <vt:lpstr>Profili a rischio…</vt:lpstr>
      <vt:lpstr>Ciclo della tecnologia (Gartner 2019)</vt:lpstr>
      <vt:lpstr>Novità nei modelli organizzativi, stesso affidamento ai capitali per lo sviluppo </vt:lpstr>
      <vt:lpstr>Top challenges…</vt:lpstr>
      <vt:lpstr>Le origini dello studio della tecnologia</vt:lpstr>
      <vt:lpstr>Proprietà che caratterizzano la relazione tra Pratiche e tecnologia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Dove sono le masse mancanti…</vt:lpstr>
      <vt:lpstr>PowerPoint Presentation</vt:lpstr>
      <vt:lpstr>PowerPoint Presentation</vt:lpstr>
      <vt:lpstr>PowerPoint Presentation</vt:lpstr>
      <vt:lpstr>Conoscenza &amp; knowledge managment…</vt:lpstr>
      <vt:lpstr>Casi…</vt:lpstr>
      <vt:lpstr>Casi…</vt:lpstr>
      <vt:lpstr>Il Knowledge management (KM)</vt:lpstr>
      <vt:lpstr>KM: in definitiva</vt:lpstr>
      <vt:lpstr>PowerPoint Presentation</vt:lpstr>
      <vt:lpstr>La spirale della conoscenza  (Nonaka &amp; Takeuchi, 1995) </vt:lpstr>
      <vt:lpstr>Altre rappresentazioni: il modello di Nonaka</vt:lpstr>
      <vt:lpstr>Tipologia di conoscenza individuale</vt:lpstr>
      <vt:lpstr>Tipologia di conoscenza organizzativa</vt:lpstr>
      <vt:lpstr>Il modello 70-20-10</vt:lpstr>
      <vt:lpstr>La conoscenza in pratica : I Practice Based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Apprendere in una CoP consente di …</vt:lpstr>
      <vt:lpstr>Apprendimento organizzativo e lavoro quotidiano 1/5</vt:lpstr>
      <vt:lpstr>Apprendimento organizzativo e lavoro quotidiano 2/5</vt:lpstr>
      <vt:lpstr>Apprendimento organizzativo e lavoro quotidiano 3/5</vt:lpstr>
      <vt:lpstr>PowerPoint Presentation</vt:lpstr>
      <vt:lpstr>PowerPoint Presentation</vt:lpstr>
      <vt:lpstr>Cultura organizzativa e… (controllo…)</vt:lpstr>
      <vt:lpstr>Amazon, Google, CBS… Olivetti…</vt:lpstr>
      <vt:lpstr>PowerPoint Presentation</vt:lpstr>
      <vt:lpstr>L’uomo e le organizzazioni (Hatch 205)</vt:lpstr>
      <vt:lpstr>La cultura organizzativa</vt:lpstr>
      <vt:lpstr>La cultura organizzativa</vt:lpstr>
      <vt:lpstr>Esercizio</vt:lpstr>
      <vt:lpstr>Tre livelli (Hatch p.204)</vt:lpstr>
      <vt:lpstr>Schein: assunti, valori e artefatti</vt:lpstr>
      <vt:lpstr>Johnson 1992</vt:lpstr>
      <vt:lpstr>PowerPoint Presentation</vt:lpstr>
      <vt:lpstr>Questioni che la Cultura organizzativa deve affrontare:</vt:lpstr>
      <vt:lpstr>Cultura è… (Schein 1985)</vt:lpstr>
      <vt:lpstr>Le culture organizzative più comuni nei servizi…</vt:lpstr>
      <vt:lpstr>Cultura e performance</vt:lpstr>
      <vt:lpstr>Controllo e feedback</vt:lpstr>
      <vt:lpstr>Cultura organizzativa: una variabile forte…</vt:lpstr>
      <vt:lpstr>Livelli di analisi</vt:lpstr>
      <vt:lpstr>Ikea</vt:lpstr>
      <vt:lpstr>I processi decisionali…</vt:lpstr>
      <vt:lpstr>Processi di attivazione</vt:lpstr>
      <vt:lpstr>Processi di apprendimento</vt:lpstr>
      <vt:lpstr>Oggetti di analisi</vt:lpstr>
      <vt:lpstr>Gideon Kunda (Goffman)</vt:lpstr>
      <vt:lpstr>Karl Weick</vt:lpstr>
      <vt:lpstr>Il sensemaking</vt:lpstr>
      <vt:lpstr>Processi decisionali</vt:lpstr>
      <vt:lpstr>Linearità vs. non linearità</vt:lpstr>
      <vt:lpstr>Decidere…</vt:lpstr>
      <vt:lpstr>Decisioni individuali</vt:lpstr>
      <vt:lpstr>Dilemma del prigioniero</vt:lpstr>
      <vt:lpstr>La razionalità limtata</vt:lpstr>
      <vt:lpstr>Trappole cognitive</vt:lpstr>
      <vt:lpstr>Superare le trappole</vt:lpstr>
      <vt:lpstr>Processo decisionale di gruppo </vt:lpstr>
      <vt:lpstr>L’approccio delle scienze manageriali </vt:lpstr>
      <vt:lpstr>Modello Canergie (Cyert, March, Simon)</vt:lpstr>
      <vt:lpstr>Modello Canergie</vt:lpstr>
      <vt:lpstr>Il modello del processo decisionale incrementale </vt:lpstr>
      <vt:lpstr>Il modello garbage can (Cohen, March, Olsen) </vt:lpstr>
      <vt:lpstr>Quindi… garbage can…</vt:lpstr>
      <vt:lpstr>Consenso e conoscenza (contingengy model)</vt:lpstr>
      <vt:lpstr> «Doing gender» Organizzazioni e disuguaglianze di genere</vt:lpstr>
      <vt:lpstr>PowerPoint Presentation</vt:lpstr>
      <vt:lpstr>Global Gender Gap:  la “performance” dell’Italia</vt:lpstr>
      <vt:lpstr>Una questione di? </vt:lpstr>
      <vt:lpstr>Lavoro d’aula sugli stereotipi:  Maschile vs. Femminile</vt:lpstr>
      <vt:lpstr>Cosa cambierebbe nella mia giornata se stamattina mi fossi svegliata/o del sesso opposto?</vt:lpstr>
      <vt:lpstr> </vt:lpstr>
      <vt:lpstr>Be a woman they say…</vt:lpstr>
      <vt:lpstr>PowerPoint Presentation</vt:lpstr>
      <vt:lpstr>Pubblicità lines  https://www.youtube.com/watch?v=Ax2D04_DBes</vt:lpstr>
      <vt:lpstr>PowerPoint Presentation</vt:lpstr>
      <vt:lpstr>Lentamente… ma le cose cambiano, sempre!!  “But while I may be the first woman. In this office, I will not be the last!” K. Harris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Diversi piani di classificazione</vt:lpstr>
      <vt:lpstr>GENERE E ORGANIZZAZIONI 1/2 (Acker, 1990) </vt:lpstr>
      <vt:lpstr>PowerPoint Presentation</vt:lpstr>
      <vt:lpstr>GENERE E CULTURA ORGANIZZATIVA</vt:lpstr>
      <vt:lpstr>Alcuni esempi di “iniquità” nel MdL</vt:lpstr>
      <vt:lpstr>PowerPoint Presentation</vt:lpstr>
      <vt:lpstr>Segregazione occupazionale di genere</vt:lpstr>
      <vt:lpstr>I numeri della segregazione verticale  (Legge Mosca - Golfo 120/2011)</vt:lpstr>
      <vt:lpstr>PowerPoint Presentation</vt:lpstr>
      <vt:lpstr>PowerPoint Presentation</vt:lpstr>
      <vt:lpstr>PowerPoint Presentation</vt:lpstr>
      <vt:lpstr>L’occupazione in Italia</vt:lpstr>
      <vt:lpstr>Il tasso di occupazione femminile</vt:lpstr>
      <vt:lpstr>PowerPoint Presentation</vt:lpstr>
      <vt:lpstr>PowerPoint Presentation</vt:lpstr>
      <vt:lpstr>Donne e uomini manager in Europa</vt:lpstr>
      <vt:lpstr>Quale relazione tra istruzione lavoro e carriera</vt:lpstr>
      <vt:lpstr>Laureat* per gruppo disciplinare Anno 2016 (valori %)</vt:lpstr>
      <vt:lpstr>Uno sguardo di genere al lavoro flessibile</vt:lpstr>
      <vt:lpstr>Per concludere 1: genere e ‘fare genere’</vt:lpstr>
      <vt:lpstr>PER CONCLUDERE 2: genere e ‘fare genere’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Sociologia dei processi organizzativi </dc:title>
  <dc:creator>Zanutto, Alberto</dc:creator>
  <cp:lastModifiedBy>alberto zanutto</cp:lastModifiedBy>
  <cp:revision>176</cp:revision>
  <cp:lastPrinted>2020-03-26T17:22:33Z</cp:lastPrinted>
  <dcterms:created xsi:type="dcterms:W3CDTF">2017-10-16T21:52:53Z</dcterms:created>
  <dcterms:modified xsi:type="dcterms:W3CDTF">2023-05-02T11:52:23Z</dcterms:modified>
</cp:coreProperties>
</file>