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5.jpg" ContentType="image/jpeg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2" r:id="rId3"/>
  </p:sldMasterIdLst>
  <p:notesMasterIdLst>
    <p:notesMasterId r:id="rId15"/>
  </p:notesMasterIdLst>
  <p:handoutMasterIdLst>
    <p:handoutMasterId r:id="rId16"/>
  </p:handoutMasterIdLst>
  <p:sldIdLst>
    <p:sldId id="308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C6AB83-5E10-4D1F-AAB1-90325F5A23FE}" v="65" dt="2023-03-14T21:43:09.824"/>
  </p1510:revLst>
</p1510:revInfo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574" autoAdjust="0"/>
  </p:normalViewPr>
  <p:slideViewPr>
    <p:cSldViewPr snapToGrid="0">
      <p:cViewPr varScale="1">
        <p:scale>
          <a:sx n="69" d="100"/>
          <a:sy n="69" d="100"/>
        </p:scale>
        <p:origin x="80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5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910C252-6BAA-4DA1-B375-5BC4F62E35DC}" type="datetime1">
              <a:rPr lang="it-IT" smtClean="0"/>
              <a:t>15/03/2023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40F9C-702C-4EF1-BBD5-EB8FAB3C4E97}" type="datetime1">
              <a:rPr lang="it-IT" smtClean="0"/>
              <a:pPr/>
              <a:t>15/03/2023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Modifica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71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29F132-CF2A-99D6-72EB-013727865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3B038CE-4619-DFE4-F6C1-4C509D954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106CB9-6D70-CE4F-5E7C-B587BA5BD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5AA9F4-0271-48BA-EE69-990C5478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BA6C12-7B5D-2B27-95B8-3555B7D95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69400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567A8B-188D-7EC1-4311-0642142A5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39814EA-678F-AD2B-54C3-135C22E8C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EDE4CF-20A0-C8D6-CA99-B8CBF56AC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9EA729-1CB6-7A31-BA1B-4E250AA38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4624BD-6C97-BD17-D02D-679BA2AB8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6678995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EA8EB05-C31C-23F9-E82F-D16A50089C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08759AC-08E1-EC56-AFCE-007762A15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FB0E92-933E-44D8-ABD8-AF2BBB18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90A6FA-B5C4-80E5-23D1-5B6302132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2D280C-A1BE-2E4B-E28B-5F782728E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377053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a titolo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lnSpc>
                <a:spcPct val="70000"/>
              </a:lnSpc>
              <a:defRPr lang="en-ZA" sz="4800" b="1" spc="-300" dirty="0"/>
            </a:lvl1pPr>
          </a:lstStyle>
          <a:p>
            <a:pPr lvl="0" algn="r" rtl="0"/>
            <a:r>
              <a:rPr lang="it-IT" dirty="0"/>
              <a:t>Fare clic per modificare il titolo della presentazione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7890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ivisor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</a:t>
            </a:r>
            <a:br>
              <a:rPr lang="it-IT" dirty="0"/>
            </a:br>
            <a:r>
              <a:rPr lang="it-IT" dirty="0"/>
              <a:t>la foto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4800" b="1" spc="-300" dirty="0"/>
            </a:lvl1pPr>
          </a:lstStyle>
          <a:p>
            <a:pPr lvl="0" algn="r" rtl="0"/>
            <a:r>
              <a:rPr lang="it-IT" dirty="0"/>
              <a:t>Fare clic per modificare il divisore di sezione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 rtlCol="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734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ivisore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</a:t>
            </a:r>
            <a:br>
              <a:rPr lang="it-IT" dirty="0"/>
            </a:br>
            <a:r>
              <a:rPr lang="it-IT" dirty="0"/>
              <a:t>la foto qui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 rtlCol="0"/>
          <a:lstStyle>
            <a:lvl1pPr>
              <a:defRPr sz="48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it-IT" dirty="0"/>
              <a:t>Fare clic per modificare il divisore di sezione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 rtlCol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immagine tes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 rtlCol="0"/>
          <a:lstStyle>
            <a:lvl1pPr algn="r">
              <a:lnSpc>
                <a:spcPct val="70000"/>
              </a:lnSpc>
              <a:defRPr sz="36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Modificare il titolo della pagina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immagine tes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 rtlCol="0"/>
          <a:lstStyle>
            <a:lvl1pPr algn="l">
              <a:lnSpc>
                <a:spcPct val="70000"/>
              </a:lnSpc>
              <a:defRPr sz="44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sinistro confronto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2" name="Segnaposto sinistro confronto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8" name="Segnaposto testo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 dirty="0"/>
              <a:t>Immettere la didascalia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la foto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 rtl="0"/>
            <a:r>
              <a:rPr lang="it-IT" dirty="0"/>
              <a:t>Grazie</a:t>
            </a:r>
          </a:p>
        </p:txBody>
      </p:sp>
      <p:sp>
        <p:nvSpPr>
          <p:cNvPr id="9" name="Segnaposto testo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0" name="Segnaposto testo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Numero di telefono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Indirizzo di posta elettronica o </a:t>
            </a:r>
            <a:r>
              <a:rPr lang="it-IT" dirty="0" err="1"/>
              <a:t>handle</a:t>
            </a:r>
            <a:r>
              <a:rPr lang="it-IT" dirty="0"/>
              <a:t> di social media</a:t>
            </a:r>
          </a:p>
        </p:txBody>
      </p:sp>
      <p:sp>
        <p:nvSpPr>
          <p:cNvPr id="12" name="Segnaposto testo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Sito Web della società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F9EF80-8147-B492-8D27-B09319A3A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6416F7-BAB9-C8CE-5FE8-D9B0CB4B1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070EDE9-F7D4-4447-79C1-8F2CBAA1C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2810D3-6AC7-DC5B-7517-417234B77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086BC5-595F-88A6-D3B1-8D8CF3D3F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4911661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6" name="Segnaposto testo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1" name="Segnaposto testo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Segnaposto testo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5" name="Segnaposto testo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il titolo della pagina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Sottotitolo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A1295F-7FDE-6F71-EDA9-161076EE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980B0FA-D33E-DB20-8837-456CBCE1B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7AA896-7BDD-335E-CA22-E126F79D8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E86D0E-09EC-FBAD-0343-11C35261A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460671-093F-6C41-4F8B-AAEE08ABD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0840183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4BF097-AACC-2AB1-E893-B4FD007CF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2816A2-878A-982D-E778-8394BC1BA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79035F2-A247-5559-224B-C4292E436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AC92CE9-975C-D682-BE99-5CFD7A0B4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EABEED-58DD-C0A8-8C4A-82FB2137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23D78A9-1C3B-69A7-DD25-2366F5547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391174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B31FB7-758B-A7FC-90C9-39C3AB4E9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0EAA11D-02C4-1E83-1C55-8BA6FC000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F9D59D-9F73-4D22-90E7-283B083FDF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4029E1C-9E2F-E837-2D9F-B22D9A1D4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5223823-9833-0387-D019-BF8B1E2205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0FDA963-5A1F-F2D1-7AE6-6CE051997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B07580-50E0-4F36-3F42-3413EFD96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4351484-7E76-0A13-298A-18DAB6C5E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856319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8E808A-57E3-5EDA-625E-3FF18815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B836BC0-BA0B-F8C9-8171-AFF212200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4C21E4E-B91A-85E4-B4DB-13409171E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9B74CBE-368B-DEE9-A579-0FB8FA5E4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4437857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4C63A59-39DB-80E2-CC45-16351AB15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BDDB309-5F60-4495-A837-304540021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7FA2BB-936B-3412-688D-8601DD14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7652420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62DA38-A67B-3CCD-DBAA-8E1C112F6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762B86-DABF-A465-1B92-E480CF8F5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AEBC7F4-9A42-5467-3E8D-51160DA03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E84EE26-6CBD-7A41-0999-70E642F89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1681DE6-5435-EAD6-F6DE-7DDBEEE2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EA3F269-B5A9-60C7-66BF-755A7371F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1311495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AD5199-A67D-29D9-2417-606ECE1B9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C6DF3BA-5CE7-F9DE-742C-ABAD350E46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70B4966-CAAD-A031-1CAD-E0F2A5AA7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119437-DB4A-BD67-9656-A5FBC8816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5FAB9B7-75CB-8837-5610-5A1049598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8883712-D12C-BF8D-35DA-9DFB833EC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5707809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2285B0E-CB2B-AF9F-C70A-26145400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FED5BB-95B7-C7FE-AF43-B805FCCBD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95F9C6-2D4B-18A0-1EF4-28A61C621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90A82-9ACA-4FE8-954E-59942C3BDDD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21E0A9E-E101-CB47-2E28-946093C9C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9F422D-85ED-9708-57F5-B525E6B2A7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3FF88E35-27DF-E6C2-BE1F-814FDC4B4CFC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29FB6F79-A565-D522-E39A-46BC968021E5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9" name="Figura a mano libera: Forma 30">
            <a:extLst>
              <a:ext uri="{FF2B5EF4-FFF2-40B4-BE49-F238E27FC236}">
                <a16:creationId xmlns:a16="http://schemas.microsoft.com/office/drawing/2014/main" id="{1048002A-309B-71D6-51B1-B2E509B27E96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0" name="Casella di testo 3">
            <a:extLst>
              <a:ext uri="{FF2B5EF4-FFF2-40B4-BE49-F238E27FC236}">
                <a16:creationId xmlns:a16="http://schemas.microsoft.com/office/drawing/2014/main" id="{9C459462-21C4-1B9A-E2E7-8E80CA3D1D1F}"/>
              </a:ext>
            </a:extLst>
          </p:cNvPr>
          <p:cNvSpPr txBox="1"/>
          <p:nvPr userDrawn="1"/>
        </p:nvSpPr>
        <p:spPr>
          <a:xfrm>
            <a:off x="10243100" y="6430153"/>
            <a:ext cx="1053900" cy="365535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 rtl="0">
              <a:lnSpc>
                <a:spcPts val="1000"/>
              </a:lnSpc>
            </a:pPr>
            <a:r>
              <a:rPr lang="it-IT" sz="2500" b="1" i="0" spc="-10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it-IT" sz="1600" b="1" i="0" spc="-10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it-IT" sz="1600" b="1" i="0" spc="-100" baseline="0" dirty="0">
                <a:solidFill>
                  <a:schemeClr val="accent1"/>
                </a:solidFill>
                <a:latin typeface="+mj-lt"/>
              </a:rPr>
            </a:br>
            <a:r>
              <a:rPr lang="it-IT" sz="1200" b="0" i="0" spc="14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  <a:endParaRPr lang="it-IT" sz="1200" b="0" i="0" spc="14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1B8FEF1-F6FB-D44A-F459-BA6086F2659B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9A3FB1A3-C9D3-CB5C-EE42-3075DE9AD38C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A7F69FD9-F680-C9A8-8A8D-BFD71C986B77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64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663" r:id="rId14"/>
    <p:sldLayoutId id="2147483658" r:id="rId15"/>
    <p:sldLayoutId id="2147483666" r:id="rId16"/>
    <p:sldLayoutId id="2147483659" r:id="rId17"/>
    <p:sldLayoutId id="2147483660" r:id="rId18"/>
    <p:sldLayoutId id="2147483664" r:id="rId19"/>
    <p:sldLayoutId id="2147483650" r:id="rId20"/>
    <p:sldLayoutId id="2147483652" r:id="rId21"/>
    <p:sldLayoutId id="2147483656" r:id="rId22"/>
    <p:sldLayoutId id="2147483657" r:id="rId23"/>
    <p:sldLayoutId id="2147483654" r:id="rId24"/>
    <p:sldLayoutId id="2147483655" r:id="rId2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-knowledge.it/rete-di-imprese-introduzione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creativecommons.org/licenses/by-nc-nd/3.0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66C5799B-0557-4887-7E50-ACF6C2E6F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9171" y="2325818"/>
            <a:ext cx="4245429" cy="220636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360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La </a:t>
            </a:r>
            <a:r>
              <a:rPr lang="en-US" sz="3600" i="0" kern="1200" dirty="0" err="1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scarsa</a:t>
            </a:r>
            <a:r>
              <a:rPr lang="en-US" sz="360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i="0" kern="1200" dirty="0" err="1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comprensione</a:t>
            </a:r>
            <a:r>
              <a:rPr lang="en-US" sz="360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 del </a:t>
            </a:r>
            <a:r>
              <a:rPr lang="en-US" sz="3600" i="0" kern="1200" dirty="0" err="1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valore</a:t>
            </a:r>
            <a:r>
              <a:rPr lang="en-US" sz="360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i="0" kern="1200" dirty="0" err="1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della</a:t>
            </a:r>
            <a:r>
              <a:rPr lang="en-US" sz="360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 rete </a:t>
            </a:r>
            <a:r>
              <a:rPr lang="en-US" sz="3600" i="0" kern="1200" dirty="0" err="1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aziendale</a:t>
            </a:r>
            <a:r>
              <a:rPr lang="en-US" sz="360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i="0" kern="1200" dirty="0" err="1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mette</a:t>
            </a:r>
            <a:r>
              <a:rPr lang="en-US" sz="360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 a </a:t>
            </a:r>
            <a:r>
              <a:rPr lang="en-US" sz="3600" i="0" kern="1200" dirty="0" err="1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rischio</a:t>
            </a:r>
            <a:r>
              <a:rPr lang="en-US" sz="360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 la </a:t>
            </a:r>
            <a:r>
              <a:rPr lang="en-US" sz="3600" i="0" kern="1200" dirty="0" err="1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trasformazione</a:t>
            </a:r>
            <a:r>
              <a:rPr lang="en-US" sz="360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i="0" kern="1200" dirty="0" err="1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  <a:t>digitale</a:t>
            </a:r>
            <a:br>
              <a:rPr lang="en-US" sz="3100" b="0" i="0" kern="1200" dirty="0">
                <a:solidFill>
                  <a:schemeClr val="accent2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3100" kern="120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AF1E5E62-9EB9-408E-AE53-A04A4C811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Segnaposto immagine 5" descr="Immagine che contiene testo&#10;&#10;Descrizione generata automaticamente">
            <a:extLst>
              <a:ext uri="{FF2B5EF4-FFF2-40B4-BE49-F238E27FC236}">
                <a16:creationId xmlns:a16="http://schemas.microsoft.com/office/drawing/2014/main" id="{851497AF-0172-1D31-8E0C-6629B6A6BB6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4656" r="4656"/>
          <a:stretch>
            <a:fillRect/>
          </a:stretch>
        </p:blipFill>
        <p:spPr>
          <a:xfrm>
            <a:off x="5920619" y="1426330"/>
            <a:ext cx="4087091" cy="2206364"/>
          </a:xfrm>
          <a:prstGeom prst="rect">
            <a:avLst/>
          </a:prstGeom>
        </p:spPr>
      </p:pic>
      <p:sp>
        <p:nvSpPr>
          <p:cNvPr id="24" name="Freeform 7">
            <a:extLst>
              <a:ext uri="{FF2B5EF4-FFF2-40B4-BE49-F238E27FC236}">
                <a16:creationId xmlns:a16="http://schemas.microsoft.com/office/drawing/2014/main" id="{9C5704B2-7C5B-4738-AF0D-4A2756A69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6">
            <a:extLst>
              <a:ext uri="{FF2B5EF4-FFF2-40B4-BE49-F238E27FC236}">
                <a16:creationId xmlns:a16="http://schemas.microsoft.com/office/drawing/2014/main" id="{DFB36DC4-A410-4DF1-8453-1D85743F5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683319"/>
            <a:ext cx="7092887" cy="2174681"/>
          </a:xfrm>
          <a:custGeom>
            <a:avLst/>
            <a:gdLst>
              <a:gd name="connsiteX0" fmla="*/ 0 w 7092887"/>
              <a:gd name="connsiteY0" fmla="*/ 0 h 2174681"/>
              <a:gd name="connsiteX1" fmla="*/ 7092887 w 7092887"/>
              <a:gd name="connsiteY1" fmla="*/ 0 h 2174681"/>
              <a:gd name="connsiteX2" fmla="*/ 6085725 w 7092887"/>
              <a:gd name="connsiteY2" fmla="*/ 2174681 h 2174681"/>
              <a:gd name="connsiteX3" fmla="*/ 1524000 w 7092887"/>
              <a:gd name="connsiteY3" fmla="*/ 2174681 h 2174681"/>
              <a:gd name="connsiteX4" fmla="*/ 1200418 w 7092887"/>
              <a:gd name="connsiteY4" fmla="*/ 2174681 h 2174681"/>
              <a:gd name="connsiteX5" fmla="*/ 0 w 7092887"/>
              <a:gd name="connsiteY5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92887" h="2174681">
                <a:moveTo>
                  <a:pt x="0" y="0"/>
                </a:moveTo>
                <a:lnTo>
                  <a:pt x="7092887" y="0"/>
                </a:lnTo>
                <a:lnTo>
                  <a:pt x="6085725" y="2174681"/>
                </a:lnTo>
                <a:lnTo>
                  <a:pt x="1524000" y="2174681"/>
                </a:lnTo>
                <a:lnTo>
                  <a:pt x="1200418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B2B2B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B2B2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848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E134FF53-FC19-5327-A298-B85A05454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831" y="46674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200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Alcuni</a:t>
            </a:r>
            <a:r>
              <a:rPr lang="en-US" sz="5200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dati</a:t>
            </a:r>
            <a:r>
              <a:rPr lang="en-US" sz="5200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13" name="Segnaposto immagine 12" descr="Immagine che contiene grafico&#10;&#10;Descrizione generata automaticamente">
            <a:extLst>
              <a:ext uri="{FF2B5EF4-FFF2-40B4-BE49-F238E27FC236}">
                <a16:creationId xmlns:a16="http://schemas.microsoft.com/office/drawing/2014/main" id="{046B182C-268E-AA76-AE56-3F524403C3B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3853" r="3853"/>
          <a:stretch>
            <a:fillRect/>
          </a:stretch>
        </p:blipFill>
        <p:spPr>
          <a:xfrm>
            <a:off x="4254884" y="481482"/>
            <a:ext cx="7182039" cy="4450303"/>
          </a:xfrm>
          <a:prstGeom prst="rect">
            <a:avLst/>
          </a:prstGeom>
        </p:spPr>
      </p:pic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E41767-DAB5-F5B4-98A8-A047D34AC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 err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Aggiungere</a:t>
            </a:r>
            <a:r>
              <a:rPr lang="en-US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un </a:t>
            </a:r>
            <a:r>
              <a:rPr lang="en-US" kern="1200" dirty="0" err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piè</a:t>
            </a:r>
            <a:r>
              <a:rPr lang="en-US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di </a:t>
            </a:r>
            <a:r>
              <a:rPr lang="en-US" kern="1200" dirty="0" err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pagina</a:t>
            </a:r>
            <a:endParaRPr lang="en-US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EE865D-4D6A-AF76-1CD4-244D534A1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19B51A1E-902D-48AF-9020-955120F399B6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pic>
        <p:nvPicPr>
          <p:cNvPr id="16" name="Immagine 15" descr="Immagine che contiene testo&#10;&#10;Descrizione generata automaticamente">
            <a:extLst>
              <a:ext uri="{FF2B5EF4-FFF2-40B4-BE49-F238E27FC236}">
                <a16:creationId xmlns:a16="http://schemas.microsoft.com/office/drawing/2014/main" id="{4008E548-F08C-6D56-F3AF-4BD4690C8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077" y="1534767"/>
            <a:ext cx="2161306" cy="1707404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41C0E15-5DC1-5B71-9B29-65D183CA11D0}"/>
              </a:ext>
            </a:extLst>
          </p:cNvPr>
          <p:cNvSpPr txBox="1"/>
          <p:nvPr/>
        </p:nvSpPr>
        <p:spPr>
          <a:xfrm>
            <a:off x="281058" y="3826639"/>
            <a:ext cx="39090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Si tratta di oltre 2,3 milioni di soggetti, praticamente </a:t>
            </a:r>
            <a:r>
              <a:rPr lang="it-IT" dirty="0">
                <a:solidFill>
                  <a:schemeClr val="accent1"/>
                </a:solidFill>
              </a:rPr>
              <a:t>38 ogni mille abitanti</a:t>
            </a:r>
            <a:r>
              <a:rPr lang="it-IT" dirty="0"/>
              <a:t>, quasi 680 mila in più di quanto si registrava nel 2000. Dopo la rapida crescita registrata nella prima decade del millennio (ad un ritmo medio del 2,7% annuo), tuttavia, </a:t>
            </a:r>
            <a:r>
              <a:rPr lang="it-IT" dirty="0">
                <a:solidFill>
                  <a:schemeClr val="accent1"/>
                </a:solidFill>
              </a:rPr>
              <a:t>negli ultimi cinque anni questa crescita ha rallentato (+1,2% nelle media dell’ultimo quinquennio).</a:t>
            </a:r>
          </a:p>
        </p:txBody>
      </p:sp>
      <p:pic>
        <p:nvPicPr>
          <p:cNvPr id="4" name="Immagine 3" descr="Immagine che contiene testo&#10;&#10;Descrizione generata automaticamente">
            <a:extLst>
              <a:ext uri="{FF2B5EF4-FFF2-40B4-BE49-F238E27FC236}">
                <a16:creationId xmlns:a16="http://schemas.microsoft.com/office/drawing/2014/main" id="{5757C4CF-E1AA-14E6-BA75-C141DF4545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1390" y="5052358"/>
            <a:ext cx="4715533" cy="132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518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1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691BEC24-319C-6649-4112-F1BEE56A7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9600" dirty="0">
                <a:solidFill>
                  <a:schemeClr val="accent2"/>
                </a:solidFill>
              </a:rPr>
              <a:t>FINE</a:t>
            </a:r>
            <a:r>
              <a:rPr lang="en-US" sz="5400" dirty="0"/>
              <a:t> </a:t>
            </a:r>
          </a:p>
        </p:txBody>
      </p:sp>
      <p:sp>
        <p:nvSpPr>
          <p:cNvPr id="35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Segnaposto immagine 14" descr="Immagine che contiene logo&#10;&#10;Descrizione generata automaticamente">
            <a:extLst>
              <a:ext uri="{FF2B5EF4-FFF2-40B4-BE49-F238E27FC236}">
                <a16:creationId xmlns:a16="http://schemas.microsoft.com/office/drawing/2014/main" id="{7CF0C51A-EB51-360D-65A3-4E35877470F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/>
          <a:srcRect t="302" r="-1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710602-A4E6-6B52-F742-B7E728B6C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05278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53DD74-AA1E-024F-70C2-D8311F524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1800" y="6356350"/>
            <a:ext cx="7620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9B51A1E-902D-48AF-9020-955120F399B6}" type="slidenum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11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B291989-EF8C-EFB1-DA71-6512E6C44915}"/>
              </a:ext>
            </a:extLst>
          </p:cNvPr>
          <p:cNvSpPr txBox="1"/>
          <p:nvPr/>
        </p:nvSpPr>
        <p:spPr>
          <a:xfrm>
            <a:off x="2627698" y="4846320"/>
            <a:ext cx="2687782" cy="375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Grazie per l’ascolto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A489E0D-255E-D77B-27FE-4323F7211E6A}"/>
              </a:ext>
            </a:extLst>
          </p:cNvPr>
          <p:cNvSpPr txBox="1"/>
          <p:nvPr/>
        </p:nvSpPr>
        <p:spPr>
          <a:xfrm>
            <a:off x="2992582" y="6483927"/>
            <a:ext cx="2317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Francesco Di Filippo</a:t>
            </a:r>
          </a:p>
        </p:txBody>
      </p:sp>
    </p:spTree>
    <p:extLst>
      <p:ext uri="{BB962C8B-B14F-4D97-AF65-F5344CB8AC3E}">
        <p14:creationId xmlns:p14="http://schemas.microsoft.com/office/powerpoint/2010/main" val="810122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Segnaposto immagine 11" descr="Mani che si uniscono in cerchio">
            <a:extLst>
              <a:ext uri="{FF2B5EF4-FFF2-40B4-BE49-F238E27FC236}">
                <a16:creationId xmlns:a16="http://schemas.microsoft.com/office/drawing/2014/main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" b="7"/>
          <a:stretch>
            <a:fillRect/>
          </a:stretch>
        </p:blipFill>
        <p:spPr>
          <a:xfrm>
            <a:off x="0" y="1"/>
            <a:ext cx="9780588" cy="5070764"/>
          </a:xfrm>
        </p:spPr>
      </p:pic>
      <p:sp>
        <p:nvSpPr>
          <p:cNvPr id="3" name="Titolo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>
              <a:lnSpc>
                <a:spcPct val="90000"/>
              </a:lnSpc>
            </a:pPr>
            <a:r>
              <a:rPr lang="it-IT" sz="6000"/>
              <a:t>	NETWORK &amp; IMPRESE </a:t>
            </a:r>
            <a:endParaRPr lang="it-IT" sz="6000" dirty="0"/>
          </a:p>
        </p:txBody>
      </p:sp>
      <p:pic>
        <p:nvPicPr>
          <p:cNvPr id="4" name="Immagine 3" descr="Immagine che contiene testo&#10;&#10;Descrizione generata automaticamente">
            <a:extLst>
              <a:ext uri="{FF2B5EF4-FFF2-40B4-BE49-F238E27FC236}">
                <a16:creationId xmlns:a16="http://schemas.microsoft.com/office/drawing/2014/main" id="{5B95CF3E-876D-7CB8-DA1B-A978E6D48A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371" y="5213272"/>
            <a:ext cx="9403217" cy="1390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4C799B77-EC49-0933-3AAB-89E106FD36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2456" y="2167981"/>
            <a:ext cx="5956300" cy="1944000"/>
          </a:xfrm>
        </p:spPr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COSA E’ IL BUSINESS NETWORKING</a:t>
            </a:r>
            <a:r>
              <a:rPr lang="it-IT" dirty="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4E9C18-FF29-FCD6-F4D0-F69A98005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AB8FDF-09B1-3711-A731-79A27C9A5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60000" y="6302882"/>
            <a:ext cx="432000" cy="432000"/>
          </a:xfrm>
        </p:spPr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3</a:t>
            </a:fld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0DF7204-790C-1068-95AE-A30BFA029801}"/>
              </a:ext>
            </a:extLst>
          </p:cNvPr>
          <p:cNvSpPr txBox="1"/>
          <p:nvPr/>
        </p:nvSpPr>
        <p:spPr>
          <a:xfrm>
            <a:off x="498548" y="877824"/>
            <a:ext cx="56139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 business networking è inteso generalmente come </a:t>
            </a:r>
            <a:r>
              <a:rPr lang="it-IT" sz="32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creazione e il mantenimento di una rete di “partner”</a:t>
            </a:r>
            <a:r>
              <a:rPr lang="it-IT" sz="32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it-IT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 conoscenze che, attraverso segnalazioni e passaparola, contribuisce a </a:t>
            </a:r>
            <a:r>
              <a:rPr lang="it-IT" sz="32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incanalare clienti e lavoro</a:t>
            </a:r>
            <a:r>
              <a:rPr lang="it-IT" sz="32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it-IT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verso la propria attività.</a:t>
            </a:r>
            <a:br>
              <a:rPr lang="it-IT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585377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00F4C272-D2BF-E5C2-3FC3-F59218F0BD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5700" y="2204792"/>
            <a:ext cx="5956300" cy="2129464"/>
          </a:xfrm>
        </p:spPr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PERCHE’ LA COLLABORAZIONE VINCE</a:t>
            </a:r>
            <a:r>
              <a:rPr lang="it-IT" dirty="0">
                <a:solidFill>
                  <a:schemeClr val="accent2"/>
                </a:solidFill>
              </a:rPr>
              <a:t>? 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0D9B96-A271-4892-FABE-69217001C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876BDAE-A16B-B243-7CCB-C3A229CB5269}"/>
              </a:ext>
            </a:extLst>
          </p:cNvPr>
          <p:cNvSpPr txBox="1"/>
          <p:nvPr/>
        </p:nvSpPr>
        <p:spPr>
          <a:xfrm>
            <a:off x="274320" y="676656"/>
            <a:ext cx="59563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it-IT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 sistema collaborativo, fondato sul </a:t>
            </a:r>
            <a:r>
              <a:rPr lang="it-IT" sz="32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network di relazioni tra le imprese</a:t>
            </a:r>
            <a:r>
              <a:rPr lang="it-IT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costituisce una potente </a:t>
            </a:r>
            <a:r>
              <a:rPr lang="it-IT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strategia per il tessuto economico e produttivo italiano</a:t>
            </a:r>
            <a:r>
              <a:rPr lang="it-IT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formato in prevalenza </a:t>
            </a:r>
            <a:r>
              <a:rPr lang="it-IT" sz="3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 piccole e medie imprese</a:t>
            </a:r>
            <a:r>
              <a:rPr lang="it-IT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it-IT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it-I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Unendo le forze, </a:t>
            </a:r>
            <a:r>
              <a:rPr lang="it-IT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PMI diventano un sistema</a:t>
            </a:r>
            <a:r>
              <a:rPr lang="it-IT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in grado di affrontare i grandi gruppi aziendali del mercato internazionale</a:t>
            </a:r>
            <a:endParaRPr lang="it-IT" sz="3200" dirty="0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EC1F8F9-ECF8-3B58-286D-08AFAF1CA10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10800000" flipV="1">
            <a:off x="6382512" y="4136652"/>
            <a:ext cx="3858768" cy="2432304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E704D0E-3ADA-A460-48B7-3E054A8F1871}"/>
              </a:ext>
            </a:extLst>
          </p:cNvPr>
          <p:cNvSpPr txBox="1"/>
          <p:nvPr/>
        </p:nvSpPr>
        <p:spPr>
          <a:xfrm>
            <a:off x="4876800" y="123119"/>
            <a:ext cx="7315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>
                <a:hlinkClick r:id="rId3" tooltip="https://www.the-knowledge.it/rete-di-imprese-introduzione/"/>
              </a:rPr>
              <a:t>Questa foto</a:t>
            </a:r>
            <a:r>
              <a:rPr lang="it-IT" sz="900"/>
              <a:t> di Autore sconosciuto è concesso in licenza da </a:t>
            </a:r>
            <a:r>
              <a:rPr lang="it-IT" sz="900">
                <a:hlinkClick r:id="rId4" tooltip="https://creativecommons.org/licenses/by-nc-nd/3.0/"/>
              </a:rPr>
              <a:t>CC BY-NC-ND</a:t>
            </a:r>
            <a:endParaRPr lang="it-IT" sz="900"/>
          </a:p>
        </p:txBody>
      </p:sp>
    </p:spTree>
    <p:extLst>
      <p:ext uri="{BB962C8B-B14F-4D97-AF65-F5344CB8AC3E}">
        <p14:creationId xmlns:p14="http://schemas.microsoft.com/office/powerpoint/2010/main" val="496563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EC207AA6-AF10-A787-FCC9-8D2C516911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31442" y="2351062"/>
            <a:ext cx="5956300" cy="3043864"/>
          </a:xfrm>
        </p:spPr>
        <p:txBody>
          <a:bodyPr/>
          <a:lstStyle/>
          <a:p>
            <a:r>
              <a:rPr lang="it-IT" dirty="0">
                <a:solidFill>
                  <a:schemeClr val="accent1"/>
                </a:solidFill>
              </a:rPr>
              <a:t>I PRINCIPALI VANTAGGI DEL FARE NETWORK  TRA IMPRESE 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5E9944-E233-0718-F23F-D972FE888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B7743F-16B5-9D36-A39B-285CF1485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5</a:t>
            </a:fld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9654694-DE04-6CF5-598A-6DF6C502C5B6}"/>
              </a:ext>
            </a:extLst>
          </p:cNvPr>
          <p:cNvSpPr txBox="1"/>
          <p:nvPr/>
        </p:nvSpPr>
        <p:spPr>
          <a:xfrm>
            <a:off x="15949" y="283598"/>
            <a:ext cx="463579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it-IT" sz="2800" b="1" dirty="0">
                <a:solidFill>
                  <a:schemeClr val="accent1"/>
                </a:solidFill>
              </a:rPr>
              <a:t>OTTENERE DI PIU’ CON IL PROPRIO INVESTIMENTO</a:t>
            </a:r>
          </a:p>
          <a:p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D020C0D-B381-C4E7-F8F4-DB1E2D565F9E}"/>
              </a:ext>
            </a:extLst>
          </p:cNvPr>
          <p:cNvSpPr txBox="1"/>
          <p:nvPr/>
        </p:nvSpPr>
        <p:spPr>
          <a:xfrm>
            <a:off x="2594344" y="1396955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2"/>
                </a:solidFill>
              </a:rPr>
              <a:t>2) CONQUISTARE NUOVI MKT E NUOVI CLIENTI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C980654-9026-4886-FADA-39A65A42432A}"/>
              </a:ext>
            </a:extLst>
          </p:cNvPr>
          <p:cNvSpPr txBox="1"/>
          <p:nvPr/>
        </p:nvSpPr>
        <p:spPr>
          <a:xfrm>
            <a:off x="300221" y="3034226"/>
            <a:ext cx="41148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/>
                </a:solidFill>
              </a:rPr>
              <a:t>3) RENDERE IL PROPRIO BUSINESS ALL’AVANGUARDIA 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C62D2B9-B8E7-23F7-D34E-042A47E169E8}"/>
              </a:ext>
            </a:extLst>
          </p:cNvPr>
          <p:cNvSpPr txBox="1"/>
          <p:nvPr/>
        </p:nvSpPr>
        <p:spPr>
          <a:xfrm>
            <a:off x="1632097" y="4771602"/>
            <a:ext cx="7079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2"/>
                </a:solidFill>
              </a:rPr>
              <a:t>4) ARRICCHIRE IL PROPRIO BAGAGLIO DI COMPETENZE E CONOSCENZE</a:t>
            </a:r>
          </a:p>
        </p:txBody>
      </p:sp>
    </p:spTree>
    <p:extLst>
      <p:ext uri="{BB962C8B-B14F-4D97-AF65-F5344CB8AC3E}">
        <p14:creationId xmlns:p14="http://schemas.microsoft.com/office/powerpoint/2010/main" val="1857517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5EB6E7D-C381-9627-4739-BEE4105E9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3400" y="640123"/>
            <a:ext cx="3739342" cy="2169042"/>
          </a:xfrm>
        </p:spPr>
        <p:txBody>
          <a:bodyPr/>
          <a:lstStyle/>
          <a:p>
            <a:r>
              <a:rPr lang="it-IT" dirty="0">
                <a:solidFill>
                  <a:schemeClr val="accent2"/>
                </a:solidFill>
              </a:rPr>
              <a:t>LA REALTA’ DI FATTO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D202EE-388B-9B26-D96F-256860EBB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2BDBDD-DBAD-9985-38D5-F3B5D02E2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6</a:t>
            </a:fld>
            <a:endParaRPr lang="it-IT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606F8901-7387-57F7-3B4F-DE982BEA9A52}"/>
              </a:ext>
            </a:extLst>
          </p:cNvPr>
          <p:cNvSpPr txBox="1"/>
          <p:nvPr/>
        </p:nvSpPr>
        <p:spPr>
          <a:xfrm>
            <a:off x="174632" y="524315"/>
            <a:ext cx="6888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Secondo uno studio apportato da Aruba, basata su un intervista fatta a </a:t>
            </a:r>
            <a:r>
              <a:rPr lang="it-IT" sz="2400" dirty="0">
                <a:solidFill>
                  <a:schemeClr val="accent1"/>
                </a:solidFill>
              </a:rPr>
              <a:t>200 manager </a:t>
            </a:r>
            <a:r>
              <a:rPr lang="it-IT" sz="2400" dirty="0"/>
              <a:t>internazionali, emergono i seguenti dati: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169DA57C-122D-BA8D-F016-472C38458174}"/>
              </a:ext>
            </a:extLst>
          </p:cNvPr>
          <p:cNvSpPr txBox="1"/>
          <p:nvPr/>
        </p:nvSpPr>
        <p:spPr>
          <a:xfrm>
            <a:off x="40758" y="1890824"/>
            <a:ext cx="8569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it-IT" sz="2400" dirty="0"/>
              <a:t>Il </a:t>
            </a:r>
            <a:r>
              <a:rPr lang="it-IT" sz="2400" dirty="0">
                <a:solidFill>
                  <a:srgbClr val="FF0000"/>
                </a:solidFill>
              </a:rPr>
              <a:t>25%</a:t>
            </a:r>
            <a:r>
              <a:rPr lang="it-IT" sz="2400" dirty="0"/>
              <a:t> ammette di avere una conoscenza solo funzionale o limitata della rete aziendale</a:t>
            </a:r>
          </a:p>
          <a:p>
            <a:pPr marL="457200" indent="-457200">
              <a:buAutoNum type="arabicParenR"/>
            </a:pPr>
            <a:r>
              <a:rPr lang="it-IT" sz="2400" dirty="0"/>
              <a:t>L’</a:t>
            </a:r>
            <a:r>
              <a:rPr lang="it-IT" sz="2400" dirty="0">
                <a:solidFill>
                  <a:srgbClr val="FF0000"/>
                </a:solidFill>
              </a:rPr>
              <a:t>81% </a:t>
            </a:r>
            <a:r>
              <a:rPr lang="it-IT" sz="2400" dirty="0"/>
              <a:t>degli intervistati afferma che la propria organizzazione avrebbe bisogno di implementare i collegamenti tra imprese</a:t>
            </a:r>
          </a:p>
          <a:p>
            <a:pPr marL="457200" indent="-457200">
              <a:buAutoNum type="arabicParenR"/>
            </a:pPr>
            <a:r>
              <a:rPr lang="it-IT" sz="2400" dirty="0"/>
              <a:t>Il </a:t>
            </a:r>
            <a:r>
              <a:rPr lang="it-IT" sz="2400" dirty="0">
                <a:solidFill>
                  <a:srgbClr val="FF0000"/>
                </a:solidFill>
              </a:rPr>
              <a:t>73%</a:t>
            </a:r>
            <a:r>
              <a:rPr lang="it-IT" sz="2400" dirty="0"/>
              <a:t> riconosce particolari </a:t>
            </a:r>
            <a:r>
              <a:rPr lang="it-IT" sz="2400" dirty="0">
                <a:solidFill>
                  <a:srgbClr val="FF0000"/>
                </a:solidFill>
              </a:rPr>
              <a:t>difficoltà organizzative </a:t>
            </a:r>
            <a:r>
              <a:rPr lang="it-IT" sz="2400" dirty="0"/>
              <a:t>per restare al passo con i tempi e con i più recenti requisiti tecnologici e digitali, che permetterebbero una più facile creazione di collegamenti tra imprese.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56998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00B9EC64-E075-587E-0D8E-A0B819A129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2"/>
                </a:solidFill>
              </a:rPr>
              <a:t>GLI INVESTIMENTI 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C66453-E2DF-07E8-5106-5BFC38B9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D27068-6B28-12A5-1F56-EDEBA0DD6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7</a:t>
            </a:fld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AEECEA4-D5A0-EA1E-553F-BB9644020C6A}"/>
              </a:ext>
            </a:extLst>
          </p:cNvPr>
          <p:cNvSpPr txBox="1"/>
          <p:nvPr/>
        </p:nvSpPr>
        <p:spPr>
          <a:xfrm>
            <a:off x="574157" y="680483"/>
            <a:ext cx="9739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Le potenziali conseguenze di queste contraddizioni emergono guardando alle strategie di investimento delle imprese esaminate per l’anno in corso (2023)</a:t>
            </a:r>
          </a:p>
          <a:p>
            <a:endParaRPr lang="it-IT" sz="24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FEE1F37-6BB2-43E9-7605-7EC637D55157}"/>
              </a:ext>
            </a:extLst>
          </p:cNvPr>
          <p:cNvSpPr txBox="1"/>
          <p:nvPr/>
        </p:nvSpPr>
        <p:spPr>
          <a:xfrm>
            <a:off x="574157" y="2326114"/>
            <a:ext cx="5167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Mentre il </a:t>
            </a:r>
            <a:r>
              <a:rPr lang="it-IT" sz="2400" dirty="0">
                <a:solidFill>
                  <a:schemeClr val="accent1"/>
                </a:solidFill>
              </a:rPr>
              <a:t>50%</a:t>
            </a:r>
            <a:r>
              <a:rPr lang="it-IT" sz="2400" dirty="0"/>
              <a:t> dei leader aziendali afferma di voler aumentare la spesa per le iniziative digitali nel 2023, solo il </a:t>
            </a:r>
            <a:r>
              <a:rPr lang="it-IT" sz="2400" dirty="0">
                <a:solidFill>
                  <a:srgbClr val="FF0000"/>
                </a:solidFill>
              </a:rPr>
              <a:t>25% </a:t>
            </a:r>
            <a:r>
              <a:rPr lang="it-IT" sz="2400" dirty="0"/>
              <a:t>afferma che effettuerà un investimento corrispondente nella propria impresa.</a:t>
            </a:r>
          </a:p>
        </p:txBody>
      </p:sp>
      <p:sp>
        <p:nvSpPr>
          <p:cNvPr id="59" name="CasellaDiTesto 58">
            <a:extLst>
              <a:ext uri="{FF2B5EF4-FFF2-40B4-BE49-F238E27FC236}">
                <a16:creationId xmlns:a16="http://schemas.microsoft.com/office/drawing/2014/main" id="{67BB14FF-12F3-4018-182F-A1737348CE6D}"/>
              </a:ext>
            </a:extLst>
          </p:cNvPr>
          <p:cNvSpPr txBox="1"/>
          <p:nvPr/>
        </p:nvSpPr>
        <p:spPr>
          <a:xfrm>
            <a:off x="5582413" y="3378370"/>
            <a:ext cx="15378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600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41054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egnaposto immagine 9" descr="Immagine che contiene testo&#10;&#10;Descrizione generata automaticamente">
            <a:extLst>
              <a:ext uri="{FF2B5EF4-FFF2-40B4-BE49-F238E27FC236}">
                <a16:creationId xmlns:a16="http://schemas.microsoft.com/office/drawing/2014/main" id="{20EAF1BD-E9A2-4EDB-BEF4-1ECCC919576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31184" r="31184"/>
          <a:stretch>
            <a:fillRect/>
          </a:stretch>
        </p:blipFill>
        <p:spPr>
          <a:xfrm>
            <a:off x="1212806" y="1502208"/>
            <a:ext cx="4906044" cy="3853584"/>
          </a:xfrm>
        </p:spPr>
      </p:pic>
      <p:sp>
        <p:nvSpPr>
          <p:cNvPr id="3" name="Titolo 2">
            <a:extLst>
              <a:ext uri="{FF2B5EF4-FFF2-40B4-BE49-F238E27FC236}">
                <a16:creationId xmlns:a16="http://schemas.microsoft.com/office/drawing/2014/main" id="{8135806B-618C-3CEA-D6A8-2B0728916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7469" y="1502209"/>
            <a:ext cx="3776331" cy="2150236"/>
          </a:xfrm>
        </p:spPr>
        <p:txBody>
          <a:bodyPr/>
          <a:lstStyle/>
          <a:p>
            <a:r>
              <a:rPr lang="it-IT" sz="4000" b="0" dirty="0">
                <a:solidFill>
                  <a:schemeClr val="accent1"/>
                </a:solidFill>
              </a:rPr>
              <a:t>Il business networking tra studi professionali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6D00A2-8FB6-69AC-3DCD-C0477AD7B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10E228-0F66-B8BF-2ADA-D22314B2C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980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CA8962-375D-504A-6F08-B2653B4A1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/>
              <a:t>Aggiungere un piè di pagina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B0AE65-4AF1-66CA-69D1-C7357C76A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B51A1E-902D-48AF-9020-955120F399B6}" type="slidenum">
              <a:rPr lang="it-IT" smtClean="0"/>
              <a:pPr rtl="0"/>
              <a:t>9</a:t>
            </a:fld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B0B6640-EBC5-15BB-E97C-9FD415CC6B35}"/>
              </a:ext>
            </a:extLst>
          </p:cNvPr>
          <p:cNvSpPr txBox="1"/>
          <p:nvPr/>
        </p:nvSpPr>
        <p:spPr>
          <a:xfrm>
            <a:off x="616688" y="871870"/>
            <a:ext cx="969689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Il discorso precedentemente esposto vale non solo per le imprese, ma anche per i così detti </a:t>
            </a:r>
            <a:r>
              <a:rPr lang="it-IT" sz="2800" dirty="0">
                <a:solidFill>
                  <a:schemeClr val="accent1"/>
                </a:solidFill>
              </a:rPr>
              <a:t>«studi professionali», </a:t>
            </a:r>
            <a:r>
              <a:rPr lang="it-IT" sz="2800" dirty="0"/>
              <a:t>i quali agendo molto spesso individualmente, perdono le medesime opportunità offerte alle imprese che scelgono di collegarsi reciprocamente per creare un solido reticolo imprenditoriale</a:t>
            </a:r>
            <a:r>
              <a:rPr lang="it-IT" sz="2400" dirty="0"/>
              <a:t>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7D82D9B-FF4B-0AD9-60E6-23A5370CA411}"/>
              </a:ext>
            </a:extLst>
          </p:cNvPr>
          <p:cNvSpPr txBox="1"/>
          <p:nvPr/>
        </p:nvSpPr>
        <p:spPr>
          <a:xfrm>
            <a:off x="616688" y="3428999"/>
            <a:ext cx="83146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In particolare, per quanto riguarda il contesto italiano, data la presenza di un numero elevatissimo di studi professionali, l’unico modo per garantire futuro ai singoli è quello della creazione di «network tra liberi professionisti».</a:t>
            </a:r>
          </a:p>
        </p:txBody>
      </p:sp>
    </p:spTree>
    <p:extLst>
      <p:ext uri="{BB962C8B-B14F-4D97-AF65-F5344CB8AC3E}">
        <p14:creationId xmlns:p14="http://schemas.microsoft.com/office/powerpoint/2010/main" val="3760615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2218FC-8412-44B9-9E82-D51F1F531141}">
  <ds:schemaRefs>
    <ds:schemaRef ds:uri="http://purl.org/dc/elements/1.1/"/>
    <ds:schemaRef ds:uri="http://schemas.microsoft.com/sharepoint/v3"/>
    <ds:schemaRef ds:uri="http://schemas.microsoft.com/office/2006/documentManagement/types"/>
    <ds:schemaRef ds:uri="fb0879af-3eba-417a-a55a-ffe6dcd6ca77"/>
    <ds:schemaRef ds:uri="http://schemas.microsoft.com/office/2006/metadata/properties"/>
    <ds:schemaRef ds:uri="http://schemas.microsoft.com/office/infopath/2007/PartnerControls"/>
    <ds:schemaRef ds:uri="6dc4bcd6-49db-4c07-9060-8acfc67cef9f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64A4C9D-F801-4923-BC6D-E0006F5123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1389</TotalTime>
  <Words>552</Words>
  <Application>Microsoft Office PowerPoint</Application>
  <PresentationFormat>Widescreen</PresentationFormat>
  <Paragraphs>48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di Office</vt:lpstr>
      <vt:lpstr>La scarsa comprensione del valore della rete aziendale mette a rischio la trasformazione digitale </vt:lpstr>
      <vt:lpstr> NETWORK &amp; IMPRESE </vt:lpstr>
      <vt:lpstr>COSA E’ IL BUSINESS NETWORKING?</vt:lpstr>
      <vt:lpstr>PERCHE’ LA COLLABORAZIONE VINCE? </vt:lpstr>
      <vt:lpstr>I PRINCIPALI VANTAGGI DEL FARE NETWORK  TRA IMPRESE </vt:lpstr>
      <vt:lpstr>LA REALTA’ DI FATTO</vt:lpstr>
      <vt:lpstr>GLI INVESTIMENTI </vt:lpstr>
      <vt:lpstr>Il business networking tra studi professionali</vt:lpstr>
      <vt:lpstr>Presentazione standard di PowerPoint</vt:lpstr>
      <vt:lpstr>Alcuni dati </vt:lpstr>
      <vt:lpstr>FINE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&amp; IMPRESE</dc:title>
  <dc:creator>f.difilippo2@studenti.unimc.it</dc:creator>
  <cp:lastModifiedBy>f.difilippo2@studenti.unimc.it</cp:lastModifiedBy>
  <cp:revision>2</cp:revision>
  <dcterms:created xsi:type="dcterms:W3CDTF">2023-03-12T18:57:08Z</dcterms:created>
  <dcterms:modified xsi:type="dcterms:W3CDTF">2023-03-15T08:05:25Z</dcterms:modified>
</cp:coreProperties>
</file>