
<file path=[Content_Types].xml><?xml version="1.0" encoding="utf-8"?>
<Types xmlns="http://schemas.openxmlformats.org/package/2006/content-types"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media/image5.jpg" ContentType="image/jpeg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2" r:id="rId3"/>
  </p:sldMasterIdLst>
  <p:notesMasterIdLst>
    <p:notesMasterId r:id="rId15"/>
  </p:notesMasterIdLst>
  <p:handoutMasterIdLst>
    <p:handoutMasterId r:id="rId16"/>
  </p:handoutMasterIdLst>
  <p:sldIdLst>
    <p:sldId id="308" r:id="rId4"/>
    <p:sldId id="298" r:id="rId5"/>
    <p:sldId id="299" r:id="rId6"/>
    <p:sldId id="300" r:id="rId7"/>
    <p:sldId id="301" r:id="rId8"/>
    <p:sldId id="302" r:id="rId9"/>
    <p:sldId id="303" r:id="rId10"/>
    <p:sldId id="304" r:id="rId11"/>
    <p:sldId id="305" r:id="rId12"/>
    <p:sldId id="306" r:id="rId13"/>
    <p:sldId id="307" r:id="rId1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C6AB83-5E10-4D1F-AAB1-90325F5A23FE}" v="65" dt="2023-03-14T21:43:09.824"/>
  </p1510:revLst>
</p1510:revInfo>
</file>

<file path=ppt/tableStyles.xml><?xml version="1.0" encoding="utf-8"?>
<a:tblStyleLst xmlns:a="http://schemas.openxmlformats.org/drawingml/2006/main" def="{073A0DAA-6AF3-43AB-8588-CEC1D06C72B9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38" autoAdjust="0"/>
    <p:restoredTop sz="94574" autoAdjust="0"/>
  </p:normalViewPr>
  <p:slideViewPr>
    <p:cSldViewPr snapToGrid="0">
      <p:cViewPr varScale="1">
        <p:scale>
          <a:sx n="69" d="100"/>
          <a:sy n="69" d="100"/>
        </p:scale>
        <p:origin x="80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750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21" Type="http://schemas.microsoft.com/office/2015/10/relationships/revisionInfo" Target="revisionInfo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910C252-6BAA-4DA1-B375-5BC4F62E35DC}" type="datetime1">
              <a:rPr lang="it-IT" smtClean="0"/>
              <a:t>15/03/2023</a:t>
            </a:fld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2C0B10-7CAE-41E4-AB02-7E8B1FF2B898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140F9C-702C-4EF1-BBD5-EB8FAB3C4E97}" type="datetime1">
              <a:rPr lang="it-IT" smtClean="0"/>
              <a:pPr/>
              <a:t>15/03/2023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dirty="0"/>
              <a:t>Modifica gli stili del testo dello schema</a:t>
            </a:r>
          </a:p>
          <a:p>
            <a:pPr lvl="1" rtl="0"/>
            <a:r>
              <a:rPr lang="it-IT" dirty="0"/>
              <a:t>Secondo livello</a:t>
            </a:r>
          </a:p>
          <a:p>
            <a:pPr lvl="2" rtl="0"/>
            <a:r>
              <a:rPr lang="it-IT" dirty="0"/>
              <a:t>Terzo livello</a:t>
            </a:r>
          </a:p>
          <a:p>
            <a:pPr lvl="3" rtl="0"/>
            <a:r>
              <a:rPr lang="it-IT" dirty="0"/>
              <a:t>Quarto livello</a:t>
            </a:r>
          </a:p>
          <a:p>
            <a:pPr lvl="4" rtl="0"/>
            <a:r>
              <a:rPr lang="it-IT" dirty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530193B-564F-4854-8A52-728F3FB19C85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03816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717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29F132-CF2A-99D6-72EB-013727865E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3B038CE-4619-DFE4-F6C1-4C509D954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F106CB9-6D70-CE4F-5E7C-B587BA5BD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90A82-9ACA-4FE8-954E-59942C3BDDD4}" type="datetimeFigureOut">
              <a:rPr lang="it-IT" smtClean="0"/>
              <a:t>15/03/2023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75AA9F4-0271-48BA-EE69-990C54781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/>
              <a:t>Aggiungere un piè di pagina</a:t>
            </a:r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BBA6C12-7B5D-2B27-95B8-3555B7D95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36940017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567A8B-188D-7EC1-4311-0642142A5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39814EA-678F-AD2B-54C3-135C22E8C0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1EDE4CF-20A0-C8D6-CA99-B8CBF56AC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90A82-9ACA-4FE8-954E-59942C3BDDD4}" type="datetimeFigureOut">
              <a:rPr lang="it-IT" smtClean="0"/>
              <a:t>15/03/2023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89EA729-1CB6-7A31-BA1B-4E250AA38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/>
              <a:t>Aggiungere un piè di pagina</a:t>
            </a:r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C4624BD-6C97-BD17-D02D-679BA2AB8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66789952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3EA8EB05-C31C-23F9-E82F-D16A50089C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08759AC-08E1-EC56-AFCE-007762A15A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9FB0E92-933E-44D8-ABD8-AF2BBB18A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90A82-9ACA-4FE8-954E-59942C3BDDD4}" type="datetimeFigureOut">
              <a:rPr lang="it-IT" smtClean="0"/>
              <a:t>15/03/2023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A90A6FA-B5C4-80E5-23D1-5B6302132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/>
              <a:t>Aggiungere un piè di pagina</a:t>
            </a:r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72D280C-A1BE-2E4B-E28B-5F782728E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83770530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Diapositiva titol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egnaposto immagine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588" cy="6804025"/>
          </a:xfrm>
          <a:solidFill>
            <a:schemeClr val="bg1">
              <a:lumMod val="85000"/>
            </a:schemeClr>
          </a:solidFill>
        </p:spPr>
        <p:txBody>
          <a:bodyPr tIns="1728000" rtlCol="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it-IT" dirty="0"/>
              <a:t>Inserire o trascinare la foto qui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00400" y="2811053"/>
            <a:ext cx="8991600" cy="1261295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lnSpc>
                <a:spcPct val="70000"/>
              </a:lnSpc>
              <a:defRPr lang="en-ZA" sz="4800" b="1" spc="-300" dirty="0"/>
            </a:lvl1pPr>
          </a:lstStyle>
          <a:p>
            <a:pPr lvl="0" algn="r" rtl="0"/>
            <a:r>
              <a:rPr lang="it-IT" dirty="0"/>
              <a:t>Fare clic per modificare il titolo della presentazione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400" y="4061039"/>
            <a:ext cx="6580188" cy="580921"/>
          </a:xfrm>
          <a:solidFill>
            <a:schemeClr val="tx1">
              <a:alpha val="80000"/>
            </a:schemeClr>
          </a:solidFill>
        </p:spPr>
        <p:txBody>
          <a:bodyPr vert="horz" lIns="180000" tIns="180000" rIns="180000" bIns="180000" rtlCol="0">
            <a:noAutofit/>
          </a:bodyPr>
          <a:lstStyle>
            <a:lvl1pPr marL="0" indent="0" algn="r">
              <a:buNone/>
              <a:defRPr lang="en-ZA" dirty="0">
                <a:solidFill>
                  <a:schemeClr val="bg1"/>
                </a:solidFill>
              </a:defRPr>
            </a:lvl1pPr>
          </a:lstStyle>
          <a:p>
            <a:pPr marL="266700" lvl="0" indent="-266700" algn="ctr" rtl="0"/>
            <a:r>
              <a:rPr lang="it-IT"/>
              <a:t>Fare clic per modificare lo stile del sottotitolo dello schema</a:t>
            </a:r>
            <a:endParaRPr lang="it-IT" dirty="0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9780588" y="2698612"/>
            <a:ext cx="2411412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778904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a divisore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egnaposto immagine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588" cy="6371351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it-IT" dirty="0"/>
              <a:t>Inserire o trascinare </a:t>
            </a:r>
            <a:br>
              <a:rPr lang="it-IT" dirty="0"/>
            </a:br>
            <a:r>
              <a:rPr lang="it-IT" dirty="0"/>
              <a:t>la foto qui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5700" y="2204792"/>
            <a:ext cx="5956300" cy="1944000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4800" b="1" spc="-300" dirty="0"/>
            </a:lvl1pPr>
          </a:lstStyle>
          <a:p>
            <a:pPr lvl="0" algn="r" rtl="0"/>
            <a:r>
              <a:rPr lang="it-IT" dirty="0"/>
              <a:t>Fare clic per modificare il divisore di sezione</a:t>
            </a:r>
          </a:p>
        </p:txBody>
      </p:sp>
      <p:sp>
        <p:nvSpPr>
          <p:cNvPr id="7" name="Sottotitolo 2">
            <a:extLst>
              <a:ext uri="{FF2B5EF4-FFF2-40B4-BE49-F238E27FC236}">
                <a16:creationId xmlns:a16="http://schemas.microsoft.com/office/drawing/2014/main" id="{9E4D4535-D519-40ED-B8A4-2EA1276BB6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5700" y="4148860"/>
            <a:ext cx="5956300" cy="1100565"/>
          </a:xfrm>
          <a:solidFill>
            <a:schemeClr val="tx1">
              <a:alpha val="80000"/>
            </a:schemeClr>
          </a:solidFill>
        </p:spPr>
        <p:txBody>
          <a:bodyPr lIns="180000" tIns="180000" rIns="252000" bIns="180000" rtlCol="0"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266700" indent="0" algn="r">
              <a:buNone/>
              <a:defRPr sz="1800">
                <a:solidFill>
                  <a:schemeClr val="bg1"/>
                </a:solidFill>
              </a:defRPr>
            </a:lvl2pPr>
            <a:lvl3pPr marL="542925" indent="0" algn="r">
              <a:buNone/>
              <a:defRPr sz="1800">
                <a:solidFill>
                  <a:schemeClr val="bg1"/>
                </a:solidFill>
              </a:defRPr>
            </a:lvl3pPr>
            <a:lvl4pPr marL="809625" indent="0" algn="r">
              <a:buNone/>
              <a:defRPr sz="1800">
                <a:solidFill>
                  <a:schemeClr val="bg1"/>
                </a:solidFill>
              </a:defRPr>
            </a:lvl4pPr>
            <a:lvl5pPr marL="1076325" indent="0" algn="r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it-IT" dirty="0"/>
              <a:t>Fare clic per modificare lo stile del sottotitolo dello schema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816FE98-6A12-44EC-8485-8B5EFABD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9780588" y="5247782"/>
            <a:ext cx="2411412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50EF489-F21B-4E7C-9A44-D3CC8DC3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07349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ivisore 2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egnaposto immagine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11412" y="0"/>
            <a:ext cx="9780588" cy="6371351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it-IT" dirty="0"/>
              <a:t>Inserire o trascinare </a:t>
            </a:r>
            <a:br>
              <a:rPr lang="it-IT" dirty="0"/>
            </a:br>
            <a:r>
              <a:rPr lang="it-IT" dirty="0"/>
              <a:t>la foto qui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E473AB13-DFF9-4538-9907-E261659E0E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700" y="2156226"/>
            <a:ext cx="5958000" cy="1958400"/>
          </a:xfrm>
          <a:solidFill>
            <a:schemeClr val="bg1"/>
          </a:solidFill>
        </p:spPr>
        <p:txBody>
          <a:bodyPr lIns="252000" tIns="180000" rIns="180000" bIns="180000" rtlCol="0"/>
          <a:lstStyle>
            <a:lvl1pPr>
              <a:defRPr sz="4800" b="1" spc="-3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it-IT" dirty="0"/>
              <a:t>Fare clic per modificare il divisore di sezione</a:t>
            </a:r>
          </a:p>
        </p:txBody>
      </p:sp>
      <p:sp>
        <p:nvSpPr>
          <p:cNvPr id="7" name="Sottotitolo 2">
            <a:extLst>
              <a:ext uri="{FF2B5EF4-FFF2-40B4-BE49-F238E27FC236}">
                <a16:creationId xmlns:a16="http://schemas.microsoft.com/office/drawing/2014/main" id="{9E4D4535-D519-40ED-B8A4-2EA1276BB6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10760"/>
            <a:ext cx="5956300" cy="1100565"/>
          </a:xfrm>
          <a:solidFill>
            <a:schemeClr val="tx1">
              <a:alpha val="80000"/>
            </a:schemeClr>
          </a:solidFill>
        </p:spPr>
        <p:txBody>
          <a:bodyPr lIns="252000" tIns="180000" rIns="180000" bIns="180000" rtlCol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266700" indent="0" algn="r">
              <a:buNone/>
              <a:defRPr sz="1800">
                <a:solidFill>
                  <a:schemeClr val="bg1"/>
                </a:solidFill>
              </a:defRPr>
            </a:lvl2pPr>
            <a:lvl3pPr marL="542925" indent="0" algn="r">
              <a:buNone/>
              <a:defRPr sz="1800">
                <a:solidFill>
                  <a:schemeClr val="bg1"/>
                </a:solidFill>
              </a:defRPr>
            </a:lvl3pPr>
            <a:lvl4pPr marL="809625" indent="0" algn="r">
              <a:buNone/>
              <a:defRPr sz="1800">
                <a:solidFill>
                  <a:schemeClr val="bg1"/>
                </a:solidFill>
              </a:defRPr>
            </a:lvl4pPr>
            <a:lvl5pPr marL="1076325" indent="0" algn="r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it-IT" dirty="0"/>
              <a:t>Fare clic per modificare lo stile del sottotitolo dello schema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816FE98-6A12-44EC-8485-8B5EFABD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0" y="5209682"/>
            <a:ext cx="2411412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it-IT" dirty="0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50EF489-F21B-4E7C-9A44-D3CC8DC3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828585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immagine tes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immagine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-1"/>
            <a:ext cx="6096000" cy="6371351"/>
          </a:xfrm>
          <a:solidFill>
            <a:schemeClr val="bg1">
              <a:lumMod val="95000"/>
            </a:schemeClr>
          </a:solidFill>
        </p:spPr>
        <p:txBody>
          <a:bodyPr tIns="1584000" rtlCol="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it-IT" dirty="0"/>
              <a:t>Inserire o trascinare la foto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11800" y="3802899"/>
            <a:ext cx="4648200" cy="985000"/>
          </a:xfrm>
          <a:solidFill>
            <a:schemeClr val="bg1"/>
          </a:solidFill>
        </p:spPr>
        <p:txBody>
          <a:bodyPr lIns="180000" tIns="180000" rIns="180000" bIns="180000" rtlCol="0"/>
          <a:lstStyle>
            <a:lvl1pPr algn="r">
              <a:lnSpc>
                <a:spcPct val="70000"/>
              </a:lnSpc>
              <a:defRPr sz="3600" b="1" spc="-3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Modificare il titolo della pagina</a:t>
            </a:r>
          </a:p>
        </p:txBody>
      </p:sp>
      <p:sp>
        <p:nvSpPr>
          <p:cNvPr id="10" name="Sottotitolo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11800" y="4787900"/>
            <a:ext cx="4648200" cy="1162800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 rtlCol="0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it-IT" dirty="0"/>
              <a:t>Sottotitolo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2668686"/>
            <a:ext cx="5472000" cy="2999426"/>
          </a:xfrm>
        </p:spPr>
        <p:txBody>
          <a:bodyPr rtlCol="0" anchor="b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1508F53F-6AA2-4060-904A-BC90211DC043}"/>
              </a:ext>
            </a:extLst>
          </p:cNvPr>
          <p:cNvSpPr/>
          <p:nvPr userDrawn="1"/>
        </p:nvSpPr>
        <p:spPr>
          <a:xfrm>
            <a:off x="9348588" y="3700775"/>
            <a:ext cx="2411412" cy="1148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501039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immagine tes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immagine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6096000" cy="6371351"/>
          </a:xfrm>
          <a:solidFill>
            <a:schemeClr val="bg1">
              <a:lumMod val="95000"/>
            </a:schemeClr>
          </a:solidFill>
        </p:spPr>
        <p:txBody>
          <a:bodyPr tIns="1584000" rtlCol="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it-IT" dirty="0"/>
              <a:t>Inserire o trascinare la foto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8100" y="1869795"/>
            <a:ext cx="6641900" cy="1124345"/>
          </a:xfrm>
          <a:solidFill>
            <a:schemeClr val="bg1">
              <a:lumMod val="95000"/>
            </a:schemeClr>
          </a:solidFill>
        </p:spPr>
        <p:txBody>
          <a:bodyPr lIns="180000" tIns="180000" rIns="180000" bIns="180000" rtlCol="0"/>
          <a:lstStyle>
            <a:lvl1pPr algn="l">
              <a:lnSpc>
                <a:spcPct val="70000"/>
              </a:lnSpc>
              <a:defRPr sz="4400" b="1" spc="-3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Fare clic per modificare il titolo della pagina</a:t>
            </a:r>
          </a:p>
        </p:txBody>
      </p:sp>
      <p:sp>
        <p:nvSpPr>
          <p:cNvPr id="10" name="Sottotitolo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18334" y="2994141"/>
            <a:ext cx="6641626" cy="590155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 rtlCol="0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it-IT" dirty="0"/>
              <a:t>Sottotitolo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8000" y="3763648"/>
            <a:ext cx="5472000" cy="2428351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FA5285E0-8F27-49C4-AADF-92A3B72D41FD}"/>
              </a:ext>
            </a:extLst>
          </p:cNvPr>
          <p:cNvSpPr/>
          <p:nvPr userDrawn="1"/>
        </p:nvSpPr>
        <p:spPr>
          <a:xfrm>
            <a:off x="9775824" y="1762069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43892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Fare clic per modificare il titolo della pagina</a:t>
            </a:r>
          </a:p>
        </p:txBody>
      </p:sp>
      <p:sp>
        <p:nvSpPr>
          <p:cNvPr id="9" name="Sottotitolo 2">
            <a:extLst>
              <a:ext uri="{FF2B5EF4-FFF2-40B4-BE49-F238E27FC236}">
                <a16:creationId xmlns:a16="http://schemas.microsoft.com/office/drawing/2014/main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it-IT" dirty="0"/>
              <a:t>Sottotitolo</a:t>
            </a:r>
          </a:p>
        </p:txBody>
      </p:sp>
      <p:sp>
        <p:nvSpPr>
          <p:cNvPr id="3" name="Segnaposto sinistro confronto 1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5834"/>
            <a:ext cx="5472000" cy="360000"/>
          </a:xfrm>
        </p:spPr>
        <p:txBody>
          <a:bodyPr rtlCol="0" anchor="t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023668"/>
            <a:ext cx="5472000" cy="4168332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12" name="Segnaposto sinistro confronto 2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0000" y="1516359"/>
            <a:ext cx="5472000" cy="358775"/>
          </a:xfrm>
        </p:spPr>
        <p:txBody>
          <a:bodyPr rtlCol="0"/>
          <a:lstStyle>
            <a:lvl1pPr marL="0" indent="0">
              <a:buNone/>
              <a:defRPr sz="2400" b="1"/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8" name="Segnaposto testo 4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2020359"/>
            <a:ext cx="5472113" cy="4170891"/>
          </a:xfrm>
        </p:spPr>
        <p:txBody>
          <a:bodyPr rtlCol="0"/>
          <a:lstStyle/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8733E7E-50D2-4F6C-9DF2-CF4C98C4B847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099557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immagine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6371350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it-IT" dirty="0"/>
              <a:t>Inserire o trascinare la foto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096000" y="5359400"/>
            <a:ext cx="5664000" cy="565899"/>
          </a:xfrm>
          <a:solidFill>
            <a:schemeClr val="tx1"/>
          </a:solidFill>
        </p:spPr>
        <p:txBody>
          <a:bodyPr lIns="180000" tIns="180000" rIns="180000" bIns="180000" rtlCol="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-IT" dirty="0"/>
              <a:t>Immettere la didascalia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8B3D119C-DBF5-4B4F-BE38-7BD7B5C8A5D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7F8E7C83-06D7-4C5B-85B7-0E5713B4F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877846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zi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egnaposto immagine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102" cy="6804025"/>
          </a:xfrm>
          <a:solidFill>
            <a:schemeClr val="bg1">
              <a:lumMod val="85000"/>
            </a:schemeClr>
          </a:solidFill>
        </p:spPr>
        <p:txBody>
          <a:bodyPr tIns="0"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it-IT" dirty="0"/>
              <a:t>Inserire o trascinare la foto qui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58200" y="2798354"/>
            <a:ext cx="3733800" cy="1013684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6000" b="1" spc="-300" dirty="0"/>
            </a:lvl1pPr>
          </a:lstStyle>
          <a:p>
            <a:pPr lvl="0" algn="r" rtl="0"/>
            <a:r>
              <a:rPr lang="it-IT" dirty="0"/>
              <a:t>Grazie</a:t>
            </a:r>
          </a:p>
        </p:txBody>
      </p:sp>
      <p:sp>
        <p:nvSpPr>
          <p:cNvPr id="9" name="Segnaposto testo 5">
            <a:extLst>
              <a:ext uri="{FF2B5EF4-FFF2-40B4-BE49-F238E27FC236}">
                <a16:creationId xmlns:a16="http://schemas.microsoft.com/office/drawing/2014/main" id="{52FA7FC9-E40E-4144-84E4-34E3722E9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58200" y="3957705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it-IT" dirty="0"/>
              <a:t>Nome completo</a:t>
            </a:r>
          </a:p>
        </p:txBody>
      </p:sp>
      <p:sp>
        <p:nvSpPr>
          <p:cNvPr id="10" name="Segnaposto testo 6">
            <a:extLst>
              <a:ext uri="{FF2B5EF4-FFF2-40B4-BE49-F238E27FC236}">
                <a16:creationId xmlns:a16="http://schemas.microsoft.com/office/drawing/2014/main" id="{97289182-4FE6-4A18-9775-4588D5801C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8200" y="4306722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it-IT" dirty="0"/>
              <a:t>Numero di telefono</a:t>
            </a:r>
          </a:p>
        </p:txBody>
      </p:sp>
      <p:sp>
        <p:nvSpPr>
          <p:cNvPr id="11" name="Segnaposto testo 7">
            <a:extLst>
              <a:ext uri="{FF2B5EF4-FFF2-40B4-BE49-F238E27FC236}">
                <a16:creationId xmlns:a16="http://schemas.microsoft.com/office/drawing/2014/main" id="{BD4E94C7-6CAF-4FEE-9E02-D3D3A2AC5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458200" y="4655739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it-IT" dirty="0"/>
              <a:t>Indirizzo di posta elettronica o </a:t>
            </a:r>
            <a:r>
              <a:rPr lang="it-IT" dirty="0" err="1"/>
              <a:t>handle</a:t>
            </a:r>
            <a:r>
              <a:rPr lang="it-IT" dirty="0"/>
              <a:t> di social media</a:t>
            </a:r>
          </a:p>
        </p:txBody>
      </p:sp>
      <p:sp>
        <p:nvSpPr>
          <p:cNvPr id="12" name="Segnaposto testo 8">
            <a:extLst>
              <a:ext uri="{FF2B5EF4-FFF2-40B4-BE49-F238E27FC236}">
                <a16:creationId xmlns:a16="http://schemas.microsoft.com/office/drawing/2014/main" id="{0DE421A3-3C59-48FC-BC3B-007ADFBEB4F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58200" y="5004756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it-IT" dirty="0"/>
              <a:t>Sito Web della società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8458200" y="2685912"/>
            <a:ext cx="3733800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22FB6A7-1E80-487C-93E6-DCAA8751EF2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49663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F9EF80-8147-B492-8D27-B09319A3A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6416F7-BAB9-C8CE-5FE8-D9B0CB4B19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070EDE9-F7D4-4447-79C1-8F2CBAA1C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90A82-9ACA-4FE8-954E-59942C3BDDD4}" type="datetimeFigureOut">
              <a:rPr lang="it-IT" smtClean="0"/>
              <a:t>15/03/2023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92810D3-6AC7-DC5B-7517-417234B77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/>
              <a:t>Aggiungere un piè di pagina</a:t>
            </a:r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8086BC5-595F-88A6-D3B1-8D8CF3D3F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34911661"/>
      </p:ext>
    </p:extLst>
  </p:cSld>
  <p:clrMapOvr>
    <a:masterClrMapping/>
  </p:clrMapOvr>
  <p:hf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Fare clic per modificare il titolo della pagina</a:t>
            </a:r>
          </a:p>
        </p:txBody>
      </p:sp>
      <p:sp>
        <p:nvSpPr>
          <p:cNvPr id="7" name="Sottotitolo 2">
            <a:extLst>
              <a:ext uri="{FF2B5EF4-FFF2-40B4-BE49-F238E27FC236}">
                <a16:creationId xmlns:a16="http://schemas.microsoft.com/office/drawing/2014/main" id="{E97A9A62-1AA6-47A9-A1A0-5419682374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it-IT" dirty="0"/>
              <a:t>Sottotitolo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8DE0AAD-6FBD-416B-A91A-21F2B737919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Fare clic per modificare il titolo della pagina</a:t>
            </a:r>
          </a:p>
        </p:txBody>
      </p:sp>
      <p:sp>
        <p:nvSpPr>
          <p:cNvPr id="7" name="Sottotitolo 2">
            <a:extLst>
              <a:ext uri="{FF2B5EF4-FFF2-40B4-BE49-F238E27FC236}">
                <a16:creationId xmlns:a16="http://schemas.microsoft.com/office/drawing/2014/main" id="{7DEBF36F-ADC5-48FF-BFAF-3BED06924FD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it-IT" dirty="0"/>
              <a:t>Sottotitolo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512000"/>
            <a:ext cx="5472000" cy="468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6" name="Segnaposto testo 4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1511250"/>
            <a:ext cx="5472113" cy="4680000"/>
          </a:xfrm>
        </p:spPr>
        <p:txBody>
          <a:bodyPr rtlCol="0"/>
          <a:lstStyle/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64CFC6C-1D8B-46C9-B0F7-A8BD88D8AB4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915521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Fare clic per modificare il titolo della pagina</a:t>
            </a:r>
          </a:p>
        </p:txBody>
      </p:sp>
      <p:sp>
        <p:nvSpPr>
          <p:cNvPr id="9" name="Sottotitolo 2">
            <a:extLst>
              <a:ext uri="{FF2B5EF4-FFF2-40B4-BE49-F238E27FC236}">
                <a16:creationId xmlns:a16="http://schemas.microsoft.com/office/drawing/2014/main" id="{F94EB5D3-F8CB-4E76-8D7E-FF441818EE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it-IT" dirty="0"/>
              <a:t>Sottotitolo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360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01550" y="1511476"/>
            <a:ext cx="3600450" cy="4679249"/>
          </a:xfrm>
        </p:spPr>
        <p:txBody>
          <a:bodyPr rtlCol="0"/>
          <a:lstStyle/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11" name="Segnaposto testo 5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71550" y="1511475"/>
            <a:ext cx="3600450" cy="4679250"/>
          </a:xfrm>
        </p:spPr>
        <p:txBody>
          <a:bodyPr rtlCol="0"/>
          <a:lstStyle/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817AAC4-A657-4D75-A527-0307AFF2B1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543880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Fare clic per modificare il titolo della pagina</a:t>
            </a:r>
          </a:p>
        </p:txBody>
      </p:sp>
      <p:sp>
        <p:nvSpPr>
          <p:cNvPr id="10" name="Sottotitolo 2">
            <a:extLst>
              <a:ext uri="{FF2B5EF4-FFF2-40B4-BE49-F238E27FC236}">
                <a16:creationId xmlns:a16="http://schemas.microsoft.com/office/drawing/2014/main" id="{9D7ACCB5-9A86-4F46-89E2-B79F48C9EC1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it-IT" dirty="0"/>
              <a:t>Sottotitolo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216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26412" y="1512000"/>
            <a:ext cx="2160588" cy="4679250"/>
          </a:xfrm>
        </p:spPr>
        <p:txBody>
          <a:bodyPr rtlCol="0"/>
          <a:lstStyle/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13" name="Segnaposto testo 5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21412" y="1512000"/>
            <a:ext cx="2160588" cy="4679250"/>
          </a:xfrm>
        </p:spPr>
        <p:txBody>
          <a:bodyPr rtlCol="0"/>
          <a:lstStyle/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15" name="Segnaposto testo 6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6412" y="1507535"/>
            <a:ext cx="2160588" cy="4679250"/>
          </a:xfrm>
        </p:spPr>
        <p:txBody>
          <a:bodyPr rtlCol="0"/>
          <a:lstStyle/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17" name="Segnaposto testo 7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11412" y="1507535"/>
            <a:ext cx="2160588" cy="4683715"/>
          </a:xfrm>
        </p:spPr>
        <p:txBody>
          <a:bodyPr rtlCol="0"/>
          <a:lstStyle/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09ABD5E-B8F1-4246-B167-09138760AD7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748372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Fare clic per modificare il titolo della pagina</a:t>
            </a:r>
          </a:p>
        </p:txBody>
      </p:sp>
      <p:sp>
        <p:nvSpPr>
          <p:cNvPr id="5" name="Sottotitolo 2">
            <a:extLst>
              <a:ext uri="{FF2B5EF4-FFF2-40B4-BE49-F238E27FC236}">
                <a16:creationId xmlns:a16="http://schemas.microsoft.com/office/drawing/2014/main" id="{10727B06-56A8-44A2-B6C2-9ED183D107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it-IT" dirty="0"/>
              <a:t>Sottotitolo</a:t>
            </a:r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53CF994-8B2C-443F-B695-7378DD360DAA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A95CDFA7-DEA3-4BBE-8D70-0AF654A1E6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90694D9D-C633-4D52-965E-E5BBD9883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39767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A1295F-7FDE-6F71-EDA9-161076EE4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980B0FA-D33E-DB20-8837-456CBCE1B5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57AA896-7BDD-335E-CA22-E126F79D8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90A82-9ACA-4FE8-954E-59942C3BDDD4}" type="datetimeFigureOut">
              <a:rPr lang="it-IT" smtClean="0"/>
              <a:t>15/03/2023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EE86D0E-09EC-FBAD-0343-11C35261A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/>
              <a:t>Aggiungere un piè di pagina</a:t>
            </a:r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4460671-093F-6C41-4F8B-AAEE08ABD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10840183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4BF097-AACC-2AB1-E893-B4FD007CF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62816A2-878A-982D-E778-8394BC1BAB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79035F2-A247-5559-224B-C4292E4361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AC92CE9-975C-D682-BE99-5CFD7A0B4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90A82-9ACA-4FE8-954E-59942C3BDDD4}" type="datetimeFigureOut">
              <a:rPr lang="it-IT" smtClean="0"/>
              <a:t>15/03/2023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EEABEED-58DD-C0A8-8C4A-82FB2137E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/>
              <a:t>Aggiungere un piè di pagina</a:t>
            </a:r>
            <a:endParaRPr lang="it-IT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23D78A9-1C3B-69A7-DD25-2366F5547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33911742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B31FB7-758B-A7FC-90C9-39C3AB4E9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0EAA11D-02C4-1E83-1C55-8BA6FC000A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1F9D59D-9F73-4D22-90E7-283B083FDF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4029E1C-9E2F-E837-2D9F-B22D9A1D4E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D5223823-9833-0387-D019-BF8B1E2205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60FDA963-5A1F-F2D1-7AE6-6CE051997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90A82-9ACA-4FE8-954E-59942C3BDDD4}" type="datetimeFigureOut">
              <a:rPr lang="it-IT" smtClean="0"/>
              <a:t>15/03/2023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5B07580-50E0-4F36-3F42-3413EFD96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/>
              <a:t>Aggiungere un piè di pagina</a:t>
            </a:r>
            <a:endParaRPr lang="it-IT" dirty="0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44351484-7E76-0A13-298A-18DAB6C5E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68563195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8E808A-57E3-5EDA-625E-3FF18815D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B836BC0-BA0B-F8C9-8171-AFF212200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90A82-9ACA-4FE8-954E-59942C3BDDD4}" type="datetimeFigureOut">
              <a:rPr lang="it-IT" smtClean="0"/>
              <a:t>15/03/2023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A4C21E4E-B91A-85E4-B4DB-13409171E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/>
              <a:t>Aggiungere un piè di pagina</a:t>
            </a:r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9B74CBE-368B-DEE9-A579-0FB8FA5E4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04437857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04C63A59-39DB-80E2-CC45-16351AB15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90A82-9ACA-4FE8-954E-59942C3BDDD4}" type="datetimeFigureOut">
              <a:rPr lang="it-IT" smtClean="0"/>
              <a:t>15/03/2023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BDDB309-5F60-4495-A837-304540021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/>
              <a:t>Aggiungere un piè di pagina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D7FA2BB-936B-3412-688D-8601DD142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07652420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62DA38-A67B-3CCD-DBAA-8E1C112F6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762B86-DABF-A465-1B92-E480CF8F5D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AEBC7F4-9A42-5467-3E8D-51160DA033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E84EE26-6CBD-7A41-0999-70E642F89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90A82-9ACA-4FE8-954E-59942C3BDDD4}" type="datetimeFigureOut">
              <a:rPr lang="it-IT" smtClean="0"/>
              <a:t>15/03/2023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1681DE6-5435-EAD6-F6DE-7DDBEEE25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/>
              <a:t>Aggiungere un piè di pagina</a:t>
            </a:r>
            <a:endParaRPr lang="it-IT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EA3F269-B5A9-60C7-66BF-755A7371F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41311495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AD5199-A67D-29D9-2417-606ECE1B9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C6DF3BA-5CE7-F9DE-742C-ABAD350E46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70B4966-CAAD-A031-1CAD-E0F2A5AA76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2119437-DB4A-BD67-9656-A5FBC8816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90A82-9ACA-4FE8-954E-59942C3BDDD4}" type="datetimeFigureOut">
              <a:rPr lang="it-IT" smtClean="0"/>
              <a:t>15/03/2023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5FAB9B7-75CB-8837-5610-5A1049598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8883712-D12C-BF8D-35DA-9DFB833EC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95707809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52285B0E-CB2B-AF9F-C70A-261454005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BFED5BB-95B7-C7FE-AF43-B805FCCBD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F95F9C6-2D4B-18A0-1EF4-28A61C621F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A90A82-9ACA-4FE8-954E-59942C3BDDD4}" type="datetimeFigureOut">
              <a:rPr lang="it-IT" smtClean="0"/>
              <a:t>15/03/2023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21E0A9E-E101-CB47-2E28-946093C9C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it-IT"/>
              <a:t>Aggiungere un piè di pagina</a:t>
            </a:r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E9F422D-85ED-9708-57F5-B525E6B2A7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3FF88E35-27DF-E6C2-BE1F-814FDC4B4CFC}"/>
              </a:ext>
            </a:extLst>
          </p:cNvPr>
          <p:cNvSpPr/>
          <p:nvPr userDrawn="1"/>
        </p:nvSpPr>
        <p:spPr>
          <a:xfrm>
            <a:off x="9780101" y="6371351"/>
            <a:ext cx="1979897" cy="4319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29FB6F79-A565-D522-E39A-46BC968021E5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9" name="Figura a mano libera: Forma 30">
            <a:extLst>
              <a:ext uri="{FF2B5EF4-FFF2-40B4-BE49-F238E27FC236}">
                <a16:creationId xmlns:a16="http://schemas.microsoft.com/office/drawing/2014/main" id="{1048002A-309B-71D6-51B1-B2E509B27E96}"/>
              </a:ext>
            </a:extLst>
          </p:cNvPr>
          <p:cNvSpPr/>
          <p:nvPr userDrawn="1"/>
        </p:nvSpPr>
        <p:spPr>
          <a:xfrm>
            <a:off x="0" y="6371351"/>
            <a:ext cx="9780102" cy="432000"/>
          </a:xfrm>
          <a:custGeom>
            <a:avLst/>
            <a:gdLst>
              <a:gd name="connsiteX0" fmla="*/ 0 w 9780102"/>
              <a:gd name="connsiteY0" fmla="*/ 0 h 432000"/>
              <a:gd name="connsiteX1" fmla="*/ 9780102 w 9780102"/>
              <a:gd name="connsiteY1" fmla="*/ 0 h 432000"/>
              <a:gd name="connsiteX2" fmla="*/ 9780102 w 9780102"/>
              <a:gd name="connsiteY2" fmla="*/ 432000 h 432000"/>
              <a:gd name="connsiteX3" fmla="*/ 0 w 9780102"/>
              <a:gd name="connsiteY3" fmla="*/ 432000 h 4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80102" h="432000">
                <a:moveTo>
                  <a:pt x="0" y="0"/>
                </a:moveTo>
                <a:lnTo>
                  <a:pt x="9780102" y="0"/>
                </a:lnTo>
                <a:lnTo>
                  <a:pt x="9780102" y="432000"/>
                </a:lnTo>
                <a:lnTo>
                  <a:pt x="0" y="432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0" name="Casella di testo 3">
            <a:extLst>
              <a:ext uri="{FF2B5EF4-FFF2-40B4-BE49-F238E27FC236}">
                <a16:creationId xmlns:a16="http://schemas.microsoft.com/office/drawing/2014/main" id="{9C459462-21C4-1B9A-E2E7-8E80CA3D1D1F}"/>
              </a:ext>
            </a:extLst>
          </p:cNvPr>
          <p:cNvSpPr txBox="1"/>
          <p:nvPr userDrawn="1"/>
        </p:nvSpPr>
        <p:spPr>
          <a:xfrm>
            <a:off x="10243100" y="6430153"/>
            <a:ext cx="1053900" cy="365535"/>
          </a:xfrm>
          <a:prstGeom prst="rect">
            <a:avLst/>
          </a:prstGeom>
          <a:noFill/>
        </p:spPr>
        <p:txBody>
          <a:bodyPr wrap="square" tIns="108000" bIns="0" rtlCol="0" anchor="ctr">
            <a:spAutoFit/>
          </a:bodyPr>
          <a:lstStyle/>
          <a:p>
            <a:pPr algn="r" rtl="0">
              <a:lnSpc>
                <a:spcPts val="1000"/>
              </a:lnSpc>
            </a:pPr>
            <a:r>
              <a:rPr lang="it-IT" sz="2500" b="1" i="0" spc="-100" dirty="0">
                <a:solidFill>
                  <a:schemeClr val="accent1"/>
                </a:solidFill>
                <a:latin typeface="+mj-lt"/>
              </a:rPr>
              <a:t>TREY</a:t>
            </a:r>
            <a:r>
              <a:rPr lang="it-IT" sz="1600" b="1" i="0" spc="-100" dirty="0">
                <a:solidFill>
                  <a:schemeClr val="accent1"/>
                </a:solidFill>
                <a:latin typeface="+mj-lt"/>
              </a:rPr>
              <a:t> </a:t>
            </a:r>
            <a:br>
              <a:rPr lang="it-IT" sz="1600" b="1" i="0" spc="-100" baseline="0" dirty="0">
                <a:solidFill>
                  <a:schemeClr val="accent1"/>
                </a:solidFill>
                <a:latin typeface="+mj-lt"/>
              </a:rPr>
            </a:br>
            <a:r>
              <a:rPr lang="it-IT" sz="1200" b="0" i="0" spc="14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research</a:t>
            </a:r>
            <a:endParaRPr lang="it-IT" sz="1200" b="0" i="0" spc="14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61B8FEF1-F6FB-D44A-F459-BA6086F2659B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9A3FB1A3-C9D3-CB5C-EE42-3075DE9AD38C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cxnSp>
        <p:nvCxnSpPr>
          <p:cNvPr id="13" name="Connettore diritto 12">
            <a:extLst>
              <a:ext uri="{FF2B5EF4-FFF2-40B4-BE49-F238E27FC236}">
                <a16:creationId xmlns:a16="http://schemas.microsoft.com/office/drawing/2014/main" id="{A7F69FD9-F680-C9A8-8A8D-BFD71C986B77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6371351"/>
            <a:ext cx="12191999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3640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663" r:id="rId14"/>
    <p:sldLayoutId id="2147483658" r:id="rId15"/>
    <p:sldLayoutId id="2147483666" r:id="rId16"/>
    <p:sldLayoutId id="2147483659" r:id="rId17"/>
    <p:sldLayoutId id="2147483660" r:id="rId18"/>
    <p:sldLayoutId id="2147483664" r:id="rId19"/>
    <p:sldLayoutId id="2147483650" r:id="rId20"/>
    <p:sldLayoutId id="2147483652" r:id="rId21"/>
    <p:sldLayoutId id="2147483656" r:id="rId22"/>
    <p:sldLayoutId id="2147483657" r:id="rId23"/>
    <p:sldLayoutId id="2147483654" r:id="rId24"/>
    <p:sldLayoutId id="2147483655" r:id="rId2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-knowledge.it/rete-di-imprese-introduzione/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creativecommons.org/licenses/by-nc-nd/3.0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66C5799B-0557-4887-7E50-ACF6C2E6F9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9171" y="2325818"/>
            <a:ext cx="4245429" cy="220636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>
              <a:lnSpc>
                <a:spcPct val="90000"/>
              </a:lnSpc>
            </a:pPr>
            <a:r>
              <a:rPr lang="en-US" sz="3600" i="0" kern="1200" dirty="0">
                <a:solidFill>
                  <a:schemeClr val="accent2"/>
                </a:solidFill>
                <a:effectLst/>
                <a:latin typeface="+mj-lt"/>
                <a:ea typeface="+mj-ea"/>
                <a:cs typeface="+mj-cs"/>
              </a:rPr>
              <a:t>La </a:t>
            </a:r>
            <a:r>
              <a:rPr lang="en-US" sz="3600" i="0" kern="1200" dirty="0" err="1">
                <a:solidFill>
                  <a:schemeClr val="accent2"/>
                </a:solidFill>
                <a:effectLst/>
                <a:latin typeface="+mj-lt"/>
                <a:ea typeface="+mj-ea"/>
                <a:cs typeface="+mj-cs"/>
              </a:rPr>
              <a:t>scarsa</a:t>
            </a:r>
            <a:r>
              <a:rPr lang="en-US" sz="3600" i="0" kern="1200" dirty="0">
                <a:solidFill>
                  <a:schemeClr val="accent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600" i="0" kern="1200" dirty="0" err="1">
                <a:solidFill>
                  <a:schemeClr val="accent2"/>
                </a:solidFill>
                <a:effectLst/>
                <a:latin typeface="+mj-lt"/>
                <a:ea typeface="+mj-ea"/>
                <a:cs typeface="+mj-cs"/>
              </a:rPr>
              <a:t>comprensione</a:t>
            </a:r>
            <a:r>
              <a:rPr lang="en-US" sz="3600" i="0" kern="1200" dirty="0">
                <a:solidFill>
                  <a:schemeClr val="accent2"/>
                </a:solidFill>
                <a:effectLst/>
                <a:latin typeface="+mj-lt"/>
                <a:ea typeface="+mj-ea"/>
                <a:cs typeface="+mj-cs"/>
              </a:rPr>
              <a:t> del </a:t>
            </a:r>
            <a:r>
              <a:rPr lang="en-US" sz="3600" i="0" kern="1200" dirty="0" err="1">
                <a:solidFill>
                  <a:schemeClr val="accent2"/>
                </a:solidFill>
                <a:effectLst/>
                <a:latin typeface="+mj-lt"/>
                <a:ea typeface="+mj-ea"/>
                <a:cs typeface="+mj-cs"/>
              </a:rPr>
              <a:t>valore</a:t>
            </a:r>
            <a:r>
              <a:rPr lang="en-US" sz="3600" i="0" kern="1200" dirty="0">
                <a:solidFill>
                  <a:schemeClr val="accent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600" i="0" kern="1200" dirty="0" err="1">
                <a:solidFill>
                  <a:schemeClr val="accent2"/>
                </a:solidFill>
                <a:effectLst/>
                <a:latin typeface="+mj-lt"/>
                <a:ea typeface="+mj-ea"/>
                <a:cs typeface="+mj-cs"/>
              </a:rPr>
              <a:t>della</a:t>
            </a:r>
            <a:r>
              <a:rPr lang="en-US" sz="3600" i="0" kern="1200" dirty="0">
                <a:solidFill>
                  <a:schemeClr val="accent2"/>
                </a:solidFill>
                <a:effectLst/>
                <a:latin typeface="+mj-lt"/>
                <a:ea typeface="+mj-ea"/>
                <a:cs typeface="+mj-cs"/>
              </a:rPr>
              <a:t> rete </a:t>
            </a:r>
            <a:r>
              <a:rPr lang="en-US" sz="3600" i="0" kern="1200" dirty="0" err="1">
                <a:solidFill>
                  <a:schemeClr val="accent2"/>
                </a:solidFill>
                <a:effectLst/>
                <a:latin typeface="+mj-lt"/>
                <a:ea typeface="+mj-ea"/>
                <a:cs typeface="+mj-cs"/>
              </a:rPr>
              <a:t>aziendale</a:t>
            </a:r>
            <a:r>
              <a:rPr lang="en-US" sz="3600" i="0" kern="1200" dirty="0">
                <a:solidFill>
                  <a:schemeClr val="accent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600" i="0" kern="1200" dirty="0" err="1">
                <a:solidFill>
                  <a:schemeClr val="accent2"/>
                </a:solidFill>
                <a:effectLst/>
                <a:latin typeface="+mj-lt"/>
                <a:ea typeface="+mj-ea"/>
                <a:cs typeface="+mj-cs"/>
              </a:rPr>
              <a:t>mette</a:t>
            </a:r>
            <a:r>
              <a:rPr lang="en-US" sz="3600" i="0" kern="1200" dirty="0">
                <a:solidFill>
                  <a:schemeClr val="accent2"/>
                </a:solidFill>
                <a:effectLst/>
                <a:latin typeface="+mj-lt"/>
                <a:ea typeface="+mj-ea"/>
                <a:cs typeface="+mj-cs"/>
              </a:rPr>
              <a:t> a </a:t>
            </a:r>
            <a:r>
              <a:rPr lang="en-US" sz="3600" i="0" kern="1200" dirty="0" err="1">
                <a:solidFill>
                  <a:schemeClr val="accent2"/>
                </a:solidFill>
                <a:effectLst/>
                <a:latin typeface="+mj-lt"/>
                <a:ea typeface="+mj-ea"/>
                <a:cs typeface="+mj-cs"/>
              </a:rPr>
              <a:t>rischio</a:t>
            </a:r>
            <a:r>
              <a:rPr lang="en-US" sz="3600" i="0" kern="1200" dirty="0">
                <a:solidFill>
                  <a:schemeClr val="accent2"/>
                </a:solidFill>
                <a:effectLst/>
                <a:latin typeface="+mj-lt"/>
                <a:ea typeface="+mj-ea"/>
                <a:cs typeface="+mj-cs"/>
              </a:rPr>
              <a:t> la </a:t>
            </a:r>
            <a:r>
              <a:rPr lang="en-US" sz="3600" i="0" kern="1200" dirty="0" err="1">
                <a:solidFill>
                  <a:schemeClr val="accent2"/>
                </a:solidFill>
                <a:effectLst/>
                <a:latin typeface="+mj-lt"/>
                <a:ea typeface="+mj-ea"/>
                <a:cs typeface="+mj-cs"/>
              </a:rPr>
              <a:t>trasformazione</a:t>
            </a:r>
            <a:r>
              <a:rPr lang="en-US" sz="3600" i="0" kern="1200" dirty="0">
                <a:solidFill>
                  <a:schemeClr val="accent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600" i="0" kern="1200" dirty="0" err="1">
                <a:solidFill>
                  <a:schemeClr val="accent2"/>
                </a:solidFill>
                <a:effectLst/>
                <a:latin typeface="+mj-lt"/>
                <a:ea typeface="+mj-ea"/>
                <a:cs typeface="+mj-cs"/>
              </a:rPr>
              <a:t>digitale</a:t>
            </a:r>
            <a:br>
              <a:rPr lang="en-US" sz="3100" b="0" i="0" kern="1200" dirty="0">
                <a:solidFill>
                  <a:schemeClr val="accent2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3100" kern="1200" dirty="0"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3" name="Freeform 5">
            <a:extLst>
              <a:ext uri="{FF2B5EF4-FFF2-40B4-BE49-F238E27FC236}">
                <a16:creationId xmlns:a16="http://schemas.microsoft.com/office/drawing/2014/main" id="{AF1E5E62-9EB9-408E-AE53-A04A4C8110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5920619" cy="2130951"/>
          </a:xfrm>
          <a:custGeom>
            <a:avLst/>
            <a:gdLst>
              <a:gd name="connsiteX0" fmla="*/ 0 w 5920619"/>
              <a:gd name="connsiteY0" fmla="*/ 0 h 2130951"/>
              <a:gd name="connsiteX1" fmla="*/ 3191370 w 5920619"/>
              <a:gd name="connsiteY1" fmla="*/ 0 h 2130951"/>
              <a:gd name="connsiteX2" fmla="*/ 3346315 w 5920619"/>
              <a:gd name="connsiteY2" fmla="*/ 0 h 2130951"/>
              <a:gd name="connsiteX3" fmla="*/ 5920619 w 5920619"/>
              <a:gd name="connsiteY3" fmla="*/ 0 h 2130951"/>
              <a:gd name="connsiteX4" fmla="*/ 4936971 w 5920619"/>
              <a:gd name="connsiteY4" fmla="*/ 2130951 h 2130951"/>
              <a:gd name="connsiteX5" fmla="*/ 0 w 5920619"/>
              <a:gd name="connsiteY5" fmla="*/ 2130951 h 2130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20619" h="2130951">
                <a:moveTo>
                  <a:pt x="0" y="0"/>
                </a:moveTo>
                <a:lnTo>
                  <a:pt x="3191370" y="0"/>
                </a:lnTo>
                <a:lnTo>
                  <a:pt x="3346315" y="0"/>
                </a:lnTo>
                <a:lnTo>
                  <a:pt x="5920619" y="0"/>
                </a:lnTo>
                <a:lnTo>
                  <a:pt x="4936971" y="2130951"/>
                </a:lnTo>
                <a:lnTo>
                  <a:pt x="0" y="2130951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Segnaposto immagine 5" descr="Immagine che contiene testo&#10;&#10;Descrizione generata automaticamente">
            <a:extLst>
              <a:ext uri="{FF2B5EF4-FFF2-40B4-BE49-F238E27FC236}">
                <a16:creationId xmlns:a16="http://schemas.microsoft.com/office/drawing/2014/main" id="{851497AF-0172-1D31-8E0C-6629B6A6BB6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56" r="4656"/>
          <a:stretch>
            <a:fillRect/>
          </a:stretch>
        </p:blipFill>
        <p:spPr>
          <a:xfrm>
            <a:off x="5920619" y="1426330"/>
            <a:ext cx="4087091" cy="2206364"/>
          </a:xfrm>
          <a:prstGeom prst="rect">
            <a:avLst/>
          </a:prstGeom>
        </p:spPr>
      </p:pic>
      <p:sp>
        <p:nvSpPr>
          <p:cNvPr id="24" name="Freeform 7">
            <a:extLst>
              <a:ext uri="{FF2B5EF4-FFF2-40B4-BE49-F238E27FC236}">
                <a16:creationId xmlns:a16="http://schemas.microsoft.com/office/drawing/2014/main" id="{9C5704B2-7C5B-4738-AF0D-4A2756A69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66810" y="4683319"/>
            <a:ext cx="5925190" cy="2174681"/>
          </a:xfrm>
          <a:custGeom>
            <a:avLst/>
            <a:gdLst>
              <a:gd name="connsiteX0" fmla="*/ 1007162 w 5925190"/>
              <a:gd name="connsiteY0" fmla="*/ 0 h 2174681"/>
              <a:gd name="connsiteX1" fmla="*/ 5925190 w 5925190"/>
              <a:gd name="connsiteY1" fmla="*/ 0 h 2174681"/>
              <a:gd name="connsiteX2" fmla="*/ 5925190 w 5925190"/>
              <a:gd name="connsiteY2" fmla="*/ 2174681 h 2174681"/>
              <a:gd name="connsiteX3" fmla="*/ 0 w 5925190"/>
              <a:gd name="connsiteY3" fmla="*/ 2174681 h 2174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25190" h="2174681">
                <a:moveTo>
                  <a:pt x="1007162" y="0"/>
                </a:moveTo>
                <a:lnTo>
                  <a:pt x="5925190" y="0"/>
                </a:lnTo>
                <a:lnTo>
                  <a:pt x="5925190" y="2174681"/>
                </a:lnTo>
                <a:lnTo>
                  <a:pt x="0" y="217468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Freeform 6">
            <a:extLst>
              <a:ext uri="{FF2B5EF4-FFF2-40B4-BE49-F238E27FC236}">
                <a16:creationId xmlns:a16="http://schemas.microsoft.com/office/drawing/2014/main" id="{DFB36DC4-A410-4DF1-8453-1D85743F5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4683319"/>
            <a:ext cx="7092887" cy="2174681"/>
          </a:xfrm>
          <a:custGeom>
            <a:avLst/>
            <a:gdLst>
              <a:gd name="connsiteX0" fmla="*/ 0 w 7092887"/>
              <a:gd name="connsiteY0" fmla="*/ 0 h 2174681"/>
              <a:gd name="connsiteX1" fmla="*/ 7092887 w 7092887"/>
              <a:gd name="connsiteY1" fmla="*/ 0 h 2174681"/>
              <a:gd name="connsiteX2" fmla="*/ 6085725 w 7092887"/>
              <a:gd name="connsiteY2" fmla="*/ 2174681 h 2174681"/>
              <a:gd name="connsiteX3" fmla="*/ 1524000 w 7092887"/>
              <a:gd name="connsiteY3" fmla="*/ 2174681 h 2174681"/>
              <a:gd name="connsiteX4" fmla="*/ 1200418 w 7092887"/>
              <a:gd name="connsiteY4" fmla="*/ 2174681 h 2174681"/>
              <a:gd name="connsiteX5" fmla="*/ 0 w 7092887"/>
              <a:gd name="connsiteY5" fmla="*/ 2174681 h 2174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092887" h="2174681">
                <a:moveTo>
                  <a:pt x="0" y="0"/>
                </a:moveTo>
                <a:lnTo>
                  <a:pt x="7092887" y="0"/>
                </a:lnTo>
                <a:lnTo>
                  <a:pt x="6085725" y="2174681"/>
                </a:lnTo>
                <a:lnTo>
                  <a:pt x="1524000" y="2174681"/>
                </a:lnTo>
                <a:lnTo>
                  <a:pt x="1200418" y="2174681"/>
                </a:lnTo>
                <a:lnTo>
                  <a:pt x="0" y="2174681"/>
                </a:lnTo>
                <a:close/>
              </a:path>
            </a:pathLst>
          </a:custGeom>
          <a:solidFill>
            <a:srgbClr val="B2B2B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B2B2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848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E134FF53-FC19-5327-A298-B85A05454E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5831" y="46674"/>
            <a:ext cx="10515600" cy="150588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5200" kern="1200" dirty="0" err="1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Alcuni</a:t>
            </a:r>
            <a:r>
              <a:rPr lang="en-US" sz="5200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200" kern="1200" dirty="0" err="1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dati</a:t>
            </a:r>
            <a:r>
              <a:rPr lang="en-US" sz="5200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13" name="Segnaposto immagine 12" descr="Immagine che contiene grafico&#10;&#10;Descrizione generata automaticamente">
            <a:extLst>
              <a:ext uri="{FF2B5EF4-FFF2-40B4-BE49-F238E27FC236}">
                <a16:creationId xmlns:a16="http://schemas.microsoft.com/office/drawing/2014/main" id="{046B182C-268E-AA76-AE56-3F524403C3B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3853" r="3853"/>
          <a:stretch>
            <a:fillRect/>
          </a:stretch>
        </p:blipFill>
        <p:spPr>
          <a:xfrm>
            <a:off x="4254884" y="481482"/>
            <a:ext cx="7182039" cy="4450303"/>
          </a:xfrm>
          <a:prstGeom prst="rect">
            <a:avLst/>
          </a:prstGeom>
        </p:spPr>
      </p:pic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4E41767-DAB5-F5B4-98A8-A047D34AC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 dirty="0" err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Aggiungere</a:t>
            </a:r>
            <a:r>
              <a:rPr lang="en-US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 un </a:t>
            </a:r>
            <a:r>
              <a:rPr lang="en-US" kern="1200" dirty="0" err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piè</a:t>
            </a:r>
            <a:r>
              <a:rPr lang="en-US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 di </a:t>
            </a:r>
            <a:r>
              <a:rPr lang="en-US" kern="1200" dirty="0" err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pagina</a:t>
            </a:r>
            <a:endParaRPr lang="en-US" kern="1200" dirty="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2EE865D-4D6A-AF76-1CD4-244D534A1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19B51A1E-902D-48AF-9020-955120F399B6}" type="slidenum">
              <a:rPr lang="en-US" smtClean="0"/>
              <a:pPr>
                <a:spcAft>
                  <a:spcPts val="600"/>
                </a:spcAft>
              </a:pPr>
              <a:t>10</a:t>
            </a:fld>
            <a:endParaRPr lang="en-US"/>
          </a:p>
        </p:txBody>
      </p:sp>
      <p:pic>
        <p:nvPicPr>
          <p:cNvPr id="16" name="Immagine 15" descr="Immagine che contiene testo&#10;&#10;Descrizione generata automaticamente">
            <a:extLst>
              <a:ext uri="{FF2B5EF4-FFF2-40B4-BE49-F238E27FC236}">
                <a16:creationId xmlns:a16="http://schemas.microsoft.com/office/drawing/2014/main" id="{4008E548-F08C-6D56-F3AF-4BD4690C8F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077" y="1534767"/>
            <a:ext cx="2161306" cy="1707404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041C0E15-5DC1-5B71-9B29-65D183CA11D0}"/>
              </a:ext>
            </a:extLst>
          </p:cNvPr>
          <p:cNvSpPr txBox="1"/>
          <p:nvPr/>
        </p:nvSpPr>
        <p:spPr>
          <a:xfrm>
            <a:off x="281058" y="3826639"/>
            <a:ext cx="390905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Si tratta di oltre 2,3 milioni di soggetti, praticamente </a:t>
            </a:r>
            <a:r>
              <a:rPr lang="it-IT" dirty="0">
                <a:solidFill>
                  <a:schemeClr val="accent1"/>
                </a:solidFill>
              </a:rPr>
              <a:t>38 ogni mille abitanti</a:t>
            </a:r>
            <a:r>
              <a:rPr lang="it-IT" dirty="0"/>
              <a:t>, quasi 680 mila in più di quanto si registrava nel 2000. Dopo la rapida crescita registrata nella prima decade del millennio (ad un ritmo medio del 2,7% annuo), tuttavia, </a:t>
            </a:r>
            <a:r>
              <a:rPr lang="it-IT" dirty="0">
                <a:solidFill>
                  <a:schemeClr val="accent1"/>
                </a:solidFill>
              </a:rPr>
              <a:t>negli ultimi cinque anni questa crescita ha rallentato (+1,2% nelle media dell’ultimo quinquennio).</a:t>
            </a:r>
          </a:p>
        </p:txBody>
      </p:sp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:a16="http://schemas.microsoft.com/office/drawing/2014/main" id="{5757C4CF-E1AA-14E6-BA75-C141DF4545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1390" y="5052358"/>
            <a:ext cx="4715533" cy="132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5182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19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691BEC24-319C-6649-4112-F1BEE56A7B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9600" dirty="0">
                <a:solidFill>
                  <a:schemeClr val="accent2"/>
                </a:solidFill>
              </a:rPr>
              <a:t>FINE</a:t>
            </a:r>
            <a:r>
              <a:rPr lang="en-US" sz="5400" dirty="0"/>
              <a:t> </a:t>
            </a:r>
          </a:p>
        </p:txBody>
      </p:sp>
      <p:sp>
        <p:nvSpPr>
          <p:cNvPr id="35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Segnaposto immagine 14" descr="Immagine che contiene logo&#10;&#10;Descrizione generata automaticamente">
            <a:extLst>
              <a:ext uri="{FF2B5EF4-FFF2-40B4-BE49-F238E27FC236}">
                <a16:creationId xmlns:a16="http://schemas.microsoft.com/office/drawing/2014/main" id="{7CF0C51A-EB51-360D-65A3-4E35877470F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t="302" r="-1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7710602-A4E6-6B52-F742-B7E728B6C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05278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  <a:defRPr/>
            </a:pPr>
            <a:r>
              <a:rPr lang="en-US" kern="1200">
                <a:solidFill>
                  <a:srgbClr val="FFFFFF"/>
                </a:solidFill>
                <a:latin typeface="Calibri" panose="020F0502020204030204"/>
                <a:ea typeface="+mn-ea"/>
                <a:cs typeface="+mn-cs"/>
              </a:rPr>
              <a:t>Aggiungere un piè di pagina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853DD74-AA1E-024F-70C2-D8311F524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91800" y="6356350"/>
            <a:ext cx="7620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19B51A1E-902D-48AF-9020-955120F399B6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11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AB291989-EF8C-EFB1-DA71-6512E6C44915}"/>
              </a:ext>
            </a:extLst>
          </p:cNvPr>
          <p:cNvSpPr txBox="1"/>
          <p:nvPr/>
        </p:nvSpPr>
        <p:spPr>
          <a:xfrm>
            <a:off x="2627698" y="4846320"/>
            <a:ext cx="2687782" cy="375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2"/>
                </a:solidFill>
              </a:rPr>
              <a:t>Grazie per l’ascolto 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9A489E0D-255E-D77B-27FE-4323F7211E6A}"/>
              </a:ext>
            </a:extLst>
          </p:cNvPr>
          <p:cNvSpPr txBox="1"/>
          <p:nvPr/>
        </p:nvSpPr>
        <p:spPr>
          <a:xfrm>
            <a:off x="2992582" y="6483927"/>
            <a:ext cx="2317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2"/>
                </a:solidFill>
              </a:rPr>
              <a:t>Francesco Di Filippo</a:t>
            </a:r>
          </a:p>
        </p:txBody>
      </p:sp>
    </p:spTree>
    <p:extLst>
      <p:ext uri="{BB962C8B-B14F-4D97-AF65-F5344CB8AC3E}">
        <p14:creationId xmlns:p14="http://schemas.microsoft.com/office/powerpoint/2010/main" val="810122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egnaposto immagine 11" descr="Mani che si uniscono in cerchio">
            <a:extLst>
              <a:ext uri="{FF2B5EF4-FFF2-40B4-BE49-F238E27FC236}">
                <a16:creationId xmlns:a16="http://schemas.microsoft.com/office/drawing/2014/main" id="{AA8A1CBA-9BB5-2246-9F4B-98EAD7C9015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" b="7"/>
          <a:stretch>
            <a:fillRect/>
          </a:stretch>
        </p:blipFill>
        <p:spPr>
          <a:xfrm>
            <a:off x="0" y="1"/>
            <a:ext cx="9780588" cy="5070764"/>
          </a:xfrm>
        </p:spPr>
      </p:pic>
      <p:sp>
        <p:nvSpPr>
          <p:cNvPr id="3" name="Titolo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>
              <a:lnSpc>
                <a:spcPct val="90000"/>
              </a:lnSpc>
            </a:pPr>
            <a:r>
              <a:rPr lang="it-IT" sz="6000"/>
              <a:t>	NETWORK &amp; IMPRESE </a:t>
            </a:r>
            <a:endParaRPr lang="it-IT" sz="6000" dirty="0"/>
          </a:p>
        </p:txBody>
      </p:sp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:a16="http://schemas.microsoft.com/office/drawing/2014/main" id="{5B95CF3E-876D-7CB8-DA1B-A978E6D48A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371" y="5213272"/>
            <a:ext cx="9403217" cy="139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923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4C799B77-EC49-0933-3AAB-89E106FD36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12456" y="2167981"/>
            <a:ext cx="5956300" cy="1944000"/>
          </a:xfrm>
        </p:spPr>
        <p:txBody>
          <a:bodyPr/>
          <a:lstStyle/>
          <a:p>
            <a:r>
              <a:rPr lang="it-IT" dirty="0">
                <a:solidFill>
                  <a:schemeClr val="accent1"/>
                </a:solidFill>
              </a:rPr>
              <a:t>COSA E’ IL BUSINESS NETWORKING</a:t>
            </a:r>
            <a:r>
              <a:rPr lang="it-IT" dirty="0">
                <a:solidFill>
                  <a:schemeClr val="accent2"/>
                </a:solidFill>
              </a:rPr>
              <a:t>?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24E9C18-FF29-FCD6-F4D0-F69A98005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/>
              <a:t>Aggiungere un piè di pagina</a:t>
            </a:r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EAB8FDF-09B1-3711-A731-79A27C9A5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60000" y="6302882"/>
            <a:ext cx="432000" cy="432000"/>
          </a:xfrm>
        </p:spPr>
        <p:txBody>
          <a:bodyPr/>
          <a:lstStyle/>
          <a:p>
            <a:pPr rtl="0"/>
            <a:fld id="{19B51A1E-902D-48AF-9020-955120F399B6}" type="slidenum">
              <a:rPr lang="it-IT" smtClean="0"/>
              <a:pPr rtl="0"/>
              <a:t>3</a:t>
            </a:fld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50DF7204-790C-1068-95AE-A30BFA029801}"/>
              </a:ext>
            </a:extLst>
          </p:cNvPr>
          <p:cNvSpPr txBox="1"/>
          <p:nvPr/>
        </p:nvSpPr>
        <p:spPr>
          <a:xfrm>
            <a:off x="498548" y="877824"/>
            <a:ext cx="561390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Il business networking è inteso generalmente come </a:t>
            </a:r>
            <a:r>
              <a:rPr lang="it-IT" sz="3200" b="1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la creazione e il mantenimento di una rete di “partner”</a:t>
            </a:r>
            <a:r>
              <a:rPr lang="it-IT" sz="32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r>
              <a:rPr lang="it-IT" sz="3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 conoscenze che, attraverso segnalazioni e passaparola, contribuisce a </a:t>
            </a:r>
            <a:r>
              <a:rPr lang="it-IT" sz="3200" b="1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incanalare clienti e lavoro</a:t>
            </a:r>
            <a:r>
              <a:rPr lang="it-IT" sz="32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r>
              <a:rPr lang="it-IT" sz="3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verso la propria attività.</a:t>
            </a:r>
            <a:br>
              <a:rPr lang="it-IT" sz="3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2585377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00F4C272-D2BF-E5C2-3FC3-F59218F0BD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5700" y="2204792"/>
            <a:ext cx="5956300" cy="2129464"/>
          </a:xfrm>
        </p:spPr>
        <p:txBody>
          <a:bodyPr/>
          <a:lstStyle/>
          <a:p>
            <a:r>
              <a:rPr lang="it-IT" dirty="0">
                <a:solidFill>
                  <a:schemeClr val="accent1"/>
                </a:solidFill>
              </a:rPr>
              <a:t>PERCHE’ LA COLLABORAZIONE VINCE</a:t>
            </a:r>
            <a:r>
              <a:rPr lang="it-IT" dirty="0">
                <a:solidFill>
                  <a:schemeClr val="accent2"/>
                </a:solidFill>
              </a:rPr>
              <a:t>? 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10D9B96-A271-4892-FABE-69217001C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/>
              <a:t>Aggiungere un piè di pagina</a:t>
            </a:r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876BDAE-A16B-B243-7CCB-C3A229CB5269}"/>
              </a:ext>
            </a:extLst>
          </p:cNvPr>
          <p:cNvSpPr txBox="1"/>
          <p:nvPr/>
        </p:nvSpPr>
        <p:spPr>
          <a:xfrm>
            <a:off x="274320" y="676656"/>
            <a:ext cx="59563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it-IT" sz="3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Un sistema collaborativo, fondato sul </a:t>
            </a:r>
            <a:r>
              <a:rPr lang="it-IT" sz="3200" b="1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network di relazioni tra le imprese</a:t>
            </a:r>
            <a:r>
              <a:rPr lang="it-IT" sz="3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costituisce una potente </a:t>
            </a:r>
            <a:r>
              <a:rPr lang="it-IT" sz="3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strategia per il tessuto economico e produttivo italiano</a:t>
            </a:r>
            <a:r>
              <a:rPr lang="it-IT" sz="3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formato in prevalenza </a:t>
            </a:r>
            <a:r>
              <a:rPr lang="it-IT" sz="32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da piccole e medie imprese</a:t>
            </a:r>
            <a:r>
              <a:rPr lang="it-IT" sz="3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it-IT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it-IT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Unendo le forze, </a:t>
            </a:r>
            <a:r>
              <a:rPr lang="it-IT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le PMI diventano un sistema</a:t>
            </a:r>
            <a:r>
              <a:rPr lang="it-IT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in grado di affrontare i grandi gruppi aziendali del mercato internazionale</a:t>
            </a:r>
            <a:endParaRPr lang="it-IT" sz="3200" dirty="0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5EC1F8F9-ECF8-3B58-286D-08AFAF1CA10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10800000" flipV="1">
            <a:off x="6382512" y="4136652"/>
            <a:ext cx="3858768" cy="2432304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0E704D0E-3ADA-A460-48B7-3E054A8F1871}"/>
              </a:ext>
            </a:extLst>
          </p:cNvPr>
          <p:cNvSpPr txBox="1"/>
          <p:nvPr/>
        </p:nvSpPr>
        <p:spPr>
          <a:xfrm>
            <a:off x="4876800" y="123119"/>
            <a:ext cx="7315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>
                <a:hlinkClick r:id="rId3" tooltip="https://www.the-knowledge.it/rete-di-imprese-introduzione/"/>
              </a:rPr>
              <a:t>Questa foto</a:t>
            </a:r>
            <a:r>
              <a:rPr lang="it-IT" sz="900"/>
              <a:t> di Autore sconosciuto è concesso in licenza da </a:t>
            </a:r>
            <a:r>
              <a:rPr lang="it-IT" sz="900">
                <a:hlinkClick r:id="rId4" tooltip="https://creativecommons.org/licenses/by-nc-nd/3.0/"/>
              </a:rPr>
              <a:t>CC BY-NC-ND</a:t>
            </a:r>
            <a:endParaRPr lang="it-IT" sz="900"/>
          </a:p>
        </p:txBody>
      </p:sp>
    </p:spTree>
    <p:extLst>
      <p:ext uri="{BB962C8B-B14F-4D97-AF65-F5344CB8AC3E}">
        <p14:creationId xmlns:p14="http://schemas.microsoft.com/office/powerpoint/2010/main" val="496563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EC207AA6-AF10-A787-FCC9-8D2C516911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31442" y="2351062"/>
            <a:ext cx="5956300" cy="3043864"/>
          </a:xfrm>
        </p:spPr>
        <p:txBody>
          <a:bodyPr/>
          <a:lstStyle/>
          <a:p>
            <a:r>
              <a:rPr lang="it-IT" dirty="0">
                <a:solidFill>
                  <a:schemeClr val="accent1"/>
                </a:solidFill>
              </a:rPr>
              <a:t>I PRINCIPALI VANTAGGI DEL FARE NETWORK  TRA IMPRESE 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95E9944-E233-0718-F23F-D972FE888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9B7743F-16B5-9D36-A39B-285CF1485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it-IT" smtClean="0"/>
              <a:pPr rtl="0"/>
              <a:t>5</a:t>
            </a:fld>
            <a:endParaRPr lang="it-IT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9654694-DE04-6CF5-598A-6DF6C502C5B6}"/>
              </a:ext>
            </a:extLst>
          </p:cNvPr>
          <p:cNvSpPr txBox="1"/>
          <p:nvPr/>
        </p:nvSpPr>
        <p:spPr>
          <a:xfrm>
            <a:off x="15949" y="283598"/>
            <a:ext cx="4635795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it-IT" sz="2800" b="1" dirty="0">
                <a:solidFill>
                  <a:schemeClr val="accent1"/>
                </a:solidFill>
              </a:rPr>
              <a:t>OTTENERE DI PIU’ CON IL PROPRIO INVESTIMENTO</a:t>
            </a:r>
          </a:p>
          <a:p>
            <a:endParaRPr lang="it-IT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D020C0D-B381-C4E7-F8F4-DB1E2D565F9E}"/>
              </a:ext>
            </a:extLst>
          </p:cNvPr>
          <p:cNvSpPr txBox="1"/>
          <p:nvPr/>
        </p:nvSpPr>
        <p:spPr>
          <a:xfrm>
            <a:off x="2594344" y="1396955"/>
            <a:ext cx="4114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chemeClr val="accent2"/>
                </a:solidFill>
              </a:rPr>
              <a:t>2) CONQUISTARE NUOVI MKT E NUOVI CLIENTI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C980654-9026-4886-FADA-39A65A42432A}"/>
              </a:ext>
            </a:extLst>
          </p:cNvPr>
          <p:cNvSpPr txBox="1"/>
          <p:nvPr/>
        </p:nvSpPr>
        <p:spPr>
          <a:xfrm>
            <a:off x="300221" y="3034226"/>
            <a:ext cx="41148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chemeClr val="accent1"/>
                </a:solidFill>
              </a:rPr>
              <a:t>3) RENDERE IL PROPRIO BUSINESS ALL’AVANGUARDIA 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5C62D2B9-B8E7-23F7-D34E-042A47E169E8}"/>
              </a:ext>
            </a:extLst>
          </p:cNvPr>
          <p:cNvSpPr txBox="1"/>
          <p:nvPr/>
        </p:nvSpPr>
        <p:spPr>
          <a:xfrm>
            <a:off x="1632097" y="4771602"/>
            <a:ext cx="7079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chemeClr val="accent2"/>
                </a:solidFill>
              </a:rPr>
              <a:t>4) ARRICCHIRE IL PROPRIO BAGAGLIO DI COMPETENZE E CONOSCENZE</a:t>
            </a:r>
          </a:p>
        </p:txBody>
      </p:sp>
    </p:spTree>
    <p:extLst>
      <p:ext uri="{BB962C8B-B14F-4D97-AF65-F5344CB8AC3E}">
        <p14:creationId xmlns:p14="http://schemas.microsoft.com/office/powerpoint/2010/main" val="18575179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75EB6E7D-C381-9627-4739-BEE4105E94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53400" y="640123"/>
            <a:ext cx="3739342" cy="2169042"/>
          </a:xfrm>
        </p:spPr>
        <p:txBody>
          <a:bodyPr/>
          <a:lstStyle/>
          <a:p>
            <a:r>
              <a:rPr lang="it-IT" dirty="0">
                <a:solidFill>
                  <a:schemeClr val="accent2"/>
                </a:solidFill>
              </a:rPr>
              <a:t>LA REALTA’ DI FATTO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BD202EE-388B-9B26-D96F-256860EBB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/>
              <a:t>Aggiungere un piè di pagina</a:t>
            </a:r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A2BDBDD-DBAD-9985-38D5-F3B5D02E2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it-IT" smtClean="0"/>
              <a:pPr rtl="0"/>
              <a:t>6</a:t>
            </a:fld>
            <a:endParaRPr lang="it-IT" dirty="0"/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606F8901-7387-57F7-3B4F-DE982BEA9A52}"/>
              </a:ext>
            </a:extLst>
          </p:cNvPr>
          <p:cNvSpPr txBox="1"/>
          <p:nvPr/>
        </p:nvSpPr>
        <p:spPr>
          <a:xfrm>
            <a:off x="174632" y="524315"/>
            <a:ext cx="68883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Secondo uno studio apportato da Aruba, basata su un intervista fatta a </a:t>
            </a:r>
            <a:r>
              <a:rPr lang="it-IT" sz="2400" dirty="0">
                <a:solidFill>
                  <a:schemeClr val="accent1"/>
                </a:solidFill>
              </a:rPr>
              <a:t>200 manager </a:t>
            </a:r>
            <a:r>
              <a:rPr lang="it-IT" sz="2400" dirty="0"/>
              <a:t>internazionali, emergono i seguenti dati: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169DA57C-122D-BA8D-F016-472C38458174}"/>
              </a:ext>
            </a:extLst>
          </p:cNvPr>
          <p:cNvSpPr txBox="1"/>
          <p:nvPr/>
        </p:nvSpPr>
        <p:spPr>
          <a:xfrm>
            <a:off x="40758" y="1890824"/>
            <a:ext cx="856984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arenR"/>
            </a:pPr>
            <a:r>
              <a:rPr lang="it-IT" sz="2400" dirty="0"/>
              <a:t>Il </a:t>
            </a:r>
            <a:r>
              <a:rPr lang="it-IT" sz="2400" dirty="0">
                <a:solidFill>
                  <a:srgbClr val="FF0000"/>
                </a:solidFill>
              </a:rPr>
              <a:t>25%</a:t>
            </a:r>
            <a:r>
              <a:rPr lang="it-IT" sz="2400" dirty="0"/>
              <a:t> ammette di avere una conoscenza solo funzionale o limitata della rete aziendale</a:t>
            </a:r>
          </a:p>
          <a:p>
            <a:pPr marL="457200" indent="-457200">
              <a:buAutoNum type="arabicParenR"/>
            </a:pPr>
            <a:r>
              <a:rPr lang="it-IT" sz="2400" dirty="0"/>
              <a:t>L’</a:t>
            </a:r>
            <a:r>
              <a:rPr lang="it-IT" sz="2400" dirty="0">
                <a:solidFill>
                  <a:srgbClr val="FF0000"/>
                </a:solidFill>
              </a:rPr>
              <a:t>81% </a:t>
            </a:r>
            <a:r>
              <a:rPr lang="it-IT" sz="2400" dirty="0"/>
              <a:t>degli intervistati afferma che la propria organizzazione avrebbe bisogno di implementare i collegamenti tra imprese</a:t>
            </a:r>
          </a:p>
          <a:p>
            <a:pPr marL="457200" indent="-457200">
              <a:buAutoNum type="arabicParenR"/>
            </a:pPr>
            <a:r>
              <a:rPr lang="it-IT" sz="2400" dirty="0"/>
              <a:t>Il </a:t>
            </a:r>
            <a:r>
              <a:rPr lang="it-IT" sz="2400" dirty="0">
                <a:solidFill>
                  <a:srgbClr val="FF0000"/>
                </a:solidFill>
              </a:rPr>
              <a:t>73%</a:t>
            </a:r>
            <a:r>
              <a:rPr lang="it-IT" sz="2400" dirty="0"/>
              <a:t> riconosce particolari </a:t>
            </a:r>
            <a:r>
              <a:rPr lang="it-IT" sz="2400" dirty="0">
                <a:solidFill>
                  <a:srgbClr val="FF0000"/>
                </a:solidFill>
              </a:rPr>
              <a:t>difficoltà organizzative </a:t>
            </a:r>
            <a:r>
              <a:rPr lang="it-IT" sz="2400" dirty="0"/>
              <a:t>per restare al passo con i tempi e con i più recenti requisiti tecnologici e digitali, che permetterebbero una più facile creazione di collegamenti tra imprese.</a:t>
            </a:r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569985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00B9EC64-E075-587E-0D8E-A0B819A129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>
                <a:solidFill>
                  <a:schemeClr val="accent2"/>
                </a:solidFill>
              </a:rPr>
              <a:t>GLI INVESTIMENTI 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EC66453-E2DF-07E8-5106-5BFC38B9C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/>
              <a:t>Aggiungere un piè di pagina</a:t>
            </a:r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ED27068-6B28-12A5-1F56-EDEBA0DD6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it-IT" smtClean="0"/>
              <a:pPr rtl="0"/>
              <a:t>7</a:t>
            </a:fld>
            <a:endParaRPr lang="it-IT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7AEECEA4-D5A0-EA1E-553F-BB9644020C6A}"/>
              </a:ext>
            </a:extLst>
          </p:cNvPr>
          <p:cNvSpPr txBox="1"/>
          <p:nvPr/>
        </p:nvSpPr>
        <p:spPr>
          <a:xfrm>
            <a:off x="574157" y="680483"/>
            <a:ext cx="97394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Le potenziali conseguenze di queste contraddizioni emergono guardando alle strategie di investimento delle imprese esaminate per l’anno in corso (2023)</a:t>
            </a:r>
          </a:p>
          <a:p>
            <a:endParaRPr lang="it-IT" sz="2400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FEE1F37-6BB2-43E9-7605-7EC637D55157}"/>
              </a:ext>
            </a:extLst>
          </p:cNvPr>
          <p:cNvSpPr txBox="1"/>
          <p:nvPr/>
        </p:nvSpPr>
        <p:spPr>
          <a:xfrm>
            <a:off x="574157" y="2326114"/>
            <a:ext cx="51674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Mentre il </a:t>
            </a:r>
            <a:r>
              <a:rPr lang="it-IT" sz="2400" dirty="0">
                <a:solidFill>
                  <a:schemeClr val="accent1"/>
                </a:solidFill>
              </a:rPr>
              <a:t>50%</a:t>
            </a:r>
            <a:r>
              <a:rPr lang="it-IT" sz="2400" dirty="0"/>
              <a:t> dei leader aziendali afferma di voler aumentare la spesa per le iniziative digitali nel 2023, solo il </a:t>
            </a:r>
            <a:r>
              <a:rPr lang="it-IT" sz="2400" dirty="0">
                <a:solidFill>
                  <a:srgbClr val="FF0000"/>
                </a:solidFill>
              </a:rPr>
              <a:t>25% </a:t>
            </a:r>
            <a:r>
              <a:rPr lang="it-IT" sz="2400" dirty="0"/>
              <a:t>afferma che effettuerà un investimento corrispondente nella propria impresa.</a:t>
            </a:r>
          </a:p>
        </p:txBody>
      </p:sp>
      <p:sp>
        <p:nvSpPr>
          <p:cNvPr id="59" name="CasellaDiTesto 58">
            <a:extLst>
              <a:ext uri="{FF2B5EF4-FFF2-40B4-BE49-F238E27FC236}">
                <a16:creationId xmlns:a16="http://schemas.microsoft.com/office/drawing/2014/main" id="{67BB14FF-12F3-4018-182F-A1737348CE6D}"/>
              </a:ext>
            </a:extLst>
          </p:cNvPr>
          <p:cNvSpPr txBox="1"/>
          <p:nvPr/>
        </p:nvSpPr>
        <p:spPr>
          <a:xfrm>
            <a:off x="5582413" y="3378370"/>
            <a:ext cx="15378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600" dirty="0">
                <a:solidFill>
                  <a:srgbClr val="FF000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341054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egnaposto immagine 9" descr="Immagine che contiene testo&#10;&#10;Descrizione generata automaticamente">
            <a:extLst>
              <a:ext uri="{FF2B5EF4-FFF2-40B4-BE49-F238E27FC236}">
                <a16:creationId xmlns:a16="http://schemas.microsoft.com/office/drawing/2014/main" id="{20EAF1BD-E9A2-4EDB-BEF4-1ECCC919576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31184" r="31184"/>
          <a:stretch>
            <a:fillRect/>
          </a:stretch>
        </p:blipFill>
        <p:spPr>
          <a:xfrm>
            <a:off x="1212806" y="1502208"/>
            <a:ext cx="4906044" cy="3853584"/>
          </a:xfrm>
        </p:spPr>
      </p:pic>
      <p:sp>
        <p:nvSpPr>
          <p:cNvPr id="3" name="Titolo 2">
            <a:extLst>
              <a:ext uri="{FF2B5EF4-FFF2-40B4-BE49-F238E27FC236}">
                <a16:creationId xmlns:a16="http://schemas.microsoft.com/office/drawing/2014/main" id="{8135806B-618C-3CEA-D6A8-2B07289162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77469" y="1502209"/>
            <a:ext cx="3776331" cy="2150236"/>
          </a:xfrm>
        </p:spPr>
        <p:txBody>
          <a:bodyPr/>
          <a:lstStyle/>
          <a:p>
            <a:r>
              <a:rPr lang="it-IT" sz="4000" b="0" dirty="0">
                <a:solidFill>
                  <a:schemeClr val="accent1"/>
                </a:solidFill>
              </a:rPr>
              <a:t>Il business networking tra studi professionali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46D00A2-8FB6-69AC-3DCD-C0477AD7B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/>
              <a:t>Aggiungere un piè di pagina</a:t>
            </a:r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10E228-0F66-B8BF-2ADA-D22314B2C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it-IT" smtClean="0"/>
              <a:pPr rtl="0"/>
              <a:t>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69805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7CA8962-375D-504A-6F08-B2653B4A1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/>
              <a:t>Aggiungere un piè di pagina</a:t>
            </a:r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8B0AE65-4AF1-66CA-69D1-C7357C76A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it-IT" smtClean="0"/>
              <a:pPr rtl="0"/>
              <a:t>9</a:t>
            </a:fld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7B0B6640-EBC5-15BB-E97C-9FD415CC6B35}"/>
              </a:ext>
            </a:extLst>
          </p:cNvPr>
          <p:cNvSpPr txBox="1"/>
          <p:nvPr/>
        </p:nvSpPr>
        <p:spPr>
          <a:xfrm>
            <a:off x="616688" y="871870"/>
            <a:ext cx="969689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Il discorso precedentemente esposto vale non solo per le imprese, ma anche per i così detti </a:t>
            </a:r>
            <a:r>
              <a:rPr lang="it-IT" sz="2800" dirty="0">
                <a:solidFill>
                  <a:schemeClr val="accent1"/>
                </a:solidFill>
              </a:rPr>
              <a:t>«studi professionali», </a:t>
            </a:r>
            <a:r>
              <a:rPr lang="it-IT" sz="2800" dirty="0"/>
              <a:t>i quali agendo molto spesso individualmente, perdono le medesime opportunità offerte alle imprese che scelgono di collegarsi reciprocamente per creare un solido reticolo imprenditoriale</a:t>
            </a:r>
            <a:r>
              <a:rPr lang="it-IT" sz="2400" dirty="0"/>
              <a:t>. 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7D82D9B-FF4B-0AD9-60E6-23A5370CA411}"/>
              </a:ext>
            </a:extLst>
          </p:cNvPr>
          <p:cNvSpPr txBox="1"/>
          <p:nvPr/>
        </p:nvSpPr>
        <p:spPr>
          <a:xfrm>
            <a:off x="616688" y="3428999"/>
            <a:ext cx="83146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/>
              <a:t>In particolare, per quanto riguarda il contesto italiano, data la presenza di un numero elevatissimo di studi professionali, l’unico modo per garantire futuro ai singoli è quello della creazione di «network tra liberi professionisti».</a:t>
            </a:r>
          </a:p>
        </p:txBody>
      </p:sp>
    </p:spTree>
    <p:extLst>
      <p:ext uri="{BB962C8B-B14F-4D97-AF65-F5344CB8AC3E}">
        <p14:creationId xmlns:p14="http://schemas.microsoft.com/office/powerpoint/2010/main" val="376061561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9" ma:contentTypeDescription="Create a new document." ma:contentTypeScope="" ma:versionID="76e25e1730b4532ab1d5e5b131a96a5a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d1e9281a84c4949647088091c718de3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B2218FC-8412-44B9-9E82-D51F1F531141}">
  <ds:schemaRefs>
    <ds:schemaRef ds:uri="http://purl.org/dc/elements/1.1/"/>
    <ds:schemaRef ds:uri="http://schemas.microsoft.com/sharepoint/v3"/>
    <ds:schemaRef ds:uri="http://schemas.microsoft.com/office/2006/documentManagement/types"/>
    <ds:schemaRef ds:uri="fb0879af-3eba-417a-a55a-ffe6dcd6ca77"/>
    <ds:schemaRef ds:uri="http://schemas.microsoft.com/office/2006/metadata/properties"/>
    <ds:schemaRef ds:uri="http://schemas.microsoft.com/office/infopath/2007/PartnerControls"/>
    <ds:schemaRef ds:uri="6dc4bcd6-49db-4c07-9060-8acfc67cef9f"/>
    <ds:schemaRef ds:uri="http://www.w3.org/XML/1998/namespace"/>
    <ds:schemaRef ds:uri="http://schemas.openxmlformats.org/package/2006/metadata/core-properties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B64A4C9D-F801-4923-BC6D-E0006F5123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1389</TotalTime>
  <Words>552</Words>
  <Application>Microsoft Office PowerPoint</Application>
  <PresentationFormat>Widescreen</PresentationFormat>
  <Paragraphs>48</Paragraphs>
  <Slides>11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Tema di Office</vt:lpstr>
      <vt:lpstr>La scarsa comprensione del valore della rete aziendale mette a rischio la trasformazione digitale </vt:lpstr>
      <vt:lpstr> NETWORK &amp; IMPRESE </vt:lpstr>
      <vt:lpstr>COSA E’ IL BUSINESS NETWORKING?</vt:lpstr>
      <vt:lpstr>PERCHE’ LA COLLABORAZIONE VINCE? </vt:lpstr>
      <vt:lpstr>I PRINCIPALI VANTAGGI DEL FARE NETWORK  TRA IMPRESE </vt:lpstr>
      <vt:lpstr>LA REALTA’ DI FATTO</vt:lpstr>
      <vt:lpstr>GLI INVESTIMENTI </vt:lpstr>
      <vt:lpstr>Il business networking tra studi professionali</vt:lpstr>
      <vt:lpstr>Presentazione standard di PowerPoint</vt:lpstr>
      <vt:lpstr>Alcuni dati </vt:lpstr>
      <vt:lpstr>FINE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NETWORK &amp; IMPRESE</dc:title>
  <dc:creator>f.difilippo2@studenti.unimc.it</dc:creator>
  <cp:lastModifiedBy>f.difilippo2@studenti.unimc.it</cp:lastModifiedBy>
  <cp:revision>2</cp:revision>
  <dcterms:created xsi:type="dcterms:W3CDTF">2023-03-12T18:57:08Z</dcterms:created>
  <dcterms:modified xsi:type="dcterms:W3CDTF">2023-03-15T08:05:25Z</dcterms:modified>
</cp:coreProperties>
</file>