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7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80" r:id="rId21"/>
    <p:sldId id="279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74" autoAdjust="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A46AF-FB80-4F02-825B-32F6AFBC3ED0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21B0DEE1-4E8C-41CC-85A5-E48FDB13873C}">
      <dgm:prSet/>
      <dgm:spPr/>
      <dgm:t>
        <a:bodyPr/>
        <a:lstStyle/>
        <a:p>
          <a:r>
            <a:rPr lang="it-IT" dirty="0"/>
            <a:t>Come entrare in un Paese estero</a:t>
          </a:r>
        </a:p>
      </dgm:t>
    </dgm:pt>
    <dgm:pt modelId="{4FEFC112-ACD2-466A-ACC6-36C13C58D3CA}" type="parTrans" cxnId="{9E0E778E-7128-4566-A182-1C455383F199}">
      <dgm:prSet/>
      <dgm:spPr/>
      <dgm:t>
        <a:bodyPr/>
        <a:lstStyle/>
        <a:p>
          <a:endParaRPr lang="it-IT"/>
        </a:p>
      </dgm:t>
    </dgm:pt>
    <dgm:pt modelId="{660C1CF8-3C89-40F1-8D5F-AE1795462476}" type="sibTrans" cxnId="{9E0E778E-7128-4566-A182-1C455383F199}">
      <dgm:prSet/>
      <dgm:spPr/>
      <dgm:t>
        <a:bodyPr/>
        <a:lstStyle/>
        <a:p>
          <a:endParaRPr lang="it-IT"/>
        </a:p>
      </dgm:t>
    </dgm:pt>
    <dgm:pt modelId="{8E07822A-0BAC-4407-B198-7041DC2812FF}" type="pres">
      <dgm:prSet presAssocID="{621A46AF-FB80-4F02-825B-32F6AFBC3ED0}" presName="Name0" presStyleCnt="0">
        <dgm:presLayoutVars>
          <dgm:dir/>
          <dgm:animLvl val="lvl"/>
          <dgm:resizeHandles val="exact"/>
        </dgm:presLayoutVars>
      </dgm:prSet>
      <dgm:spPr/>
    </dgm:pt>
    <dgm:pt modelId="{806F1386-1259-426E-82DA-D294FD6E3FDD}" type="pres">
      <dgm:prSet presAssocID="{21B0DEE1-4E8C-41CC-85A5-E48FDB13873C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DB3BB803-AE2C-43EA-9E54-62FDBCAC0439}" type="presOf" srcId="{21B0DEE1-4E8C-41CC-85A5-E48FDB13873C}" destId="{806F1386-1259-426E-82DA-D294FD6E3FDD}" srcOrd="0" destOrd="0" presId="urn:microsoft.com/office/officeart/2005/8/layout/chevron1"/>
    <dgm:cxn modelId="{E9BACA14-C14B-4D65-A4F0-E8EE44EF6F0A}" type="presOf" srcId="{621A46AF-FB80-4F02-825B-32F6AFBC3ED0}" destId="{8E07822A-0BAC-4407-B198-7041DC2812FF}" srcOrd="0" destOrd="0" presId="urn:microsoft.com/office/officeart/2005/8/layout/chevron1"/>
    <dgm:cxn modelId="{9E0E778E-7128-4566-A182-1C455383F199}" srcId="{621A46AF-FB80-4F02-825B-32F6AFBC3ED0}" destId="{21B0DEE1-4E8C-41CC-85A5-E48FDB13873C}" srcOrd="0" destOrd="0" parTransId="{4FEFC112-ACD2-466A-ACC6-36C13C58D3CA}" sibTransId="{660C1CF8-3C89-40F1-8D5F-AE1795462476}"/>
    <dgm:cxn modelId="{E9E32752-397C-4EBD-8840-C2303BC0AE14}" type="presParOf" srcId="{8E07822A-0BAC-4407-B198-7041DC2812FF}" destId="{806F1386-1259-426E-82DA-D294FD6E3FD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74E57-FE22-4F1C-A4B9-51716F9692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53497C5-B746-4A5F-88E9-B41473040279}">
      <dgm:prSet phldrT="[Testo]"/>
      <dgm:spPr/>
      <dgm:t>
        <a:bodyPr/>
        <a:lstStyle/>
        <a:p>
          <a:r>
            <a:rPr lang="it-IT" dirty="0"/>
            <a:t>Buyer</a:t>
          </a:r>
        </a:p>
      </dgm:t>
    </dgm:pt>
    <dgm:pt modelId="{C4CA3520-277B-437B-8FB8-7ABA02DF7296}" type="parTrans" cxnId="{FE5402A4-0E9B-472F-AC1C-4F092A270F0B}">
      <dgm:prSet/>
      <dgm:spPr/>
      <dgm:t>
        <a:bodyPr/>
        <a:lstStyle/>
        <a:p>
          <a:endParaRPr lang="it-IT"/>
        </a:p>
      </dgm:t>
    </dgm:pt>
    <dgm:pt modelId="{73480C85-D4D8-423B-8AF8-4B2F6B50EB7E}" type="sibTrans" cxnId="{FE5402A4-0E9B-472F-AC1C-4F092A270F0B}">
      <dgm:prSet/>
      <dgm:spPr/>
      <dgm:t>
        <a:bodyPr/>
        <a:lstStyle/>
        <a:p>
          <a:endParaRPr lang="it-IT"/>
        </a:p>
      </dgm:t>
    </dgm:pt>
    <dgm:pt modelId="{2B38FEB3-7D04-4489-8710-BB46826DED64}">
      <dgm:prSet phldrT="[Testo]"/>
      <dgm:spPr/>
      <dgm:t>
        <a:bodyPr/>
        <a:lstStyle/>
        <a:p>
          <a:r>
            <a:rPr lang="it-IT" dirty="0"/>
            <a:t>Broker</a:t>
          </a:r>
        </a:p>
      </dgm:t>
    </dgm:pt>
    <dgm:pt modelId="{A0808893-BA63-4959-B714-C7B6B80A2DB5}" type="parTrans" cxnId="{59A33A86-33D3-481E-924C-C5D8B0381DF1}">
      <dgm:prSet/>
      <dgm:spPr/>
      <dgm:t>
        <a:bodyPr/>
        <a:lstStyle/>
        <a:p>
          <a:endParaRPr lang="it-IT"/>
        </a:p>
      </dgm:t>
    </dgm:pt>
    <dgm:pt modelId="{37D6A206-58EB-4AAF-8401-0A941475AD00}" type="sibTrans" cxnId="{59A33A86-33D3-481E-924C-C5D8B0381DF1}">
      <dgm:prSet/>
      <dgm:spPr/>
      <dgm:t>
        <a:bodyPr/>
        <a:lstStyle/>
        <a:p>
          <a:endParaRPr lang="it-IT"/>
        </a:p>
      </dgm:t>
    </dgm:pt>
    <dgm:pt modelId="{34AD491B-9757-401F-BDCB-44F64B54793A}">
      <dgm:prSet phldrT="[Testo]"/>
      <dgm:spPr/>
      <dgm:t>
        <a:bodyPr/>
        <a:lstStyle/>
        <a:p>
          <a:r>
            <a:rPr lang="it-IT" dirty="0"/>
            <a:t>Trading companies</a:t>
          </a:r>
        </a:p>
      </dgm:t>
    </dgm:pt>
    <dgm:pt modelId="{AA6AD5E8-A3B9-43FA-B95C-AFCD5F83F7F8}" type="parTrans" cxnId="{164B3630-A188-4FCC-8839-1C46CE75593C}">
      <dgm:prSet/>
      <dgm:spPr/>
      <dgm:t>
        <a:bodyPr/>
        <a:lstStyle/>
        <a:p>
          <a:endParaRPr lang="it-IT"/>
        </a:p>
      </dgm:t>
    </dgm:pt>
    <dgm:pt modelId="{007A1892-92A4-4C0F-A1DB-48F2EF0099AB}" type="sibTrans" cxnId="{164B3630-A188-4FCC-8839-1C46CE75593C}">
      <dgm:prSet/>
      <dgm:spPr/>
      <dgm:t>
        <a:bodyPr/>
        <a:lstStyle/>
        <a:p>
          <a:endParaRPr lang="it-IT"/>
        </a:p>
      </dgm:t>
    </dgm:pt>
    <dgm:pt modelId="{F7E833E2-2062-4C9D-A05F-AC1D995D607F}">
      <dgm:prSet phldrT="[Testo]"/>
      <dgm:spPr/>
      <dgm:t>
        <a:bodyPr/>
        <a:lstStyle/>
        <a:p>
          <a:r>
            <a:rPr lang="it-IT" dirty="0"/>
            <a:t>Export Management Company</a:t>
          </a:r>
        </a:p>
      </dgm:t>
    </dgm:pt>
    <dgm:pt modelId="{AD85E3F6-727F-4246-ABC3-2CC489EFE592}" type="parTrans" cxnId="{253B9652-90D9-48E9-AE2B-80FE82951748}">
      <dgm:prSet/>
      <dgm:spPr/>
      <dgm:t>
        <a:bodyPr/>
        <a:lstStyle/>
        <a:p>
          <a:endParaRPr lang="it-IT"/>
        </a:p>
      </dgm:t>
    </dgm:pt>
    <dgm:pt modelId="{F5F52760-6D91-4A58-AEE9-F2C6CDA85997}" type="sibTrans" cxnId="{253B9652-90D9-48E9-AE2B-80FE82951748}">
      <dgm:prSet/>
      <dgm:spPr/>
      <dgm:t>
        <a:bodyPr/>
        <a:lstStyle/>
        <a:p>
          <a:endParaRPr lang="it-IT"/>
        </a:p>
      </dgm:t>
    </dgm:pt>
    <dgm:pt modelId="{D527B7E5-1031-4BF8-84C3-F1E424C09A86}">
      <dgm:prSet phldrT="[Testo]"/>
      <dgm:spPr/>
      <dgm:t>
        <a:bodyPr/>
        <a:lstStyle/>
        <a:p>
          <a:r>
            <a:rPr lang="it-IT" dirty="0"/>
            <a:t>Consorzi per l’esportazione</a:t>
          </a:r>
        </a:p>
      </dgm:t>
    </dgm:pt>
    <dgm:pt modelId="{D06884D2-BAFB-4FC7-9F8B-C76BA4DC7E7E}" type="parTrans" cxnId="{F438F5A4-E4B7-4013-B1AD-53011FC57BEF}">
      <dgm:prSet/>
      <dgm:spPr/>
      <dgm:t>
        <a:bodyPr/>
        <a:lstStyle/>
        <a:p>
          <a:endParaRPr lang="it-IT"/>
        </a:p>
      </dgm:t>
    </dgm:pt>
    <dgm:pt modelId="{984614A1-238D-4516-A58A-02822D1912A0}" type="sibTrans" cxnId="{F438F5A4-E4B7-4013-B1AD-53011FC57BEF}">
      <dgm:prSet/>
      <dgm:spPr/>
      <dgm:t>
        <a:bodyPr/>
        <a:lstStyle/>
        <a:p>
          <a:endParaRPr lang="it-IT"/>
        </a:p>
      </dgm:t>
    </dgm:pt>
    <dgm:pt modelId="{584EAA41-08B9-477B-8C55-1851461DF267}" type="pres">
      <dgm:prSet presAssocID="{39F74E57-FE22-4F1C-A4B9-51716F9692D5}" presName="diagram" presStyleCnt="0">
        <dgm:presLayoutVars>
          <dgm:dir/>
          <dgm:resizeHandles val="exact"/>
        </dgm:presLayoutVars>
      </dgm:prSet>
      <dgm:spPr/>
    </dgm:pt>
    <dgm:pt modelId="{A97BDEFA-143F-4AC9-98CC-A135D2C84EE4}" type="pres">
      <dgm:prSet presAssocID="{A53497C5-B746-4A5F-88E9-B41473040279}" presName="node" presStyleLbl="node1" presStyleIdx="0" presStyleCnt="5">
        <dgm:presLayoutVars>
          <dgm:bulletEnabled val="1"/>
        </dgm:presLayoutVars>
      </dgm:prSet>
      <dgm:spPr/>
    </dgm:pt>
    <dgm:pt modelId="{8B3095B9-BFC5-402B-85B0-C87B3525A599}" type="pres">
      <dgm:prSet presAssocID="{73480C85-D4D8-423B-8AF8-4B2F6B50EB7E}" presName="sibTrans" presStyleCnt="0"/>
      <dgm:spPr/>
    </dgm:pt>
    <dgm:pt modelId="{D735E899-9580-402F-BD9D-4D2AD364FDCA}" type="pres">
      <dgm:prSet presAssocID="{2B38FEB3-7D04-4489-8710-BB46826DED64}" presName="node" presStyleLbl="node1" presStyleIdx="1" presStyleCnt="5">
        <dgm:presLayoutVars>
          <dgm:bulletEnabled val="1"/>
        </dgm:presLayoutVars>
      </dgm:prSet>
      <dgm:spPr/>
    </dgm:pt>
    <dgm:pt modelId="{628ADCA6-FD64-4543-ABB0-E6C6B22507EF}" type="pres">
      <dgm:prSet presAssocID="{37D6A206-58EB-4AAF-8401-0A941475AD00}" presName="sibTrans" presStyleCnt="0"/>
      <dgm:spPr/>
    </dgm:pt>
    <dgm:pt modelId="{BBEF2E49-B7FB-46C5-B32F-8AB5A504D84C}" type="pres">
      <dgm:prSet presAssocID="{34AD491B-9757-401F-BDCB-44F64B54793A}" presName="node" presStyleLbl="node1" presStyleIdx="2" presStyleCnt="5">
        <dgm:presLayoutVars>
          <dgm:bulletEnabled val="1"/>
        </dgm:presLayoutVars>
      </dgm:prSet>
      <dgm:spPr/>
    </dgm:pt>
    <dgm:pt modelId="{F62B61EB-537F-4DC7-9E3C-2521DBE43E60}" type="pres">
      <dgm:prSet presAssocID="{007A1892-92A4-4C0F-A1DB-48F2EF0099AB}" presName="sibTrans" presStyleCnt="0"/>
      <dgm:spPr/>
    </dgm:pt>
    <dgm:pt modelId="{BCE8FA12-2FD5-4B27-8E5B-2183DEDA68AA}" type="pres">
      <dgm:prSet presAssocID="{F7E833E2-2062-4C9D-A05F-AC1D995D607F}" presName="node" presStyleLbl="node1" presStyleIdx="3" presStyleCnt="5">
        <dgm:presLayoutVars>
          <dgm:bulletEnabled val="1"/>
        </dgm:presLayoutVars>
      </dgm:prSet>
      <dgm:spPr/>
    </dgm:pt>
    <dgm:pt modelId="{7C71D0EF-92C4-40E3-9094-443375E93998}" type="pres">
      <dgm:prSet presAssocID="{F5F52760-6D91-4A58-AEE9-F2C6CDA85997}" presName="sibTrans" presStyleCnt="0"/>
      <dgm:spPr/>
    </dgm:pt>
    <dgm:pt modelId="{C4127EF1-8B24-4D18-BA36-B1E081FAC7C6}" type="pres">
      <dgm:prSet presAssocID="{D527B7E5-1031-4BF8-84C3-F1E424C09A86}" presName="node" presStyleLbl="node1" presStyleIdx="4" presStyleCnt="5">
        <dgm:presLayoutVars>
          <dgm:bulletEnabled val="1"/>
        </dgm:presLayoutVars>
      </dgm:prSet>
      <dgm:spPr/>
    </dgm:pt>
  </dgm:ptLst>
  <dgm:cxnLst>
    <dgm:cxn modelId="{B20BB30E-BE4B-4DED-B721-71DD03C10438}" type="presOf" srcId="{A53497C5-B746-4A5F-88E9-B41473040279}" destId="{A97BDEFA-143F-4AC9-98CC-A135D2C84EE4}" srcOrd="0" destOrd="0" presId="urn:microsoft.com/office/officeart/2005/8/layout/default"/>
    <dgm:cxn modelId="{164B3630-A188-4FCC-8839-1C46CE75593C}" srcId="{39F74E57-FE22-4F1C-A4B9-51716F9692D5}" destId="{34AD491B-9757-401F-BDCB-44F64B54793A}" srcOrd="2" destOrd="0" parTransId="{AA6AD5E8-A3B9-43FA-B95C-AFCD5F83F7F8}" sibTransId="{007A1892-92A4-4C0F-A1DB-48F2EF0099AB}"/>
    <dgm:cxn modelId="{253B9652-90D9-48E9-AE2B-80FE82951748}" srcId="{39F74E57-FE22-4F1C-A4B9-51716F9692D5}" destId="{F7E833E2-2062-4C9D-A05F-AC1D995D607F}" srcOrd="3" destOrd="0" parTransId="{AD85E3F6-727F-4246-ABC3-2CC489EFE592}" sibTransId="{F5F52760-6D91-4A58-AEE9-F2C6CDA85997}"/>
    <dgm:cxn modelId="{20D7EF79-1E60-4CD3-9585-9FB049858AF9}" type="presOf" srcId="{F7E833E2-2062-4C9D-A05F-AC1D995D607F}" destId="{BCE8FA12-2FD5-4B27-8E5B-2183DEDA68AA}" srcOrd="0" destOrd="0" presId="urn:microsoft.com/office/officeart/2005/8/layout/default"/>
    <dgm:cxn modelId="{70B1585A-2DF9-4556-B8D5-D311C664FFC5}" type="presOf" srcId="{2B38FEB3-7D04-4489-8710-BB46826DED64}" destId="{D735E899-9580-402F-BD9D-4D2AD364FDCA}" srcOrd="0" destOrd="0" presId="urn:microsoft.com/office/officeart/2005/8/layout/default"/>
    <dgm:cxn modelId="{4AF78685-9990-47B4-9018-83ABC0F28C23}" type="presOf" srcId="{D527B7E5-1031-4BF8-84C3-F1E424C09A86}" destId="{C4127EF1-8B24-4D18-BA36-B1E081FAC7C6}" srcOrd="0" destOrd="0" presId="urn:microsoft.com/office/officeart/2005/8/layout/default"/>
    <dgm:cxn modelId="{59A33A86-33D3-481E-924C-C5D8B0381DF1}" srcId="{39F74E57-FE22-4F1C-A4B9-51716F9692D5}" destId="{2B38FEB3-7D04-4489-8710-BB46826DED64}" srcOrd="1" destOrd="0" parTransId="{A0808893-BA63-4959-B714-C7B6B80A2DB5}" sibTransId="{37D6A206-58EB-4AAF-8401-0A941475AD00}"/>
    <dgm:cxn modelId="{FE5402A4-0E9B-472F-AC1C-4F092A270F0B}" srcId="{39F74E57-FE22-4F1C-A4B9-51716F9692D5}" destId="{A53497C5-B746-4A5F-88E9-B41473040279}" srcOrd="0" destOrd="0" parTransId="{C4CA3520-277B-437B-8FB8-7ABA02DF7296}" sibTransId="{73480C85-D4D8-423B-8AF8-4B2F6B50EB7E}"/>
    <dgm:cxn modelId="{150510A4-5845-4268-A7BE-FACDF5B11B66}" type="presOf" srcId="{34AD491B-9757-401F-BDCB-44F64B54793A}" destId="{BBEF2E49-B7FB-46C5-B32F-8AB5A504D84C}" srcOrd="0" destOrd="0" presId="urn:microsoft.com/office/officeart/2005/8/layout/default"/>
    <dgm:cxn modelId="{F438F5A4-E4B7-4013-B1AD-53011FC57BEF}" srcId="{39F74E57-FE22-4F1C-A4B9-51716F9692D5}" destId="{D527B7E5-1031-4BF8-84C3-F1E424C09A86}" srcOrd="4" destOrd="0" parTransId="{D06884D2-BAFB-4FC7-9F8B-C76BA4DC7E7E}" sibTransId="{984614A1-238D-4516-A58A-02822D1912A0}"/>
    <dgm:cxn modelId="{582499FB-EF01-4503-BDFB-7C976599EFF2}" type="presOf" srcId="{39F74E57-FE22-4F1C-A4B9-51716F9692D5}" destId="{584EAA41-08B9-477B-8C55-1851461DF267}" srcOrd="0" destOrd="0" presId="urn:microsoft.com/office/officeart/2005/8/layout/default"/>
    <dgm:cxn modelId="{C1E7F283-0456-45D5-A9BB-170561FE2B26}" type="presParOf" srcId="{584EAA41-08B9-477B-8C55-1851461DF267}" destId="{A97BDEFA-143F-4AC9-98CC-A135D2C84EE4}" srcOrd="0" destOrd="0" presId="urn:microsoft.com/office/officeart/2005/8/layout/default"/>
    <dgm:cxn modelId="{530781A5-D86A-4777-BAF3-DCC5777AB646}" type="presParOf" srcId="{584EAA41-08B9-477B-8C55-1851461DF267}" destId="{8B3095B9-BFC5-402B-85B0-C87B3525A599}" srcOrd="1" destOrd="0" presId="urn:microsoft.com/office/officeart/2005/8/layout/default"/>
    <dgm:cxn modelId="{2C5197F0-8D1B-42EA-BF94-DBD282497EBC}" type="presParOf" srcId="{584EAA41-08B9-477B-8C55-1851461DF267}" destId="{D735E899-9580-402F-BD9D-4D2AD364FDCA}" srcOrd="2" destOrd="0" presId="urn:microsoft.com/office/officeart/2005/8/layout/default"/>
    <dgm:cxn modelId="{6A3039AB-4EF1-4294-8D6F-16F63A6EC424}" type="presParOf" srcId="{584EAA41-08B9-477B-8C55-1851461DF267}" destId="{628ADCA6-FD64-4543-ABB0-E6C6B22507EF}" srcOrd="3" destOrd="0" presId="urn:microsoft.com/office/officeart/2005/8/layout/default"/>
    <dgm:cxn modelId="{4A8F2CFB-3C38-4B66-AEE2-3A404A34BC27}" type="presParOf" srcId="{584EAA41-08B9-477B-8C55-1851461DF267}" destId="{BBEF2E49-B7FB-46C5-B32F-8AB5A504D84C}" srcOrd="4" destOrd="0" presId="urn:microsoft.com/office/officeart/2005/8/layout/default"/>
    <dgm:cxn modelId="{68DBB9EC-0CEC-41CA-B84F-3FCECBF1BDA1}" type="presParOf" srcId="{584EAA41-08B9-477B-8C55-1851461DF267}" destId="{F62B61EB-537F-4DC7-9E3C-2521DBE43E60}" srcOrd="5" destOrd="0" presId="urn:microsoft.com/office/officeart/2005/8/layout/default"/>
    <dgm:cxn modelId="{4BCF7F8E-BB5F-45D8-936C-2D967E1ABBEE}" type="presParOf" srcId="{584EAA41-08B9-477B-8C55-1851461DF267}" destId="{BCE8FA12-2FD5-4B27-8E5B-2183DEDA68AA}" srcOrd="6" destOrd="0" presId="urn:microsoft.com/office/officeart/2005/8/layout/default"/>
    <dgm:cxn modelId="{51550157-9EA1-48F2-ADE3-EAAD47D82A1A}" type="presParOf" srcId="{584EAA41-08B9-477B-8C55-1851461DF267}" destId="{7C71D0EF-92C4-40E3-9094-443375E93998}" srcOrd="7" destOrd="0" presId="urn:microsoft.com/office/officeart/2005/8/layout/default"/>
    <dgm:cxn modelId="{07AC9111-0421-4CFE-9040-2918FD769102}" type="presParOf" srcId="{584EAA41-08B9-477B-8C55-1851461DF267}" destId="{C4127EF1-8B24-4D18-BA36-B1E081FAC7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E3753-91BA-4EFA-A33D-CC01137487D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6A21FE-195F-4BED-B068-BFA066E89FA6}">
      <dgm:prSet/>
      <dgm:spPr/>
      <dgm:t>
        <a:bodyPr/>
        <a:lstStyle/>
        <a:p>
          <a:r>
            <a:rPr lang="it-IT"/>
            <a:t>Rete di vendita per l’estero</a:t>
          </a:r>
          <a:endParaRPr lang="it-IT" dirty="0"/>
        </a:p>
      </dgm:t>
    </dgm:pt>
    <dgm:pt modelId="{3D173888-CF54-4593-B95D-44119B9806DB}" type="parTrans" cxnId="{FAABCC27-3F54-413D-BD0C-EE7B01061BD3}">
      <dgm:prSet/>
      <dgm:spPr/>
      <dgm:t>
        <a:bodyPr/>
        <a:lstStyle/>
        <a:p>
          <a:endParaRPr lang="it-IT"/>
        </a:p>
      </dgm:t>
    </dgm:pt>
    <dgm:pt modelId="{55C74247-6299-4DF3-9795-EA4F0CA804F8}" type="sibTrans" cxnId="{FAABCC27-3F54-413D-BD0C-EE7B01061BD3}">
      <dgm:prSet/>
      <dgm:spPr/>
      <dgm:t>
        <a:bodyPr/>
        <a:lstStyle/>
        <a:p>
          <a:endParaRPr lang="it-IT"/>
        </a:p>
      </dgm:t>
    </dgm:pt>
    <dgm:pt modelId="{D9C541D5-00FD-4CA3-B1CA-BEB2F39E1419}">
      <dgm:prSet/>
      <dgm:spPr/>
      <dgm:t>
        <a:bodyPr/>
        <a:lstStyle/>
        <a:p>
          <a:r>
            <a:rPr lang="it-IT"/>
            <a:t>Ufficio di rappresentanza</a:t>
          </a:r>
        </a:p>
      </dgm:t>
    </dgm:pt>
    <dgm:pt modelId="{C75A3D79-CA9B-4591-A2CD-D3D86FCDD440}" type="parTrans" cxnId="{226E47FC-8790-42A5-BB71-78118F777C5C}">
      <dgm:prSet/>
      <dgm:spPr/>
      <dgm:t>
        <a:bodyPr/>
        <a:lstStyle/>
        <a:p>
          <a:endParaRPr lang="it-IT"/>
        </a:p>
      </dgm:t>
    </dgm:pt>
    <dgm:pt modelId="{00E81D0E-90F7-4225-ABED-1B0F83F152A3}" type="sibTrans" cxnId="{226E47FC-8790-42A5-BB71-78118F777C5C}">
      <dgm:prSet/>
      <dgm:spPr/>
      <dgm:t>
        <a:bodyPr/>
        <a:lstStyle/>
        <a:p>
          <a:endParaRPr lang="it-IT"/>
        </a:p>
      </dgm:t>
    </dgm:pt>
    <dgm:pt modelId="{77F0E6CD-09CE-41DF-AE12-2629C949B527}">
      <dgm:prSet/>
      <dgm:spPr/>
      <dgm:t>
        <a:bodyPr/>
        <a:lstStyle/>
        <a:p>
          <a:r>
            <a:rPr lang="it-IT"/>
            <a:t>Centrale logistica</a:t>
          </a:r>
        </a:p>
      </dgm:t>
    </dgm:pt>
    <dgm:pt modelId="{15330BBC-5C81-41D6-9E98-28DC8C9368A7}" type="parTrans" cxnId="{0BEA03EF-91A6-4104-9EE3-08FBEC22F385}">
      <dgm:prSet/>
      <dgm:spPr/>
      <dgm:t>
        <a:bodyPr/>
        <a:lstStyle/>
        <a:p>
          <a:endParaRPr lang="it-IT"/>
        </a:p>
      </dgm:t>
    </dgm:pt>
    <dgm:pt modelId="{044DB4BF-168B-4AE1-9844-E3B9E9931378}" type="sibTrans" cxnId="{0BEA03EF-91A6-4104-9EE3-08FBEC22F385}">
      <dgm:prSet/>
      <dgm:spPr/>
      <dgm:t>
        <a:bodyPr/>
        <a:lstStyle/>
        <a:p>
          <a:endParaRPr lang="it-IT"/>
        </a:p>
      </dgm:t>
    </dgm:pt>
    <dgm:pt modelId="{0FFFDAEC-6289-49D6-A324-8FDA8721C761}">
      <dgm:prSet/>
      <dgm:spPr/>
      <dgm:t>
        <a:bodyPr/>
        <a:lstStyle/>
        <a:p>
          <a:r>
            <a:rPr lang="it-IT" dirty="0"/>
            <a:t>Sussidiaria commerciale estera</a:t>
          </a:r>
        </a:p>
      </dgm:t>
    </dgm:pt>
    <dgm:pt modelId="{FF969CC7-229A-4421-8421-1E0B34D07E2C}" type="parTrans" cxnId="{C8981B08-D931-4D70-A158-A5CD81409F0B}">
      <dgm:prSet/>
      <dgm:spPr/>
      <dgm:t>
        <a:bodyPr/>
        <a:lstStyle/>
        <a:p>
          <a:endParaRPr lang="it-IT"/>
        </a:p>
      </dgm:t>
    </dgm:pt>
    <dgm:pt modelId="{1DAB2EF2-DAAE-48A1-B9EF-A63DC64A5B99}" type="sibTrans" cxnId="{C8981B08-D931-4D70-A158-A5CD81409F0B}">
      <dgm:prSet/>
      <dgm:spPr/>
      <dgm:t>
        <a:bodyPr/>
        <a:lstStyle/>
        <a:p>
          <a:endParaRPr lang="it-IT"/>
        </a:p>
      </dgm:t>
    </dgm:pt>
    <dgm:pt modelId="{A3690F52-F38B-4F98-AFF4-C79F4EF5244E}" type="pres">
      <dgm:prSet presAssocID="{31CE3753-91BA-4EFA-A33D-CC01137487D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9D299C5-61D2-4F10-AC84-F73AD2BC3487}" type="pres">
      <dgm:prSet presAssocID="{466A21FE-195F-4BED-B068-BFA066E89FA6}" presName="circle1" presStyleLbl="node1" presStyleIdx="0" presStyleCnt="4"/>
      <dgm:spPr/>
    </dgm:pt>
    <dgm:pt modelId="{3DAA1472-60A9-4C29-BFB4-51F50AF9344C}" type="pres">
      <dgm:prSet presAssocID="{466A21FE-195F-4BED-B068-BFA066E89FA6}" presName="space" presStyleCnt="0"/>
      <dgm:spPr/>
    </dgm:pt>
    <dgm:pt modelId="{0DFB7660-B1A5-4084-BBE5-692238317E19}" type="pres">
      <dgm:prSet presAssocID="{466A21FE-195F-4BED-B068-BFA066E89FA6}" presName="rect1" presStyleLbl="alignAcc1" presStyleIdx="0" presStyleCnt="4"/>
      <dgm:spPr/>
    </dgm:pt>
    <dgm:pt modelId="{FC6954D4-7FA1-42C8-876E-83602739B6BA}" type="pres">
      <dgm:prSet presAssocID="{D9C541D5-00FD-4CA3-B1CA-BEB2F39E1419}" presName="vertSpace2" presStyleLbl="node1" presStyleIdx="0" presStyleCnt="4"/>
      <dgm:spPr/>
    </dgm:pt>
    <dgm:pt modelId="{CDC1257C-8F75-431E-B8E2-32DFE512D04C}" type="pres">
      <dgm:prSet presAssocID="{D9C541D5-00FD-4CA3-B1CA-BEB2F39E1419}" presName="circle2" presStyleLbl="node1" presStyleIdx="1" presStyleCnt="4"/>
      <dgm:spPr/>
    </dgm:pt>
    <dgm:pt modelId="{DA9A9F23-A361-46BC-83A7-82FC3ECD2E48}" type="pres">
      <dgm:prSet presAssocID="{D9C541D5-00FD-4CA3-B1CA-BEB2F39E1419}" presName="rect2" presStyleLbl="alignAcc1" presStyleIdx="1" presStyleCnt="4"/>
      <dgm:spPr/>
    </dgm:pt>
    <dgm:pt modelId="{E53AEC1B-DD0B-48EF-BC01-18DE3D81A4B0}" type="pres">
      <dgm:prSet presAssocID="{77F0E6CD-09CE-41DF-AE12-2629C949B527}" presName="vertSpace3" presStyleLbl="node1" presStyleIdx="1" presStyleCnt="4"/>
      <dgm:spPr/>
    </dgm:pt>
    <dgm:pt modelId="{DE6D3A12-A78C-46E9-8648-9B22172C7143}" type="pres">
      <dgm:prSet presAssocID="{77F0E6CD-09CE-41DF-AE12-2629C949B527}" presName="circle3" presStyleLbl="node1" presStyleIdx="2" presStyleCnt="4"/>
      <dgm:spPr/>
    </dgm:pt>
    <dgm:pt modelId="{68F1856B-BCA6-472B-8B43-584700C2FBAC}" type="pres">
      <dgm:prSet presAssocID="{77F0E6CD-09CE-41DF-AE12-2629C949B527}" presName="rect3" presStyleLbl="alignAcc1" presStyleIdx="2" presStyleCnt="4"/>
      <dgm:spPr/>
    </dgm:pt>
    <dgm:pt modelId="{6911FA2B-CB0B-455E-99E9-C600AE9A788D}" type="pres">
      <dgm:prSet presAssocID="{0FFFDAEC-6289-49D6-A324-8FDA8721C761}" presName="vertSpace4" presStyleLbl="node1" presStyleIdx="2" presStyleCnt="4"/>
      <dgm:spPr/>
    </dgm:pt>
    <dgm:pt modelId="{5186CE74-DF5A-4D5C-BAE1-5EBD5AFB60C3}" type="pres">
      <dgm:prSet presAssocID="{0FFFDAEC-6289-49D6-A324-8FDA8721C761}" presName="circle4" presStyleLbl="node1" presStyleIdx="3" presStyleCnt="4"/>
      <dgm:spPr/>
    </dgm:pt>
    <dgm:pt modelId="{2E0A0CFB-4409-44B1-85DF-17841BF90E76}" type="pres">
      <dgm:prSet presAssocID="{0FFFDAEC-6289-49D6-A324-8FDA8721C761}" presName="rect4" presStyleLbl="alignAcc1" presStyleIdx="3" presStyleCnt="4"/>
      <dgm:spPr/>
    </dgm:pt>
    <dgm:pt modelId="{EB404946-506B-47D1-8CA4-32B6DF7CF5BA}" type="pres">
      <dgm:prSet presAssocID="{466A21FE-195F-4BED-B068-BFA066E89FA6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51341ACC-1C40-4F43-AB38-8C9BB448FA2D}" type="pres">
      <dgm:prSet presAssocID="{D9C541D5-00FD-4CA3-B1CA-BEB2F39E1419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F5EDD5D4-4028-4425-8C43-DB2FEEFCECE4}" type="pres">
      <dgm:prSet presAssocID="{77F0E6CD-09CE-41DF-AE12-2629C949B527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D728BED6-554D-4159-BA8C-3C3761B1F53E}" type="pres">
      <dgm:prSet presAssocID="{0FFFDAEC-6289-49D6-A324-8FDA8721C76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C8981B08-D931-4D70-A158-A5CD81409F0B}" srcId="{31CE3753-91BA-4EFA-A33D-CC01137487D7}" destId="{0FFFDAEC-6289-49D6-A324-8FDA8721C761}" srcOrd="3" destOrd="0" parTransId="{FF969CC7-229A-4421-8421-1E0B34D07E2C}" sibTransId="{1DAB2EF2-DAAE-48A1-B9EF-A63DC64A5B99}"/>
    <dgm:cxn modelId="{077CEA1D-50D5-4962-9002-BEE03E55DA95}" type="presOf" srcId="{0FFFDAEC-6289-49D6-A324-8FDA8721C761}" destId="{2E0A0CFB-4409-44B1-85DF-17841BF90E76}" srcOrd="0" destOrd="0" presId="urn:microsoft.com/office/officeart/2005/8/layout/target3"/>
    <dgm:cxn modelId="{FAABCC27-3F54-413D-BD0C-EE7B01061BD3}" srcId="{31CE3753-91BA-4EFA-A33D-CC01137487D7}" destId="{466A21FE-195F-4BED-B068-BFA066E89FA6}" srcOrd="0" destOrd="0" parTransId="{3D173888-CF54-4593-B95D-44119B9806DB}" sibTransId="{55C74247-6299-4DF3-9795-EA4F0CA804F8}"/>
    <dgm:cxn modelId="{F5057333-D3A8-42E7-A4CD-18D1CA3D0F8B}" type="presOf" srcId="{D9C541D5-00FD-4CA3-B1CA-BEB2F39E1419}" destId="{51341ACC-1C40-4F43-AB38-8C9BB448FA2D}" srcOrd="1" destOrd="0" presId="urn:microsoft.com/office/officeart/2005/8/layout/target3"/>
    <dgm:cxn modelId="{66851A40-3E2F-430E-8A9C-EB424A751DFB}" type="presOf" srcId="{D9C541D5-00FD-4CA3-B1CA-BEB2F39E1419}" destId="{DA9A9F23-A361-46BC-83A7-82FC3ECD2E48}" srcOrd="0" destOrd="0" presId="urn:microsoft.com/office/officeart/2005/8/layout/target3"/>
    <dgm:cxn modelId="{E306FE5C-98EE-40AB-807E-B566342C01D5}" type="presOf" srcId="{77F0E6CD-09CE-41DF-AE12-2629C949B527}" destId="{F5EDD5D4-4028-4425-8C43-DB2FEEFCECE4}" srcOrd="1" destOrd="0" presId="urn:microsoft.com/office/officeart/2005/8/layout/target3"/>
    <dgm:cxn modelId="{D9D5FC90-313D-4A02-8D6A-B7A6FBC6FA92}" type="presOf" srcId="{31CE3753-91BA-4EFA-A33D-CC01137487D7}" destId="{A3690F52-F38B-4F98-AFF4-C79F4EF5244E}" srcOrd="0" destOrd="0" presId="urn:microsoft.com/office/officeart/2005/8/layout/target3"/>
    <dgm:cxn modelId="{40889A9F-9EEC-493B-82E3-4A1F5333D475}" type="presOf" srcId="{466A21FE-195F-4BED-B068-BFA066E89FA6}" destId="{0DFB7660-B1A5-4084-BBE5-692238317E19}" srcOrd="0" destOrd="0" presId="urn:microsoft.com/office/officeart/2005/8/layout/target3"/>
    <dgm:cxn modelId="{A582C0B9-951C-4278-A69B-6188BE66290D}" type="presOf" srcId="{466A21FE-195F-4BED-B068-BFA066E89FA6}" destId="{EB404946-506B-47D1-8CA4-32B6DF7CF5BA}" srcOrd="1" destOrd="0" presId="urn:microsoft.com/office/officeart/2005/8/layout/target3"/>
    <dgm:cxn modelId="{719C21E8-ABAC-4563-9BF8-4964FFE5699B}" type="presOf" srcId="{0FFFDAEC-6289-49D6-A324-8FDA8721C761}" destId="{D728BED6-554D-4159-BA8C-3C3761B1F53E}" srcOrd="1" destOrd="0" presId="urn:microsoft.com/office/officeart/2005/8/layout/target3"/>
    <dgm:cxn modelId="{A5DE03EB-40F5-4910-99BB-110F730E5B08}" type="presOf" srcId="{77F0E6CD-09CE-41DF-AE12-2629C949B527}" destId="{68F1856B-BCA6-472B-8B43-584700C2FBAC}" srcOrd="0" destOrd="0" presId="urn:microsoft.com/office/officeart/2005/8/layout/target3"/>
    <dgm:cxn modelId="{0BEA03EF-91A6-4104-9EE3-08FBEC22F385}" srcId="{31CE3753-91BA-4EFA-A33D-CC01137487D7}" destId="{77F0E6CD-09CE-41DF-AE12-2629C949B527}" srcOrd="2" destOrd="0" parTransId="{15330BBC-5C81-41D6-9E98-28DC8C9368A7}" sibTransId="{044DB4BF-168B-4AE1-9844-E3B9E9931378}"/>
    <dgm:cxn modelId="{226E47FC-8790-42A5-BB71-78118F777C5C}" srcId="{31CE3753-91BA-4EFA-A33D-CC01137487D7}" destId="{D9C541D5-00FD-4CA3-B1CA-BEB2F39E1419}" srcOrd="1" destOrd="0" parTransId="{C75A3D79-CA9B-4591-A2CD-D3D86FCDD440}" sibTransId="{00E81D0E-90F7-4225-ABED-1B0F83F152A3}"/>
    <dgm:cxn modelId="{7BF95167-8693-42AC-9F5A-C9E03B29FCA2}" type="presParOf" srcId="{A3690F52-F38B-4F98-AFF4-C79F4EF5244E}" destId="{F9D299C5-61D2-4F10-AC84-F73AD2BC3487}" srcOrd="0" destOrd="0" presId="urn:microsoft.com/office/officeart/2005/8/layout/target3"/>
    <dgm:cxn modelId="{359B1B63-436B-4EB8-ACE7-AC65C2F9CFD8}" type="presParOf" srcId="{A3690F52-F38B-4F98-AFF4-C79F4EF5244E}" destId="{3DAA1472-60A9-4C29-BFB4-51F50AF9344C}" srcOrd="1" destOrd="0" presId="urn:microsoft.com/office/officeart/2005/8/layout/target3"/>
    <dgm:cxn modelId="{FAD68066-F904-46E6-B24E-256D64395231}" type="presParOf" srcId="{A3690F52-F38B-4F98-AFF4-C79F4EF5244E}" destId="{0DFB7660-B1A5-4084-BBE5-692238317E19}" srcOrd="2" destOrd="0" presId="urn:microsoft.com/office/officeart/2005/8/layout/target3"/>
    <dgm:cxn modelId="{7BABEA78-E49B-453E-B0C6-6CF90CC458CC}" type="presParOf" srcId="{A3690F52-F38B-4F98-AFF4-C79F4EF5244E}" destId="{FC6954D4-7FA1-42C8-876E-83602739B6BA}" srcOrd="3" destOrd="0" presId="urn:microsoft.com/office/officeart/2005/8/layout/target3"/>
    <dgm:cxn modelId="{101DC9EB-4C07-46B9-B646-715AC151CAB1}" type="presParOf" srcId="{A3690F52-F38B-4F98-AFF4-C79F4EF5244E}" destId="{CDC1257C-8F75-431E-B8E2-32DFE512D04C}" srcOrd="4" destOrd="0" presId="urn:microsoft.com/office/officeart/2005/8/layout/target3"/>
    <dgm:cxn modelId="{0CEB9855-353D-4897-996D-DFF011703B90}" type="presParOf" srcId="{A3690F52-F38B-4F98-AFF4-C79F4EF5244E}" destId="{DA9A9F23-A361-46BC-83A7-82FC3ECD2E48}" srcOrd="5" destOrd="0" presId="urn:microsoft.com/office/officeart/2005/8/layout/target3"/>
    <dgm:cxn modelId="{33EAA82A-F845-4330-B01D-684D1CEC0BC3}" type="presParOf" srcId="{A3690F52-F38B-4F98-AFF4-C79F4EF5244E}" destId="{E53AEC1B-DD0B-48EF-BC01-18DE3D81A4B0}" srcOrd="6" destOrd="0" presId="urn:microsoft.com/office/officeart/2005/8/layout/target3"/>
    <dgm:cxn modelId="{15323293-3AAF-4A9A-8C4D-80480C72A779}" type="presParOf" srcId="{A3690F52-F38B-4F98-AFF4-C79F4EF5244E}" destId="{DE6D3A12-A78C-46E9-8648-9B22172C7143}" srcOrd="7" destOrd="0" presId="urn:microsoft.com/office/officeart/2005/8/layout/target3"/>
    <dgm:cxn modelId="{95FF7029-B88F-4586-8C90-B8D65E33B32E}" type="presParOf" srcId="{A3690F52-F38B-4F98-AFF4-C79F4EF5244E}" destId="{68F1856B-BCA6-472B-8B43-584700C2FBAC}" srcOrd="8" destOrd="0" presId="urn:microsoft.com/office/officeart/2005/8/layout/target3"/>
    <dgm:cxn modelId="{C9CBD33D-54AB-42E3-8007-7157D02D5431}" type="presParOf" srcId="{A3690F52-F38B-4F98-AFF4-C79F4EF5244E}" destId="{6911FA2B-CB0B-455E-99E9-C600AE9A788D}" srcOrd="9" destOrd="0" presId="urn:microsoft.com/office/officeart/2005/8/layout/target3"/>
    <dgm:cxn modelId="{5D2031B7-9710-4182-8CD1-DD88A93C6E75}" type="presParOf" srcId="{A3690F52-F38B-4F98-AFF4-C79F4EF5244E}" destId="{5186CE74-DF5A-4D5C-BAE1-5EBD5AFB60C3}" srcOrd="10" destOrd="0" presId="urn:microsoft.com/office/officeart/2005/8/layout/target3"/>
    <dgm:cxn modelId="{638FBBCF-9069-420E-9591-1A6D3CB8768A}" type="presParOf" srcId="{A3690F52-F38B-4F98-AFF4-C79F4EF5244E}" destId="{2E0A0CFB-4409-44B1-85DF-17841BF90E76}" srcOrd="11" destOrd="0" presId="urn:microsoft.com/office/officeart/2005/8/layout/target3"/>
    <dgm:cxn modelId="{7D006A11-1043-461E-90E1-832FBCD2B08D}" type="presParOf" srcId="{A3690F52-F38B-4F98-AFF4-C79F4EF5244E}" destId="{EB404946-506B-47D1-8CA4-32B6DF7CF5BA}" srcOrd="12" destOrd="0" presId="urn:microsoft.com/office/officeart/2005/8/layout/target3"/>
    <dgm:cxn modelId="{72B5F469-1CD8-45FD-B59A-2E7449F12937}" type="presParOf" srcId="{A3690F52-F38B-4F98-AFF4-C79F4EF5244E}" destId="{51341ACC-1C40-4F43-AB38-8C9BB448FA2D}" srcOrd="13" destOrd="0" presId="urn:microsoft.com/office/officeart/2005/8/layout/target3"/>
    <dgm:cxn modelId="{4C73717B-7971-42FE-9553-E49598040CC7}" type="presParOf" srcId="{A3690F52-F38B-4F98-AFF4-C79F4EF5244E}" destId="{F5EDD5D4-4028-4425-8C43-DB2FEEFCECE4}" srcOrd="14" destOrd="0" presId="urn:microsoft.com/office/officeart/2005/8/layout/target3"/>
    <dgm:cxn modelId="{051972B8-25E1-4D2B-8E16-D7104C45DB07}" type="presParOf" srcId="{A3690F52-F38B-4F98-AFF4-C79F4EF5244E}" destId="{D728BED6-554D-4159-BA8C-3C3761B1F53E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AD29AD-F0ED-4461-8C29-A0B27E6A8B1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3E663C-3F26-4F72-8C79-5B16109507D6}">
      <dgm:prSet/>
      <dgm:spPr/>
      <dgm:t>
        <a:bodyPr/>
        <a:lstStyle/>
        <a:p>
          <a:r>
            <a:rPr lang="it-IT" dirty="0"/>
            <a:t>Quattro criteri:</a:t>
          </a:r>
        </a:p>
      </dgm:t>
    </dgm:pt>
    <dgm:pt modelId="{59FCD657-5099-41FC-ACFD-BD51E89336F2}" type="parTrans" cxnId="{65FE0317-2B89-4F36-BAB4-574E022242C9}">
      <dgm:prSet/>
      <dgm:spPr/>
      <dgm:t>
        <a:bodyPr/>
        <a:lstStyle/>
        <a:p>
          <a:endParaRPr lang="it-IT"/>
        </a:p>
      </dgm:t>
    </dgm:pt>
    <dgm:pt modelId="{379B0D9F-76E3-46D2-AE02-E13C7FC4F90C}" type="sibTrans" cxnId="{65FE0317-2B89-4F36-BAB4-574E022242C9}">
      <dgm:prSet/>
      <dgm:spPr/>
      <dgm:t>
        <a:bodyPr/>
        <a:lstStyle/>
        <a:p>
          <a:endParaRPr lang="it-IT"/>
        </a:p>
      </dgm:t>
    </dgm:pt>
    <dgm:pt modelId="{D5C04096-CC1E-4318-8FE3-000793BD1A5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t-IT" sz="1800" dirty="0">
              <a:solidFill>
                <a:schemeClr val="tx1">
                  <a:lumMod val="75000"/>
                  <a:lumOff val="25000"/>
                </a:schemeClr>
              </a:solidFill>
            </a:rPr>
            <a:t>Tipi di investimenti richiesti. (Equity/No equity)</a:t>
          </a:r>
        </a:p>
      </dgm:t>
    </dgm:pt>
    <dgm:pt modelId="{9419B8C8-9600-469D-B989-53B6533B3F28}" type="parTrans" cxnId="{16FDD438-D7EC-491F-8618-09C62349A99F}">
      <dgm:prSet/>
      <dgm:spPr/>
      <dgm:t>
        <a:bodyPr/>
        <a:lstStyle/>
        <a:p>
          <a:endParaRPr lang="it-IT"/>
        </a:p>
      </dgm:t>
    </dgm:pt>
    <dgm:pt modelId="{3D339F05-F05E-40AE-810B-8FFC34696683}" type="sibTrans" cxnId="{16FDD438-D7EC-491F-8618-09C62349A99F}">
      <dgm:prSet/>
      <dgm:spPr/>
      <dgm:t>
        <a:bodyPr/>
        <a:lstStyle/>
        <a:p>
          <a:endParaRPr lang="it-IT"/>
        </a:p>
      </dgm:t>
    </dgm:pt>
    <dgm:pt modelId="{2A4C308C-2B1E-404F-8EE0-99330746CAA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t-IT" sz="1800" dirty="0">
              <a:solidFill>
                <a:schemeClr val="tx1">
                  <a:lumMod val="75000"/>
                  <a:lumOff val="25000"/>
                </a:schemeClr>
              </a:solidFill>
            </a:rPr>
            <a:t> Nazionalità dei partner</a:t>
          </a:r>
        </a:p>
      </dgm:t>
    </dgm:pt>
    <dgm:pt modelId="{73C1E02F-9292-4D56-B42B-ED6DD5DE00F9}" type="parTrans" cxnId="{BF0B93FB-5CEB-4203-9378-28247B26C6B1}">
      <dgm:prSet/>
      <dgm:spPr/>
      <dgm:t>
        <a:bodyPr/>
        <a:lstStyle/>
        <a:p>
          <a:endParaRPr lang="it-IT"/>
        </a:p>
      </dgm:t>
    </dgm:pt>
    <dgm:pt modelId="{09AB2E2D-3AB5-4A59-8FAA-F35E95937F88}" type="sibTrans" cxnId="{BF0B93FB-5CEB-4203-9378-28247B26C6B1}">
      <dgm:prSet/>
      <dgm:spPr/>
      <dgm:t>
        <a:bodyPr/>
        <a:lstStyle/>
        <a:p>
          <a:endParaRPr lang="it-IT"/>
        </a:p>
      </dgm:t>
    </dgm:pt>
    <dgm:pt modelId="{F0660B7B-6849-49DC-9B60-3042D3807A1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t-IT" sz="1800" dirty="0">
              <a:solidFill>
                <a:schemeClr val="tx1">
                  <a:lumMod val="75000"/>
                  <a:lumOff val="25000"/>
                </a:schemeClr>
              </a:solidFill>
            </a:rPr>
            <a:t> Motivazione strategica:</a:t>
          </a:r>
        </a:p>
      </dgm:t>
    </dgm:pt>
    <dgm:pt modelId="{BB134872-6E47-4517-8344-BF565588BABC}" type="parTrans" cxnId="{12987A60-D19E-4854-9499-73581264E810}">
      <dgm:prSet/>
      <dgm:spPr/>
      <dgm:t>
        <a:bodyPr/>
        <a:lstStyle/>
        <a:p>
          <a:endParaRPr lang="it-IT"/>
        </a:p>
      </dgm:t>
    </dgm:pt>
    <dgm:pt modelId="{6A8F5679-B417-49EA-91F5-1264C1DFC65E}" type="sibTrans" cxnId="{12987A60-D19E-4854-9499-73581264E810}">
      <dgm:prSet/>
      <dgm:spPr/>
      <dgm:t>
        <a:bodyPr/>
        <a:lstStyle/>
        <a:p>
          <a:endParaRPr lang="it-IT"/>
        </a:p>
      </dgm:t>
    </dgm:pt>
    <dgm:pt modelId="{85052370-252C-47B5-B9C1-CEF0EC5B974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>
              <a:solidFill>
                <a:schemeClr val="tx1">
                  <a:lumMod val="75000"/>
                  <a:lumOff val="25000"/>
                </a:schemeClr>
              </a:solidFill>
            </a:rPr>
            <a:t> Aumento dimensione e miglioramento efficienza,</a:t>
          </a:r>
        </a:p>
      </dgm:t>
    </dgm:pt>
    <dgm:pt modelId="{E8CA072A-CB85-470F-8C34-7665E13A7F00}" type="parTrans" cxnId="{CB9BDEFC-F63E-4D35-9F64-4801029E1808}">
      <dgm:prSet/>
      <dgm:spPr/>
      <dgm:t>
        <a:bodyPr/>
        <a:lstStyle/>
        <a:p>
          <a:endParaRPr lang="it-IT"/>
        </a:p>
      </dgm:t>
    </dgm:pt>
    <dgm:pt modelId="{6B03C041-533C-4C1F-BEBB-0ECBF09FCB8F}" type="sibTrans" cxnId="{CB9BDEFC-F63E-4D35-9F64-4801029E1808}">
      <dgm:prSet/>
      <dgm:spPr/>
      <dgm:t>
        <a:bodyPr/>
        <a:lstStyle/>
        <a:p>
          <a:endParaRPr lang="it-IT"/>
        </a:p>
      </dgm:t>
    </dgm:pt>
    <dgm:pt modelId="{DC1E71DF-F8CA-476C-A194-BFDFC2668A1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>
              <a:solidFill>
                <a:schemeClr val="tx1">
                  <a:lumMod val="75000"/>
                  <a:lumOff val="25000"/>
                </a:schemeClr>
              </a:solidFill>
            </a:rPr>
            <a:t>Rafforzamento capacità di penetrazione commerciale</a:t>
          </a:r>
        </a:p>
      </dgm:t>
    </dgm:pt>
    <dgm:pt modelId="{BB1AB79B-A736-42EE-BF2D-2ACBFAD02A0E}" type="parTrans" cxnId="{593CE121-2780-45C2-A3FB-8E31B0355B6A}">
      <dgm:prSet/>
      <dgm:spPr/>
      <dgm:t>
        <a:bodyPr/>
        <a:lstStyle/>
        <a:p>
          <a:endParaRPr lang="it-IT"/>
        </a:p>
      </dgm:t>
    </dgm:pt>
    <dgm:pt modelId="{349ED17E-18CB-46E0-9FF5-4A1C83EFF6AD}" type="sibTrans" cxnId="{593CE121-2780-45C2-A3FB-8E31B0355B6A}">
      <dgm:prSet/>
      <dgm:spPr/>
      <dgm:t>
        <a:bodyPr/>
        <a:lstStyle/>
        <a:p>
          <a:endParaRPr lang="it-IT"/>
        </a:p>
      </dgm:t>
    </dgm:pt>
    <dgm:pt modelId="{1918A627-5D9E-40A8-A9E4-F55BB2BDC97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>
              <a:solidFill>
                <a:schemeClr val="tx1">
                  <a:lumMod val="75000"/>
                  <a:lumOff val="25000"/>
                </a:schemeClr>
              </a:solidFill>
            </a:rPr>
            <a:t>Condivisione investimenti e riduzione rischio  individuale</a:t>
          </a:r>
        </a:p>
      </dgm:t>
    </dgm:pt>
    <dgm:pt modelId="{B6679CF6-CF77-416D-B4C0-BDE61E299504}" type="parTrans" cxnId="{7BC63E3E-BD77-44C9-87CD-C27ABF6A65A0}">
      <dgm:prSet/>
      <dgm:spPr/>
      <dgm:t>
        <a:bodyPr/>
        <a:lstStyle/>
        <a:p>
          <a:endParaRPr lang="it-IT"/>
        </a:p>
      </dgm:t>
    </dgm:pt>
    <dgm:pt modelId="{9F77D5E4-66C2-4053-A700-5B9A7E481D6F}" type="sibTrans" cxnId="{7BC63E3E-BD77-44C9-87CD-C27ABF6A65A0}">
      <dgm:prSet/>
      <dgm:spPr/>
      <dgm:t>
        <a:bodyPr/>
        <a:lstStyle/>
        <a:p>
          <a:endParaRPr lang="it-IT"/>
        </a:p>
      </dgm:t>
    </dgm:pt>
    <dgm:pt modelId="{33CF513E-DACD-460A-9607-D8ED5347358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>
              <a:solidFill>
                <a:schemeClr val="tx1">
                  <a:lumMod val="75000"/>
                  <a:lumOff val="25000"/>
                </a:schemeClr>
              </a:solidFill>
            </a:rPr>
            <a:t>Superamento vincoli normativi</a:t>
          </a:r>
        </a:p>
      </dgm:t>
    </dgm:pt>
    <dgm:pt modelId="{EA7BF2E6-3EA5-4ABE-AE7C-BA046C5C2875}" type="parTrans" cxnId="{4D90EA7D-BA03-44F8-B432-89735F0228B0}">
      <dgm:prSet/>
      <dgm:spPr/>
      <dgm:t>
        <a:bodyPr/>
        <a:lstStyle/>
        <a:p>
          <a:endParaRPr lang="it-IT"/>
        </a:p>
      </dgm:t>
    </dgm:pt>
    <dgm:pt modelId="{54883878-36B6-420E-9E41-A6E522DAA00C}" type="sibTrans" cxnId="{4D90EA7D-BA03-44F8-B432-89735F0228B0}">
      <dgm:prSet/>
      <dgm:spPr/>
      <dgm:t>
        <a:bodyPr/>
        <a:lstStyle/>
        <a:p>
          <a:endParaRPr lang="it-IT"/>
        </a:p>
      </dgm:t>
    </dgm:pt>
    <dgm:pt modelId="{7DF96325-8343-495B-881B-D0714BF17DD8}">
      <dgm:prSet custT="1"/>
      <dgm:spPr/>
      <dgm:t>
        <a:bodyPr/>
        <a:lstStyle/>
        <a:p>
          <a:pPr>
            <a:buFont typeface="+mj-lt"/>
            <a:buAutoNum type="arabicPeriod" startAt="4"/>
          </a:pPr>
          <a:r>
            <a:rPr lang="it-IT" sz="1800" dirty="0">
              <a:solidFill>
                <a:schemeClr val="tx1">
                  <a:lumMod val="75000"/>
                  <a:lumOff val="25000"/>
                </a:schemeClr>
              </a:solidFill>
            </a:rPr>
            <a:t> Attività svolte attraverso l’alleanza: Produzione e logistica, vendite, R&amp;S, lancio nuovi prodotti e servizi</a:t>
          </a:r>
        </a:p>
      </dgm:t>
    </dgm:pt>
    <dgm:pt modelId="{868C9139-639F-49E2-80CB-F694426550EF}" type="parTrans" cxnId="{6DCD2539-606F-4DE3-8B11-287B8C37402E}">
      <dgm:prSet/>
      <dgm:spPr/>
      <dgm:t>
        <a:bodyPr/>
        <a:lstStyle/>
        <a:p>
          <a:endParaRPr lang="it-IT"/>
        </a:p>
      </dgm:t>
    </dgm:pt>
    <dgm:pt modelId="{EE569869-5E04-4F91-A7E6-5E041FBA22C7}" type="sibTrans" cxnId="{6DCD2539-606F-4DE3-8B11-287B8C37402E}">
      <dgm:prSet/>
      <dgm:spPr/>
      <dgm:t>
        <a:bodyPr/>
        <a:lstStyle/>
        <a:p>
          <a:endParaRPr lang="it-IT"/>
        </a:p>
      </dgm:t>
    </dgm:pt>
    <dgm:pt modelId="{2290E61C-82BA-4DCD-9EDF-56D73C82FCF4}" type="pres">
      <dgm:prSet presAssocID="{65AD29AD-F0ED-4461-8C29-A0B27E6A8B1E}" presName="linearFlow" presStyleCnt="0">
        <dgm:presLayoutVars>
          <dgm:dir/>
          <dgm:animLvl val="lvl"/>
          <dgm:resizeHandles val="exact"/>
        </dgm:presLayoutVars>
      </dgm:prSet>
      <dgm:spPr/>
    </dgm:pt>
    <dgm:pt modelId="{4AFD29F0-321F-46FF-80BD-E937E7E783D2}" type="pres">
      <dgm:prSet presAssocID="{453E663C-3F26-4F72-8C79-5B16109507D6}" presName="composite" presStyleCnt="0"/>
      <dgm:spPr/>
    </dgm:pt>
    <dgm:pt modelId="{5AEEA5B6-DB81-4F39-9FA4-C0D1901B5396}" type="pres">
      <dgm:prSet presAssocID="{453E663C-3F26-4F72-8C79-5B16109507D6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7DD713DF-2EF5-4AA6-980C-1D7F3ADDA0D6}" type="pres">
      <dgm:prSet presAssocID="{453E663C-3F26-4F72-8C79-5B16109507D6}" presName="descendantText" presStyleLbl="alignAcc1" presStyleIdx="0" presStyleCnt="1" custLinFactNeighborX="861" custLinFactNeighborY="-1344">
        <dgm:presLayoutVars>
          <dgm:bulletEnabled val="1"/>
        </dgm:presLayoutVars>
      </dgm:prSet>
      <dgm:spPr/>
    </dgm:pt>
  </dgm:ptLst>
  <dgm:cxnLst>
    <dgm:cxn modelId="{657F9D0B-CA34-4D51-9239-0D8E6B2DFE4E}" type="presOf" srcId="{453E663C-3F26-4F72-8C79-5B16109507D6}" destId="{5AEEA5B6-DB81-4F39-9FA4-C0D1901B5396}" srcOrd="0" destOrd="0" presId="urn:microsoft.com/office/officeart/2005/8/layout/chevron2"/>
    <dgm:cxn modelId="{65FE0317-2B89-4F36-BAB4-574E022242C9}" srcId="{65AD29AD-F0ED-4461-8C29-A0B27E6A8B1E}" destId="{453E663C-3F26-4F72-8C79-5B16109507D6}" srcOrd="0" destOrd="0" parTransId="{59FCD657-5099-41FC-ACFD-BD51E89336F2}" sibTransId="{379B0D9F-76E3-46D2-AE02-E13C7FC4F90C}"/>
    <dgm:cxn modelId="{0CCCD019-4813-4BDF-ABE2-9880B0063D1C}" type="presOf" srcId="{65AD29AD-F0ED-4461-8C29-A0B27E6A8B1E}" destId="{2290E61C-82BA-4DCD-9EDF-56D73C82FCF4}" srcOrd="0" destOrd="0" presId="urn:microsoft.com/office/officeart/2005/8/layout/chevron2"/>
    <dgm:cxn modelId="{A765D31D-4921-481E-BD91-D15F21FBA9B5}" type="presOf" srcId="{D5C04096-CC1E-4318-8FE3-000793BD1A56}" destId="{7DD713DF-2EF5-4AA6-980C-1D7F3ADDA0D6}" srcOrd="0" destOrd="0" presId="urn:microsoft.com/office/officeart/2005/8/layout/chevron2"/>
    <dgm:cxn modelId="{593CE121-2780-45C2-A3FB-8E31B0355B6A}" srcId="{453E663C-3F26-4F72-8C79-5B16109507D6}" destId="{DC1E71DF-F8CA-476C-A194-BFDFC2668A10}" srcOrd="4" destOrd="0" parTransId="{BB1AB79B-A736-42EE-BF2D-2ACBFAD02A0E}" sibTransId="{349ED17E-18CB-46E0-9FF5-4A1C83EFF6AD}"/>
    <dgm:cxn modelId="{16FDD438-D7EC-491F-8618-09C62349A99F}" srcId="{453E663C-3F26-4F72-8C79-5B16109507D6}" destId="{D5C04096-CC1E-4318-8FE3-000793BD1A56}" srcOrd="0" destOrd="0" parTransId="{9419B8C8-9600-469D-B989-53B6533B3F28}" sibTransId="{3D339F05-F05E-40AE-810B-8FFC34696683}"/>
    <dgm:cxn modelId="{6DCD2539-606F-4DE3-8B11-287B8C37402E}" srcId="{453E663C-3F26-4F72-8C79-5B16109507D6}" destId="{7DF96325-8343-495B-881B-D0714BF17DD8}" srcOrd="7" destOrd="0" parTransId="{868C9139-639F-49E2-80CB-F694426550EF}" sibTransId="{EE569869-5E04-4F91-A7E6-5E041FBA22C7}"/>
    <dgm:cxn modelId="{7BC63E3E-BD77-44C9-87CD-C27ABF6A65A0}" srcId="{453E663C-3F26-4F72-8C79-5B16109507D6}" destId="{1918A627-5D9E-40A8-A9E4-F55BB2BDC973}" srcOrd="5" destOrd="0" parTransId="{B6679CF6-CF77-416D-B4C0-BDE61E299504}" sibTransId="{9F77D5E4-66C2-4053-A700-5B9A7E481D6F}"/>
    <dgm:cxn modelId="{12987A60-D19E-4854-9499-73581264E810}" srcId="{453E663C-3F26-4F72-8C79-5B16109507D6}" destId="{F0660B7B-6849-49DC-9B60-3042D3807A10}" srcOrd="2" destOrd="0" parTransId="{BB134872-6E47-4517-8344-BF565588BABC}" sibTransId="{6A8F5679-B417-49EA-91F5-1264C1DFC65E}"/>
    <dgm:cxn modelId="{4D90EA7D-BA03-44F8-B432-89735F0228B0}" srcId="{453E663C-3F26-4F72-8C79-5B16109507D6}" destId="{33CF513E-DACD-460A-9607-D8ED53473584}" srcOrd="6" destOrd="0" parTransId="{EA7BF2E6-3EA5-4ABE-AE7C-BA046C5C2875}" sibTransId="{54883878-36B6-420E-9E41-A6E522DAA00C}"/>
    <dgm:cxn modelId="{24F1CE90-863A-4011-831F-F727D545E168}" type="presOf" srcId="{2A4C308C-2B1E-404F-8EE0-99330746CAAB}" destId="{7DD713DF-2EF5-4AA6-980C-1D7F3ADDA0D6}" srcOrd="0" destOrd="1" presId="urn:microsoft.com/office/officeart/2005/8/layout/chevron2"/>
    <dgm:cxn modelId="{81784F9E-EAEF-4857-A5BD-B69D46C0EB15}" type="presOf" srcId="{F0660B7B-6849-49DC-9B60-3042D3807A10}" destId="{7DD713DF-2EF5-4AA6-980C-1D7F3ADDA0D6}" srcOrd="0" destOrd="2" presId="urn:microsoft.com/office/officeart/2005/8/layout/chevron2"/>
    <dgm:cxn modelId="{F23B90BC-BD82-4127-A53A-E2D65592B3AB}" type="presOf" srcId="{DC1E71DF-F8CA-476C-A194-BFDFC2668A10}" destId="{7DD713DF-2EF5-4AA6-980C-1D7F3ADDA0D6}" srcOrd="0" destOrd="4" presId="urn:microsoft.com/office/officeart/2005/8/layout/chevron2"/>
    <dgm:cxn modelId="{19AFC7C6-3759-4072-BEB6-AAB1BE8E49A1}" type="presOf" srcId="{33CF513E-DACD-460A-9607-D8ED53473584}" destId="{7DD713DF-2EF5-4AA6-980C-1D7F3ADDA0D6}" srcOrd="0" destOrd="6" presId="urn:microsoft.com/office/officeart/2005/8/layout/chevron2"/>
    <dgm:cxn modelId="{97DC00CB-6F90-4065-87EC-461D930B7BA6}" type="presOf" srcId="{1918A627-5D9E-40A8-A9E4-F55BB2BDC973}" destId="{7DD713DF-2EF5-4AA6-980C-1D7F3ADDA0D6}" srcOrd="0" destOrd="5" presId="urn:microsoft.com/office/officeart/2005/8/layout/chevron2"/>
    <dgm:cxn modelId="{B982B9D8-B3EC-4B36-B54C-59E4894BB528}" type="presOf" srcId="{7DF96325-8343-495B-881B-D0714BF17DD8}" destId="{7DD713DF-2EF5-4AA6-980C-1D7F3ADDA0D6}" srcOrd="0" destOrd="7" presId="urn:microsoft.com/office/officeart/2005/8/layout/chevron2"/>
    <dgm:cxn modelId="{21846CF2-0178-4C40-9C91-6409F37E6B52}" type="presOf" srcId="{85052370-252C-47B5-B9C1-CEF0EC5B9743}" destId="{7DD713DF-2EF5-4AA6-980C-1D7F3ADDA0D6}" srcOrd="0" destOrd="3" presId="urn:microsoft.com/office/officeart/2005/8/layout/chevron2"/>
    <dgm:cxn modelId="{BF0B93FB-5CEB-4203-9378-28247B26C6B1}" srcId="{453E663C-3F26-4F72-8C79-5B16109507D6}" destId="{2A4C308C-2B1E-404F-8EE0-99330746CAAB}" srcOrd="1" destOrd="0" parTransId="{73C1E02F-9292-4D56-B42B-ED6DD5DE00F9}" sibTransId="{09AB2E2D-3AB5-4A59-8FAA-F35E95937F88}"/>
    <dgm:cxn modelId="{CB9BDEFC-F63E-4D35-9F64-4801029E1808}" srcId="{453E663C-3F26-4F72-8C79-5B16109507D6}" destId="{85052370-252C-47B5-B9C1-CEF0EC5B9743}" srcOrd="3" destOrd="0" parTransId="{E8CA072A-CB85-470F-8C34-7665E13A7F00}" sibTransId="{6B03C041-533C-4C1F-BEBB-0ECBF09FCB8F}"/>
    <dgm:cxn modelId="{020AAC26-DD17-4A56-975A-35A598C66172}" type="presParOf" srcId="{2290E61C-82BA-4DCD-9EDF-56D73C82FCF4}" destId="{4AFD29F0-321F-46FF-80BD-E937E7E783D2}" srcOrd="0" destOrd="0" presId="urn:microsoft.com/office/officeart/2005/8/layout/chevron2"/>
    <dgm:cxn modelId="{2FCFE12D-6AAD-48B7-BCE1-9A9A60367749}" type="presParOf" srcId="{4AFD29F0-321F-46FF-80BD-E937E7E783D2}" destId="{5AEEA5B6-DB81-4F39-9FA4-C0D1901B5396}" srcOrd="0" destOrd="0" presId="urn:microsoft.com/office/officeart/2005/8/layout/chevron2"/>
    <dgm:cxn modelId="{126BE32B-06A8-4163-B9A0-09A22BB7AD5A}" type="presParOf" srcId="{4AFD29F0-321F-46FF-80BD-E937E7E783D2}" destId="{7DD713DF-2EF5-4AA6-980C-1D7F3ADDA0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B05C7F-83A3-42AB-9CCE-672C872306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20EC8528-86E1-4C6B-AA2C-E168FCD4744E}">
      <dgm:prSet/>
      <dgm:spPr/>
      <dgm:t>
        <a:bodyPr/>
        <a:lstStyle/>
        <a:p>
          <a:r>
            <a:rPr lang="it-IT"/>
            <a:t>Entità degli investimenti e ripartizione</a:t>
          </a:r>
        </a:p>
      </dgm:t>
    </dgm:pt>
    <dgm:pt modelId="{5A1ADBD9-EB36-43D6-BB17-C62396B262A1}" type="parTrans" cxnId="{D51B618C-0121-4790-9DB3-5B994C226686}">
      <dgm:prSet/>
      <dgm:spPr/>
      <dgm:t>
        <a:bodyPr/>
        <a:lstStyle/>
        <a:p>
          <a:endParaRPr lang="it-IT"/>
        </a:p>
      </dgm:t>
    </dgm:pt>
    <dgm:pt modelId="{3EEA7BBC-A6F8-4139-8521-A67582D6C64F}" type="sibTrans" cxnId="{D51B618C-0121-4790-9DB3-5B994C226686}">
      <dgm:prSet/>
      <dgm:spPr/>
      <dgm:t>
        <a:bodyPr/>
        <a:lstStyle/>
        <a:p>
          <a:endParaRPr lang="it-IT"/>
        </a:p>
      </dgm:t>
    </dgm:pt>
    <dgm:pt modelId="{BC3368A1-7738-4BAB-BF5B-68ECB84A6171}">
      <dgm:prSet/>
      <dgm:spPr/>
      <dgm:t>
        <a:bodyPr/>
        <a:lstStyle/>
        <a:p>
          <a:r>
            <a:rPr lang="it-IT"/>
            <a:t>Orizzonte temporale</a:t>
          </a:r>
        </a:p>
      </dgm:t>
    </dgm:pt>
    <dgm:pt modelId="{C54225B8-7BD6-410E-8613-6DD9561A5C1A}" type="parTrans" cxnId="{4935BF17-D261-4AA5-8C7A-D23E59097334}">
      <dgm:prSet/>
      <dgm:spPr/>
      <dgm:t>
        <a:bodyPr/>
        <a:lstStyle/>
        <a:p>
          <a:endParaRPr lang="it-IT"/>
        </a:p>
      </dgm:t>
    </dgm:pt>
    <dgm:pt modelId="{97CC0C30-8257-4FB1-9DA4-C9F5FF1E7941}" type="sibTrans" cxnId="{4935BF17-D261-4AA5-8C7A-D23E59097334}">
      <dgm:prSet/>
      <dgm:spPr/>
      <dgm:t>
        <a:bodyPr/>
        <a:lstStyle/>
        <a:p>
          <a:endParaRPr lang="it-IT"/>
        </a:p>
      </dgm:t>
    </dgm:pt>
    <dgm:pt modelId="{568FB8F3-9FE2-415D-8302-F93A0F5E0CDE}">
      <dgm:prSet/>
      <dgm:spPr/>
      <dgm:t>
        <a:bodyPr/>
        <a:lstStyle/>
        <a:p>
          <a:r>
            <a:rPr lang="it-IT"/>
            <a:t>Obiettivi</a:t>
          </a:r>
        </a:p>
      </dgm:t>
    </dgm:pt>
    <dgm:pt modelId="{9BDA08CE-6469-4EBE-93C2-8B69CB3167A6}" type="parTrans" cxnId="{145B5A2E-6C51-4FDD-A967-BB7B3D3D5B3E}">
      <dgm:prSet/>
      <dgm:spPr/>
      <dgm:t>
        <a:bodyPr/>
        <a:lstStyle/>
        <a:p>
          <a:endParaRPr lang="it-IT"/>
        </a:p>
      </dgm:t>
    </dgm:pt>
    <dgm:pt modelId="{4C791615-668F-416B-ACB3-4C77BC05E0E3}" type="sibTrans" cxnId="{145B5A2E-6C51-4FDD-A967-BB7B3D3D5B3E}">
      <dgm:prSet/>
      <dgm:spPr/>
      <dgm:t>
        <a:bodyPr/>
        <a:lstStyle/>
        <a:p>
          <a:endParaRPr lang="it-IT"/>
        </a:p>
      </dgm:t>
    </dgm:pt>
    <dgm:pt modelId="{31453E2F-0AEB-43EE-B258-B78726730387}">
      <dgm:prSet/>
      <dgm:spPr/>
      <dgm:t>
        <a:bodyPr/>
        <a:lstStyle/>
        <a:p>
          <a:r>
            <a:rPr lang="it-IT"/>
            <a:t>Distanza culturale</a:t>
          </a:r>
        </a:p>
      </dgm:t>
    </dgm:pt>
    <dgm:pt modelId="{FCE30504-11C3-476B-AA72-207C0141F1E0}" type="parTrans" cxnId="{0D42797A-2EEA-4557-8121-8656A0EB2238}">
      <dgm:prSet/>
      <dgm:spPr/>
      <dgm:t>
        <a:bodyPr/>
        <a:lstStyle/>
        <a:p>
          <a:endParaRPr lang="it-IT"/>
        </a:p>
      </dgm:t>
    </dgm:pt>
    <dgm:pt modelId="{C8227A37-DF63-42B5-B609-1C4242C938F9}" type="sibTrans" cxnId="{0D42797A-2EEA-4557-8121-8656A0EB2238}">
      <dgm:prSet/>
      <dgm:spPr/>
      <dgm:t>
        <a:bodyPr/>
        <a:lstStyle/>
        <a:p>
          <a:endParaRPr lang="it-IT"/>
        </a:p>
      </dgm:t>
    </dgm:pt>
    <dgm:pt modelId="{81486DF0-94BC-4731-8A88-0C6E808B24B5}">
      <dgm:prSet/>
      <dgm:spPr/>
      <dgm:t>
        <a:bodyPr/>
        <a:lstStyle/>
        <a:p>
          <a:r>
            <a:rPr lang="it-IT"/>
            <a:t>Attribuzione delle posizioni di vertice</a:t>
          </a:r>
        </a:p>
      </dgm:t>
    </dgm:pt>
    <dgm:pt modelId="{94C020D8-FC9B-453D-96A4-FAC823C0FF4C}" type="parTrans" cxnId="{270AC51F-533B-4141-9416-F6091DBEC327}">
      <dgm:prSet/>
      <dgm:spPr/>
      <dgm:t>
        <a:bodyPr/>
        <a:lstStyle/>
        <a:p>
          <a:endParaRPr lang="it-IT"/>
        </a:p>
      </dgm:t>
    </dgm:pt>
    <dgm:pt modelId="{E4D151CC-DC3A-49C3-AFDC-3ACA5A2E7EC9}" type="sibTrans" cxnId="{270AC51F-533B-4141-9416-F6091DBEC327}">
      <dgm:prSet/>
      <dgm:spPr/>
      <dgm:t>
        <a:bodyPr/>
        <a:lstStyle/>
        <a:p>
          <a:endParaRPr lang="it-IT"/>
        </a:p>
      </dgm:t>
    </dgm:pt>
    <dgm:pt modelId="{8F0C47E4-85E7-494B-821F-9D062834683E}">
      <dgm:prSet/>
      <dgm:spPr/>
      <dgm:t>
        <a:bodyPr/>
        <a:lstStyle/>
        <a:p>
          <a:r>
            <a:rPr lang="it-IT"/>
            <a:t>Superamento di eventuali divergenze</a:t>
          </a:r>
        </a:p>
      </dgm:t>
    </dgm:pt>
    <dgm:pt modelId="{99F792AD-6872-436B-84F0-A903B69E93D6}" type="parTrans" cxnId="{C9024DF0-B886-499D-ADCB-A201392DE9CF}">
      <dgm:prSet/>
      <dgm:spPr/>
      <dgm:t>
        <a:bodyPr/>
        <a:lstStyle/>
        <a:p>
          <a:endParaRPr lang="it-IT"/>
        </a:p>
      </dgm:t>
    </dgm:pt>
    <dgm:pt modelId="{4FDFD68A-6D24-494C-A059-DBA94761EADF}" type="sibTrans" cxnId="{C9024DF0-B886-499D-ADCB-A201392DE9CF}">
      <dgm:prSet/>
      <dgm:spPr/>
      <dgm:t>
        <a:bodyPr/>
        <a:lstStyle/>
        <a:p>
          <a:endParaRPr lang="it-IT"/>
        </a:p>
      </dgm:t>
    </dgm:pt>
    <dgm:pt modelId="{F61609E3-4FCE-4291-8B57-B9F2DE89097C}">
      <dgm:prSet/>
      <dgm:spPr/>
      <dgm:t>
        <a:bodyPr/>
        <a:lstStyle/>
        <a:p>
          <a:r>
            <a:rPr lang="it-IT"/>
            <a:t>Benefici «collettivi» e «individuali»</a:t>
          </a:r>
        </a:p>
      </dgm:t>
    </dgm:pt>
    <dgm:pt modelId="{B439686D-819D-4E3F-B47E-15379A723B72}" type="parTrans" cxnId="{BD61064E-0AB6-46B7-BD20-3F28E28E68F4}">
      <dgm:prSet/>
      <dgm:spPr/>
      <dgm:t>
        <a:bodyPr/>
        <a:lstStyle/>
        <a:p>
          <a:endParaRPr lang="it-IT"/>
        </a:p>
      </dgm:t>
    </dgm:pt>
    <dgm:pt modelId="{04447ECA-F06B-4C3D-955D-ECFB41AC9731}" type="sibTrans" cxnId="{BD61064E-0AB6-46B7-BD20-3F28E28E68F4}">
      <dgm:prSet/>
      <dgm:spPr/>
      <dgm:t>
        <a:bodyPr/>
        <a:lstStyle/>
        <a:p>
          <a:endParaRPr lang="it-IT"/>
        </a:p>
      </dgm:t>
    </dgm:pt>
    <dgm:pt modelId="{C16C1435-9714-4F63-B752-FBFA1FAC573D}" type="pres">
      <dgm:prSet presAssocID="{E0B05C7F-83A3-42AB-9CCE-672C8723067D}" presName="diagram" presStyleCnt="0">
        <dgm:presLayoutVars>
          <dgm:dir/>
          <dgm:resizeHandles val="exact"/>
        </dgm:presLayoutVars>
      </dgm:prSet>
      <dgm:spPr/>
    </dgm:pt>
    <dgm:pt modelId="{64CCC0BA-6D86-45DB-A15E-95E86ECCA4EB}" type="pres">
      <dgm:prSet presAssocID="{20EC8528-86E1-4C6B-AA2C-E168FCD4744E}" presName="node" presStyleLbl="node1" presStyleIdx="0" presStyleCnt="7">
        <dgm:presLayoutVars>
          <dgm:bulletEnabled val="1"/>
        </dgm:presLayoutVars>
      </dgm:prSet>
      <dgm:spPr/>
    </dgm:pt>
    <dgm:pt modelId="{22928465-3C86-4401-8000-01ABEB401E5C}" type="pres">
      <dgm:prSet presAssocID="{3EEA7BBC-A6F8-4139-8521-A67582D6C64F}" presName="sibTrans" presStyleCnt="0"/>
      <dgm:spPr/>
    </dgm:pt>
    <dgm:pt modelId="{3D459DB2-479C-4E59-A7D8-3FD11474CB97}" type="pres">
      <dgm:prSet presAssocID="{BC3368A1-7738-4BAB-BF5B-68ECB84A6171}" presName="node" presStyleLbl="node1" presStyleIdx="1" presStyleCnt="7">
        <dgm:presLayoutVars>
          <dgm:bulletEnabled val="1"/>
        </dgm:presLayoutVars>
      </dgm:prSet>
      <dgm:spPr/>
    </dgm:pt>
    <dgm:pt modelId="{4918C750-4CF3-414E-8E07-7A9AE94DDC17}" type="pres">
      <dgm:prSet presAssocID="{97CC0C30-8257-4FB1-9DA4-C9F5FF1E7941}" presName="sibTrans" presStyleCnt="0"/>
      <dgm:spPr/>
    </dgm:pt>
    <dgm:pt modelId="{44B81942-0B87-427C-923A-FEB5B7683BE9}" type="pres">
      <dgm:prSet presAssocID="{568FB8F3-9FE2-415D-8302-F93A0F5E0CDE}" presName="node" presStyleLbl="node1" presStyleIdx="2" presStyleCnt="7">
        <dgm:presLayoutVars>
          <dgm:bulletEnabled val="1"/>
        </dgm:presLayoutVars>
      </dgm:prSet>
      <dgm:spPr/>
    </dgm:pt>
    <dgm:pt modelId="{34C2A082-06B6-4049-B19E-BF31A0F40D62}" type="pres">
      <dgm:prSet presAssocID="{4C791615-668F-416B-ACB3-4C77BC05E0E3}" presName="sibTrans" presStyleCnt="0"/>
      <dgm:spPr/>
    </dgm:pt>
    <dgm:pt modelId="{686F580E-55F6-4A65-A11A-08FD8FE15960}" type="pres">
      <dgm:prSet presAssocID="{31453E2F-0AEB-43EE-B258-B78726730387}" presName="node" presStyleLbl="node1" presStyleIdx="3" presStyleCnt="7">
        <dgm:presLayoutVars>
          <dgm:bulletEnabled val="1"/>
        </dgm:presLayoutVars>
      </dgm:prSet>
      <dgm:spPr/>
    </dgm:pt>
    <dgm:pt modelId="{1912D3FC-701A-4808-B0F4-CB1B4DF9E9B2}" type="pres">
      <dgm:prSet presAssocID="{C8227A37-DF63-42B5-B609-1C4242C938F9}" presName="sibTrans" presStyleCnt="0"/>
      <dgm:spPr/>
    </dgm:pt>
    <dgm:pt modelId="{9762DAE0-271D-4020-91BE-841D13FB4073}" type="pres">
      <dgm:prSet presAssocID="{81486DF0-94BC-4731-8A88-0C6E808B24B5}" presName="node" presStyleLbl="node1" presStyleIdx="4" presStyleCnt="7">
        <dgm:presLayoutVars>
          <dgm:bulletEnabled val="1"/>
        </dgm:presLayoutVars>
      </dgm:prSet>
      <dgm:spPr/>
    </dgm:pt>
    <dgm:pt modelId="{6353047E-1775-4553-8462-4B330E64796C}" type="pres">
      <dgm:prSet presAssocID="{E4D151CC-DC3A-49C3-AFDC-3ACA5A2E7EC9}" presName="sibTrans" presStyleCnt="0"/>
      <dgm:spPr/>
    </dgm:pt>
    <dgm:pt modelId="{F9742A17-AB02-427A-95AA-B9F84A2E0B43}" type="pres">
      <dgm:prSet presAssocID="{8F0C47E4-85E7-494B-821F-9D062834683E}" presName="node" presStyleLbl="node1" presStyleIdx="5" presStyleCnt="7">
        <dgm:presLayoutVars>
          <dgm:bulletEnabled val="1"/>
        </dgm:presLayoutVars>
      </dgm:prSet>
      <dgm:spPr/>
    </dgm:pt>
    <dgm:pt modelId="{72D8D883-982A-4A42-A11A-F83214ADEC78}" type="pres">
      <dgm:prSet presAssocID="{4FDFD68A-6D24-494C-A059-DBA94761EADF}" presName="sibTrans" presStyleCnt="0"/>
      <dgm:spPr/>
    </dgm:pt>
    <dgm:pt modelId="{4ED5FF15-8FE5-41AF-A179-B977254915DC}" type="pres">
      <dgm:prSet presAssocID="{F61609E3-4FCE-4291-8B57-B9F2DE89097C}" presName="node" presStyleLbl="node1" presStyleIdx="6" presStyleCnt="7">
        <dgm:presLayoutVars>
          <dgm:bulletEnabled val="1"/>
        </dgm:presLayoutVars>
      </dgm:prSet>
      <dgm:spPr/>
    </dgm:pt>
  </dgm:ptLst>
  <dgm:cxnLst>
    <dgm:cxn modelId="{4935BF17-D261-4AA5-8C7A-D23E59097334}" srcId="{E0B05C7F-83A3-42AB-9CCE-672C8723067D}" destId="{BC3368A1-7738-4BAB-BF5B-68ECB84A6171}" srcOrd="1" destOrd="0" parTransId="{C54225B8-7BD6-410E-8613-6DD9561A5C1A}" sibTransId="{97CC0C30-8257-4FB1-9DA4-C9F5FF1E7941}"/>
    <dgm:cxn modelId="{270AC51F-533B-4141-9416-F6091DBEC327}" srcId="{E0B05C7F-83A3-42AB-9CCE-672C8723067D}" destId="{81486DF0-94BC-4731-8A88-0C6E808B24B5}" srcOrd="4" destOrd="0" parTransId="{94C020D8-FC9B-453D-96A4-FAC823C0FF4C}" sibTransId="{E4D151CC-DC3A-49C3-AFDC-3ACA5A2E7EC9}"/>
    <dgm:cxn modelId="{DA56A028-EB7F-4594-A610-7C45D9F28974}" type="presOf" srcId="{20EC8528-86E1-4C6B-AA2C-E168FCD4744E}" destId="{64CCC0BA-6D86-45DB-A15E-95E86ECCA4EB}" srcOrd="0" destOrd="0" presId="urn:microsoft.com/office/officeart/2005/8/layout/default"/>
    <dgm:cxn modelId="{F1CECC2A-2515-4148-957E-4CDE625C89D5}" type="presOf" srcId="{BC3368A1-7738-4BAB-BF5B-68ECB84A6171}" destId="{3D459DB2-479C-4E59-A7D8-3FD11474CB97}" srcOrd="0" destOrd="0" presId="urn:microsoft.com/office/officeart/2005/8/layout/default"/>
    <dgm:cxn modelId="{145B5A2E-6C51-4FDD-A967-BB7B3D3D5B3E}" srcId="{E0B05C7F-83A3-42AB-9CCE-672C8723067D}" destId="{568FB8F3-9FE2-415D-8302-F93A0F5E0CDE}" srcOrd="2" destOrd="0" parTransId="{9BDA08CE-6469-4EBE-93C2-8B69CB3167A6}" sibTransId="{4C791615-668F-416B-ACB3-4C77BC05E0E3}"/>
    <dgm:cxn modelId="{BD61064E-0AB6-46B7-BD20-3F28E28E68F4}" srcId="{E0B05C7F-83A3-42AB-9CCE-672C8723067D}" destId="{F61609E3-4FCE-4291-8B57-B9F2DE89097C}" srcOrd="6" destOrd="0" parTransId="{B439686D-819D-4E3F-B47E-15379A723B72}" sibTransId="{04447ECA-F06B-4C3D-955D-ECFB41AC9731}"/>
    <dgm:cxn modelId="{2612934F-63B5-4384-ABD1-8F579217A888}" type="presOf" srcId="{31453E2F-0AEB-43EE-B258-B78726730387}" destId="{686F580E-55F6-4A65-A11A-08FD8FE15960}" srcOrd="0" destOrd="0" presId="urn:microsoft.com/office/officeart/2005/8/layout/default"/>
    <dgm:cxn modelId="{2BC8E64F-2EDA-4E67-9E67-B34B0FBAF9CF}" type="presOf" srcId="{81486DF0-94BC-4731-8A88-0C6E808B24B5}" destId="{9762DAE0-271D-4020-91BE-841D13FB4073}" srcOrd="0" destOrd="0" presId="urn:microsoft.com/office/officeart/2005/8/layout/default"/>
    <dgm:cxn modelId="{0D42797A-2EEA-4557-8121-8656A0EB2238}" srcId="{E0B05C7F-83A3-42AB-9CCE-672C8723067D}" destId="{31453E2F-0AEB-43EE-B258-B78726730387}" srcOrd="3" destOrd="0" parTransId="{FCE30504-11C3-476B-AA72-207C0141F1E0}" sibTransId="{C8227A37-DF63-42B5-B609-1C4242C938F9}"/>
    <dgm:cxn modelId="{F91AFE7E-C6CE-44B7-8D5C-842E90250F64}" type="presOf" srcId="{568FB8F3-9FE2-415D-8302-F93A0F5E0CDE}" destId="{44B81942-0B87-427C-923A-FEB5B7683BE9}" srcOrd="0" destOrd="0" presId="urn:microsoft.com/office/officeart/2005/8/layout/default"/>
    <dgm:cxn modelId="{D51B618C-0121-4790-9DB3-5B994C226686}" srcId="{E0B05C7F-83A3-42AB-9CCE-672C8723067D}" destId="{20EC8528-86E1-4C6B-AA2C-E168FCD4744E}" srcOrd="0" destOrd="0" parTransId="{5A1ADBD9-EB36-43D6-BB17-C62396B262A1}" sibTransId="{3EEA7BBC-A6F8-4139-8521-A67582D6C64F}"/>
    <dgm:cxn modelId="{B037E2BF-E3E8-46BB-9736-73622AE8F507}" type="presOf" srcId="{8F0C47E4-85E7-494B-821F-9D062834683E}" destId="{F9742A17-AB02-427A-95AA-B9F84A2E0B43}" srcOrd="0" destOrd="0" presId="urn:microsoft.com/office/officeart/2005/8/layout/default"/>
    <dgm:cxn modelId="{743F33C3-7C9F-43FE-A53D-3DD6A4FB08FC}" type="presOf" srcId="{E0B05C7F-83A3-42AB-9CCE-672C8723067D}" destId="{C16C1435-9714-4F63-B752-FBFA1FAC573D}" srcOrd="0" destOrd="0" presId="urn:microsoft.com/office/officeart/2005/8/layout/default"/>
    <dgm:cxn modelId="{C9024DF0-B886-499D-ADCB-A201392DE9CF}" srcId="{E0B05C7F-83A3-42AB-9CCE-672C8723067D}" destId="{8F0C47E4-85E7-494B-821F-9D062834683E}" srcOrd="5" destOrd="0" parTransId="{99F792AD-6872-436B-84F0-A903B69E93D6}" sibTransId="{4FDFD68A-6D24-494C-A059-DBA94761EADF}"/>
    <dgm:cxn modelId="{9ABA12F8-FEAC-491B-937B-B36AB4D0B64C}" type="presOf" srcId="{F61609E3-4FCE-4291-8B57-B9F2DE89097C}" destId="{4ED5FF15-8FE5-41AF-A179-B977254915DC}" srcOrd="0" destOrd="0" presId="urn:microsoft.com/office/officeart/2005/8/layout/default"/>
    <dgm:cxn modelId="{FC9C9D28-59D3-485F-A39D-1117A6981D26}" type="presParOf" srcId="{C16C1435-9714-4F63-B752-FBFA1FAC573D}" destId="{64CCC0BA-6D86-45DB-A15E-95E86ECCA4EB}" srcOrd="0" destOrd="0" presId="urn:microsoft.com/office/officeart/2005/8/layout/default"/>
    <dgm:cxn modelId="{1C6F1E6B-6775-4809-AB35-569B78691750}" type="presParOf" srcId="{C16C1435-9714-4F63-B752-FBFA1FAC573D}" destId="{22928465-3C86-4401-8000-01ABEB401E5C}" srcOrd="1" destOrd="0" presId="urn:microsoft.com/office/officeart/2005/8/layout/default"/>
    <dgm:cxn modelId="{B8E70CB4-B289-42A8-8BBD-8A0DEC475039}" type="presParOf" srcId="{C16C1435-9714-4F63-B752-FBFA1FAC573D}" destId="{3D459DB2-479C-4E59-A7D8-3FD11474CB97}" srcOrd="2" destOrd="0" presId="urn:microsoft.com/office/officeart/2005/8/layout/default"/>
    <dgm:cxn modelId="{D1DB8897-A128-46CC-BB04-2BE24C22CB25}" type="presParOf" srcId="{C16C1435-9714-4F63-B752-FBFA1FAC573D}" destId="{4918C750-4CF3-414E-8E07-7A9AE94DDC17}" srcOrd="3" destOrd="0" presId="urn:microsoft.com/office/officeart/2005/8/layout/default"/>
    <dgm:cxn modelId="{F02B8594-8409-435F-8509-A1701234FFE4}" type="presParOf" srcId="{C16C1435-9714-4F63-B752-FBFA1FAC573D}" destId="{44B81942-0B87-427C-923A-FEB5B7683BE9}" srcOrd="4" destOrd="0" presId="urn:microsoft.com/office/officeart/2005/8/layout/default"/>
    <dgm:cxn modelId="{435ACF2C-E469-4F0B-A84E-E0D1B67C673A}" type="presParOf" srcId="{C16C1435-9714-4F63-B752-FBFA1FAC573D}" destId="{34C2A082-06B6-4049-B19E-BF31A0F40D62}" srcOrd="5" destOrd="0" presId="urn:microsoft.com/office/officeart/2005/8/layout/default"/>
    <dgm:cxn modelId="{BC04D82F-6BD6-4783-9BDD-4B922CF7E829}" type="presParOf" srcId="{C16C1435-9714-4F63-B752-FBFA1FAC573D}" destId="{686F580E-55F6-4A65-A11A-08FD8FE15960}" srcOrd="6" destOrd="0" presId="urn:microsoft.com/office/officeart/2005/8/layout/default"/>
    <dgm:cxn modelId="{FFCE50BB-B6F8-4B22-9AF7-D0B890A5198E}" type="presParOf" srcId="{C16C1435-9714-4F63-B752-FBFA1FAC573D}" destId="{1912D3FC-701A-4808-B0F4-CB1B4DF9E9B2}" srcOrd="7" destOrd="0" presId="urn:microsoft.com/office/officeart/2005/8/layout/default"/>
    <dgm:cxn modelId="{C728E365-6D86-4F61-AF63-550A4BB03C92}" type="presParOf" srcId="{C16C1435-9714-4F63-B752-FBFA1FAC573D}" destId="{9762DAE0-271D-4020-91BE-841D13FB4073}" srcOrd="8" destOrd="0" presId="urn:microsoft.com/office/officeart/2005/8/layout/default"/>
    <dgm:cxn modelId="{C1DBBB6A-A416-483E-B531-52CBA729EBE7}" type="presParOf" srcId="{C16C1435-9714-4F63-B752-FBFA1FAC573D}" destId="{6353047E-1775-4553-8462-4B330E64796C}" srcOrd="9" destOrd="0" presId="urn:microsoft.com/office/officeart/2005/8/layout/default"/>
    <dgm:cxn modelId="{F8DBC089-B618-4EAD-A340-0C462FF14F23}" type="presParOf" srcId="{C16C1435-9714-4F63-B752-FBFA1FAC573D}" destId="{F9742A17-AB02-427A-95AA-B9F84A2E0B43}" srcOrd="10" destOrd="0" presId="urn:microsoft.com/office/officeart/2005/8/layout/default"/>
    <dgm:cxn modelId="{73C163C8-7C78-4E0C-B065-572C7F7B3D5B}" type="presParOf" srcId="{C16C1435-9714-4F63-B752-FBFA1FAC573D}" destId="{72D8D883-982A-4A42-A11A-F83214ADEC78}" srcOrd="11" destOrd="0" presId="urn:microsoft.com/office/officeart/2005/8/layout/default"/>
    <dgm:cxn modelId="{C3D4D4BD-D7E3-4A4B-95EE-CBDC3CDF6C5C}" type="presParOf" srcId="{C16C1435-9714-4F63-B752-FBFA1FAC573D}" destId="{4ED5FF15-8FE5-41AF-A179-B977254915D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FDCC62-B011-4840-9256-B267E45A78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D9A85B-63EB-40E8-A7CD-48CD07623361}">
      <dgm:prSet/>
      <dgm:spPr/>
      <dgm:t>
        <a:bodyPr/>
        <a:lstStyle/>
        <a:p>
          <a:r>
            <a:rPr lang="it-IT" dirty="0"/>
            <a:t>Obiettivi strategici</a:t>
          </a:r>
        </a:p>
      </dgm:t>
    </dgm:pt>
    <dgm:pt modelId="{5CDB23C5-2E17-481C-8F76-992CBD0614EE}" type="parTrans" cxnId="{08E66DF8-5F14-4D1D-8D45-6D20103A7D72}">
      <dgm:prSet/>
      <dgm:spPr/>
      <dgm:t>
        <a:bodyPr/>
        <a:lstStyle/>
        <a:p>
          <a:endParaRPr lang="it-IT"/>
        </a:p>
      </dgm:t>
    </dgm:pt>
    <dgm:pt modelId="{25066B6F-C902-4CB1-9999-C1ACEF0548C8}" type="sibTrans" cxnId="{08E66DF8-5F14-4D1D-8D45-6D20103A7D72}">
      <dgm:prSet/>
      <dgm:spPr/>
      <dgm:t>
        <a:bodyPr/>
        <a:lstStyle/>
        <a:p>
          <a:endParaRPr lang="it-IT"/>
        </a:p>
      </dgm:t>
    </dgm:pt>
    <dgm:pt modelId="{8DC26675-6AFF-43E2-A22D-50BFD09348DE}">
      <dgm:prSet/>
      <dgm:spPr/>
      <dgm:t>
        <a:bodyPr/>
        <a:lstStyle/>
        <a:p>
          <a:r>
            <a:rPr lang="it-IT"/>
            <a:t>Presidio diretto del mercato target</a:t>
          </a:r>
        </a:p>
      </dgm:t>
    </dgm:pt>
    <dgm:pt modelId="{9FFE7759-D51F-4DFF-9DFF-D8E65A154322}" type="parTrans" cxnId="{95F80C76-36E0-4735-ABE3-47B4CECEBA56}">
      <dgm:prSet/>
      <dgm:spPr/>
      <dgm:t>
        <a:bodyPr/>
        <a:lstStyle/>
        <a:p>
          <a:endParaRPr lang="it-IT"/>
        </a:p>
      </dgm:t>
    </dgm:pt>
    <dgm:pt modelId="{E032F91E-7A5C-4BEF-8FCC-C8095EDD7BB9}" type="sibTrans" cxnId="{95F80C76-36E0-4735-ABE3-47B4CECEBA56}">
      <dgm:prSet/>
      <dgm:spPr/>
      <dgm:t>
        <a:bodyPr/>
        <a:lstStyle/>
        <a:p>
          <a:endParaRPr lang="it-IT"/>
        </a:p>
      </dgm:t>
    </dgm:pt>
    <dgm:pt modelId="{1C0D951B-0455-4A3D-B6D5-1979B211157B}">
      <dgm:prSet/>
      <dgm:spPr/>
      <dgm:t>
        <a:bodyPr/>
        <a:lstStyle/>
        <a:p>
          <a:r>
            <a:rPr lang="it-IT"/>
            <a:t>Riduzione dei costi di produzione e logistici</a:t>
          </a:r>
        </a:p>
      </dgm:t>
    </dgm:pt>
    <dgm:pt modelId="{1D4FBF3B-BB55-4076-9E4D-861784603673}" type="parTrans" cxnId="{D5183046-FB65-4689-AF64-F15F98EC5CFF}">
      <dgm:prSet/>
      <dgm:spPr/>
      <dgm:t>
        <a:bodyPr/>
        <a:lstStyle/>
        <a:p>
          <a:endParaRPr lang="it-IT"/>
        </a:p>
      </dgm:t>
    </dgm:pt>
    <dgm:pt modelId="{DE48A0D6-AEDE-43DB-9135-28AEE2579162}" type="sibTrans" cxnId="{D5183046-FB65-4689-AF64-F15F98EC5CFF}">
      <dgm:prSet/>
      <dgm:spPr/>
      <dgm:t>
        <a:bodyPr/>
        <a:lstStyle/>
        <a:p>
          <a:endParaRPr lang="it-IT"/>
        </a:p>
      </dgm:t>
    </dgm:pt>
    <dgm:pt modelId="{831CB655-4901-4C47-881C-E7ADB84D1634}">
      <dgm:prSet/>
      <dgm:spPr/>
      <dgm:t>
        <a:bodyPr/>
        <a:lstStyle/>
        <a:p>
          <a:r>
            <a:rPr lang="it-IT"/>
            <a:t>Accesso a risorse distintive non disponibili nel proprio Paese</a:t>
          </a:r>
        </a:p>
      </dgm:t>
    </dgm:pt>
    <dgm:pt modelId="{644D0EEB-03C1-4AF4-9E4B-52F1807F15E2}" type="parTrans" cxnId="{4F7D7734-B1DB-480D-A2BB-267F479309EC}">
      <dgm:prSet/>
      <dgm:spPr/>
      <dgm:t>
        <a:bodyPr/>
        <a:lstStyle/>
        <a:p>
          <a:endParaRPr lang="it-IT"/>
        </a:p>
      </dgm:t>
    </dgm:pt>
    <dgm:pt modelId="{047D1556-9CD9-4570-B296-530533A61FD5}" type="sibTrans" cxnId="{4F7D7734-B1DB-480D-A2BB-267F479309EC}">
      <dgm:prSet/>
      <dgm:spPr/>
      <dgm:t>
        <a:bodyPr/>
        <a:lstStyle/>
        <a:p>
          <a:endParaRPr lang="it-IT"/>
        </a:p>
      </dgm:t>
    </dgm:pt>
    <dgm:pt modelId="{D50154AB-635C-4A88-9676-BDA3D6454DA5}">
      <dgm:prSet/>
      <dgm:spPr/>
      <dgm:t>
        <a:bodyPr/>
        <a:lstStyle/>
        <a:p>
          <a:r>
            <a:rPr lang="it-IT"/>
            <a:t>Sfruttare input locali a condizioni economiche migliori</a:t>
          </a:r>
        </a:p>
      </dgm:t>
    </dgm:pt>
    <dgm:pt modelId="{B8BFBBBA-ADB0-494E-A14B-80EAC0E1F04B}" type="parTrans" cxnId="{37961F2C-48A0-426B-AE8B-9AF094003E9D}">
      <dgm:prSet/>
      <dgm:spPr/>
      <dgm:t>
        <a:bodyPr/>
        <a:lstStyle/>
        <a:p>
          <a:endParaRPr lang="it-IT"/>
        </a:p>
      </dgm:t>
    </dgm:pt>
    <dgm:pt modelId="{4D5B0EFE-063F-422D-A778-FC6B7038B4C0}" type="sibTrans" cxnId="{37961F2C-48A0-426B-AE8B-9AF094003E9D}">
      <dgm:prSet/>
      <dgm:spPr/>
      <dgm:t>
        <a:bodyPr/>
        <a:lstStyle/>
        <a:p>
          <a:endParaRPr lang="it-IT"/>
        </a:p>
      </dgm:t>
    </dgm:pt>
    <dgm:pt modelId="{7F1845D0-D11B-439C-B8E2-8C6165D91264}" type="pres">
      <dgm:prSet presAssocID="{C0FDCC62-B011-4840-9256-B267E45A78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CD4463-13FA-4791-BC2D-CB96567418C5}" type="pres">
      <dgm:prSet presAssocID="{42D9A85B-63EB-40E8-A7CD-48CD07623361}" presName="hierRoot1" presStyleCnt="0">
        <dgm:presLayoutVars>
          <dgm:hierBranch val="init"/>
        </dgm:presLayoutVars>
      </dgm:prSet>
      <dgm:spPr/>
    </dgm:pt>
    <dgm:pt modelId="{E4EB1E40-1B27-4429-9FD4-9522568A9184}" type="pres">
      <dgm:prSet presAssocID="{42D9A85B-63EB-40E8-A7CD-48CD07623361}" presName="rootComposite1" presStyleCnt="0"/>
      <dgm:spPr/>
    </dgm:pt>
    <dgm:pt modelId="{96CAA773-1D01-4A44-A53F-5ECC6C687EC9}" type="pres">
      <dgm:prSet presAssocID="{42D9A85B-63EB-40E8-A7CD-48CD07623361}" presName="rootText1" presStyleLbl="node0" presStyleIdx="0" presStyleCnt="1">
        <dgm:presLayoutVars>
          <dgm:chPref val="3"/>
        </dgm:presLayoutVars>
      </dgm:prSet>
      <dgm:spPr/>
    </dgm:pt>
    <dgm:pt modelId="{E593A9E1-A1E8-4FB1-BD72-2CEE97D404AD}" type="pres">
      <dgm:prSet presAssocID="{42D9A85B-63EB-40E8-A7CD-48CD07623361}" presName="rootConnector1" presStyleLbl="node1" presStyleIdx="0" presStyleCnt="0"/>
      <dgm:spPr/>
    </dgm:pt>
    <dgm:pt modelId="{93D169E5-FB7F-4AF7-96F3-A6F2A8D65DE1}" type="pres">
      <dgm:prSet presAssocID="{42D9A85B-63EB-40E8-A7CD-48CD07623361}" presName="hierChild2" presStyleCnt="0"/>
      <dgm:spPr/>
    </dgm:pt>
    <dgm:pt modelId="{AB2095B5-8489-4F19-BAB8-2454C0BE48A1}" type="pres">
      <dgm:prSet presAssocID="{9FFE7759-D51F-4DFF-9DFF-D8E65A154322}" presName="Name37" presStyleLbl="parChTrans1D2" presStyleIdx="0" presStyleCnt="4"/>
      <dgm:spPr/>
    </dgm:pt>
    <dgm:pt modelId="{8246C7A1-AA35-431B-94D6-B05872CBA840}" type="pres">
      <dgm:prSet presAssocID="{8DC26675-6AFF-43E2-A22D-50BFD09348DE}" presName="hierRoot2" presStyleCnt="0">
        <dgm:presLayoutVars>
          <dgm:hierBranch val="init"/>
        </dgm:presLayoutVars>
      </dgm:prSet>
      <dgm:spPr/>
    </dgm:pt>
    <dgm:pt modelId="{5990BFFB-9642-4DDB-9B75-27F400940E18}" type="pres">
      <dgm:prSet presAssocID="{8DC26675-6AFF-43E2-A22D-50BFD09348DE}" presName="rootComposite" presStyleCnt="0"/>
      <dgm:spPr/>
    </dgm:pt>
    <dgm:pt modelId="{03E55822-FA06-47FB-AB26-705B009040DD}" type="pres">
      <dgm:prSet presAssocID="{8DC26675-6AFF-43E2-A22D-50BFD09348DE}" presName="rootText" presStyleLbl="node2" presStyleIdx="0" presStyleCnt="4">
        <dgm:presLayoutVars>
          <dgm:chPref val="3"/>
        </dgm:presLayoutVars>
      </dgm:prSet>
      <dgm:spPr/>
    </dgm:pt>
    <dgm:pt modelId="{9ECDE3D9-2244-41DE-8DFD-9F0766D4655E}" type="pres">
      <dgm:prSet presAssocID="{8DC26675-6AFF-43E2-A22D-50BFD09348DE}" presName="rootConnector" presStyleLbl="node2" presStyleIdx="0" presStyleCnt="4"/>
      <dgm:spPr/>
    </dgm:pt>
    <dgm:pt modelId="{930D11E0-B77B-4722-BA8D-D1CB24168A57}" type="pres">
      <dgm:prSet presAssocID="{8DC26675-6AFF-43E2-A22D-50BFD09348DE}" presName="hierChild4" presStyleCnt="0"/>
      <dgm:spPr/>
    </dgm:pt>
    <dgm:pt modelId="{5F477427-BC99-420F-B6E9-F34ADA7DFF19}" type="pres">
      <dgm:prSet presAssocID="{8DC26675-6AFF-43E2-A22D-50BFD09348DE}" presName="hierChild5" presStyleCnt="0"/>
      <dgm:spPr/>
    </dgm:pt>
    <dgm:pt modelId="{C52DA5FF-8968-47EA-8C83-C4B191DC047F}" type="pres">
      <dgm:prSet presAssocID="{1D4FBF3B-BB55-4076-9E4D-861784603673}" presName="Name37" presStyleLbl="parChTrans1D2" presStyleIdx="1" presStyleCnt="4"/>
      <dgm:spPr/>
    </dgm:pt>
    <dgm:pt modelId="{C7642623-1DC8-4223-9CA4-524E07C183BA}" type="pres">
      <dgm:prSet presAssocID="{1C0D951B-0455-4A3D-B6D5-1979B211157B}" presName="hierRoot2" presStyleCnt="0">
        <dgm:presLayoutVars>
          <dgm:hierBranch val="init"/>
        </dgm:presLayoutVars>
      </dgm:prSet>
      <dgm:spPr/>
    </dgm:pt>
    <dgm:pt modelId="{E313067D-7EC0-443E-A437-8AEE9F8C9BA7}" type="pres">
      <dgm:prSet presAssocID="{1C0D951B-0455-4A3D-B6D5-1979B211157B}" presName="rootComposite" presStyleCnt="0"/>
      <dgm:spPr/>
    </dgm:pt>
    <dgm:pt modelId="{E2D1653E-3FE2-4F3E-A1DC-59A654E7BC32}" type="pres">
      <dgm:prSet presAssocID="{1C0D951B-0455-4A3D-B6D5-1979B211157B}" presName="rootText" presStyleLbl="node2" presStyleIdx="1" presStyleCnt="4">
        <dgm:presLayoutVars>
          <dgm:chPref val="3"/>
        </dgm:presLayoutVars>
      </dgm:prSet>
      <dgm:spPr/>
    </dgm:pt>
    <dgm:pt modelId="{A2528EF6-0AC6-406B-BD4E-C14495984BC4}" type="pres">
      <dgm:prSet presAssocID="{1C0D951B-0455-4A3D-B6D5-1979B211157B}" presName="rootConnector" presStyleLbl="node2" presStyleIdx="1" presStyleCnt="4"/>
      <dgm:spPr/>
    </dgm:pt>
    <dgm:pt modelId="{5388A8AA-8C09-4152-9466-986D955B3612}" type="pres">
      <dgm:prSet presAssocID="{1C0D951B-0455-4A3D-B6D5-1979B211157B}" presName="hierChild4" presStyleCnt="0"/>
      <dgm:spPr/>
    </dgm:pt>
    <dgm:pt modelId="{1B2786B8-0AF7-455D-AA56-857C4E32AF91}" type="pres">
      <dgm:prSet presAssocID="{1C0D951B-0455-4A3D-B6D5-1979B211157B}" presName="hierChild5" presStyleCnt="0"/>
      <dgm:spPr/>
    </dgm:pt>
    <dgm:pt modelId="{5C566B1A-2227-4D65-A147-D7594178E1F8}" type="pres">
      <dgm:prSet presAssocID="{644D0EEB-03C1-4AF4-9E4B-52F1807F15E2}" presName="Name37" presStyleLbl="parChTrans1D2" presStyleIdx="2" presStyleCnt="4"/>
      <dgm:spPr/>
    </dgm:pt>
    <dgm:pt modelId="{F0CE96D4-362B-4F3F-8FE8-5C9F1267C546}" type="pres">
      <dgm:prSet presAssocID="{831CB655-4901-4C47-881C-E7ADB84D1634}" presName="hierRoot2" presStyleCnt="0">
        <dgm:presLayoutVars>
          <dgm:hierBranch val="init"/>
        </dgm:presLayoutVars>
      </dgm:prSet>
      <dgm:spPr/>
    </dgm:pt>
    <dgm:pt modelId="{2EA86770-95F3-491F-A5D2-5E44BDCF7779}" type="pres">
      <dgm:prSet presAssocID="{831CB655-4901-4C47-881C-E7ADB84D1634}" presName="rootComposite" presStyleCnt="0"/>
      <dgm:spPr/>
    </dgm:pt>
    <dgm:pt modelId="{3C78AA8F-1086-493A-9DD2-3FB750B34198}" type="pres">
      <dgm:prSet presAssocID="{831CB655-4901-4C47-881C-E7ADB84D1634}" presName="rootText" presStyleLbl="node2" presStyleIdx="2" presStyleCnt="4">
        <dgm:presLayoutVars>
          <dgm:chPref val="3"/>
        </dgm:presLayoutVars>
      </dgm:prSet>
      <dgm:spPr/>
    </dgm:pt>
    <dgm:pt modelId="{2251DC4E-427D-46C5-BDEA-16A4A72D6329}" type="pres">
      <dgm:prSet presAssocID="{831CB655-4901-4C47-881C-E7ADB84D1634}" presName="rootConnector" presStyleLbl="node2" presStyleIdx="2" presStyleCnt="4"/>
      <dgm:spPr/>
    </dgm:pt>
    <dgm:pt modelId="{678E081A-D4F8-46EE-B00D-D3B650784F1C}" type="pres">
      <dgm:prSet presAssocID="{831CB655-4901-4C47-881C-E7ADB84D1634}" presName="hierChild4" presStyleCnt="0"/>
      <dgm:spPr/>
    </dgm:pt>
    <dgm:pt modelId="{1185D6B2-B20B-47D8-8AC2-FC30B83EA5BA}" type="pres">
      <dgm:prSet presAssocID="{831CB655-4901-4C47-881C-E7ADB84D1634}" presName="hierChild5" presStyleCnt="0"/>
      <dgm:spPr/>
    </dgm:pt>
    <dgm:pt modelId="{B222B7B6-11B8-40F0-ACA1-CA40DE32A8BB}" type="pres">
      <dgm:prSet presAssocID="{B8BFBBBA-ADB0-494E-A14B-80EAC0E1F04B}" presName="Name37" presStyleLbl="parChTrans1D2" presStyleIdx="3" presStyleCnt="4"/>
      <dgm:spPr/>
    </dgm:pt>
    <dgm:pt modelId="{BDC1CEC3-6299-49A7-A9BD-1F16F852F9D2}" type="pres">
      <dgm:prSet presAssocID="{D50154AB-635C-4A88-9676-BDA3D6454DA5}" presName="hierRoot2" presStyleCnt="0">
        <dgm:presLayoutVars>
          <dgm:hierBranch val="init"/>
        </dgm:presLayoutVars>
      </dgm:prSet>
      <dgm:spPr/>
    </dgm:pt>
    <dgm:pt modelId="{18E2DC2D-09D7-405D-A665-55AC39DE16FE}" type="pres">
      <dgm:prSet presAssocID="{D50154AB-635C-4A88-9676-BDA3D6454DA5}" presName="rootComposite" presStyleCnt="0"/>
      <dgm:spPr/>
    </dgm:pt>
    <dgm:pt modelId="{841AEEFB-60E8-4B27-AFF1-F9D45AEBD166}" type="pres">
      <dgm:prSet presAssocID="{D50154AB-635C-4A88-9676-BDA3D6454DA5}" presName="rootText" presStyleLbl="node2" presStyleIdx="3" presStyleCnt="4">
        <dgm:presLayoutVars>
          <dgm:chPref val="3"/>
        </dgm:presLayoutVars>
      </dgm:prSet>
      <dgm:spPr/>
    </dgm:pt>
    <dgm:pt modelId="{F932E142-175D-460C-8F78-DDC5BC73362D}" type="pres">
      <dgm:prSet presAssocID="{D50154AB-635C-4A88-9676-BDA3D6454DA5}" presName="rootConnector" presStyleLbl="node2" presStyleIdx="3" presStyleCnt="4"/>
      <dgm:spPr/>
    </dgm:pt>
    <dgm:pt modelId="{0E48D4F2-E794-4CDF-94E5-840863136FB0}" type="pres">
      <dgm:prSet presAssocID="{D50154AB-635C-4A88-9676-BDA3D6454DA5}" presName="hierChild4" presStyleCnt="0"/>
      <dgm:spPr/>
    </dgm:pt>
    <dgm:pt modelId="{16DE4F85-9C57-4229-BAB5-3F9E91246CAA}" type="pres">
      <dgm:prSet presAssocID="{D50154AB-635C-4A88-9676-BDA3D6454DA5}" presName="hierChild5" presStyleCnt="0"/>
      <dgm:spPr/>
    </dgm:pt>
    <dgm:pt modelId="{B3545E10-3FD6-4BAF-B3AD-92F0954E0AA0}" type="pres">
      <dgm:prSet presAssocID="{42D9A85B-63EB-40E8-A7CD-48CD07623361}" presName="hierChild3" presStyleCnt="0"/>
      <dgm:spPr/>
    </dgm:pt>
  </dgm:ptLst>
  <dgm:cxnLst>
    <dgm:cxn modelId="{037E9009-895F-4BAC-A5F0-33984FA31386}" type="presOf" srcId="{831CB655-4901-4C47-881C-E7ADB84D1634}" destId="{2251DC4E-427D-46C5-BDEA-16A4A72D6329}" srcOrd="1" destOrd="0" presId="urn:microsoft.com/office/officeart/2005/8/layout/orgChart1"/>
    <dgm:cxn modelId="{7AE0D91F-2AF6-49C4-B624-12677C67181C}" type="presOf" srcId="{1C0D951B-0455-4A3D-B6D5-1979B211157B}" destId="{E2D1653E-3FE2-4F3E-A1DC-59A654E7BC32}" srcOrd="0" destOrd="0" presId="urn:microsoft.com/office/officeart/2005/8/layout/orgChart1"/>
    <dgm:cxn modelId="{37961F2C-48A0-426B-AE8B-9AF094003E9D}" srcId="{42D9A85B-63EB-40E8-A7CD-48CD07623361}" destId="{D50154AB-635C-4A88-9676-BDA3D6454DA5}" srcOrd="3" destOrd="0" parTransId="{B8BFBBBA-ADB0-494E-A14B-80EAC0E1F04B}" sibTransId="{4D5B0EFE-063F-422D-A778-FC6B7038B4C0}"/>
    <dgm:cxn modelId="{4F7D7734-B1DB-480D-A2BB-267F479309EC}" srcId="{42D9A85B-63EB-40E8-A7CD-48CD07623361}" destId="{831CB655-4901-4C47-881C-E7ADB84D1634}" srcOrd="2" destOrd="0" parTransId="{644D0EEB-03C1-4AF4-9E4B-52F1807F15E2}" sibTransId="{047D1556-9CD9-4570-B296-530533A61FD5}"/>
    <dgm:cxn modelId="{F728B163-8100-4CEA-801C-938EC442977A}" type="presOf" srcId="{9FFE7759-D51F-4DFF-9DFF-D8E65A154322}" destId="{AB2095B5-8489-4F19-BAB8-2454C0BE48A1}" srcOrd="0" destOrd="0" presId="urn:microsoft.com/office/officeart/2005/8/layout/orgChart1"/>
    <dgm:cxn modelId="{D5183046-FB65-4689-AF64-F15F98EC5CFF}" srcId="{42D9A85B-63EB-40E8-A7CD-48CD07623361}" destId="{1C0D951B-0455-4A3D-B6D5-1979B211157B}" srcOrd="1" destOrd="0" parTransId="{1D4FBF3B-BB55-4076-9E4D-861784603673}" sibTransId="{DE48A0D6-AEDE-43DB-9135-28AEE2579162}"/>
    <dgm:cxn modelId="{DE3CA054-9B94-46AD-B400-E8ABDA9AA054}" type="presOf" srcId="{8DC26675-6AFF-43E2-A22D-50BFD09348DE}" destId="{03E55822-FA06-47FB-AB26-705B009040DD}" srcOrd="0" destOrd="0" presId="urn:microsoft.com/office/officeart/2005/8/layout/orgChart1"/>
    <dgm:cxn modelId="{95F80C76-36E0-4735-ABE3-47B4CECEBA56}" srcId="{42D9A85B-63EB-40E8-A7CD-48CD07623361}" destId="{8DC26675-6AFF-43E2-A22D-50BFD09348DE}" srcOrd="0" destOrd="0" parTransId="{9FFE7759-D51F-4DFF-9DFF-D8E65A154322}" sibTransId="{E032F91E-7A5C-4BEF-8FCC-C8095EDD7BB9}"/>
    <dgm:cxn modelId="{51B09E80-AA09-4B3F-8F00-49D383FEFC03}" type="presOf" srcId="{B8BFBBBA-ADB0-494E-A14B-80EAC0E1F04B}" destId="{B222B7B6-11B8-40F0-ACA1-CA40DE32A8BB}" srcOrd="0" destOrd="0" presId="urn:microsoft.com/office/officeart/2005/8/layout/orgChart1"/>
    <dgm:cxn modelId="{FCE73C87-BAF0-40F1-92EC-4FB1890A2D6E}" type="presOf" srcId="{C0FDCC62-B011-4840-9256-B267E45A7848}" destId="{7F1845D0-D11B-439C-B8E2-8C6165D91264}" srcOrd="0" destOrd="0" presId="urn:microsoft.com/office/officeart/2005/8/layout/orgChart1"/>
    <dgm:cxn modelId="{38FA02BA-EF12-40E6-98AF-88D1F1B0D99C}" type="presOf" srcId="{831CB655-4901-4C47-881C-E7ADB84D1634}" destId="{3C78AA8F-1086-493A-9DD2-3FB750B34198}" srcOrd="0" destOrd="0" presId="urn:microsoft.com/office/officeart/2005/8/layout/orgChart1"/>
    <dgm:cxn modelId="{7F23B9CB-B18B-48BC-9DAB-B11E2A078ED5}" type="presOf" srcId="{42D9A85B-63EB-40E8-A7CD-48CD07623361}" destId="{E593A9E1-A1E8-4FB1-BD72-2CEE97D404AD}" srcOrd="1" destOrd="0" presId="urn:microsoft.com/office/officeart/2005/8/layout/orgChart1"/>
    <dgm:cxn modelId="{D48CAED0-9982-470F-8D5F-F29B37DAB269}" type="presOf" srcId="{8DC26675-6AFF-43E2-A22D-50BFD09348DE}" destId="{9ECDE3D9-2244-41DE-8DFD-9F0766D4655E}" srcOrd="1" destOrd="0" presId="urn:microsoft.com/office/officeart/2005/8/layout/orgChart1"/>
    <dgm:cxn modelId="{DE93A4D7-BE47-46CD-82C6-F8FBFE366EE9}" type="presOf" srcId="{644D0EEB-03C1-4AF4-9E4B-52F1807F15E2}" destId="{5C566B1A-2227-4D65-A147-D7594178E1F8}" srcOrd="0" destOrd="0" presId="urn:microsoft.com/office/officeart/2005/8/layout/orgChart1"/>
    <dgm:cxn modelId="{7651C3DA-D2A4-4678-8566-1EB5E0E37D5E}" type="presOf" srcId="{1D4FBF3B-BB55-4076-9E4D-861784603673}" destId="{C52DA5FF-8968-47EA-8C83-C4B191DC047F}" srcOrd="0" destOrd="0" presId="urn:microsoft.com/office/officeart/2005/8/layout/orgChart1"/>
    <dgm:cxn modelId="{AD4787E6-8C86-48F3-A3A2-C06F4A1CFD7F}" type="presOf" srcId="{D50154AB-635C-4A88-9676-BDA3D6454DA5}" destId="{841AEEFB-60E8-4B27-AFF1-F9D45AEBD166}" srcOrd="0" destOrd="0" presId="urn:microsoft.com/office/officeart/2005/8/layout/orgChart1"/>
    <dgm:cxn modelId="{A1C7F7F3-65FC-449F-AD88-66291630C0CB}" type="presOf" srcId="{1C0D951B-0455-4A3D-B6D5-1979B211157B}" destId="{A2528EF6-0AC6-406B-BD4E-C14495984BC4}" srcOrd="1" destOrd="0" presId="urn:microsoft.com/office/officeart/2005/8/layout/orgChart1"/>
    <dgm:cxn modelId="{9D94DBF6-86C8-4F9F-ACEB-CA4CF8613404}" type="presOf" srcId="{D50154AB-635C-4A88-9676-BDA3D6454DA5}" destId="{F932E142-175D-460C-8F78-DDC5BC73362D}" srcOrd="1" destOrd="0" presId="urn:microsoft.com/office/officeart/2005/8/layout/orgChart1"/>
    <dgm:cxn modelId="{08E66DF8-5F14-4D1D-8D45-6D20103A7D72}" srcId="{C0FDCC62-B011-4840-9256-B267E45A7848}" destId="{42D9A85B-63EB-40E8-A7CD-48CD07623361}" srcOrd="0" destOrd="0" parTransId="{5CDB23C5-2E17-481C-8F76-992CBD0614EE}" sibTransId="{25066B6F-C902-4CB1-9999-C1ACEF0548C8}"/>
    <dgm:cxn modelId="{688277FC-CB97-4362-BF55-8586E0818F4C}" type="presOf" srcId="{42D9A85B-63EB-40E8-A7CD-48CD07623361}" destId="{96CAA773-1D01-4A44-A53F-5ECC6C687EC9}" srcOrd="0" destOrd="0" presId="urn:microsoft.com/office/officeart/2005/8/layout/orgChart1"/>
    <dgm:cxn modelId="{2EFF800C-46A5-4493-8BB5-2E7A2A7DB1A8}" type="presParOf" srcId="{7F1845D0-D11B-439C-B8E2-8C6165D91264}" destId="{2FCD4463-13FA-4791-BC2D-CB96567418C5}" srcOrd="0" destOrd="0" presId="urn:microsoft.com/office/officeart/2005/8/layout/orgChart1"/>
    <dgm:cxn modelId="{A354F016-BD3D-41A2-82AF-E99FD3B06B3C}" type="presParOf" srcId="{2FCD4463-13FA-4791-BC2D-CB96567418C5}" destId="{E4EB1E40-1B27-4429-9FD4-9522568A9184}" srcOrd="0" destOrd="0" presId="urn:microsoft.com/office/officeart/2005/8/layout/orgChart1"/>
    <dgm:cxn modelId="{3906219E-0482-4444-9527-580318F44EBC}" type="presParOf" srcId="{E4EB1E40-1B27-4429-9FD4-9522568A9184}" destId="{96CAA773-1D01-4A44-A53F-5ECC6C687EC9}" srcOrd="0" destOrd="0" presId="urn:microsoft.com/office/officeart/2005/8/layout/orgChart1"/>
    <dgm:cxn modelId="{630B9F5B-4B1B-4633-8859-B710E1B2376C}" type="presParOf" srcId="{E4EB1E40-1B27-4429-9FD4-9522568A9184}" destId="{E593A9E1-A1E8-4FB1-BD72-2CEE97D404AD}" srcOrd="1" destOrd="0" presId="urn:microsoft.com/office/officeart/2005/8/layout/orgChart1"/>
    <dgm:cxn modelId="{53D15BB1-4D16-4504-A433-A0309A9B54E6}" type="presParOf" srcId="{2FCD4463-13FA-4791-BC2D-CB96567418C5}" destId="{93D169E5-FB7F-4AF7-96F3-A6F2A8D65DE1}" srcOrd="1" destOrd="0" presId="urn:microsoft.com/office/officeart/2005/8/layout/orgChart1"/>
    <dgm:cxn modelId="{6306313F-467E-449E-8A43-94E62F7D620D}" type="presParOf" srcId="{93D169E5-FB7F-4AF7-96F3-A6F2A8D65DE1}" destId="{AB2095B5-8489-4F19-BAB8-2454C0BE48A1}" srcOrd="0" destOrd="0" presId="urn:microsoft.com/office/officeart/2005/8/layout/orgChart1"/>
    <dgm:cxn modelId="{C8923C95-C249-460A-9F0E-F25B620958AD}" type="presParOf" srcId="{93D169E5-FB7F-4AF7-96F3-A6F2A8D65DE1}" destId="{8246C7A1-AA35-431B-94D6-B05872CBA840}" srcOrd="1" destOrd="0" presId="urn:microsoft.com/office/officeart/2005/8/layout/orgChart1"/>
    <dgm:cxn modelId="{3F1804F4-E1B6-41B4-9E2B-C126F4F24286}" type="presParOf" srcId="{8246C7A1-AA35-431B-94D6-B05872CBA840}" destId="{5990BFFB-9642-4DDB-9B75-27F400940E18}" srcOrd="0" destOrd="0" presId="urn:microsoft.com/office/officeart/2005/8/layout/orgChart1"/>
    <dgm:cxn modelId="{32F90C15-9B1B-433F-BC7B-855163C103F4}" type="presParOf" srcId="{5990BFFB-9642-4DDB-9B75-27F400940E18}" destId="{03E55822-FA06-47FB-AB26-705B009040DD}" srcOrd="0" destOrd="0" presId="urn:microsoft.com/office/officeart/2005/8/layout/orgChart1"/>
    <dgm:cxn modelId="{9FE69EF0-89EE-4825-9F57-A485C0273671}" type="presParOf" srcId="{5990BFFB-9642-4DDB-9B75-27F400940E18}" destId="{9ECDE3D9-2244-41DE-8DFD-9F0766D4655E}" srcOrd="1" destOrd="0" presId="urn:microsoft.com/office/officeart/2005/8/layout/orgChart1"/>
    <dgm:cxn modelId="{62A47AD8-4B40-4E15-88EB-22AE45B2CADE}" type="presParOf" srcId="{8246C7A1-AA35-431B-94D6-B05872CBA840}" destId="{930D11E0-B77B-4722-BA8D-D1CB24168A57}" srcOrd="1" destOrd="0" presId="urn:microsoft.com/office/officeart/2005/8/layout/orgChart1"/>
    <dgm:cxn modelId="{87DC225A-56E2-4E94-B10E-2CE7092D2EDE}" type="presParOf" srcId="{8246C7A1-AA35-431B-94D6-B05872CBA840}" destId="{5F477427-BC99-420F-B6E9-F34ADA7DFF19}" srcOrd="2" destOrd="0" presId="urn:microsoft.com/office/officeart/2005/8/layout/orgChart1"/>
    <dgm:cxn modelId="{E4DD1442-E6E3-4043-AB9C-4D49F1FF0CD3}" type="presParOf" srcId="{93D169E5-FB7F-4AF7-96F3-A6F2A8D65DE1}" destId="{C52DA5FF-8968-47EA-8C83-C4B191DC047F}" srcOrd="2" destOrd="0" presId="urn:microsoft.com/office/officeart/2005/8/layout/orgChart1"/>
    <dgm:cxn modelId="{E42A8B3A-D1D9-42E9-B1D4-EA838F3377A2}" type="presParOf" srcId="{93D169E5-FB7F-4AF7-96F3-A6F2A8D65DE1}" destId="{C7642623-1DC8-4223-9CA4-524E07C183BA}" srcOrd="3" destOrd="0" presId="urn:microsoft.com/office/officeart/2005/8/layout/orgChart1"/>
    <dgm:cxn modelId="{37D7B6BA-8B3D-4D40-9BD2-2C62A1572D35}" type="presParOf" srcId="{C7642623-1DC8-4223-9CA4-524E07C183BA}" destId="{E313067D-7EC0-443E-A437-8AEE9F8C9BA7}" srcOrd="0" destOrd="0" presId="urn:microsoft.com/office/officeart/2005/8/layout/orgChart1"/>
    <dgm:cxn modelId="{4338D851-2C11-405F-8DE9-B15817794392}" type="presParOf" srcId="{E313067D-7EC0-443E-A437-8AEE9F8C9BA7}" destId="{E2D1653E-3FE2-4F3E-A1DC-59A654E7BC32}" srcOrd="0" destOrd="0" presId="urn:microsoft.com/office/officeart/2005/8/layout/orgChart1"/>
    <dgm:cxn modelId="{D2DB1393-475B-465B-9714-FD0CF7F38758}" type="presParOf" srcId="{E313067D-7EC0-443E-A437-8AEE9F8C9BA7}" destId="{A2528EF6-0AC6-406B-BD4E-C14495984BC4}" srcOrd="1" destOrd="0" presId="urn:microsoft.com/office/officeart/2005/8/layout/orgChart1"/>
    <dgm:cxn modelId="{0BC812FA-941A-4A30-8A1A-5AAA7B2721EE}" type="presParOf" srcId="{C7642623-1DC8-4223-9CA4-524E07C183BA}" destId="{5388A8AA-8C09-4152-9466-986D955B3612}" srcOrd="1" destOrd="0" presId="urn:microsoft.com/office/officeart/2005/8/layout/orgChart1"/>
    <dgm:cxn modelId="{2297DF46-5717-4B8E-94F9-AAB698E57695}" type="presParOf" srcId="{C7642623-1DC8-4223-9CA4-524E07C183BA}" destId="{1B2786B8-0AF7-455D-AA56-857C4E32AF91}" srcOrd="2" destOrd="0" presId="urn:microsoft.com/office/officeart/2005/8/layout/orgChart1"/>
    <dgm:cxn modelId="{28118E32-AB05-48A5-A9EA-EE690F3CB1D3}" type="presParOf" srcId="{93D169E5-FB7F-4AF7-96F3-A6F2A8D65DE1}" destId="{5C566B1A-2227-4D65-A147-D7594178E1F8}" srcOrd="4" destOrd="0" presId="urn:microsoft.com/office/officeart/2005/8/layout/orgChart1"/>
    <dgm:cxn modelId="{AB659E63-B99D-4584-8BE3-D889C7641D43}" type="presParOf" srcId="{93D169E5-FB7F-4AF7-96F3-A6F2A8D65DE1}" destId="{F0CE96D4-362B-4F3F-8FE8-5C9F1267C546}" srcOrd="5" destOrd="0" presId="urn:microsoft.com/office/officeart/2005/8/layout/orgChart1"/>
    <dgm:cxn modelId="{29A0CDF0-A5DD-40E0-9060-503627E8E3ED}" type="presParOf" srcId="{F0CE96D4-362B-4F3F-8FE8-5C9F1267C546}" destId="{2EA86770-95F3-491F-A5D2-5E44BDCF7779}" srcOrd="0" destOrd="0" presId="urn:microsoft.com/office/officeart/2005/8/layout/orgChart1"/>
    <dgm:cxn modelId="{7EC24B68-C258-4B75-9E72-81600BFED81E}" type="presParOf" srcId="{2EA86770-95F3-491F-A5D2-5E44BDCF7779}" destId="{3C78AA8F-1086-493A-9DD2-3FB750B34198}" srcOrd="0" destOrd="0" presId="urn:microsoft.com/office/officeart/2005/8/layout/orgChart1"/>
    <dgm:cxn modelId="{4B6288C4-5BB1-4368-9623-9841470F97DB}" type="presParOf" srcId="{2EA86770-95F3-491F-A5D2-5E44BDCF7779}" destId="{2251DC4E-427D-46C5-BDEA-16A4A72D6329}" srcOrd="1" destOrd="0" presId="urn:microsoft.com/office/officeart/2005/8/layout/orgChart1"/>
    <dgm:cxn modelId="{EA40ADAD-B61F-418C-890C-EE8298D01B00}" type="presParOf" srcId="{F0CE96D4-362B-4F3F-8FE8-5C9F1267C546}" destId="{678E081A-D4F8-46EE-B00D-D3B650784F1C}" srcOrd="1" destOrd="0" presId="urn:microsoft.com/office/officeart/2005/8/layout/orgChart1"/>
    <dgm:cxn modelId="{C98788FB-8EDD-4DCC-A838-609646A98027}" type="presParOf" srcId="{F0CE96D4-362B-4F3F-8FE8-5C9F1267C546}" destId="{1185D6B2-B20B-47D8-8AC2-FC30B83EA5BA}" srcOrd="2" destOrd="0" presId="urn:microsoft.com/office/officeart/2005/8/layout/orgChart1"/>
    <dgm:cxn modelId="{710B00E1-3440-41FA-B4DF-2E05616ADEEE}" type="presParOf" srcId="{93D169E5-FB7F-4AF7-96F3-A6F2A8D65DE1}" destId="{B222B7B6-11B8-40F0-ACA1-CA40DE32A8BB}" srcOrd="6" destOrd="0" presId="urn:microsoft.com/office/officeart/2005/8/layout/orgChart1"/>
    <dgm:cxn modelId="{147B93BB-DF5C-4179-819F-931D5FF73099}" type="presParOf" srcId="{93D169E5-FB7F-4AF7-96F3-A6F2A8D65DE1}" destId="{BDC1CEC3-6299-49A7-A9BD-1F16F852F9D2}" srcOrd="7" destOrd="0" presId="urn:microsoft.com/office/officeart/2005/8/layout/orgChart1"/>
    <dgm:cxn modelId="{1FDFE28D-1A30-4F12-A89D-3DA894A86BE7}" type="presParOf" srcId="{BDC1CEC3-6299-49A7-A9BD-1F16F852F9D2}" destId="{18E2DC2D-09D7-405D-A665-55AC39DE16FE}" srcOrd="0" destOrd="0" presId="urn:microsoft.com/office/officeart/2005/8/layout/orgChart1"/>
    <dgm:cxn modelId="{89D6847F-1176-4E50-81E4-BCFC0A7B1079}" type="presParOf" srcId="{18E2DC2D-09D7-405D-A665-55AC39DE16FE}" destId="{841AEEFB-60E8-4B27-AFF1-F9D45AEBD166}" srcOrd="0" destOrd="0" presId="urn:microsoft.com/office/officeart/2005/8/layout/orgChart1"/>
    <dgm:cxn modelId="{E51E944B-FB3F-4089-BA63-6E864400343B}" type="presParOf" srcId="{18E2DC2D-09D7-405D-A665-55AC39DE16FE}" destId="{F932E142-175D-460C-8F78-DDC5BC73362D}" srcOrd="1" destOrd="0" presId="urn:microsoft.com/office/officeart/2005/8/layout/orgChart1"/>
    <dgm:cxn modelId="{D654F6F0-B1E9-4D18-B00A-EAD6DCD2302D}" type="presParOf" srcId="{BDC1CEC3-6299-49A7-A9BD-1F16F852F9D2}" destId="{0E48D4F2-E794-4CDF-94E5-840863136FB0}" srcOrd="1" destOrd="0" presId="urn:microsoft.com/office/officeart/2005/8/layout/orgChart1"/>
    <dgm:cxn modelId="{2264F5E6-AFAD-462E-AB23-6E11BA6626CB}" type="presParOf" srcId="{BDC1CEC3-6299-49A7-A9BD-1F16F852F9D2}" destId="{16DE4F85-9C57-4229-BAB5-3F9E91246CAA}" srcOrd="2" destOrd="0" presId="urn:microsoft.com/office/officeart/2005/8/layout/orgChart1"/>
    <dgm:cxn modelId="{1BA5BB52-19C7-4020-8BE4-A6BBF1E3C1CB}" type="presParOf" srcId="{2FCD4463-13FA-4791-BC2D-CB96567418C5}" destId="{B3545E10-3FD6-4BAF-B3AD-92F0954E0A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F1386-1259-426E-82DA-D294FD6E3FDD}">
      <dsp:nvSpPr>
        <dsp:cNvPr id="0" name=""/>
        <dsp:cNvSpPr/>
      </dsp:nvSpPr>
      <dsp:spPr>
        <a:xfrm>
          <a:off x="3801" y="0"/>
          <a:ext cx="7777860" cy="1329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500" kern="1200" dirty="0"/>
            <a:t>Come entrare in un Paese estero</a:t>
          </a:r>
        </a:p>
      </dsp:txBody>
      <dsp:txXfrm>
        <a:off x="668556" y="0"/>
        <a:ext cx="6448351" cy="1329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BDEFA-143F-4AC9-98CC-A135D2C84EE4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Buyer</a:t>
          </a:r>
        </a:p>
      </dsp:txBody>
      <dsp:txXfrm>
        <a:off x="0" y="194592"/>
        <a:ext cx="2686347" cy="1611808"/>
      </dsp:txXfrm>
    </dsp:sp>
    <dsp:sp modelId="{D735E899-9580-402F-BD9D-4D2AD364FDCA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Broker</a:t>
          </a:r>
        </a:p>
      </dsp:txBody>
      <dsp:txXfrm>
        <a:off x="2954982" y="194592"/>
        <a:ext cx="2686347" cy="1611808"/>
      </dsp:txXfrm>
    </dsp:sp>
    <dsp:sp modelId="{BBEF2E49-B7FB-46C5-B32F-8AB5A504D84C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Trading companies</a:t>
          </a:r>
        </a:p>
      </dsp:txBody>
      <dsp:txXfrm>
        <a:off x="5909964" y="194592"/>
        <a:ext cx="2686347" cy="1611808"/>
      </dsp:txXfrm>
    </dsp:sp>
    <dsp:sp modelId="{BCE8FA12-2FD5-4B27-8E5B-2183DEDA68AA}">
      <dsp:nvSpPr>
        <dsp:cNvPr id="0" name=""/>
        <dsp:cNvSpPr/>
      </dsp:nvSpPr>
      <dsp:spPr>
        <a:xfrm>
          <a:off x="1477491" y="2075035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Export Management Company</a:t>
          </a:r>
        </a:p>
      </dsp:txBody>
      <dsp:txXfrm>
        <a:off x="1477491" y="2075035"/>
        <a:ext cx="2686347" cy="1611808"/>
      </dsp:txXfrm>
    </dsp:sp>
    <dsp:sp modelId="{C4127EF1-8B24-4D18-BA36-B1E081FAC7C6}">
      <dsp:nvSpPr>
        <dsp:cNvPr id="0" name=""/>
        <dsp:cNvSpPr/>
      </dsp:nvSpPr>
      <dsp:spPr>
        <a:xfrm>
          <a:off x="4432473" y="2075035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Consorzi per l’esportazione</a:t>
          </a:r>
        </a:p>
      </dsp:txBody>
      <dsp:txXfrm>
        <a:off x="4432473" y="2075035"/>
        <a:ext cx="2686347" cy="1611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299C5-61D2-4F10-AC84-F73AD2BC3487}">
      <dsp:nvSpPr>
        <dsp:cNvPr id="0" name=""/>
        <dsp:cNvSpPr/>
      </dsp:nvSpPr>
      <dsp:spPr>
        <a:xfrm>
          <a:off x="0" y="0"/>
          <a:ext cx="3881437" cy="3881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B7660-B1A5-4084-BBE5-692238317E19}">
      <dsp:nvSpPr>
        <dsp:cNvPr id="0" name=""/>
        <dsp:cNvSpPr/>
      </dsp:nvSpPr>
      <dsp:spPr>
        <a:xfrm>
          <a:off x="1940718" y="0"/>
          <a:ext cx="6655593" cy="3881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Rete di vendita per l’estero</a:t>
          </a:r>
          <a:endParaRPr lang="it-IT" sz="3200" kern="1200" dirty="0"/>
        </a:p>
      </dsp:txBody>
      <dsp:txXfrm>
        <a:off x="1940718" y="0"/>
        <a:ext cx="6655593" cy="824805"/>
      </dsp:txXfrm>
    </dsp:sp>
    <dsp:sp modelId="{CDC1257C-8F75-431E-B8E2-32DFE512D04C}">
      <dsp:nvSpPr>
        <dsp:cNvPr id="0" name=""/>
        <dsp:cNvSpPr/>
      </dsp:nvSpPr>
      <dsp:spPr>
        <a:xfrm>
          <a:off x="509438" y="824805"/>
          <a:ext cx="2862559" cy="28625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A9F23-A361-46BC-83A7-82FC3ECD2E48}">
      <dsp:nvSpPr>
        <dsp:cNvPr id="0" name=""/>
        <dsp:cNvSpPr/>
      </dsp:nvSpPr>
      <dsp:spPr>
        <a:xfrm>
          <a:off x="1940718" y="824805"/>
          <a:ext cx="6655593" cy="28625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Ufficio di rappresentanza</a:t>
          </a:r>
        </a:p>
      </dsp:txBody>
      <dsp:txXfrm>
        <a:off x="1940718" y="824805"/>
        <a:ext cx="6655593" cy="824805"/>
      </dsp:txXfrm>
    </dsp:sp>
    <dsp:sp modelId="{DE6D3A12-A78C-46E9-8648-9B22172C7143}">
      <dsp:nvSpPr>
        <dsp:cNvPr id="0" name=""/>
        <dsp:cNvSpPr/>
      </dsp:nvSpPr>
      <dsp:spPr>
        <a:xfrm>
          <a:off x="1018877" y="1649610"/>
          <a:ext cx="1843682" cy="18436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1856B-BCA6-472B-8B43-584700C2FBAC}">
      <dsp:nvSpPr>
        <dsp:cNvPr id="0" name=""/>
        <dsp:cNvSpPr/>
      </dsp:nvSpPr>
      <dsp:spPr>
        <a:xfrm>
          <a:off x="1940718" y="1649610"/>
          <a:ext cx="6655593" cy="1843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Centrale logistica</a:t>
          </a:r>
        </a:p>
      </dsp:txBody>
      <dsp:txXfrm>
        <a:off x="1940718" y="1649610"/>
        <a:ext cx="6655593" cy="824805"/>
      </dsp:txXfrm>
    </dsp:sp>
    <dsp:sp modelId="{5186CE74-DF5A-4D5C-BAE1-5EBD5AFB60C3}">
      <dsp:nvSpPr>
        <dsp:cNvPr id="0" name=""/>
        <dsp:cNvSpPr/>
      </dsp:nvSpPr>
      <dsp:spPr>
        <a:xfrm>
          <a:off x="1528315" y="2474416"/>
          <a:ext cx="824805" cy="8248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A0CFB-4409-44B1-85DF-17841BF90E76}">
      <dsp:nvSpPr>
        <dsp:cNvPr id="0" name=""/>
        <dsp:cNvSpPr/>
      </dsp:nvSpPr>
      <dsp:spPr>
        <a:xfrm>
          <a:off x="1940718" y="2474416"/>
          <a:ext cx="6655593" cy="8248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Sussidiaria commerciale estera</a:t>
          </a:r>
        </a:p>
      </dsp:txBody>
      <dsp:txXfrm>
        <a:off x="1940718" y="2474416"/>
        <a:ext cx="6655593" cy="824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EA5B6-DB81-4F39-9FA4-C0D1901B5396}">
      <dsp:nvSpPr>
        <dsp:cNvPr id="0" name=""/>
        <dsp:cNvSpPr/>
      </dsp:nvSpPr>
      <dsp:spPr>
        <a:xfrm rot="5400000">
          <a:off x="-1144802" y="1149889"/>
          <a:ext cx="5200654" cy="2911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400" kern="1200" dirty="0"/>
            <a:t>Quattro criteri:</a:t>
          </a:r>
        </a:p>
      </dsp:txBody>
      <dsp:txXfrm rot="-5400000">
        <a:off x="1" y="1460610"/>
        <a:ext cx="2911048" cy="2289606"/>
      </dsp:txXfrm>
    </dsp:sp>
    <dsp:sp modelId="{7DD713DF-2EF5-4AA6-980C-1D7F3ADDA0D6}">
      <dsp:nvSpPr>
        <dsp:cNvPr id="0" name=""/>
        <dsp:cNvSpPr/>
      </dsp:nvSpPr>
      <dsp:spPr>
        <a:xfrm rot="5400000">
          <a:off x="3221770" y="-310721"/>
          <a:ext cx="3745130" cy="43665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Tipi di investimenti richiesti. (Equity/No equity)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 Nazionalità dei partner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 Motivazione strategica: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 Aumento dimensione e miglioramento efficienza,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Rafforzamento capacità di penetrazione commerciale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Condivisione investimenti e riduzione rischio  individuale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Superamento vincoli normativi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4"/>
          </a:pPr>
          <a:r>
            <a:rPr lang="it-IT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 Attività svolte attraverso l’alleanza: Produzione e logistica, vendite, R&amp;S, lancio nuovi prodotti e servizi</a:t>
          </a:r>
        </a:p>
      </dsp:txBody>
      <dsp:txXfrm rot="-5400000">
        <a:off x="2911049" y="182822"/>
        <a:ext cx="4183751" cy="3379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C0BA-6D86-45DB-A15E-95E86ECCA4EB}">
      <dsp:nvSpPr>
        <dsp:cNvPr id="0" name=""/>
        <dsp:cNvSpPr/>
      </dsp:nvSpPr>
      <dsp:spPr>
        <a:xfrm>
          <a:off x="2507" y="628648"/>
          <a:ext cx="1989662" cy="1193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Entità degli investimenti e ripartizione</a:t>
          </a:r>
        </a:p>
      </dsp:txBody>
      <dsp:txXfrm>
        <a:off x="2507" y="628648"/>
        <a:ext cx="1989662" cy="1193797"/>
      </dsp:txXfrm>
    </dsp:sp>
    <dsp:sp modelId="{3D459DB2-479C-4E59-A7D8-3FD11474CB97}">
      <dsp:nvSpPr>
        <dsp:cNvPr id="0" name=""/>
        <dsp:cNvSpPr/>
      </dsp:nvSpPr>
      <dsp:spPr>
        <a:xfrm>
          <a:off x="2191136" y="628648"/>
          <a:ext cx="1989662" cy="1193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Orizzonte temporale</a:t>
          </a:r>
        </a:p>
      </dsp:txBody>
      <dsp:txXfrm>
        <a:off x="2191136" y="628648"/>
        <a:ext cx="1989662" cy="1193797"/>
      </dsp:txXfrm>
    </dsp:sp>
    <dsp:sp modelId="{44B81942-0B87-427C-923A-FEB5B7683BE9}">
      <dsp:nvSpPr>
        <dsp:cNvPr id="0" name=""/>
        <dsp:cNvSpPr/>
      </dsp:nvSpPr>
      <dsp:spPr>
        <a:xfrm>
          <a:off x="4379765" y="628648"/>
          <a:ext cx="1989662" cy="1193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Obiettivi</a:t>
          </a:r>
        </a:p>
      </dsp:txBody>
      <dsp:txXfrm>
        <a:off x="4379765" y="628648"/>
        <a:ext cx="1989662" cy="1193797"/>
      </dsp:txXfrm>
    </dsp:sp>
    <dsp:sp modelId="{686F580E-55F6-4A65-A11A-08FD8FE15960}">
      <dsp:nvSpPr>
        <dsp:cNvPr id="0" name=""/>
        <dsp:cNvSpPr/>
      </dsp:nvSpPr>
      <dsp:spPr>
        <a:xfrm>
          <a:off x="6568393" y="628648"/>
          <a:ext cx="1989662" cy="1193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Distanza culturale</a:t>
          </a:r>
        </a:p>
      </dsp:txBody>
      <dsp:txXfrm>
        <a:off x="6568393" y="628648"/>
        <a:ext cx="1989662" cy="1193797"/>
      </dsp:txXfrm>
    </dsp:sp>
    <dsp:sp modelId="{9762DAE0-271D-4020-91BE-841D13FB4073}">
      <dsp:nvSpPr>
        <dsp:cNvPr id="0" name=""/>
        <dsp:cNvSpPr/>
      </dsp:nvSpPr>
      <dsp:spPr>
        <a:xfrm>
          <a:off x="1096822" y="2021412"/>
          <a:ext cx="1989662" cy="1193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Attribuzione delle posizioni di vertice</a:t>
          </a:r>
        </a:p>
      </dsp:txBody>
      <dsp:txXfrm>
        <a:off x="1096822" y="2021412"/>
        <a:ext cx="1989662" cy="1193797"/>
      </dsp:txXfrm>
    </dsp:sp>
    <dsp:sp modelId="{F9742A17-AB02-427A-95AA-B9F84A2E0B43}">
      <dsp:nvSpPr>
        <dsp:cNvPr id="0" name=""/>
        <dsp:cNvSpPr/>
      </dsp:nvSpPr>
      <dsp:spPr>
        <a:xfrm>
          <a:off x="3285450" y="2021412"/>
          <a:ext cx="1989662" cy="1193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Superamento di eventuali divergenze</a:t>
          </a:r>
        </a:p>
      </dsp:txBody>
      <dsp:txXfrm>
        <a:off x="3285450" y="2021412"/>
        <a:ext cx="1989662" cy="1193797"/>
      </dsp:txXfrm>
    </dsp:sp>
    <dsp:sp modelId="{4ED5FF15-8FE5-41AF-A179-B977254915DC}">
      <dsp:nvSpPr>
        <dsp:cNvPr id="0" name=""/>
        <dsp:cNvSpPr/>
      </dsp:nvSpPr>
      <dsp:spPr>
        <a:xfrm>
          <a:off x="5474079" y="2021412"/>
          <a:ext cx="1989662" cy="1193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Benefici «collettivi» e «individuali»</a:t>
          </a:r>
        </a:p>
      </dsp:txBody>
      <dsp:txXfrm>
        <a:off x="5474079" y="2021412"/>
        <a:ext cx="1989662" cy="1193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2B7B6-11B8-40F0-ACA1-CA40DE32A8BB}">
      <dsp:nvSpPr>
        <dsp:cNvPr id="0" name=""/>
        <dsp:cNvSpPr/>
      </dsp:nvSpPr>
      <dsp:spPr>
        <a:xfrm>
          <a:off x="4730750" y="1897633"/>
          <a:ext cx="3705152" cy="428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47"/>
              </a:lnTo>
              <a:lnTo>
                <a:pt x="3705152" y="214347"/>
              </a:lnTo>
              <a:lnTo>
                <a:pt x="3705152" y="4286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66B1A-2227-4D65-A147-D7594178E1F8}">
      <dsp:nvSpPr>
        <dsp:cNvPr id="0" name=""/>
        <dsp:cNvSpPr/>
      </dsp:nvSpPr>
      <dsp:spPr>
        <a:xfrm>
          <a:off x="4730750" y="1897633"/>
          <a:ext cx="1235050" cy="428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47"/>
              </a:lnTo>
              <a:lnTo>
                <a:pt x="1235050" y="214347"/>
              </a:lnTo>
              <a:lnTo>
                <a:pt x="1235050" y="4286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DA5FF-8968-47EA-8C83-C4B191DC047F}">
      <dsp:nvSpPr>
        <dsp:cNvPr id="0" name=""/>
        <dsp:cNvSpPr/>
      </dsp:nvSpPr>
      <dsp:spPr>
        <a:xfrm>
          <a:off x="3495699" y="1897633"/>
          <a:ext cx="1235050" cy="428695"/>
        </a:xfrm>
        <a:custGeom>
          <a:avLst/>
          <a:gdLst/>
          <a:ahLst/>
          <a:cxnLst/>
          <a:rect l="0" t="0" r="0" b="0"/>
          <a:pathLst>
            <a:path>
              <a:moveTo>
                <a:pt x="1235050" y="0"/>
              </a:moveTo>
              <a:lnTo>
                <a:pt x="1235050" y="214347"/>
              </a:lnTo>
              <a:lnTo>
                <a:pt x="0" y="214347"/>
              </a:lnTo>
              <a:lnTo>
                <a:pt x="0" y="4286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095B5-8489-4F19-BAB8-2454C0BE48A1}">
      <dsp:nvSpPr>
        <dsp:cNvPr id="0" name=""/>
        <dsp:cNvSpPr/>
      </dsp:nvSpPr>
      <dsp:spPr>
        <a:xfrm>
          <a:off x="1025597" y="1897633"/>
          <a:ext cx="3705152" cy="428695"/>
        </a:xfrm>
        <a:custGeom>
          <a:avLst/>
          <a:gdLst/>
          <a:ahLst/>
          <a:cxnLst/>
          <a:rect l="0" t="0" r="0" b="0"/>
          <a:pathLst>
            <a:path>
              <a:moveTo>
                <a:pt x="3705152" y="0"/>
              </a:moveTo>
              <a:lnTo>
                <a:pt x="3705152" y="214347"/>
              </a:lnTo>
              <a:lnTo>
                <a:pt x="0" y="214347"/>
              </a:lnTo>
              <a:lnTo>
                <a:pt x="0" y="4286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AA773-1D01-4A44-A53F-5ECC6C687EC9}">
      <dsp:nvSpPr>
        <dsp:cNvPr id="0" name=""/>
        <dsp:cNvSpPr/>
      </dsp:nvSpPr>
      <dsp:spPr>
        <a:xfrm>
          <a:off x="3710046" y="876930"/>
          <a:ext cx="2041406" cy="1020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Obiettivi strategici</a:t>
          </a:r>
        </a:p>
      </dsp:txBody>
      <dsp:txXfrm>
        <a:off x="3710046" y="876930"/>
        <a:ext cx="2041406" cy="1020703"/>
      </dsp:txXfrm>
    </dsp:sp>
    <dsp:sp modelId="{03E55822-FA06-47FB-AB26-705B009040DD}">
      <dsp:nvSpPr>
        <dsp:cNvPr id="0" name=""/>
        <dsp:cNvSpPr/>
      </dsp:nvSpPr>
      <dsp:spPr>
        <a:xfrm>
          <a:off x="4894" y="2326329"/>
          <a:ext cx="2041406" cy="1020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Presidio diretto del mercato target</a:t>
          </a:r>
        </a:p>
      </dsp:txBody>
      <dsp:txXfrm>
        <a:off x="4894" y="2326329"/>
        <a:ext cx="2041406" cy="1020703"/>
      </dsp:txXfrm>
    </dsp:sp>
    <dsp:sp modelId="{E2D1653E-3FE2-4F3E-A1DC-59A654E7BC32}">
      <dsp:nvSpPr>
        <dsp:cNvPr id="0" name=""/>
        <dsp:cNvSpPr/>
      </dsp:nvSpPr>
      <dsp:spPr>
        <a:xfrm>
          <a:off x="2474995" y="2326329"/>
          <a:ext cx="2041406" cy="1020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Riduzione dei costi di produzione e logistici</a:t>
          </a:r>
        </a:p>
      </dsp:txBody>
      <dsp:txXfrm>
        <a:off x="2474995" y="2326329"/>
        <a:ext cx="2041406" cy="1020703"/>
      </dsp:txXfrm>
    </dsp:sp>
    <dsp:sp modelId="{3C78AA8F-1086-493A-9DD2-3FB750B34198}">
      <dsp:nvSpPr>
        <dsp:cNvPr id="0" name=""/>
        <dsp:cNvSpPr/>
      </dsp:nvSpPr>
      <dsp:spPr>
        <a:xfrm>
          <a:off x="4945097" y="2326329"/>
          <a:ext cx="2041406" cy="1020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Accesso a risorse distintive non disponibili nel proprio Paese</a:t>
          </a:r>
        </a:p>
      </dsp:txBody>
      <dsp:txXfrm>
        <a:off x="4945097" y="2326329"/>
        <a:ext cx="2041406" cy="1020703"/>
      </dsp:txXfrm>
    </dsp:sp>
    <dsp:sp modelId="{841AEEFB-60E8-4B27-AFF1-F9D45AEBD166}">
      <dsp:nvSpPr>
        <dsp:cNvPr id="0" name=""/>
        <dsp:cNvSpPr/>
      </dsp:nvSpPr>
      <dsp:spPr>
        <a:xfrm>
          <a:off x="7415199" y="2326329"/>
          <a:ext cx="2041406" cy="1020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Sfruttare input locali a condizioni economiche migliori</a:t>
          </a:r>
        </a:p>
      </dsp:txBody>
      <dsp:txXfrm>
        <a:off x="7415199" y="2326329"/>
        <a:ext cx="2041406" cy="1020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94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82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400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249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05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09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784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436330"/>
            <a:ext cx="10971684" cy="81881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532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83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30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51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09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69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6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12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76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45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5BC4-7885-48E8-BD93-6FF957ACA035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42D274-EF89-4F01-87EB-D209F998E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20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7921A8B-9339-4BAD-CC65-7B7A4DDA2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097834"/>
              </p:ext>
            </p:extLst>
          </p:nvPr>
        </p:nvGraphicFramePr>
        <p:xfrm>
          <a:off x="822959" y="935445"/>
          <a:ext cx="7785463" cy="132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1AB1BC58-3F3D-584E-0D6B-0CA6F1B5C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7" y="2677884"/>
            <a:ext cx="6002886" cy="40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4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1001D8-5080-6830-742E-E5E013C7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6450"/>
            <a:ext cx="8596668" cy="1320800"/>
          </a:xfrm>
        </p:spPr>
        <p:txBody>
          <a:bodyPr/>
          <a:lstStyle/>
          <a:p>
            <a:r>
              <a:rPr lang="it-IT" dirty="0"/>
              <a:t>Articolazione e natura delle alleanze</a:t>
            </a:r>
          </a:p>
        </p:txBody>
      </p:sp>
      <p:graphicFrame>
        <p:nvGraphicFramePr>
          <p:cNvPr id="19" name="Segnaposto contenuto 18">
            <a:extLst>
              <a:ext uri="{FF2B5EF4-FFF2-40B4-BE49-F238E27FC236}">
                <a16:creationId xmlns:a16="http://schemas.microsoft.com/office/drawing/2014/main" id="{5307D7ED-0B87-C52F-38C3-5DA5E0056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603737"/>
              </p:ext>
            </p:extLst>
          </p:nvPr>
        </p:nvGraphicFramePr>
        <p:xfrm>
          <a:off x="789140" y="1503123"/>
          <a:ext cx="7277622" cy="5210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48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0" y="490361"/>
            <a:ext cx="10971300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t-IT" sz="3600" spc="-1" dirty="0">
                <a:solidFill>
                  <a:schemeClr val="accent1"/>
                </a:solidFill>
                <a:latin typeface="+mj-lt"/>
              </a:rPr>
              <a:t>Tipologie di accordi strategici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609756" y="1456126"/>
            <a:ext cx="9030634" cy="39457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30615">
              <a:spcBef>
                <a:spcPts val="1714"/>
              </a:spcBef>
              <a:buClr>
                <a:schemeClr val="accent1"/>
              </a:buClr>
              <a:buSzPct val="100000"/>
            </a:pPr>
            <a:r>
              <a:rPr lang="it-IT" sz="3600" spc="-1" dirty="0">
                <a:solidFill>
                  <a:schemeClr val="accent1"/>
                </a:solidFill>
              </a:rPr>
              <a:t>Licensing</a:t>
            </a:r>
          </a:p>
          <a:p>
            <a:pPr marL="130615">
              <a:spcBef>
                <a:spcPts val="1714"/>
              </a:spcBef>
              <a:buClr>
                <a:schemeClr val="accent1"/>
              </a:buClr>
              <a:buSzPct val="100000"/>
            </a:pPr>
            <a:r>
              <a:rPr lang="it-IT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Contratto in cui un soggetto di un Paese (licenziante) attribuisce a un individuo (licenziatario), localizzato in un altro stato, il diritto di utilizzare in uno specifico ambito territoriale prodotti o asset di sua proprietà.</a:t>
            </a:r>
          </a:p>
          <a:p>
            <a:pPr marL="130615">
              <a:spcBef>
                <a:spcPts val="1714"/>
              </a:spcBef>
              <a:buClr>
                <a:schemeClr val="accent1"/>
              </a:buClr>
              <a:buSzPct val="100000"/>
            </a:pPr>
            <a:r>
              <a:rPr lang="it-IT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Caratteristiche:</a:t>
            </a:r>
          </a:p>
          <a:p>
            <a:pPr marL="416365" indent="-285750">
              <a:spcBef>
                <a:spcPts val="1714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Espandere in modo rapido l’offerta                                    </a:t>
            </a:r>
          </a:p>
          <a:p>
            <a:pPr marL="416365" indent="-285750">
              <a:spcBef>
                <a:spcPts val="1714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Bassi investimenti</a:t>
            </a:r>
          </a:p>
          <a:p>
            <a:pPr marL="416365" indent="-285750">
              <a:spcBef>
                <a:spcPts val="1714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Royalties, somma fissa, </a:t>
            </a:r>
            <a:r>
              <a:rPr lang="it-IT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fee</a:t>
            </a:r>
            <a:endParaRPr lang="it-IT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6365" indent="-285750">
              <a:spcBef>
                <a:spcPts val="1714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Perdita di controllo e di valore</a:t>
            </a:r>
          </a:p>
          <a:p>
            <a:pPr marL="416365" indent="-285750">
              <a:spcBef>
                <a:spcPts val="1714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Concorrenza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617248-4A78-77E6-7576-A5A07318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di Licensing Internazionali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1CDB2B-9DA8-C3E3-B9A3-AFB8E5CBF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6103"/>
            <a:ext cx="8271033" cy="4369979"/>
          </a:xfrm>
        </p:spPr>
      </p:pic>
    </p:spTree>
    <p:extLst>
      <p:ext uri="{BB962C8B-B14F-4D97-AF65-F5344CB8AC3E}">
        <p14:creationId xmlns:p14="http://schemas.microsoft.com/office/powerpoint/2010/main" val="72367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8E558-BEB1-E3ED-82BA-BABB5D9B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58" y="648142"/>
            <a:ext cx="10971684" cy="553998"/>
          </a:xfrm>
        </p:spPr>
        <p:txBody>
          <a:bodyPr/>
          <a:lstStyle/>
          <a:p>
            <a:r>
              <a:rPr lang="it-IT" dirty="0"/>
              <a:t>Franchising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155D8A-7DB1-007F-2528-91EE06F54B0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10158" y="1876544"/>
            <a:ext cx="8861009" cy="3847207"/>
          </a:xfrm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Contratto tra un’impresa produttrice (franchisor) e una o più imprese distributrici (franchisee) in cui la prima autorizza le altre ad utilizzare il proprio marchio.</a:t>
            </a:r>
          </a:p>
          <a:p>
            <a:pPr marL="108000">
              <a:spcBef>
                <a:spcPts val="1417"/>
              </a:spcBef>
              <a:buClr>
                <a:schemeClr val="accent2"/>
              </a:buClr>
              <a:buSzPct val="100000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Caratteristiche: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Creazione di una rete con fulcro centrale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Imprenditori locali indipendenti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Espandere rapidamente e senza alti investimenti l’offerta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Linee guida (strategia di marketing)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Royalties e tassa di entrata</a:t>
            </a:r>
          </a:p>
          <a:p>
            <a:pPr marL="571500" indent="-571500"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9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721DA-BF89-5EFC-0265-F2249FA7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di Franchising Internazionale</a:t>
            </a:r>
          </a:p>
        </p:txBody>
      </p:sp>
      <p:pic>
        <p:nvPicPr>
          <p:cNvPr id="5" name="Segnaposto contenuto 4" descr="Immagine che contiene testo, varietà&#10;&#10;Descrizione generata automaticamente">
            <a:extLst>
              <a:ext uri="{FF2B5EF4-FFF2-40B4-BE49-F238E27FC236}">
                <a16:creationId xmlns:a16="http://schemas.microsoft.com/office/drawing/2014/main" id="{E726B3AE-F5A6-8D6C-E3BF-B4AA2E319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4" y="1643114"/>
            <a:ext cx="8749580" cy="4087556"/>
          </a:xfrm>
        </p:spPr>
      </p:pic>
    </p:spTree>
    <p:extLst>
      <p:ext uri="{BB962C8B-B14F-4D97-AF65-F5344CB8AC3E}">
        <p14:creationId xmlns:p14="http://schemas.microsoft.com/office/powerpoint/2010/main" val="149865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6B5BB-0813-2206-7083-8DA224B6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2" y="568738"/>
            <a:ext cx="10971684" cy="553998"/>
          </a:xfrm>
        </p:spPr>
        <p:txBody>
          <a:bodyPr/>
          <a:lstStyle/>
          <a:p>
            <a:r>
              <a:rPr lang="it-IT" dirty="0" err="1"/>
              <a:t>Piggyback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30A9DF-3F70-7D69-AE52-851997E3A91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76518" y="1385047"/>
            <a:ext cx="9094053" cy="4904215"/>
          </a:xfrm>
        </p:spPr>
        <p:txBody>
          <a:bodyPr>
            <a:normAutofit lnSpcReduction="10000"/>
          </a:bodyPr>
          <a:lstStyle/>
          <a:p>
            <a:pPr marL="108000">
              <a:spcBef>
                <a:spcPts val="1417"/>
              </a:spcBef>
              <a:buSzPct val="100000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Accordo tramite il quale un rider vende i propri prodotti in un mercato estero attraverso la struttura distributiva di un carrier.</a:t>
            </a:r>
          </a:p>
          <a:p>
            <a:pPr marL="108000">
              <a:spcBef>
                <a:spcPts val="1417"/>
              </a:spcBef>
              <a:buSzPct val="100000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tipologie: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Rider piccolo che sfrutta carrier di grandi dimensioni per espandere il proprio mercato 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Rider e carrier con stesse dimensioni che distribuiscono i prodotti complementari dell’altro</a:t>
            </a:r>
          </a:p>
          <a:p>
            <a:pPr marL="432000" indent="-324000">
              <a:spcBef>
                <a:spcPts val="1417"/>
              </a:spcBef>
              <a:buSzPct val="100000"/>
              <a:buFont typeface="Wingdings" panose="05000000000000000000" pitchFamily="2" charset="2"/>
              <a:buChar char="Ø"/>
            </a:pPr>
            <a:endParaRPr lang="it-IT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8000">
              <a:spcBef>
                <a:spcPts val="1417"/>
              </a:spcBef>
              <a:buSzPct val="100000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Caratteristiche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Avviare operazioni internazionali rapidamente senza ingenti sforzi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Idea della competitività dei prodotti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Mancanza di controllo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Carrier espande la propria offerta </a:t>
            </a:r>
          </a:p>
        </p:txBody>
      </p:sp>
    </p:spTree>
    <p:extLst>
      <p:ext uri="{BB962C8B-B14F-4D97-AF65-F5344CB8AC3E}">
        <p14:creationId xmlns:p14="http://schemas.microsoft.com/office/powerpoint/2010/main" val="228787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59CB19-1930-BBC6-338D-A6B4DBBF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2" y="568738"/>
            <a:ext cx="10971684" cy="553998"/>
          </a:xfrm>
        </p:spPr>
        <p:txBody>
          <a:bodyPr/>
          <a:lstStyle/>
          <a:p>
            <a:r>
              <a:rPr lang="it-IT" dirty="0"/>
              <a:t>Contratto di produzione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221320-9C37-9C0D-0C16-1E8E0F5D238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562" y="1753941"/>
            <a:ext cx="8926324" cy="4124206"/>
          </a:xfrm>
        </p:spPr>
        <p:txBody>
          <a:bodyPr/>
          <a:lstStyle/>
          <a:p>
            <a:pPr marL="108000">
              <a:spcBef>
                <a:spcPts val="1417"/>
              </a:spcBef>
              <a:buSzPct val="100000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Un’impresa affida ad un soggetto collocato in un altro Paese il compito di realizzare una determinata produzione.</a:t>
            </a:r>
          </a:p>
          <a:p>
            <a:pPr marL="108000">
              <a:spcBef>
                <a:spcPts val="1417"/>
              </a:spcBef>
              <a:buSzPct val="100000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Caratteristiche: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Controllo su marketing e distribuzione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Trasferimento di conoscenza e assistenza tecnica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Produrre in un Paese estero avviando una collaborazione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Investimenti e rischi ridotti</a:t>
            </a:r>
          </a:p>
          <a:p>
            <a:pPr marL="393750" indent="-28575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Per impresa locale: domanda certa di produzione, trasferimento di conoscenze   sviluppo internazionale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915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6E1C5-2C60-E597-C725-3943D7D6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2" y="568738"/>
            <a:ext cx="10971684" cy="553998"/>
          </a:xfrm>
        </p:spPr>
        <p:txBody>
          <a:bodyPr/>
          <a:lstStyle/>
          <a:p>
            <a:r>
              <a:rPr lang="it-IT" dirty="0"/>
              <a:t>Contratto di gestione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CAFEEF-051C-FEB0-1062-EDDF874213B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562" y="1515291"/>
            <a:ext cx="8782632" cy="4065927"/>
          </a:xfrm>
        </p:spPr>
        <p:txBody>
          <a:bodyPr>
            <a:normAutofit/>
          </a:bodyPr>
          <a:lstStyle/>
          <a:p>
            <a:pPr marL="108000">
              <a:spcBef>
                <a:spcPts val="1417"/>
              </a:spcBef>
              <a:buSzPct val="100000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Accordo tra impresa internazionale e investitore locale in un determinato Paese nel quale la prima è intenzionata ad operare → l’impresa gestisce un’attività produttiva creata e finanziata dall’investitore locale.</a:t>
            </a:r>
          </a:p>
          <a:p>
            <a:pPr marL="108000" indent="0">
              <a:spcBef>
                <a:spcPts val="1417"/>
              </a:spcBef>
              <a:buSzPct val="100000"/>
              <a:buNone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Caratteristiche:</a:t>
            </a:r>
          </a:p>
          <a:p>
            <a:pPr marL="432000" indent="-32400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Inserimento in nuovo mercato senza dover investire</a:t>
            </a:r>
          </a:p>
          <a:p>
            <a:pPr marL="432000" indent="-32400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Impiego di risorse in un business ad alto potenziale</a:t>
            </a:r>
          </a:p>
          <a:p>
            <a:pPr marL="432000" indent="-32400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Trasferimento di competenze</a:t>
            </a:r>
          </a:p>
          <a:p>
            <a:pPr marL="10800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L’accordo al termine di un dato periodo può prevedere due epiloghi:</a:t>
            </a:r>
          </a:p>
          <a:p>
            <a:pPr marL="450900" indent="-34290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L’impresa di gestione effettui l’acquisto della struttura produttiva</a:t>
            </a:r>
          </a:p>
          <a:p>
            <a:pPr marL="450900" indent="-342900">
              <a:spcBef>
                <a:spcPts val="1417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800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it-IT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’investitore locale assume direttamente la gestione della struttura</a:t>
            </a:r>
          </a:p>
        </p:txBody>
      </p:sp>
    </p:spTree>
    <p:extLst>
      <p:ext uri="{BB962C8B-B14F-4D97-AF65-F5344CB8AC3E}">
        <p14:creationId xmlns:p14="http://schemas.microsoft.com/office/powerpoint/2010/main" val="170529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4A9C0-21B3-FD7B-DEE3-D5D65A83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2" y="568738"/>
            <a:ext cx="10971684" cy="553998"/>
          </a:xfrm>
        </p:spPr>
        <p:txBody>
          <a:bodyPr/>
          <a:lstStyle/>
          <a:p>
            <a:r>
              <a:rPr lang="it-IT" dirty="0"/>
              <a:t>Joint Venture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146C37-F5D1-9F0F-CA6D-4BE14EEB700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562" y="1662466"/>
            <a:ext cx="8939387" cy="4985980"/>
          </a:xfrm>
        </p:spPr>
        <p:txBody>
          <a:bodyPr/>
          <a:lstStyle/>
          <a:p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Nuova società creata da due o più operatori di nazionalità diverse per la realizzazione di precise attività. Realizzate tali attività o venuto meno l’interesse comune, la joint venture si scioglie o si trasforma spesso tramite l’acquisizione del pieno controllo da parte di uno dei partner.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modelli: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Verticale: l’impresa entrante costituisce con una o più imprese locali una nuova struttura aziendale con l’obiettivo di espandere i propri prodotti in quel mercato target. L’impresa entrante dà capacità e competenze di prodotto, quelle locali conoscenza di mercato e rete distributiva.</a:t>
            </a:r>
          </a:p>
          <a:p>
            <a:pPr marL="0" indent="0">
              <a:buNone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Orizzontale: integrazione di rami di business analoghi per creare soggetto di maggiori dimensioni, quota di mercato e competenze</a:t>
            </a:r>
          </a:p>
          <a:p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722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AF6E37-3FE6-FA0B-6B79-F0826974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2" y="568738"/>
            <a:ext cx="10971684" cy="553998"/>
          </a:xfrm>
        </p:spPr>
        <p:txBody>
          <a:bodyPr/>
          <a:lstStyle/>
          <a:p>
            <a:r>
              <a:rPr lang="it-IT" dirty="0"/>
              <a:t>Problematiche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106383C-09B8-923B-0CE1-6CF895978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35246"/>
              </p:ext>
            </p:extLst>
          </p:nvPr>
        </p:nvGraphicFramePr>
        <p:xfrm>
          <a:off x="609562" y="1737361"/>
          <a:ext cx="8560564" cy="384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91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C7B5BE-B5DB-7391-D7B5-56DAA9B1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Strategie di entrata nei mercati internazionali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0C5C11F-07DB-0377-4316-7A1C6D70D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Natura delle attività</a:t>
            </a:r>
          </a:p>
          <a:p>
            <a:r>
              <a:rPr lang="it-IT" dirty="0"/>
              <a:t>Area geografica estera dove sono attuate determinate attività</a:t>
            </a:r>
          </a:p>
          <a:p>
            <a:r>
              <a:rPr lang="it-IT" dirty="0"/>
              <a:t> Modalità di entrata</a:t>
            </a:r>
          </a:p>
          <a:p>
            <a:r>
              <a:rPr lang="it-IT" dirty="0"/>
              <a:t>Eventuale coinvolgimento di altri attori e la loro natura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Le diverse strategie di entrata condizionano:</a:t>
            </a:r>
          </a:p>
          <a:p>
            <a:r>
              <a:rPr lang="it-IT" dirty="0"/>
              <a:t>L’intensità delle relazioni con gli attori che operano nel contesto geografico estero</a:t>
            </a:r>
          </a:p>
          <a:p>
            <a:r>
              <a:rPr lang="it-IT" dirty="0"/>
              <a:t>Il grado di controllo sulle variabili competitive nel mercato estero target</a:t>
            </a:r>
          </a:p>
          <a:p>
            <a:r>
              <a:rPr lang="it-IT" dirty="0"/>
              <a:t>L’ </a:t>
            </a:r>
            <a:r>
              <a:rPr lang="it-IT" dirty="0" err="1"/>
              <a:t>appropriabilità</a:t>
            </a:r>
            <a:r>
              <a:rPr lang="it-IT" dirty="0"/>
              <a:t> dei risultati economici strategici delle operazioni estere</a:t>
            </a:r>
          </a:p>
        </p:txBody>
      </p:sp>
    </p:spTree>
    <p:extLst>
      <p:ext uri="{BB962C8B-B14F-4D97-AF65-F5344CB8AC3E}">
        <p14:creationId xmlns:p14="http://schemas.microsoft.com/office/powerpoint/2010/main" val="3068413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8938F-127A-0805-FFF4-E7B022EC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2" y="568738"/>
            <a:ext cx="10971684" cy="553998"/>
          </a:xfrm>
        </p:spPr>
        <p:txBody>
          <a:bodyPr/>
          <a:lstStyle/>
          <a:p>
            <a:r>
              <a:rPr lang="it-IT" dirty="0"/>
              <a:t>Gli Investimenti Diretti Esteri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E97EE1BC-DE99-5048-2A83-A49C54D4E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176685"/>
              </p:ext>
            </p:extLst>
          </p:nvPr>
        </p:nvGraphicFramePr>
        <p:xfrm>
          <a:off x="266700" y="1317018"/>
          <a:ext cx="9461500" cy="422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20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B2BF5-1CED-9531-BBA0-C1697D8C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2" y="360222"/>
            <a:ext cx="11049038" cy="1384995"/>
          </a:xfrm>
        </p:spPr>
        <p:txBody>
          <a:bodyPr/>
          <a:lstStyle/>
          <a:p>
            <a:r>
              <a:rPr lang="it-IT" dirty="0"/>
              <a:t>Tipologie</a:t>
            </a:r>
            <a:br>
              <a:rPr lang="it-IT" dirty="0"/>
            </a:br>
            <a:br>
              <a:rPr lang="it-IT" dirty="0"/>
            </a:br>
            <a:r>
              <a:rPr lang="it-IT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Esistono 4 modalità di realizzazione di IDE: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3B3BBC-1A06-1894-29F4-90C38CAB124F}"/>
              </a:ext>
            </a:extLst>
          </p:cNvPr>
          <p:cNvSpPr/>
          <p:nvPr/>
        </p:nvSpPr>
        <p:spPr>
          <a:xfrm>
            <a:off x="609562" y="2311400"/>
            <a:ext cx="8686800" cy="3860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chemeClr val="accent2"/>
              </a:buClr>
              <a:buFont typeface="+mj-lt"/>
              <a:buAutoNum type="arabicParenR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Creazione di una nuova impresa dotata di risorse per effettuare la propria attività e che può avere personalità giuridica. GREENFIELD se creata da zero, BROWNFIELD se riadattata.</a:t>
            </a:r>
          </a:p>
          <a:p>
            <a:pPr marL="342900" lvl="0" indent="-342900">
              <a:buClr>
                <a:schemeClr val="accent2"/>
              </a:buClr>
              <a:buFont typeface="+mj-lt"/>
              <a:buAutoNum type="arabicParenR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Clr>
                <a:schemeClr val="accent2"/>
              </a:buClr>
              <a:buFont typeface="+mj-lt"/>
              <a:buAutoNum type="arabicParenR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Costituzione di una joint venture con apporto di risorse finanziarie e con orizzonte temporale definito.</a:t>
            </a:r>
          </a:p>
          <a:p>
            <a:pPr marL="342900" lvl="0" indent="-342900">
              <a:buClr>
                <a:schemeClr val="accent2"/>
              </a:buClr>
              <a:buFont typeface="+mj-lt"/>
              <a:buAutoNum type="arabicParenR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Clr>
                <a:schemeClr val="accent2"/>
              </a:buClr>
              <a:buFont typeface="+mj-lt"/>
              <a:buAutoNum type="arabicParenR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Investimento in progetti o strutture posti in essere da sussidiarie estere del gruppo e già operative nel Paese target.</a:t>
            </a:r>
          </a:p>
          <a:p>
            <a:pPr marL="342900" lvl="0" indent="-342900">
              <a:buClr>
                <a:schemeClr val="accent2"/>
              </a:buClr>
              <a:buFont typeface="+mj-lt"/>
              <a:buAutoNum type="arabicParenR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Clr>
                <a:schemeClr val="accent2"/>
              </a:buClr>
              <a:buFont typeface="+mj-lt"/>
              <a:buAutoNum type="arabicParenR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Acquisizione di un’impresa estera, un ramo d’azienda o una partecipazione maggioritaria da integrare al gruppo aziendale.</a:t>
            </a:r>
          </a:p>
        </p:txBody>
      </p:sp>
    </p:spTree>
    <p:extLst>
      <p:ext uri="{BB962C8B-B14F-4D97-AF65-F5344CB8AC3E}">
        <p14:creationId xmlns:p14="http://schemas.microsoft.com/office/powerpoint/2010/main" val="3614464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0E6C6-304F-52E1-F522-AED674C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08" y="426720"/>
            <a:ext cx="8596668" cy="1320800"/>
          </a:xfrm>
        </p:spPr>
        <p:txBody>
          <a:bodyPr>
            <a:normAutofit/>
          </a:bodyPr>
          <a:lstStyle/>
          <a:p>
            <a:r>
              <a:rPr lang="it-IT" sz="3200" dirty="0"/>
              <a:t>To Wrap Up…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03E9DA0-DC59-0E27-79D5-A401452F2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803"/>
            <a:ext cx="7799294" cy="5674570"/>
          </a:xfrm>
        </p:spPr>
      </p:pic>
    </p:spTree>
    <p:extLst>
      <p:ext uri="{BB962C8B-B14F-4D97-AF65-F5344CB8AC3E}">
        <p14:creationId xmlns:p14="http://schemas.microsoft.com/office/powerpoint/2010/main" val="278929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75663-412D-3264-D030-BA738A1F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Esportazioni indirette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B2C4CC-EC6A-2E6F-71CA-874D44821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752600"/>
            <a:ext cx="9156700" cy="428876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PMI o fase iniziale espansione estera</a:t>
            </a:r>
          </a:p>
          <a:p>
            <a:r>
              <a:rPr lang="it-IT" dirty="0"/>
              <a:t>Produttore non gestisce direttamente le operazioni commerciali nel mercato estero</a:t>
            </a:r>
          </a:p>
          <a:p>
            <a:r>
              <a:rPr lang="it-IT" dirty="0"/>
              <a:t>No investimenti significativi</a:t>
            </a:r>
          </a:p>
          <a:p>
            <a:r>
              <a:rPr lang="it-IT" dirty="0"/>
              <a:t>No cambiamenti radicali organizzativi e produttivi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LIMITI:</a:t>
            </a:r>
          </a:p>
          <a:p>
            <a:r>
              <a:rPr lang="it-IT" dirty="0"/>
              <a:t>Controllo limitato o nullo impresa esportatrice</a:t>
            </a:r>
          </a:p>
          <a:p>
            <a:r>
              <a:rPr lang="it-IT" dirty="0"/>
              <a:t>Poche competenze</a:t>
            </a:r>
          </a:p>
          <a:p>
            <a:r>
              <a:rPr lang="it-IT" dirty="0"/>
              <a:t>Minor margine economico</a:t>
            </a:r>
          </a:p>
          <a:p>
            <a:r>
              <a:rPr lang="it-IT" dirty="0"/>
              <a:t>Ampliamento soggetti coinvolti e potere negoziale limitato del produttore </a:t>
            </a:r>
          </a:p>
        </p:txBody>
      </p:sp>
      <p:pic>
        <p:nvPicPr>
          <p:cNvPr id="5" name="Immagine 4" descr="Immagine che contiene testo, cielo, aria aperta, cartello&#10;&#10;Descrizione generata automaticamente">
            <a:extLst>
              <a:ext uri="{FF2B5EF4-FFF2-40B4-BE49-F238E27FC236}">
                <a16:creationId xmlns:a16="http://schemas.microsoft.com/office/drawing/2014/main" id="{335E12D8-B97A-4A46-85F3-8A20E40CF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54400"/>
            <a:ext cx="332117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7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767DFC-28BA-CBF0-F320-33BE07D7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Intermediari commercio internazionale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2F219CF2-B1C6-6777-A3B2-54ABC5D2C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19860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49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12E1098-F309-4E9D-5E7F-12B8967F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Esportazioni dirette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65AF59E-1872-3870-E760-44F96A5A8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25600"/>
            <a:ext cx="9155206" cy="451970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Vendita diretta attraverso una propria struttura commerciale</a:t>
            </a:r>
          </a:p>
          <a:p>
            <a:r>
              <a:rPr lang="it-IT" dirty="0"/>
              <a:t>Diverso grado di profondità del canale</a:t>
            </a:r>
            <a:r>
              <a:rPr lang="it-IT" dirty="0">
                <a:sym typeface="Wingdings" panose="05000000000000000000" pitchFamily="2" charset="2"/>
              </a:rPr>
              <a:t> cliente finale o distributore</a:t>
            </a:r>
          </a:p>
          <a:p>
            <a:r>
              <a:rPr lang="it-IT" dirty="0">
                <a:sym typeface="Wingdings" panose="05000000000000000000" pitchFamily="2" charset="2"/>
              </a:rPr>
              <a:t>Produzioni su commessa, vendita impianti e macchinari, high tech, mercati basati su gare pubbliche ecc.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VANTAGGI:</a:t>
            </a:r>
          </a:p>
          <a:p>
            <a:r>
              <a:rPr lang="it-IT" dirty="0">
                <a:sym typeface="Wingdings" panose="05000000000000000000" pitchFamily="2" charset="2"/>
              </a:rPr>
              <a:t>Accorciamento canale di entrata</a:t>
            </a:r>
          </a:p>
          <a:p>
            <a:r>
              <a:rPr lang="it-IT" dirty="0">
                <a:sym typeface="Wingdings" panose="05000000000000000000" pitchFamily="2" charset="2"/>
              </a:rPr>
              <a:t>Recupero margine economico vendite</a:t>
            </a:r>
          </a:p>
          <a:p>
            <a:r>
              <a:rPr lang="it-IT" dirty="0">
                <a:sym typeface="Wingdings" panose="05000000000000000000" pitchFamily="2" charset="2"/>
              </a:rPr>
              <a:t>Maggior controllo  Migliore conoscenza cliente finale</a:t>
            </a:r>
          </a:p>
          <a:p>
            <a:r>
              <a:rPr lang="it-IT" dirty="0">
                <a:sym typeface="Wingdings" panose="05000000000000000000" pitchFamily="2" charset="2"/>
              </a:rPr>
              <a:t>Brand equity, reputazione e visibilità</a:t>
            </a:r>
          </a:p>
          <a:p>
            <a:r>
              <a:rPr lang="it-IT" dirty="0">
                <a:sym typeface="Wingdings" panose="05000000000000000000" pitchFamily="2" charset="2"/>
              </a:rPr>
              <a:t>Maturazione di maggiori relazioni e competenze</a:t>
            </a:r>
          </a:p>
          <a:p>
            <a:r>
              <a:rPr lang="it-IT" dirty="0">
                <a:sym typeface="Wingdings" panose="05000000000000000000" pitchFamily="2" charset="2"/>
              </a:rPr>
              <a:t>Maggior impegno sul piano sia organizzativo che finanziario 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747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FBC28-8134-62A9-3347-990166B6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Modalità di realizzazione esportazioni dirette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569354F3-95C1-D07A-B07E-C813FEC5B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69542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179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A67EC-D94F-D1E2-CD7F-783ED647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commercio elettronico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6AFC60-EDA5-4963-B35B-33CEEA2E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4" y="1677989"/>
            <a:ext cx="8787168" cy="4131140"/>
          </a:xfrm>
        </p:spPr>
        <p:txBody>
          <a:bodyPr>
            <a:normAutofit/>
          </a:bodyPr>
          <a:lstStyle/>
          <a:p>
            <a:r>
              <a:rPr lang="it-IT" dirty="0"/>
              <a:t>Attraverso internet l’azienda può comunicare la propria offerta alla maggior parte dei Paesi di tutto il mondo</a:t>
            </a:r>
          </a:p>
          <a:p>
            <a:r>
              <a:rPr lang="it-IT" dirty="0"/>
              <a:t>Dimensione critica per rendere visibile l’offerta</a:t>
            </a:r>
          </a:p>
          <a:p>
            <a:r>
              <a:rPr lang="it-IT" dirty="0"/>
              <a:t>Strutture fisiche per gestire meglio la distribuzione del prodotto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VANTAGGI</a:t>
            </a:r>
          </a:p>
          <a:p>
            <a:r>
              <a:rPr lang="it-IT" dirty="0"/>
              <a:t>Stabilire rapidamente contatti e a costi contenuti con clienti potenziali in quasi tutti i Paesi</a:t>
            </a:r>
          </a:p>
          <a:p>
            <a:r>
              <a:rPr lang="it-IT" dirty="0"/>
              <a:t>Ampliamento modalità di comunicazione</a:t>
            </a:r>
          </a:p>
          <a:p>
            <a:r>
              <a:rPr lang="it-IT" dirty="0"/>
              <a:t>Possibilità di stabilire una relazione diretta e continua con il cliente</a:t>
            </a:r>
          </a:p>
          <a:p>
            <a:r>
              <a:rPr lang="it-IT" dirty="0"/>
              <a:t>Aumento rapidità di risposta alle esigenze espresse dal cliente</a:t>
            </a:r>
          </a:p>
        </p:txBody>
      </p:sp>
    </p:spTree>
    <p:extLst>
      <p:ext uri="{BB962C8B-B14F-4D97-AF65-F5344CB8AC3E}">
        <p14:creationId xmlns:p14="http://schemas.microsoft.com/office/powerpoint/2010/main" val="28266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DA4AF8-E318-76C8-F3F9-E5E62481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traffico di perfezionamento passivo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62190C-F030-2CAA-2AC4-9C760AB9D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479176"/>
            <a:ext cx="9031955" cy="4769223"/>
          </a:xfrm>
        </p:spPr>
        <p:txBody>
          <a:bodyPr>
            <a:normAutofit/>
          </a:bodyPr>
          <a:lstStyle/>
          <a:p>
            <a:r>
              <a:rPr lang="it-IT" dirty="0"/>
              <a:t>Flussi di semilavorati tra Paesi </a:t>
            </a:r>
            <a:r>
              <a:rPr lang="it-IT" dirty="0">
                <a:sym typeface="Wingdings" panose="05000000000000000000" pitchFamily="2" charset="2"/>
              </a:rPr>
              <a:t> tendenze delle imprese a realizzare parte della produzione in Paesi stranieri</a:t>
            </a:r>
            <a:r>
              <a:rPr lang="it-IT" dirty="0"/>
              <a:t> </a:t>
            </a:r>
          </a:p>
          <a:p>
            <a:r>
              <a:rPr lang="it-IT" dirty="0"/>
              <a:t>Esportazione di beni da una struttura aziendale X collocata in un certo paese </a:t>
            </a:r>
            <a:r>
              <a:rPr lang="it-IT" dirty="0">
                <a:sym typeface="Wingdings" panose="05000000000000000000" pitchFamily="2" charset="2"/>
              </a:rPr>
              <a:t> struttura aziendale Y collocata in un altro Paese  importazione di X dei beni trasformati da Y</a:t>
            </a:r>
          </a:p>
          <a:p>
            <a:r>
              <a:rPr lang="it-IT" dirty="0">
                <a:sym typeface="Wingdings" panose="05000000000000000000" pitchFamily="2" charset="2"/>
              </a:rPr>
              <a:t>Utilizzato in molti settori: a) tessile-abbigliamento, b) calzaturiero c) metallurgico d) chimico e) hardware </a:t>
            </a:r>
          </a:p>
          <a:p>
            <a:r>
              <a:rPr lang="it-IT" dirty="0">
                <a:sym typeface="Wingdings" panose="05000000000000000000" pitchFamily="2" charset="2"/>
              </a:rPr>
              <a:t>Tassazione sulla transazione avviene solo al momento della reimportazione</a:t>
            </a:r>
          </a:p>
          <a:p>
            <a:r>
              <a:rPr lang="it-IT" dirty="0">
                <a:sym typeface="Wingdings" panose="05000000000000000000" pitchFamily="2" charset="2"/>
              </a:rPr>
              <a:t>Condizioni: </a:t>
            </a: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  1) beni realizzati in paesi UE </a:t>
            </a: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  2) impresa esportatrice deve svolgere attività di produzione </a:t>
            </a: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  3) ammontare produzione limitato in base a quantitativi annui stabiliti dalle autorità comunitarie competenti</a:t>
            </a:r>
          </a:p>
        </p:txBody>
      </p:sp>
    </p:spTree>
    <p:extLst>
      <p:ext uri="{BB962C8B-B14F-4D97-AF65-F5344CB8AC3E}">
        <p14:creationId xmlns:p14="http://schemas.microsoft.com/office/powerpoint/2010/main" val="159383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BAF39-2AAE-5BDC-DB30-1FB713AA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53" y="490366"/>
            <a:ext cx="8596668" cy="1319711"/>
          </a:xfrm>
        </p:spPr>
        <p:txBody>
          <a:bodyPr/>
          <a:lstStyle/>
          <a:p>
            <a:r>
              <a:rPr lang="it-IT" dirty="0"/>
              <a:t>Le alleanze strategiche</a:t>
            </a:r>
          </a:p>
        </p:txBody>
      </p:sp>
      <p:sp>
        <p:nvSpPr>
          <p:cNvPr id="21" name="Segnaposto contenuto 20">
            <a:extLst>
              <a:ext uri="{FF2B5EF4-FFF2-40B4-BE49-F238E27FC236}">
                <a16:creationId xmlns:a16="http://schemas.microsoft.com/office/drawing/2014/main" id="{E119E588-B471-08AD-2881-6AD09D7D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12" y="1271090"/>
            <a:ext cx="8596668" cy="3880773"/>
          </a:xfrm>
        </p:spPr>
        <p:txBody>
          <a:bodyPr/>
          <a:lstStyle/>
          <a:p>
            <a:pPr lvl="0"/>
            <a:r>
              <a:rPr lang="it-IT" dirty="0"/>
              <a:t>Intese formali di medio-lungo termine  tra due o più soggetti finalizzate al raggiungimento di specifici obiettivi funzionali alle strategie competitive o di crescita internazionale dei singoli partner coinvolti.</a:t>
            </a:r>
          </a:p>
          <a:p>
            <a:pPr lvl="0"/>
            <a:r>
              <a:rPr lang="it-IT" dirty="0"/>
              <a:t>Rilevanza varia in base ai settori produttivi </a:t>
            </a:r>
          </a:p>
          <a:p>
            <a:pPr lvl="0"/>
            <a:r>
              <a:rPr lang="it-IT" dirty="0"/>
              <a:t>POTENZIALI BENEFICI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Immediato accesso a risorse e competenze distintive complementari alle proprie; valorizzare le proprie risorse e competenze in altri contesti geografici; dimensione critica; migliore conoscenza del mercato; maggiore adattamento e flessibilità alle specificità delle domande in diversi Paesi.</a:t>
            </a:r>
          </a:p>
          <a:p>
            <a:pPr lvl="0"/>
            <a:r>
              <a:rPr lang="it-IT" dirty="0"/>
              <a:t>Fattori di natura esterna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complessità ambiente competitivo; accorciamento ciclo di vita prodotti e tecnologie; politiche attuate dai governi locali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E942EA9-6F5A-A098-F57E-09B23ADC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41" y="4883395"/>
            <a:ext cx="3634184" cy="17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2556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12501</TotalTime>
  <Words>1249</Words>
  <Application>Microsoft Office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Wingdings</vt:lpstr>
      <vt:lpstr>Wingdings 3</vt:lpstr>
      <vt:lpstr>Sfaccettatura</vt:lpstr>
      <vt:lpstr>Presentazione standard di PowerPoint</vt:lpstr>
      <vt:lpstr>Strategie di entrata nei mercati internazionali</vt:lpstr>
      <vt:lpstr>Esportazioni indirette</vt:lpstr>
      <vt:lpstr>Intermediari commercio internazionale</vt:lpstr>
      <vt:lpstr>Esportazioni dirette</vt:lpstr>
      <vt:lpstr>Modalità di realizzazione esportazioni dirette</vt:lpstr>
      <vt:lpstr>Il commercio elettronico</vt:lpstr>
      <vt:lpstr>Il traffico di perfezionamento passivo</vt:lpstr>
      <vt:lpstr>Le alleanze strategiche</vt:lpstr>
      <vt:lpstr>Articolazione e natura delle alleanze</vt:lpstr>
      <vt:lpstr>Presentazione standard di PowerPoint</vt:lpstr>
      <vt:lpstr>Esempi di Licensing Internazionali</vt:lpstr>
      <vt:lpstr>Franchising</vt:lpstr>
      <vt:lpstr>Esempi di Franchising Internazionale</vt:lpstr>
      <vt:lpstr>Piggyback</vt:lpstr>
      <vt:lpstr>Contratto di produzione</vt:lpstr>
      <vt:lpstr>Contratto di gestione</vt:lpstr>
      <vt:lpstr>Joint Venture</vt:lpstr>
      <vt:lpstr>Problematiche</vt:lpstr>
      <vt:lpstr>Gli Investimenti Diretti Esteri</vt:lpstr>
      <vt:lpstr>Tipologie  Esistono 4 modalità di realizzazione di IDE:</vt:lpstr>
      <vt:lpstr>To Wrap Up…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di entrata nei mercati internazionali</dc:title>
  <dc:creator>d.cosignani@studenti.unimc.it</dc:creator>
  <cp:lastModifiedBy>d.cosignani@studenti.unimc.it</cp:lastModifiedBy>
  <cp:revision>97</cp:revision>
  <dcterms:created xsi:type="dcterms:W3CDTF">2023-03-22T13:40:57Z</dcterms:created>
  <dcterms:modified xsi:type="dcterms:W3CDTF">2023-04-05T09:06:07Z</dcterms:modified>
</cp:coreProperties>
</file>