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601" r:id="rId3"/>
    <p:sldId id="602" r:id="rId4"/>
    <p:sldId id="600" r:id="rId5"/>
    <p:sldId id="260" r:id="rId6"/>
    <p:sldId id="596" r:id="rId7"/>
    <p:sldId id="316" r:id="rId8"/>
    <p:sldId id="589" r:id="rId9"/>
    <p:sldId id="603" r:id="rId10"/>
    <p:sldId id="604" r:id="rId11"/>
    <p:sldId id="605" r:id="rId12"/>
    <p:sldId id="606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6" r:id="rId21"/>
    <p:sldId id="615" r:id="rId22"/>
    <p:sldId id="618" r:id="rId23"/>
    <p:sldId id="617" r:id="rId24"/>
    <p:sldId id="619" r:id="rId25"/>
    <p:sldId id="620" r:id="rId26"/>
    <p:sldId id="621" r:id="rId27"/>
    <p:sldId id="622" r:id="rId28"/>
    <p:sldId id="623" r:id="rId29"/>
    <p:sldId id="624" r:id="rId30"/>
    <p:sldId id="625" r:id="rId31"/>
    <p:sldId id="626" r:id="rId32"/>
    <p:sldId id="627" r:id="rId33"/>
    <p:sldId id="628" r:id="rId34"/>
    <p:sldId id="629" r:id="rId3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8A2CB-4E3C-4557-89DC-D1753CFAC6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5008E49-2959-4090-9DC2-7E2E98D3E5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Costituiscono</a:t>
          </a:r>
          <a:r>
            <a:rPr lang="en-US" dirty="0"/>
            <a:t> </a:t>
          </a:r>
          <a:r>
            <a:rPr lang="en-US" dirty="0" err="1"/>
            <a:t>entità</a:t>
          </a:r>
          <a:r>
            <a:rPr lang="en-US" dirty="0"/>
            <a:t> </a:t>
          </a:r>
          <a:r>
            <a:rPr lang="en-US" dirty="0" err="1"/>
            <a:t>formali</a:t>
          </a:r>
          <a:r>
            <a:rPr lang="en-US" dirty="0"/>
            <a:t> create da un </a:t>
          </a:r>
          <a:r>
            <a:rPr lang="en-US" dirty="0" err="1"/>
            <a:t>accordo</a:t>
          </a:r>
          <a:r>
            <a:rPr lang="en-US" dirty="0"/>
            <a:t> </a:t>
          </a:r>
          <a:r>
            <a:rPr lang="en-US" dirty="0" err="1"/>
            <a:t>tra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governi</a:t>
          </a:r>
          <a:r>
            <a:rPr lang="en-US" dirty="0"/>
            <a:t> </a:t>
          </a:r>
          <a:r>
            <a:rPr lang="en-US" dirty="0" err="1"/>
            <a:t>degli</a:t>
          </a:r>
          <a:r>
            <a:rPr lang="en-US" dirty="0"/>
            <a:t> </a:t>
          </a:r>
          <a:r>
            <a:rPr lang="en-US" dirty="0" err="1"/>
            <a:t>stati</a:t>
          </a:r>
          <a:r>
            <a:rPr lang="en-US" dirty="0"/>
            <a:t> </a:t>
          </a:r>
          <a:r>
            <a:rPr lang="en-US" dirty="0" err="1"/>
            <a:t>membri</a:t>
          </a:r>
          <a:r>
            <a:rPr lang="en-US" dirty="0"/>
            <a:t>;</a:t>
          </a:r>
        </a:p>
      </dgm:t>
    </dgm:pt>
    <dgm:pt modelId="{03CA5487-5B7E-4223-9D4E-BDD0C3A96CC5}" type="parTrans" cxnId="{FD4A0C37-9277-4E99-ABC0-58F2702006E1}">
      <dgm:prSet/>
      <dgm:spPr/>
      <dgm:t>
        <a:bodyPr/>
        <a:lstStyle/>
        <a:p>
          <a:endParaRPr lang="en-US"/>
        </a:p>
      </dgm:t>
    </dgm:pt>
    <dgm:pt modelId="{91C405DD-8ACF-4861-8D95-835651CC1825}" type="sibTrans" cxnId="{FD4A0C37-9277-4E99-ABC0-58F2702006E1}">
      <dgm:prSet/>
      <dgm:spPr/>
      <dgm:t>
        <a:bodyPr/>
        <a:lstStyle/>
        <a:p>
          <a:endParaRPr lang="en-US"/>
        </a:p>
      </dgm:t>
    </dgm:pt>
    <dgm:pt modelId="{95134CC5-66C9-4E62-918D-2A455214965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Ciascuna organizzazione ha uno o più obiettivi dichiarati</a:t>
          </a:r>
          <a:endParaRPr lang="en-US" dirty="0"/>
        </a:p>
      </dgm:t>
    </dgm:pt>
    <dgm:pt modelId="{EB914735-0471-40C8-8CEF-7453442D2130}" type="parTrans" cxnId="{A890DCDA-A12F-4482-AB9A-C08968F77008}">
      <dgm:prSet/>
      <dgm:spPr/>
      <dgm:t>
        <a:bodyPr/>
        <a:lstStyle/>
        <a:p>
          <a:endParaRPr lang="en-US"/>
        </a:p>
      </dgm:t>
    </dgm:pt>
    <dgm:pt modelId="{9C11685A-E128-4C8E-9E47-72291ACF3831}" type="sibTrans" cxnId="{A890DCDA-A12F-4482-AB9A-C08968F77008}">
      <dgm:prSet/>
      <dgm:spPr/>
      <dgm:t>
        <a:bodyPr/>
        <a:lstStyle/>
        <a:p>
          <a:endParaRPr lang="en-US"/>
        </a:p>
      </dgm:t>
    </dgm:pt>
    <dgm:pt modelId="{D7B0DE8D-B045-467B-8497-DC3AC4078F7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Ciascuna</a:t>
          </a:r>
          <a:r>
            <a:rPr lang="en-GB" dirty="0"/>
            <a:t> </a:t>
          </a:r>
          <a:r>
            <a:rPr lang="en-GB" dirty="0" err="1"/>
            <a:t>organizzazione</a:t>
          </a:r>
          <a:r>
            <a:rPr lang="en-GB" dirty="0"/>
            <a:t> </a:t>
          </a:r>
          <a:r>
            <a:rPr lang="en-GB" dirty="0" err="1"/>
            <a:t>possiede</a:t>
          </a:r>
          <a:r>
            <a:rPr lang="en-GB" dirty="0"/>
            <a:t> </a:t>
          </a:r>
          <a:r>
            <a:rPr lang="en-GB" dirty="0" err="1"/>
            <a:t>una</a:t>
          </a:r>
          <a:r>
            <a:rPr lang="en-GB" dirty="0"/>
            <a:t> </a:t>
          </a:r>
          <a:r>
            <a:rPr lang="en-GB" dirty="0" err="1"/>
            <a:t>struttura</a:t>
          </a:r>
          <a:r>
            <a:rPr lang="en-GB" dirty="0"/>
            <a:t> </a:t>
          </a:r>
          <a:r>
            <a:rPr lang="en-GB" dirty="0" err="1"/>
            <a:t>permanente</a:t>
          </a:r>
          <a:r>
            <a:rPr lang="en-GB" dirty="0"/>
            <a:t>, ad </a:t>
          </a:r>
          <a:r>
            <a:rPr lang="en-GB" dirty="0" err="1"/>
            <a:t>esempio</a:t>
          </a:r>
          <a:r>
            <a:rPr lang="en-GB" dirty="0"/>
            <a:t> un </a:t>
          </a:r>
          <a:r>
            <a:rPr lang="en-GB" dirty="0" err="1"/>
            <a:t>segretariato</a:t>
          </a:r>
          <a:r>
            <a:rPr lang="en-GB" dirty="0"/>
            <a:t>,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gestisce</a:t>
          </a:r>
          <a:r>
            <a:rPr lang="en-GB" dirty="0"/>
            <a:t> le </a:t>
          </a:r>
          <a:r>
            <a:rPr lang="en-GB" dirty="0" err="1"/>
            <a:t>attività</a:t>
          </a:r>
          <a:endParaRPr lang="en-US" dirty="0"/>
        </a:p>
      </dgm:t>
    </dgm:pt>
    <dgm:pt modelId="{47E1F735-5F3F-4917-AB29-C65052E08F16}" type="parTrans" cxnId="{E4EFF049-0504-469A-A028-74CFCD5718C0}">
      <dgm:prSet/>
      <dgm:spPr/>
      <dgm:t>
        <a:bodyPr/>
        <a:lstStyle/>
        <a:p>
          <a:endParaRPr lang="en-US"/>
        </a:p>
      </dgm:t>
    </dgm:pt>
    <dgm:pt modelId="{F0A95699-68FE-424A-B34D-1A6DA36F661B}" type="sibTrans" cxnId="{E4EFF049-0504-469A-A028-74CFCD5718C0}">
      <dgm:prSet/>
      <dgm:spPr/>
      <dgm:t>
        <a:bodyPr/>
        <a:lstStyle/>
        <a:p>
          <a:endParaRPr lang="en-US"/>
        </a:p>
      </dgm:t>
    </dgm:pt>
    <dgm:pt modelId="{01D0907C-F2FA-6A4A-8C16-964316AD22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 </a:t>
          </a:r>
          <a:r>
            <a:rPr lang="en-GB" dirty="0" err="1"/>
            <a:t>firmatari</a:t>
          </a:r>
          <a:r>
            <a:rPr lang="en-GB" dirty="0"/>
            <a:t> </a:t>
          </a:r>
          <a:r>
            <a:rPr lang="en-GB" dirty="0" err="1"/>
            <a:t>dell'accordo</a:t>
          </a:r>
          <a:r>
            <a:rPr lang="en-GB" dirty="0"/>
            <a:t> </a:t>
          </a:r>
          <a:r>
            <a:rPr lang="en-GB" dirty="0" err="1"/>
            <a:t>sono</a:t>
          </a:r>
          <a:r>
            <a:rPr lang="en-GB" dirty="0"/>
            <a:t> </a:t>
          </a:r>
          <a:r>
            <a:rPr lang="en-GB" dirty="0" err="1"/>
            <a:t>tre</a:t>
          </a:r>
          <a:r>
            <a:rPr lang="en-GB" dirty="0"/>
            <a:t> o </a:t>
          </a:r>
          <a:r>
            <a:rPr lang="en-GB" dirty="0" err="1"/>
            <a:t>più</a:t>
          </a:r>
          <a:r>
            <a:rPr lang="en-GB" dirty="0"/>
            <a:t> </a:t>
          </a:r>
          <a:r>
            <a:rPr lang="en-GB" dirty="0" err="1"/>
            <a:t>stati</a:t>
          </a:r>
          <a:endParaRPr lang="en-GB" dirty="0"/>
        </a:p>
      </dgm:t>
    </dgm:pt>
    <dgm:pt modelId="{3ADB33FE-A3D8-8D4A-91AC-F3B92C1F021F}" type="parTrans" cxnId="{D2B386AD-2D69-4546-BB4D-229625BA9BCE}">
      <dgm:prSet/>
      <dgm:spPr/>
      <dgm:t>
        <a:bodyPr/>
        <a:lstStyle/>
        <a:p>
          <a:endParaRPr lang="en-GB"/>
        </a:p>
      </dgm:t>
    </dgm:pt>
    <dgm:pt modelId="{EE2D9E35-FA62-B54E-A084-BEFED5869B70}" type="sibTrans" cxnId="{D2B386AD-2D69-4546-BB4D-229625BA9BCE}">
      <dgm:prSet/>
      <dgm:spPr/>
      <dgm:t>
        <a:bodyPr/>
        <a:lstStyle/>
        <a:p>
          <a:endParaRPr lang="en-GB"/>
        </a:p>
      </dgm:t>
    </dgm:pt>
    <dgm:pt modelId="{6921CC28-A820-4491-A9F3-D2F5607DC40B}" type="pres">
      <dgm:prSet presAssocID="{F728A2CB-4E3C-4557-89DC-D1753CFAC666}" presName="root" presStyleCnt="0">
        <dgm:presLayoutVars>
          <dgm:dir/>
          <dgm:resizeHandles val="exact"/>
        </dgm:presLayoutVars>
      </dgm:prSet>
      <dgm:spPr/>
    </dgm:pt>
    <dgm:pt modelId="{2A9A0F99-A6DB-4125-AF4B-06B692624768}" type="pres">
      <dgm:prSet presAssocID="{95008E49-2959-4090-9DC2-7E2E98D3E5F9}" presName="compNode" presStyleCnt="0"/>
      <dgm:spPr/>
    </dgm:pt>
    <dgm:pt modelId="{AE28C62A-2A27-4B9B-BF8C-EEC15AC02881}" type="pres">
      <dgm:prSet presAssocID="{95008E49-2959-4090-9DC2-7E2E98D3E5F9}" presName="bgRect" presStyleLbl="bgShp" presStyleIdx="0" presStyleCnt="4"/>
      <dgm:spPr/>
    </dgm:pt>
    <dgm:pt modelId="{1A5A69ED-A6FA-42C6-8F3A-AAF6AEB341B6}" type="pres">
      <dgm:prSet presAssocID="{95008E49-2959-4090-9DC2-7E2E98D3E5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7F173D6-0BA3-4CE6-8F0B-98E55BA57761}" type="pres">
      <dgm:prSet presAssocID="{95008E49-2959-4090-9DC2-7E2E98D3E5F9}" presName="spaceRect" presStyleCnt="0"/>
      <dgm:spPr/>
    </dgm:pt>
    <dgm:pt modelId="{8477D1D6-B3BC-4CD7-9705-30999323C467}" type="pres">
      <dgm:prSet presAssocID="{95008E49-2959-4090-9DC2-7E2E98D3E5F9}" presName="parTx" presStyleLbl="revTx" presStyleIdx="0" presStyleCnt="4">
        <dgm:presLayoutVars>
          <dgm:chMax val="0"/>
          <dgm:chPref val="0"/>
        </dgm:presLayoutVars>
      </dgm:prSet>
      <dgm:spPr/>
    </dgm:pt>
    <dgm:pt modelId="{6EB3FA3E-297D-4BE8-A4F0-DD4F86D92467}" type="pres">
      <dgm:prSet presAssocID="{91C405DD-8ACF-4861-8D95-835651CC1825}" presName="sibTrans" presStyleCnt="0"/>
      <dgm:spPr/>
    </dgm:pt>
    <dgm:pt modelId="{F31E260D-B235-C942-B849-E6849E978ACD}" type="pres">
      <dgm:prSet presAssocID="{01D0907C-F2FA-6A4A-8C16-964316AD22F8}" presName="compNode" presStyleCnt="0"/>
      <dgm:spPr/>
    </dgm:pt>
    <dgm:pt modelId="{DEA442EB-AF88-E44E-B502-1226E69818E3}" type="pres">
      <dgm:prSet presAssocID="{01D0907C-F2FA-6A4A-8C16-964316AD22F8}" presName="bgRect" presStyleLbl="bgShp" presStyleIdx="1" presStyleCnt="4"/>
      <dgm:spPr/>
    </dgm:pt>
    <dgm:pt modelId="{71A4DFE6-8693-E041-AABE-D5840D997247}" type="pres">
      <dgm:prSet presAssocID="{01D0907C-F2FA-6A4A-8C16-964316AD22F8}" presName="iconRect" presStyleLbl="node1" presStyleIdx="1" presStyleCnt="4"/>
      <dgm:spPr/>
    </dgm:pt>
    <dgm:pt modelId="{C7250893-8ECD-5A4C-8F23-1FC0D59C05E4}" type="pres">
      <dgm:prSet presAssocID="{01D0907C-F2FA-6A4A-8C16-964316AD22F8}" presName="spaceRect" presStyleCnt="0"/>
      <dgm:spPr/>
    </dgm:pt>
    <dgm:pt modelId="{536538BF-FD39-5E4E-960F-EB224865BE20}" type="pres">
      <dgm:prSet presAssocID="{01D0907C-F2FA-6A4A-8C16-964316AD22F8}" presName="parTx" presStyleLbl="revTx" presStyleIdx="1" presStyleCnt="4">
        <dgm:presLayoutVars>
          <dgm:chMax val="0"/>
          <dgm:chPref val="0"/>
        </dgm:presLayoutVars>
      </dgm:prSet>
      <dgm:spPr/>
    </dgm:pt>
    <dgm:pt modelId="{54BF89AA-AB71-BC41-9ACB-351906023253}" type="pres">
      <dgm:prSet presAssocID="{EE2D9E35-FA62-B54E-A084-BEFED5869B70}" presName="sibTrans" presStyleCnt="0"/>
      <dgm:spPr/>
    </dgm:pt>
    <dgm:pt modelId="{09B49D04-AD07-4B8B-8427-D6B15F3B7CF6}" type="pres">
      <dgm:prSet presAssocID="{95134CC5-66C9-4E62-918D-2A4552149656}" presName="compNode" presStyleCnt="0"/>
      <dgm:spPr/>
    </dgm:pt>
    <dgm:pt modelId="{F8862D13-12EF-4921-B843-CA311E307260}" type="pres">
      <dgm:prSet presAssocID="{95134CC5-66C9-4E62-918D-2A4552149656}" presName="bgRect" presStyleLbl="bgShp" presStyleIdx="2" presStyleCnt="4"/>
      <dgm:spPr/>
    </dgm:pt>
    <dgm:pt modelId="{7F5EC503-EDF6-4DCC-AC39-AB9448C90E87}" type="pres">
      <dgm:prSet presAssocID="{95134CC5-66C9-4E62-918D-2A4552149656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4B896A1-B3F4-4BDE-8243-685ECEB19C2D}" type="pres">
      <dgm:prSet presAssocID="{95134CC5-66C9-4E62-918D-2A4552149656}" presName="spaceRect" presStyleCnt="0"/>
      <dgm:spPr/>
    </dgm:pt>
    <dgm:pt modelId="{32142AFE-AC5A-49E6-BB55-6E554B5F9589}" type="pres">
      <dgm:prSet presAssocID="{95134CC5-66C9-4E62-918D-2A4552149656}" presName="parTx" presStyleLbl="revTx" presStyleIdx="2" presStyleCnt="4">
        <dgm:presLayoutVars>
          <dgm:chMax val="0"/>
          <dgm:chPref val="0"/>
        </dgm:presLayoutVars>
      </dgm:prSet>
      <dgm:spPr/>
    </dgm:pt>
    <dgm:pt modelId="{87A3CFAE-9F36-445F-99DE-57FE7A2F2F2C}" type="pres">
      <dgm:prSet presAssocID="{9C11685A-E128-4C8E-9E47-72291ACF3831}" presName="sibTrans" presStyleCnt="0"/>
      <dgm:spPr/>
    </dgm:pt>
    <dgm:pt modelId="{9C70115B-4679-4E9D-A297-DBCEDE5D78CD}" type="pres">
      <dgm:prSet presAssocID="{D7B0DE8D-B045-467B-8497-DC3AC4078F71}" presName="compNode" presStyleCnt="0"/>
      <dgm:spPr/>
    </dgm:pt>
    <dgm:pt modelId="{0412D8EC-EBAA-46DD-B798-303CC5247386}" type="pres">
      <dgm:prSet presAssocID="{D7B0DE8D-B045-467B-8497-DC3AC4078F71}" presName="bgRect" presStyleLbl="bgShp" presStyleIdx="3" presStyleCnt="4"/>
      <dgm:spPr/>
    </dgm:pt>
    <dgm:pt modelId="{012EA59A-D8BA-48A0-8BB7-43E28D572247}" type="pres">
      <dgm:prSet presAssocID="{D7B0DE8D-B045-467B-8497-DC3AC4078F71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E0C6C2E-24FF-48D0-85E0-0ED56F630C95}" type="pres">
      <dgm:prSet presAssocID="{D7B0DE8D-B045-467B-8497-DC3AC4078F71}" presName="spaceRect" presStyleCnt="0"/>
      <dgm:spPr/>
    </dgm:pt>
    <dgm:pt modelId="{0C9221BB-FD6C-4858-9262-85B2C4A71D47}" type="pres">
      <dgm:prSet presAssocID="{D7B0DE8D-B045-467B-8497-DC3AC4078F7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81EA414-BCB2-458A-AC37-758965D2AB02}" type="presOf" srcId="{F728A2CB-4E3C-4557-89DC-D1753CFAC666}" destId="{6921CC28-A820-4491-A9F3-D2F5607DC40B}" srcOrd="0" destOrd="0" presId="urn:microsoft.com/office/officeart/2018/2/layout/IconVerticalSolidList"/>
    <dgm:cxn modelId="{FF9D311D-ECFD-DD44-B9A5-C583134C791D}" type="presOf" srcId="{D7B0DE8D-B045-467B-8497-DC3AC4078F71}" destId="{0C9221BB-FD6C-4858-9262-85B2C4A71D47}" srcOrd="0" destOrd="0" presId="urn:microsoft.com/office/officeart/2018/2/layout/IconVerticalSolidList"/>
    <dgm:cxn modelId="{60100534-57CB-1E47-86EE-685CF4A33EDD}" type="presOf" srcId="{95134CC5-66C9-4E62-918D-2A4552149656}" destId="{32142AFE-AC5A-49E6-BB55-6E554B5F9589}" srcOrd="0" destOrd="0" presId="urn:microsoft.com/office/officeart/2018/2/layout/IconVerticalSolidList"/>
    <dgm:cxn modelId="{FD4A0C37-9277-4E99-ABC0-58F2702006E1}" srcId="{F728A2CB-4E3C-4557-89DC-D1753CFAC666}" destId="{95008E49-2959-4090-9DC2-7E2E98D3E5F9}" srcOrd="0" destOrd="0" parTransId="{03CA5487-5B7E-4223-9D4E-BDD0C3A96CC5}" sibTransId="{91C405DD-8ACF-4861-8D95-835651CC1825}"/>
    <dgm:cxn modelId="{E4EFF049-0504-469A-A028-74CFCD5718C0}" srcId="{F728A2CB-4E3C-4557-89DC-D1753CFAC666}" destId="{D7B0DE8D-B045-467B-8497-DC3AC4078F71}" srcOrd="3" destOrd="0" parTransId="{47E1F735-5F3F-4917-AB29-C65052E08F16}" sibTransId="{F0A95699-68FE-424A-B34D-1A6DA36F661B}"/>
    <dgm:cxn modelId="{B1637B4B-B353-C645-A799-51949B605E34}" type="presOf" srcId="{95008E49-2959-4090-9DC2-7E2E98D3E5F9}" destId="{8477D1D6-B3BC-4CD7-9705-30999323C467}" srcOrd="0" destOrd="0" presId="urn:microsoft.com/office/officeart/2018/2/layout/IconVerticalSolidList"/>
    <dgm:cxn modelId="{D2B386AD-2D69-4546-BB4D-229625BA9BCE}" srcId="{F728A2CB-4E3C-4557-89DC-D1753CFAC666}" destId="{01D0907C-F2FA-6A4A-8C16-964316AD22F8}" srcOrd="1" destOrd="0" parTransId="{3ADB33FE-A3D8-8D4A-91AC-F3B92C1F021F}" sibTransId="{EE2D9E35-FA62-B54E-A084-BEFED5869B70}"/>
    <dgm:cxn modelId="{A85249C8-5238-FD4C-BFD4-2192A111CFB8}" type="presOf" srcId="{01D0907C-F2FA-6A4A-8C16-964316AD22F8}" destId="{536538BF-FD39-5E4E-960F-EB224865BE20}" srcOrd="0" destOrd="0" presId="urn:microsoft.com/office/officeart/2018/2/layout/IconVerticalSolidList"/>
    <dgm:cxn modelId="{A890DCDA-A12F-4482-AB9A-C08968F77008}" srcId="{F728A2CB-4E3C-4557-89DC-D1753CFAC666}" destId="{95134CC5-66C9-4E62-918D-2A4552149656}" srcOrd="2" destOrd="0" parTransId="{EB914735-0471-40C8-8CEF-7453442D2130}" sibTransId="{9C11685A-E128-4C8E-9E47-72291ACF3831}"/>
    <dgm:cxn modelId="{F7A2BCF2-F5A1-3048-844E-368370C828E0}" type="presParOf" srcId="{6921CC28-A820-4491-A9F3-D2F5607DC40B}" destId="{2A9A0F99-A6DB-4125-AF4B-06B692624768}" srcOrd="0" destOrd="0" presId="urn:microsoft.com/office/officeart/2018/2/layout/IconVerticalSolidList"/>
    <dgm:cxn modelId="{A7DFB9D5-793F-6E42-A567-E382ED1FCE28}" type="presParOf" srcId="{2A9A0F99-A6DB-4125-AF4B-06B692624768}" destId="{AE28C62A-2A27-4B9B-BF8C-EEC15AC02881}" srcOrd="0" destOrd="0" presId="urn:microsoft.com/office/officeart/2018/2/layout/IconVerticalSolidList"/>
    <dgm:cxn modelId="{13D2EA1A-53F0-4D46-BFCE-7FED7476BBD0}" type="presParOf" srcId="{2A9A0F99-A6DB-4125-AF4B-06B692624768}" destId="{1A5A69ED-A6FA-42C6-8F3A-AAF6AEB341B6}" srcOrd="1" destOrd="0" presId="urn:microsoft.com/office/officeart/2018/2/layout/IconVerticalSolidList"/>
    <dgm:cxn modelId="{07EB0A92-C3AC-5C4E-BBCB-3777D3EB0A29}" type="presParOf" srcId="{2A9A0F99-A6DB-4125-AF4B-06B692624768}" destId="{E7F173D6-0BA3-4CE6-8F0B-98E55BA57761}" srcOrd="2" destOrd="0" presId="urn:microsoft.com/office/officeart/2018/2/layout/IconVerticalSolidList"/>
    <dgm:cxn modelId="{83136E61-91C6-8C4E-AA59-8135C65BD92B}" type="presParOf" srcId="{2A9A0F99-A6DB-4125-AF4B-06B692624768}" destId="{8477D1D6-B3BC-4CD7-9705-30999323C467}" srcOrd="3" destOrd="0" presId="urn:microsoft.com/office/officeart/2018/2/layout/IconVerticalSolidList"/>
    <dgm:cxn modelId="{BF0061A6-346A-3D4C-AD38-91DA8C11F8F7}" type="presParOf" srcId="{6921CC28-A820-4491-A9F3-D2F5607DC40B}" destId="{6EB3FA3E-297D-4BE8-A4F0-DD4F86D92467}" srcOrd="1" destOrd="0" presId="urn:microsoft.com/office/officeart/2018/2/layout/IconVerticalSolidList"/>
    <dgm:cxn modelId="{BB00A1E3-83B5-1D49-A8E2-833035BC3699}" type="presParOf" srcId="{6921CC28-A820-4491-A9F3-D2F5607DC40B}" destId="{F31E260D-B235-C942-B849-E6849E978ACD}" srcOrd="2" destOrd="0" presId="urn:microsoft.com/office/officeart/2018/2/layout/IconVerticalSolidList"/>
    <dgm:cxn modelId="{199AE5C8-9723-F643-A487-772B37B630CE}" type="presParOf" srcId="{F31E260D-B235-C942-B849-E6849E978ACD}" destId="{DEA442EB-AF88-E44E-B502-1226E69818E3}" srcOrd="0" destOrd="0" presId="urn:microsoft.com/office/officeart/2018/2/layout/IconVerticalSolidList"/>
    <dgm:cxn modelId="{2E45D526-F183-0D4B-A4FA-9E374AF269C5}" type="presParOf" srcId="{F31E260D-B235-C942-B849-E6849E978ACD}" destId="{71A4DFE6-8693-E041-AABE-D5840D997247}" srcOrd="1" destOrd="0" presId="urn:microsoft.com/office/officeart/2018/2/layout/IconVerticalSolidList"/>
    <dgm:cxn modelId="{1914CB9E-5F6F-2F40-8F23-07CC2825901A}" type="presParOf" srcId="{F31E260D-B235-C942-B849-E6849E978ACD}" destId="{C7250893-8ECD-5A4C-8F23-1FC0D59C05E4}" srcOrd="2" destOrd="0" presId="urn:microsoft.com/office/officeart/2018/2/layout/IconVerticalSolidList"/>
    <dgm:cxn modelId="{A5CCE932-B0F2-9848-A589-D346FBA1F8F1}" type="presParOf" srcId="{F31E260D-B235-C942-B849-E6849E978ACD}" destId="{536538BF-FD39-5E4E-960F-EB224865BE20}" srcOrd="3" destOrd="0" presId="urn:microsoft.com/office/officeart/2018/2/layout/IconVerticalSolidList"/>
    <dgm:cxn modelId="{68FE0D36-0F0A-7044-BF46-C8A73F150EB2}" type="presParOf" srcId="{6921CC28-A820-4491-A9F3-D2F5607DC40B}" destId="{54BF89AA-AB71-BC41-9ACB-351906023253}" srcOrd="3" destOrd="0" presId="urn:microsoft.com/office/officeart/2018/2/layout/IconVerticalSolidList"/>
    <dgm:cxn modelId="{F9EEFA37-566C-0D46-BD0D-7BCFE9846F14}" type="presParOf" srcId="{6921CC28-A820-4491-A9F3-D2F5607DC40B}" destId="{09B49D04-AD07-4B8B-8427-D6B15F3B7CF6}" srcOrd="4" destOrd="0" presId="urn:microsoft.com/office/officeart/2018/2/layout/IconVerticalSolidList"/>
    <dgm:cxn modelId="{FF679CBB-7C19-9040-9524-5C245897620D}" type="presParOf" srcId="{09B49D04-AD07-4B8B-8427-D6B15F3B7CF6}" destId="{F8862D13-12EF-4921-B843-CA311E307260}" srcOrd="0" destOrd="0" presId="urn:microsoft.com/office/officeart/2018/2/layout/IconVerticalSolidList"/>
    <dgm:cxn modelId="{BD6C2B41-95E8-0948-B7BC-343A013A585C}" type="presParOf" srcId="{09B49D04-AD07-4B8B-8427-D6B15F3B7CF6}" destId="{7F5EC503-EDF6-4DCC-AC39-AB9448C90E87}" srcOrd="1" destOrd="0" presId="urn:microsoft.com/office/officeart/2018/2/layout/IconVerticalSolidList"/>
    <dgm:cxn modelId="{945368A0-32AE-1C4B-B5A1-A587CF9F46E2}" type="presParOf" srcId="{09B49D04-AD07-4B8B-8427-D6B15F3B7CF6}" destId="{F4B896A1-B3F4-4BDE-8243-685ECEB19C2D}" srcOrd="2" destOrd="0" presId="urn:microsoft.com/office/officeart/2018/2/layout/IconVerticalSolidList"/>
    <dgm:cxn modelId="{08758C7F-3EC0-1F44-8157-CB71BD7086EB}" type="presParOf" srcId="{09B49D04-AD07-4B8B-8427-D6B15F3B7CF6}" destId="{32142AFE-AC5A-49E6-BB55-6E554B5F9589}" srcOrd="3" destOrd="0" presId="urn:microsoft.com/office/officeart/2018/2/layout/IconVerticalSolidList"/>
    <dgm:cxn modelId="{86BC206F-6611-A54B-BB0E-FF7A20221B19}" type="presParOf" srcId="{6921CC28-A820-4491-A9F3-D2F5607DC40B}" destId="{87A3CFAE-9F36-445F-99DE-57FE7A2F2F2C}" srcOrd="5" destOrd="0" presId="urn:microsoft.com/office/officeart/2018/2/layout/IconVerticalSolidList"/>
    <dgm:cxn modelId="{B8F7270F-6788-D844-B54C-2B5ABD970389}" type="presParOf" srcId="{6921CC28-A820-4491-A9F3-D2F5607DC40B}" destId="{9C70115B-4679-4E9D-A297-DBCEDE5D78CD}" srcOrd="6" destOrd="0" presId="urn:microsoft.com/office/officeart/2018/2/layout/IconVerticalSolidList"/>
    <dgm:cxn modelId="{40B14E53-5F98-8642-ADE1-8C27C9F057D9}" type="presParOf" srcId="{9C70115B-4679-4E9D-A297-DBCEDE5D78CD}" destId="{0412D8EC-EBAA-46DD-B798-303CC5247386}" srcOrd="0" destOrd="0" presId="urn:microsoft.com/office/officeart/2018/2/layout/IconVerticalSolidList"/>
    <dgm:cxn modelId="{49C02B99-C01A-6148-8A98-9477CBB8AA52}" type="presParOf" srcId="{9C70115B-4679-4E9D-A297-DBCEDE5D78CD}" destId="{012EA59A-D8BA-48A0-8BB7-43E28D572247}" srcOrd="1" destOrd="0" presId="urn:microsoft.com/office/officeart/2018/2/layout/IconVerticalSolidList"/>
    <dgm:cxn modelId="{6DED59FB-5354-CB42-B760-16166FE638DB}" type="presParOf" srcId="{9C70115B-4679-4E9D-A297-DBCEDE5D78CD}" destId="{AE0C6C2E-24FF-48D0-85E0-0ED56F630C95}" srcOrd="2" destOrd="0" presId="urn:microsoft.com/office/officeart/2018/2/layout/IconVerticalSolidList"/>
    <dgm:cxn modelId="{63BBFFBB-48E6-EF40-B496-CE5C1CCD0A86}" type="presParOf" srcId="{9C70115B-4679-4E9D-A297-DBCEDE5D78CD}" destId="{0C9221BB-FD6C-4858-9262-85B2C4A71D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F0CA2-5179-4654-8AE8-60E5B0C33F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AB7257-1ECD-4004-B214-82DFCA2DB0C7}">
      <dgm:prSet/>
      <dgm:spPr/>
      <dgm:t>
        <a:bodyPr/>
        <a:lstStyle/>
        <a:p>
          <a:r>
            <a:rPr lang="en-US" b="1" dirty="0" err="1"/>
            <a:t>Organizzazione</a:t>
          </a:r>
          <a:r>
            <a:rPr lang="en-US" dirty="0"/>
            <a:t>: </a:t>
          </a:r>
          <a:r>
            <a:rPr lang="it-IT" dirty="0"/>
            <a:t>Esistenza formale e fisica delle organizzazioni stesse, che comprende sedi, simboli e attività</a:t>
          </a:r>
          <a:endParaRPr lang="en-US" dirty="0"/>
        </a:p>
      </dgm:t>
    </dgm:pt>
    <dgm:pt modelId="{C93E7CBD-BFB5-437E-A9C9-9AF1C045091D}" type="parTrans" cxnId="{37F6859B-3A65-43BB-B5C0-75CA0E28D509}">
      <dgm:prSet/>
      <dgm:spPr/>
      <dgm:t>
        <a:bodyPr/>
        <a:lstStyle/>
        <a:p>
          <a:endParaRPr lang="en-US"/>
        </a:p>
      </dgm:t>
    </dgm:pt>
    <dgm:pt modelId="{F8E1FEAB-8211-4137-97BC-33FD7417E641}" type="sibTrans" cxnId="{37F6859B-3A65-43BB-B5C0-75CA0E28D509}">
      <dgm:prSet/>
      <dgm:spPr/>
      <dgm:t>
        <a:bodyPr/>
        <a:lstStyle/>
        <a:p>
          <a:endParaRPr lang="en-US"/>
        </a:p>
      </dgm:t>
    </dgm:pt>
    <dgm:pt modelId="{ACC07B6D-F658-44B2-A3D3-85D9A0B635AF}">
      <dgm:prSet/>
      <dgm:spPr/>
      <dgm:t>
        <a:bodyPr/>
        <a:lstStyle/>
        <a:p>
          <a:r>
            <a:rPr lang="en-GB" b="1" dirty="0" err="1"/>
            <a:t>Istituzione</a:t>
          </a:r>
          <a:r>
            <a:rPr lang="en-GB" dirty="0"/>
            <a:t>: </a:t>
          </a:r>
          <a:r>
            <a:rPr lang="en-GB" dirty="0" err="1"/>
            <a:t>insieme</a:t>
          </a:r>
          <a:r>
            <a:rPr lang="en-GB" dirty="0"/>
            <a:t> di </a:t>
          </a:r>
          <a:r>
            <a:rPr lang="en-GB" dirty="0" err="1"/>
            <a:t>regole</a:t>
          </a:r>
          <a:r>
            <a:rPr lang="en-GB" dirty="0"/>
            <a:t>, </a:t>
          </a:r>
          <a:r>
            <a:rPr lang="en-GB" dirty="0" err="1"/>
            <a:t>formali</a:t>
          </a:r>
          <a:r>
            <a:rPr lang="en-GB" dirty="0"/>
            <a:t> ed </a:t>
          </a:r>
          <a:r>
            <a:rPr lang="en-GB" dirty="0" err="1"/>
            <a:t>informali</a:t>
          </a:r>
          <a:r>
            <a:rPr lang="en-GB" dirty="0"/>
            <a:t>,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assegnano</a:t>
          </a:r>
          <a:r>
            <a:rPr lang="en-GB" dirty="0"/>
            <a:t> </a:t>
          </a:r>
          <a:r>
            <a:rPr lang="en-GB" dirty="0" err="1"/>
            <a:t>ruoli</a:t>
          </a:r>
          <a:r>
            <a:rPr lang="en-GB" dirty="0"/>
            <a:t> </a:t>
          </a:r>
          <a:r>
            <a:rPr lang="en-GB" dirty="0" err="1"/>
            <a:t>agli</a:t>
          </a:r>
          <a:r>
            <a:rPr lang="en-GB" dirty="0"/>
            <a:t> </a:t>
          </a:r>
          <a:r>
            <a:rPr lang="en-GB" dirty="0" err="1"/>
            <a:t>attori</a:t>
          </a:r>
          <a:r>
            <a:rPr lang="en-GB" dirty="0"/>
            <a:t>, e </a:t>
          </a:r>
          <a:r>
            <a:rPr lang="en-GB" dirty="0" err="1"/>
            <a:t>determinano</a:t>
          </a:r>
          <a:r>
            <a:rPr lang="en-GB" dirty="0"/>
            <a:t> </a:t>
          </a:r>
          <a:r>
            <a:rPr lang="en-GB" dirty="0" err="1"/>
            <a:t>conseguenze</a:t>
          </a:r>
          <a:r>
            <a:rPr lang="en-GB" dirty="0"/>
            <a:t>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continuano</a:t>
          </a:r>
          <a:r>
            <a:rPr lang="en-GB" dirty="0"/>
            <a:t> </a:t>
          </a:r>
          <a:r>
            <a:rPr lang="en-GB" dirty="0" err="1"/>
            <a:t>nel</a:t>
          </a:r>
          <a:r>
            <a:rPr lang="en-GB" dirty="0"/>
            <a:t> tempo a </a:t>
          </a:r>
          <a:r>
            <a:rPr lang="en-GB" dirty="0" err="1"/>
            <a:t>produrre</a:t>
          </a:r>
          <a:r>
            <a:rPr lang="en-GB" dirty="0"/>
            <a:t> </a:t>
          </a:r>
          <a:r>
            <a:rPr lang="en-GB" dirty="0" err="1"/>
            <a:t>conseguenze</a:t>
          </a:r>
          <a:endParaRPr lang="en-US" dirty="0"/>
        </a:p>
      </dgm:t>
    </dgm:pt>
    <dgm:pt modelId="{AFDA8FA3-4505-4E6D-821E-1159E8CC3F64}" type="parTrans" cxnId="{4DB6B822-84C3-4ADD-A5BB-5D5A3C820409}">
      <dgm:prSet/>
      <dgm:spPr/>
      <dgm:t>
        <a:bodyPr/>
        <a:lstStyle/>
        <a:p>
          <a:endParaRPr lang="en-US"/>
        </a:p>
      </dgm:t>
    </dgm:pt>
    <dgm:pt modelId="{C3E2BF0B-C3FB-4BAC-8BD1-1D41E639EFAA}" type="sibTrans" cxnId="{4DB6B822-84C3-4ADD-A5BB-5D5A3C820409}">
      <dgm:prSet/>
      <dgm:spPr/>
      <dgm:t>
        <a:bodyPr/>
        <a:lstStyle/>
        <a:p>
          <a:endParaRPr lang="en-US"/>
        </a:p>
      </dgm:t>
    </dgm:pt>
    <dgm:pt modelId="{9ED66401-581D-6246-A922-00717E4FA1F1}" type="pres">
      <dgm:prSet presAssocID="{071F0CA2-5179-4654-8AE8-60E5B0C33F72}" presName="linear" presStyleCnt="0">
        <dgm:presLayoutVars>
          <dgm:animLvl val="lvl"/>
          <dgm:resizeHandles val="exact"/>
        </dgm:presLayoutVars>
      </dgm:prSet>
      <dgm:spPr/>
    </dgm:pt>
    <dgm:pt modelId="{FCD70F33-FEC3-8B45-9863-3270E1B7C3A7}" type="pres">
      <dgm:prSet presAssocID="{0FAB7257-1ECD-4004-B214-82DFCA2DB0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968E61-B00B-D442-944C-776C01C969A4}" type="pres">
      <dgm:prSet presAssocID="{F8E1FEAB-8211-4137-97BC-33FD7417E641}" presName="spacer" presStyleCnt="0"/>
      <dgm:spPr/>
    </dgm:pt>
    <dgm:pt modelId="{0E06D4DF-758E-C741-9B46-E80318397CBC}" type="pres">
      <dgm:prSet presAssocID="{ACC07B6D-F658-44B2-A3D3-85D9A0B635A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CF8111-0F72-A543-8B8C-E67C715D4CF0}" type="presOf" srcId="{071F0CA2-5179-4654-8AE8-60E5B0C33F72}" destId="{9ED66401-581D-6246-A922-00717E4FA1F1}" srcOrd="0" destOrd="0" presId="urn:microsoft.com/office/officeart/2005/8/layout/vList2"/>
    <dgm:cxn modelId="{4DB6B822-84C3-4ADD-A5BB-5D5A3C820409}" srcId="{071F0CA2-5179-4654-8AE8-60E5B0C33F72}" destId="{ACC07B6D-F658-44B2-A3D3-85D9A0B635AF}" srcOrd="1" destOrd="0" parTransId="{AFDA8FA3-4505-4E6D-821E-1159E8CC3F64}" sibTransId="{C3E2BF0B-C3FB-4BAC-8BD1-1D41E639EFAA}"/>
    <dgm:cxn modelId="{843D4641-6AD0-0B49-B10D-5B00274F30DC}" type="presOf" srcId="{0FAB7257-1ECD-4004-B214-82DFCA2DB0C7}" destId="{FCD70F33-FEC3-8B45-9863-3270E1B7C3A7}" srcOrd="0" destOrd="0" presId="urn:microsoft.com/office/officeart/2005/8/layout/vList2"/>
    <dgm:cxn modelId="{A92D116B-B025-804A-BE26-127C5856B6C8}" type="presOf" srcId="{ACC07B6D-F658-44B2-A3D3-85D9A0B635AF}" destId="{0E06D4DF-758E-C741-9B46-E80318397CBC}" srcOrd="0" destOrd="0" presId="urn:microsoft.com/office/officeart/2005/8/layout/vList2"/>
    <dgm:cxn modelId="{37F6859B-3A65-43BB-B5C0-75CA0E28D509}" srcId="{071F0CA2-5179-4654-8AE8-60E5B0C33F72}" destId="{0FAB7257-1ECD-4004-B214-82DFCA2DB0C7}" srcOrd="0" destOrd="0" parTransId="{C93E7CBD-BFB5-437E-A9C9-9AF1C045091D}" sibTransId="{F8E1FEAB-8211-4137-97BC-33FD7417E641}"/>
    <dgm:cxn modelId="{C97B991F-AA12-704E-B49A-98C7B0B6A506}" type="presParOf" srcId="{9ED66401-581D-6246-A922-00717E4FA1F1}" destId="{FCD70F33-FEC3-8B45-9863-3270E1B7C3A7}" srcOrd="0" destOrd="0" presId="urn:microsoft.com/office/officeart/2005/8/layout/vList2"/>
    <dgm:cxn modelId="{D3E51B64-5B7B-E745-B49D-085594FB8CEF}" type="presParOf" srcId="{9ED66401-581D-6246-A922-00717E4FA1F1}" destId="{8E968E61-B00B-D442-944C-776C01C969A4}" srcOrd="1" destOrd="0" presId="urn:microsoft.com/office/officeart/2005/8/layout/vList2"/>
    <dgm:cxn modelId="{DB9696A9-D2B6-4344-980A-3284F22EF814}" type="presParOf" srcId="{9ED66401-581D-6246-A922-00717E4FA1F1}" destId="{0E06D4DF-758E-C741-9B46-E80318397C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D4FE8-FC70-4EB8-A30F-4B5CF25FE1F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695CB0-D340-448A-AF8D-9522C1C289E0}">
      <dgm:prSet/>
      <dgm:spPr/>
      <dgm:t>
        <a:bodyPr/>
        <a:lstStyle/>
        <a:p>
          <a:r>
            <a:rPr lang="en-US" b="1" dirty="0" err="1"/>
            <a:t>Lettura</a:t>
          </a:r>
          <a:r>
            <a:rPr lang="en-US" b="1" dirty="0"/>
            <a:t> </a:t>
          </a:r>
          <a:r>
            <a:rPr lang="en-US" b="1" dirty="0" err="1"/>
            <a:t>capitoli</a:t>
          </a:r>
          <a:r>
            <a:rPr lang="en-US" b="1" dirty="0"/>
            <a:t> VI-VII-VIII-IX </a:t>
          </a:r>
          <a:r>
            <a:rPr lang="en-US" b="1" dirty="0" err="1"/>
            <a:t>libro</a:t>
          </a:r>
          <a:r>
            <a:rPr lang="en-US" b="1" dirty="0"/>
            <a:t> “Le </a:t>
          </a:r>
          <a:r>
            <a:rPr lang="en-US" b="1" dirty="0" err="1"/>
            <a:t>organizzazioni</a:t>
          </a:r>
          <a:r>
            <a:rPr lang="en-US" b="1" dirty="0"/>
            <a:t> </a:t>
          </a:r>
          <a:r>
            <a:rPr lang="en-US" b="1" dirty="0" err="1"/>
            <a:t>internazionali</a:t>
          </a:r>
          <a:r>
            <a:rPr lang="en-US" b="1" dirty="0"/>
            <a:t>” </a:t>
          </a:r>
          <a:r>
            <a:rPr lang="en-US" b="1" dirty="0" err="1"/>
            <a:t>Belloni</a:t>
          </a:r>
          <a:r>
            <a:rPr lang="en-US" b="1" dirty="0"/>
            <a:t> et al. 2013, Il Mulino</a:t>
          </a:r>
        </a:p>
      </dgm:t>
    </dgm:pt>
    <dgm:pt modelId="{36BCD35C-934F-4F25-A87F-14DD1BEB68FF}" type="parTrans" cxnId="{97BCC0E9-C374-4EE0-AD2B-18D5BD981D49}">
      <dgm:prSet/>
      <dgm:spPr/>
      <dgm:t>
        <a:bodyPr/>
        <a:lstStyle/>
        <a:p>
          <a:endParaRPr lang="en-US"/>
        </a:p>
      </dgm:t>
    </dgm:pt>
    <dgm:pt modelId="{43180E05-9C16-4DAE-B4DD-762E9DC9BE5F}" type="sibTrans" cxnId="{97BCC0E9-C374-4EE0-AD2B-18D5BD981D49}">
      <dgm:prSet/>
      <dgm:spPr/>
      <dgm:t>
        <a:bodyPr/>
        <a:lstStyle/>
        <a:p>
          <a:endParaRPr lang="en-US"/>
        </a:p>
      </dgm:t>
    </dgm:pt>
    <dgm:pt modelId="{B80EB8A2-1E7C-4FB1-9355-B02162517C5E}">
      <dgm:prSet/>
      <dgm:spPr/>
      <dgm:t>
        <a:bodyPr/>
        <a:lstStyle/>
        <a:p>
          <a:r>
            <a:rPr lang="en-US"/>
            <a:t>VI - FMI e l’assistenza internazionale finanziaria p. 109-125</a:t>
          </a:r>
        </a:p>
      </dgm:t>
    </dgm:pt>
    <dgm:pt modelId="{93B84A34-97AD-46F3-ADF9-932AE1CD2B4B}" type="parTrans" cxnId="{6515FBA7-E4B4-4B7F-B560-A8F41E3F2C5E}">
      <dgm:prSet/>
      <dgm:spPr/>
      <dgm:t>
        <a:bodyPr/>
        <a:lstStyle/>
        <a:p>
          <a:endParaRPr lang="en-US"/>
        </a:p>
      </dgm:t>
    </dgm:pt>
    <dgm:pt modelId="{263D78D6-43D8-4ED7-9D83-249ADBC77B40}" type="sibTrans" cxnId="{6515FBA7-E4B4-4B7F-B560-A8F41E3F2C5E}">
      <dgm:prSet/>
      <dgm:spPr/>
      <dgm:t>
        <a:bodyPr/>
        <a:lstStyle/>
        <a:p>
          <a:endParaRPr lang="en-US"/>
        </a:p>
      </dgm:t>
    </dgm:pt>
    <dgm:pt modelId="{B88BD4A5-63FD-476A-898F-EF884C02FE54}">
      <dgm:prSet/>
      <dgm:spPr/>
      <dgm:t>
        <a:bodyPr/>
        <a:lstStyle/>
        <a:p>
          <a:r>
            <a:rPr lang="en-US"/>
            <a:t>VII -La B</a:t>
          </a:r>
          <a:r>
            <a:rPr lang="en-GB"/>
            <a:t>a</a:t>
          </a:r>
          <a:r>
            <a:rPr lang="en-US"/>
            <a:t>nca mondiale e la lotta alla povertà p. 129-141</a:t>
          </a:r>
        </a:p>
      </dgm:t>
    </dgm:pt>
    <dgm:pt modelId="{BA396D56-677A-4D73-8BE6-3648C3DC9364}" type="parTrans" cxnId="{6F61C4ED-8417-4847-BA81-28F35D63EF63}">
      <dgm:prSet/>
      <dgm:spPr/>
      <dgm:t>
        <a:bodyPr/>
        <a:lstStyle/>
        <a:p>
          <a:endParaRPr lang="en-US"/>
        </a:p>
      </dgm:t>
    </dgm:pt>
    <dgm:pt modelId="{9D04AF2F-80E3-4DEC-8D2D-015383294905}" type="sibTrans" cxnId="{6F61C4ED-8417-4847-BA81-28F35D63EF63}">
      <dgm:prSet/>
      <dgm:spPr/>
      <dgm:t>
        <a:bodyPr/>
        <a:lstStyle/>
        <a:p>
          <a:endParaRPr lang="en-US"/>
        </a:p>
      </dgm:t>
    </dgm:pt>
    <dgm:pt modelId="{D673A708-85C3-4218-9B46-8C2BD43E75ED}">
      <dgm:prSet/>
      <dgm:spPr/>
      <dgm:t>
        <a:bodyPr/>
        <a:lstStyle/>
        <a:p>
          <a:r>
            <a:rPr lang="en-US"/>
            <a:t>VIII -WTO e la proprietà intellettuale p. 145-162</a:t>
          </a:r>
        </a:p>
      </dgm:t>
    </dgm:pt>
    <dgm:pt modelId="{59586CA0-B80C-414D-AD14-7E19C6AC8048}" type="parTrans" cxnId="{9C3F81B8-4C40-4D03-B917-AE7B30396689}">
      <dgm:prSet/>
      <dgm:spPr/>
      <dgm:t>
        <a:bodyPr/>
        <a:lstStyle/>
        <a:p>
          <a:endParaRPr lang="en-US"/>
        </a:p>
      </dgm:t>
    </dgm:pt>
    <dgm:pt modelId="{4A46E2EC-FFB4-449F-A666-A116F792C688}" type="sibTrans" cxnId="{9C3F81B8-4C40-4D03-B917-AE7B30396689}">
      <dgm:prSet/>
      <dgm:spPr/>
      <dgm:t>
        <a:bodyPr/>
        <a:lstStyle/>
        <a:p>
          <a:endParaRPr lang="en-US"/>
        </a:p>
      </dgm:t>
    </dgm:pt>
    <dgm:pt modelId="{1C827223-EC35-4785-8CCC-4F38C00C7718}">
      <dgm:prSet/>
      <dgm:spPr/>
      <dgm:t>
        <a:bodyPr/>
        <a:lstStyle/>
        <a:p>
          <a:r>
            <a:rPr lang="en-US"/>
            <a:t>IX –Le organizzazioni regionali e l’integrazione economica</a:t>
          </a:r>
        </a:p>
      </dgm:t>
    </dgm:pt>
    <dgm:pt modelId="{1C23A2AC-B5D9-4963-9AC6-31A10647F9DA}" type="parTrans" cxnId="{EA3FC25C-323D-41A2-8FCD-72E354BBF46B}">
      <dgm:prSet/>
      <dgm:spPr/>
      <dgm:t>
        <a:bodyPr/>
        <a:lstStyle/>
        <a:p>
          <a:endParaRPr lang="en-US"/>
        </a:p>
      </dgm:t>
    </dgm:pt>
    <dgm:pt modelId="{456AF773-C117-4998-A132-6A3311D0DE47}" type="sibTrans" cxnId="{EA3FC25C-323D-41A2-8FCD-72E354BBF46B}">
      <dgm:prSet/>
      <dgm:spPr/>
      <dgm:t>
        <a:bodyPr/>
        <a:lstStyle/>
        <a:p>
          <a:endParaRPr lang="en-US"/>
        </a:p>
      </dgm:t>
    </dgm:pt>
    <dgm:pt modelId="{FBD8F3D5-FCCF-0643-A7D9-991F1E30491B}" type="pres">
      <dgm:prSet presAssocID="{77CD4FE8-FC70-4EB8-A30F-4B5CF25FE1F2}" presName="vert0" presStyleCnt="0">
        <dgm:presLayoutVars>
          <dgm:dir/>
          <dgm:animOne val="branch"/>
          <dgm:animLvl val="lvl"/>
        </dgm:presLayoutVars>
      </dgm:prSet>
      <dgm:spPr/>
    </dgm:pt>
    <dgm:pt modelId="{D264F82E-0E24-BF42-AB3D-346C51D562C5}" type="pres">
      <dgm:prSet presAssocID="{B0695CB0-D340-448A-AF8D-9522C1C289E0}" presName="thickLine" presStyleLbl="alignNode1" presStyleIdx="0" presStyleCnt="5"/>
      <dgm:spPr/>
    </dgm:pt>
    <dgm:pt modelId="{4EE501B8-C7F7-AC41-8070-81E9D38501F4}" type="pres">
      <dgm:prSet presAssocID="{B0695CB0-D340-448A-AF8D-9522C1C289E0}" presName="horz1" presStyleCnt="0"/>
      <dgm:spPr/>
    </dgm:pt>
    <dgm:pt modelId="{C14B4EBC-36C1-9A40-B5FE-66D8C3C1FE95}" type="pres">
      <dgm:prSet presAssocID="{B0695CB0-D340-448A-AF8D-9522C1C289E0}" presName="tx1" presStyleLbl="revTx" presStyleIdx="0" presStyleCnt="5"/>
      <dgm:spPr/>
    </dgm:pt>
    <dgm:pt modelId="{9B0D3DC8-1832-FB48-9C01-D1D44156F8CB}" type="pres">
      <dgm:prSet presAssocID="{B0695CB0-D340-448A-AF8D-9522C1C289E0}" presName="vert1" presStyleCnt="0"/>
      <dgm:spPr/>
    </dgm:pt>
    <dgm:pt modelId="{A7245035-BA9C-4244-B337-4D810E710BE7}" type="pres">
      <dgm:prSet presAssocID="{B80EB8A2-1E7C-4FB1-9355-B02162517C5E}" presName="thickLine" presStyleLbl="alignNode1" presStyleIdx="1" presStyleCnt="5"/>
      <dgm:spPr/>
    </dgm:pt>
    <dgm:pt modelId="{5FAB87EE-D6E3-5748-BC8E-8827BF9FE774}" type="pres">
      <dgm:prSet presAssocID="{B80EB8A2-1E7C-4FB1-9355-B02162517C5E}" presName="horz1" presStyleCnt="0"/>
      <dgm:spPr/>
    </dgm:pt>
    <dgm:pt modelId="{26C14ED2-CE6A-6449-B955-3B1611C7CE50}" type="pres">
      <dgm:prSet presAssocID="{B80EB8A2-1E7C-4FB1-9355-B02162517C5E}" presName="tx1" presStyleLbl="revTx" presStyleIdx="1" presStyleCnt="5"/>
      <dgm:spPr/>
    </dgm:pt>
    <dgm:pt modelId="{1A82AF7B-D24A-3240-9BE2-1AD899D2B0F5}" type="pres">
      <dgm:prSet presAssocID="{B80EB8A2-1E7C-4FB1-9355-B02162517C5E}" presName="vert1" presStyleCnt="0"/>
      <dgm:spPr/>
    </dgm:pt>
    <dgm:pt modelId="{1876EA4F-578B-1E43-8571-EAA2A805F6CB}" type="pres">
      <dgm:prSet presAssocID="{B88BD4A5-63FD-476A-898F-EF884C02FE54}" presName="thickLine" presStyleLbl="alignNode1" presStyleIdx="2" presStyleCnt="5"/>
      <dgm:spPr/>
    </dgm:pt>
    <dgm:pt modelId="{5ED587B6-10FF-C64F-82DF-58CF25EC34B1}" type="pres">
      <dgm:prSet presAssocID="{B88BD4A5-63FD-476A-898F-EF884C02FE54}" presName="horz1" presStyleCnt="0"/>
      <dgm:spPr/>
    </dgm:pt>
    <dgm:pt modelId="{EA8FDA78-D922-5F42-ADDE-128E44A0C123}" type="pres">
      <dgm:prSet presAssocID="{B88BD4A5-63FD-476A-898F-EF884C02FE54}" presName="tx1" presStyleLbl="revTx" presStyleIdx="2" presStyleCnt="5"/>
      <dgm:spPr/>
    </dgm:pt>
    <dgm:pt modelId="{93A911BC-59F4-F849-B5B5-0A2AE0D5E5B5}" type="pres">
      <dgm:prSet presAssocID="{B88BD4A5-63FD-476A-898F-EF884C02FE54}" presName="vert1" presStyleCnt="0"/>
      <dgm:spPr/>
    </dgm:pt>
    <dgm:pt modelId="{C2DB4AF7-FBF2-3348-8766-8632892F16EA}" type="pres">
      <dgm:prSet presAssocID="{D673A708-85C3-4218-9B46-8C2BD43E75ED}" presName="thickLine" presStyleLbl="alignNode1" presStyleIdx="3" presStyleCnt="5"/>
      <dgm:spPr/>
    </dgm:pt>
    <dgm:pt modelId="{56C9F6FF-B550-5247-AE69-A20D61519466}" type="pres">
      <dgm:prSet presAssocID="{D673A708-85C3-4218-9B46-8C2BD43E75ED}" presName="horz1" presStyleCnt="0"/>
      <dgm:spPr/>
    </dgm:pt>
    <dgm:pt modelId="{B68E8983-E9CF-054A-A57F-5071F00FA97A}" type="pres">
      <dgm:prSet presAssocID="{D673A708-85C3-4218-9B46-8C2BD43E75ED}" presName="tx1" presStyleLbl="revTx" presStyleIdx="3" presStyleCnt="5"/>
      <dgm:spPr/>
    </dgm:pt>
    <dgm:pt modelId="{613D1455-9EE8-184F-9A5D-7180CBA61903}" type="pres">
      <dgm:prSet presAssocID="{D673A708-85C3-4218-9B46-8C2BD43E75ED}" presName="vert1" presStyleCnt="0"/>
      <dgm:spPr/>
    </dgm:pt>
    <dgm:pt modelId="{BF527E46-BF95-694F-9F95-0F07E3C6ED14}" type="pres">
      <dgm:prSet presAssocID="{1C827223-EC35-4785-8CCC-4F38C00C7718}" presName="thickLine" presStyleLbl="alignNode1" presStyleIdx="4" presStyleCnt="5"/>
      <dgm:spPr/>
    </dgm:pt>
    <dgm:pt modelId="{8B0B4FC1-7DDA-1749-8EC5-FC3C22532FF7}" type="pres">
      <dgm:prSet presAssocID="{1C827223-EC35-4785-8CCC-4F38C00C7718}" presName="horz1" presStyleCnt="0"/>
      <dgm:spPr/>
    </dgm:pt>
    <dgm:pt modelId="{A074F5B0-BDF1-C145-9F52-A8A1C934156F}" type="pres">
      <dgm:prSet presAssocID="{1C827223-EC35-4785-8CCC-4F38C00C7718}" presName="tx1" presStyleLbl="revTx" presStyleIdx="4" presStyleCnt="5"/>
      <dgm:spPr/>
    </dgm:pt>
    <dgm:pt modelId="{C6AF27F1-DA77-FD49-B268-C91CB49E4FD5}" type="pres">
      <dgm:prSet presAssocID="{1C827223-EC35-4785-8CCC-4F38C00C7718}" presName="vert1" presStyleCnt="0"/>
      <dgm:spPr/>
    </dgm:pt>
  </dgm:ptLst>
  <dgm:cxnLst>
    <dgm:cxn modelId="{0CBE5E04-1684-FD4F-924F-2AA24A7CC53C}" type="presOf" srcId="{B80EB8A2-1E7C-4FB1-9355-B02162517C5E}" destId="{26C14ED2-CE6A-6449-B955-3B1611C7CE50}" srcOrd="0" destOrd="0" presId="urn:microsoft.com/office/officeart/2008/layout/LinedList"/>
    <dgm:cxn modelId="{E1FEAC0D-99C4-EF4E-8EE9-3FE3B994F91E}" type="presOf" srcId="{77CD4FE8-FC70-4EB8-A30F-4B5CF25FE1F2}" destId="{FBD8F3D5-FCCF-0643-A7D9-991F1E30491B}" srcOrd="0" destOrd="0" presId="urn:microsoft.com/office/officeart/2008/layout/LinedList"/>
    <dgm:cxn modelId="{EA3FC25C-323D-41A2-8FCD-72E354BBF46B}" srcId="{77CD4FE8-FC70-4EB8-A30F-4B5CF25FE1F2}" destId="{1C827223-EC35-4785-8CCC-4F38C00C7718}" srcOrd="4" destOrd="0" parTransId="{1C23A2AC-B5D9-4963-9AC6-31A10647F9DA}" sibTransId="{456AF773-C117-4998-A132-6A3311D0DE47}"/>
    <dgm:cxn modelId="{70C1A66A-B7EA-414A-8669-FE0F3CFB3FC7}" type="presOf" srcId="{B88BD4A5-63FD-476A-898F-EF884C02FE54}" destId="{EA8FDA78-D922-5F42-ADDE-128E44A0C123}" srcOrd="0" destOrd="0" presId="urn:microsoft.com/office/officeart/2008/layout/LinedList"/>
    <dgm:cxn modelId="{A416147A-6CD3-0A4B-869E-06B152198641}" type="presOf" srcId="{D673A708-85C3-4218-9B46-8C2BD43E75ED}" destId="{B68E8983-E9CF-054A-A57F-5071F00FA97A}" srcOrd="0" destOrd="0" presId="urn:microsoft.com/office/officeart/2008/layout/LinedList"/>
    <dgm:cxn modelId="{6515FBA7-E4B4-4B7F-B560-A8F41E3F2C5E}" srcId="{77CD4FE8-FC70-4EB8-A30F-4B5CF25FE1F2}" destId="{B80EB8A2-1E7C-4FB1-9355-B02162517C5E}" srcOrd="1" destOrd="0" parTransId="{93B84A34-97AD-46F3-ADF9-932AE1CD2B4B}" sibTransId="{263D78D6-43D8-4ED7-9D83-249ADBC77B40}"/>
    <dgm:cxn modelId="{9C3F81B8-4C40-4D03-B917-AE7B30396689}" srcId="{77CD4FE8-FC70-4EB8-A30F-4B5CF25FE1F2}" destId="{D673A708-85C3-4218-9B46-8C2BD43E75ED}" srcOrd="3" destOrd="0" parTransId="{59586CA0-B80C-414D-AD14-7E19C6AC8048}" sibTransId="{4A46E2EC-FFB4-449F-A666-A116F792C688}"/>
    <dgm:cxn modelId="{97BCC0E9-C374-4EE0-AD2B-18D5BD981D49}" srcId="{77CD4FE8-FC70-4EB8-A30F-4B5CF25FE1F2}" destId="{B0695CB0-D340-448A-AF8D-9522C1C289E0}" srcOrd="0" destOrd="0" parTransId="{36BCD35C-934F-4F25-A87F-14DD1BEB68FF}" sibTransId="{43180E05-9C16-4DAE-B4DD-762E9DC9BE5F}"/>
    <dgm:cxn modelId="{6F61C4ED-8417-4847-BA81-28F35D63EF63}" srcId="{77CD4FE8-FC70-4EB8-A30F-4B5CF25FE1F2}" destId="{B88BD4A5-63FD-476A-898F-EF884C02FE54}" srcOrd="2" destOrd="0" parTransId="{BA396D56-677A-4D73-8BE6-3648C3DC9364}" sibTransId="{9D04AF2F-80E3-4DEC-8D2D-015383294905}"/>
    <dgm:cxn modelId="{1B68CBFA-F68F-E54B-8DF6-BB936079C5D7}" type="presOf" srcId="{1C827223-EC35-4785-8CCC-4F38C00C7718}" destId="{A074F5B0-BDF1-C145-9F52-A8A1C934156F}" srcOrd="0" destOrd="0" presId="urn:microsoft.com/office/officeart/2008/layout/LinedList"/>
    <dgm:cxn modelId="{657377FC-3A82-BB41-8D12-A606052062F4}" type="presOf" srcId="{B0695CB0-D340-448A-AF8D-9522C1C289E0}" destId="{C14B4EBC-36C1-9A40-B5FE-66D8C3C1FE95}" srcOrd="0" destOrd="0" presId="urn:microsoft.com/office/officeart/2008/layout/LinedList"/>
    <dgm:cxn modelId="{57AECBA5-8F1B-E84B-8F7D-94411E55B014}" type="presParOf" srcId="{FBD8F3D5-FCCF-0643-A7D9-991F1E30491B}" destId="{D264F82E-0E24-BF42-AB3D-346C51D562C5}" srcOrd="0" destOrd="0" presId="urn:microsoft.com/office/officeart/2008/layout/LinedList"/>
    <dgm:cxn modelId="{902C5E95-868C-AE46-948B-5FDB5A675A45}" type="presParOf" srcId="{FBD8F3D5-FCCF-0643-A7D9-991F1E30491B}" destId="{4EE501B8-C7F7-AC41-8070-81E9D38501F4}" srcOrd="1" destOrd="0" presId="urn:microsoft.com/office/officeart/2008/layout/LinedList"/>
    <dgm:cxn modelId="{5EEAEEE5-1B94-844C-AAE8-61632D29C899}" type="presParOf" srcId="{4EE501B8-C7F7-AC41-8070-81E9D38501F4}" destId="{C14B4EBC-36C1-9A40-B5FE-66D8C3C1FE95}" srcOrd="0" destOrd="0" presId="urn:microsoft.com/office/officeart/2008/layout/LinedList"/>
    <dgm:cxn modelId="{8D536872-47C5-3D49-858A-FF6A9899E891}" type="presParOf" srcId="{4EE501B8-C7F7-AC41-8070-81E9D38501F4}" destId="{9B0D3DC8-1832-FB48-9C01-D1D44156F8CB}" srcOrd="1" destOrd="0" presId="urn:microsoft.com/office/officeart/2008/layout/LinedList"/>
    <dgm:cxn modelId="{F01E98C0-85E2-EF42-9992-4403E737CE9E}" type="presParOf" srcId="{FBD8F3D5-FCCF-0643-A7D9-991F1E30491B}" destId="{A7245035-BA9C-4244-B337-4D810E710BE7}" srcOrd="2" destOrd="0" presId="urn:microsoft.com/office/officeart/2008/layout/LinedList"/>
    <dgm:cxn modelId="{D1470B85-B465-5342-AB6B-7256CEF3D42C}" type="presParOf" srcId="{FBD8F3D5-FCCF-0643-A7D9-991F1E30491B}" destId="{5FAB87EE-D6E3-5748-BC8E-8827BF9FE774}" srcOrd="3" destOrd="0" presId="urn:microsoft.com/office/officeart/2008/layout/LinedList"/>
    <dgm:cxn modelId="{DB322551-EB95-A84F-8082-7F172F1ABA17}" type="presParOf" srcId="{5FAB87EE-D6E3-5748-BC8E-8827BF9FE774}" destId="{26C14ED2-CE6A-6449-B955-3B1611C7CE50}" srcOrd="0" destOrd="0" presId="urn:microsoft.com/office/officeart/2008/layout/LinedList"/>
    <dgm:cxn modelId="{A426A090-9039-9C47-AE08-1F3F2E30ADB9}" type="presParOf" srcId="{5FAB87EE-D6E3-5748-BC8E-8827BF9FE774}" destId="{1A82AF7B-D24A-3240-9BE2-1AD899D2B0F5}" srcOrd="1" destOrd="0" presId="urn:microsoft.com/office/officeart/2008/layout/LinedList"/>
    <dgm:cxn modelId="{ED9973CB-E52A-FC4C-89E5-F5CCD6C58B06}" type="presParOf" srcId="{FBD8F3D5-FCCF-0643-A7D9-991F1E30491B}" destId="{1876EA4F-578B-1E43-8571-EAA2A805F6CB}" srcOrd="4" destOrd="0" presId="urn:microsoft.com/office/officeart/2008/layout/LinedList"/>
    <dgm:cxn modelId="{816393C7-7E06-4842-A2ED-E1EEF7F7E83D}" type="presParOf" srcId="{FBD8F3D5-FCCF-0643-A7D9-991F1E30491B}" destId="{5ED587B6-10FF-C64F-82DF-58CF25EC34B1}" srcOrd="5" destOrd="0" presId="urn:microsoft.com/office/officeart/2008/layout/LinedList"/>
    <dgm:cxn modelId="{ECF57F75-A198-7844-A7CD-B6C5200CF782}" type="presParOf" srcId="{5ED587B6-10FF-C64F-82DF-58CF25EC34B1}" destId="{EA8FDA78-D922-5F42-ADDE-128E44A0C123}" srcOrd="0" destOrd="0" presId="urn:microsoft.com/office/officeart/2008/layout/LinedList"/>
    <dgm:cxn modelId="{F4C7B831-D623-6648-8E64-EB982C00C5F0}" type="presParOf" srcId="{5ED587B6-10FF-C64F-82DF-58CF25EC34B1}" destId="{93A911BC-59F4-F849-B5B5-0A2AE0D5E5B5}" srcOrd="1" destOrd="0" presId="urn:microsoft.com/office/officeart/2008/layout/LinedList"/>
    <dgm:cxn modelId="{F336D6B4-7E6E-B243-9D80-FE2B19E11D81}" type="presParOf" srcId="{FBD8F3D5-FCCF-0643-A7D9-991F1E30491B}" destId="{C2DB4AF7-FBF2-3348-8766-8632892F16EA}" srcOrd="6" destOrd="0" presId="urn:microsoft.com/office/officeart/2008/layout/LinedList"/>
    <dgm:cxn modelId="{8874DCEF-1BF0-364F-A387-719E2D8DABDF}" type="presParOf" srcId="{FBD8F3D5-FCCF-0643-A7D9-991F1E30491B}" destId="{56C9F6FF-B550-5247-AE69-A20D61519466}" srcOrd="7" destOrd="0" presId="urn:microsoft.com/office/officeart/2008/layout/LinedList"/>
    <dgm:cxn modelId="{8FFC0219-A293-814E-ABB9-37044B068F27}" type="presParOf" srcId="{56C9F6FF-B550-5247-AE69-A20D61519466}" destId="{B68E8983-E9CF-054A-A57F-5071F00FA97A}" srcOrd="0" destOrd="0" presId="urn:microsoft.com/office/officeart/2008/layout/LinedList"/>
    <dgm:cxn modelId="{EB56C54E-757D-BA45-A7E6-8297D013C512}" type="presParOf" srcId="{56C9F6FF-B550-5247-AE69-A20D61519466}" destId="{613D1455-9EE8-184F-9A5D-7180CBA61903}" srcOrd="1" destOrd="0" presId="urn:microsoft.com/office/officeart/2008/layout/LinedList"/>
    <dgm:cxn modelId="{D6CA4AB4-A0C1-0242-9877-7F34683AD8DA}" type="presParOf" srcId="{FBD8F3D5-FCCF-0643-A7D9-991F1E30491B}" destId="{BF527E46-BF95-694F-9F95-0F07E3C6ED14}" srcOrd="8" destOrd="0" presId="urn:microsoft.com/office/officeart/2008/layout/LinedList"/>
    <dgm:cxn modelId="{E1193822-6A0D-E64C-89FD-B9CDA09DEFD3}" type="presParOf" srcId="{FBD8F3D5-FCCF-0643-A7D9-991F1E30491B}" destId="{8B0B4FC1-7DDA-1749-8EC5-FC3C22532FF7}" srcOrd="9" destOrd="0" presId="urn:microsoft.com/office/officeart/2008/layout/LinedList"/>
    <dgm:cxn modelId="{14704403-7D8A-D545-8E50-A53735E8DFDA}" type="presParOf" srcId="{8B0B4FC1-7DDA-1749-8EC5-FC3C22532FF7}" destId="{A074F5B0-BDF1-C145-9F52-A8A1C934156F}" srcOrd="0" destOrd="0" presId="urn:microsoft.com/office/officeart/2008/layout/LinedList"/>
    <dgm:cxn modelId="{81ADF32F-9DEB-8C4F-9620-55DC6DF395CB}" type="presParOf" srcId="{8B0B4FC1-7DDA-1749-8EC5-FC3C22532FF7}" destId="{C6AF27F1-DA77-FD49-B268-C91CB49E4F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F050A-9129-4199-BA03-BE7B676B8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518C3F-CE3E-4BAE-89C1-5B57E37EC750}">
      <dgm:prSet/>
      <dgm:spPr/>
      <dgm:t>
        <a:bodyPr/>
        <a:lstStyle/>
        <a:p>
          <a:r>
            <a:rPr lang="en-US"/>
            <a:t>Presentazione del senso del capitolo nei suoi concetti più significativi</a:t>
          </a:r>
        </a:p>
      </dgm:t>
    </dgm:pt>
    <dgm:pt modelId="{7392712B-BD36-4CB6-B719-2991198C0922}" type="parTrans" cxnId="{F24E2957-23E4-4B20-A760-C71DFE148964}">
      <dgm:prSet/>
      <dgm:spPr/>
      <dgm:t>
        <a:bodyPr/>
        <a:lstStyle/>
        <a:p>
          <a:endParaRPr lang="en-US"/>
        </a:p>
      </dgm:t>
    </dgm:pt>
    <dgm:pt modelId="{CE988FDB-856B-4449-AC72-A3E481C01A80}" type="sibTrans" cxnId="{F24E2957-23E4-4B20-A760-C71DFE148964}">
      <dgm:prSet/>
      <dgm:spPr/>
      <dgm:t>
        <a:bodyPr/>
        <a:lstStyle/>
        <a:p>
          <a:endParaRPr lang="en-US"/>
        </a:p>
      </dgm:t>
    </dgm:pt>
    <dgm:pt modelId="{28E86B81-C332-44F8-8284-C105B80367C4}">
      <dgm:prSet/>
      <dgm:spPr/>
      <dgm:t>
        <a:bodyPr/>
        <a:lstStyle/>
        <a:p>
          <a:r>
            <a:rPr lang="en-US"/>
            <a:t>Ricostruzione delle “strutture organizzative” (funzionamento dichiarato) degli enti presentati nel capitolo</a:t>
          </a:r>
        </a:p>
      </dgm:t>
    </dgm:pt>
    <dgm:pt modelId="{FF2BEC3C-7AD1-4DDD-B030-6AA8D3DF6B77}" type="parTrans" cxnId="{FE235DD4-330C-44AC-8A59-71B724EBF502}">
      <dgm:prSet/>
      <dgm:spPr/>
      <dgm:t>
        <a:bodyPr/>
        <a:lstStyle/>
        <a:p>
          <a:endParaRPr lang="en-US"/>
        </a:p>
      </dgm:t>
    </dgm:pt>
    <dgm:pt modelId="{A35D8AC6-EB0C-42A0-9EA1-8051A89A0E45}" type="sibTrans" cxnId="{FE235DD4-330C-44AC-8A59-71B724EBF502}">
      <dgm:prSet/>
      <dgm:spPr/>
      <dgm:t>
        <a:bodyPr/>
        <a:lstStyle/>
        <a:p>
          <a:endParaRPr lang="en-US"/>
        </a:p>
      </dgm:t>
    </dgm:pt>
    <dgm:pt modelId="{35D575AF-6C82-4518-AE82-E3FC96F1E91F}">
      <dgm:prSet/>
      <dgm:spPr/>
      <dgm:t>
        <a:bodyPr/>
        <a:lstStyle/>
        <a:p>
          <a:r>
            <a:rPr lang="en-US"/>
            <a:t>Implicazioni (generali pros &amp; cons) per chi opera in imprese transfrontaliere</a:t>
          </a:r>
        </a:p>
      </dgm:t>
    </dgm:pt>
    <dgm:pt modelId="{0F76167C-C1BD-4563-BA5C-CC044447914A}" type="parTrans" cxnId="{CF151F4A-2BA0-423D-9E78-6851E0C29514}">
      <dgm:prSet/>
      <dgm:spPr/>
      <dgm:t>
        <a:bodyPr/>
        <a:lstStyle/>
        <a:p>
          <a:endParaRPr lang="en-US"/>
        </a:p>
      </dgm:t>
    </dgm:pt>
    <dgm:pt modelId="{04D73003-3AB3-49D8-A0BA-A45C82294BAD}" type="sibTrans" cxnId="{CF151F4A-2BA0-423D-9E78-6851E0C29514}">
      <dgm:prSet/>
      <dgm:spPr/>
      <dgm:t>
        <a:bodyPr/>
        <a:lstStyle/>
        <a:p>
          <a:endParaRPr lang="en-US"/>
        </a:p>
      </dgm:t>
    </dgm:pt>
    <dgm:pt modelId="{8933E2BE-3F9A-4869-B7F0-1C501299E8A1}">
      <dgm:prSet/>
      <dgm:spPr/>
      <dgm:t>
        <a:bodyPr/>
        <a:lstStyle/>
        <a:p>
          <a:r>
            <a:rPr lang="en-US"/>
            <a:t>Wrap up and key concepts!</a:t>
          </a:r>
        </a:p>
      </dgm:t>
    </dgm:pt>
    <dgm:pt modelId="{B98D86CC-3024-429A-8204-DDAD69B8B0F8}" type="parTrans" cxnId="{D6EE06D2-5735-40C3-8A37-9F1C49ACE4BB}">
      <dgm:prSet/>
      <dgm:spPr/>
      <dgm:t>
        <a:bodyPr/>
        <a:lstStyle/>
        <a:p>
          <a:endParaRPr lang="en-US"/>
        </a:p>
      </dgm:t>
    </dgm:pt>
    <dgm:pt modelId="{3BCE6ECE-A8E8-460A-8662-A691EC24C270}" type="sibTrans" cxnId="{D6EE06D2-5735-40C3-8A37-9F1C49ACE4BB}">
      <dgm:prSet/>
      <dgm:spPr/>
      <dgm:t>
        <a:bodyPr/>
        <a:lstStyle/>
        <a:p>
          <a:endParaRPr lang="en-US"/>
        </a:p>
      </dgm:t>
    </dgm:pt>
    <dgm:pt modelId="{B003814F-DCF2-3F4F-AF72-0D17DB30902F}" type="pres">
      <dgm:prSet presAssocID="{7CCF050A-9129-4199-BA03-BE7B676B814A}" presName="linear" presStyleCnt="0">
        <dgm:presLayoutVars>
          <dgm:animLvl val="lvl"/>
          <dgm:resizeHandles val="exact"/>
        </dgm:presLayoutVars>
      </dgm:prSet>
      <dgm:spPr/>
    </dgm:pt>
    <dgm:pt modelId="{6919BC41-CE91-D849-A191-105C94960B2C}" type="pres">
      <dgm:prSet presAssocID="{53518C3F-CE3E-4BAE-89C1-5B57E37EC7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8C259C-DE1E-0143-BFA3-9C4FB499A9ED}" type="pres">
      <dgm:prSet presAssocID="{CE988FDB-856B-4449-AC72-A3E481C01A80}" presName="spacer" presStyleCnt="0"/>
      <dgm:spPr/>
    </dgm:pt>
    <dgm:pt modelId="{B56BC9A0-9397-F642-A44D-D95EB923444A}" type="pres">
      <dgm:prSet presAssocID="{28E86B81-C332-44F8-8284-C105B80367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0DA34C-942A-9441-8BB0-190A456727EF}" type="pres">
      <dgm:prSet presAssocID="{A35D8AC6-EB0C-42A0-9EA1-8051A89A0E45}" presName="spacer" presStyleCnt="0"/>
      <dgm:spPr/>
    </dgm:pt>
    <dgm:pt modelId="{AD4E3454-0E51-5D4E-B7E1-BCCC197AA538}" type="pres">
      <dgm:prSet presAssocID="{35D575AF-6C82-4518-AE82-E3FC96F1E9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BE27E7-2CB3-5048-8FB4-E9A0E4FDCC93}" type="pres">
      <dgm:prSet presAssocID="{04D73003-3AB3-49D8-A0BA-A45C82294BAD}" presName="spacer" presStyleCnt="0"/>
      <dgm:spPr/>
    </dgm:pt>
    <dgm:pt modelId="{E6C237BF-14B4-394D-ADF4-BA8CA64E4C7A}" type="pres">
      <dgm:prSet presAssocID="{8933E2BE-3F9A-4869-B7F0-1C501299E8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6E772E-8C61-B640-9AAC-5FFAC5FBFAF3}" type="presOf" srcId="{35D575AF-6C82-4518-AE82-E3FC96F1E91F}" destId="{AD4E3454-0E51-5D4E-B7E1-BCCC197AA538}" srcOrd="0" destOrd="0" presId="urn:microsoft.com/office/officeart/2005/8/layout/vList2"/>
    <dgm:cxn modelId="{CE4C5B3D-1AFE-644F-B3ED-4B267F2B468C}" type="presOf" srcId="{8933E2BE-3F9A-4869-B7F0-1C501299E8A1}" destId="{E6C237BF-14B4-394D-ADF4-BA8CA64E4C7A}" srcOrd="0" destOrd="0" presId="urn:microsoft.com/office/officeart/2005/8/layout/vList2"/>
    <dgm:cxn modelId="{CF151F4A-2BA0-423D-9E78-6851E0C29514}" srcId="{7CCF050A-9129-4199-BA03-BE7B676B814A}" destId="{35D575AF-6C82-4518-AE82-E3FC96F1E91F}" srcOrd="2" destOrd="0" parTransId="{0F76167C-C1BD-4563-BA5C-CC044447914A}" sibTransId="{04D73003-3AB3-49D8-A0BA-A45C82294BAD}"/>
    <dgm:cxn modelId="{628DEB4B-7466-C140-AC18-8FCB75A609DE}" type="presOf" srcId="{53518C3F-CE3E-4BAE-89C1-5B57E37EC750}" destId="{6919BC41-CE91-D849-A191-105C94960B2C}" srcOrd="0" destOrd="0" presId="urn:microsoft.com/office/officeart/2005/8/layout/vList2"/>
    <dgm:cxn modelId="{F24E2957-23E4-4B20-A760-C71DFE148964}" srcId="{7CCF050A-9129-4199-BA03-BE7B676B814A}" destId="{53518C3F-CE3E-4BAE-89C1-5B57E37EC750}" srcOrd="0" destOrd="0" parTransId="{7392712B-BD36-4CB6-B719-2991198C0922}" sibTransId="{CE988FDB-856B-4449-AC72-A3E481C01A80}"/>
    <dgm:cxn modelId="{0CE46657-5689-A340-9CFA-B71C803678AF}" type="presOf" srcId="{28E86B81-C332-44F8-8284-C105B80367C4}" destId="{B56BC9A0-9397-F642-A44D-D95EB923444A}" srcOrd="0" destOrd="0" presId="urn:microsoft.com/office/officeart/2005/8/layout/vList2"/>
    <dgm:cxn modelId="{A94626C1-9E81-0C4D-9223-B420A0E7734F}" type="presOf" srcId="{7CCF050A-9129-4199-BA03-BE7B676B814A}" destId="{B003814F-DCF2-3F4F-AF72-0D17DB30902F}" srcOrd="0" destOrd="0" presId="urn:microsoft.com/office/officeart/2005/8/layout/vList2"/>
    <dgm:cxn modelId="{D6EE06D2-5735-40C3-8A37-9F1C49ACE4BB}" srcId="{7CCF050A-9129-4199-BA03-BE7B676B814A}" destId="{8933E2BE-3F9A-4869-B7F0-1C501299E8A1}" srcOrd="3" destOrd="0" parTransId="{B98D86CC-3024-429A-8204-DDAD69B8B0F8}" sibTransId="{3BCE6ECE-A8E8-460A-8662-A691EC24C270}"/>
    <dgm:cxn modelId="{FE235DD4-330C-44AC-8A59-71B724EBF502}" srcId="{7CCF050A-9129-4199-BA03-BE7B676B814A}" destId="{28E86B81-C332-44F8-8284-C105B80367C4}" srcOrd="1" destOrd="0" parTransId="{FF2BEC3C-7AD1-4DDD-B030-6AA8D3DF6B77}" sibTransId="{A35D8AC6-EB0C-42A0-9EA1-8051A89A0E45}"/>
    <dgm:cxn modelId="{DE40034A-56A7-9D4A-BD7E-28015BED38F3}" type="presParOf" srcId="{B003814F-DCF2-3F4F-AF72-0D17DB30902F}" destId="{6919BC41-CE91-D849-A191-105C94960B2C}" srcOrd="0" destOrd="0" presId="urn:microsoft.com/office/officeart/2005/8/layout/vList2"/>
    <dgm:cxn modelId="{F9DB94F2-9949-B143-B9F1-3862FACAD898}" type="presParOf" srcId="{B003814F-DCF2-3F4F-AF72-0D17DB30902F}" destId="{748C259C-DE1E-0143-BFA3-9C4FB499A9ED}" srcOrd="1" destOrd="0" presId="urn:microsoft.com/office/officeart/2005/8/layout/vList2"/>
    <dgm:cxn modelId="{C775AE77-2137-5C40-A7D8-FDDFDD31D544}" type="presParOf" srcId="{B003814F-DCF2-3F4F-AF72-0D17DB30902F}" destId="{B56BC9A0-9397-F642-A44D-D95EB923444A}" srcOrd="2" destOrd="0" presId="urn:microsoft.com/office/officeart/2005/8/layout/vList2"/>
    <dgm:cxn modelId="{9ECB21F3-E3A7-204F-BBF1-E0DB30FE7635}" type="presParOf" srcId="{B003814F-DCF2-3F4F-AF72-0D17DB30902F}" destId="{BE0DA34C-942A-9441-8BB0-190A456727EF}" srcOrd="3" destOrd="0" presId="urn:microsoft.com/office/officeart/2005/8/layout/vList2"/>
    <dgm:cxn modelId="{3A4BDDC8-C3A2-F14C-8D2F-4AB09F338201}" type="presParOf" srcId="{B003814F-DCF2-3F4F-AF72-0D17DB30902F}" destId="{AD4E3454-0E51-5D4E-B7E1-BCCC197AA538}" srcOrd="4" destOrd="0" presId="urn:microsoft.com/office/officeart/2005/8/layout/vList2"/>
    <dgm:cxn modelId="{E5A6EB97-3F54-2445-A6AD-4D13A3BFF0E4}" type="presParOf" srcId="{B003814F-DCF2-3F4F-AF72-0D17DB30902F}" destId="{9FBE27E7-2CB3-5048-8FB4-E9A0E4FDCC93}" srcOrd="5" destOrd="0" presId="urn:microsoft.com/office/officeart/2005/8/layout/vList2"/>
    <dgm:cxn modelId="{82B8B0F2-BA9C-8F49-92E2-DFADAE3F9B5E}" type="presParOf" srcId="{B003814F-DCF2-3F4F-AF72-0D17DB30902F}" destId="{E6C237BF-14B4-394D-ADF4-BA8CA64E4C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6F43B9-FE4D-40B8-9261-3BD115610C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064B96-E1A4-4C2B-BA09-14D618D72195}">
      <dgm:prSet/>
      <dgm:spPr/>
      <dgm:t>
        <a:bodyPr/>
        <a:lstStyle/>
        <a:p>
          <a:r>
            <a:rPr lang="en-US"/>
            <a:t>USA, Russia, Cina, UK, Francia </a:t>
          </a:r>
          <a:r>
            <a:rPr lang="en-GB"/>
            <a:t>D</a:t>
          </a:r>
          <a:r>
            <a:rPr lang="en-US"/>
            <a:t>iritto di veto (per convincere Urss ad entrare)</a:t>
          </a:r>
        </a:p>
      </dgm:t>
    </dgm:pt>
    <dgm:pt modelId="{928BB690-D72F-40A8-A7D6-24C0305D911F}" type="parTrans" cxnId="{1ABCF71C-3531-4351-87DB-2C37A0F841AF}">
      <dgm:prSet/>
      <dgm:spPr/>
      <dgm:t>
        <a:bodyPr/>
        <a:lstStyle/>
        <a:p>
          <a:endParaRPr lang="en-US"/>
        </a:p>
      </dgm:t>
    </dgm:pt>
    <dgm:pt modelId="{704FF2CE-23D7-4CB8-BB7C-4B19BCD63CFD}" type="sibTrans" cxnId="{1ABCF71C-3531-4351-87DB-2C37A0F841AF}">
      <dgm:prSet/>
      <dgm:spPr/>
      <dgm:t>
        <a:bodyPr/>
        <a:lstStyle/>
        <a:p>
          <a:endParaRPr lang="en-US"/>
        </a:p>
      </dgm:t>
    </dgm:pt>
    <dgm:pt modelId="{5821DC5A-F600-4F4E-B8BE-A616248B99B0}">
      <dgm:prSet/>
      <dgm:spPr/>
      <dgm:t>
        <a:bodyPr/>
        <a:lstStyle/>
        <a:p>
          <a:r>
            <a:rPr lang="en-US"/>
            <a:t>Segretario generale </a:t>
          </a:r>
        </a:p>
      </dgm:t>
    </dgm:pt>
    <dgm:pt modelId="{5EBDE611-D8D4-4993-8D59-55D1866C70EA}" type="parTrans" cxnId="{0339805D-B34D-4664-9FDD-78F059B229A5}">
      <dgm:prSet/>
      <dgm:spPr/>
      <dgm:t>
        <a:bodyPr/>
        <a:lstStyle/>
        <a:p>
          <a:endParaRPr lang="en-US"/>
        </a:p>
      </dgm:t>
    </dgm:pt>
    <dgm:pt modelId="{FC1A3B0C-8F62-4B1B-AFF5-39EFCFCBCE6E}" type="sibTrans" cxnId="{0339805D-B34D-4664-9FDD-78F059B229A5}">
      <dgm:prSet/>
      <dgm:spPr/>
      <dgm:t>
        <a:bodyPr/>
        <a:lstStyle/>
        <a:p>
          <a:endParaRPr lang="en-US"/>
        </a:p>
      </dgm:t>
    </dgm:pt>
    <dgm:pt modelId="{4A16499C-2E60-48FE-AE65-EA380841486A}">
      <dgm:prSet/>
      <dgm:spPr/>
      <dgm:t>
        <a:bodyPr/>
        <a:lstStyle/>
        <a:p>
          <a:r>
            <a:rPr lang="en-US"/>
            <a:t>Assemblea generale (dal 1950 </a:t>
          </a:r>
          <a:r>
            <a:rPr lang="en-US" i="1"/>
            <a:t>Uniting for peace</a:t>
          </a:r>
          <a:r>
            <a:rPr lang="en-US"/>
            <a:t>)</a:t>
          </a:r>
        </a:p>
      </dgm:t>
    </dgm:pt>
    <dgm:pt modelId="{DF5B3A69-3248-4150-8417-4071FD4C1B59}" type="parTrans" cxnId="{0A6C8A60-9FE1-4F6D-97F5-1BC026FA0615}">
      <dgm:prSet/>
      <dgm:spPr/>
      <dgm:t>
        <a:bodyPr/>
        <a:lstStyle/>
        <a:p>
          <a:endParaRPr lang="en-US"/>
        </a:p>
      </dgm:t>
    </dgm:pt>
    <dgm:pt modelId="{72A3C50D-69CA-4B8E-BF42-9D1EB34026F1}" type="sibTrans" cxnId="{0A6C8A60-9FE1-4F6D-97F5-1BC026FA0615}">
      <dgm:prSet/>
      <dgm:spPr/>
      <dgm:t>
        <a:bodyPr/>
        <a:lstStyle/>
        <a:p>
          <a:endParaRPr lang="en-US"/>
        </a:p>
      </dgm:t>
    </dgm:pt>
    <dgm:pt modelId="{6A913C82-6B85-46CB-A264-214DA8236D91}">
      <dgm:prSet/>
      <dgm:spPr/>
      <dgm:t>
        <a:bodyPr/>
        <a:lstStyle/>
        <a:p>
          <a:r>
            <a:rPr lang="en-GB"/>
            <a:t>A</a:t>
          </a:r>
          <a:r>
            <a:rPr lang="en-US"/>
            <a:t>rt. 43 (forze militari) e 47 (coman do militare) inattuati</a:t>
          </a:r>
        </a:p>
      </dgm:t>
    </dgm:pt>
    <dgm:pt modelId="{7C54851F-75F8-4A70-93F5-B2D03E9AB1E5}" type="parTrans" cxnId="{5B4A43B8-9ED7-4DC9-A034-985EA41C1939}">
      <dgm:prSet/>
      <dgm:spPr/>
      <dgm:t>
        <a:bodyPr/>
        <a:lstStyle/>
        <a:p>
          <a:endParaRPr lang="en-US"/>
        </a:p>
      </dgm:t>
    </dgm:pt>
    <dgm:pt modelId="{FB260BEE-7FEA-4D67-8FB5-0BB1DF0EE662}" type="sibTrans" cxnId="{5B4A43B8-9ED7-4DC9-A034-985EA41C1939}">
      <dgm:prSet/>
      <dgm:spPr/>
      <dgm:t>
        <a:bodyPr/>
        <a:lstStyle/>
        <a:p>
          <a:endParaRPr lang="en-US"/>
        </a:p>
      </dgm:t>
    </dgm:pt>
    <dgm:pt modelId="{4A5D4184-BD0C-804A-B205-00DBD8F928D1}" type="pres">
      <dgm:prSet presAssocID="{DA6F43B9-FE4D-40B8-9261-3BD115610CD1}" presName="linear" presStyleCnt="0">
        <dgm:presLayoutVars>
          <dgm:animLvl val="lvl"/>
          <dgm:resizeHandles val="exact"/>
        </dgm:presLayoutVars>
      </dgm:prSet>
      <dgm:spPr/>
    </dgm:pt>
    <dgm:pt modelId="{58F4CDBD-FE8C-A64E-854C-B44FB9443783}" type="pres">
      <dgm:prSet presAssocID="{24064B96-E1A4-4C2B-BA09-14D618D7219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ECFAD7-972E-E24E-821D-EDF02A2817B9}" type="pres">
      <dgm:prSet presAssocID="{704FF2CE-23D7-4CB8-BB7C-4B19BCD63CFD}" presName="spacer" presStyleCnt="0"/>
      <dgm:spPr/>
    </dgm:pt>
    <dgm:pt modelId="{2BE9C878-055F-9943-A638-132BE50CC9B8}" type="pres">
      <dgm:prSet presAssocID="{5821DC5A-F600-4F4E-B8BE-A616248B99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BD961BC-A23C-4749-880A-47C6D14DB30B}" type="pres">
      <dgm:prSet presAssocID="{FC1A3B0C-8F62-4B1B-AFF5-39EFCFCBCE6E}" presName="spacer" presStyleCnt="0"/>
      <dgm:spPr/>
    </dgm:pt>
    <dgm:pt modelId="{6D29407A-EB92-424F-B7E6-2A64AB8CD525}" type="pres">
      <dgm:prSet presAssocID="{4A16499C-2E60-48FE-AE65-EA38084148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8E48FA-194E-F149-A10D-6772141AF5F5}" type="pres">
      <dgm:prSet presAssocID="{72A3C50D-69CA-4B8E-BF42-9D1EB34026F1}" presName="spacer" presStyleCnt="0"/>
      <dgm:spPr/>
    </dgm:pt>
    <dgm:pt modelId="{DA5FE27F-1F3F-A94A-A710-D43D7E272DD3}" type="pres">
      <dgm:prSet presAssocID="{6A913C82-6B85-46CB-A264-214DA8236D9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BCF71C-3531-4351-87DB-2C37A0F841AF}" srcId="{DA6F43B9-FE4D-40B8-9261-3BD115610CD1}" destId="{24064B96-E1A4-4C2B-BA09-14D618D72195}" srcOrd="0" destOrd="0" parTransId="{928BB690-D72F-40A8-A7D6-24C0305D911F}" sibTransId="{704FF2CE-23D7-4CB8-BB7C-4B19BCD63CFD}"/>
    <dgm:cxn modelId="{0339805D-B34D-4664-9FDD-78F059B229A5}" srcId="{DA6F43B9-FE4D-40B8-9261-3BD115610CD1}" destId="{5821DC5A-F600-4F4E-B8BE-A616248B99B0}" srcOrd="1" destOrd="0" parTransId="{5EBDE611-D8D4-4993-8D59-55D1866C70EA}" sibTransId="{FC1A3B0C-8F62-4B1B-AFF5-39EFCFCBCE6E}"/>
    <dgm:cxn modelId="{0A6C8A60-9FE1-4F6D-97F5-1BC026FA0615}" srcId="{DA6F43B9-FE4D-40B8-9261-3BD115610CD1}" destId="{4A16499C-2E60-48FE-AE65-EA380841486A}" srcOrd="2" destOrd="0" parTransId="{DF5B3A69-3248-4150-8417-4071FD4C1B59}" sibTransId="{72A3C50D-69CA-4B8E-BF42-9D1EB34026F1}"/>
    <dgm:cxn modelId="{D6ED627E-BD79-DD45-A700-F68A87CA43BD}" type="presOf" srcId="{6A913C82-6B85-46CB-A264-214DA8236D91}" destId="{DA5FE27F-1F3F-A94A-A710-D43D7E272DD3}" srcOrd="0" destOrd="0" presId="urn:microsoft.com/office/officeart/2005/8/layout/vList2"/>
    <dgm:cxn modelId="{CC0DE096-0533-5744-980C-9676201F877F}" type="presOf" srcId="{5821DC5A-F600-4F4E-B8BE-A616248B99B0}" destId="{2BE9C878-055F-9943-A638-132BE50CC9B8}" srcOrd="0" destOrd="0" presId="urn:microsoft.com/office/officeart/2005/8/layout/vList2"/>
    <dgm:cxn modelId="{9EB9479F-4E5C-CC4A-959D-F97CCBA963CD}" type="presOf" srcId="{4A16499C-2E60-48FE-AE65-EA380841486A}" destId="{6D29407A-EB92-424F-B7E6-2A64AB8CD525}" srcOrd="0" destOrd="0" presId="urn:microsoft.com/office/officeart/2005/8/layout/vList2"/>
    <dgm:cxn modelId="{5B4A43B8-9ED7-4DC9-A034-985EA41C1939}" srcId="{DA6F43B9-FE4D-40B8-9261-3BD115610CD1}" destId="{6A913C82-6B85-46CB-A264-214DA8236D91}" srcOrd="3" destOrd="0" parTransId="{7C54851F-75F8-4A70-93F5-B2D03E9AB1E5}" sibTransId="{FB260BEE-7FEA-4D67-8FB5-0BB1DF0EE662}"/>
    <dgm:cxn modelId="{DEBEB3BC-EB60-5B46-A0A6-590034634436}" type="presOf" srcId="{24064B96-E1A4-4C2B-BA09-14D618D72195}" destId="{58F4CDBD-FE8C-A64E-854C-B44FB9443783}" srcOrd="0" destOrd="0" presId="urn:microsoft.com/office/officeart/2005/8/layout/vList2"/>
    <dgm:cxn modelId="{AEB351C2-43CA-3840-8DA4-AB1FDF90C67E}" type="presOf" srcId="{DA6F43B9-FE4D-40B8-9261-3BD115610CD1}" destId="{4A5D4184-BD0C-804A-B205-00DBD8F928D1}" srcOrd="0" destOrd="0" presId="urn:microsoft.com/office/officeart/2005/8/layout/vList2"/>
    <dgm:cxn modelId="{7E61DE45-DB00-1347-B023-19D5ADA7FA2F}" type="presParOf" srcId="{4A5D4184-BD0C-804A-B205-00DBD8F928D1}" destId="{58F4CDBD-FE8C-A64E-854C-B44FB9443783}" srcOrd="0" destOrd="0" presId="urn:microsoft.com/office/officeart/2005/8/layout/vList2"/>
    <dgm:cxn modelId="{3DA764DE-3BD5-A540-904D-1CB533E24975}" type="presParOf" srcId="{4A5D4184-BD0C-804A-B205-00DBD8F928D1}" destId="{70ECFAD7-972E-E24E-821D-EDF02A2817B9}" srcOrd="1" destOrd="0" presId="urn:microsoft.com/office/officeart/2005/8/layout/vList2"/>
    <dgm:cxn modelId="{2A99D95F-44C3-8F4A-B01A-E805D1D9C951}" type="presParOf" srcId="{4A5D4184-BD0C-804A-B205-00DBD8F928D1}" destId="{2BE9C878-055F-9943-A638-132BE50CC9B8}" srcOrd="2" destOrd="0" presId="urn:microsoft.com/office/officeart/2005/8/layout/vList2"/>
    <dgm:cxn modelId="{588F2CD1-8DEC-BB4E-8C9A-7D50069D2CAD}" type="presParOf" srcId="{4A5D4184-BD0C-804A-B205-00DBD8F928D1}" destId="{FBD961BC-A23C-4749-880A-47C6D14DB30B}" srcOrd="3" destOrd="0" presId="urn:microsoft.com/office/officeart/2005/8/layout/vList2"/>
    <dgm:cxn modelId="{4E98276F-6883-0B44-87FF-663BBB31C222}" type="presParOf" srcId="{4A5D4184-BD0C-804A-B205-00DBD8F928D1}" destId="{6D29407A-EB92-424F-B7E6-2A64AB8CD525}" srcOrd="4" destOrd="0" presId="urn:microsoft.com/office/officeart/2005/8/layout/vList2"/>
    <dgm:cxn modelId="{F6F3C8A3-DE91-4442-BB14-3EC30F310F61}" type="presParOf" srcId="{4A5D4184-BD0C-804A-B205-00DBD8F928D1}" destId="{F88E48FA-194E-F149-A10D-6772141AF5F5}" srcOrd="5" destOrd="0" presId="urn:microsoft.com/office/officeart/2005/8/layout/vList2"/>
    <dgm:cxn modelId="{26A08506-EC85-2D41-B76C-1AD1F657A345}" type="presParOf" srcId="{4A5D4184-BD0C-804A-B205-00DBD8F928D1}" destId="{DA5FE27F-1F3F-A94A-A710-D43D7E272D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27F084-9E0A-430A-B6A5-18E31E72C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452B4-03D9-4EEA-BE16-15D1E5DFABB6}">
      <dgm:prSet/>
      <dgm:spPr/>
      <dgm:t>
        <a:bodyPr/>
        <a:lstStyle/>
        <a:p>
          <a:r>
            <a:rPr lang="en-US" dirty="0" err="1"/>
            <a:t>Potere</a:t>
          </a:r>
          <a:r>
            <a:rPr lang="en-US" dirty="0"/>
            <a:t>:</a:t>
          </a:r>
        </a:p>
      </dgm:t>
    </dgm:pt>
    <dgm:pt modelId="{8CD9071F-AD5C-4206-B370-E8E0581EC66D}" type="parTrans" cxnId="{4DB8BD94-A75F-401E-847D-27B2A93B0280}">
      <dgm:prSet/>
      <dgm:spPr/>
      <dgm:t>
        <a:bodyPr/>
        <a:lstStyle/>
        <a:p>
          <a:endParaRPr lang="en-US"/>
        </a:p>
      </dgm:t>
    </dgm:pt>
    <dgm:pt modelId="{26087057-B83B-4E22-BD69-A8EF27DF8E74}" type="sibTrans" cxnId="{4DB8BD94-A75F-401E-847D-27B2A93B0280}">
      <dgm:prSet/>
      <dgm:spPr/>
      <dgm:t>
        <a:bodyPr/>
        <a:lstStyle/>
        <a:p>
          <a:endParaRPr lang="en-US"/>
        </a:p>
      </dgm:t>
    </dgm:pt>
    <dgm:pt modelId="{1A6E9A10-78FE-4CC3-8EF0-6A5F9FC58E6B}">
      <dgm:prSet/>
      <dgm:spPr/>
      <dgm:t>
        <a:bodyPr/>
        <a:lstStyle/>
        <a:p>
          <a:r>
            <a:rPr lang="en-GB" dirty="0"/>
            <a:t>P</a:t>
          </a:r>
          <a:r>
            <a:rPr lang="en-US" dirty="0" err="1"/>
            <a:t>roblema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trasparenza</a:t>
          </a:r>
          <a:endParaRPr lang="en-US" dirty="0"/>
        </a:p>
      </dgm:t>
    </dgm:pt>
    <dgm:pt modelId="{CBD86507-EB19-4E07-BFF5-A104C22BB2BB}" type="parTrans" cxnId="{F27B222A-A627-4FF0-B2A2-F927930F2A43}">
      <dgm:prSet/>
      <dgm:spPr/>
      <dgm:t>
        <a:bodyPr/>
        <a:lstStyle/>
        <a:p>
          <a:endParaRPr lang="en-US"/>
        </a:p>
      </dgm:t>
    </dgm:pt>
    <dgm:pt modelId="{18246D56-1692-4E55-8E32-867E1E4D2291}" type="sibTrans" cxnId="{F27B222A-A627-4FF0-B2A2-F927930F2A43}">
      <dgm:prSet/>
      <dgm:spPr/>
      <dgm:t>
        <a:bodyPr/>
        <a:lstStyle/>
        <a:p>
          <a:endParaRPr lang="en-US"/>
        </a:p>
      </dgm:t>
    </dgm:pt>
    <dgm:pt modelId="{AAEC17AD-741E-47E6-A965-91853FF0DFBF}">
      <dgm:prSet/>
      <dgm:spPr/>
      <dgm:t>
        <a:bodyPr/>
        <a:lstStyle/>
        <a:p>
          <a:r>
            <a:rPr lang="en-GB"/>
            <a:t>P</a:t>
          </a:r>
          <a:r>
            <a:rPr lang="en-US"/>
            <a:t>roblema dell’adesione delgi stati</a:t>
          </a:r>
        </a:p>
      </dgm:t>
    </dgm:pt>
    <dgm:pt modelId="{53F30DE8-99EC-4992-8034-73CA3F5D5D28}" type="parTrans" cxnId="{F4451DBF-E9CB-4512-9BEB-2CF381AB3F99}">
      <dgm:prSet/>
      <dgm:spPr/>
      <dgm:t>
        <a:bodyPr/>
        <a:lstStyle/>
        <a:p>
          <a:endParaRPr lang="en-US"/>
        </a:p>
      </dgm:t>
    </dgm:pt>
    <dgm:pt modelId="{BD82D360-BFC2-46C2-9E66-FE28DF31CBDF}" type="sibTrans" cxnId="{F4451DBF-E9CB-4512-9BEB-2CF381AB3F99}">
      <dgm:prSet/>
      <dgm:spPr/>
      <dgm:t>
        <a:bodyPr/>
        <a:lstStyle/>
        <a:p>
          <a:endParaRPr lang="en-US"/>
        </a:p>
      </dgm:t>
    </dgm:pt>
    <dgm:pt modelId="{4B7C5BA8-BD22-4E18-8427-C94D16A976F0}">
      <dgm:prSet/>
      <dgm:spPr/>
      <dgm:t>
        <a:bodyPr/>
        <a:lstStyle/>
        <a:p>
          <a:r>
            <a:rPr lang="en-US"/>
            <a:t>Interessi: </a:t>
          </a:r>
        </a:p>
      </dgm:t>
    </dgm:pt>
    <dgm:pt modelId="{A7D951EE-B5E6-4253-80FF-EFD5885426AA}" type="parTrans" cxnId="{1ACA63E9-73FD-42EB-96BE-DE9FC4B2FB94}">
      <dgm:prSet/>
      <dgm:spPr/>
      <dgm:t>
        <a:bodyPr/>
        <a:lstStyle/>
        <a:p>
          <a:endParaRPr lang="en-US"/>
        </a:p>
      </dgm:t>
    </dgm:pt>
    <dgm:pt modelId="{0A2AE146-DA50-4E40-9B33-A242C6D9259D}" type="sibTrans" cxnId="{1ACA63E9-73FD-42EB-96BE-DE9FC4B2FB94}">
      <dgm:prSet/>
      <dgm:spPr/>
      <dgm:t>
        <a:bodyPr/>
        <a:lstStyle/>
        <a:p>
          <a:endParaRPr lang="en-US"/>
        </a:p>
      </dgm:t>
    </dgm:pt>
    <dgm:pt modelId="{B7ECFCE1-8160-4220-B7B9-0BD03E0EF586}">
      <dgm:prSet/>
      <dgm:spPr/>
      <dgm:t>
        <a:bodyPr/>
        <a:lstStyle/>
        <a:p>
          <a:r>
            <a:rPr lang="en-GB" dirty="0"/>
            <a:t>C</a:t>
          </a:r>
          <a:r>
            <a:rPr lang="en-US" dirty="0" err="1"/>
            <a:t>apacità</a:t>
          </a:r>
          <a:r>
            <a:rPr lang="en-US" dirty="0"/>
            <a:t> ONU </a:t>
          </a:r>
          <a:r>
            <a:rPr lang="en-US" dirty="0" err="1"/>
            <a:t>nei</a:t>
          </a:r>
          <a:r>
            <a:rPr lang="en-US" dirty="0"/>
            <a:t> </a:t>
          </a:r>
          <a:r>
            <a:rPr lang="en-US" dirty="0" err="1"/>
            <a:t>contesti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accettano</a:t>
          </a:r>
          <a:r>
            <a:rPr lang="en-US" dirty="0"/>
            <a:t> </a:t>
          </a:r>
          <a:r>
            <a:rPr lang="en-US" dirty="0" err="1"/>
            <a:t>l’intervento</a:t>
          </a:r>
          <a:endParaRPr lang="en-US" dirty="0"/>
        </a:p>
      </dgm:t>
    </dgm:pt>
    <dgm:pt modelId="{B25007D5-2EDB-400F-8CC2-DD4965808424}" type="parTrans" cxnId="{32AB49BF-B649-46F7-9969-347B761D72AC}">
      <dgm:prSet/>
      <dgm:spPr/>
      <dgm:t>
        <a:bodyPr/>
        <a:lstStyle/>
        <a:p>
          <a:endParaRPr lang="en-US"/>
        </a:p>
      </dgm:t>
    </dgm:pt>
    <dgm:pt modelId="{2BB91DB2-7E43-40D1-9B6B-620F3D9C06CA}" type="sibTrans" cxnId="{32AB49BF-B649-46F7-9969-347B761D72AC}">
      <dgm:prSet/>
      <dgm:spPr/>
      <dgm:t>
        <a:bodyPr/>
        <a:lstStyle/>
        <a:p>
          <a:endParaRPr lang="en-US"/>
        </a:p>
      </dgm:t>
    </dgm:pt>
    <dgm:pt modelId="{2DFE0829-9986-4A40-97BC-FD8475F3B65E}">
      <dgm:prSet/>
      <dgm:spPr/>
      <dgm:t>
        <a:bodyPr/>
        <a:lstStyle/>
        <a:p>
          <a:r>
            <a:rPr lang="en-GB"/>
            <a:t>U</a:t>
          </a:r>
          <a:r>
            <a:rPr lang="en-US"/>
            <a:t>niversalità dell’adesione</a:t>
          </a:r>
        </a:p>
      </dgm:t>
    </dgm:pt>
    <dgm:pt modelId="{08CEB991-ADC6-4FFA-933E-79015F1DDE5C}" type="parTrans" cxnId="{BA73AA3C-3F76-441E-BDF8-03499A853301}">
      <dgm:prSet/>
      <dgm:spPr/>
      <dgm:t>
        <a:bodyPr/>
        <a:lstStyle/>
        <a:p>
          <a:endParaRPr lang="en-US"/>
        </a:p>
      </dgm:t>
    </dgm:pt>
    <dgm:pt modelId="{DADCAFD8-3719-4CFC-AA90-E0196A920610}" type="sibTrans" cxnId="{BA73AA3C-3F76-441E-BDF8-03499A853301}">
      <dgm:prSet/>
      <dgm:spPr/>
      <dgm:t>
        <a:bodyPr/>
        <a:lstStyle/>
        <a:p>
          <a:endParaRPr lang="en-US"/>
        </a:p>
      </dgm:t>
    </dgm:pt>
    <dgm:pt modelId="{623A8943-85F8-4E92-9682-90D5C2BDA67E}">
      <dgm:prSet/>
      <dgm:spPr/>
      <dgm:t>
        <a:bodyPr/>
        <a:lstStyle/>
        <a:p>
          <a:r>
            <a:rPr lang="en-US"/>
            <a:t>Idee: </a:t>
          </a:r>
        </a:p>
      </dgm:t>
    </dgm:pt>
    <dgm:pt modelId="{B1B45DC9-389B-484E-B028-C4660A0B7AF6}" type="parTrans" cxnId="{CED0843F-6CFF-4D1E-A749-43B57CA5CAD2}">
      <dgm:prSet/>
      <dgm:spPr/>
      <dgm:t>
        <a:bodyPr/>
        <a:lstStyle/>
        <a:p>
          <a:endParaRPr lang="en-US"/>
        </a:p>
      </dgm:t>
    </dgm:pt>
    <dgm:pt modelId="{F6DFF053-C810-4440-9F10-8C438D16A943}" type="sibTrans" cxnId="{CED0843F-6CFF-4D1E-A749-43B57CA5CAD2}">
      <dgm:prSet/>
      <dgm:spPr/>
      <dgm:t>
        <a:bodyPr/>
        <a:lstStyle/>
        <a:p>
          <a:endParaRPr lang="en-US"/>
        </a:p>
      </dgm:t>
    </dgm:pt>
    <dgm:pt modelId="{398CFA36-34E1-4349-9318-F45AF71B15CA}">
      <dgm:prSet/>
      <dgm:spPr/>
      <dgm:t>
        <a:bodyPr/>
        <a:lstStyle/>
        <a:p>
          <a:r>
            <a:rPr lang="en-US"/>
            <a:t>multilateralità, confronto, mutamento di fronte a conflitti</a:t>
          </a:r>
        </a:p>
      </dgm:t>
    </dgm:pt>
    <dgm:pt modelId="{4657C347-31B3-491E-9A1C-7C0E1D3BCD3F}" type="parTrans" cxnId="{FF69F40D-D4F9-4022-B5BD-EE5623F810B9}">
      <dgm:prSet/>
      <dgm:spPr/>
      <dgm:t>
        <a:bodyPr/>
        <a:lstStyle/>
        <a:p>
          <a:endParaRPr lang="en-US"/>
        </a:p>
      </dgm:t>
    </dgm:pt>
    <dgm:pt modelId="{F9D4D1C2-070E-4D58-9586-2064F1198E90}" type="sibTrans" cxnId="{FF69F40D-D4F9-4022-B5BD-EE5623F810B9}">
      <dgm:prSet/>
      <dgm:spPr/>
      <dgm:t>
        <a:bodyPr/>
        <a:lstStyle/>
        <a:p>
          <a:endParaRPr lang="en-US"/>
        </a:p>
      </dgm:t>
    </dgm:pt>
    <dgm:pt modelId="{E9A05D28-3FBF-7A45-89DA-1CE04DF78FB9}">
      <dgm:prSet/>
      <dgm:spPr/>
      <dgm:t>
        <a:bodyPr/>
        <a:lstStyle/>
        <a:p>
          <a:r>
            <a:rPr lang="en-US"/>
            <a:t>limitato e insostenibilità dei morti per peacekeeping o peace building</a:t>
          </a:r>
          <a:endParaRPr lang="en-GB" dirty="0"/>
        </a:p>
      </dgm:t>
    </dgm:pt>
    <dgm:pt modelId="{D392A391-1D89-BA47-9754-EC7CDC7AB199}" type="parTrans" cxnId="{BD6901DD-B31E-1E43-8430-E67F5A05B674}">
      <dgm:prSet/>
      <dgm:spPr/>
      <dgm:t>
        <a:bodyPr/>
        <a:lstStyle/>
        <a:p>
          <a:endParaRPr lang="en-GB"/>
        </a:p>
      </dgm:t>
    </dgm:pt>
    <dgm:pt modelId="{8E3FD365-022E-A44C-BC95-7FEC04568EB5}" type="sibTrans" cxnId="{BD6901DD-B31E-1E43-8430-E67F5A05B674}">
      <dgm:prSet/>
      <dgm:spPr/>
      <dgm:t>
        <a:bodyPr/>
        <a:lstStyle/>
        <a:p>
          <a:endParaRPr lang="en-GB"/>
        </a:p>
      </dgm:t>
    </dgm:pt>
    <dgm:pt modelId="{7EE667E7-5BB7-8D4A-B8FD-23738EC090E5}" type="pres">
      <dgm:prSet presAssocID="{4327F084-9E0A-430A-B6A5-18E31E72C57B}" presName="Name0" presStyleCnt="0">
        <dgm:presLayoutVars>
          <dgm:dir/>
          <dgm:animLvl val="lvl"/>
          <dgm:resizeHandles val="exact"/>
        </dgm:presLayoutVars>
      </dgm:prSet>
      <dgm:spPr/>
    </dgm:pt>
    <dgm:pt modelId="{5B988A72-366F-614C-95EC-ED0D64A355F7}" type="pres">
      <dgm:prSet presAssocID="{546452B4-03D9-4EEA-BE16-15D1E5DFABB6}" presName="composite" presStyleCnt="0"/>
      <dgm:spPr/>
    </dgm:pt>
    <dgm:pt modelId="{2BA8F814-FEE0-3045-9E4F-053855641BDB}" type="pres">
      <dgm:prSet presAssocID="{546452B4-03D9-4EEA-BE16-15D1E5DFABB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2E72856-6AF5-5B49-B9D9-809D96EF76D6}" type="pres">
      <dgm:prSet presAssocID="{546452B4-03D9-4EEA-BE16-15D1E5DFABB6}" presName="desTx" presStyleLbl="alignAccFollowNode1" presStyleIdx="0" presStyleCnt="3">
        <dgm:presLayoutVars>
          <dgm:bulletEnabled val="1"/>
        </dgm:presLayoutVars>
      </dgm:prSet>
      <dgm:spPr/>
    </dgm:pt>
    <dgm:pt modelId="{0FAF5023-CD5E-F842-9572-1FC543AEA9D7}" type="pres">
      <dgm:prSet presAssocID="{26087057-B83B-4E22-BD69-A8EF27DF8E74}" presName="space" presStyleCnt="0"/>
      <dgm:spPr/>
    </dgm:pt>
    <dgm:pt modelId="{C2252F18-F513-8E46-A1CA-F7635241ED48}" type="pres">
      <dgm:prSet presAssocID="{4B7C5BA8-BD22-4E18-8427-C94D16A976F0}" presName="composite" presStyleCnt="0"/>
      <dgm:spPr/>
    </dgm:pt>
    <dgm:pt modelId="{354BFD56-799A-CC4C-B550-220D47A05BA6}" type="pres">
      <dgm:prSet presAssocID="{4B7C5BA8-BD22-4E18-8427-C94D16A976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C68E630-A629-5B42-92C6-0DAA20DA37ED}" type="pres">
      <dgm:prSet presAssocID="{4B7C5BA8-BD22-4E18-8427-C94D16A976F0}" presName="desTx" presStyleLbl="alignAccFollowNode1" presStyleIdx="1" presStyleCnt="3">
        <dgm:presLayoutVars>
          <dgm:bulletEnabled val="1"/>
        </dgm:presLayoutVars>
      </dgm:prSet>
      <dgm:spPr/>
    </dgm:pt>
    <dgm:pt modelId="{F5859E7F-B990-0C43-9938-9CC4869FCF20}" type="pres">
      <dgm:prSet presAssocID="{0A2AE146-DA50-4E40-9B33-A242C6D9259D}" presName="space" presStyleCnt="0"/>
      <dgm:spPr/>
    </dgm:pt>
    <dgm:pt modelId="{1E9EEA9A-A6EE-7846-B057-26900357FE02}" type="pres">
      <dgm:prSet presAssocID="{623A8943-85F8-4E92-9682-90D5C2BDA67E}" presName="composite" presStyleCnt="0"/>
      <dgm:spPr/>
    </dgm:pt>
    <dgm:pt modelId="{4B440A49-2B74-BF41-8303-B7640DA2ED2A}" type="pres">
      <dgm:prSet presAssocID="{623A8943-85F8-4E92-9682-90D5C2BDA6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3CB2590-1D76-C24C-A439-4F20F5F9FB63}" type="pres">
      <dgm:prSet presAssocID="{623A8943-85F8-4E92-9682-90D5C2BDA67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F69F40D-D4F9-4022-B5BD-EE5623F810B9}" srcId="{623A8943-85F8-4E92-9682-90D5C2BDA67E}" destId="{398CFA36-34E1-4349-9318-F45AF71B15CA}" srcOrd="0" destOrd="0" parTransId="{4657C347-31B3-491E-9A1C-7C0E1D3BCD3F}" sibTransId="{F9D4D1C2-070E-4D58-9586-2064F1198E90}"/>
    <dgm:cxn modelId="{F27B222A-A627-4FF0-B2A2-F927930F2A43}" srcId="{546452B4-03D9-4EEA-BE16-15D1E5DFABB6}" destId="{1A6E9A10-78FE-4CC3-8EF0-6A5F9FC58E6B}" srcOrd="1" destOrd="0" parTransId="{CBD86507-EB19-4E07-BFF5-A104C22BB2BB}" sibTransId="{18246D56-1692-4E55-8E32-867E1E4D2291}"/>
    <dgm:cxn modelId="{D065702C-B0E8-834E-B122-3A77D2DD309E}" type="presOf" srcId="{1A6E9A10-78FE-4CC3-8EF0-6A5F9FC58E6B}" destId="{C2E72856-6AF5-5B49-B9D9-809D96EF76D6}" srcOrd="0" destOrd="1" presId="urn:microsoft.com/office/officeart/2005/8/layout/hList1"/>
    <dgm:cxn modelId="{1D897538-C161-5B4F-8BB9-4F03B7A424E0}" type="presOf" srcId="{623A8943-85F8-4E92-9682-90D5C2BDA67E}" destId="{4B440A49-2B74-BF41-8303-B7640DA2ED2A}" srcOrd="0" destOrd="0" presId="urn:microsoft.com/office/officeart/2005/8/layout/hList1"/>
    <dgm:cxn modelId="{BA73AA3C-3F76-441E-BDF8-03499A853301}" srcId="{4B7C5BA8-BD22-4E18-8427-C94D16A976F0}" destId="{2DFE0829-9986-4A40-97BC-FD8475F3B65E}" srcOrd="1" destOrd="0" parTransId="{08CEB991-ADC6-4FFA-933E-79015F1DDE5C}" sibTransId="{DADCAFD8-3719-4CFC-AA90-E0196A920610}"/>
    <dgm:cxn modelId="{CED0843F-6CFF-4D1E-A749-43B57CA5CAD2}" srcId="{4327F084-9E0A-430A-B6A5-18E31E72C57B}" destId="{623A8943-85F8-4E92-9682-90D5C2BDA67E}" srcOrd="2" destOrd="0" parTransId="{B1B45DC9-389B-484E-B028-C4660A0B7AF6}" sibTransId="{F6DFF053-C810-4440-9F10-8C438D16A943}"/>
    <dgm:cxn modelId="{F6CBB64B-440C-1540-A355-D4C7BAAB24B5}" type="presOf" srcId="{E9A05D28-3FBF-7A45-89DA-1CE04DF78FB9}" destId="{C2E72856-6AF5-5B49-B9D9-809D96EF76D6}" srcOrd="0" destOrd="0" presId="urn:microsoft.com/office/officeart/2005/8/layout/hList1"/>
    <dgm:cxn modelId="{D29C6E60-D019-4B43-9351-07EA277855C9}" type="presOf" srcId="{398CFA36-34E1-4349-9318-F45AF71B15CA}" destId="{23CB2590-1D76-C24C-A439-4F20F5F9FB63}" srcOrd="0" destOrd="0" presId="urn:microsoft.com/office/officeart/2005/8/layout/hList1"/>
    <dgm:cxn modelId="{5DA86D62-9DD4-424B-832D-B0D2387D1BCB}" type="presOf" srcId="{4327F084-9E0A-430A-B6A5-18E31E72C57B}" destId="{7EE667E7-5BB7-8D4A-B8FD-23738EC090E5}" srcOrd="0" destOrd="0" presId="urn:microsoft.com/office/officeart/2005/8/layout/hList1"/>
    <dgm:cxn modelId="{5BA07C74-FE5A-7F41-9224-67482CEAE43E}" type="presOf" srcId="{B7ECFCE1-8160-4220-B7B9-0BD03E0EF586}" destId="{8C68E630-A629-5B42-92C6-0DAA20DA37ED}" srcOrd="0" destOrd="0" presId="urn:microsoft.com/office/officeart/2005/8/layout/hList1"/>
    <dgm:cxn modelId="{4DB8BD94-A75F-401E-847D-27B2A93B0280}" srcId="{4327F084-9E0A-430A-B6A5-18E31E72C57B}" destId="{546452B4-03D9-4EEA-BE16-15D1E5DFABB6}" srcOrd="0" destOrd="0" parTransId="{8CD9071F-AD5C-4206-B370-E8E0581EC66D}" sibTransId="{26087057-B83B-4E22-BD69-A8EF27DF8E74}"/>
    <dgm:cxn modelId="{3DF46599-0DFF-2845-9529-45AA6FB93ED2}" type="presOf" srcId="{AAEC17AD-741E-47E6-A965-91853FF0DFBF}" destId="{C2E72856-6AF5-5B49-B9D9-809D96EF76D6}" srcOrd="0" destOrd="2" presId="urn:microsoft.com/office/officeart/2005/8/layout/hList1"/>
    <dgm:cxn modelId="{A967EEB8-9066-A54E-A244-1A662E4AD21D}" type="presOf" srcId="{2DFE0829-9986-4A40-97BC-FD8475F3B65E}" destId="{8C68E630-A629-5B42-92C6-0DAA20DA37ED}" srcOrd="0" destOrd="1" presId="urn:microsoft.com/office/officeart/2005/8/layout/hList1"/>
    <dgm:cxn modelId="{F4451DBF-E9CB-4512-9BEB-2CF381AB3F99}" srcId="{546452B4-03D9-4EEA-BE16-15D1E5DFABB6}" destId="{AAEC17AD-741E-47E6-A965-91853FF0DFBF}" srcOrd="2" destOrd="0" parTransId="{53F30DE8-99EC-4992-8034-73CA3F5D5D28}" sibTransId="{BD82D360-BFC2-46C2-9E66-FE28DF31CBDF}"/>
    <dgm:cxn modelId="{32AB49BF-B649-46F7-9969-347B761D72AC}" srcId="{4B7C5BA8-BD22-4E18-8427-C94D16A976F0}" destId="{B7ECFCE1-8160-4220-B7B9-0BD03E0EF586}" srcOrd="0" destOrd="0" parTransId="{B25007D5-2EDB-400F-8CC2-DD4965808424}" sibTransId="{2BB91DB2-7E43-40D1-9B6B-620F3D9C06CA}"/>
    <dgm:cxn modelId="{C361B3C9-FE2F-3F4B-8703-C0788A668138}" type="presOf" srcId="{546452B4-03D9-4EEA-BE16-15D1E5DFABB6}" destId="{2BA8F814-FEE0-3045-9E4F-053855641BDB}" srcOrd="0" destOrd="0" presId="urn:microsoft.com/office/officeart/2005/8/layout/hList1"/>
    <dgm:cxn modelId="{BD6901DD-B31E-1E43-8430-E67F5A05B674}" srcId="{546452B4-03D9-4EEA-BE16-15D1E5DFABB6}" destId="{E9A05D28-3FBF-7A45-89DA-1CE04DF78FB9}" srcOrd="0" destOrd="0" parTransId="{D392A391-1D89-BA47-9754-EC7CDC7AB199}" sibTransId="{8E3FD365-022E-A44C-BC95-7FEC04568EB5}"/>
    <dgm:cxn modelId="{1ACA63E9-73FD-42EB-96BE-DE9FC4B2FB94}" srcId="{4327F084-9E0A-430A-B6A5-18E31E72C57B}" destId="{4B7C5BA8-BD22-4E18-8427-C94D16A976F0}" srcOrd="1" destOrd="0" parTransId="{A7D951EE-B5E6-4253-80FF-EFD5885426AA}" sibTransId="{0A2AE146-DA50-4E40-9B33-A242C6D9259D}"/>
    <dgm:cxn modelId="{89B12DFA-3B20-844B-9A6C-5B076F23EE4B}" type="presOf" srcId="{4B7C5BA8-BD22-4E18-8427-C94D16A976F0}" destId="{354BFD56-799A-CC4C-B550-220D47A05BA6}" srcOrd="0" destOrd="0" presId="urn:microsoft.com/office/officeart/2005/8/layout/hList1"/>
    <dgm:cxn modelId="{4A293A23-C27E-2147-9B2C-A9AF2A22CACC}" type="presParOf" srcId="{7EE667E7-5BB7-8D4A-B8FD-23738EC090E5}" destId="{5B988A72-366F-614C-95EC-ED0D64A355F7}" srcOrd="0" destOrd="0" presId="urn:microsoft.com/office/officeart/2005/8/layout/hList1"/>
    <dgm:cxn modelId="{5290CE18-6076-434B-A58E-0D397B0F14C2}" type="presParOf" srcId="{5B988A72-366F-614C-95EC-ED0D64A355F7}" destId="{2BA8F814-FEE0-3045-9E4F-053855641BDB}" srcOrd="0" destOrd="0" presId="urn:microsoft.com/office/officeart/2005/8/layout/hList1"/>
    <dgm:cxn modelId="{4AB1F0D2-9794-5149-8D1D-9E026E9B3FD5}" type="presParOf" srcId="{5B988A72-366F-614C-95EC-ED0D64A355F7}" destId="{C2E72856-6AF5-5B49-B9D9-809D96EF76D6}" srcOrd="1" destOrd="0" presId="urn:microsoft.com/office/officeart/2005/8/layout/hList1"/>
    <dgm:cxn modelId="{BB7D4AD2-3697-8E4D-A42F-1A45EB83EA65}" type="presParOf" srcId="{7EE667E7-5BB7-8D4A-B8FD-23738EC090E5}" destId="{0FAF5023-CD5E-F842-9572-1FC543AEA9D7}" srcOrd="1" destOrd="0" presId="urn:microsoft.com/office/officeart/2005/8/layout/hList1"/>
    <dgm:cxn modelId="{F181DCF5-A46C-7E47-8620-A06C7A80E332}" type="presParOf" srcId="{7EE667E7-5BB7-8D4A-B8FD-23738EC090E5}" destId="{C2252F18-F513-8E46-A1CA-F7635241ED48}" srcOrd="2" destOrd="0" presId="urn:microsoft.com/office/officeart/2005/8/layout/hList1"/>
    <dgm:cxn modelId="{DA4C4ACD-3E1A-024B-A6E1-030314E388D5}" type="presParOf" srcId="{C2252F18-F513-8E46-A1CA-F7635241ED48}" destId="{354BFD56-799A-CC4C-B550-220D47A05BA6}" srcOrd="0" destOrd="0" presId="urn:microsoft.com/office/officeart/2005/8/layout/hList1"/>
    <dgm:cxn modelId="{0161BD26-3D3C-FC41-A539-1F1D9CA1E9F8}" type="presParOf" srcId="{C2252F18-F513-8E46-A1CA-F7635241ED48}" destId="{8C68E630-A629-5B42-92C6-0DAA20DA37ED}" srcOrd="1" destOrd="0" presId="urn:microsoft.com/office/officeart/2005/8/layout/hList1"/>
    <dgm:cxn modelId="{3DE1DF4C-F428-3747-829A-15FCA4A4C004}" type="presParOf" srcId="{7EE667E7-5BB7-8D4A-B8FD-23738EC090E5}" destId="{F5859E7F-B990-0C43-9938-9CC4869FCF20}" srcOrd="3" destOrd="0" presId="urn:microsoft.com/office/officeart/2005/8/layout/hList1"/>
    <dgm:cxn modelId="{2B2BFB84-9D3A-0A43-835C-E142588876DF}" type="presParOf" srcId="{7EE667E7-5BB7-8D4A-B8FD-23738EC090E5}" destId="{1E9EEA9A-A6EE-7846-B057-26900357FE02}" srcOrd="4" destOrd="0" presId="urn:microsoft.com/office/officeart/2005/8/layout/hList1"/>
    <dgm:cxn modelId="{E29F15C3-FCDD-E540-8DE7-2EDEBED18278}" type="presParOf" srcId="{1E9EEA9A-A6EE-7846-B057-26900357FE02}" destId="{4B440A49-2B74-BF41-8303-B7640DA2ED2A}" srcOrd="0" destOrd="0" presId="urn:microsoft.com/office/officeart/2005/8/layout/hList1"/>
    <dgm:cxn modelId="{7D2B33C0-8265-BD4A-9DA4-DDD294606A0E}" type="presParOf" srcId="{1E9EEA9A-A6EE-7846-B057-26900357FE02}" destId="{23CB2590-1D76-C24C-A439-4F20F5F9FB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B5E78C-2BB5-44C0-A1B8-BA9EFB492C7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0DA4F8-39AA-4FD5-9DE1-09ECF71A1358}">
      <dgm:prSet/>
      <dgm:spPr/>
      <dgm:t>
        <a:bodyPr/>
        <a:lstStyle/>
        <a:p>
          <a:r>
            <a:rPr lang="en-US"/>
            <a:t>Unione monetaria (CEE)</a:t>
          </a:r>
        </a:p>
      </dgm:t>
    </dgm:pt>
    <dgm:pt modelId="{C57027C3-23CB-4722-A05D-0A10257D4534}" type="parTrans" cxnId="{46AFD785-99B0-421C-8A9B-5AD49AC6D5F4}">
      <dgm:prSet/>
      <dgm:spPr/>
      <dgm:t>
        <a:bodyPr/>
        <a:lstStyle/>
        <a:p>
          <a:endParaRPr lang="en-US"/>
        </a:p>
      </dgm:t>
    </dgm:pt>
    <dgm:pt modelId="{FFF64C68-2040-49E7-B08D-A5ED9209ED12}" type="sibTrans" cxnId="{46AFD785-99B0-421C-8A9B-5AD49AC6D5F4}">
      <dgm:prSet/>
      <dgm:spPr/>
      <dgm:t>
        <a:bodyPr/>
        <a:lstStyle/>
        <a:p>
          <a:endParaRPr lang="en-US"/>
        </a:p>
      </dgm:t>
    </dgm:pt>
    <dgm:pt modelId="{4DB442D1-9363-452B-8E72-1422971567BD}">
      <dgm:prSet/>
      <dgm:spPr/>
      <dgm:t>
        <a:bodyPr/>
        <a:lstStyle/>
        <a:p>
          <a:r>
            <a:rPr lang="en-US"/>
            <a:t>Politica estera (PESC)</a:t>
          </a:r>
        </a:p>
      </dgm:t>
    </dgm:pt>
    <dgm:pt modelId="{CC852E44-3823-45BD-A24B-A26940316FCC}" type="parTrans" cxnId="{39F89ADC-46CB-489A-B07F-7067D12F8791}">
      <dgm:prSet/>
      <dgm:spPr/>
      <dgm:t>
        <a:bodyPr/>
        <a:lstStyle/>
        <a:p>
          <a:endParaRPr lang="en-US"/>
        </a:p>
      </dgm:t>
    </dgm:pt>
    <dgm:pt modelId="{E4FFD9E4-A737-40F5-9761-A2D4D5DCDA3D}" type="sibTrans" cxnId="{39F89ADC-46CB-489A-B07F-7067D12F8791}">
      <dgm:prSet/>
      <dgm:spPr/>
      <dgm:t>
        <a:bodyPr/>
        <a:lstStyle/>
        <a:p>
          <a:endParaRPr lang="en-US"/>
        </a:p>
      </dgm:t>
    </dgm:pt>
    <dgm:pt modelId="{055F6462-17B2-4B4F-AC4B-C52BB899FD23}">
      <dgm:prSet/>
      <dgm:spPr/>
      <dgm:t>
        <a:bodyPr/>
        <a:lstStyle/>
        <a:p>
          <a:r>
            <a:rPr lang="en-US"/>
            <a:t>Sicurezza comune (Giustizia e affari interni)</a:t>
          </a:r>
        </a:p>
      </dgm:t>
    </dgm:pt>
    <dgm:pt modelId="{495854E8-33FD-43CC-968E-3D9E34C8496C}" type="parTrans" cxnId="{7D36234B-60D3-480D-9D17-7DF4BE34D307}">
      <dgm:prSet/>
      <dgm:spPr/>
      <dgm:t>
        <a:bodyPr/>
        <a:lstStyle/>
        <a:p>
          <a:endParaRPr lang="en-US"/>
        </a:p>
      </dgm:t>
    </dgm:pt>
    <dgm:pt modelId="{1AF7B849-936B-4FB2-9D95-19BE3C3A5DE3}" type="sibTrans" cxnId="{7D36234B-60D3-480D-9D17-7DF4BE34D307}">
      <dgm:prSet/>
      <dgm:spPr/>
      <dgm:t>
        <a:bodyPr/>
        <a:lstStyle/>
        <a:p>
          <a:endParaRPr lang="en-US"/>
        </a:p>
      </dgm:t>
    </dgm:pt>
    <dgm:pt modelId="{E61BA6EA-77AC-46DE-8A2C-C7FBA8B5DADF}">
      <dgm:prSet/>
      <dgm:spPr/>
      <dgm:t>
        <a:bodyPr/>
        <a:lstStyle/>
        <a:p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dal 2004 allargamento ad est (Pres. Romano Prodi)</a:t>
          </a:r>
        </a:p>
      </dgm:t>
    </dgm:pt>
    <dgm:pt modelId="{476E0EC4-741E-4628-A5F6-7890285F40F7}" type="parTrans" cxnId="{AE08D455-C3E1-46DE-B42B-83BE6CD29EAB}">
      <dgm:prSet/>
      <dgm:spPr/>
      <dgm:t>
        <a:bodyPr/>
        <a:lstStyle/>
        <a:p>
          <a:endParaRPr lang="en-US"/>
        </a:p>
      </dgm:t>
    </dgm:pt>
    <dgm:pt modelId="{7FB91913-A4AE-4963-947B-6EBC3EFACD07}" type="sibTrans" cxnId="{AE08D455-C3E1-46DE-B42B-83BE6CD29EAB}">
      <dgm:prSet/>
      <dgm:spPr/>
      <dgm:t>
        <a:bodyPr/>
        <a:lstStyle/>
        <a:p>
          <a:endParaRPr lang="en-US"/>
        </a:p>
      </dgm:t>
    </dgm:pt>
    <dgm:pt modelId="{55C82390-796C-7C41-8269-06C12ED0EAFC}" type="pres">
      <dgm:prSet presAssocID="{7AB5E78C-2BB5-44C0-A1B8-BA9EFB492C75}" presName="diagram" presStyleCnt="0">
        <dgm:presLayoutVars>
          <dgm:dir/>
          <dgm:resizeHandles val="exact"/>
        </dgm:presLayoutVars>
      </dgm:prSet>
      <dgm:spPr/>
    </dgm:pt>
    <dgm:pt modelId="{9F396F88-275D-5C45-A17B-4794CABC18D8}" type="pres">
      <dgm:prSet presAssocID="{B00DA4F8-39AA-4FD5-9DE1-09ECF71A1358}" presName="node" presStyleLbl="node1" presStyleIdx="0" presStyleCnt="4">
        <dgm:presLayoutVars>
          <dgm:bulletEnabled val="1"/>
        </dgm:presLayoutVars>
      </dgm:prSet>
      <dgm:spPr/>
    </dgm:pt>
    <dgm:pt modelId="{86393165-AC4F-1C40-A9E1-0F2BE522800C}" type="pres">
      <dgm:prSet presAssocID="{FFF64C68-2040-49E7-B08D-A5ED9209ED12}" presName="sibTrans" presStyleLbl="sibTrans2D1" presStyleIdx="0" presStyleCnt="3"/>
      <dgm:spPr/>
    </dgm:pt>
    <dgm:pt modelId="{00FFA80A-16FF-1E46-B703-0EFBE5E382C9}" type="pres">
      <dgm:prSet presAssocID="{FFF64C68-2040-49E7-B08D-A5ED9209ED12}" presName="connectorText" presStyleLbl="sibTrans2D1" presStyleIdx="0" presStyleCnt="3"/>
      <dgm:spPr/>
    </dgm:pt>
    <dgm:pt modelId="{50E4013D-953C-B04F-B7B7-ED02F3A3D0DC}" type="pres">
      <dgm:prSet presAssocID="{4DB442D1-9363-452B-8E72-1422971567BD}" presName="node" presStyleLbl="node1" presStyleIdx="1" presStyleCnt="4">
        <dgm:presLayoutVars>
          <dgm:bulletEnabled val="1"/>
        </dgm:presLayoutVars>
      </dgm:prSet>
      <dgm:spPr/>
    </dgm:pt>
    <dgm:pt modelId="{9920CF7F-9385-D041-B15C-2A9E5EE7C4E1}" type="pres">
      <dgm:prSet presAssocID="{E4FFD9E4-A737-40F5-9761-A2D4D5DCDA3D}" presName="sibTrans" presStyleLbl="sibTrans2D1" presStyleIdx="1" presStyleCnt="3"/>
      <dgm:spPr/>
    </dgm:pt>
    <dgm:pt modelId="{819F9247-9423-814C-9263-B5E09088B49D}" type="pres">
      <dgm:prSet presAssocID="{E4FFD9E4-A737-40F5-9761-A2D4D5DCDA3D}" presName="connectorText" presStyleLbl="sibTrans2D1" presStyleIdx="1" presStyleCnt="3"/>
      <dgm:spPr/>
    </dgm:pt>
    <dgm:pt modelId="{CB8C77DB-7945-2645-9AA7-94791295E69F}" type="pres">
      <dgm:prSet presAssocID="{055F6462-17B2-4B4F-AC4B-C52BB899FD23}" presName="node" presStyleLbl="node1" presStyleIdx="2" presStyleCnt="4">
        <dgm:presLayoutVars>
          <dgm:bulletEnabled val="1"/>
        </dgm:presLayoutVars>
      </dgm:prSet>
      <dgm:spPr/>
    </dgm:pt>
    <dgm:pt modelId="{9C7CF5CE-0E81-4F44-84C1-0E801B25385C}" type="pres">
      <dgm:prSet presAssocID="{1AF7B849-936B-4FB2-9D95-19BE3C3A5DE3}" presName="sibTrans" presStyleLbl="sibTrans2D1" presStyleIdx="2" presStyleCnt="3"/>
      <dgm:spPr/>
    </dgm:pt>
    <dgm:pt modelId="{8BD7B1A9-AF28-104B-A9E0-03EF93BE0096}" type="pres">
      <dgm:prSet presAssocID="{1AF7B849-936B-4FB2-9D95-19BE3C3A5DE3}" presName="connectorText" presStyleLbl="sibTrans2D1" presStyleIdx="2" presStyleCnt="3"/>
      <dgm:spPr/>
    </dgm:pt>
    <dgm:pt modelId="{A0A8B30E-366F-4649-97A9-3EBAD64F594E}" type="pres">
      <dgm:prSet presAssocID="{E61BA6EA-77AC-46DE-8A2C-C7FBA8B5DADF}" presName="node" presStyleLbl="node1" presStyleIdx="3" presStyleCnt="4">
        <dgm:presLayoutVars>
          <dgm:bulletEnabled val="1"/>
        </dgm:presLayoutVars>
      </dgm:prSet>
      <dgm:spPr/>
    </dgm:pt>
  </dgm:ptLst>
  <dgm:cxnLst>
    <dgm:cxn modelId="{39650025-773F-AB42-A4E3-33CA0ACF6D44}" type="presOf" srcId="{FFF64C68-2040-49E7-B08D-A5ED9209ED12}" destId="{86393165-AC4F-1C40-A9E1-0F2BE522800C}" srcOrd="0" destOrd="0" presId="urn:microsoft.com/office/officeart/2005/8/layout/process5"/>
    <dgm:cxn modelId="{7D36234B-60D3-480D-9D17-7DF4BE34D307}" srcId="{7AB5E78C-2BB5-44C0-A1B8-BA9EFB492C75}" destId="{055F6462-17B2-4B4F-AC4B-C52BB899FD23}" srcOrd="2" destOrd="0" parTransId="{495854E8-33FD-43CC-968E-3D9E34C8496C}" sibTransId="{1AF7B849-936B-4FB2-9D95-19BE3C3A5DE3}"/>
    <dgm:cxn modelId="{AE08D455-C3E1-46DE-B42B-83BE6CD29EAB}" srcId="{7AB5E78C-2BB5-44C0-A1B8-BA9EFB492C75}" destId="{E61BA6EA-77AC-46DE-8A2C-C7FBA8B5DADF}" srcOrd="3" destOrd="0" parTransId="{476E0EC4-741E-4628-A5F6-7890285F40F7}" sibTransId="{7FB91913-A4AE-4963-947B-6EBC3EFACD07}"/>
    <dgm:cxn modelId="{6F443163-0913-A94B-ADBE-B4D24B0E5726}" type="presOf" srcId="{055F6462-17B2-4B4F-AC4B-C52BB899FD23}" destId="{CB8C77DB-7945-2645-9AA7-94791295E69F}" srcOrd="0" destOrd="0" presId="urn:microsoft.com/office/officeart/2005/8/layout/process5"/>
    <dgm:cxn modelId="{5A693269-4BA3-154F-8974-4056F729D3E6}" type="presOf" srcId="{1AF7B849-936B-4FB2-9D95-19BE3C3A5DE3}" destId="{8BD7B1A9-AF28-104B-A9E0-03EF93BE0096}" srcOrd="1" destOrd="0" presId="urn:microsoft.com/office/officeart/2005/8/layout/process5"/>
    <dgm:cxn modelId="{9BDA3E6A-09CC-B841-8537-A7255FC31BBE}" type="presOf" srcId="{FFF64C68-2040-49E7-B08D-A5ED9209ED12}" destId="{00FFA80A-16FF-1E46-B703-0EFBE5E382C9}" srcOrd="1" destOrd="0" presId="urn:microsoft.com/office/officeart/2005/8/layout/process5"/>
    <dgm:cxn modelId="{8221C47E-5E0C-2E4C-81DE-D25CE24DE971}" type="presOf" srcId="{7AB5E78C-2BB5-44C0-A1B8-BA9EFB492C75}" destId="{55C82390-796C-7C41-8269-06C12ED0EAFC}" srcOrd="0" destOrd="0" presId="urn:microsoft.com/office/officeart/2005/8/layout/process5"/>
    <dgm:cxn modelId="{46AFD785-99B0-421C-8A9B-5AD49AC6D5F4}" srcId="{7AB5E78C-2BB5-44C0-A1B8-BA9EFB492C75}" destId="{B00DA4F8-39AA-4FD5-9DE1-09ECF71A1358}" srcOrd="0" destOrd="0" parTransId="{C57027C3-23CB-4722-A05D-0A10257D4534}" sibTransId="{FFF64C68-2040-49E7-B08D-A5ED9209ED12}"/>
    <dgm:cxn modelId="{878EFE8D-9DEE-8443-8252-F203D5254617}" type="presOf" srcId="{1AF7B849-936B-4FB2-9D95-19BE3C3A5DE3}" destId="{9C7CF5CE-0E81-4F44-84C1-0E801B25385C}" srcOrd="0" destOrd="0" presId="urn:microsoft.com/office/officeart/2005/8/layout/process5"/>
    <dgm:cxn modelId="{0FCCBCA0-8EC1-0049-BFC3-86A4E348F7EE}" type="presOf" srcId="{B00DA4F8-39AA-4FD5-9DE1-09ECF71A1358}" destId="{9F396F88-275D-5C45-A17B-4794CABC18D8}" srcOrd="0" destOrd="0" presId="urn:microsoft.com/office/officeart/2005/8/layout/process5"/>
    <dgm:cxn modelId="{164218D5-4658-9A48-80C4-79A7697A629C}" type="presOf" srcId="{4DB442D1-9363-452B-8E72-1422971567BD}" destId="{50E4013D-953C-B04F-B7B7-ED02F3A3D0DC}" srcOrd="0" destOrd="0" presId="urn:microsoft.com/office/officeart/2005/8/layout/process5"/>
    <dgm:cxn modelId="{39F89ADC-46CB-489A-B07F-7067D12F8791}" srcId="{7AB5E78C-2BB5-44C0-A1B8-BA9EFB492C75}" destId="{4DB442D1-9363-452B-8E72-1422971567BD}" srcOrd="1" destOrd="0" parTransId="{CC852E44-3823-45BD-A24B-A26940316FCC}" sibTransId="{E4FFD9E4-A737-40F5-9761-A2D4D5DCDA3D}"/>
    <dgm:cxn modelId="{55B27DF3-5412-F541-9FE5-841BF60AD5EA}" type="presOf" srcId="{E4FFD9E4-A737-40F5-9761-A2D4D5DCDA3D}" destId="{819F9247-9423-814C-9263-B5E09088B49D}" srcOrd="1" destOrd="0" presId="urn:microsoft.com/office/officeart/2005/8/layout/process5"/>
    <dgm:cxn modelId="{B11715F9-A113-C445-A8C9-97BA200EA85E}" type="presOf" srcId="{E61BA6EA-77AC-46DE-8A2C-C7FBA8B5DADF}" destId="{A0A8B30E-366F-4649-97A9-3EBAD64F594E}" srcOrd="0" destOrd="0" presId="urn:microsoft.com/office/officeart/2005/8/layout/process5"/>
    <dgm:cxn modelId="{DB64A1FB-5F56-AC42-9CEF-F244211581E1}" type="presOf" srcId="{E4FFD9E4-A737-40F5-9761-A2D4D5DCDA3D}" destId="{9920CF7F-9385-D041-B15C-2A9E5EE7C4E1}" srcOrd="0" destOrd="0" presId="urn:microsoft.com/office/officeart/2005/8/layout/process5"/>
    <dgm:cxn modelId="{BF8ABC4B-77F3-E345-A844-235283B9B6AA}" type="presParOf" srcId="{55C82390-796C-7C41-8269-06C12ED0EAFC}" destId="{9F396F88-275D-5C45-A17B-4794CABC18D8}" srcOrd="0" destOrd="0" presId="urn:microsoft.com/office/officeart/2005/8/layout/process5"/>
    <dgm:cxn modelId="{5AAA9330-86B9-0B47-AE38-E12E1F94F66E}" type="presParOf" srcId="{55C82390-796C-7C41-8269-06C12ED0EAFC}" destId="{86393165-AC4F-1C40-A9E1-0F2BE522800C}" srcOrd="1" destOrd="0" presId="urn:microsoft.com/office/officeart/2005/8/layout/process5"/>
    <dgm:cxn modelId="{505C06FD-52BF-EC48-BFFD-ECBED6E1B944}" type="presParOf" srcId="{86393165-AC4F-1C40-A9E1-0F2BE522800C}" destId="{00FFA80A-16FF-1E46-B703-0EFBE5E382C9}" srcOrd="0" destOrd="0" presId="urn:microsoft.com/office/officeart/2005/8/layout/process5"/>
    <dgm:cxn modelId="{58BD494E-1023-7442-A06B-5D371B6DE4EE}" type="presParOf" srcId="{55C82390-796C-7C41-8269-06C12ED0EAFC}" destId="{50E4013D-953C-B04F-B7B7-ED02F3A3D0DC}" srcOrd="2" destOrd="0" presId="urn:microsoft.com/office/officeart/2005/8/layout/process5"/>
    <dgm:cxn modelId="{E6C6E429-B75A-DD4B-BDF6-26F45EF7A9FF}" type="presParOf" srcId="{55C82390-796C-7C41-8269-06C12ED0EAFC}" destId="{9920CF7F-9385-D041-B15C-2A9E5EE7C4E1}" srcOrd="3" destOrd="0" presId="urn:microsoft.com/office/officeart/2005/8/layout/process5"/>
    <dgm:cxn modelId="{5EFBDCAE-5973-EF40-9343-6519010308D9}" type="presParOf" srcId="{9920CF7F-9385-D041-B15C-2A9E5EE7C4E1}" destId="{819F9247-9423-814C-9263-B5E09088B49D}" srcOrd="0" destOrd="0" presId="urn:microsoft.com/office/officeart/2005/8/layout/process5"/>
    <dgm:cxn modelId="{A81814AC-FE50-7D4D-8BFC-4DA98AEBD06A}" type="presParOf" srcId="{55C82390-796C-7C41-8269-06C12ED0EAFC}" destId="{CB8C77DB-7945-2645-9AA7-94791295E69F}" srcOrd="4" destOrd="0" presId="urn:microsoft.com/office/officeart/2005/8/layout/process5"/>
    <dgm:cxn modelId="{95898DF0-3BBF-6147-B4F8-5B50DAE0EEA7}" type="presParOf" srcId="{55C82390-796C-7C41-8269-06C12ED0EAFC}" destId="{9C7CF5CE-0E81-4F44-84C1-0E801B25385C}" srcOrd="5" destOrd="0" presId="urn:microsoft.com/office/officeart/2005/8/layout/process5"/>
    <dgm:cxn modelId="{05765996-D7CC-1B4E-964F-917CDDF09015}" type="presParOf" srcId="{9C7CF5CE-0E81-4F44-84C1-0E801B25385C}" destId="{8BD7B1A9-AF28-104B-A9E0-03EF93BE0096}" srcOrd="0" destOrd="0" presId="urn:microsoft.com/office/officeart/2005/8/layout/process5"/>
    <dgm:cxn modelId="{A2F1CE43-3316-A94D-881F-E1A2EFD8F8A9}" type="presParOf" srcId="{55C82390-796C-7C41-8269-06C12ED0EAFC}" destId="{A0A8B30E-366F-4649-97A9-3EBAD64F594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8CC190-3D36-42E5-B904-DD31C228FF5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FD30A-B180-4C06-A36E-6B2BF9040292}">
      <dgm:prSet/>
      <dgm:spPr/>
      <dgm:t>
        <a:bodyPr/>
        <a:lstStyle/>
        <a:p>
          <a:r>
            <a:rPr lang="en-US"/>
            <a:t>“Rappresaglia massiccia” per approfittare inferiorità russa (1954);</a:t>
          </a:r>
        </a:p>
      </dgm:t>
    </dgm:pt>
    <dgm:pt modelId="{F9661470-A950-48E6-8A2E-3D16AF200A96}" type="parTrans" cxnId="{2E2BB8F5-79BE-49AF-B824-F1F5DECF369A}">
      <dgm:prSet/>
      <dgm:spPr/>
      <dgm:t>
        <a:bodyPr/>
        <a:lstStyle/>
        <a:p>
          <a:endParaRPr lang="en-US"/>
        </a:p>
      </dgm:t>
    </dgm:pt>
    <dgm:pt modelId="{37758CE2-C632-4F3C-AA89-7C191CC26012}" type="sibTrans" cxnId="{2E2BB8F5-79BE-49AF-B824-F1F5DECF369A}">
      <dgm:prSet/>
      <dgm:spPr/>
      <dgm:t>
        <a:bodyPr/>
        <a:lstStyle/>
        <a:p>
          <a:endParaRPr lang="en-US"/>
        </a:p>
      </dgm:t>
    </dgm:pt>
    <dgm:pt modelId="{E3B3009B-777B-4E27-84CC-33437A3A190B}">
      <dgm:prSet/>
      <dgm:spPr/>
      <dgm:t>
        <a:bodyPr/>
        <a:lstStyle/>
        <a:p>
          <a:r>
            <a:rPr lang="en-US"/>
            <a:t>“Risposta flessibile (anni ‘60);</a:t>
          </a:r>
        </a:p>
      </dgm:t>
    </dgm:pt>
    <dgm:pt modelId="{EF345060-B7CC-48B1-A931-70B83D6B92E2}" type="parTrans" cxnId="{C9623E84-CF5B-420E-9670-501A915F1FAC}">
      <dgm:prSet/>
      <dgm:spPr/>
      <dgm:t>
        <a:bodyPr/>
        <a:lstStyle/>
        <a:p>
          <a:endParaRPr lang="en-US"/>
        </a:p>
      </dgm:t>
    </dgm:pt>
    <dgm:pt modelId="{8426CC1D-7B20-42BC-9395-31D5A8E3FA0F}" type="sibTrans" cxnId="{C9623E84-CF5B-420E-9670-501A915F1FAC}">
      <dgm:prSet/>
      <dgm:spPr/>
      <dgm:t>
        <a:bodyPr/>
        <a:lstStyle/>
        <a:p>
          <a:endParaRPr lang="en-US"/>
        </a:p>
      </dgm:t>
    </dgm:pt>
    <dgm:pt modelId="{AE9B92D4-C9E7-4F3D-8AC6-D1744E35BB5C}">
      <dgm:prSet/>
      <dgm:spPr/>
      <dgm:t>
        <a:bodyPr/>
        <a:lstStyle/>
        <a:p>
          <a:r>
            <a:rPr lang="en-US"/>
            <a:t>Caduta del muro, ridefinizione delle identità, riforma obiettivi (1989);</a:t>
          </a:r>
        </a:p>
      </dgm:t>
    </dgm:pt>
    <dgm:pt modelId="{EF854F55-89E1-4F0F-BBD1-ED6BCF8CDB4E}" type="parTrans" cxnId="{7BF5C770-7A1D-4680-A6C5-444CC4D92A98}">
      <dgm:prSet/>
      <dgm:spPr/>
      <dgm:t>
        <a:bodyPr/>
        <a:lstStyle/>
        <a:p>
          <a:endParaRPr lang="en-US"/>
        </a:p>
      </dgm:t>
    </dgm:pt>
    <dgm:pt modelId="{369DADA5-1554-47D5-8501-B0E9E672D812}" type="sibTrans" cxnId="{7BF5C770-7A1D-4680-A6C5-444CC4D92A98}">
      <dgm:prSet/>
      <dgm:spPr/>
      <dgm:t>
        <a:bodyPr/>
        <a:lstStyle/>
        <a:p>
          <a:endParaRPr lang="en-US"/>
        </a:p>
      </dgm:t>
    </dgm:pt>
    <dgm:pt modelId="{B78B1F3A-ABDE-4876-B698-739A93E51032}">
      <dgm:prSet/>
      <dgm:spPr/>
      <dgm:t>
        <a:bodyPr/>
        <a:lstStyle/>
        <a:p>
          <a:r>
            <a:rPr lang="en-US"/>
            <a:t>Anni ‘90 stabilità europea e rilancio armi convenzionali (Balcani fuori art.5);</a:t>
          </a:r>
        </a:p>
      </dgm:t>
    </dgm:pt>
    <dgm:pt modelId="{7B85B7A4-1BF1-4E0E-9AF7-8B4E966235DE}" type="parTrans" cxnId="{73DD1CEF-EDE0-402C-B35B-D720802808F9}">
      <dgm:prSet/>
      <dgm:spPr/>
      <dgm:t>
        <a:bodyPr/>
        <a:lstStyle/>
        <a:p>
          <a:endParaRPr lang="en-US"/>
        </a:p>
      </dgm:t>
    </dgm:pt>
    <dgm:pt modelId="{431DD950-64A3-4A7F-AB68-86F8B7097F5A}" type="sibTrans" cxnId="{73DD1CEF-EDE0-402C-B35B-D720802808F9}">
      <dgm:prSet/>
      <dgm:spPr/>
      <dgm:t>
        <a:bodyPr/>
        <a:lstStyle/>
        <a:p>
          <a:endParaRPr lang="en-US"/>
        </a:p>
      </dgm:t>
    </dgm:pt>
    <dgm:pt modelId="{37225273-9FE5-4586-98A1-DC512022EA50}">
      <dgm:prSet/>
      <dgm:spPr/>
      <dgm:t>
        <a:bodyPr/>
        <a:lstStyle/>
        <a:p>
          <a:r>
            <a:rPr lang="en-US" dirty="0" err="1"/>
            <a:t>Nucleare</a:t>
          </a:r>
          <a:r>
            <a:rPr lang="en-US" dirty="0"/>
            <a:t> “truly last resort” </a:t>
          </a:r>
        </a:p>
      </dgm:t>
    </dgm:pt>
    <dgm:pt modelId="{6FCEB856-B5FA-45F0-B257-B11CCEA00B80}" type="parTrans" cxnId="{0377FFFC-DE83-44E2-BEF2-48D4D3B2CB1D}">
      <dgm:prSet/>
      <dgm:spPr/>
      <dgm:t>
        <a:bodyPr/>
        <a:lstStyle/>
        <a:p>
          <a:endParaRPr lang="en-US"/>
        </a:p>
      </dgm:t>
    </dgm:pt>
    <dgm:pt modelId="{AEC3D818-56ED-4047-8D09-099B2A55DBDB}" type="sibTrans" cxnId="{0377FFFC-DE83-44E2-BEF2-48D4D3B2CB1D}">
      <dgm:prSet/>
      <dgm:spPr/>
      <dgm:t>
        <a:bodyPr/>
        <a:lstStyle/>
        <a:p>
          <a:endParaRPr lang="en-US"/>
        </a:p>
      </dgm:t>
    </dgm:pt>
    <dgm:pt modelId="{BE845272-0A1D-A142-8EA4-6C2049460551}">
      <dgm:prSet/>
      <dgm:spPr/>
      <dgm:t>
        <a:bodyPr/>
        <a:lstStyle/>
        <a:p>
          <a:r>
            <a:rPr lang="en-GB" dirty="0"/>
            <a:t>Da 16 a 30 </a:t>
          </a:r>
          <a:r>
            <a:rPr lang="en-GB" dirty="0" err="1"/>
            <a:t>alleati</a:t>
          </a:r>
          <a:r>
            <a:rPr lang="en-GB" dirty="0"/>
            <a:t> (</a:t>
          </a:r>
          <a:r>
            <a:rPr lang="en-GB" dirty="0" err="1"/>
            <a:t>tra</a:t>
          </a:r>
          <a:r>
            <a:rPr lang="en-GB" dirty="0"/>
            <a:t> poco 32)</a:t>
          </a:r>
        </a:p>
      </dgm:t>
    </dgm:pt>
    <dgm:pt modelId="{CDD6DD44-3B19-7C4A-B04E-8231EFA962A0}" type="parTrans" cxnId="{8532A500-21A4-974E-8E22-714A78AE1DE2}">
      <dgm:prSet/>
      <dgm:spPr/>
      <dgm:t>
        <a:bodyPr/>
        <a:lstStyle/>
        <a:p>
          <a:endParaRPr lang="en-GB"/>
        </a:p>
      </dgm:t>
    </dgm:pt>
    <dgm:pt modelId="{B3CEB764-38A2-AF43-B6BE-1A56AC31CD1A}" type="sibTrans" cxnId="{8532A500-21A4-974E-8E22-714A78AE1DE2}">
      <dgm:prSet/>
      <dgm:spPr/>
      <dgm:t>
        <a:bodyPr/>
        <a:lstStyle/>
        <a:p>
          <a:endParaRPr lang="en-GB"/>
        </a:p>
      </dgm:t>
    </dgm:pt>
    <dgm:pt modelId="{8B45A7B0-8D70-704B-814C-36C49CEF670A}" type="pres">
      <dgm:prSet presAssocID="{AF8CC190-3D36-42E5-B904-DD31C228FF59}" presName="diagram" presStyleCnt="0">
        <dgm:presLayoutVars>
          <dgm:dir/>
          <dgm:resizeHandles val="exact"/>
        </dgm:presLayoutVars>
      </dgm:prSet>
      <dgm:spPr/>
    </dgm:pt>
    <dgm:pt modelId="{42AEF782-D747-6342-9EBF-1460026E2B99}" type="pres">
      <dgm:prSet presAssocID="{4B4FD30A-B180-4C06-A36E-6B2BF9040292}" presName="node" presStyleLbl="node1" presStyleIdx="0" presStyleCnt="6">
        <dgm:presLayoutVars>
          <dgm:bulletEnabled val="1"/>
        </dgm:presLayoutVars>
      </dgm:prSet>
      <dgm:spPr/>
    </dgm:pt>
    <dgm:pt modelId="{4AD68B16-4BAF-9D43-B8E1-7199184099BB}" type="pres">
      <dgm:prSet presAssocID="{37758CE2-C632-4F3C-AA89-7C191CC26012}" presName="sibTrans" presStyleLbl="sibTrans2D1" presStyleIdx="0" presStyleCnt="5"/>
      <dgm:spPr/>
    </dgm:pt>
    <dgm:pt modelId="{8C1CBBED-6B97-1149-A8D0-D8E0F28031AD}" type="pres">
      <dgm:prSet presAssocID="{37758CE2-C632-4F3C-AA89-7C191CC26012}" presName="connectorText" presStyleLbl="sibTrans2D1" presStyleIdx="0" presStyleCnt="5"/>
      <dgm:spPr/>
    </dgm:pt>
    <dgm:pt modelId="{D1407DD7-8240-AF45-9A64-419CB8B45BD7}" type="pres">
      <dgm:prSet presAssocID="{E3B3009B-777B-4E27-84CC-33437A3A190B}" presName="node" presStyleLbl="node1" presStyleIdx="1" presStyleCnt="6">
        <dgm:presLayoutVars>
          <dgm:bulletEnabled val="1"/>
        </dgm:presLayoutVars>
      </dgm:prSet>
      <dgm:spPr/>
    </dgm:pt>
    <dgm:pt modelId="{22FC009E-88BB-EC4E-B63E-E23BFBC923EE}" type="pres">
      <dgm:prSet presAssocID="{8426CC1D-7B20-42BC-9395-31D5A8E3FA0F}" presName="sibTrans" presStyleLbl="sibTrans2D1" presStyleIdx="1" presStyleCnt="5"/>
      <dgm:spPr/>
    </dgm:pt>
    <dgm:pt modelId="{7144734D-51AE-0D4A-A116-48AC732F7B01}" type="pres">
      <dgm:prSet presAssocID="{8426CC1D-7B20-42BC-9395-31D5A8E3FA0F}" presName="connectorText" presStyleLbl="sibTrans2D1" presStyleIdx="1" presStyleCnt="5"/>
      <dgm:spPr/>
    </dgm:pt>
    <dgm:pt modelId="{4F8FCB58-C2E5-F74B-B604-1CF8BE2C09F1}" type="pres">
      <dgm:prSet presAssocID="{AE9B92D4-C9E7-4F3D-8AC6-D1744E35BB5C}" presName="node" presStyleLbl="node1" presStyleIdx="2" presStyleCnt="6">
        <dgm:presLayoutVars>
          <dgm:bulletEnabled val="1"/>
        </dgm:presLayoutVars>
      </dgm:prSet>
      <dgm:spPr/>
    </dgm:pt>
    <dgm:pt modelId="{7342F6B2-6C11-9343-837A-72FC2440D89A}" type="pres">
      <dgm:prSet presAssocID="{369DADA5-1554-47D5-8501-B0E9E672D812}" presName="sibTrans" presStyleLbl="sibTrans2D1" presStyleIdx="2" presStyleCnt="5"/>
      <dgm:spPr/>
    </dgm:pt>
    <dgm:pt modelId="{D985C8AC-2F6C-4F40-BD88-FB9E4DE6B03C}" type="pres">
      <dgm:prSet presAssocID="{369DADA5-1554-47D5-8501-B0E9E672D812}" presName="connectorText" presStyleLbl="sibTrans2D1" presStyleIdx="2" presStyleCnt="5"/>
      <dgm:spPr/>
    </dgm:pt>
    <dgm:pt modelId="{E95C5AFE-9DBC-FA42-97C1-6EC2038AE26B}" type="pres">
      <dgm:prSet presAssocID="{B78B1F3A-ABDE-4876-B698-739A93E51032}" presName="node" presStyleLbl="node1" presStyleIdx="3" presStyleCnt="6">
        <dgm:presLayoutVars>
          <dgm:bulletEnabled val="1"/>
        </dgm:presLayoutVars>
      </dgm:prSet>
      <dgm:spPr/>
    </dgm:pt>
    <dgm:pt modelId="{02573F08-77C6-5D4A-9DDB-A4FBF7578826}" type="pres">
      <dgm:prSet presAssocID="{431DD950-64A3-4A7F-AB68-86F8B7097F5A}" presName="sibTrans" presStyleLbl="sibTrans2D1" presStyleIdx="3" presStyleCnt="5"/>
      <dgm:spPr/>
    </dgm:pt>
    <dgm:pt modelId="{A6F0DA4D-E247-3F48-AF61-5F0334916E76}" type="pres">
      <dgm:prSet presAssocID="{431DD950-64A3-4A7F-AB68-86F8B7097F5A}" presName="connectorText" presStyleLbl="sibTrans2D1" presStyleIdx="3" presStyleCnt="5"/>
      <dgm:spPr/>
    </dgm:pt>
    <dgm:pt modelId="{B9842B95-2F78-C144-8A41-7AA9A0476196}" type="pres">
      <dgm:prSet presAssocID="{37225273-9FE5-4586-98A1-DC512022EA50}" presName="node" presStyleLbl="node1" presStyleIdx="4" presStyleCnt="6">
        <dgm:presLayoutVars>
          <dgm:bulletEnabled val="1"/>
        </dgm:presLayoutVars>
      </dgm:prSet>
      <dgm:spPr/>
    </dgm:pt>
    <dgm:pt modelId="{85F96263-6D3E-6048-BB8F-C80EEAF49445}" type="pres">
      <dgm:prSet presAssocID="{AEC3D818-56ED-4047-8D09-099B2A55DBDB}" presName="sibTrans" presStyleLbl="sibTrans2D1" presStyleIdx="4" presStyleCnt="5"/>
      <dgm:spPr/>
    </dgm:pt>
    <dgm:pt modelId="{147C738C-D85F-4F40-9FC0-05D98BC6E861}" type="pres">
      <dgm:prSet presAssocID="{AEC3D818-56ED-4047-8D09-099B2A55DBDB}" presName="connectorText" presStyleLbl="sibTrans2D1" presStyleIdx="4" presStyleCnt="5"/>
      <dgm:spPr/>
    </dgm:pt>
    <dgm:pt modelId="{5CDB9B3E-1B2C-774C-8054-E63B3126118E}" type="pres">
      <dgm:prSet presAssocID="{BE845272-0A1D-A142-8EA4-6C2049460551}" presName="node" presStyleLbl="node1" presStyleIdx="5" presStyleCnt="6">
        <dgm:presLayoutVars>
          <dgm:bulletEnabled val="1"/>
        </dgm:presLayoutVars>
      </dgm:prSet>
      <dgm:spPr/>
    </dgm:pt>
  </dgm:ptLst>
  <dgm:cxnLst>
    <dgm:cxn modelId="{8532A500-21A4-974E-8E22-714A78AE1DE2}" srcId="{AF8CC190-3D36-42E5-B904-DD31C228FF59}" destId="{BE845272-0A1D-A142-8EA4-6C2049460551}" srcOrd="5" destOrd="0" parTransId="{CDD6DD44-3B19-7C4A-B04E-8231EFA962A0}" sibTransId="{B3CEB764-38A2-AF43-B6BE-1A56AC31CD1A}"/>
    <dgm:cxn modelId="{713ABC36-BA5B-B94C-A8F5-55A7E448FB49}" type="presOf" srcId="{AF8CC190-3D36-42E5-B904-DD31C228FF59}" destId="{8B45A7B0-8D70-704B-814C-36C49CEF670A}" srcOrd="0" destOrd="0" presId="urn:microsoft.com/office/officeart/2005/8/layout/process5"/>
    <dgm:cxn modelId="{18DB6337-AADE-524E-8108-CCB096DF9CB6}" type="presOf" srcId="{B78B1F3A-ABDE-4876-B698-739A93E51032}" destId="{E95C5AFE-9DBC-FA42-97C1-6EC2038AE26B}" srcOrd="0" destOrd="0" presId="urn:microsoft.com/office/officeart/2005/8/layout/process5"/>
    <dgm:cxn modelId="{78D02152-82FD-3949-915C-994C7C8D9B72}" type="presOf" srcId="{AEC3D818-56ED-4047-8D09-099B2A55DBDB}" destId="{85F96263-6D3E-6048-BB8F-C80EEAF49445}" srcOrd="0" destOrd="0" presId="urn:microsoft.com/office/officeart/2005/8/layout/process5"/>
    <dgm:cxn modelId="{4E586452-4B6F-DE4D-A39B-4482D7CD7112}" type="presOf" srcId="{37758CE2-C632-4F3C-AA89-7C191CC26012}" destId="{8C1CBBED-6B97-1149-A8D0-D8E0F28031AD}" srcOrd="1" destOrd="0" presId="urn:microsoft.com/office/officeart/2005/8/layout/process5"/>
    <dgm:cxn modelId="{2ECF135B-5956-4845-A64A-36F9B04E645E}" type="presOf" srcId="{8426CC1D-7B20-42BC-9395-31D5A8E3FA0F}" destId="{7144734D-51AE-0D4A-A116-48AC732F7B01}" srcOrd="1" destOrd="0" presId="urn:microsoft.com/office/officeart/2005/8/layout/process5"/>
    <dgm:cxn modelId="{4C169363-C93D-884F-AAC3-3E8DE43D7E52}" type="presOf" srcId="{AEC3D818-56ED-4047-8D09-099B2A55DBDB}" destId="{147C738C-D85F-4F40-9FC0-05D98BC6E861}" srcOrd="1" destOrd="0" presId="urn:microsoft.com/office/officeart/2005/8/layout/process5"/>
    <dgm:cxn modelId="{DF98D36F-1331-3D41-8B32-885102BB21A5}" type="presOf" srcId="{BE845272-0A1D-A142-8EA4-6C2049460551}" destId="{5CDB9B3E-1B2C-774C-8054-E63B3126118E}" srcOrd="0" destOrd="0" presId="urn:microsoft.com/office/officeart/2005/8/layout/process5"/>
    <dgm:cxn modelId="{7BF5C770-7A1D-4680-A6C5-444CC4D92A98}" srcId="{AF8CC190-3D36-42E5-B904-DD31C228FF59}" destId="{AE9B92D4-C9E7-4F3D-8AC6-D1744E35BB5C}" srcOrd="2" destOrd="0" parTransId="{EF854F55-89E1-4F0F-BBD1-ED6BCF8CDB4E}" sibTransId="{369DADA5-1554-47D5-8501-B0E9E672D812}"/>
    <dgm:cxn modelId="{C9623E84-CF5B-420E-9670-501A915F1FAC}" srcId="{AF8CC190-3D36-42E5-B904-DD31C228FF59}" destId="{E3B3009B-777B-4E27-84CC-33437A3A190B}" srcOrd="1" destOrd="0" parTransId="{EF345060-B7CC-48B1-A931-70B83D6B92E2}" sibTransId="{8426CC1D-7B20-42BC-9395-31D5A8E3FA0F}"/>
    <dgm:cxn modelId="{DACCAF84-AAC0-8B4D-A6D1-EC56B92BC4DE}" type="presOf" srcId="{37225273-9FE5-4586-98A1-DC512022EA50}" destId="{B9842B95-2F78-C144-8A41-7AA9A0476196}" srcOrd="0" destOrd="0" presId="urn:microsoft.com/office/officeart/2005/8/layout/process5"/>
    <dgm:cxn modelId="{0D4BEAC9-0EB5-6C4A-8AD0-47C1144B26CB}" type="presOf" srcId="{37758CE2-C632-4F3C-AA89-7C191CC26012}" destId="{4AD68B16-4BAF-9D43-B8E1-7199184099BB}" srcOrd="0" destOrd="0" presId="urn:microsoft.com/office/officeart/2005/8/layout/process5"/>
    <dgm:cxn modelId="{1CC631CA-3B7C-DA47-8678-1212AF8BD327}" type="presOf" srcId="{8426CC1D-7B20-42BC-9395-31D5A8E3FA0F}" destId="{22FC009E-88BB-EC4E-B63E-E23BFBC923EE}" srcOrd="0" destOrd="0" presId="urn:microsoft.com/office/officeart/2005/8/layout/process5"/>
    <dgm:cxn modelId="{9B7432D1-3E4D-4641-82D8-BF42AF2FEDDC}" type="presOf" srcId="{431DD950-64A3-4A7F-AB68-86F8B7097F5A}" destId="{A6F0DA4D-E247-3F48-AF61-5F0334916E76}" srcOrd="1" destOrd="0" presId="urn:microsoft.com/office/officeart/2005/8/layout/process5"/>
    <dgm:cxn modelId="{DBFD4BD9-B219-B14A-96A8-BA75C8B78132}" type="presOf" srcId="{369DADA5-1554-47D5-8501-B0E9E672D812}" destId="{D985C8AC-2F6C-4F40-BD88-FB9E4DE6B03C}" srcOrd="1" destOrd="0" presId="urn:microsoft.com/office/officeart/2005/8/layout/process5"/>
    <dgm:cxn modelId="{5ECC06E0-A5ED-E24D-919D-D21681E68F59}" type="presOf" srcId="{AE9B92D4-C9E7-4F3D-8AC6-D1744E35BB5C}" destId="{4F8FCB58-C2E5-F74B-B604-1CF8BE2C09F1}" srcOrd="0" destOrd="0" presId="urn:microsoft.com/office/officeart/2005/8/layout/process5"/>
    <dgm:cxn modelId="{B35873E3-AF70-A14D-A5CC-B329F44A2134}" type="presOf" srcId="{431DD950-64A3-4A7F-AB68-86F8B7097F5A}" destId="{02573F08-77C6-5D4A-9DDB-A4FBF7578826}" srcOrd="0" destOrd="0" presId="urn:microsoft.com/office/officeart/2005/8/layout/process5"/>
    <dgm:cxn modelId="{73DD1CEF-EDE0-402C-B35B-D720802808F9}" srcId="{AF8CC190-3D36-42E5-B904-DD31C228FF59}" destId="{B78B1F3A-ABDE-4876-B698-739A93E51032}" srcOrd="3" destOrd="0" parTransId="{7B85B7A4-1BF1-4E0E-9AF7-8B4E966235DE}" sibTransId="{431DD950-64A3-4A7F-AB68-86F8B7097F5A}"/>
    <dgm:cxn modelId="{A1C773EF-2329-024B-BCCF-F4B88B0CA568}" type="presOf" srcId="{E3B3009B-777B-4E27-84CC-33437A3A190B}" destId="{D1407DD7-8240-AF45-9A64-419CB8B45BD7}" srcOrd="0" destOrd="0" presId="urn:microsoft.com/office/officeart/2005/8/layout/process5"/>
    <dgm:cxn modelId="{14D09BF5-6FC3-4C45-98C1-FA7E40D63ABA}" type="presOf" srcId="{4B4FD30A-B180-4C06-A36E-6B2BF9040292}" destId="{42AEF782-D747-6342-9EBF-1460026E2B99}" srcOrd="0" destOrd="0" presId="urn:microsoft.com/office/officeart/2005/8/layout/process5"/>
    <dgm:cxn modelId="{2E2BB8F5-79BE-49AF-B824-F1F5DECF369A}" srcId="{AF8CC190-3D36-42E5-B904-DD31C228FF59}" destId="{4B4FD30A-B180-4C06-A36E-6B2BF9040292}" srcOrd="0" destOrd="0" parTransId="{F9661470-A950-48E6-8A2E-3D16AF200A96}" sibTransId="{37758CE2-C632-4F3C-AA89-7C191CC26012}"/>
    <dgm:cxn modelId="{0377FFFC-DE83-44E2-BEF2-48D4D3B2CB1D}" srcId="{AF8CC190-3D36-42E5-B904-DD31C228FF59}" destId="{37225273-9FE5-4586-98A1-DC512022EA50}" srcOrd="4" destOrd="0" parTransId="{6FCEB856-B5FA-45F0-B257-B11CCEA00B80}" sibTransId="{AEC3D818-56ED-4047-8D09-099B2A55DBDB}"/>
    <dgm:cxn modelId="{627965FF-C6C5-3642-B7A7-4CCAB83FFDCB}" type="presOf" srcId="{369DADA5-1554-47D5-8501-B0E9E672D812}" destId="{7342F6B2-6C11-9343-837A-72FC2440D89A}" srcOrd="0" destOrd="0" presId="urn:microsoft.com/office/officeart/2005/8/layout/process5"/>
    <dgm:cxn modelId="{96E5A8BB-CE04-FA4C-8F64-6ECB73C4167F}" type="presParOf" srcId="{8B45A7B0-8D70-704B-814C-36C49CEF670A}" destId="{42AEF782-D747-6342-9EBF-1460026E2B99}" srcOrd="0" destOrd="0" presId="urn:microsoft.com/office/officeart/2005/8/layout/process5"/>
    <dgm:cxn modelId="{73F3B74D-9090-AB4F-A06D-0BCF7708871E}" type="presParOf" srcId="{8B45A7B0-8D70-704B-814C-36C49CEF670A}" destId="{4AD68B16-4BAF-9D43-B8E1-7199184099BB}" srcOrd="1" destOrd="0" presId="urn:microsoft.com/office/officeart/2005/8/layout/process5"/>
    <dgm:cxn modelId="{9406B699-9574-2F43-A9EB-B570179D1C85}" type="presParOf" srcId="{4AD68B16-4BAF-9D43-B8E1-7199184099BB}" destId="{8C1CBBED-6B97-1149-A8D0-D8E0F28031AD}" srcOrd="0" destOrd="0" presId="urn:microsoft.com/office/officeart/2005/8/layout/process5"/>
    <dgm:cxn modelId="{4D564677-0909-3345-B4F2-C01FECBD0A55}" type="presParOf" srcId="{8B45A7B0-8D70-704B-814C-36C49CEF670A}" destId="{D1407DD7-8240-AF45-9A64-419CB8B45BD7}" srcOrd="2" destOrd="0" presId="urn:microsoft.com/office/officeart/2005/8/layout/process5"/>
    <dgm:cxn modelId="{AA878ED3-B1C5-4441-A3D0-AE6EFFDBEDC3}" type="presParOf" srcId="{8B45A7B0-8D70-704B-814C-36C49CEF670A}" destId="{22FC009E-88BB-EC4E-B63E-E23BFBC923EE}" srcOrd="3" destOrd="0" presId="urn:microsoft.com/office/officeart/2005/8/layout/process5"/>
    <dgm:cxn modelId="{E3ADAF2B-6A9D-F14E-A889-8CF93F36B443}" type="presParOf" srcId="{22FC009E-88BB-EC4E-B63E-E23BFBC923EE}" destId="{7144734D-51AE-0D4A-A116-48AC732F7B01}" srcOrd="0" destOrd="0" presId="urn:microsoft.com/office/officeart/2005/8/layout/process5"/>
    <dgm:cxn modelId="{1A19FE24-2C84-9541-9537-4B1B9EF915AA}" type="presParOf" srcId="{8B45A7B0-8D70-704B-814C-36C49CEF670A}" destId="{4F8FCB58-C2E5-F74B-B604-1CF8BE2C09F1}" srcOrd="4" destOrd="0" presId="urn:microsoft.com/office/officeart/2005/8/layout/process5"/>
    <dgm:cxn modelId="{802F9A76-FD68-4B45-8584-99B6D2487C67}" type="presParOf" srcId="{8B45A7B0-8D70-704B-814C-36C49CEF670A}" destId="{7342F6B2-6C11-9343-837A-72FC2440D89A}" srcOrd="5" destOrd="0" presId="urn:microsoft.com/office/officeart/2005/8/layout/process5"/>
    <dgm:cxn modelId="{367180BA-0394-8744-9865-AA28A61B9902}" type="presParOf" srcId="{7342F6B2-6C11-9343-837A-72FC2440D89A}" destId="{D985C8AC-2F6C-4F40-BD88-FB9E4DE6B03C}" srcOrd="0" destOrd="0" presId="urn:microsoft.com/office/officeart/2005/8/layout/process5"/>
    <dgm:cxn modelId="{5AA03995-ACA9-9F4F-AE26-1FD34F7EA7AC}" type="presParOf" srcId="{8B45A7B0-8D70-704B-814C-36C49CEF670A}" destId="{E95C5AFE-9DBC-FA42-97C1-6EC2038AE26B}" srcOrd="6" destOrd="0" presId="urn:microsoft.com/office/officeart/2005/8/layout/process5"/>
    <dgm:cxn modelId="{1D007F58-7DE5-EE45-86E9-1D64974E0139}" type="presParOf" srcId="{8B45A7B0-8D70-704B-814C-36C49CEF670A}" destId="{02573F08-77C6-5D4A-9DDB-A4FBF7578826}" srcOrd="7" destOrd="0" presId="urn:microsoft.com/office/officeart/2005/8/layout/process5"/>
    <dgm:cxn modelId="{9225ECC4-CA18-594C-9187-E1961C57B604}" type="presParOf" srcId="{02573F08-77C6-5D4A-9DDB-A4FBF7578826}" destId="{A6F0DA4D-E247-3F48-AF61-5F0334916E76}" srcOrd="0" destOrd="0" presId="urn:microsoft.com/office/officeart/2005/8/layout/process5"/>
    <dgm:cxn modelId="{3CEC0CCA-A3E0-684A-A476-30BFFBBDBA6A}" type="presParOf" srcId="{8B45A7B0-8D70-704B-814C-36C49CEF670A}" destId="{B9842B95-2F78-C144-8A41-7AA9A0476196}" srcOrd="8" destOrd="0" presId="urn:microsoft.com/office/officeart/2005/8/layout/process5"/>
    <dgm:cxn modelId="{3F5E311C-152D-9C48-B1F4-D9787AD9CCD7}" type="presParOf" srcId="{8B45A7B0-8D70-704B-814C-36C49CEF670A}" destId="{85F96263-6D3E-6048-BB8F-C80EEAF49445}" srcOrd="9" destOrd="0" presId="urn:microsoft.com/office/officeart/2005/8/layout/process5"/>
    <dgm:cxn modelId="{4CA517F0-9AA5-A64F-B3E0-F68952320FD1}" type="presParOf" srcId="{85F96263-6D3E-6048-BB8F-C80EEAF49445}" destId="{147C738C-D85F-4F40-9FC0-05D98BC6E861}" srcOrd="0" destOrd="0" presId="urn:microsoft.com/office/officeart/2005/8/layout/process5"/>
    <dgm:cxn modelId="{3AD4E377-1DD6-0942-9B60-B1283D962B4D}" type="presParOf" srcId="{8B45A7B0-8D70-704B-814C-36C49CEF670A}" destId="{5CDB9B3E-1B2C-774C-8054-E63B3126118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8C62A-2A27-4B9B-BF8C-EEC15AC02881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A69ED-A6FA-42C6-8F3A-AAF6AEB341B6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7D1D6-B3BC-4CD7-9705-30999323C467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Costituiscono</a:t>
          </a:r>
          <a:r>
            <a:rPr lang="en-US" sz="2100" kern="1200" dirty="0"/>
            <a:t> </a:t>
          </a:r>
          <a:r>
            <a:rPr lang="en-US" sz="2100" kern="1200" dirty="0" err="1"/>
            <a:t>entità</a:t>
          </a:r>
          <a:r>
            <a:rPr lang="en-US" sz="2100" kern="1200" dirty="0"/>
            <a:t> </a:t>
          </a:r>
          <a:r>
            <a:rPr lang="en-US" sz="2100" kern="1200" dirty="0" err="1"/>
            <a:t>formali</a:t>
          </a:r>
          <a:r>
            <a:rPr lang="en-US" sz="2100" kern="1200" dirty="0"/>
            <a:t> create da un </a:t>
          </a:r>
          <a:r>
            <a:rPr lang="en-US" sz="2100" kern="1200" dirty="0" err="1"/>
            <a:t>accordo</a:t>
          </a:r>
          <a:r>
            <a:rPr lang="en-US" sz="2100" kern="1200" dirty="0"/>
            <a:t> </a:t>
          </a:r>
          <a:r>
            <a:rPr lang="en-US" sz="2100" kern="1200" dirty="0" err="1"/>
            <a:t>tra</a:t>
          </a:r>
          <a:r>
            <a:rPr lang="en-US" sz="2100" kern="1200" dirty="0"/>
            <a:t> </a:t>
          </a:r>
          <a:r>
            <a:rPr lang="en-US" sz="2100" kern="1200" dirty="0" err="1"/>
            <a:t>i</a:t>
          </a:r>
          <a:r>
            <a:rPr lang="en-US" sz="2100" kern="1200" dirty="0"/>
            <a:t> </a:t>
          </a:r>
          <a:r>
            <a:rPr lang="en-US" sz="2100" kern="1200" dirty="0" err="1"/>
            <a:t>governi</a:t>
          </a:r>
          <a:r>
            <a:rPr lang="en-US" sz="2100" kern="1200" dirty="0"/>
            <a:t> </a:t>
          </a:r>
          <a:r>
            <a:rPr lang="en-US" sz="2100" kern="1200" dirty="0" err="1"/>
            <a:t>degli</a:t>
          </a:r>
          <a:r>
            <a:rPr lang="en-US" sz="2100" kern="1200" dirty="0"/>
            <a:t> </a:t>
          </a:r>
          <a:r>
            <a:rPr lang="en-US" sz="2100" kern="1200" dirty="0" err="1"/>
            <a:t>stati</a:t>
          </a:r>
          <a:r>
            <a:rPr lang="en-US" sz="2100" kern="1200" dirty="0"/>
            <a:t> </a:t>
          </a:r>
          <a:r>
            <a:rPr lang="en-US" sz="2100" kern="1200" dirty="0" err="1"/>
            <a:t>membri</a:t>
          </a:r>
          <a:r>
            <a:rPr lang="en-US" sz="2100" kern="1200" dirty="0"/>
            <a:t>;</a:t>
          </a:r>
        </a:p>
      </dsp:txBody>
      <dsp:txXfrm>
        <a:off x="1432649" y="2447"/>
        <a:ext cx="5156041" cy="1240389"/>
      </dsp:txXfrm>
    </dsp:sp>
    <dsp:sp modelId="{DEA442EB-AF88-E44E-B502-1226E69818E3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4DFE6-8693-E041-AABE-D5840D997247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538BF-FD39-5E4E-960F-EB224865BE20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</a:t>
          </a:r>
          <a:r>
            <a:rPr lang="en-GB" sz="2100" kern="1200" dirty="0" err="1"/>
            <a:t>firmatari</a:t>
          </a:r>
          <a:r>
            <a:rPr lang="en-GB" sz="2100" kern="1200" dirty="0"/>
            <a:t> </a:t>
          </a:r>
          <a:r>
            <a:rPr lang="en-GB" sz="2100" kern="1200" dirty="0" err="1"/>
            <a:t>dell'accordo</a:t>
          </a:r>
          <a:r>
            <a:rPr lang="en-GB" sz="2100" kern="1200" dirty="0"/>
            <a:t> </a:t>
          </a:r>
          <a:r>
            <a:rPr lang="en-GB" sz="2100" kern="1200" dirty="0" err="1"/>
            <a:t>sono</a:t>
          </a:r>
          <a:r>
            <a:rPr lang="en-GB" sz="2100" kern="1200" dirty="0"/>
            <a:t> </a:t>
          </a:r>
          <a:r>
            <a:rPr lang="en-GB" sz="2100" kern="1200" dirty="0" err="1"/>
            <a:t>tre</a:t>
          </a:r>
          <a:r>
            <a:rPr lang="en-GB" sz="2100" kern="1200" dirty="0"/>
            <a:t> o </a:t>
          </a:r>
          <a:r>
            <a:rPr lang="en-GB" sz="2100" kern="1200" dirty="0" err="1"/>
            <a:t>più</a:t>
          </a:r>
          <a:r>
            <a:rPr lang="en-GB" sz="2100" kern="1200" dirty="0"/>
            <a:t> </a:t>
          </a:r>
          <a:r>
            <a:rPr lang="en-GB" sz="2100" kern="1200" dirty="0" err="1"/>
            <a:t>stati</a:t>
          </a:r>
          <a:endParaRPr lang="en-GB" sz="2100" kern="1200" dirty="0"/>
        </a:p>
      </dsp:txBody>
      <dsp:txXfrm>
        <a:off x="1432649" y="1552933"/>
        <a:ext cx="5156041" cy="1240389"/>
      </dsp:txXfrm>
    </dsp:sp>
    <dsp:sp modelId="{F8862D13-12EF-4921-B843-CA311E307260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EC503-EDF6-4DCC-AC39-AB9448C90E87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42AFE-AC5A-49E6-BB55-6E554B5F9589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Ciascuna organizzazione ha uno o più obiettivi dichiarati</a:t>
          </a:r>
          <a:endParaRPr lang="en-US" sz="2100" kern="1200" dirty="0"/>
        </a:p>
      </dsp:txBody>
      <dsp:txXfrm>
        <a:off x="1432649" y="3103420"/>
        <a:ext cx="5156041" cy="1240389"/>
      </dsp:txXfrm>
    </dsp:sp>
    <dsp:sp modelId="{0412D8EC-EBAA-46DD-B798-303CC5247386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A59A-D8BA-48A0-8BB7-43E28D572247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221BB-FD6C-4858-9262-85B2C4A71D47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Ciascuna</a:t>
          </a:r>
          <a:r>
            <a:rPr lang="en-GB" sz="2100" kern="1200" dirty="0"/>
            <a:t> </a:t>
          </a:r>
          <a:r>
            <a:rPr lang="en-GB" sz="2100" kern="1200" dirty="0" err="1"/>
            <a:t>organizzazione</a:t>
          </a:r>
          <a:r>
            <a:rPr lang="en-GB" sz="2100" kern="1200" dirty="0"/>
            <a:t> </a:t>
          </a:r>
          <a:r>
            <a:rPr lang="en-GB" sz="2100" kern="1200" dirty="0" err="1"/>
            <a:t>possiede</a:t>
          </a:r>
          <a:r>
            <a:rPr lang="en-GB" sz="2100" kern="1200" dirty="0"/>
            <a:t> </a:t>
          </a:r>
          <a:r>
            <a:rPr lang="en-GB" sz="2100" kern="1200" dirty="0" err="1"/>
            <a:t>una</a:t>
          </a:r>
          <a:r>
            <a:rPr lang="en-GB" sz="2100" kern="1200" dirty="0"/>
            <a:t> </a:t>
          </a:r>
          <a:r>
            <a:rPr lang="en-GB" sz="2100" kern="1200" dirty="0" err="1"/>
            <a:t>struttura</a:t>
          </a:r>
          <a:r>
            <a:rPr lang="en-GB" sz="2100" kern="1200" dirty="0"/>
            <a:t> </a:t>
          </a:r>
          <a:r>
            <a:rPr lang="en-GB" sz="2100" kern="1200" dirty="0" err="1"/>
            <a:t>permanente</a:t>
          </a:r>
          <a:r>
            <a:rPr lang="en-GB" sz="2100" kern="1200" dirty="0"/>
            <a:t>, ad </a:t>
          </a:r>
          <a:r>
            <a:rPr lang="en-GB" sz="2100" kern="1200" dirty="0" err="1"/>
            <a:t>esempio</a:t>
          </a:r>
          <a:r>
            <a:rPr lang="en-GB" sz="2100" kern="1200" dirty="0"/>
            <a:t> un </a:t>
          </a:r>
          <a:r>
            <a:rPr lang="en-GB" sz="2100" kern="1200" dirty="0" err="1"/>
            <a:t>segretariato</a:t>
          </a:r>
          <a:r>
            <a:rPr lang="en-GB" sz="2100" kern="1200" dirty="0"/>
            <a:t>, </a:t>
          </a:r>
          <a:r>
            <a:rPr lang="en-GB" sz="2100" kern="1200" dirty="0" err="1"/>
            <a:t>che</a:t>
          </a:r>
          <a:r>
            <a:rPr lang="en-GB" sz="2100" kern="1200" dirty="0"/>
            <a:t> </a:t>
          </a:r>
          <a:r>
            <a:rPr lang="en-GB" sz="2100" kern="1200" dirty="0" err="1"/>
            <a:t>gestisce</a:t>
          </a:r>
          <a:r>
            <a:rPr lang="en-GB" sz="2100" kern="1200" dirty="0"/>
            <a:t> le </a:t>
          </a:r>
          <a:r>
            <a:rPr lang="en-GB" sz="2100" kern="1200" dirty="0" err="1"/>
            <a:t>attività</a:t>
          </a:r>
          <a:endParaRPr lang="en-US" sz="2100" kern="1200" dirty="0"/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0F33-FEC3-8B45-9863-3270E1B7C3A7}">
      <dsp:nvSpPr>
        <dsp:cNvPr id="0" name=""/>
        <dsp:cNvSpPr/>
      </dsp:nvSpPr>
      <dsp:spPr>
        <a:xfrm>
          <a:off x="0" y="59852"/>
          <a:ext cx="6900512" cy="26635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/>
            <a:t>Organizzazione</a:t>
          </a:r>
          <a:r>
            <a:rPr lang="en-US" sz="3100" kern="1200" dirty="0"/>
            <a:t>: </a:t>
          </a:r>
          <a:r>
            <a:rPr lang="it-IT" sz="3100" kern="1200" dirty="0"/>
            <a:t>Esistenza formale e fisica delle organizzazioni stesse, che comprende sedi, simboli e attività</a:t>
          </a:r>
          <a:endParaRPr lang="en-US" sz="3100" kern="1200" dirty="0"/>
        </a:p>
      </dsp:txBody>
      <dsp:txXfrm>
        <a:off x="130025" y="189877"/>
        <a:ext cx="6640462" cy="2403528"/>
      </dsp:txXfrm>
    </dsp:sp>
    <dsp:sp modelId="{0E06D4DF-758E-C741-9B46-E80318397CBC}">
      <dsp:nvSpPr>
        <dsp:cNvPr id="0" name=""/>
        <dsp:cNvSpPr/>
      </dsp:nvSpPr>
      <dsp:spPr>
        <a:xfrm>
          <a:off x="0" y="2812710"/>
          <a:ext cx="6900512" cy="26635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 err="1"/>
            <a:t>Istituzione</a:t>
          </a:r>
          <a:r>
            <a:rPr lang="en-GB" sz="3100" kern="1200" dirty="0"/>
            <a:t>: </a:t>
          </a:r>
          <a:r>
            <a:rPr lang="en-GB" sz="3100" kern="1200" dirty="0" err="1"/>
            <a:t>insieme</a:t>
          </a:r>
          <a:r>
            <a:rPr lang="en-GB" sz="3100" kern="1200" dirty="0"/>
            <a:t> di </a:t>
          </a:r>
          <a:r>
            <a:rPr lang="en-GB" sz="3100" kern="1200" dirty="0" err="1"/>
            <a:t>regole</a:t>
          </a:r>
          <a:r>
            <a:rPr lang="en-GB" sz="3100" kern="1200" dirty="0"/>
            <a:t>, </a:t>
          </a:r>
          <a:r>
            <a:rPr lang="en-GB" sz="3100" kern="1200" dirty="0" err="1"/>
            <a:t>formali</a:t>
          </a:r>
          <a:r>
            <a:rPr lang="en-GB" sz="3100" kern="1200" dirty="0"/>
            <a:t> ed </a:t>
          </a:r>
          <a:r>
            <a:rPr lang="en-GB" sz="3100" kern="1200" dirty="0" err="1"/>
            <a:t>informali</a:t>
          </a:r>
          <a:r>
            <a:rPr lang="en-GB" sz="3100" kern="1200" dirty="0"/>
            <a:t>, </a:t>
          </a:r>
          <a:r>
            <a:rPr lang="en-GB" sz="3100" kern="1200" dirty="0" err="1"/>
            <a:t>che</a:t>
          </a:r>
          <a:r>
            <a:rPr lang="en-GB" sz="3100" kern="1200" dirty="0"/>
            <a:t> </a:t>
          </a:r>
          <a:r>
            <a:rPr lang="en-GB" sz="3100" kern="1200" dirty="0" err="1"/>
            <a:t>assegnano</a:t>
          </a:r>
          <a:r>
            <a:rPr lang="en-GB" sz="3100" kern="1200" dirty="0"/>
            <a:t> </a:t>
          </a:r>
          <a:r>
            <a:rPr lang="en-GB" sz="3100" kern="1200" dirty="0" err="1"/>
            <a:t>ruoli</a:t>
          </a:r>
          <a:r>
            <a:rPr lang="en-GB" sz="3100" kern="1200" dirty="0"/>
            <a:t> </a:t>
          </a:r>
          <a:r>
            <a:rPr lang="en-GB" sz="3100" kern="1200" dirty="0" err="1"/>
            <a:t>agli</a:t>
          </a:r>
          <a:r>
            <a:rPr lang="en-GB" sz="3100" kern="1200" dirty="0"/>
            <a:t> </a:t>
          </a:r>
          <a:r>
            <a:rPr lang="en-GB" sz="3100" kern="1200" dirty="0" err="1"/>
            <a:t>attori</a:t>
          </a:r>
          <a:r>
            <a:rPr lang="en-GB" sz="3100" kern="1200" dirty="0"/>
            <a:t>, e </a:t>
          </a:r>
          <a:r>
            <a:rPr lang="en-GB" sz="3100" kern="1200" dirty="0" err="1"/>
            <a:t>determinano</a:t>
          </a:r>
          <a:r>
            <a:rPr lang="en-GB" sz="3100" kern="1200" dirty="0"/>
            <a:t> </a:t>
          </a:r>
          <a:r>
            <a:rPr lang="en-GB" sz="3100" kern="1200" dirty="0" err="1"/>
            <a:t>conseguenze</a:t>
          </a:r>
          <a:r>
            <a:rPr lang="en-GB" sz="3100" kern="1200" dirty="0"/>
            <a:t> </a:t>
          </a:r>
          <a:r>
            <a:rPr lang="en-GB" sz="3100" kern="1200" dirty="0" err="1"/>
            <a:t>che</a:t>
          </a:r>
          <a:r>
            <a:rPr lang="en-GB" sz="3100" kern="1200" dirty="0"/>
            <a:t> </a:t>
          </a:r>
          <a:r>
            <a:rPr lang="en-GB" sz="3100" kern="1200" dirty="0" err="1"/>
            <a:t>continuano</a:t>
          </a:r>
          <a:r>
            <a:rPr lang="en-GB" sz="3100" kern="1200" dirty="0"/>
            <a:t> </a:t>
          </a:r>
          <a:r>
            <a:rPr lang="en-GB" sz="3100" kern="1200" dirty="0" err="1"/>
            <a:t>nel</a:t>
          </a:r>
          <a:r>
            <a:rPr lang="en-GB" sz="3100" kern="1200" dirty="0"/>
            <a:t> tempo a </a:t>
          </a:r>
          <a:r>
            <a:rPr lang="en-GB" sz="3100" kern="1200" dirty="0" err="1"/>
            <a:t>produrre</a:t>
          </a:r>
          <a:r>
            <a:rPr lang="en-GB" sz="3100" kern="1200" dirty="0"/>
            <a:t> </a:t>
          </a:r>
          <a:r>
            <a:rPr lang="en-GB" sz="3100" kern="1200" dirty="0" err="1"/>
            <a:t>conseguenze</a:t>
          </a:r>
          <a:endParaRPr lang="en-US" sz="3100" kern="1200" dirty="0"/>
        </a:p>
      </dsp:txBody>
      <dsp:txXfrm>
        <a:off x="130025" y="2942735"/>
        <a:ext cx="6640462" cy="2403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F82E-0E24-BF42-AB3D-346C51D562C5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B4EBC-36C1-9A40-B5FE-66D8C3C1FE95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Lettura</a:t>
          </a:r>
          <a:r>
            <a:rPr lang="en-US" sz="2300" b="1" kern="1200" dirty="0"/>
            <a:t> </a:t>
          </a:r>
          <a:r>
            <a:rPr lang="en-US" sz="2300" b="1" kern="1200" dirty="0" err="1"/>
            <a:t>capitoli</a:t>
          </a:r>
          <a:r>
            <a:rPr lang="en-US" sz="2300" b="1" kern="1200" dirty="0"/>
            <a:t> VI-VII-VIII-IX </a:t>
          </a:r>
          <a:r>
            <a:rPr lang="en-US" sz="2300" b="1" kern="1200" dirty="0" err="1"/>
            <a:t>libro</a:t>
          </a:r>
          <a:r>
            <a:rPr lang="en-US" sz="2300" b="1" kern="1200" dirty="0"/>
            <a:t> “Le </a:t>
          </a:r>
          <a:r>
            <a:rPr lang="en-US" sz="2300" b="1" kern="1200" dirty="0" err="1"/>
            <a:t>organizzazioni</a:t>
          </a:r>
          <a:r>
            <a:rPr lang="en-US" sz="2300" b="1" kern="1200" dirty="0"/>
            <a:t> </a:t>
          </a:r>
          <a:r>
            <a:rPr lang="en-US" sz="2300" b="1" kern="1200" dirty="0" err="1"/>
            <a:t>internazionali</a:t>
          </a:r>
          <a:r>
            <a:rPr lang="en-US" sz="2300" b="1" kern="1200" dirty="0"/>
            <a:t>” </a:t>
          </a:r>
          <a:r>
            <a:rPr lang="en-US" sz="2300" b="1" kern="1200" dirty="0" err="1"/>
            <a:t>Belloni</a:t>
          </a:r>
          <a:r>
            <a:rPr lang="en-US" sz="2300" b="1" kern="1200" dirty="0"/>
            <a:t> et al. 2013, Il Mulino</a:t>
          </a:r>
        </a:p>
      </dsp:txBody>
      <dsp:txXfrm>
        <a:off x="0" y="623"/>
        <a:ext cx="6492875" cy="1020830"/>
      </dsp:txXfrm>
    </dsp:sp>
    <dsp:sp modelId="{A7245035-BA9C-4244-B337-4D810E710BE7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14ED2-CE6A-6449-B955-3B1611C7CE50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 - FMI e l’assistenza internazionale finanziaria p. 109-125</a:t>
          </a:r>
        </a:p>
      </dsp:txBody>
      <dsp:txXfrm>
        <a:off x="0" y="1021453"/>
        <a:ext cx="6492875" cy="1020830"/>
      </dsp:txXfrm>
    </dsp:sp>
    <dsp:sp modelId="{1876EA4F-578B-1E43-8571-EAA2A805F6CB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FDA78-D922-5F42-ADDE-128E44A0C123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VII -La B</a:t>
          </a:r>
          <a:r>
            <a:rPr lang="en-GB" sz="2300" kern="1200"/>
            <a:t>a</a:t>
          </a:r>
          <a:r>
            <a:rPr lang="en-US" sz="2300" kern="1200"/>
            <a:t>nca mondiale e la lotta alla povertà p. 129-141</a:t>
          </a:r>
        </a:p>
      </dsp:txBody>
      <dsp:txXfrm>
        <a:off x="0" y="2042284"/>
        <a:ext cx="6492875" cy="1020830"/>
      </dsp:txXfrm>
    </dsp:sp>
    <dsp:sp modelId="{C2DB4AF7-FBF2-3348-8766-8632892F16EA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E8983-E9CF-054A-A57F-5071F00FA97A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VIII -WTO e la proprietà intellettuale p. 145-162</a:t>
          </a:r>
        </a:p>
      </dsp:txBody>
      <dsp:txXfrm>
        <a:off x="0" y="3063115"/>
        <a:ext cx="6492875" cy="1020830"/>
      </dsp:txXfrm>
    </dsp:sp>
    <dsp:sp modelId="{BF527E46-BF95-694F-9F95-0F07E3C6ED14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4F5B0-BDF1-C145-9F52-A8A1C934156F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IX –Le organizzazioni regionali e l’integrazione economica</a:t>
          </a:r>
        </a:p>
      </dsp:txBody>
      <dsp:txXfrm>
        <a:off x="0" y="4083946"/>
        <a:ext cx="6492875" cy="1020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BC41-CE91-D849-A191-105C94960B2C}">
      <dsp:nvSpPr>
        <dsp:cNvPr id="0" name=""/>
        <dsp:cNvSpPr/>
      </dsp:nvSpPr>
      <dsp:spPr>
        <a:xfrm>
          <a:off x="0" y="665829"/>
          <a:ext cx="597139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Presentazione del senso del capitolo nei suoi concetti più significativi</a:t>
          </a:r>
        </a:p>
      </dsp:txBody>
      <dsp:txXfrm>
        <a:off x="34954" y="700783"/>
        <a:ext cx="5901482" cy="646132"/>
      </dsp:txXfrm>
    </dsp:sp>
    <dsp:sp modelId="{B56BC9A0-9397-F642-A44D-D95EB923444A}">
      <dsp:nvSpPr>
        <dsp:cNvPr id="0" name=""/>
        <dsp:cNvSpPr/>
      </dsp:nvSpPr>
      <dsp:spPr>
        <a:xfrm>
          <a:off x="0" y="1433709"/>
          <a:ext cx="597139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Ricostruzione delle “strutture organizzative” (funzionamento dichiarato) degli enti presentati nel capitolo</a:t>
          </a:r>
        </a:p>
      </dsp:txBody>
      <dsp:txXfrm>
        <a:off x="34954" y="1468663"/>
        <a:ext cx="5901482" cy="646132"/>
      </dsp:txXfrm>
    </dsp:sp>
    <dsp:sp modelId="{AD4E3454-0E51-5D4E-B7E1-BCCC197AA538}">
      <dsp:nvSpPr>
        <dsp:cNvPr id="0" name=""/>
        <dsp:cNvSpPr/>
      </dsp:nvSpPr>
      <dsp:spPr>
        <a:xfrm>
          <a:off x="0" y="2201589"/>
          <a:ext cx="597139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Implicazioni (generali pros &amp; cons) per chi opera in imprese transfrontaliere</a:t>
          </a:r>
        </a:p>
      </dsp:txBody>
      <dsp:txXfrm>
        <a:off x="34954" y="2236543"/>
        <a:ext cx="5901482" cy="646132"/>
      </dsp:txXfrm>
    </dsp:sp>
    <dsp:sp modelId="{E6C237BF-14B4-394D-ADF4-BA8CA64E4C7A}">
      <dsp:nvSpPr>
        <dsp:cNvPr id="0" name=""/>
        <dsp:cNvSpPr/>
      </dsp:nvSpPr>
      <dsp:spPr>
        <a:xfrm>
          <a:off x="0" y="2969469"/>
          <a:ext cx="597139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Wrap up and key concepts!</a:t>
          </a:r>
        </a:p>
      </dsp:txBody>
      <dsp:txXfrm>
        <a:off x="34954" y="3004423"/>
        <a:ext cx="5901482" cy="646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4CDBD-FE8C-A64E-854C-B44FB9443783}">
      <dsp:nvSpPr>
        <dsp:cNvPr id="0" name=""/>
        <dsp:cNvSpPr/>
      </dsp:nvSpPr>
      <dsp:spPr>
        <a:xfrm>
          <a:off x="0" y="243469"/>
          <a:ext cx="6594475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USA, Russia, Cina, UK, Francia </a:t>
          </a:r>
          <a:r>
            <a:rPr lang="en-GB" sz="3000" kern="1200"/>
            <a:t>D</a:t>
          </a:r>
          <a:r>
            <a:rPr lang="en-US" sz="3000" kern="1200"/>
            <a:t>iritto di veto (per convincere Urss ad entrare)</a:t>
          </a:r>
        </a:p>
      </dsp:txBody>
      <dsp:txXfrm>
        <a:off x="58257" y="301726"/>
        <a:ext cx="6477961" cy="1076886"/>
      </dsp:txXfrm>
    </dsp:sp>
    <dsp:sp modelId="{2BE9C878-055F-9943-A638-132BE50CC9B8}">
      <dsp:nvSpPr>
        <dsp:cNvPr id="0" name=""/>
        <dsp:cNvSpPr/>
      </dsp:nvSpPr>
      <dsp:spPr>
        <a:xfrm>
          <a:off x="0" y="1523269"/>
          <a:ext cx="6594475" cy="11934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Segretario generale </a:t>
          </a:r>
        </a:p>
      </dsp:txBody>
      <dsp:txXfrm>
        <a:off x="58257" y="1581526"/>
        <a:ext cx="6477961" cy="1076886"/>
      </dsp:txXfrm>
    </dsp:sp>
    <dsp:sp modelId="{6D29407A-EB92-424F-B7E6-2A64AB8CD525}">
      <dsp:nvSpPr>
        <dsp:cNvPr id="0" name=""/>
        <dsp:cNvSpPr/>
      </dsp:nvSpPr>
      <dsp:spPr>
        <a:xfrm>
          <a:off x="0" y="2803069"/>
          <a:ext cx="6594475" cy="11934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Assemblea generale (dal 1950 </a:t>
          </a:r>
          <a:r>
            <a:rPr lang="en-US" sz="3000" i="1" kern="1200"/>
            <a:t>Uniting for peace</a:t>
          </a:r>
          <a:r>
            <a:rPr lang="en-US" sz="3000" kern="1200"/>
            <a:t>)</a:t>
          </a:r>
        </a:p>
      </dsp:txBody>
      <dsp:txXfrm>
        <a:off x="58257" y="2861326"/>
        <a:ext cx="6477961" cy="1076886"/>
      </dsp:txXfrm>
    </dsp:sp>
    <dsp:sp modelId="{DA5FE27F-1F3F-A94A-A710-D43D7E272DD3}">
      <dsp:nvSpPr>
        <dsp:cNvPr id="0" name=""/>
        <dsp:cNvSpPr/>
      </dsp:nvSpPr>
      <dsp:spPr>
        <a:xfrm>
          <a:off x="0" y="4082869"/>
          <a:ext cx="6594475" cy="1193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</a:t>
          </a:r>
          <a:r>
            <a:rPr lang="en-US" sz="3000" kern="1200"/>
            <a:t>rt. 43 (forze militari) e 47 (coman do militare) inattuati</a:t>
          </a:r>
        </a:p>
      </dsp:txBody>
      <dsp:txXfrm>
        <a:off x="58257" y="4141126"/>
        <a:ext cx="6477961" cy="1076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8F814-FEE0-3045-9E4F-053855641BDB}">
      <dsp:nvSpPr>
        <dsp:cNvPr id="0" name=""/>
        <dsp:cNvSpPr/>
      </dsp:nvSpPr>
      <dsp:spPr>
        <a:xfrm>
          <a:off x="3764" y="16041"/>
          <a:ext cx="367052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Potere</a:t>
          </a:r>
          <a:r>
            <a:rPr lang="en-US" sz="2600" kern="1200" dirty="0"/>
            <a:t>:</a:t>
          </a:r>
        </a:p>
      </dsp:txBody>
      <dsp:txXfrm>
        <a:off x="3764" y="16041"/>
        <a:ext cx="3670526" cy="748800"/>
      </dsp:txXfrm>
    </dsp:sp>
    <dsp:sp modelId="{C2E72856-6AF5-5B49-B9D9-809D96EF76D6}">
      <dsp:nvSpPr>
        <dsp:cNvPr id="0" name=""/>
        <dsp:cNvSpPr/>
      </dsp:nvSpPr>
      <dsp:spPr>
        <a:xfrm>
          <a:off x="3764" y="764841"/>
          <a:ext cx="3670526" cy="4139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limitato e insostenibilità dei morti per peacekeeping o peace building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P</a:t>
          </a:r>
          <a:r>
            <a:rPr lang="en-US" sz="2600" kern="1200" dirty="0" err="1"/>
            <a:t>roblema</a:t>
          </a:r>
          <a:r>
            <a:rPr lang="en-US" sz="2600" kern="1200" dirty="0"/>
            <a:t> </a:t>
          </a:r>
          <a:r>
            <a:rPr lang="en-US" sz="2600" kern="1200" dirty="0" err="1"/>
            <a:t>della</a:t>
          </a:r>
          <a:r>
            <a:rPr lang="en-US" sz="2600" kern="1200" dirty="0"/>
            <a:t> </a:t>
          </a:r>
          <a:r>
            <a:rPr lang="en-US" sz="2600" kern="1200" dirty="0" err="1"/>
            <a:t>trasparenza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P</a:t>
          </a:r>
          <a:r>
            <a:rPr lang="en-US" sz="2600" kern="1200"/>
            <a:t>roblema dell’adesione delgi stati</a:t>
          </a:r>
        </a:p>
      </dsp:txBody>
      <dsp:txXfrm>
        <a:off x="3764" y="764841"/>
        <a:ext cx="3670526" cy="4139459"/>
      </dsp:txXfrm>
    </dsp:sp>
    <dsp:sp modelId="{354BFD56-799A-CC4C-B550-220D47A05BA6}">
      <dsp:nvSpPr>
        <dsp:cNvPr id="0" name=""/>
        <dsp:cNvSpPr/>
      </dsp:nvSpPr>
      <dsp:spPr>
        <a:xfrm>
          <a:off x="4188165" y="16041"/>
          <a:ext cx="367052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Interessi: </a:t>
          </a:r>
        </a:p>
      </dsp:txBody>
      <dsp:txXfrm>
        <a:off x="4188165" y="16041"/>
        <a:ext cx="3670526" cy="748800"/>
      </dsp:txXfrm>
    </dsp:sp>
    <dsp:sp modelId="{8C68E630-A629-5B42-92C6-0DAA20DA37ED}">
      <dsp:nvSpPr>
        <dsp:cNvPr id="0" name=""/>
        <dsp:cNvSpPr/>
      </dsp:nvSpPr>
      <dsp:spPr>
        <a:xfrm>
          <a:off x="4188165" y="764841"/>
          <a:ext cx="3670526" cy="4139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</a:t>
          </a:r>
          <a:r>
            <a:rPr lang="en-US" sz="2600" kern="1200" dirty="0" err="1"/>
            <a:t>apacità</a:t>
          </a:r>
          <a:r>
            <a:rPr lang="en-US" sz="2600" kern="1200" dirty="0"/>
            <a:t> ONU </a:t>
          </a:r>
          <a:r>
            <a:rPr lang="en-US" sz="2600" kern="1200" dirty="0" err="1"/>
            <a:t>nei</a:t>
          </a:r>
          <a:r>
            <a:rPr lang="en-US" sz="2600" kern="1200" dirty="0"/>
            <a:t> </a:t>
          </a:r>
          <a:r>
            <a:rPr lang="en-US" sz="2600" kern="1200" dirty="0" err="1"/>
            <a:t>contesti</a:t>
          </a:r>
          <a:r>
            <a:rPr lang="en-US" sz="2600" kern="1200" dirty="0"/>
            <a:t> </a:t>
          </a:r>
          <a:r>
            <a:rPr lang="en-US" sz="2600" kern="1200" dirty="0" err="1"/>
            <a:t>che</a:t>
          </a:r>
          <a:r>
            <a:rPr lang="en-US" sz="2600" kern="1200" dirty="0"/>
            <a:t> </a:t>
          </a:r>
          <a:r>
            <a:rPr lang="en-US" sz="2600" kern="1200" dirty="0" err="1"/>
            <a:t>accettano</a:t>
          </a:r>
          <a:r>
            <a:rPr lang="en-US" sz="2600" kern="1200" dirty="0"/>
            <a:t> </a:t>
          </a:r>
          <a:r>
            <a:rPr lang="en-US" sz="2600" kern="1200" dirty="0" err="1"/>
            <a:t>l’intervento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U</a:t>
          </a:r>
          <a:r>
            <a:rPr lang="en-US" sz="2600" kern="1200"/>
            <a:t>niversalità dell’adesione</a:t>
          </a:r>
        </a:p>
      </dsp:txBody>
      <dsp:txXfrm>
        <a:off x="4188165" y="764841"/>
        <a:ext cx="3670526" cy="4139459"/>
      </dsp:txXfrm>
    </dsp:sp>
    <dsp:sp modelId="{4B440A49-2B74-BF41-8303-B7640DA2ED2A}">
      <dsp:nvSpPr>
        <dsp:cNvPr id="0" name=""/>
        <dsp:cNvSpPr/>
      </dsp:nvSpPr>
      <dsp:spPr>
        <a:xfrm>
          <a:off x="8372565" y="16041"/>
          <a:ext cx="367052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Idee: </a:t>
          </a:r>
        </a:p>
      </dsp:txBody>
      <dsp:txXfrm>
        <a:off x="8372565" y="16041"/>
        <a:ext cx="3670526" cy="748800"/>
      </dsp:txXfrm>
    </dsp:sp>
    <dsp:sp modelId="{23CB2590-1D76-C24C-A439-4F20F5F9FB63}">
      <dsp:nvSpPr>
        <dsp:cNvPr id="0" name=""/>
        <dsp:cNvSpPr/>
      </dsp:nvSpPr>
      <dsp:spPr>
        <a:xfrm>
          <a:off x="8372565" y="764841"/>
          <a:ext cx="3670526" cy="4139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multilateralità, confronto, mutamento di fronte a conflitti</a:t>
          </a:r>
        </a:p>
      </dsp:txBody>
      <dsp:txXfrm>
        <a:off x="8372565" y="764841"/>
        <a:ext cx="3670526" cy="41394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6F88-275D-5C45-A17B-4794CABC18D8}">
      <dsp:nvSpPr>
        <dsp:cNvPr id="0" name=""/>
        <dsp:cNvSpPr/>
      </dsp:nvSpPr>
      <dsp:spPr>
        <a:xfrm>
          <a:off x="739940" y="293"/>
          <a:ext cx="2527883" cy="151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Unione monetaria (CEE)</a:t>
          </a:r>
        </a:p>
      </dsp:txBody>
      <dsp:txXfrm>
        <a:off x="784363" y="44716"/>
        <a:ext cx="2439037" cy="1427883"/>
      </dsp:txXfrm>
    </dsp:sp>
    <dsp:sp modelId="{86393165-AC4F-1C40-A9E1-0F2BE522800C}">
      <dsp:nvSpPr>
        <dsp:cNvPr id="0" name=""/>
        <dsp:cNvSpPr/>
      </dsp:nvSpPr>
      <dsp:spPr>
        <a:xfrm>
          <a:off x="3490277" y="445200"/>
          <a:ext cx="535911" cy="6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490277" y="570583"/>
        <a:ext cx="375138" cy="376149"/>
      </dsp:txXfrm>
    </dsp:sp>
    <dsp:sp modelId="{50E4013D-953C-B04F-B7B7-ED02F3A3D0DC}">
      <dsp:nvSpPr>
        <dsp:cNvPr id="0" name=""/>
        <dsp:cNvSpPr/>
      </dsp:nvSpPr>
      <dsp:spPr>
        <a:xfrm>
          <a:off x="4278976" y="293"/>
          <a:ext cx="2527883" cy="151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Politica estera (PESC)</a:t>
          </a:r>
        </a:p>
      </dsp:txBody>
      <dsp:txXfrm>
        <a:off x="4323399" y="44716"/>
        <a:ext cx="2439037" cy="1427883"/>
      </dsp:txXfrm>
    </dsp:sp>
    <dsp:sp modelId="{9920CF7F-9385-D041-B15C-2A9E5EE7C4E1}">
      <dsp:nvSpPr>
        <dsp:cNvPr id="0" name=""/>
        <dsp:cNvSpPr/>
      </dsp:nvSpPr>
      <dsp:spPr>
        <a:xfrm rot="5400000">
          <a:off x="5274962" y="1693975"/>
          <a:ext cx="535911" cy="6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5354844" y="1739477"/>
        <a:ext cx="376149" cy="375138"/>
      </dsp:txXfrm>
    </dsp:sp>
    <dsp:sp modelId="{CB8C77DB-7945-2645-9AA7-94791295E69F}">
      <dsp:nvSpPr>
        <dsp:cNvPr id="0" name=""/>
        <dsp:cNvSpPr/>
      </dsp:nvSpPr>
      <dsp:spPr>
        <a:xfrm>
          <a:off x="4278976" y="2528176"/>
          <a:ext cx="2527883" cy="151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Sicurezza comune (Giustizia e affari interni)</a:t>
          </a:r>
        </a:p>
      </dsp:txBody>
      <dsp:txXfrm>
        <a:off x="4323399" y="2572599"/>
        <a:ext cx="2439037" cy="1427883"/>
      </dsp:txXfrm>
    </dsp:sp>
    <dsp:sp modelId="{9C7CF5CE-0E81-4F44-84C1-0E801B25385C}">
      <dsp:nvSpPr>
        <dsp:cNvPr id="0" name=""/>
        <dsp:cNvSpPr/>
      </dsp:nvSpPr>
      <dsp:spPr>
        <a:xfrm rot="10800000">
          <a:off x="3520611" y="2973084"/>
          <a:ext cx="535911" cy="6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681384" y="3098467"/>
        <a:ext cx="375138" cy="376149"/>
      </dsp:txXfrm>
    </dsp:sp>
    <dsp:sp modelId="{A0A8B30E-366F-4649-97A9-3EBAD64F594E}">
      <dsp:nvSpPr>
        <dsp:cNvPr id="0" name=""/>
        <dsp:cNvSpPr/>
      </dsp:nvSpPr>
      <dsp:spPr>
        <a:xfrm>
          <a:off x="739940" y="2528176"/>
          <a:ext cx="2527883" cy="151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ym typeface="Wingdings" panose="05000000000000000000" pitchFamily="2" charset="2"/>
            </a:rPr>
            <a:t></a:t>
          </a:r>
          <a:r>
            <a:rPr lang="en-US" sz="2200" kern="1200"/>
            <a:t>dal 2004 allargamento ad est (Pres. Romano Prodi)</a:t>
          </a:r>
        </a:p>
      </dsp:txBody>
      <dsp:txXfrm>
        <a:off x="784363" y="2572599"/>
        <a:ext cx="2439037" cy="14278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EF782-D747-6342-9EBF-1460026E2B99}">
      <dsp:nvSpPr>
        <dsp:cNvPr id="0" name=""/>
        <dsp:cNvSpPr/>
      </dsp:nvSpPr>
      <dsp:spPr>
        <a:xfrm>
          <a:off x="146247" y="3126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“Rappresaglia massiccia” per approfittare inferiorità russa (1954);</a:t>
          </a:r>
        </a:p>
      </dsp:txBody>
      <dsp:txXfrm>
        <a:off x="190608" y="47487"/>
        <a:ext cx="2435619" cy="1425882"/>
      </dsp:txXfrm>
    </dsp:sp>
    <dsp:sp modelId="{4AD68B16-4BAF-9D43-B8E1-7199184099BB}">
      <dsp:nvSpPr>
        <dsp:cNvPr id="0" name=""/>
        <dsp:cNvSpPr/>
      </dsp:nvSpPr>
      <dsp:spPr>
        <a:xfrm>
          <a:off x="2892731" y="447410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892731" y="572617"/>
        <a:ext cx="374612" cy="375622"/>
      </dsp:txXfrm>
    </dsp:sp>
    <dsp:sp modelId="{D1407DD7-8240-AF45-9A64-419CB8B45BD7}">
      <dsp:nvSpPr>
        <dsp:cNvPr id="0" name=""/>
        <dsp:cNvSpPr/>
      </dsp:nvSpPr>
      <dsp:spPr>
        <a:xfrm>
          <a:off x="3680325" y="3126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“Risposta flessibile (anni ‘60);</a:t>
          </a:r>
        </a:p>
      </dsp:txBody>
      <dsp:txXfrm>
        <a:off x="3724686" y="47487"/>
        <a:ext cx="2435619" cy="1425882"/>
      </dsp:txXfrm>
    </dsp:sp>
    <dsp:sp modelId="{22FC009E-88BB-EC4E-B63E-E23BFBC923EE}">
      <dsp:nvSpPr>
        <dsp:cNvPr id="0" name=""/>
        <dsp:cNvSpPr/>
      </dsp:nvSpPr>
      <dsp:spPr>
        <a:xfrm>
          <a:off x="6426809" y="447410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426809" y="572617"/>
        <a:ext cx="374612" cy="375622"/>
      </dsp:txXfrm>
    </dsp:sp>
    <dsp:sp modelId="{4F8FCB58-C2E5-F74B-B604-1CF8BE2C09F1}">
      <dsp:nvSpPr>
        <dsp:cNvPr id="0" name=""/>
        <dsp:cNvSpPr/>
      </dsp:nvSpPr>
      <dsp:spPr>
        <a:xfrm>
          <a:off x="7214403" y="3126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Caduta del muro, ridefinizione delle identità, riforma obiettivi (1989);</a:t>
          </a:r>
        </a:p>
      </dsp:txBody>
      <dsp:txXfrm>
        <a:off x="7258764" y="47487"/>
        <a:ext cx="2435619" cy="1425882"/>
      </dsp:txXfrm>
    </dsp:sp>
    <dsp:sp modelId="{7342F6B2-6C11-9343-837A-72FC2440D89A}">
      <dsp:nvSpPr>
        <dsp:cNvPr id="0" name=""/>
        <dsp:cNvSpPr/>
      </dsp:nvSpPr>
      <dsp:spPr>
        <a:xfrm rot="5400000">
          <a:off x="8208994" y="1694435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8288763" y="1739873"/>
        <a:ext cx="375622" cy="374612"/>
      </dsp:txXfrm>
    </dsp:sp>
    <dsp:sp modelId="{E95C5AFE-9DBC-FA42-97C1-6EC2038AE26B}">
      <dsp:nvSpPr>
        <dsp:cNvPr id="0" name=""/>
        <dsp:cNvSpPr/>
      </dsp:nvSpPr>
      <dsp:spPr>
        <a:xfrm>
          <a:off x="7214403" y="2527468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Anni ‘90 stabilità europea e rilancio armi convenzionali (Balcani fuori art.5);</a:t>
          </a:r>
        </a:p>
      </dsp:txBody>
      <dsp:txXfrm>
        <a:off x="7258764" y="2571829"/>
        <a:ext cx="2435619" cy="1425882"/>
      </dsp:txXfrm>
    </dsp:sp>
    <dsp:sp modelId="{02573F08-77C6-5D4A-9DDB-A4FBF7578826}">
      <dsp:nvSpPr>
        <dsp:cNvPr id="0" name=""/>
        <dsp:cNvSpPr/>
      </dsp:nvSpPr>
      <dsp:spPr>
        <a:xfrm rot="10800000">
          <a:off x="6457101" y="2971752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617649" y="3096959"/>
        <a:ext cx="374612" cy="375622"/>
      </dsp:txXfrm>
    </dsp:sp>
    <dsp:sp modelId="{B9842B95-2F78-C144-8A41-7AA9A0476196}">
      <dsp:nvSpPr>
        <dsp:cNvPr id="0" name=""/>
        <dsp:cNvSpPr/>
      </dsp:nvSpPr>
      <dsp:spPr>
        <a:xfrm>
          <a:off x="3680325" y="2527468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Nucleare</a:t>
          </a:r>
          <a:r>
            <a:rPr lang="en-US" sz="1900" kern="1200" dirty="0"/>
            <a:t> “truly last resort” </a:t>
          </a:r>
        </a:p>
      </dsp:txBody>
      <dsp:txXfrm>
        <a:off x="3724686" y="2571829"/>
        <a:ext cx="2435619" cy="1425882"/>
      </dsp:txXfrm>
    </dsp:sp>
    <dsp:sp modelId="{85F96263-6D3E-6048-BB8F-C80EEAF49445}">
      <dsp:nvSpPr>
        <dsp:cNvPr id="0" name=""/>
        <dsp:cNvSpPr/>
      </dsp:nvSpPr>
      <dsp:spPr>
        <a:xfrm rot="10800000">
          <a:off x="2923023" y="2971752"/>
          <a:ext cx="535160" cy="626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83571" y="3096959"/>
        <a:ext cx="374612" cy="375622"/>
      </dsp:txXfrm>
    </dsp:sp>
    <dsp:sp modelId="{5CDB9B3E-1B2C-774C-8054-E63B3126118E}">
      <dsp:nvSpPr>
        <dsp:cNvPr id="0" name=""/>
        <dsp:cNvSpPr/>
      </dsp:nvSpPr>
      <dsp:spPr>
        <a:xfrm>
          <a:off x="146247" y="2527468"/>
          <a:ext cx="2524341" cy="1514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 16 a 30 </a:t>
          </a:r>
          <a:r>
            <a:rPr lang="en-GB" sz="1900" kern="1200" dirty="0" err="1"/>
            <a:t>alleati</a:t>
          </a:r>
          <a:r>
            <a:rPr lang="en-GB" sz="1900" kern="1200" dirty="0"/>
            <a:t> (</a:t>
          </a:r>
          <a:r>
            <a:rPr lang="en-GB" sz="1900" kern="1200" dirty="0" err="1"/>
            <a:t>tra</a:t>
          </a:r>
          <a:r>
            <a:rPr lang="en-GB" sz="1900" kern="1200" dirty="0"/>
            <a:t> poco 32)</a:t>
          </a:r>
        </a:p>
      </dsp:txBody>
      <dsp:txXfrm>
        <a:off x="190608" y="2571829"/>
        <a:ext cx="2435619" cy="1425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0F9D-2138-474B-B2C9-43ADDE87F2BF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E2EC-7386-CB4A-807E-23A6BC7CCF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1130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22DD-F210-7C42-8046-563C053AFEB6}" type="slidenum">
              <a:rPr lang="it-IT" altLang="en-IT" smtClean="0"/>
              <a:pPr/>
              <a:t>7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31946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704B-28E8-B95C-1761-7158C7B0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7E98D-D32B-4837-D441-F578AF82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CEE7-F426-FEAA-74F6-042A0E95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E5A1-C1C9-9072-FD1F-6E2EF765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FB374-C300-CDD2-0801-4FCDB14E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5B8A-BB03-F154-CBC6-54048965E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E99B-5716-BDDD-D3B7-59F345FE0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7E8B-0CC1-16BA-A580-786C6F3C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0D4BD-DA38-5E0A-FF3B-BF9CCB22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12D3-C619-FF27-1DA2-18F7ED7E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7EEB-E3F1-3C5D-25E6-6380D30C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9AF3A-AD9A-02AA-B00B-03854819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5B945-010D-AD8F-9D27-F40802065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72EB3-2B35-BC83-6B30-C91DC61F5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405BE-DBCC-B086-6E6E-CA459D88F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598D-F796-ADCF-2EBA-9C9618340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7119-208F-352D-9393-A3E21CB0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D4C9-9C1A-8582-91DD-5180AB0F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65E4-8F01-3CF9-81A7-62C9821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AF137-D1F2-7638-EE37-D7FDDF56D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FB2A9-0305-ABD8-B6A0-99B208E67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rgbClr val="FF9300"/>
          </a:solidFill>
        </p:spPr>
        <p:txBody>
          <a:bodyPr/>
          <a:lstStyle>
            <a:lvl1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947DF-7CDE-4B65-971F-38806DD4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B5786-D48A-D7CF-8C70-B128AF52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⬩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E1631-4C03-8B02-FB85-B950701DD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29D4D-A9CD-0820-73C9-3D91ED16B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2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7DD9-F1A7-A3CB-B925-3E6E7329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C2D-014A-970E-E0EE-5070956A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6396-28A9-AAD6-2C3C-B80270CE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2F3D-C8EA-546F-9FF7-B5516934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1091-F20F-C207-A2E3-B125D8F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C73B-CBFC-F3E2-178F-A183F8D96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C9B7E-1189-2889-3E9F-55CA27534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286D-4F8D-1C57-3108-9BB578BF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73ED-2265-9829-4A91-06DCA902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3749-F9E2-83B3-305E-039F424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13DE-9BA7-1F45-DF08-AFF6C4BE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0A4AB-6126-E359-9DB6-5EFFB7A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7A274-960A-6404-1911-B02266E8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7970B-4C22-98D2-99C6-4FBB99E43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DDBD-7E5A-86AB-DEBA-93C49CA9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6193-4ECC-A3EC-F640-887523A1D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9166-B3C8-1256-3710-65A206BF6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94F4C-992A-3AF1-BCC7-6643358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FC42B-9A39-E67C-CA9F-EAE22E6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2862B-31C9-5005-0424-98A18AA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2749B-ED4B-CD08-DC7B-EB5A104C8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26993-7221-5E5F-438F-068CF4C8E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BD0-682B-FF3A-D41B-4E057151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9F81-2D59-6CDE-89D7-BFD2227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482A0-EE4D-5050-608D-9EEE93CE2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ED5E-8D68-86A5-163D-E8407EF5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6AA45-2BB1-6AF0-FE83-2A7A4BE32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DB76D-3C55-0EED-D79D-F4D774FD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3BA7C-80D2-1CF2-371D-33CB1260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79848-41F4-AAF8-C0C7-7F455E31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61E41-E303-06E8-E288-1D146791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F3B1A-63DA-B52C-73C3-309990460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8185-E6DA-F174-9DBB-087BE440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96038-3C85-DACA-0EDB-66353689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04B6A-84D4-6986-623E-0E2921B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35D15-15DC-1842-16D3-D1E412D5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3E9D2-43A8-5677-0218-9AEC98D37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7074-AF78-290D-CA26-A23ACBEAF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57F4-35F0-80B6-E9D2-BD255BB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17912-BC7A-74C7-0CD2-AD227C7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5DDF-ACC8-94E9-1E77-7A438FA0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E9AC0-38FC-CE72-4993-3897740F1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F4AB9-9FDB-B24D-A736-21F5AD3A4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FCC7-9E1E-2A98-66BA-B5B048BC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514F-44E1-6DF0-12C3-07B09FE5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FE3C1-88BE-AC58-E060-0E991352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E2E0-C306-6BB0-AD96-F547BD8C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B6E5-23C1-55A4-FF16-3E4DBD2C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A17B-879F-D70E-5B5E-13E4A8F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AA097-1424-130F-7FD4-5E8154E70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72108-4794-89A4-943D-DF3FEF2AC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8DFF-686E-BC50-E8C9-73588BEE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FB3EE-000C-97D4-0E69-F459546C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81FA-1A20-DAE5-7C0C-29C24CAE7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DB3AC-3690-5398-27AC-3924B8A5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AEAE1-E93F-A8B2-693D-FE8AC771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88C2-8593-286A-4E0F-E9091292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81A09-6C17-C881-B15D-C8B6395C7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720DA-9971-BA4D-24E3-2FA87D700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70214-87A7-AAC6-06F6-005E7D54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3EC2-F089-8AC5-390F-C4C282D8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60FE-F688-9FC3-8FE0-17E3F34FF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CFAE-D190-F012-A022-EABAEC1B3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418B-3AF1-153D-4B47-E6BDDB33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B7496-D71A-D5AC-4C35-CD7298CBE0C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ECAC4-E8C8-713C-9D2D-12BDB9DD9C1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2683895"/>
            <a:ext cx="5818606" cy="27771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OrganizzazionI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internazionalI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SECS-P/10 –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crediti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60 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164" y="0"/>
            <a:ext cx="2126781" cy="6858000"/>
          </a:xfrm>
          <a:solidFill>
            <a:srgbClr val="FF93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F3CA42-7C6E-E23A-CD4D-6E065DFF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64" y="1158137"/>
            <a:ext cx="5863067" cy="4207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14910-10BC-7EC3-5588-D74024915CDE}"/>
              </a:ext>
            </a:extLst>
          </p:cNvPr>
          <p:cNvSpPr txBox="1"/>
          <p:nvPr/>
        </p:nvSpPr>
        <p:spPr>
          <a:xfrm>
            <a:off x="1487867" y="543810"/>
            <a:ext cx="3887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Classe LM-77: </a:t>
            </a:r>
            <a:r>
              <a:rPr lang="en-GB" b="1" i="0" u="none" strike="noStrike" dirty="0">
                <a:solidFill>
                  <a:srgbClr val="7E0441"/>
                </a:solidFill>
                <a:effectLst/>
                <a:latin typeface="Titillium Web" pitchFamily="2" charset="77"/>
              </a:rPr>
              <a:t> Management e marketing </a:t>
            </a:r>
            <a:r>
              <a:rPr lang="en-GB" b="1" i="0" u="none" strike="noStrike" dirty="0" err="1">
                <a:solidFill>
                  <a:srgbClr val="7E0441"/>
                </a:solidFill>
                <a:effectLst/>
                <a:latin typeface="Titillium Web" pitchFamily="2" charset="77"/>
              </a:rPr>
              <a:t>internazionale</a:t>
            </a:r>
            <a:endParaRPr lang="en-GB" b="1" i="0" u="none" strike="noStrike" dirty="0">
              <a:solidFill>
                <a:srgbClr val="7E0441"/>
              </a:solidFill>
              <a:effectLst/>
              <a:latin typeface="Titillium Web" pitchFamily="2" charset="77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22 febbraio: le prospettive…</a:t>
            </a: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i="1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7B5CE-E55C-8EC0-2B20-4EC383E0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41" y="1543049"/>
            <a:ext cx="1140845" cy="1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091A-3AAD-B18B-F608-304D2A66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Strumenti, Arene, Attori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5803-12AC-118A-257A-3D98F563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2108" y="552091"/>
            <a:ext cx="6908645" cy="543153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 err="1"/>
              <a:t>Strumenti</a:t>
            </a:r>
            <a:r>
              <a:rPr lang="en-US" sz="2200" dirty="0"/>
              <a:t>: </a:t>
            </a:r>
            <a:r>
              <a:rPr lang="en-US" sz="2200" dirty="0" err="1"/>
              <a:t>Processi</a:t>
            </a:r>
            <a:r>
              <a:rPr lang="en-US" sz="2200" dirty="0"/>
              <a:t> di </a:t>
            </a:r>
            <a:r>
              <a:rPr lang="en-US" sz="2200" dirty="0" err="1"/>
              <a:t>negoziazione</a:t>
            </a:r>
            <a:r>
              <a:rPr lang="en-US" sz="2200" dirty="0"/>
              <a:t> dove </a:t>
            </a:r>
            <a:r>
              <a:rPr lang="en-US" sz="2200" dirty="0" err="1"/>
              <a:t>gli</a:t>
            </a:r>
            <a:r>
              <a:rPr lang="en-US" sz="2200" dirty="0"/>
              <a:t> stakeholder </a:t>
            </a:r>
            <a:r>
              <a:rPr lang="en-US" sz="2200" dirty="0" err="1"/>
              <a:t>più</a:t>
            </a:r>
            <a:r>
              <a:rPr lang="en-US" sz="2200" dirty="0"/>
              <a:t> </a:t>
            </a:r>
            <a:r>
              <a:rPr lang="en-US" sz="2200" dirty="0" err="1"/>
              <a:t>forti</a:t>
            </a:r>
            <a:r>
              <a:rPr lang="en-US" sz="2200" dirty="0"/>
              <a:t> </a:t>
            </a:r>
            <a:r>
              <a:rPr lang="en-US" sz="2200" dirty="0" err="1"/>
              <a:t>riescono</a:t>
            </a:r>
            <a:r>
              <a:rPr lang="en-US" sz="2200" dirty="0"/>
              <a:t> ad </a:t>
            </a:r>
            <a:r>
              <a:rPr lang="en-US" sz="2200" dirty="0" err="1"/>
              <a:t>ottenere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maggiori</a:t>
            </a:r>
            <a:r>
              <a:rPr lang="en-US" sz="2200" dirty="0"/>
              <a:t> </a:t>
            </a:r>
            <a:r>
              <a:rPr lang="en-US" sz="2200" dirty="0" err="1"/>
              <a:t>risultati</a:t>
            </a:r>
            <a:endParaRPr lang="en-US" sz="22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USA </a:t>
            </a:r>
            <a:r>
              <a:rPr lang="en-US" sz="2200" dirty="0" err="1"/>
              <a:t>condizionano</a:t>
            </a:r>
            <a:r>
              <a:rPr lang="en-US" sz="2200" dirty="0"/>
              <a:t> </a:t>
            </a:r>
            <a:r>
              <a:rPr lang="en-US" sz="2200" dirty="0" err="1"/>
              <a:t>sistemi</a:t>
            </a:r>
            <a:r>
              <a:rPr lang="en-US" sz="2200" dirty="0"/>
              <a:t> </a:t>
            </a:r>
            <a:r>
              <a:rPr lang="en-US" sz="2200" dirty="0" err="1"/>
              <a:t>territoriali</a:t>
            </a:r>
            <a:r>
              <a:rPr lang="en-US" sz="2200" dirty="0"/>
              <a:t> (</a:t>
            </a:r>
            <a:r>
              <a:rPr lang="en-US" sz="2200" dirty="0" err="1"/>
              <a:t>Corea</a:t>
            </a:r>
            <a:r>
              <a:rPr lang="en-US" sz="2200" dirty="0"/>
              <a:t> SUD, </a:t>
            </a:r>
            <a:r>
              <a:rPr lang="en-US" sz="2200" dirty="0" err="1"/>
              <a:t>Ris</a:t>
            </a:r>
            <a:r>
              <a:rPr lang="en-US" sz="2200" dirty="0"/>
              <a:t>. 377 Uniting for peace,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URSS: </a:t>
            </a:r>
            <a:r>
              <a:rPr lang="en-US" sz="2200" dirty="0" err="1"/>
              <a:t>blocca</a:t>
            </a:r>
            <a:r>
              <a:rPr lang="en-US" sz="2200" dirty="0"/>
              <a:t> per 5 volte </a:t>
            </a:r>
            <a:r>
              <a:rPr lang="en-US" sz="2200" dirty="0" err="1"/>
              <a:t>l’ingresso</a:t>
            </a:r>
            <a:r>
              <a:rPr lang="en-US" sz="2200" dirty="0"/>
              <a:t> </a:t>
            </a:r>
            <a:r>
              <a:rPr lang="en-US" sz="2200" dirty="0" err="1"/>
              <a:t>dell’Italia</a:t>
            </a:r>
            <a:r>
              <a:rPr lang="en-US" sz="2200" dirty="0"/>
              <a:t> (1955)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/>
              <a:t>Arene</a:t>
            </a:r>
            <a:r>
              <a:rPr lang="en-US" sz="2200" dirty="0"/>
              <a:t>: </a:t>
            </a:r>
            <a:r>
              <a:rPr lang="en-US" sz="2200" dirty="0" err="1"/>
              <a:t>Programmi</a:t>
            </a:r>
            <a:r>
              <a:rPr lang="en-US" sz="2200" dirty="0"/>
              <a:t> per </a:t>
            </a:r>
            <a:r>
              <a:rPr lang="en-US" sz="2200" dirty="0" err="1"/>
              <a:t>dati</a:t>
            </a:r>
            <a:r>
              <a:rPr lang="en-US" sz="2200" dirty="0"/>
              <a:t> e </a:t>
            </a:r>
            <a:r>
              <a:rPr lang="en-US" sz="2200" dirty="0" err="1"/>
              <a:t>conferenze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pongano</a:t>
            </a:r>
            <a:r>
              <a:rPr lang="en-US" sz="2200" dirty="0"/>
              <a:t> </a:t>
            </a:r>
            <a:r>
              <a:rPr lang="en-US" sz="2200" dirty="0" err="1"/>
              <a:t>attenzione</a:t>
            </a:r>
            <a:r>
              <a:rPr lang="en-US" sz="2200" dirty="0"/>
              <a:t> ad </a:t>
            </a:r>
            <a:r>
              <a:rPr lang="en-US" sz="2200" dirty="0" err="1"/>
              <a:t>alcune</a:t>
            </a:r>
            <a:r>
              <a:rPr lang="en-US" sz="2200" dirty="0"/>
              <a:t> </a:t>
            </a:r>
            <a:r>
              <a:rPr lang="en-US" sz="2200" dirty="0" err="1"/>
              <a:t>agende</a:t>
            </a:r>
            <a:r>
              <a:rPr lang="en-US" sz="2200" dirty="0"/>
              <a:t> </a:t>
            </a:r>
            <a:r>
              <a:rPr lang="en-US" sz="2200" dirty="0" err="1"/>
              <a:t>politiche</a:t>
            </a:r>
            <a:r>
              <a:rPr lang="en-US" sz="2200" dirty="0"/>
              <a:t> (</a:t>
            </a:r>
            <a:r>
              <a:rPr lang="en-US" sz="2200" dirty="0" err="1"/>
              <a:t>sviluppo</a:t>
            </a:r>
            <a:r>
              <a:rPr lang="en-US" sz="2200" dirty="0"/>
              <a:t>, </a:t>
            </a:r>
            <a:r>
              <a:rPr lang="en-US" sz="2200" dirty="0" err="1"/>
              <a:t>inclusione</a:t>
            </a:r>
            <a:r>
              <a:rPr lang="en-US" sz="2200" dirty="0"/>
              <a:t>, </a:t>
            </a:r>
            <a:r>
              <a:rPr lang="en-US" sz="2200" dirty="0" err="1"/>
              <a:t>clima</a:t>
            </a:r>
            <a:r>
              <a:rPr lang="en-US" sz="2200" dirty="0"/>
              <a:t>, </a:t>
            </a:r>
            <a:r>
              <a:rPr lang="en-US" sz="2200" dirty="0" err="1"/>
              <a:t>ecc</a:t>
            </a:r>
            <a:r>
              <a:rPr lang="en-US" sz="2200" dirty="0"/>
              <a:t>.)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Triangolazioni</a:t>
            </a:r>
            <a:r>
              <a:rPr lang="en-US" sz="2200" dirty="0"/>
              <a:t> con Banca Mondiale, IMF…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 err="1"/>
              <a:t>Attori</a:t>
            </a:r>
            <a:r>
              <a:rPr lang="en-US" sz="2200" dirty="0"/>
              <a:t>: </a:t>
            </a:r>
            <a:r>
              <a:rPr lang="en-US" sz="2200" dirty="0" err="1"/>
              <a:t>indipendenza</a:t>
            </a:r>
            <a:r>
              <a:rPr lang="en-US" sz="2200" dirty="0"/>
              <a:t> </a:t>
            </a:r>
            <a:r>
              <a:rPr lang="en-US" sz="2200" dirty="0" err="1"/>
              <a:t>funzionari</a:t>
            </a:r>
            <a:r>
              <a:rPr lang="en-US" sz="2200" dirty="0"/>
              <a:t> e </a:t>
            </a:r>
            <a:r>
              <a:rPr lang="en-US" sz="2200" dirty="0" err="1"/>
              <a:t>agenzie</a:t>
            </a:r>
            <a:r>
              <a:rPr lang="en-US" sz="2200" dirty="0"/>
              <a:t> per </a:t>
            </a:r>
            <a:r>
              <a:rPr lang="en-US" sz="2200" dirty="0" err="1"/>
              <a:t>progetti</a:t>
            </a:r>
            <a:r>
              <a:rPr lang="en-US" sz="2200" dirty="0"/>
              <a:t> </a:t>
            </a:r>
            <a:r>
              <a:rPr lang="en-US" sz="2200" dirty="0" err="1"/>
              <a:t>sovranazionali</a:t>
            </a:r>
            <a:r>
              <a:rPr lang="en-US" sz="2200" dirty="0"/>
              <a:t> (es. </a:t>
            </a:r>
            <a:r>
              <a:rPr lang="en-US" sz="2200" dirty="0" err="1"/>
              <a:t>vaccini</a:t>
            </a:r>
            <a:r>
              <a:rPr lang="en-US" sz="2200" dirty="0"/>
              <a:t>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Situazioni</a:t>
            </a:r>
            <a:r>
              <a:rPr lang="en-US" sz="2200" dirty="0"/>
              <a:t> </a:t>
            </a:r>
            <a:r>
              <a:rPr lang="en-US" sz="2200" dirty="0" err="1"/>
              <a:t>belliche</a:t>
            </a:r>
            <a:r>
              <a:rPr lang="en-US" sz="2200" dirty="0"/>
              <a:t> e per </a:t>
            </a:r>
            <a:r>
              <a:rPr lang="en-US" sz="2200" dirty="0" err="1"/>
              <a:t>rifugiati</a:t>
            </a:r>
            <a:r>
              <a:rPr lang="en-US" sz="2200" dirty="0"/>
              <a:t> (</a:t>
            </a:r>
            <a:r>
              <a:rPr lang="en-US" sz="2200" dirty="0" err="1"/>
              <a:t>ricatti</a:t>
            </a:r>
            <a:r>
              <a:rPr lang="en-US" sz="2200" dirty="0"/>
              <a:t> economici)</a:t>
            </a:r>
          </a:p>
        </p:txBody>
      </p:sp>
    </p:spTree>
    <p:extLst>
      <p:ext uri="{BB962C8B-B14F-4D97-AF65-F5344CB8AC3E}">
        <p14:creationId xmlns:p14="http://schemas.microsoft.com/office/powerpoint/2010/main" val="244256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96A450-27D6-0314-36E2-DA239A7C2103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Prospettive di analisi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330969-C4B2-534A-378F-EDD6CE468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484700"/>
              </p:ext>
            </p:extLst>
          </p:nvPr>
        </p:nvGraphicFramePr>
        <p:xfrm>
          <a:off x="838200" y="1088813"/>
          <a:ext cx="10515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719562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643347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406111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580832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9680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Realismo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Teoria critica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Liberalismo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Costruttivismo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4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Ruolo della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Strumenti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Strumenti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Arene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Attori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0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Autonomia dagli stati membri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r>
                        <a:rPr lang="en-IT" dirty="0"/>
                        <a:t>assa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1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Meccanismi di legittimazione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Capacità di rispondere agli interessi degli stati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Capacità di rispondere agli interessi economici delle classi dominanti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Produzione di informazioni, trasparenza sul comportamento degli stati e riduzione dei costi di transazione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Produzione di significati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7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Strumenti per garantire l’implementaizone di accordi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Strumenti coercitivi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Strumenti coercitivi e persuasivi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Strumenti coercitivi e persuasivi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Strumenti persuasivi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1349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B790DB6-2B96-1C35-8646-30B7F578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pPr algn="ctr"/>
            <a:r>
              <a:rPr lang="en-IT" b="1" dirty="0"/>
              <a:t>Le prospettive di analisi</a:t>
            </a:r>
          </a:p>
        </p:txBody>
      </p:sp>
    </p:spTree>
    <p:extLst>
      <p:ext uri="{BB962C8B-B14F-4D97-AF65-F5344CB8AC3E}">
        <p14:creationId xmlns:p14="http://schemas.microsoft.com/office/powerpoint/2010/main" val="370358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96A-76AA-0096-A593-8A415BA1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r>
              <a:rPr lang="en-IT" b="1" dirty="0"/>
              <a:t>Aspetti fenomenologici posti al centro dell’analisi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EB863D-FD16-2DD1-24EE-A2D6981C8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282296"/>
              </p:ext>
            </p:extLst>
          </p:nvPr>
        </p:nvGraphicFramePr>
        <p:xfrm>
          <a:off x="838200" y="1169408"/>
          <a:ext cx="10515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01">
                  <a:extLst>
                    <a:ext uri="{9D8B030D-6E8A-4147-A177-3AD203B41FA5}">
                      <a16:colId xmlns:a16="http://schemas.microsoft.com/office/drawing/2014/main" val="1671956283"/>
                    </a:ext>
                  </a:extLst>
                </a:gridCol>
                <a:gridCol w="2580939">
                  <a:extLst>
                    <a:ext uri="{9D8B030D-6E8A-4147-A177-3AD203B41FA5}">
                      <a16:colId xmlns:a16="http://schemas.microsoft.com/office/drawing/2014/main" val="15643347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406111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580832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9680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400" dirty="0"/>
                        <a:t>Realismo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400" dirty="0"/>
                        <a:t>Teoria critica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400" dirty="0"/>
                        <a:t>Liberalismo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400" dirty="0"/>
                        <a:t>Costruttivismo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4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sz="1400" b="1" dirty="0"/>
                        <a:t>Organizzazioni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Epifenomeni del potere assimmetrico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Stabilità egemonica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Potere degli stati più influenti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responsiveness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Struttura economica è misura dell’influenza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Egemonia ideologica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</a:t>
                      </a:r>
                      <a:r>
                        <a:rPr lang="en-IT" sz="1400" dirty="0"/>
                        <a:t>taff occidentali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</a:t>
                      </a:r>
                      <a:r>
                        <a:rPr lang="en-IT" sz="1400" dirty="0"/>
                        <a:t>narchia latente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</a:t>
                      </a:r>
                      <a:r>
                        <a:rPr lang="en-IT" sz="1400" dirty="0"/>
                        <a:t>eoria della dipendenza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Ambivalenza sul futuro delle 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Arene per costruire davvero relazioni tra gli stati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Valorizzazione delle norme per la stabilità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</a:t>
                      </a:r>
                      <a:r>
                        <a:rPr lang="en-IT" sz="1400" dirty="0"/>
                        <a:t>nterdipendenza positiva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</a:t>
                      </a:r>
                      <a:r>
                        <a:rPr lang="en-IT" sz="1400" dirty="0"/>
                        <a:t>rescita pianeta nei valori assoluti anche grazie alle relazioni internazionali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S</a:t>
                      </a:r>
                      <a:r>
                        <a:rPr lang="en-GB" sz="1400" dirty="0"/>
                        <a:t>o</a:t>
                      </a:r>
                      <a:r>
                        <a:rPr lang="en-IT" sz="1400" dirty="0"/>
                        <a:t>luzione al “dilemma del prigioniero” (cooperazione)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R</a:t>
                      </a:r>
                      <a:r>
                        <a:rPr lang="en-IT" sz="1400" dirty="0"/>
                        <a:t>egolare il potere (compensazioni)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</a:t>
                      </a:r>
                      <a:r>
                        <a:rPr lang="en-IT" sz="1400" dirty="0"/>
                        <a:t>ndipendenza come prospettiva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T" sz="1400" dirty="0"/>
                        <a:t>”isomorfismo” nei comportamenti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</a:t>
                      </a:r>
                      <a:r>
                        <a:rPr lang="en-IT" sz="1400" dirty="0"/>
                        <a:t>omportamenti guoidati dall’idealità condivisa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</a:t>
                      </a:r>
                      <a:r>
                        <a:rPr lang="en-IT" sz="1400" dirty="0"/>
                        <a:t>lassificazioni; fissare significati, diffondere norme di comportamento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</a:t>
                      </a:r>
                      <a:r>
                        <a:rPr lang="en-IT" sz="1400" dirty="0"/>
                        <a:t>iclo di vita delle idee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</a:t>
                      </a:r>
                      <a:r>
                        <a:rPr lang="en-IT" sz="1400" dirty="0"/>
                        <a:t>istema politico creato da realtà autonome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</a:t>
                      </a:r>
                      <a:r>
                        <a:rPr lang="en-IT" sz="1400" dirty="0"/>
                        <a:t>rocesso identitario degli stati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</a:t>
                      </a:r>
                      <a:r>
                        <a:rPr lang="en-IT" sz="1400" dirty="0"/>
                        <a:t>retton wood (1944 fino al 1971)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0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79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5CA84-0D63-C636-E875-6189421C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IT" sz="3700" dirty="0">
                <a:solidFill>
                  <a:srgbClr val="FFFFFF"/>
                </a:solidFill>
              </a:rPr>
              <a:t>Assignement 1 – </a:t>
            </a:r>
            <a:br>
              <a:rPr lang="en-IT" sz="3700" dirty="0">
                <a:solidFill>
                  <a:srgbClr val="FFFFFF"/>
                </a:solidFill>
              </a:rPr>
            </a:br>
            <a:r>
              <a:rPr lang="en-IT" sz="3700" dirty="0">
                <a:solidFill>
                  <a:srgbClr val="FFFFFF"/>
                </a:solidFill>
              </a:rPr>
              <a:t>(2 persone)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6B22E3-8701-C5E9-58E9-0C059BAE0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6255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26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2315-4AA0-0E3E-582C-877A0E28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b="1" dirty="0"/>
              <a:t>Presentazione PPT o altro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DF71027-A4E3-7DB9-C0E8-A801C3861A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9713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9ED63C-7313-D669-22A1-9A377339C3C8}"/>
              </a:ext>
            </a:extLst>
          </p:cNvPr>
          <p:cNvSpPr txBox="1"/>
          <p:nvPr/>
        </p:nvSpPr>
        <p:spPr>
          <a:xfrm>
            <a:off x="7530353" y="2043953"/>
            <a:ext cx="40663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/>
              <a:t>Tempi</a:t>
            </a:r>
            <a:r>
              <a:rPr lang="en-IT" sz="2800" dirty="0"/>
              <a:t>:</a:t>
            </a:r>
          </a:p>
          <a:p>
            <a:endParaRPr lang="en-IT" sz="2800" dirty="0"/>
          </a:p>
          <a:p>
            <a:pPr marL="285750" indent="-285750">
              <a:buFontTx/>
              <a:buChar char="-"/>
            </a:pPr>
            <a:r>
              <a:rPr lang="it-IT" sz="2800" dirty="0"/>
              <a:t>2 </a:t>
            </a:r>
            <a:r>
              <a:rPr lang="en-IT" sz="2800" dirty="0"/>
              <a:t>ore a casa</a:t>
            </a:r>
          </a:p>
          <a:p>
            <a:pPr marL="285750" indent="-285750">
              <a:buFontTx/>
              <a:buChar char="-"/>
            </a:pPr>
            <a:r>
              <a:rPr lang="en-IT" sz="2800" dirty="0"/>
              <a:t>2 ore in aula (</a:t>
            </a:r>
          </a:p>
          <a:p>
            <a:pPr marL="285750" indent="-285750">
              <a:buFontTx/>
              <a:buChar char="-"/>
            </a:pPr>
            <a:r>
              <a:rPr lang="en-IT" sz="2800" dirty="0"/>
              <a:t>20’ di presentazione </a:t>
            </a:r>
          </a:p>
          <a:p>
            <a:pPr marL="285750" indent="-285750">
              <a:buFontTx/>
              <a:buChar char="-"/>
            </a:pPr>
            <a:r>
              <a:rPr lang="en-IT" sz="2800" dirty="0"/>
              <a:t>10 di discussione</a:t>
            </a:r>
          </a:p>
          <a:p>
            <a:endParaRPr lang="en-IT" sz="2800" dirty="0"/>
          </a:p>
          <a:p>
            <a:r>
              <a:rPr lang="en-IT" sz="2800" dirty="0"/>
              <a:t>* aula (30%)</a:t>
            </a:r>
          </a:p>
        </p:txBody>
      </p:sp>
    </p:spTree>
    <p:extLst>
      <p:ext uri="{BB962C8B-B14F-4D97-AF65-F5344CB8AC3E}">
        <p14:creationId xmlns:p14="http://schemas.microsoft.com/office/powerpoint/2010/main" val="127604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09E2D-8461-B194-FF59-CFC5EE9D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ONU: tre eredità…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3871-F46A-DAA7-46B9-81F3D15B4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Fine teleologico della pace peerpetua…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Valore della “concertazione” (cong. Vienna, conv. di Ginevra, Aia)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Esperienza della società delle nazioni (Conf. Versailles chiusa dalle dittature I &amp; D &amp; J)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ym typeface="Wingdings" pitchFamily="2" charset="2"/>
              </a:rPr>
              <a:t>Seconda guerra, sterminio e nucleare</a:t>
            </a: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02153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84754-0A43-1F71-6591-73A194F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Indivisibilità della 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E32AC-5EB8-F852-B6E8-9250CD92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01" y="2318197"/>
            <a:ext cx="11187953" cy="36833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Ogni</a:t>
            </a:r>
            <a:r>
              <a:rPr lang="en-US" sz="3200" dirty="0"/>
              <a:t> </a:t>
            </a:r>
            <a:r>
              <a:rPr lang="en-US" sz="3200" dirty="0" err="1"/>
              <a:t>guerra</a:t>
            </a:r>
            <a:r>
              <a:rPr lang="en-US" sz="3200" dirty="0"/>
              <a:t>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minaccia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pace (</a:t>
            </a:r>
            <a:r>
              <a:rPr lang="en-US" sz="3200" dirty="0" err="1"/>
              <a:t>sicurezza</a:t>
            </a:r>
            <a:r>
              <a:rPr lang="en-US" sz="3200" dirty="0"/>
              <a:t> </a:t>
            </a:r>
            <a:r>
              <a:rPr lang="en-US" sz="3200" dirty="0" err="1"/>
              <a:t>collettiva</a:t>
            </a:r>
            <a:r>
              <a:rPr lang="en-US" sz="3200" dirty="0"/>
              <a:t>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rinuncia</a:t>
            </a:r>
            <a:r>
              <a:rPr lang="en-US" sz="3200" dirty="0"/>
              <a:t> </a:t>
            </a:r>
            <a:r>
              <a:rPr lang="en-US" sz="3200" dirty="0" err="1"/>
              <a:t>all’uso</a:t>
            </a:r>
            <a:r>
              <a:rPr lang="en-US" sz="3200" dirty="0"/>
              <a:t> </a:t>
            </a:r>
            <a:r>
              <a:rPr lang="en-US" sz="3200" dirty="0" err="1"/>
              <a:t>unilaterale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forza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Sostenere</a:t>
            </a:r>
            <a:r>
              <a:rPr lang="en-US" sz="3200" dirty="0"/>
              <a:t> la </a:t>
            </a:r>
            <a:r>
              <a:rPr lang="en-US" sz="3200" dirty="0" err="1"/>
              <a:t>difesa</a:t>
            </a:r>
            <a:r>
              <a:rPr lang="en-US" sz="3200" dirty="0"/>
              <a:t> di chi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aggredito</a:t>
            </a:r>
            <a:endParaRPr lang="en-US" sz="3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Sicurezza</a:t>
            </a:r>
            <a:r>
              <a:rPr lang="en-US" sz="3200" dirty="0"/>
              <a:t> </a:t>
            </a:r>
            <a:r>
              <a:rPr lang="en-US" sz="3200" dirty="0" err="1"/>
              <a:t>collettiva</a:t>
            </a:r>
            <a:endParaRPr lang="en-US" sz="3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Difesa</a:t>
            </a:r>
            <a:r>
              <a:rPr lang="en-US" sz="3200" dirty="0"/>
              <a:t> </a:t>
            </a:r>
            <a:r>
              <a:rPr lang="en-US" sz="3200" dirty="0" err="1"/>
              <a:t>collettiva</a:t>
            </a:r>
            <a:endParaRPr lang="en-US" sz="32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Potestas</a:t>
            </a:r>
            <a:r>
              <a:rPr lang="en-US" sz="3200" dirty="0"/>
              <a:t> vs. </a:t>
            </a:r>
            <a:r>
              <a:rPr lang="en-US" sz="3200" dirty="0" err="1"/>
              <a:t>auctoritas</a:t>
            </a:r>
            <a:endParaRPr lang="en-US" sz="32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Interventi</a:t>
            </a:r>
            <a:r>
              <a:rPr lang="en-US" sz="3200" dirty="0"/>
              <a:t> “</a:t>
            </a:r>
            <a:r>
              <a:rPr lang="en-US" sz="3200" dirty="0" err="1"/>
              <a:t>sovra</a:t>
            </a:r>
            <a:r>
              <a:rPr lang="en-US" sz="3200" dirty="0"/>
              <a:t> </a:t>
            </a:r>
            <a:r>
              <a:rPr lang="en-US" sz="3200" dirty="0" err="1"/>
              <a:t>statali</a:t>
            </a:r>
            <a:r>
              <a:rPr lang="en-US" sz="3200" dirty="0"/>
              <a:t>” vs. “intra </a:t>
            </a:r>
            <a:r>
              <a:rPr lang="en-US" sz="3200" dirty="0" err="1"/>
              <a:t>statali</a:t>
            </a:r>
            <a:r>
              <a:rPr lang="en-US" sz="3200" dirty="0"/>
              <a:t>” (guerre </a:t>
            </a:r>
            <a:r>
              <a:rPr lang="en-US" sz="3200" dirty="0" err="1"/>
              <a:t>civili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88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A3E15-CF54-CE72-F77C-D92A9699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Consiglio di sicurezza…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B47C4E5-419F-D135-1545-BD7E75F08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5676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91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3DC64-4699-9B67-BDDB-37734087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1"/>
              <a:t>Peacekeeping (non prevista):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881D8-B6C9-EAF3-E4EE-6A2853552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ad hoc;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Interpretata volta per volta;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significati diversi nel tempo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Precondizioni  della missione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Imparzialità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Consenso dei contendenti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Forza solo per autodifesa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4" descr="Due persone che si tengono le mani">
            <a:extLst>
              <a:ext uri="{FF2B5EF4-FFF2-40B4-BE49-F238E27FC236}">
                <a16:creationId xmlns:a16="http://schemas.microsoft.com/office/drawing/2014/main" id="{9CE3BF56-34EC-E3E4-5324-657FC1C7A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0" r="1957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737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4B234-D837-2C88-A21C-B7CB4674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Decolonizzazione &amp; competizione bipolare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1F6C4-4979-65B6-EBD8-5BB8BC60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7826" y="649480"/>
            <a:ext cx="8038060" cy="6198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Dal 1945 </a:t>
            </a:r>
            <a:r>
              <a:rPr lang="en-US" sz="2400" dirty="0" err="1"/>
              <a:t>più</a:t>
            </a:r>
            <a:r>
              <a:rPr lang="en-US" sz="2400" dirty="0"/>
              <a:t> di 80 </a:t>
            </a:r>
            <a:r>
              <a:rPr lang="en-US" sz="2400" dirty="0" err="1"/>
              <a:t>nazioni</a:t>
            </a:r>
            <a:r>
              <a:rPr lang="en-US" sz="2400" dirty="0"/>
              <a:t> </a:t>
            </a:r>
            <a:r>
              <a:rPr lang="en-US" sz="2400" dirty="0" err="1"/>
              <a:t>hanno</a:t>
            </a:r>
            <a:r>
              <a:rPr lang="en-US" sz="2400" dirty="0"/>
              <a:t> </a:t>
            </a:r>
            <a:r>
              <a:rPr lang="en-US" sz="2400" dirty="0" err="1"/>
              <a:t>acquisito</a:t>
            </a:r>
            <a:r>
              <a:rPr lang="en-US" sz="2400" dirty="0"/>
              <a:t> </a:t>
            </a:r>
            <a:r>
              <a:rPr lang="en-US" sz="2400" dirty="0" err="1"/>
              <a:t>l’indipendenza</a:t>
            </a:r>
            <a:endParaRPr lang="en-US" sz="24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1960: </a:t>
            </a:r>
            <a:r>
              <a:rPr lang="en-US" dirty="0" err="1"/>
              <a:t>approvazione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Dichiarazione</a:t>
            </a:r>
            <a:r>
              <a:rPr lang="en-US" dirty="0"/>
              <a:t> </a:t>
            </a:r>
            <a:r>
              <a:rPr lang="en-US" dirty="0" err="1"/>
              <a:t>sulòla</a:t>
            </a:r>
            <a:r>
              <a:rPr lang="en-US" dirty="0"/>
              <a:t> </a:t>
            </a:r>
            <a:r>
              <a:rPr lang="en-US" dirty="0" err="1"/>
              <a:t>concessione</a:t>
            </a:r>
            <a:r>
              <a:rPr lang="en-US" dirty="0"/>
              <a:t> </a:t>
            </a:r>
            <a:r>
              <a:rPr lang="en-US" dirty="0" err="1"/>
              <a:t>dell’indipendenza</a:t>
            </a:r>
            <a:r>
              <a:rPr lang="en-US" dirty="0"/>
              <a:t> ai </a:t>
            </a:r>
            <a:r>
              <a:rPr lang="en-US" dirty="0" err="1"/>
              <a:t>paesi</a:t>
            </a:r>
            <a:r>
              <a:rPr lang="en-US" dirty="0"/>
              <a:t> e ai </a:t>
            </a:r>
            <a:r>
              <a:rPr lang="en-US" dirty="0" err="1"/>
              <a:t>popoli</a:t>
            </a:r>
            <a:r>
              <a:rPr lang="en-US" dirty="0"/>
              <a:t> </a:t>
            </a:r>
            <a:r>
              <a:rPr lang="en-US" dirty="0" err="1"/>
              <a:t>coloniali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Dopo il 1989 (</a:t>
            </a:r>
            <a:r>
              <a:rPr lang="en-US" sz="2400" dirty="0" err="1"/>
              <a:t>caduta</a:t>
            </a:r>
            <a:r>
              <a:rPr lang="en-US" sz="2400" dirty="0"/>
              <a:t> del </a:t>
            </a:r>
            <a:r>
              <a:rPr lang="en-US" sz="2400" dirty="0" err="1"/>
              <a:t>muro</a:t>
            </a:r>
            <a:r>
              <a:rPr lang="en-US" sz="2400" dirty="0"/>
              <a:t> di </a:t>
            </a:r>
            <a:r>
              <a:rPr lang="en-US" sz="2400" dirty="0" err="1"/>
              <a:t>Berlino</a:t>
            </a:r>
            <a:r>
              <a:rPr lang="en-US" sz="2400" dirty="0"/>
              <a:t>) nuovo </a:t>
            </a:r>
            <a:r>
              <a:rPr lang="en-US" sz="2400" dirty="0" err="1"/>
              <a:t>slancio</a:t>
            </a:r>
            <a:r>
              <a:rPr lang="en-US" sz="2400" dirty="0"/>
              <a:t> (es. </a:t>
            </a:r>
            <a:r>
              <a:rPr lang="en-US" sz="2400" dirty="0" err="1"/>
              <a:t>Crisi</a:t>
            </a:r>
            <a:r>
              <a:rPr lang="en-US" sz="2400" dirty="0"/>
              <a:t> </a:t>
            </a:r>
            <a:r>
              <a:rPr lang="en-US" sz="2400" dirty="0" err="1"/>
              <a:t>Golfo</a:t>
            </a:r>
            <a:r>
              <a:rPr lang="en-US" sz="2400" dirty="0"/>
              <a:t>, no fly zone per I </a:t>
            </a:r>
            <a:r>
              <a:rPr lang="en-US" sz="2400" dirty="0" err="1"/>
              <a:t>curdi</a:t>
            </a:r>
            <a:r>
              <a:rPr lang="en-US" sz="2400" dirty="0"/>
              <a:t> </a:t>
            </a:r>
            <a:r>
              <a:rPr lang="en-US" sz="2400" dirty="0" err="1"/>
              <a:t>iracheni</a:t>
            </a:r>
            <a:r>
              <a:rPr lang="en-US" sz="24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Tre </a:t>
            </a:r>
            <a:r>
              <a:rPr lang="en-US" sz="2400" dirty="0" err="1"/>
              <a:t>fallimenti</a:t>
            </a:r>
            <a:r>
              <a:rPr lang="en-US" sz="2400" dirty="0"/>
              <a:t> </a:t>
            </a:r>
            <a:r>
              <a:rPr lang="en-US" sz="2400" dirty="0" err="1"/>
              <a:t>storici</a:t>
            </a:r>
            <a:r>
              <a:rPr lang="en-US" sz="2400" dirty="0"/>
              <a:t>: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Somalia 1992 (</a:t>
            </a:r>
            <a:r>
              <a:rPr lang="en-US" dirty="0" err="1"/>
              <a:t>attacchi</a:t>
            </a:r>
            <a:r>
              <a:rPr lang="en-US" dirty="0"/>
              <a:t> </a:t>
            </a:r>
            <a:r>
              <a:rPr lang="en-US" dirty="0" err="1"/>
              <a:t>diretti</a:t>
            </a:r>
            <a:r>
              <a:rPr lang="en-US" dirty="0"/>
              <a:t> a </a:t>
            </a:r>
            <a:r>
              <a:rPr lang="en-US" dirty="0" err="1"/>
              <a:t>caschi</a:t>
            </a:r>
            <a:r>
              <a:rPr lang="en-US" dirty="0"/>
              <a:t> ONU)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err="1"/>
              <a:t>Jugoslavia</a:t>
            </a:r>
            <a:r>
              <a:rPr lang="en-US" dirty="0"/>
              <a:t> 1992 (Bosnia </a:t>
            </a:r>
            <a:r>
              <a:rPr lang="en-US" dirty="0" err="1"/>
              <a:t>massacro</a:t>
            </a:r>
            <a:r>
              <a:rPr lang="en-US" dirty="0"/>
              <a:t> </a:t>
            </a:r>
            <a:r>
              <a:rPr lang="en-US" dirty="0" err="1"/>
              <a:t>Sebrenica</a:t>
            </a:r>
            <a:r>
              <a:rPr lang="en-US" dirty="0"/>
              <a:t> </a:t>
            </a:r>
            <a:r>
              <a:rPr lang="en-US" dirty="0" err="1"/>
              <a:t>davanti</a:t>
            </a:r>
            <a:r>
              <a:rPr lang="en-US" dirty="0"/>
              <a:t> a </a:t>
            </a:r>
            <a:r>
              <a:rPr lang="en-US" dirty="0" err="1"/>
              <a:t>forze</a:t>
            </a:r>
            <a:r>
              <a:rPr lang="en-US" dirty="0"/>
              <a:t> ONU)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Ruanda  (</a:t>
            </a:r>
            <a:r>
              <a:rPr lang="en-US" dirty="0" err="1"/>
              <a:t>davanti</a:t>
            </a:r>
            <a:r>
              <a:rPr lang="en-US" dirty="0"/>
              <a:t> a </a:t>
            </a:r>
            <a:r>
              <a:rPr lang="en-US" dirty="0" err="1"/>
              <a:t>forze</a:t>
            </a:r>
            <a:r>
              <a:rPr lang="en-US" dirty="0"/>
              <a:t> ONU)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Coalizioni</a:t>
            </a:r>
            <a:r>
              <a:rPr lang="en-US" sz="2400" dirty="0"/>
              <a:t>; </a:t>
            </a:r>
            <a:r>
              <a:rPr lang="en-US" sz="2400" dirty="0" err="1"/>
              <a:t>singoli</a:t>
            </a:r>
            <a:r>
              <a:rPr lang="en-US" sz="2400" dirty="0"/>
              <a:t> </a:t>
            </a:r>
            <a:r>
              <a:rPr lang="en-US" sz="2400" dirty="0" err="1"/>
              <a:t>stati</a:t>
            </a:r>
            <a:r>
              <a:rPr lang="en-US" sz="2400" dirty="0"/>
              <a:t>; </a:t>
            </a:r>
            <a:r>
              <a:rPr lang="en-US" sz="2400" dirty="0" err="1"/>
              <a:t>interventi</a:t>
            </a:r>
            <a:r>
              <a:rPr lang="en-US" sz="2400" dirty="0"/>
              <a:t> di </a:t>
            </a:r>
            <a:r>
              <a:rPr lang="en-US" sz="2400" dirty="0" err="1"/>
              <a:t>sanzione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Tribunali</a:t>
            </a:r>
            <a:r>
              <a:rPr lang="en-US" sz="2400" dirty="0"/>
              <a:t> di </a:t>
            </a:r>
            <a:r>
              <a:rPr lang="en-US" sz="2400" dirty="0" err="1"/>
              <a:t>internazionali</a:t>
            </a:r>
            <a:r>
              <a:rPr lang="en-US" sz="2400" dirty="0"/>
              <a:t> (Bosnia) “</a:t>
            </a:r>
            <a:r>
              <a:rPr lang="en-US" sz="2400" dirty="0" err="1"/>
              <a:t>pacificazione</a:t>
            </a:r>
            <a:r>
              <a:rPr lang="en-US" sz="2400" dirty="0"/>
              <a:t>” (Ruanda)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7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A3C39F-3121-6B9D-237D-592EF0585EF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Value Chain nel 1990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0567B-675F-A796-BBFE-4EC1D3DC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639426"/>
            <a:ext cx="6780700" cy="35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3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CA775-065B-4972-64C0-C0A2012B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Futuro dell’ONU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BC773A-13B4-6F4F-20ED-B1718ED2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4972" y="591344"/>
            <a:ext cx="79248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Rafforzamento</a:t>
            </a:r>
            <a:r>
              <a:rPr lang="en-US" dirty="0"/>
              <a:t> </a:t>
            </a:r>
            <a:r>
              <a:rPr lang="en-US" dirty="0" err="1"/>
              <a:t>legittimazione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universalità</a:t>
            </a:r>
            <a:r>
              <a:rPr lang="en-US" dirty="0"/>
              <a:t> </a:t>
            </a:r>
            <a:r>
              <a:rPr lang="en-US" dirty="0" err="1"/>
              <a:t>dell’adesione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Autorevolezza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interventi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Accettazione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limiti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luce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nuovi</a:t>
            </a:r>
            <a:r>
              <a:rPr lang="en-US" dirty="0"/>
              <a:t> </a:t>
            </a:r>
            <a:r>
              <a:rPr lang="en-US" dirty="0" err="1"/>
              <a:t>equilibri</a:t>
            </a:r>
            <a:r>
              <a:rPr lang="en-US" dirty="0"/>
              <a:t> del mondo</a:t>
            </a:r>
          </a:p>
        </p:txBody>
      </p:sp>
    </p:spTree>
    <p:extLst>
      <p:ext uri="{BB962C8B-B14F-4D97-AF65-F5344CB8AC3E}">
        <p14:creationId xmlns:p14="http://schemas.microsoft.com/office/powerpoint/2010/main" val="25035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C046-F85A-871B-840C-3A1C2BF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15" y="390453"/>
            <a:ext cx="7546800" cy="628400"/>
          </a:xfrm>
        </p:spPr>
        <p:txBody>
          <a:bodyPr/>
          <a:lstStyle/>
          <a:p>
            <a:pPr algn="ctr"/>
            <a:r>
              <a:rPr lang="en-IT" b="1" dirty="0"/>
              <a:t>Potere – interessi - idee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4737DA4-40A1-FD3C-8231-113057728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487006"/>
              </p:ext>
            </p:extLst>
          </p:nvPr>
        </p:nvGraphicFramePr>
        <p:xfrm>
          <a:off x="72571" y="1190170"/>
          <a:ext cx="12046857" cy="49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2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09E2D-8461-B194-FF59-CFC5EE9D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Unione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Europea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000" b="1" dirty="0" err="1"/>
              <a:t>strumento</a:t>
            </a:r>
            <a:r>
              <a:rPr lang="en-US" sz="5000" b="1" dirty="0"/>
              <a:t>, arena e </a:t>
            </a:r>
            <a:r>
              <a:rPr lang="en-US" sz="5000" b="1" dirty="0" err="1"/>
              <a:t>attore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3871-F46A-DAA7-46B9-81F3D15B4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Ultimi</a:t>
            </a:r>
            <a:r>
              <a:rPr lang="en-US" sz="1900" dirty="0"/>
              <a:t> 50 anni da 6 a 27 </a:t>
            </a:r>
            <a:r>
              <a:rPr lang="en-US" sz="1900" dirty="0" err="1"/>
              <a:t>membri</a:t>
            </a: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Da </a:t>
            </a:r>
            <a:r>
              <a:rPr lang="en-US" sz="1900" dirty="0" err="1"/>
              <a:t>carbone</a:t>
            </a:r>
            <a:r>
              <a:rPr lang="en-US" sz="1900" dirty="0"/>
              <a:t> e </a:t>
            </a:r>
            <a:r>
              <a:rPr lang="en-US" sz="1900" dirty="0" err="1"/>
              <a:t>acciaio</a:t>
            </a:r>
            <a:r>
              <a:rPr lang="en-US" sz="1900" dirty="0"/>
              <a:t> a libero </a:t>
            </a:r>
            <a:r>
              <a:rPr lang="en-US" sz="1900" dirty="0" err="1"/>
              <a:t>scambio</a:t>
            </a:r>
            <a:r>
              <a:rPr lang="en-US" sz="1900" dirty="0"/>
              <a:t> e </a:t>
            </a:r>
            <a:r>
              <a:rPr lang="en-US" sz="1900" dirty="0" err="1"/>
              <a:t>moneta</a:t>
            </a:r>
            <a:r>
              <a:rPr lang="en-US" sz="1900" dirty="0"/>
              <a:t> unica (quasi)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Attivo</a:t>
            </a:r>
            <a:r>
              <a:rPr lang="en-US" sz="1900" dirty="0"/>
              <a:t> come </a:t>
            </a:r>
            <a:r>
              <a:rPr lang="en-US" sz="1900" dirty="0" err="1"/>
              <a:t>soggetto</a:t>
            </a:r>
            <a:r>
              <a:rPr lang="en-US" sz="1900" dirty="0"/>
              <a:t> </a:t>
            </a:r>
            <a:r>
              <a:rPr lang="en-US" sz="1900" dirty="0" err="1"/>
              <a:t>unitario</a:t>
            </a:r>
            <a:r>
              <a:rPr lang="en-US" sz="1900" dirty="0"/>
              <a:t> in </a:t>
            </a:r>
            <a:r>
              <a:rPr lang="en-US" sz="1900" dirty="0" err="1"/>
              <a:t>politica</a:t>
            </a:r>
            <a:r>
              <a:rPr lang="en-US" sz="1900" dirty="0"/>
              <a:t> </a:t>
            </a:r>
            <a:r>
              <a:rPr lang="en-US" sz="1900" dirty="0" err="1"/>
              <a:t>estera</a:t>
            </a:r>
            <a:r>
              <a:rPr lang="en-US" sz="1900" dirty="0"/>
              <a:t> (senza </a:t>
            </a:r>
            <a:r>
              <a:rPr lang="en-US" sz="1900" dirty="0" err="1"/>
              <a:t>avere</a:t>
            </a:r>
            <a:r>
              <a:rPr lang="en-US" sz="1900" dirty="0"/>
              <a:t> un </a:t>
            </a:r>
            <a:r>
              <a:rPr lang="en-US" sz="1900" dirty="0" err="1"/>
              <a:t>ministro</a:t>
            </a:r>
            <a:r>
              <a:rPr lang="en-US" sz="1900" dirty="0"/>
              <a:t>…)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Arena (</a:t>
            </a:r>
            <a:r>
              <a:rPr lang="en-US" sz="1900" dirty="0" err="1"/>
              <a:t>Consiglio</a:t>
            </a:r>
            <a:r>
              <a:rPr lang="en-US" sz="1900" dirty="0"/>
              <a:t> e </a:t>
            </a:r>
            <a:r>
              <a:rPr lang="en-US" sz="1900" dirty="0" err="1"/>
              <a:t>assemblea</a:t>
            </a:r>
            <a:r>
              <a:rPr lang="en-US" sz="1900" dirty="0"/>
              <a:t>); </a:t>
            </a:r>
            <a:r>
              <a:rPr lang="en-US" sz="1900" dirty="0" err="1"/>
              <a:t>strumento</a:t>
            </a:r>
            <a:r>
              <a:rPr lang="en-US" sz="1900" dirty="0"/>
              <a:t> (in </a:t>
            </a:r>
            <a:r>
              <a:rPr lang="en-US" sz="1900" dirty="0" err="1"/>
              <a:t>politica</a:t>
            </a:r>
            <a:r>
              <a:rPr lang="en-US" sz="1900" dirty="0"/>
              <a:t> </a:t>
            </a:r>
            <a:r>
              <a:rPr lang="en-US" sz="1900" dirty="0" err="1"/>
              <a:t>estera</a:t>
            </a:r>
            <a:r>
              <a:rPr lang="en-US" sz="1900" dirty="0"/>
              <a:t> e </a:t>
            </a:r>
            <a:r>
              <a:rPr lang="en-US" sz="1900" dirty="0" err="1"/>
              <a:t>politica</a:t>
            </a:r>
            <a:r>
              <a:rPr lang="en-US" sz="1900" dirty="0"/>
              <a:t> </a:t>
            </a:r>
            <a:r>
              <a:rPr lang="en-US" sz="1900" dirty="0" err="1"/>
              <a:t>commerciale</a:t>
            </a:r>
            <a:r>
              <a:rPr lang="en-US" sz="1900" dirty="0"/>
              <a:t>); </a:t>
            </a:r>
            <a:r>
              <a:rPr lang="en-US" sz="1900" dirty="0" err="1"/>
              <a:t>attore</a:t>
            </a:r>
            <a:r>
              <a:rPr lang="en-US" sz="1900" dirty="0"/>
              <a:t> (</a:t>
            </a:r>
            <a:r>
              <a:rPr lang="en-US" sz="1900" dirty="0" err="1"/>
              <a:t>nella</a:t>
            </a:r>
            <a:r>
              <a:rPr lang="en-US" sz="1900" dirty="0"/>
              <a:t> </a:t>
            </a:r>
            <a:r>
              <a:rPr lang="en-US" sz="1900" dirty="0" err="1"/>
              <a:t>politica</a:t>
            </a:r>
            <a:r>
              <a:rPr lang="en-US" sz="1900" dirty="0"/>
              <a:t> </a:t>
            </a:r>
            <a:r>
              <a:rPr lang="en-US" sz="1900" dirty="0" err="1"/>
              <a:t>internazionale</a:t>
            </a:r>
            <a:r>
              <a:rPr lang="en-US" sz="1900" dirty="0"/>
              <a:t> </a:t>
            </a:r>
            <a:r>
              <a:rPr lang="en-US" sz="1900" dirty="0" err="1"/>
              <a:t>grazie</a:t>
            </a:r>
            <a:r>
              <a:rPr lang="en-US" sz="1900" dirty="0"/>
              <a:t> al peso </a:t>
            </a:r>
            <a:r>
              <a:rPr lang="en-US" sz="1900" dirty="0" err="1"/>
              <a:t>economico</a:t>
            </a:r>
            <a:r>
              <a:rPr lang="en-US" sz="1900" dirty="0"/>
              <a:t>) e </a:t>
            </a:r>
            <a:r>
              <a:rPr lang="en-US" sz="1900" dirty="0" err="1"/>
              <a:t>anche</a:t>
            </a:r>
            <a:r>
              <a:rPr lang="en-US" sz="1900" dirty="0"/>
              <a:t> come </a:t>
            </a:r>
            <a:r>
              <a:rPr lang="en-US" sz="1900" dirty="0" err="1"/>
              <a:t>soggetto</a:t>
            </a:r>
            <a:r>
              <a:rPr lang="en-US" sz="1900" dirty="0"/>
              <a:t> </a:t>
            </a:r>
            <a:r>
              <a:rPr lang="en-US" sz="1900" dirty="0" err="1"/>
              <a:t>economico</a:t>
            </a:r>
            <a:r>
              <a:rPr lang="en-US" sz="1900" dirty="0"/>
              <a:t> (WTO)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Modello</a:t>
            </a:r>
            <a:r>
              <a:rPr lang="en-US" sz="1900" dirty="0"/>
              <a:t> di </a:t>
            </a:r>
            <a:r>
              <a:rPr lang="en-US" sz="1900" dirty="0" err="1"/>
              <a:t>integrazione</a:t>
            </a:r>
            <a:r>
              <a:rPr lang="en-US" sz="1900" dirty="0"/>
              <a:t> </a:t>
            </a:r>
            <a:r>
              <a:rPr lang="en-US" sz="1900" dirty="0" err="1"/>
              <a:t>sovranazionale</a:t>
            </a:r>
            <a:r>
              <a:rPr lang="en-US" sz="1900" dirty="0"/>
              <a:t>, </a:t>
            </a:r>
            <a:r>
              <a:rPr lang="en-US" sz="1900" b="1" dirty="0"/>
              <a:t>Potenza civile</a:t>
            </a:r>
            <a:r>
              <a:rPr lang="en-US" sz="1900" dirty="0"/>
              <a:t>…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22856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6DFD-EB69-D7A8-6CEB-936E7FF5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361" y="656060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numeri…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6A528-BDEA-3BCA-7CD9-0BB7A8F9F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9" r="6820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91B7D-8CFA-B9E8-C948-D15985D67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4" r="-1" b="1445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86A54-92D1-30E7-B2ED-E97C2CCD4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81" b="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6A45B-6DE4-935C-B1BD-89824506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0295" y="2496668"/>
            <a:ext cx="5246879" cy="355699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PIL 16.300 </a:t>
            </a:r>
            <a:r>
              <a:rPr lang="en-US" sz="2400" dirty="0" err="1"/>
              <a:t>mld</a:t>
            </a:r>
            <a:r>
              <a:rPr lang="en-US" sz="2400" dirty="0"/>
              <a:t> $ (area </a:t>
            </a:r>
            <a:r>
              <a:rPr lang="en-US" sz="2400" dirty="0" err="1"/>
              <a:t>commerciale</a:t>
            </a:r>
            <a:r>
              <a:rPr lang="en-US" sz="2400" dirty="0"/>
              <a:t> di libero </a:t>
            </a:r>
            <a:r>
              <a:rPr lang="en-US" sz="2400" dirty="0" err="1"/>
              <a:t>mercato</a:t>
            </a: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ASESAN 1.800 </a:t>
            </a:r>
            <a:r>
              <a:rPr lang="en-US" sz="2400" dirty="0" err="1"/>
              <a:t>mld</a:t>
            </a:r>
            <a:r>
              <a:rPr lang="en-US" sz="2400" dirty="0"/>
              <a:t> $ (area simile per grandezza)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Mercosur 2895 </a:t>
            </a:r>
            <a:r>
              <a:rPr lang="en-US" sz="2400" dirty="0" err="1"/>
              <a:t>mld</a:t>
            </a:r>
            <a:r>
              <a:rPr lang="en-US" sz="2400" dirty="0"/>
              <a:t> $ (</a:t>
            </a:r>
            <a:r>
              <a:rPr lang="en-US" sz="2400" dirty="0" err="1"/>
              <a:t>tre</a:t>
            </a:r>
            <a:r>
              <a:rPr lang="en-US" sz="2400" dirty="0"/>
              <a:t> volte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ampia</a:t>
            </a:r>
            <a:r>
              <a:rPr lang="en-US" sz="2400" dirty="0"/>
              <a:t>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Unione</a:t>
            </a:r>
            <a:r>
              <a:rPr lang="en-US" sz="2400" dirty="0"/>
              <a:t> </a:t>
            </a:r>
            <a:r>
              <a:rPr lang="en-US" sz="2400" dirty="0" err="1"/>
              <a:t>africana</a:t>
            </a:r>
            <a:r>
              <a:rPr lang="en-US" sz="2400" dirty="0"/>
              <a:t> 514 </a:t>
            </a:r>
            <a:r>
              <a:rPr lang="en-US" sz="2400" dirty="0" err="1"/>
              <a:t>mld</a:t>
            </a:r>
            <a:r>
              <a:rPr lang="en-US" sz="2400" dirty="0"/>
              <a:t> $ (</a:t>
            </a:r>
            <a:r>
              <a:rPr lang="en-US" sz="2400" dirty="0" err="1"/>
              <a:t>sette</a:t>
            </a:r>
            <a:r>
              <a:rPr lang="en-US" sz="2400" dirty="0"/>
              <a:t> volte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760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4BA4A-1EC2-9DE0-7986-B4B77415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Tappe storiche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50D6-DCD4-924F-6FD4-739B4898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8928" y="1338729"/>
            <a:ext cx="4795584" cy="4180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Manifesto di Ventotene 1941 (Spinelli, Rossi, </a:t>
            </a:r>
            <a:r>
              <a:rPr lang="en-US" sz="1300" dirty="0" err="1"/>
              <a:t>Colorni</a:t>
            </a:r>
            <a:r>
              <a:rPr lang="en-US" sz="1300" dirty="0"/>
              <a:t>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1951 </a:t>
            </a:r>
            <a:r>
              <a:rPr lang="en-US" sz="1300" dirty="0" err="1"/>
              <a:t>Comunità</a:t>
            </a:r>
            <a:r>
              <a:rPr lang="en-US" sz="1300" dirty="0"/>
              <a:t> </a:t>
            </a:r>
            <a:r>
              <a:rPr lang="en-US" sz="1300" dirty="0" err="1"/>
              <a:t>Europea</a:t>
            </a:r>
            <a:r>
              <a:rPr lang="en-US" sz="1300" dirty="0"/>
              <a:t> del Carbone e </a:t>
            </a:r>
            <a:r>
              <a:rPr lang="en-US" sz="1300" dirty="0" err="1"/>
              <a:t>dell’Acciaio</a:t>
            </a:r>
            <a:r>
              <a:rPr lang="en-US" sz="1300" dirty="0"/>
              <a:t> (CECA)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1957 </a:t>
            </a:r>
            <a:r>
              <a:rPr lang="en-US" sz="1300" dirty="0" err="1"/>
              <a:t>Trattati</a:t>
            </a:r>
            <a:r>
              <a:rPr lang="en-US" sz="1300" dirty="0"/>
              <a:t> di Roma, </a:t>
            </a:r>
            <a:r>
              <a:rPr lang="en-US" sz="1300" dirty="0" err="1"/>
              <a:t>Comunità</a:t>
            </a:r>
            <a:r>
              <a:rPr lang="en-US" sz="1300" dirty="0"/>
              <a:t> </a:t>
            </a:r>
            <a:r>
              <a:rPr lang="en-US" sz="1300" dirty="0" err="1"/>
              <a:t>Economica</a:t>
            </a:r>
            <a:r>
              <a:rPr lang="en-US" sz="1300" dirty="0"/>
              <a:t> </a:t>
            </a:r>
            <a:r>
              <a:rPr lang="en-US" sz="1300" dirty="0" err="1"/>
              <a:t>Europea</a:t>
            </a:r>
            <a:r>
              <a:rPr lang="en-US" sz="1300" dirty="0"/>
              <a:t> (CEE) e </a:t>
            </a:r>
            <a:r>
              <a:rPr lang="en-US" sz="1300" dirty="0" err="1"/>
              <a:t>dell’energia</a:t>
            </a:r>
            <a:r>
              <a:rPr lang="en-US" sz="1300" dirty="0"/>
              <a:t> </a:t>
            </a:r>
            <a:r>
              <a:rPr lang="en-US" sz="1300" dirty="0" err="1"/>
              <a:t>atomica</a:t>
            </a:r>
            <a:r>
              <a:rPr lang="en-US" sz="1300" dirty="0"/>
              <a:t> (EURATOM)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Dal 1973 all’1986 </a:t>
            </a:r>
            <a:r>
              <a:rPr lang="en-US" sz="1300" dirty="0" err="1"/>
              <a:t>nuovi</a:t>
            </a:r>
            <a:r>
              <a:rPr lang="en-US" sz="1300" dirty="0"/>
              <a:t> </a:t>
            </a:r>
            <a:r>
              <a:rPr lang="en-US" sz="1300" dirty="0" err="1"/>
              <a:t>ingressi</a:t>
            </a:r>
            <a:r>
              <a:rPr lang="en-US" sz="1300" dirty="0"/>
              <a:t> (</a:t>
            </a:r>
            <a:r>
              <a:rPr lang="en-US" sz="1300" dirty="0" err="1"/>
              <a:t>uk</a:t>
            </a:r>
            <a:r>
              <a:rPr lang="en-US" sz="1300" dirty="0"/>
              <a:t>, </a:t>
            </a:r>
            <a:r>
              <a:rPr lang="en-US" sz="1300" dirty="0" err="1"/>
              <a:t>Spagna</a:t>
            </a:r>
            <a:r>
              <a:rPr lang="en-US" sz="1300" dirty="0"/>
              <a:t>, Grecia, </a:t>
            </a:r>
            <a:r>
              <a:rPr lang="en-US" sz="1300" dirty="0" err="1"/>
              <a:t>ecc</a:t>
            </a:r>
            <a:r>
              <a:rPr lang="en-US" sz="1300" dirty="0"/>
              <a:t>.)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1970 </a:t>
            </a:r>
            <a:r>
              <a:rPr lang="en-US" sz="1300" dirty="0" err="1"/>
              <a:t>Cpe</a:t>
            </a:r>
            <a:r>
              <a:rPr lang="en-US" sz="1300" dirty="0"/>
              <a:t> (</a:t>
            </a:r>
            <a:r>
              <a:rPr lang="en-US" sz="1300" dirty="0" err="1"/>
              <a:t>cooperazione</a:t>
            </a:r>
            <a:r>
              <a:rPr lang="en-US" sz="1300" dirty="0"/>
              <a:t> </a:t>
            </a:r>
            <a:r>
              <a:rPr lang="en-US" sz="1300" dirty="0" err="1"/>
              <a:t>politica</a:t>
            </a:r>
            <a:r>
              <a:rPr lang="en-US" sz="1300" dirty="0"/>
              <a:t>), 1974 </a:t>
            </a:r>
            <a:r>
              <a:rPr lang="en-US" sz="1300" dirty="0" err="1"/>
              <a:t>nasce</a:t>
            </a:r>
            <a:r>
              <a:rPr lang="en-US" sz="1300" dirty="0"/>
              <a:t> il </a:t>
            </a:r>
            <a:r>
              <a:rPr lang="en-US" sz="1300" dirty="0" err="1"/>
              <a:t>Consiglio</a:t>
            </a:r>
            <a:r>
              <a:rPr lang="en-US" sz="1300" dirty="0"/>
              <a:t> </a:t>
            </a:r>
            <a:r>
              <a:rPr lang="en-US" sz="1300" dirty="0" err="1"/>
              <a:t>Europeo</a:t>
            </a:r>
            <a:endParaRPr lang="en-US" sz="13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1978 SME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1980 </a:t>
            </a:r>
            <a:r>
              <a:rPr lang="en-US" sz="1300" dirty="0" err="1"/>
              <a:t>inzio</a:t>
            </a:r>
            <a:r>
              <a:rPr lang="en-US" sz="1300" dirty="0"/>
              <a:t> </a:t>
            </a:r>
            <a:r>
              <a:rPr lang="en-US" sz="1300" dirty="0" err="1"/>
              <a:t>d’uso</a:t>
            </a:r>
            <a:r>
              <a:rPr lang="en-US" sz="1300" dirty="0"/>
              <a:t> </a:t>
            </a:r>
            <a:r>
              <a:rPr lang="en-US" sz="1300" dirty="0" err="1"/>
              <a:t>strumento</a:t>
            </a:r>
            <a:r>
              <a:rPr lang="en-US" sz="1300" dirty="0"/>
              <a:t> </a:t>
            </a:r>
            <a:r>
              <a:rPr lang="en-US" sz="1300" dirty="0" err="1"/>
              <a:t>sanzioni</a:t>
            </a:r>
            <a:r>
              <a:rPr lang="en-US" sz="1300" dirty="0"/>
              <a:t> </a:t>
            </a:r>
            <a:r>
              <a:rPr lang="en-US" sz="1300" dirty="0" err="1"/>
              <a:t>economiche</a:t>
            </a:r>
            <a:endParaRPr lang="en-US" sz="13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1985 Schengen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1986 </a:t>
            </a:r>
            <a:r>
              <a:rPr lang="en-US" sz="1300" dirty="0" err="1"/>
              <a:t>Comunità</a:t>
            </a:r>
            <a:r>
              <a:rPr lang="en-US" sz="1300" dirty="0"/>
              <a:t> </a:t>
            </a:r>
            <a:r>
              <a:rPr lang="en-US" sz="1300" dirty="0" err="1"/>
              <a:t>Europea</a:t>
            </a:r>
            <a:r>
              <a:rPr lang="en-US" sz="1300" dirty="0"/>
              <a:t> (AUE)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…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ym typeface="Wingdings" pitchFamily="2" charset="2"/>
              </a:rPr>
              <a:t>”</a:t>
            </a:r>
            <a:r>
              <a:rPr lang="en-US" sz="1300" dirty="0" err="1">
                <a:sym typeface="Wingdings" pitchFamily="2" charset="2"/>
              </a:rPr>
              <a:t>Gigante</a:t>
            </a:r>
            <a:r>
              <a:rPr lang="en-US" sz="1300" dirty="0">
                <a:sym typeface="Wingdings" pitchFamily="2" charset="2"/>
              </a:rPr>
              <a:t> </a:t>
            </a:r>
            <a:r>
              <a:rPr lang="en-US" sz="1300" dirty="0" err="1">
                <a:sym typeface="Wingdings" pitchFamily="2" charset="2"/>
              </a:rPr>
              <a:t>economico</a:t>
            </a:r>
            <a:r>
              <a:rPr lang="en-US" sz="1300" dirty="0">
                <a:sym typeface="Wingdings" pitchFamily="2" charset="2"/>
              </a:rPr>
              <a:t>, nano politico, </a:t>
            </a:r>
            <a:r>
              <a:rPr lang="en-US" sz="1300" dirty="0" err="1">
                <a:sym typeface="Wingdings" pitchFamily="2" charset="2"/>
              </a:rPr>
              <a:t>verme</a:t>
            </a:r>
            <a:r>
              <a:rPr lang="en-US" sz="1300" dirty="0">
                <a:sym typeface="Wingdings" pitchFamily="2" charset="2"/>
              </a:rPr>
              <a:t> </a:t>
            </a:r>
            <a:r>
              <a:rPr lang="en-US" sz="1300" dirty="0" err="1">
                <a:sym typeface="Wingdings" pitchFamily="2" charset="2"/>
              </a:rPr>
              <a:t>militare</a:t>
            </a:r>
            <a:r>
              <a:rPr lang="en-US" sz="1300" dirty="0">
                <a:sym typeface="Wingdings" pitchFamily="2" charset="2"/>
              </a:rPr>
              <a:t>” (</a:t>
            </a:r>
            <a:r>
              <a:rPr lang="en-US" sz="1300" dirty="0"/>
              <a:t>Mark </a:t>
            </a:r>
            <a:r>
              <a:rPr lang="en-US" sz="1300" dirty="0" err="1"/>
              <a:t>Eyskens</a:t>
            </a:r>
            <a:r>
              <a:rPr lang="en-US" sz="1300" dirty="0"/>
              <a:t>, </a:t>
            </a:r>
            <a:r>
              <a:rPr lang="en-US" sz="1300" dirty="0" err="1"/>
              <a:t>ministro</a:t>
            </a:r>
            <a:r>
              <a:rPr lang="en-US" sz="1300" dirty="0"/>
              <a:t> </a:t>
            </a:r>
            <a:r>
              <a:rPr lang="en-US" sz="1300" dirty="0" err="1"/>
              <a:t>belgio</a:t>
            </a:r>
            <a:r>
              <a:rPr lang="en-US" sz="1300" dirty="0"/>
              <a:t> 1992)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45324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B281-C0E9-EBE9-5B10-FF35F390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915" y="440052"/>
            <a:ext cx="7546800" cy="931767"/>
          </a:xfrm>
        </p:spPr>
        <p:txBody>
          <a:bodyPr/>
          <a:lstStyle/>
          <a:p>
            <a:pPr algn="ctr"/>
            <a:r>
              <a:rPr lang="en-IT" b="1" dirty="0"/>
              <a:t>1991 Trattato di Maastricht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FE87687-7A7B-8261-12AA-6C52F1851C47}"/>
              </a:ext>
            </a:extLst>
          </p:cNvPr>
          <p:cNvGraphicFramePr/>
          <p:nvPr/>
        </p:nvGraphicFramePr>
        <p:xfrm>
          <a:off x="937200" y="1906864"/>
          <a:ext cx="7546800" cy="4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223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76E4-710D-9EC7-C386-A0772AFB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09720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100" b="1" dirty="0"/>
              <a:t>Dal 2003 forza di </a:t>
            </a:r>
            <a:r>
              <a:rPr lang="en-US" sz="4100" b="1" dirty="0" err="1"/>
              <a:t>interposizione</a:t>
            </a:r>
            <a:r>
              <a:rPr lang="en-US" sz="4100" b="1" dirty="0"/>
              <a:t> (es. ONU)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7F0F8-671A-122E-524E-3CF45B08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2" y="2115117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Trattato</a:t>
            </a:r>
            <a:r>
              <a:rPr lang="en-US" sz="3200" dirty="0"/>
              <a:t> di </a:t>
            </a:r>
            <a:r>
              <a:rPr lang="en-US" sz="3200" dirty="0" err="1"/>
              <a:t>Lisbona</a:t>
            </a:r>
            <a:r>
              <a:rPr lang="en-US" sz="3200" dirty="0"/>
              <a:t> (</a:t>
            </a:r>
            <a:r>
              <a:rPr lang="en-US" sz="3200" dirty="0" err="1"/>
              <a:t>personalità</a:t>
            </a:r>
            <a:r>
              <a:rPr lang="en-US" sz="3200" dirty="0"/>
              <a:t> </a:t>
            </a:r>
            <a:r>
              <a:rPr lang="en-US" sz="3200" dirty="0" err="1"/>
              <a:t>giuridica</a:t>
            </a:r>
            <a:r>
              <a:rPr lang="en-US" sz="3200" dirty="0"/>
              <a:t>…)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 err="1">
                <a:sym typeface="Wingdings" pitchFamily="2" charset="2"/>
              </a:rPr>
              <a:t>Spinte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dalle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sfide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della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politica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internazionale</a:t>
            </a:r>
            <a:endParaRPr lang="en-US" sz="3200" dirty="0">
              <a:sym typeface="Wingdings" pitchFamily="2" charset="2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 err="1">
                <a:sym typeface="Wingdings" pitchFamily="2" charset="2"/>
              </a:rPr>
              <a:t>Pressioni</a:t>
            </a:r>
            <a:r>
              <a:rPr lang="en-US" sz="3200" dirty="0">
                <a:sym typeface="Wingdings" pitchFamily="2" charset="2"/>
              </a:rPr>
              <a:t> interne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Spill-over </a:t>
            </a:r>
            <a:r>
              <a:rPr lang="en-US" sz="3200" dirty="0" err="1">
                <a:sym typeface="Wingdings" pitchFamily="2" charset="2"/>
              </a:rPr>
              <a:t>intersettoriale</a:t>
            </a:r>
            <a:endParaRPr lang="en-US" sz="3200" dirty="0">
              <a:sym typeface="Wingdings" pitchFamily="2" charset="2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 err="1">
                <a:sym typeface="Wingdings" pitchFamily="2" charset="2"/>
              </a:rPr>
              <a:t>Evoluzione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cognitivo-culturale</a:t>
            </a:r>
            <a:endParaRPr lang="en-US" sz="3200" dirty="0"/>
          </a:p>
        </p:txBody>
      </p:sp>
      <p:pic>
        <p:nvPicPr>
          <p:cNvPr id="5" name="Picture 4" descr="Scacco matto in una partita a scacchi">
            <a:extLst>
              <a:ext uri="{FF2B5EF4-FFF2-40B4-BE49-F238E27FC236}">
                <a16:creationId xmlns:a16="http://schemas.microsoft.com/office/drawing/2014/main" id="{1B7002CC-D42E-D82B-44E8-5F53E17E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3" r="25656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0AA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36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ndering 3D del gioco di parti con un corda">
            <a:extLst>
              <a:ext uri="{FF2B5EF4-FFF2-40B4-BE49-F238E27FC236}">
                <a16:creationId xmlns:a16="http://schemas.microsoft.com/office/drawing/2014/main" id="{EAC1304C-ADC7-6956-A602-4D906DB7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6067D-E565-5D9A-713E-DFF811E6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/>
              <a:t>Competenze…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E5449-C25D-A5A7-ACC9-3A4AC270C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Esclusive</a:t>
            </a:r>
            <a:r>
              <a:rPr lang="en-US" sz="2000" dirty="0"/>
              <a:t>: </a:t>
            </a:r>
            <a:r>
              <a:rPr lang="en-US" sz="2000" dirty="0" err="1"/>
              <a:t>atti</a:t>
            </a:r>
            <a:r>
              <a:rPr lang="en-US" sz="2000" dirty="0"/>
              <a:t> </a:t>
            </a:r>
            <a:r>
              <a:rPr lang="en-US" sz="2000" dirty="0" err="1"/>
              <a:t>vincolanti</a:t>
            </a: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Concorrenti</a:t>
            </a:r>
            <a:r>
              <a:rPr lang="en-US" sz="2000" dirty="0"/>
              <a:t>: principio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leggi</a:t>
            </a:r>
            <a:r>
              <a:rPr lang="en-US" sz="2000" dirty="0"/>
              <a:t> </a:t>
            </a:r>
            <a:r>
              <a:rPr lang="en-US" sz="2000" dirty="0" err="1"/>
              <a:t>quadro</a:t>
            </a: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 </a:t>
            </a:r>
            <a:r>
              <a:rPr lang="en-US" sz="2000" b="1" dirty="0" err="1"/>
              <a:t>sostegno</a:t>
            </a:r>
            <a:r>
              <a:rPr lang="en-US" sz="2000" dirty="0"/>
              <a:t>: </a:t>
            </a:r>
            <a:r>
              <a:rPr lang="en-US" sz="2000" dirty="0" err="1"/>
              <a:t>completa</a:t>
            </a:r>
            <a:r>
              <a:rPr lang="en-US" sz="2000" dirty="0"/>
              <a:t> </a:t>
            </a:r>
            <a:r>
              <a:rPr lang="en-US" sz="2000" dirty="0" err="1"/>
              <a:t>l’azione</a:t>
            </a:r>
            <a:r>
              <a:rPr lang="en-US" sz="2000" dirty="0"/>
              <a:t> </a:t>
            </a:r>
            <a:r>
              <a:rPr lang="en-US" sz="2000" dirty="0" err="1"/>
              <a:t>degli</a:t>
            </a:r>
            <a:r>
              <a:rPr lang="en-US" sz="2000" dirty="0"/>
              <a:t> </a:t>
            </a:r>
            <a:r>
              <a:rPr lang="en-US" sz="2000" dirty="0" err="1"/>
              <a:t>stati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49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B3BFF-B10D-C3DC-1E8D-85830300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 istituzionali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D3A8D-8BC5-65BB-3E14-025616C1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Consiglio</a:t>
            </a:r>
            <a:r>
              <a:rPr lang="en-US" b="1" dirty="0"/>
              <a:t> </a:t>
            </a:r>
            <a:r>
              <a:rPr lang="en-US" b="1" dirty="0" err="1"/>
              <a:t>europeo</a:t>
            </a:r>
            <a:endParaRPr lang="en-US" b="1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err="1"/>
              <a:t>Presidente</a:t>
            </a:r>
            <a:r>
              <a:rPr lang="en-US" dirty="0"/>
              <a:t> a </a:t>
            </a:r>
            <a:r>
              <a:rPr lang="en-US" dirty="0" err="1"/>
              <a:t>maggioranza</a:t>
            </a:r>
            <a:r>
              <a:rPr lang="en-US" dirty="0"/>
              <a:t> </a:t>
            </a:r>
            <a:r>
              <a:rPr lang="en-US" dirty="0" err="1"/>
              <a:t>qualificata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Parlamento</a:t>
            </a:r>
            <a:r>
              <a:rPr lang="en-US" b="1" dirty="0"/>
              <a:t> </a:t>
            </a:r>
            <a:r>
              <a:rPr lang="en-US" b="1" dirty="0" err="1"/>
              <a:t>europeo</a:t>
            </a:r>
            <a:r>
              <a:rPr lang="en-US" b="1" dirty="0"/>
              <a:t> </a:t>
            </a:r>
            <a:r>
              <a:rPr lang="en-US" dirty="0"/>
              <a:t>(751 </a:t>
            </a:r>
            <a:r>
              <a:rPr lang="en-US" dirty="0" err="1"/>
              <a:t>membri</a:t>
            </a:r>
            <a:r>
              <a:rPr lang="en-US" dirty="0"/>
              <a:t>, </a:t>
            </a:r>
            <a:r>
              <a:rPr lang="en-US" dirty="0" err="1"/>
              <a:t>bilancio</a:t>
            </a:r>
            <a:r>
              <a:rPr lang="en-US" dirty="0"/>
              <a:t> e </a:t>
            </a:r>
            <a:r>
              <a:rPr lang="en-US" dirty="0" err="1"/>
              <a:t>presidente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Commissione</a:t>
            </a:r>
            <a:r>
              <a:rPr lang="en-US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Consiglio</a:t>
            </a:r>
            <a:r>
              <a:rPr lang="en-US" b="1" dirty="0"/>
              <a:t> UE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Commissione</a:t>
            </a:r>
            <a:r>
              <a:rPr lang="en-US" b="1" dirty="0"/>
              <a:t> </a:t>
            </a:r>
            <a:r>
              <a:rPr lang="en-US" b="1" dirty="0" err="1"/>
              <a:t>europea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commissari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</a:t>
            </a:r>
            <a:r>
              <a:rPr lang="en-US" dirty="0" err="1"/>
              <a:t>scelti</a:t>
            </a:r>
            <a:r>
              <a:rPr lang="en-US" dirty="0"/>
              <a:t> da </a:t>
            </a:r>
            <a:r>
              <a:rPr lang="en-US" dirty="0" err="1"/>
              <a:t>stati</a:t>
            </a:r>
            <a:r>
              <a:rPr lang="en-US" dirty="0"/>
              <a:t> e </a:t>
            </a:r>
            <a:r>
              <a:rPr lang="en-US" dirty="0" err="1"/>
              <a:t>presidente</a:t>
            </a:r>
            <a:r>
              <a:rPr lang="en-US" dirty="0"/>
              <a:t> e </a:t>
            </a:r>
            <a:r>
              <a:rPr lang="en-US" dirty="0" err="1"/>
              <a:t>approvati</a:t>
            </a:r>
            <a:r>
              <a:rPr lang="en-US" dirty="0"/>
              <a:t> dal </a:t>
            </a:r>
            <a:r>
              <a:rPr lang="en-US" dirty="0" err="1"/>
              <a:t>Consiglio</a:t>
            </a:r>
            <a:r>
              <a:rPr lang="en-US" dirty="0"/>
              <a:t> </a:t>
            </a:r>
            <a:r>
              <a:rPr lang="en-US" dirty="0" err="1"/>
              <a:t>europeo</a:t>
            </a:r>
            <a:r>
              <a:rPr lang="en-US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/>
              <a:t>Corte di </a:t>
            </a:r>
            <a:r>
              <a:rPr lang="en-US" b="1" dirty="0" err="1"/>
              <a:t>Giustizia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controversie</a:t>
            </a:r>
            <a:r>
              <a:rPr lang="en-US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/>
              <a:t>AR &amp; SEAE </a:t>
            </a:r>
            <a:r>
              <a:rPr lang="en-US" dirty="0"/>
              <a:t>(</a:t>
            </a:r>
            <a:r>
              <a:rPr lang="en-US" dirty="0" err="1"/>
              <a:t>politica</a:t>
            </a:r>
            <a:r>
              <a:rPr lang="en-US" dirty="0"/>
              <a:t> </a:t>
            </a:r>
            <a:r>
              <a:rPr lang="en-US" dirty="0" err="1"/>
              <a:t>estera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0780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36B9A-40E1-C8E1-FFA3-3BC8206C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1"/>
              <a:t>Politiche…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E235F-8982-6B11-EA99-9E9FE314B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Politica commerciale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Sviluppo e assistenza umanitaria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Democrazia e diritti umani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Ambiente e cmabiamenti climatici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Politica estera e sicurezza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ym typeface="Wingdings" pitchFamily="2" charset="2"/>
              </a:rPr>
              <a:t></a:t>
            </a:r>
            <a:r>
              <a:rPr lang="en-US" sz="2000" b="1">
                <a:sym typeface="Wingdings" pitchFamily="2" charset="2"/>
              </a:rPr>
              <a:t>Approccio olistico</a:t>
            </a:r>
            <a:endParaRPr lang="en-US" sz="2000" b="1"/>
          </a:p>
        </p:txBody>
      </p:sp>
      <p:pic>
        <p:nvPicPr>
          <p:cNvPr id="5" name="Picture 4" descr="Persona che sale le scale">
            <a:extLst>
              <a:ext uri="{FF2B5EF4-FFF2-40B4-BE49-F238E27FC236}">
                <a16:creationId xmlns:a16="http://schemas.microsoft.com/office/drawing/2014/main" id="{7CF7F290-B8BC-884A-4A05-033D8BB9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0" r="705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624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A3C39F-3121-6B9D-237D-592EF0585EF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Value Chain nel 2018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43FCE-0E18-A0B7-FD4A-9ABC6849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6CD6-1BC6-EAD4-689E-9C384681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00" y="-58832"/>
            <a:ext cx="7546800" cy="1965696"/>
          </a:xfrm>
        </p:spPr>
        <p:txBody>
          <a:bodyPr/>
          <a:lstStyle/>
          <a:p>
            <a:pPr algn="ctr"/>
            <a:r>
              <a:rPr lang="en-IT" dirty="0"/>
              <a:t>La NATO </a:t>
            </a:r>
            <a:br>
              <a:rPr lang="en-IT" dirty="0"/>
            </a:br>
            <a:r>
              <a:rPr lang="en-IT" dirty="0"/>
              <a:t>(North Atlantic Treaty Organization)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4CD8C-328C-0D0C-D64A-FD63C3A0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200" y="1906864"/>
            <a:ext cx="9960296" cy="4045200"/>
          </a:xfrm>
        </p:spPr>
        <p:txBody>
          <a:bodyPr/>
          <a:lstStyle/>
          <a:p>
            <a:r>
              <a:rPr lang="en-IT" dirty="0"/>
              <a:t>In origine un Patto Atlantico post-bellico (4/4/1949);</a:t>
            </a:r>
          </a:p>
          <a:p>
            <a:pPr lvl="1"/>
            <a:r>
              <a:rPr lang="en-IT" dirty="0"/>
              <a:t>Uniformità con </a:t>
            </a:r>
            <a:r>
              <a:rPr lang="en-GB" dirty="0"/>
              <a:t>Carta ONU (art.1 pace e </a:t>
            </a:r>
            <a:r>
              <a:rPr lang="en-GB" dirty="0" err="1"/>
              <a:t>stabilità</a:t>
            </a:r>
            <a:r>
              <a:rPr lang="en-GB" dirty="0"/>
              <a:t> </a:t>
            </a:r>
            <a:r>
              <a:rPr lang="en-GB" dirty="0" err="1"/>
              <a:t>internazionale</a:t>
            </a:r>
            <a:r>
              <a:rPr lang="en-GB" dirty="0"/>
              <a:t>);</a:t>
            </a:r>
          </a:p>
          <a:p>
            <a:pPr lvl="1"/>
            <a:r>
              <a:rPr lang="en-GB" dirty="0" err="1"/>
              <a:t>Riconoscimento</a:t>
            </a:r>
            <a:r>
              <a:rPr lang="en-GB" dirty="0"/>
              <a:t> del </a:t>
            </a:r>
            <a:r>
              <a:rPr lang="en-GB" dirty="0" err="1"/>
              <a:t>Consiglio</a:t>
            </a:r>
            <a:r>
              <a:rPr lang="en-GB" dirty="0"/>
              <a:t> di </a:t>
            </a:r>
            <a:r>
              <a:rPr lang="en-GB" dirty="0" err="1"/>
              <a:t>Sicurezza</a:t>
            </a:r>
            <a:r>
              <a:rPr lang="en-GB" dirty="0"/>
              <a:t> (art.7);</a:t>
            </a:r>
          </a:p>
          <a:p>
            <a:pPr lvl="1"/>
            <a:r>
              <a:rPr lang="en-IT" dirty="0"/>
              <a:t>Richiamo ad art. 51 ONU per il diritto autodifesa individuale e collettiva fino ad intervento ONU (art. 5);</a:t>
            </a:r>
          </a:p>
          <a:p>
            <a:pPr lvl="1"/>
            <a:r>
              <a:rPr lang="en-GB" dirty="0"/>
              <a:t>P</a:t>
            </a:r>
            <a:r>
              <a:rPr lang="en-IT" dirty="0"/>
              <a:t>romozione dello sviluppo economico (art.2); </a:t>
            </a:r>
          </a:p>
          <a:p>
            <a:pPr lvl="1"/>
            <a:r>
              <a:rPr lang="en-IT" dirty="0"/>
              <a:t>Investimento negli armamenti per resistere ad eventali attacchi (art.3);</a:t>
            </a:r>
          </a:p>
          <a:p>
            <a:pPr lvl="1"/>
            <a:r>
              <a:rPr lang="en-IT" dirty="0"/>
              <a:t>Regolamentazione di ciò che si ritiene “attacco armato”;</a:t>
            </a:r>
          </a:p>
          <a:p>
            <a:pPr lvl="1"/>
            <a:r>
              <a:rPr lang="en-IT" dirty="0"/>
              <a:t>North Atlantico Council (NAC) per la gestione (art.9).</a:t>
            </a:r>
          </a:p>
        </p:txBody>
      </p:sp>
    </p:spTree>
    <p:extLst>
      <p:ext uri="{BB962C8B-B14F-4D97-AF65-F5344CB8AC3E}">
        <p14:creationId xmlns:p14="http://schemas.microsoft.com/office/powerpoint/2010/main" val="3655747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967B8-7A73-E98D-07E8-2AE7B9CA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741715"/>
            <a:ext cx="3017520" cy="304192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Nato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organizzazione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 driven)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E527C-8024-E2D7-5A89-BB14ED59E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605972"/>
            <a:ext cx="7604116" cy="5646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CB703E-EFC0-0B78-C2A1-7FBEB35E2FC6}"/>
              </a:ext>
            </a:extLst>
          </p:cNvPr>
          <p:cNvSpPr txBox="1"/>
          <p:nvPr/>
        </p:nvSpPr>
        <p:spPr>
          <a:xfrm>
            <a:off x="640080" y="5210628"/>
            <a:ext cx="30175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dirty="0"/>
              <a:t>NB. </a:t>
            </a:r>
            <a:r>
              <a:rPr lang="en-GB" dirty="0"/>
              <a:t>P</a:t>
            </a:r>
            <a:r>
              <a:rPr lang="en-IT" dirty="0"/>
              <a:t>er gli US il diritto a dichiarare la guerra è del Senato (art.5 non meccanico)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5C67A-8CD6-F243-4620-4FCE8053EF6C}"/>
              </a:ext>
            </a:extLst>
          </p:cNvPr>
          <p:cNvSpPr txBox="1"/>
          <p:nvPr/>
        </p:nvSpPr>
        <p:spPr>
          <a:xfrm>
            <a:off x="7199853" y="1095384"/>
            <a:ext cx="89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1950</a:t>
            </a:r>
          </a:p>
          <a:p>
            <a:r>
              <a:rPr lang="en-IT" dirty="0"/>
              <a:t>Politico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02327-9966-349B-E33B-2BF89844C25A}"/>
              </a:ext>
            </a:extLst>
          </p:cNvPr>
          <p:cNvSpPr txBox="1"/>
          <p:nvPr/>
        </p:nvSpPr>
        <p:spPr>
          <a:xfrm>
            <a:off x="3009112" y="1017673"/>
            <a:ext cx="225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1967 (non partecipa la Francia DAL ‘66)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BD6B8-FB6B-24A8-6064-1DF92991A027}"/>
              </a:ext>
            </a:extLst>
          </p:cNvPr>
          <p:cNvSpPr txBox="1"/>
          <p:nvPr/>
        </p:nvSpPr>
        <p:spPr>
          <a:xfrm>
            <a:off x="8721635" y="1741715"/>
            <a:ext cx="283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Distaccamento dagli stati nazionali</a:t>
            </a:r>
          </a:p>
        </p:txBody>
      </p:sp>
    </p:spTree>
    <p:extLst>
      <p:ext uri="{BB962C8B-B14F-4D97-AF65-F5344CB8AC3E}">
        <p14:creationId xmlns:p14="http://schemas.microsoft.com/office/powerpoint/2010/main" val="2331556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2A5A-FF59-8E53-5E2E-9E835D2F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IT" dirty="0"/>
              <a:t>voluzione dalla costituzione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FCD27EE-E771-C21E-4179-827388953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092731"/>
              </p:ext>
            </p:extLst>
          </p:nvPr>
        </p:nvGraphicFramePr>
        <p:xfrm>
          <a:off x="937199" y="1906864"/>
          <a:ext cx="9884993" cy="4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323B6C-2009-E7EE-CDED-29A3A08EA3AA}"/>
              </a:ext>
            </a:extLst>
          </p:cNvPr>
          <p:cNvSpPr txBox="1"/>
          <p:nvPr/>
        </p:nvSpPr>
        <p:spPr>
          <a:xfrm>
            <a:off x="3657600" y="6303981"/>
            <a:ext cx="549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/>
              <a:t>Dissoluzione Patto di Varsavia il 1 luglio 1991</a:t>
            </a:r>
          </a:p>
        </p:txBody>
      </p:sp>
    </p:spTree>
    <p:extLst>
      <p:ext uri="{BB962C8B-B14F-4D97-AF65-F5344CB8AC3E}">
        <p14:creationId xmlns:p14="http://schemas.microsoft.com/office/powerpoint/2010/main" val="13651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00DC0D-5CF1-15BF-0932-1C713A14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Missioni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più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importanti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A7FF1-510A-5DAF-4D7D-4AE4F948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973" y="386077"/>
            <a:ext cx="7474853" cy="597591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Implementation Force (IFOR) in </a:t>
            </a:r>
            <a:r>
              <a:rPr lang="en-US" sz="2400" b="1" dirty="0">
                <a:solidFill>
                  <a:schemeClr val="bg1"/>
                </a:solidFill>
              </a:rPr>
              <a:t>Bosnia ed </a:t>
            </a:r>
            <a:r>
              <a:rPr lang="en-US" sz="2400" b="1" dirty="0" err="1">
                <a:solidFill>
                  <a:schemeClr val="bg1"/>
                </a:solidFill>
              </a:rPr>
              <a:t>Erzegovina</a:t>
            </a:r>
            <a:r>
              <a:rPr lang="en-US" sz="2400" b="1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</a:rPr>
              <a:t>dal 20 </a:t>
            </a:r>
            <a:r>
              <a:rPr lang="en-US" sz="2400" dirty="0" err="1">
                <a:solidFill>
                  <a:schemeClr val="bg1"/>
                </a:solidFill>
              </a:rPr>
              <a:t>dicembre</a:t>
            </a:r>
            <a:r>
              <a:rPr lang="en-US" sz="2400" dirty="0">
                <a:solidFill>
                  <a:schemeClr val="bg1"/>
                </a:solidFill>
              </a:rPr>
              <a:t> 1995 al 20 </a:t>
            </a:r>
            <a:r>
              <a:rPr lang="en-US" sz="2400" dirty="0" err="1">
                <a:solidFill>
                  <a:schemeClr val="bg1"/>
                </a:solidFill>
              </a:rPr>
              <a:t>dicembre</a:t>
            </a:r>
            <a:r>
              <a:rPr lang="en-US" sz="2400" dirty="0">
                <a:solidFill>
                  <a:schemeClr val="bg1"/>
                </a:solidFill>
              </a:rPr>
              <a:t> 1996.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Stabilisation</a:t>
            </a:r>
            <a:r>
              <a:rPr lang="en-US" sz="2400" dirty="0">
                <a:solidFill>
                  <a:schemeClr val="bg1"/>
                </a:solidFill>
              </a:rPr>
              <a:t> Force (SFOR) in </a:t>
            </a:r>
            <a:r>
              <a:rPr lang="en-US" sz="2400" b="1" dirty="0">
                <a:solidFill>
                  <a:schemeClr val="bg1"/>
                </a:solidFill>
              </a:rPr>
              <a:t>Bosnia ed </a:t>
            </a:r>
            <a:r>
              <a:rPr lang="en-US" sz="2400" b="1" dirty="0" err="1">
                <a:solidFill>
                  <a:schemeClr val="bg1"/>
                </a:solidFill>
              </a:rPr>
              <a:t>Erzegovina</a:t>
            </a:r>
            <a:r>
              <a:rPr lang="en-US" sz="2400" b="1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</a:rPr>
              <a:t>dal 21 </a:t>
            </a:r>
            <a:r>
              <a:rPr lang="en-US" sz="2400" dirty="0" err="1">
                <a:solidFill>
                  <a:schemeClr val="bg1"/>
                </a:solidFill>
              </a:rPr>
              <a:t>dicembre</a:t>
            </a:r>
            <a:r>
              <a:rPr lang="en-US" sz="2400" dirty="0">
                <a:solidFill>
                  <a:schemeClr val="bg1"/>
                </a:solidFill>
              </a:rPr>
              <a:t> 1996 al 1º </a:t>
            </a:r>
            <a:r>
              <a:rPr lang="en-US" sz="2400" dirty="0" err="1">
                <a:solidFill>
                  <a:schemeClr val="bg1"/>
                </a:solidFill>
              </a:rPr>
              <a:t>dicembre</a:t>
            </a:r>
            <a:r>
              <a:rPr lang="en-US" sz="2400" dirty="0">
                <a:solidFill>
                  <a:schemeClr val="bg1"/>
                </a:solidFill>
              </a:rPr>
              <a:t> 2004.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Kosovo Force (KFOR) in </a:t>
            </a:r>
            <a:r>
              <a:rPr lang="en-US" sz="2400" b="1" dirty="0">
                <a:solidFill>
                  <a:schemeClr val="bg1"/>
                </a:solidFill>
              </a:rPr>
              <a:t>Kosovo</a:t>
            </a:r>
            <a:r>
              <a:rPr lang="en-US" sz="2400" dirty="0">
                <a:solidFill>
                  <a:schemeClr val="bg1"/>
                </a:solidFill>
              </a:rPr>
              <a:t> dal 12 </a:t>
            </a:r>
            <a:r>
              <a:rPr lang="en-US" sz="2400" dirty="0" err="1">
                <a:solidFill>
                  <a:schemeClr val="bg1"/>
                </a:solidFill>
              </a:rPr>
              <a:t>giugno</a:t>
            </a:r>
            <a:r>
              <a:rPr lang="en-US" sz="2400" dirty="0">
                <a:solidFill>
                  <a:schemeClr val="bg1"/>
                </a:solidFill>
              </a:rPr>
              <a:t> 1999.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International Security Assistance Force (ISAF) in </a:t>
            </a:r>
            <a:r>
              <a:rPr lang="en-US" sz="2400" b="1" dirty="0">
                <a:solidFill>
                  <a:schemeClr val="bg1"/>
                </a:solidFill>
              </a:rPr>
              <a:t>Afghanistan</a:t>
            </a:r>
            <a:r>
              <a:rPr lang="en-US" sz="2400" dirty="0">
                <a:solidFill>
                  <a:schemeClr val="bg1"/>
                </a:solidFill>
              </a:rPr>
              <a:t> dal 20 </a:t>
            </a:r>
            <a:r>
              <a:rPr lang="en-US" sz="2400" dirty="0" err="1">
                <a:solidFill>
                  <a:schemeClr val="bg1"/>
                </a:solidFill>
              </a:rPr>
              <a:t>dicembre</a:t>
            </a:r>
            <a:r>
              <a:rPr lang="en-US" sz="2400" dirty="0">
                <a:solidFill>
                  <a:schemeClr val="bg1"/>
                </a:solidFill>
              </a:rPr>
              <a:t> 2001 al 28 </a:t>
            </a:r>
            <a:r>
              <a:rPr lang="en-US" sz="2400" dirty="0" err="1">
                <a:solidFill>
                  <a:schemeClr val="bg1"/>
                </a:solidFill>
              </a:rPr>
              <a:t>dicembre</a:t>
            </a:r>
            <a:r>
              <a:rPr lang="en-US" sz="2400" dirty="0">
                <a:solidFill>
                  <a:schemeClr val="bg1"/>
                </a:solidFill>
              </a:rPr>
              <a:t> 2014.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Sostegno</a:t>
            </a:r>
            <a:r>
              <a:rPr lang="en-US" sz="2400" dirty="0">
                <a:solidFill>
                  <a:schemeClr val="bg1"/>
                </a:solidFill>
              </a:rPr>
              <a:t> Risoluto (RS) in </a:t>
            </a:r>
            <a:r>
              <a:rPr lang="en-US" sz="2400" b="1" dirty="0">
                <a:solidFill>
                  <a:schemeClr val="bg1"/>
                </a:solidFill>
              </a:rPr>
              <a:t>Afghanistan</a:t>
            </a:r>
            <a:r>
              <a:rPr lang="en-US" sz="2400" dirty="0">
                <a:solidFill>
                  <a:schemeClr val="bg1"/>
                </a:solidFill>
              </a:rPr>
              <a:t> dal 1º </a:t>
            </a:r>
            <a:r>
              <a:rPr lang="en-US" sz="2400" dirty="0" err="1">
                <a:solidFill>
                  <a:schemeClr val="bg1"/>
                </a:solidFill>
              </a:rPr>
              <a:t>gennaio</a:t>
            </a:r>
            <a:r>
              <a:rPr lang="en-US" sz="2400" dirty="0">
                <a:solidFill>
                  <a:schemeClr val="bg1"/>
                </a:solidFill>
              </a:rPr>
              <a:t> 2015 al 12 </a:t>
            </a:r>
            <a:r>
              <a:rPr lang="en-US" sz="2400" dirty="0" err="1">
                <a:solidFill>
                  <a:schemeClr val="bg1"/>
                </a:solidFill>
              </a:rPr>
              <a:t>luglio</a:t>
            </a:r>
            <a:r>
              <a:rPr lang="en-US" sz="2400" dirty="0">
                <a:solidFill>
                  <a:schemeClr val="bg1"/>
                </a:solidFill>
              </a:rPr>
              <a:t> 2021.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Intervento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militare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internazionale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b="1" dirty="0" err="1">
                <a:solidFill>
                  <a:schemeClr val="bg1"/>
                </a:solidFill>
              </a:rPr>
              <a:t>Libia</a:t>
            </a:r>
            <a:r>
              <a:rPr lang="en-US" sz="2400" dirty="0">
                <a:solidFill>
                  <a:schemeClr val="bg1"/>
                </a:solidFill>
              </a:rPr>
              <a:t> del 2011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19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BC878-0C8A-32B9-88DC-1DE42079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Ruolo nel terrorismo internazionale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830A2-25AA-45BA-D897-44FBAC14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Attivazione</a:t>
            </a:r>
            <a:r>
              <a:rPr lang="en-US" dirty="0"/>
              <a:t> di </a:t>
            </a:r>
            <a:r>
              <a:rPr lang="en-US" dirty="0" err="1"/>
              <a:t>formule</a:t>
            </a:r>
            <a:r>
              <a:rPr lang="en-US" dirty="0"/>
              <a:t> di </a:t>
            </a:r>
            <a:r>
              <a:rPr lang="en-US" dirty="0" err="1"/>
              <a:t>attivazione</a:t>
            </a:r>
            <a:r>
              <a:rPr lang="en-US" dirty="0"/>
              <a:t> </a:t>
            </a:r>
            <a:r>
              <a:rPr lang="en-US" dirty="0" err="1"/>
              <a:t>cooperativa</a:t>
            </a:r>
            <a:r>
              <a:rPr lang="en-US" dirty="0"/>
              <a:t> </a:t>
            </a:r>
            <a:r>
              <a:rPr lang="en-US" dirty="0" err="1"/>
              <a:t>militare</a:t>
            </a:r>
            <a:r>
              <a:rPr lang="en-US" dirty="0"/>
              <a:t>;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Capacità</a:t>
            </a:r>
            <a:r>
              <a:rPr lang="en-US" dirty="0"/>
              <a:t> di </a:t>
            </a:r>
            <a:r>
              <a:rPr lang="en-US" dirty="0" err="1"/>
              <a:t>offrire</a:t>
            </a:r>
            <a:r>
              <a:rPr lang="en-US" dirty="0"/>
              <a:t> </a:t>
            </a:r>
            <a:r>
              <a:rPr lang="en-US" dirty="0" err="1"/>
              <a:t>forze</a:t>
            </a:r>
            <a:r>
              <a:rPr lang="en-US" dirty="0"/>
              <a:t> interoperative per </a:t>
            </a:r>
            <a:r>
              <a:rPr lang="en-US" dirty="0" err="1"/>
              <a:t>paesi</a:t>
            </a:r>
            <a:r>
              <a:rPr lang="en-US" dirty="0"/>
              <a:t> non </a:t>
            </a:r>
            <a:r>
              <a:rPr lang="en-US" dirty="0" err="1"/>
              <a:t>membri</a:t>
            </a:r>
            <a:r>
              <a:rPr lang="en-US" dirty="0"/>
              <a:t>;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Marginalità</a:t>
            </a:r>
            <a:r>
              <a:rPr lang="en-US" dirty="0"/>
              <a:t> rispetto alle </a:t>
            </a:r>
            <a:r>
              <a:rPr lang="en-US" dirty="0" err="1"/>
              <a:t>scelte</a:t>
            </a:r>
            <a:r>
              <a:rPr lang="en-US" dirty="0"/>
              <a:t> </a:t>
            </a:r>
            <a:r>
              <a:rPr lang="en-US" dirty="0" err="1"/>
              <a:t>americane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01598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CB2B-5FC8-8045-7429-39566C51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00" y="1014567"/>
            <a:ext cx="9984800" cy="628400"/>
          </a:xfrm>
        </p:spPr>
        <p:txBody>
          <a:bodyPr/>
          <a:lstStyle/>
          <a:p>
            <a:pPr algn="ctr"/>
            <a:r>
              <a:rPr lang="en-IT" dirty="0"/>
              <a:t>Transnational Corporation (TNC) &amp; Politica?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097EE-40FF-4F74-ACF8-12242A08E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00" y="1642967"/>
            <a:ext cx="9445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5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B7C2B-2BC6-B653-5A78-93C42EE4E855}"/>
              </a:ext>
            </a:extLst>
          </p:cNvPr>
          <p:cNvSpPr txBox="1"/>
          <p:nvPr/>
        </p:nvSpPr>
        <p:spPr>
          <a:xfrm>
            <a:off x="594359" y="637125"/>
            <a:ext cx="4079295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atin typeface="+mj-lt"/>
                <a:ea typeface="+mj-ea"/>
                <a:cs typeface="+mj-cs"/>
              </a:rPr>
              <a:t>Le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organizzazioni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internazionali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(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escluse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ONG): 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17A91AD1-0ECA-CB50-8D21-B078867F6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39707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0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4D1B-80C8-0636-F74B-D88072EA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IT" sz="3800" b="1"/>
              <a:t>Organizzazione vs. Istituzione</a:t>
            </a:r>
            <a:endParaRPr lang="en-IT" sz="3800" b="1" i="1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07CF464-59AE-1188-397D-8CED16488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7346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43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C4CA77-09DF-150E-27CE-8188CBE7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332656"/>
            <a:ext cx="7680960" cy="1371600"/>
          </a:xfrm>
        </p:spPr>
        <p:txBody>
          <a:bodyPr/>
          <a:lstStyle/>
          <a:p>
            <a:pPr algn="ctr"/>
            <a:r>
              <a:rPr lang="en-GB" dirty="0"/>
              <a:t>E</a:t>
            </a:r>
            <a:r>
              <a:rPr lang="en-IT" dirty="0"/>
              <a:t> se iniziassimo dalle domande?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A95982-37BB-B5D0-419D-30FFEEE3D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50890"/>
            <a:ext cx="12196109" cy="77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7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81D2-C488-207C-6540-EC3D5209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93DA-F071-55AF-1BDB-779621C20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30424-A887-7186-9D81-F02BA5227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100"/>
            <a:ext cx="12192000" cy="64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8375-8B23-ABF4-9CFD-72682947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dirty="0" err="1">
                <a:latin typeface="+mj-lt"/>
              </a:rPr>
              <a:t>Strutture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tipiche</a:t>
            </a:r>
            <a:r>
              <a:rPr lang="en-US" sz="5400" dirty="0">
                <a:latin typeface="+mj-lt"/>
              </a:rPr>
              <a:t>… (</a:t>
            </a:r>
            <a:r>
              <a:rPr lang="en-US" sz="5400" dirty="0" err="1">
                <a:latin typeface="+mj-lt"/>
              </a:rPr>
              <a:t>sistemi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politici</a:t>
            </a:r>
            <a:r>
              <a:rPr lang="en-US" sz="5400" dirty="0">
                <a:latin typeface="+mj-lt"/>
              </a:rPr>
              <a:t>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EABD5-045B-ACE1-48AF-28819FED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Assemblea plenaria (principio di sovranità regolato per statuto o per prassi)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In UE</a:t>
            </a:r>
            <a:r>
              <a:rPr lang="en-US" sz="2200">
                <a:sym typeface="Wingdings" pitchFamily="2" charset="2"/>
              </a:rPr>
              <a:t>Parlamento europeo (cittadini non governi o stati)</a:t>
            </a: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Consiglio esecutivo (principio di governo)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/>
              <a:t>ONU</a:t>
            </a:r>
            <a:r>
              <a:rPr lang="en-US" sz="2200">
                <a:sym typeface="Wingdings" pitchFamily="2" charset="2"/>
              </a:rPr>
              <a:t>1)ECOSOC; 2) Consiglio di sicurezza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ym typeface="Wingdings" pitchFamily="2" charset="2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ym typeface="Wingdings" pitchFamily="2" charset="2"/>
              </a:rPr>
              <a:t>Staff amministrativo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ym typeface="Wingdings" pitchFamily="2" charset="2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ym typeface="Wingdings" pitchFamily="2" charset="2"/>
              </a:rPr>
              <a:t>Organi giurisdizionali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1026" name="Picture 2" descr="Phase 1 at United Nations Headquarters: A staff member's walkthrough | United  Nations">
            <a:extLst>
              <a:ext uri="{FF2B5EF4-FFF2-40B4-BE49-F238E27FC236}">
                <a16:creationId xmlns:a16="http://schemas.microsoft.com/office/drawing/2014/main" id="{C349A08B-FAB9-19AD-73B3-D6110A2B8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1" r="10388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8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1767</Words>
  <Application>Microsoft Macintosh PowerPoint</Application>
  <PresentationFormat>Widescreen</PresentationFormat>
  <Paragraphs>279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Titillium Web</vt:lpstr>
      <vt:lpstr>Wingdings</vt:lpstr>
      <vt:lpstr>Office Theme</vt:lpstr>
      <vt:lpstr>OrganizzazionI internazionalI</vt:lpstr>
      <vt:lpstr>PowerPoint Presentation</vt:lpstr>
      <vt:lpstr>PowerPoint Presentation</vt:lpstr>
      <vt:lpstr>Transnational Corporation (TNC) &amp; Politica?</vt:lpstr>
      <vt:lpstr>PowerPoint Presentation</vt:lpstr>
      <vt:lpstr>Organizzazione vs. Istituzione</vt:lpstr>
      <vt:lpstr>E se iniziassimo dalle domande?</vt:lpstr>
      <vt:lpstr>PowerPoint Presentation</vt:lpstr>
      <vt:lpstr>Strutture tipiche… (sistemi politici!)</vt:lpstr>
      <vt:lpstr>Strumenti, Arene, Attori</vt:lpstr>
      <vt:lpstr>Le prospettive di analisi</vt:lpstr>
      <vt:lpstr>Aspetti fenomenologici posti al centro dell’analisi</vt:lpstr>
      <vt:lpstr>Assignement 1 –  (2 persone) </vt:lpstr>
      <vt:lpstr>Presentazione PPT o altro</vt:lpstr>
      <vt:lpstr>ONU: tre eredità…</vt:lpstr>
      <vt:lpstr>Indivisibilità della pace</vt:lpstr>
      <vt:lpstr>Consiglio di sicurezza…</vt:lpstr>
      <vt:lpstr>Peacekeeping (non prevista):</vt:lpstr>
      <vt:lpstr>Decolonizzazione &amp; competizione bipolare</vt:lpstr>
      <vt:lpstr>Futuro dell’ONU</vt:lpstr>
      <vt:lpstr>Potere – interessi - idee</vt:lpstr>
      <vt:lpstr>Unione Europea: strumento, arena e attore…</vt:lpstr>
      <vt:lpstr>I numeri…</vt:lpstr>
      <vt:lpstr>Tappe storiche</vt:lpstr>
      <vt:lpstr>1991 Trattato di Maastricht </vt:lpstr>
      <vt:lpstr>Dal 2003 forza di interposizione (es. ONU)</vt:lpstr>
      <vt:lpstr>Competenze…</vt:lpstr>
      <vt:lpstr>Organi istituzionali</vt:lpstr>
      <vt:lpstr>Politiche…</vt:lpstr>
      <vt:lpstr>La NATO  (North Atlantic Treaty Organization)</vt:lpstr>
      <vt:lpstr>Nato organizzazione (US driven) </vt:lpstr>
      <vt:lpstr>Evoluzione dalla costituzione</vt:lpstr>
      <vt:lpstr>Missioni più importanti</vt:lpstr>
      <vt:lpstr>Ruolo nel terrorismo internazionale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OrganizzazionI internazionalI</dc:title>
  <dc:creator>alberto zanutto</dc:creator>
  <cp:lastModifiedBy>alberto zanutto</cp:lastModifiedBy>
  <cp:revision>9</cp:revision>
  <dcterms:created xsi:type="dcterms:W3CDTF">2023-02-22T13:06:27Z</dcterms:created>
  <dcterms:modified xsi:type="dcterms:W3CDTF">2023-03-16T05:30:07Z</dcterms:modified>
</cp:coreProperties>
</file>