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85" r:id="rId17"/>
    <p:sldId id="286" r:id="rId18"/>
    <p:sldId id="272" r:id="rId19"/>
    <p:sldId id="290" r:id="rId20"/>
    <p:sldId id="292" r:id="rId21"/>
    <p:sldId id="293" r:id="rId22"/>
    <p:sldId id="294" r:id="rId23"/>
    <p:sldId id="291" r:id="rId24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13" d="100"/>
          <a:sy n="113" d="100"/>
        </p:scale>
        <p:origin x="4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FA6567-D0C0-9C4A-808A-61DE6B3C2C9D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48D9988-059C-5A4E-A7D5-A558F1D798C9}">
      <dgm:prSet phldrT="[Text]"/>
      <dgm:spPr/>
      <dgm:t>
        <a:bodyPr/>
        <a:lstStyle/>
        <a:p>
          <a:r>
            <a:rPr lang="en-GB" dirty="0" err="1"/>
            <a:t>Strategia</a:t>
          </a:r>
          <a:endParaRPr lang="en-GB" dirty="0"/>
        </a:p>
      </dgm:t>
    </dgm:pt>
    <dgm:pt modelId="{795FEC8B-A040-2C49-B2CA-07A03E449F17}" type="parTrans" cxnId="{9AE390A0-76E9-BA4A-9C1A-D4B7B27A3932}">
      <dgm:prSet/>
      <dgm:spPr/>
      <dgm:t>
        <a:bodyPr/>
        <a:lstStyle/>
        <a:p>
          <a:endParaRPr lang="en-GB"/>
        </a:p>
      </dgm:t>
    </dgm:pt>
    <dgm:pt modelId="{70054071-C257-F248-9BC4-D363F4243251}" type="sibTrans" cxnId="{9AE390A0-76E9-BA4A-9C1A-D4B7B27A3932}">
      <dgm:prSet/>
      <dgm:spPr/>
      <dgm:t>
        <a:bodyPr/>
        <a:lstStyle/>
        <a:p>
          <a:endParaRPr lang="en-GB"/>
        </a:p>
      </dgm:t>
    </dgm:pt>
    <dgm:pt modelId="{1BE393FB-7710-2646-9554-F4A5F3022F85}">
      <dgm:prSet phldrT="[Text]"/>
      <dgm:spPr/>
      <dgm:t>
        <a:bodyPr/>
        <a:lstStyle/>
        <a:p>
          <a:r>
            <a:rPr lang="en-GB" dirty="0" err="1"/>
            <a:t>Elaborazione</a:t>
          </a:r>
          <a:r>
            <a:rPr lang="en-GB" dirty="0"/>
            <a:t> </a:t>
          </a:r>
          <a:r>
            <a:rPr lang="en-GB" dirty="0" err="1"/>
            <a:t>dei</a:t>
          </a:r>
          <a:r>
            <a:rPr lang="en-GB" dirty="0"/>
            <a:t> </a:t>
          </a:r>
          <a:r>
            <a:rPr lang="en-GB" dirty="0" err="1"/>
            <a:t>piani</a:t>
          </a:r>
          <a:r>
            <a:rPr lang="en-GB" dirty="0"/>
            <a:t> di </a:t>
          </a:r>
          <a:r>
            <a:rPr lang="en-GB" dirty="0" err="1"/>
            <a:t>sviluppo</a:t>
          </a:r>
          <a:endParaRPr lang="en-GB" dirty="0"/>
        </a:p>
      </dgm:t>
    </dgm:pt>
    <dgm:pt modelId="{5B2E8F13-526A-5748-AD1D-5AA111577500}" type="parTrans" cxnId="{0F6FDD4A-0713-C74E-93CB-CB6DA3D09976}">
      <dgm:prSet/>
      <dgm:spPr/>
      <dgm:t>
        <a:bodyPr/>
        <a:lstStyle/>
        <a:p>
          <a:endParaRPr lang="en-GB"/>
        </a:p>
      </dgm:t>
    </dgm:pt>
    <dgm:pt modelId="{CFD0BDB2-D99E-0244-8E42-98C31446F0EC}" type="sibTrans" cxnId="{0F6FDD4A-0713-C74E-93CB-CB6DA3D09976}">
      <dgm:prSet/>
      <dgm:spPr/>
      <dgm:t>
        <a:bodyPr/>
        <a:lstStyle/>
        <a:p>
          <a:endParaRPr lang="en-GB"/>
        </a:p>
      </dgm:t>
    </dgm:pt>
    <dgm:pt modelId="{DB9999FE-A9E8-434C-AEC7-BE85ABC38816}">
      <dgm:prSet phldrT="[Text]"/>
      <dgm:spPr/>
      <dgm:t>
        <a:bodyPr/>
        <a:lstStyle/>
        <a:p>
          <a:r>
            <a:rPr lang="en-GB" dirty="0" err="1"/>
            <a:t>Strategie</a:t>
          </a:r>
          <a:r>
            <a:rPr lang="en-GB" dirty="0"/>
            <a:t> </a:t>
          </a:r>
          <a:r>
            <a:rPr lang="en-GB" dirty="0" err="1"/>
            <a:t>funzionali</a:t>
          </a:r>
          <a:endParaRPr lang="en-GB" dirty="0"/>
        </a:p>
      </dgm:t>
    </dgm:pt>
    <dgm:pt modelId="{A710D221-B48B-2D4E-AE53-FE96DA833383}" type="parTrans" cxnId="{625A0231-8EA6-F447-88FD-644B5EFF3322}">
      <dgm:prSet/>
      <dgm:spPr/>
      <dgm:t>
        <a:bodyPr/>
        <a:lstStyle/>
        <a:p>
          <a:endParaRPr lang="en-GB"/>
        </a:p>
      </dgm:t>
    </dgm:pt>
    <dgm:pt modelId="{3B9AD0CB-9523-8646-A002-90716EAD5373}" type="sibTrans" cxnId="{625A0231-8EA6-F447-88FD-644B5EFF3322}">
      <dgm:prSet/>
      <dgm:spPr/>
      <dgm:t>
        <a:bodyPr/>
        <a:lstStyle/>
        <a:p>
          <a:endParaRPr lang="en-GB"/>
        </a:p>
      </dgm:t>
    </dgm:pt>
    <dgm:pt modelId="{EC2C53D9-21A6-D440-A308-A547D1610645}">
      <dgm:prSet phldrT="[Text]"/>
      <dgm:spPr/>
      <dgm:t>
        <a:bodyPr/>
        <a:lstStyle/>
        <a:p>
          <a:r>
            <a:rPr lang="en-GB" dirty="0"/>
            <a:t>Sotto </a:t>
          </a:r>
          <a:r>
            <a:rPr lang="en-GB" dirty="0" err="1"/>
            <a:t>azioni</a:t>
          </a:r>
          <a:r>
            <a:rPr lang="en-GB" dirty="0"/>
            <a:t> di </a:t>
          </a:r>
          <a:r>
            <a:rPr lang="en-GB" dirty="0" err="1"/>
            <a:t>sviluppo</a:t>
          </a:r>
          <a:r>
            <a:rPr lang="en-GB" dirty="0"/>
            <a:t> e </a:t>
          </a:r>
          <a:r>
            <a:rPr lang="en-GB" dirty="0" err="1"/>
            <a:t>progettazione</a:t>
          </a:r>
          <a:endParaRPr lang="en-GB" dirty="0"/>
        </a:p>
      </dgm:t>
    </dgm:pt>
    <dgm:pt modelId="{B591155D-8239-1340-9CD9-16D0E0789D87}" type="parTrans" cxnId="{96D8CC46-44B5-B54F-8143-57A424462E73}">
      <dgm:prSet/>
      <dgm:spPr/>
      <dgm:t>
        <a:bodyPr/>
        <a:lstStyle/>
        <a:p>
          <a:endParaRPr lang="en-GB"/>
        </a:p>
      </dgm:t>
    </dgm:pt>
    <dgm:pt modelId="{1395C7BB-9A4B-2349-9B04-909EA7E26927}" type="sibTrans" cxnId="{96D8CC46-44B5-B54F-8143-57A424462E73}">
      <dgm:prSet/>
      <dgm:spPr/>
      <dgm:t>
        <a:bodyPr/>
        <a:lstStyle/>
        <a:p>
          <a:endParaRPr lang="en-GB"/>
        </a:p>
      </dgm:t>
    </dgm:pt>
    <dgm:pt modelId="{37A6E635-2A1A-5044-9CBE-B3F70916E601}">
      <dgm:prSet phldrT="[Text]"/>
      <dgm:spPr/>
      <dgm:t>
        <a:bodyPr/>
        <a:lstStyle/>
        <a:p>
          <a:r>
            <a:rPr lang="en-GB" dirty="0" err="1"/>
            <a:t>Fattori</a:t>
          </a:r>
          <a:r>
            <a:rPr lang="en-GB" dirty="0"/>
            <a:t> </a:t>
          </a:r>
          <a:r>
            <a:rPr lang="en-GB" dirty="0" err="1"/>
            <a:t>critici</a:t>
          </a:r>
          <a:r>
            <a:rPr lang="en-GB" dirty="0"/>
            <a:t> di </a:t>
          </a:r>
          <a:r>
            <a:rPr lang="en-GB" dirty="0" err="1"/>
            <a:t>successo</a:t>
          </a:r>
          <a:endParaRPr lang="en-GB" dirty="0"/>
        </a:p>
      </dgm:t>
    </dgm:pt>
    <dgm:pt modelId="{B6AC7462-B20F-D445-8F9E-F72538AD8F75}" type="parTrans" cxnId="{EC481AD5-8AB6-CE49-A075-688C8B12C620}">
      <dgm:prSet/>
      <dgm:spPr/>
      <dgm:t>
        <a:bodyPr/>
        <a:lstStyle/>
        <a:p>
          <a:endParaRPr lang="en-GB"/>
        </a:p>
      </dgm:t>
    </dgm:pt>
    <dgm:pt modelId="{60A5D6A4-3B13-A34C-92D3-EAE14CF8B99D}" type="sibTrans" cxnId="{EC481AD5-8AB6-CE49-A075-688C8B12C620}">
      <dgm:prSet/>
      <dgm:spPr/>
      <dgm:t>
        <a:bodyPr/>
        <a:lstStyle/>
        <a:p>
          <a:endParaRPr lang="en-GB"/>
        </a:p>
      </dgm:t>
    </dgm:pt>
    <dgm:pt modelId="{5B43ADC1-93A9-AE4D-9988-C46CA60DDA07}">
      <dgm:prSet phldrT="[Text]"/>
      <dgm:spPr/>
      <dgm:t>
        <a:bodyPr/>
        <a:lstStyle/>
        <a:p>
          <a:r>
            <a:rPr lang="en-GB" dirty="0" err="1"/>
            <a:t>Ambiente</a:t>
          </a:r>
          <a:r>
            <a:rPr lang="en-GB" dirty="0"/>
            <a:t>, </a:t>
          </a:r>
          <a:r>
            <a:rPr lang="en-GB" dirty="0" err="1"/>
            <a:t>tecnologie</a:t>
          </a:r>
          <a:r>
            <a:rPr lang="en-GB" dirty="0"/>
            <a:t>, </a:t>
          </a:r>
          <a:r>
            <a:rPr lang="en-GB" dirty="0" err="1"/>
            <a:t>vincoli</a:t>
          </a:r>
          <a:r>
            <a:rPr lang="en-GB" dirty="0"/>
            <a:t> ed </a:t>
          </a:r>
          <a:r>
            <a:rPr lang="en-GB" dirty="0" err="1"/>
            <a:t>opportunità</a:t>
          </a:r>
          <a:endParaRPr lang="en-GB" dirty="0"/>
        </a:p>
      </dgm:t>
    </dgm:pt>
    <dgm:pt modelId="{8E9DD337-AEA2-8047-9B9D-1DC8AA1AD3AF}" type="parTrans" cxnId="{E97D04CE-E2F5-2846-8C36-51EF14356006}">
      <dgm:prSet/>
      <dgm:spPr/>
      <dgm:t>
        <a:bodyPr/>
        <a:lstStyle/>
        <a:p>
          <a:endParaRPr lang="en-GB"/>
        </a:p>
      </dgm:t>
    </dgm:pt>
    <dgm:pt modelId="{E9A0AC27-7417-6B4E-969E-D919F37E4377}" type="sibTrans" cxnId="{E97D04CE-E2F5-2846-8C36-51EF14356006}">
      <dgm:prSet/>
      <dgm:spPr/>
      <dgm:t>
        <a:bodyPr/>
        <a:lstStyle/>
        <a:p>
          <a:endParaRPr lang="en-GB"/>
        </a:p>
      </dgm:t>
    </dgm:pt>
    <dgm:pt modelId="{896C1EA3-5681-5E4C-A517-4E6159A7C893}">
      <dgm:prSet/>
      <dgm:spPr/>
      <dgm:t>
        <a:bodyPr/>
        <a:lstStyle/>
        <a:p>
          <a:r>
            <a:rPr lang="en-GB" dirty="0" err="1"/>
            <a:t>Allineamento</a:t>
          </a:r>
          <a:r>
            <a:rPr lang="en-GB" dirty="0"/>
            <a:t> </a:t>
          </a:r>
          <a:r>
            <a:rPr lang="en-GB" dirty="0" err="1"/>
            <a:t>organizzativo</a:t>
          </a:r>
          <a:endParaRPr lang="en-GB" dirty="0"/>
        </a:p>
      </dgm:t>
    </dgm:pt>
    <dgm:pt modelId="{05E73E87-7929-A747-A0E3-897884E2BF8E}" type="parTrans" cxnId="{3E92FAF2-B818-DC42-9375-D848E3CA30B6}">
      <dgm:prSet/>
      <dgm:spPr/>
      <dgm:t>
        <a:bodyPr/>
        <a:lstStyle/>
        <a:p>
          <a:endParaRPr lang="en-GB"/>
        </a:p>
      </dgm:t>
    </dgm:pt>
    <dgm:pt modelId="{E7495CA9-A2C0-584F-8A0A-14E7F528C6C5}" type="sibTrans" cxnId="{3E92FAF2-B818-DC42-9375-D848E3CA30B6}">
      <dgm:prSet/>
      <dgm:spPr/>
      <dgm:t>
        <a:bodyPr/>
        <a:lstStyle/>
        <a:p>
          <a:endParaRPr lang="en-GB"/>
        </a:p>
      </dgm:t>
    </dgm:pt>
    <dgm:pt modelId="{842E05F4-F33B-2C48-B4AB-E61D366A44F1}">
      <dgm:prSet/>
      <dgm:spPr/>
      <dgm:t>
        <a:bodyPr/>
        <a:lstStyle/>
        <a:p>
          <a:r>
            <a:rPr lang="en-GB" dirty="0" err="1"/>
            <a:t>Configurazioni</a:t>
          </a:r>
          <a:r>
            <a:rPr lang="en-GB" dirty="0"/>
            <a:t> </a:t>
          </a:r>
          <a:r>
            <a:rPr lang="en-GB" dirty="0" err="1"/>
            <a:t>organizzative</a:t>
          </a:r>
          <a:endParaRPr lang="en-GB" dirty="0"/>
        </a:p>
      </dgm:t>
    </dgm:pt>
    <dgm:pt modelId="{582E197E-3603-6241-82CA-188CC332CBF0}" type="parTrans" cxnId="{38C9AF47-DBDF-B84B-B409-2B1EE3901D42}">
      <dgm:prSet/>
      <dgm:spPr/>
      <dgm:t>
        <a:bodyPr/>
        <a:lstStyle/>
        <a:p>
          <a:endParaRPr lang="en-GB"/>
        </a:p>
      </dgm:t>
    </dgm:pt>
    <dgm:pt modelId="{733FFB41-A613-0248-863F-4DD1B3A8931E}" type="sibTrans" cxnId="{38C9AF47-DBDF-B84B-B409-2B1EE3901D42}">
      <dgm:prSet/>
      <dgm:spPr/>
      <dgm:t>
        <a:bodyPr/>
        <a:lstStyle/>
        <a:p>
          <a:endParaRPr lang="en-GB"/>
        </a:p>
      </dgm:t>
    </dgm:pt>
    <dgm:pt modelId="{18AC2F74-E4DB-564D-B0A5-863CDCBD8F59}">
      <dgm:prSet/>
      <dgm:spPr/>
      <dgm:t>
        <a:bodyPr/>
        <a:lstStyle/>
        <a:p>
          <a:r>
            <a:rPr lang="en-GB" dirty="0" err="1"/>
            <a:t>Ruolo</a:t>
          </a:r>
          <a:r>
            <a:rPr lang="en-GB" dirty="0"/>
            <a:t> del senior management</a:t>
          </a:r>
        </a:p>
      </dgm:t>
    </dgm:pt>
    <dgm:pt modelId="{EF6F823E-25C4-4641-A766-80543D88792D}" type="parTrans" cxnId="{29AFE8DA-E80C-5345-A39D-75AB01F3562D}">
      <dgm:prSet/>
      <dgm:spPr/>
      <dgm:t>
        <a:bodyPr/>
        <a:lstStyle/>
        <a:p>
          <a:endParaRPr lang="en-GB"/>
        </a:p>
      </dgm:t>
    </dgm:pt>
    <dgm:pt modelId="{AA71E7CC-A370-7443-B457-20DD00F25D75}" type="sibTrans" cxnId="{29AFE8DA-E80C-5345-A39D-75AB01F3562D}">
      <dgm:prSet/>
      <dgm:spPr/>
      <dgm:t>
        <a:bodyPr/>
        <a:lstStyle/>
        <a:p>
          <a:endParaRPr lang="en-GB"/>
        </a:p>
      </dgm:t>
    </dgm:pt>
    <dgm:pt modelId="{476C18FF-60B1-2C48-A616-F3341E279DEB}">
      <dgm:prSet/>
      <dgm:spPr/>
      <dgm:t>
        <a:bodyPr/>
        <a:lstStyle/>
        <a:p>
          <a:r>
            <a:rPr lang="en-GB" dirty="0" err="1"/>
            <a:t>Strategie</a:t>
          </a:r>
          <a:r>
            <a:rPr lang="en-GB" dirty="0"/>
            <a:t> </a:t>
          </a:r>
          <a:r>
            <a:rPr lang="en-GB" dirty="0" err="1"/>
            <a:t>decisionali</a:t>
          </a:r>
          <a:r>
            <a:rPr lang="en-GB" dirty="0"/>
            <a:t> e </a:t>
          </a:r>
          <a:r>
            <a:rPr lang="en-GB" dirty="0" err="1"/>
            <a:t>potere</a:t>
          </a:r>
          <a:endParaRPr lang="en-GB" dirty="0"/>
        </a:p>
      </dgm:t>
    </dgm:pt>
    <dgm:pt modelId="{9258893A-5971-8146-87FE-A4A6C50B1631}" type="parTrans" cxnId="{BAA085A5-618C-0845-B195-6AA13703AE96}">
      <dgm:prSet/>
      <dgm:spPr/>
      <dgm:t>
        <a:bodyPr/>
        <a:lstStyle/>
        <a:p>
          <a:endParaRPr lang="en-GB"/>
        </a:p>
      </dgm:t>
    </dgm:pt>
    <dgm:pt modelId="{C97D68EC-B1DD-B542-A0A0-2C0A8B7D1222}" type="sibTrans" cxnId="{BAA085A5-618C-0845-B195-6AA13703AE96}">
      <dgm:prSet/>
      <dgm:spPr/>
      <dgm:t>
        <a:bodyPr/>
        <a:lstStyle/>
        <a:p>
          <a:endParaRPr lang="en-GB"/>
        </a:p>
      </dgm:t>
    </dgm:pt>
    <dgm:pt modelId="{ABEEB29F-6421-B042-B671-677B7F6C09E7}" type="pres">
      <dgm:prSet presAssocID="{FFFA6567-D0C0-9C4A-808A-61DE6B3C2C9D}" presName="linear" presStyleCnt="0">
        <dgm:presLayoutVars>
          <dgm:dir/>
          <dgm:animLvl val="lvl"/>
          <dgm:resizeHandles val="exact"/>
        </dgm:presLayoutVars>
      </dgm:prSet>
      <dgm:spPr/>
    </dgm:pt>
    <dgm:pt modelId="{461B53C0-4FB6-4143-A6EE-0177C7D56DDA}" type="pres">
      <dgm:prSet presAssocID="{348D9988-059C-5A4E-A7D5-A558F1D798C9}" presName="parentLin" presStyleCnt="0"/>
      <dgm:spPr/>
    </dgm:pt>
    <dgm:pt modelId="{E9DB4F4E-B879-5845-8229-DE3C09F47E1E}" type="pres">
      <dgm:prSet presAssocID="{348D9988-059C-5A4E-A7D5-A558F1D798C9}" presName="parentLeftMargin" presStyleLbl="node1" presStyleIdx="0" presStyleCnt="5"/>
      <dgm:spPr/>
    </dgm:pt>
    <dgm:pt modelId="{C30C2FBC-F9BC-C14D-B50B-1D25B7769195}" type="pres">
      <dgm:prSet presAssocID="{348D9988-059C-5A4E-A7D5-A558F1D798C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AE51EF5-67AC-9A4F-806B-5627D2507203}" type="pres">
      <dgm:prSet presAssocID="{348D9988-059C-5A4E-A7D5-A558F1D798C9}" presName="negativeSpace" presStyleCnt="0"/>
      <dgm:spPr/>
    </dgm:pt>
    <dgm:pt modelId="{91C70D65-153A-444E-B005-72D90C946C45}" type="pres">
      <dgm:prSet presAssocID="{348D9988-059C-5A4E-A7D5-A558F1D798C9}" presName="childText" presStyleLbl="conFgAcc1" presStyleIdx="0" presStyleCnt="5">
        <dgm:presLayoutVars>
          <dgm:bulletEnabled val="1"/>
        </dgm:presLayoutVars>
      </dgm:prSet>
      <dgm:spPr/>
    </dgm:pt>
    <dgm:pt modelId="{7E64964D-4D2A-1F48-9864-C260918172EF}" type="pres">
      <dgm:prSet presAssocID="{70054071-C257-F248-9BC4-D363F4243251}" presName="spaceBetweenRectangles" presStyleCnt="0"/>
      <dgm:spPr/>
    </dgm:pt>
    <dgm:pt modelId="{887A2765-9FB6-D245-8CE5-B4E5FB7AC848}" type="pres">
      <dgm:prSet presAssocID="{DB9999FE-A9E8-434C-AEC7-BE85ABC38816}" presName="parentLin" presStyleCnt="0"/>
      <dgm:spPr/>
    </dgm:pt>
    <dgm:pt modelId="{89466E24-1C96-1441-AC61-3C67DE8A7C15}" type="pres">
      <dgm:prSet presAssocID="{DB9999FE-A9E8-434C-AEC7-BE85ABC38816}" presName="parentLeftMargin" presStyleLbl="node1" presStyleIdx="0" presStyleCnt="5"/>
      <dgm:spPr/>
    </dgm:pt>
    <dgm:pt modelId="{9E9B5FEE-96F3-854D-8EFF-8B726FFF2BB6}" type="pres">
      <dgm:prSet presAssocID="{DB9999FE-A9E8-434C-AEC7-BE85ABC3881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D1BF475-C35A-014B-ADB5-DF3FAAA27933}" type="pres">
      <dgm:prSet presAssocID="{DB9999FE-A9E8-434C-AEC7-BE85ABC38816}" presName="negativeSpace" presStyleCnt="0"/>
      <dgm:spPr/>
    </dgm:pt>
    <dgm:pt modelId="{FC6F3C68-F2D3-054F-B83C-9160274B34F7}" type="pres">
      <dgm:prSet presAssocID="{DB9999FE-A9E8-434C-AEC7-BE85ABC38816}" presName="childText" presStyleLbl="conFgAcc1" presStyleIdx="1" presStyleCnt="5">
        <dgm:presLayoutVars>
          <dgm:bulletEnabled val="1"/>
        </dgm:presLayoutVars>
      </dgm:prSet>
      <dgm:spPr/>
    </dgm:pt>
    <dgm:pt modelId="{BC2FB923-CEC4-E547-8F62-91C90B2EC69F}" type="pres">
      <dgm:prSet presAssocID="{3B9AD0CB-9523-8646-A002-90716EAD5373}" presName="spaceBetweenRectangles" presStyleCnt="0"/>
      <dgm:spPr/>
    </dgm:pt>
    <dgm:pt modelId="{C3996415-DF95-6444-98CD-52B0D6E8CE5C}" type="pres">
      <dgm:prSet presAssocID="{37A6E635-2A1A-5044-9CBE-B3F70916E601}" presName="parentLin" presStyleCnt="0"/>
      <dgm:spPr/>
    </dgm:pt>
    <dgm:pt modelId="{CA37CC96-EAF8-694B-B58A-446815F43C4D}" type="pres">
      <dgm:prSet presAssocID="{37A6E635-2A1A-5044-9CBE-B3F70916E601}" presName="parentLeftMargin" presStyleLbl="node1" presStyleIdx="1" presStyleCnt="5"/>
      <dgm:spPr/>
    </dgm:pt>
    <dgm:pt modelId="{E897A1FC-560D-6A40-8D43-FEF59E2E324D}" type="pres">
      <dgm:prSet presAssocID="{37A6E635-2A1A-5044-9CBE-B3F70916E60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61117C4-EEB7-0441-9590-0E6CB94CBA8E}" type="pres">
      <dgm:prSet presAssocID="{37A6E635-2A1A-5044-9CBE-B3F70916E601}" presName="negativeSpace" presStyleCnt="0"/>
      <dgm:spPr/>
    </dgm:pt>
    <dgm:pt modelId="{DBB8735B-88AC-0644-985E-7F95F89AC785}" type="pres">
      <dgm:prSet presAssocID="{37A6E635-2A1A-5044-9CBE-B3F70916E601}" presName="childText" presStyleLbl="conFgAcc1" presStyleIdx="2" presStyleCnt="5">
        <dgm:presLayoutVars>
          <dgm:bulletEnabled val="1"/>
        </dgm:presLayoutVars>
      </dgm:prSet>
      <dgm:spPr/>
    </dgm:pt>
    <dgm:pt modelId="{3CDA4384-6981-8847-921F-7BF1F3E96AB4}" type="pres">
      <dgm:prSet presAssocID="{60A5D6A4-3B13-A34C-92D3-EAE14CF8B99D}" presName="spaceBetweenRectangles" presStyleCnt="0"/>
      <dgm:spPr/>
    </dgm:pt>
    <dgm:pt modelId="{BB2D4761-9297-A340-B379-DB1C7C2A6C32}" type="pres">
      <dgm:prSet presAssocID="{896C1EA3-5681-5E4C-A517-4E6159A7C893}" presName="parentLin" presStyleCnt="0"/>
      <dgm:spPr/>
    </dgm:pt>
    <dgm:pt modelId="{283FAB47-467E-4E4A-B4E3-8BC311D2630E}" type="pres">
      <dgm:prSet presAssocID="{896C1EA3-5681-5E4C-A517-4E6159A7C893}" presName="parentLeftMargin" presStyleLbl="node1" presStyleIdx="2" presStyleCnt="5"/>
      <dgm:spPr/>
    </dgm:pt>
    <dgm:pt modelId="{21D7ED58-B4A6-484B-A981-B519E90C8554}" type="pres">
      <dgm:prSet presAssocID="{896C1EA3-5681-5E4C-A517-4E6159A7C89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53B4F3F-1C36-A44C-883F-2C021D59A048}" type="pres">
      <dgm:prSet presAssocID="{896C1EA3-5681-5E4C-A517-4E6159A7C893}" presName="negativeSpace" presStyleCnt="0"/>
      <dgm:spPr/>
    </dgm:pt>
    <dgm:pt modelId="{CB1EEBCC-E9D9-454A-98A9-BB1993481F87}" type="pres">
      <dgm:prSet presAssocID="{896C1EA3-5681-5E4C-A517-4E6159A7C893}" presName="childText" presStyleLbl="conFgAcc1" presStyleIdx="3" presStyleCnt="5">
        <dgm:presLayoutVars>
          <dgm:bulletEnabled val="1"/>
        </dgm:presLayoutVars>
      </dgm:prSet>
      <dgm:spPr/>
    </dgm:pt>
    <dgm:pt modelId="{6BCECF3B-2685-5C44-A576-D0ED548F2288}" type="pres">
      <dgm:prSet presAssocID="{E7495CA9-A2C0-584F-8A0A-14E7F528C6C5}" presName="spaceBetweenRectangles" presStyleCnt="0"/>
      <dgm:spPr/>
    </dgm:pt>
    <dgm:pt modelId="{42D4DA99-953F-0842-AE6E-CA39124C8815}" type="pres">
      <dgm:prSet presAssocID="{18AC2F74-E4DB-564D-B0A5-863CDCBD8F59}" presName="parentLin" presStyleCnt="0"/>
      <dgm:spPr/>
    </dgm:pt>
    <dgm:pt modelId="{C2B7552D-F8DF-6642-8A72-7D6EE5334FFB}" type="pres">
      <dgm:prSet presAssocID="{18AC2F74-E4DB-564D-B0A5-863CDCBD8F59}" presName="parentLeftMargin" presStyleLbl="node1" presStyleIdx="3" presStyleCnt="5"/>
      <dgm:spPr/>
    </dgm:pt>
    <dgm:pt modelId="{469111C6-2812-B74B-9443-DC19E62F26FF}" type="pres">
      <dgm:prSet presAssocID="{18AC2F74-E4DB-564D-B0A5-863CDCBD8F59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83F4A75A-6251-0F42-AC36-22968A148121}" type="pres">
      <dgm:prSet presAssocID="{18AC2F74-E4DB-564D-B0A5-863CDCBD8F59}" presName="negativeSpace" presStyleCnt="0"/>
      <dgm:spPr/>
    </dgm:pt>
    <dgm:pt modelId="{F7706188-F6B1-B44E-B3EB-9C412F9ADAE2}" type="pres">
      <dgm:prSet presAssocID="{18AC2F74-E4DB-564D-B0A5-863CDCBD8F5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ABD9626-6CD9-6F45-BB5D-006FF85944D3}" type="presOf" srcId="{5B43ADC1-93A9-AE4D-9988-C46CA60DDA07}" destId="{DBB8735B-88AC-0644-985E-7F95F89AC785}" srcOrd="0" destOrd="0" presId="urn:microsoft.com/office/officeart/2005/8/layout/list1"/>
    <dgm:cxn modelId="{1AB7DB2B-221C-DE48-A7D0-8ED098CF8D11}" type="presOf" srcId="{DB9999FE-A9E8-434C-AEC7-BE85ABC38816}" destId="{89466E24-1C96-1441-AC61-3C67DE8A7C15}" srcOrd="0" destOrd="0" presId="urn:microsoft.com/office/officeart/2005/8/layout/list1"/>
    <dgm:cxn modelId="{625A0231-8EA6-F447-88FD-644B5EFF3322}" srcId="{FFFA6567-D0C0-9C4A-808A-61DE6B3C2C9D}" destId="{DB9999FE-A9E8-434C-AEC7-BE85ABC38816}" srcOrd="1" destOrd="0" parTransId="{A710D221-B48B-2D4E-AE53-FE96DA833383}" sibTransId="{3B9AD0CB-9523-8646-A002-90716EAD5373}"/>
    <dgm:cxn modelId="{96D8CC46-44B5-B54F-8143-57A424462E73}" srcId="{DB9999FE-A9E8-434C-AEC7-BE85ABC38816}" destId="{EC2C53D9-21A6-D440-A308-A547D1610645}" srcOrd="0" destOrd="0" parTransId="{B591155D-8239-1340-9CD9-16D0E0789D87}" sibTransId="{1395C7BB-9A4B-2349-9B04-909EA7E26927}"/>
    <dgm:cxn modelId="{38C9AF47-DBDF-B84B-B409-2B1EE3901D42}" srcId="{896C1EA3-5681-5E4C-A517-4E6159A7C893}" destId="{842E05F4-F33B-2C48-B4AB-E61D366A44F1}" srcOrd="0" destOrd="0" parTransId="{582E197E-3603-6241-82CA-188CC332CBF0}" sibTransId="{733FFB41-A613-0248-863F-4DD1B3A8931E}"/>
    <dgm:cxn modelId="{0F6FDD4A-0713-C74E-93CB-CB6DA3D09976}" srcId="{348D9988-059C-5A4E-A7D5-A558F1D798C9}" destId="{1BE393FB-7710-2646-9554-F4A5F3022F85}" srcOrd="0" destOrd="0" parTransId="{5B2E8F13-526A-5748-AD1D-5AA111577500}" sibTransId="{CFD0BDB2-D99E-0244-8E42-98C31446F0EC}"/>
    <dgm:cxn modelId="{6F07484F-E39D-6243-A704-D2649F8BE737}" type="presOf" srcId="{476C18FF-60B1-2C48-A616-F3341E279DEB}" destId="{F7706188-F6B1-B44E-B3EB-9C412F9ADAE2}" srcOrd="0" destOrd="0" presId="urn:microsoft.com/office/officeart/2005/8/layout/list1"/>
    <dgm:cxn modelId="{6B068F4F-3870-DB47-A812-AF54D8A0DE68}" type="presOf" srcId="{FFFA6567-D0C0-9C4A-808A-61DE6B3C2C9D}" destId="{ABEEB29F-6421-B042-B671-677B7F6C09E7}" srcOrd="0" destOrd="0" presId="urn:microsoft.com/office/officeart/2005/8/layout/list1"/>
    <dgm:cxn modelId="{3A3A706F-CF78-E940-878A-38CE3D7EE9D0}" type="presOf" srcId="{348D9988-059C-5A4E-A7D5-A558F1D798C9}" destId="{C30C2FBC-F9BC-C14D-B50B-1D25B7769195}" srcOrd="1" destOrd="0" presId="urn:microsoft.com/office/officeart/2005/8/layout/list1"/>
    <dgm:cxn modelId="{C1ABAD70-4483-804B-B6BF-D991890FF7DB}" type="presOf" srcId="{37A6E635-2A1A-5044-9CBE-B3F70916E601}" destId="{CA37CC96-EAF8-694B-B58A-446815F43C4D}" srcOrd="0" destOrd="0" presId="urn:microsoft.com/office/officeart/2005/8/layout/list1"/>
    <dgm:cxn modelId="{B3453372-4840-AA42-BCB1-FBA745BD2485}" type="presOf" srcId="{1BE393FB-7710-2646-9554-F4A5F3022F85}" destId="{91C70D65-153A-444E-B005-72D90C946C45}" srcOrd="0" destOrd="0" presId="urn:microsoft.com/office/officeart/2005/8/layout/list1"/>
    <dgm:cxn modelId="{40AC1483-4C6B-524D-A89E-52BF02B4B422}" type="presOf" srcId="{DB9999FE-A9E8-434C-AEC7-BE85ABC38816}" destId="{9E9B5FEE-96F3-854D-8EFF-8B726FFF2BB6}" srcOrd="1" destOrd="0" presId="urn:microsoft.com/office/officeart/2005/8/layout/list1"/>
    <dgm:cxn modelId="{6821FE9E-989D-7B4C-A6C6-80B9375FD255}" type="presOf" srcId="{EC2C53D9-21A6-D440-A308-A547D1610645}" destId="{FC6F3C68-F2D3-054F-B83C-9160274B34F7}" srcOrd="0" destOrd="0" presId="urn:microsoft.com/office/officeart/2005/8/layout/list1"/>
    <dgm:cxn modelId="{9AE390A0-76E9-BA4A-9C1A-D4B7B27A3932}" srcId="{FFFA6567-D0C0-9C4A-808A-61DE6B3C2C9D}" destId="{348D9988-059C-5A4E-A7D5-A558F1D798C9}" srcOrd="0" destOrd="0" parTransId="{795FEC8B-A040-2C49-B2CA-07A03E449F17}" sibTransId="{70054071-C257-F248-9BC4-D363F4243251}"/>
    <dgm:cxn modelId="{BAA085A5-618C-0845-B195-6AA13703AE96}" srcId="{18AC2F74-E4DB-564D-B0A5-863CDCBD8F59}" destId="{476C18FF-60B1-2C48-A616-F3341E279DEB}" srcOrd="0" destOrd="0" parTransId="{9258893A-5971-8146-87FE-A4A6C50B1631}" sibTransId="{C97D68EC-B1DD-B542-A0A0-2C0A8B7D1222}"/>
    <dgm:cxn modelId="{F3A677AD-C55B-C14E-9A36-C5B6B9248BEB}" type="presOf" srcId="{842E05F4-F33B-2C48-B4AB-E61D366A44F1}" destId="{CB1EEBCC-E9D9-454A-98A9-BB1993481F87}" srcOrd="0" destOrd="0" presId="urn:microsoft.com/office/officeart/2005/8/layout/list1"/>
    <dgm:cxn modelId="{975374B5-BABE-2245-8E94-190A419E379E}" type="presOf" srcId="{18AC2F74-E4DB-564D-B0A5-863CDCBD8F59}" destId="{C2B7552D-F8DF-6642-8A72-7D6EE5334FFB}" srcOrd="0" destOrd="0" presId="urn:microsoft.com/office/officeart/2005/8/layout/list1"/>
    <dgm:cxn modelId="{E65BBABA-9CB7-154E-9D8E-A18C7B226244}" type="presOf" srcId="{896C1EA3-5681-5E4C-A517-4E6159A7C893}" destId="{21D7ED58-B4A6-484B-A981-B519E90C8554}" srcOrd="1" destOrd="0" presId="urn:microsoft.com/office/officeart/2005/8/layout/list1"/>
    <dgm:cxn modelId="{5075FCC6-7C08-854D-B88B-059B24E3032F}" type="presOf" srcId="{348D9988-059C-5A4E-A7D5-A558F1D798C9}" destId="{E9DB4F4E-B879-5845-8229-DE3C09F47E1E}" srcOrd="0" destOrd="0" presId="urn:microsoft.com/office/officeart/2005/8/layout/list1"/>
    <dgm:cxn modelId="{E97D04CE-E2F5-2846-8C36-51EF14356006}" srcId="{37A6E635-2A1A-5044-9CBE-B3F70916E601}" destId="{5B43ADC1-93A9-AE4D-9988-C46CA60DDA07}" srcOrd="0" destOrd="0" parTransId="{8E9DD337-AEA2-8047-9B9D-1DC8AA1AD3AF}" sibTransId="{E9A0AC27-7417-6B4E-969E-D919F37E4377}"/>
    <dgm:cxn modelId="{EC481AD5-8AB6-CE49-A075-688C8B12C620}" srcId="{FFFA6567-D0C0-9C4A-808A-61DE6B3C2C9D}" destId="{37A6E635-2A1A-5044-9CBE-B3F70916E601}" srcOrd="2" destOrd="0" parTransId="{B6AC7462-B20F-D445-8F9E-F72538AD8F75}" sibTransId="{60A5D6A4-3B13-A34C-92D3-EAE14CF8B99D}"/>
    <dgm:cxn modelId="{3582DAD7-3B88-FC42-AAAD-138BBA8A7FC8}" type="presOf" srcId="{37A6E635-2A1A-5044-9CBE-B3F70916E601}" destId="{E897A1FC-560D-6A40-8D43-FEF59E2E324D}" srcOrd="1" destOrd="0" presId="urn:microsoft.com/office/officeart/2005/8/layout/list1"/>
    <dgm:cxn modelId="{9A8FD1DA-7FC1-3D40-B73C-67FD99DA60D2}" type="presOf" srcId="{18AC2F74-E4DB-564D-B0A5-863CDCBD8F59}" destId="{469111C6-2812-B74B-9443-DC19E62F26FF}" srcOrd="1" destOrd="0" presId="urn:microsoft.com/office/officeart/2005/8/layout/list1"/>
    <dgm:cxn modelId="{29AFE8DA-E80C-5345-A39D-75AB01F3562D}" srcId="{FFFA6567-D0C0-9C4A-808A-61DE6B3C2C9D}" destId="{18AC2F74-E4DB-564D-B0A5-863CDCBD8F59}" srcOrd="4" destOrd="0" parTransId="{EF6F823E-25C4-4641-A766-80543D88792D}" sibTransId="{AA71E7CC-A370-7443-B457-20DD00F25D75}"/>
    <dgm:cxn modelId="{CC0E8DED-7296-C944-9C57-99166896C2D7}" type="presOf" srcId="{896C1EA3-5681-5E4C-A517-4E6159A7C893}" destId="{283FAB47-467E-4E4A-B4E3-8BC311D2630E}" srcOrd="0" destOrd="0" presId="urn:microsoft.com/office/officeart/2005/8/layout/list1"/>
    <dgm:cxn modelId="{3E92FAF2-B818-DC42-9375-D848E3CA30B6}" srcId="{FFFA6567-D0C0-9C4A-808A-61DE6B3C2C9D}" destId="{896C1EA3-5681-5E4C-A517-4E6159A7C893}" srcOrd="3" destOrd="0" parTransId="{05E73E87-7929-A747-A0E3-897884E2BF8E}" sibTransId="{E7495CA9-A2C0-584F-8A0A-14E7F528C6C5}"/>
    <dgm:cxn modelId="{3C08994D-1184-C64F-912F-202F9FA9A6C0}" type="presParOf" srcId="{ABEEB29F-6421-B042-B671-677B7F6C09E7}" destId="{461B53C0-4FB6-4143-A6EE-0177C7D56DDA}" srcOrd="0" destOrd="0" presId="urn:microsoft.com/office/officeart/2005/8/layout/list1"/>
    <dgm:cxn modelId="{42BE7D0F-6ABB-0645-99B5-46CAC580D5EE}" type="presParOf" srcId="{461B53C0-4FB6-4143-A6EE-0177C7D56DDA}" destId="{E9DB4F4E-B879-5845-8229-DE3C09F47E1E}" srcOrd="0" destOrd="0" presId="urn:microsoft.com/office/officeart/2005/8/layout/list1"/>
    <dgm:cxn modelId="{BF80C582-7493-E741-B116-0E5187848F95}" type="presParOf" srcId="{461B53C0-4FB6-4143-A6EE-0177C7D56DDA}" destId="{C30C2FBC-F9BC-C14D-B50B-1D25B7769195}" srcOrd="1" destOrd="0" presId="urn:microsoft.com/office/officeart/2005/8/layout/list1"/>
    <dgm:cxn modelId="{D9CEB798-14FF-FD40-A183-9DBC0098D34A}" type="presParOf" srcId="{ABEEB29F-6421-B042-B671-677B7F6C09E7}" destId="{5AE51EF5-67AC-9A4F-806B-5627D2507203}" srcOrd="1" destOrd="0" presId="urn:microsoft.com/office/officeart/2005/8/layout/list1"/>
    <dgm:cxn modelId="{87F073E6-2546-1841-868F-6E7DB9D222A0}" type="presParOf" srcId="{ABEEB29F-6421-B042-B671-677B7F6C09E7}" destId="{91C70D65-153A-444E-B005-72D90C946C45}" srcOrd="2" destOrd="0" presId="urn:microsoft.com/office/officeart/2005/8/layout/list1"/>
    <dgm:cxn modelId="{ED232684-14F1-894E-B2A8-DDDCA3E7D699}" type="presParOf" srcId="{ABEEB29F-6421-B042-B671-677B7F6C09E7}" destId="{7E64964D-4D2A-1F48-9864-C260918172EF}" srcOrd="3" destOrd="0" presId="urn:microsoft.com/office/officeart/2005/8/layout/list1"/>
    <dgm:cxn modelId="{6F334FA2-0CDF-0C4E-896A-AC805A07F3FE}" type="presParOf" srcId="{ABEEB29F-6421-B042-B671-677B7F6C09E7}" destId="{887A2765-9FB6-D245-8CE5-B4E5FB7AC848}" srcOrd="4" destOrd="0" presId="urn:microsoft.com/office/officeart/2005/8/layout/list1"/>
    <dgm:cxn modelId="{FB6A1162-F788-EF42-A731-A912CFDB07FF}" type="presParOf" srcId="{887A2765-9FB6-D245-8CE5-B4E5FB7AC848}" destId="{89466E24-1C96-1441-AC61-3C67DE8A7C15}" srcOrd="0" destOrd="0" presId="urn:microsoft.com/office/officeart/2005/8/layout/list1"/>
    <dgm:cxn modelId="{FB6CAA6E-65B1-C142-8114-57B723D4CDFE}" type="presParOf" srcId="{887A2765-9FB6-D245-8CE5-B4E5FB7AC848}" destId="{9E9B5FEE-96F3-854D-8EFF-8B726FFF2BB6}" srcOrd="1" destOrd="0" presId="urn:microsoft.com/office/officeart/2005/8/layout/list1"/>
    <dgm:cxn modelId="{73E3BFA9-C2DF-9849-9F85-FC471FF53E51}" type="presParOf" srcId="{ABEEB29F-6421-B042-B671-677B7F6C09E7}" destId="{8D1BF475-C35A-014B-ADB5-DF3FAAA27933}" srcOrd="5" destOrd="0" presId="urn:microsoft.com/office/officeart/2005/8/layout/list1"/>
    <dgm:cxn modelId="{D9EDBA65-F216-8A4A-B67F-FF49939867CF}" type="presParOf" srcId="{ABEEB29F-6421-B042-B671-677B7F6C09E7}" destId="{FC6F3C68-F2D3-054F-B83C-9160274B34F7}" srcOrd="6" destOrd="0" presId="urn:microsoft.com/office/officeart/2005/8/layout/list1"/>
    <dgm:cxn modelId="{57967143-CE6A-C540-BC39-5E7DC54D9F99}" type="presParOf" srcId="{ABEEB29F-6421-B042-B671-677B7F6C09E7}" destId="{BC2FB923-CEC4-E547-8F62-91C90B2EC69F}" srcOrd="7" destOrd="0" presId="urn:microsoft.com/office/officeart/2005/8/layout/list1"/>
    <dgm:cxn modelId="{0B271413-91AB-F144-8CCE-205292BEC5EC}" type="presParOf" srcId="{ABEEB29F-6421-B042-B671-677B7F6C09E7}" destId="{C3996415-DF95-6444-98CD-52B0D6E8CE5C}" srcOrd="8" destOrd="0" presId="urn:microsoft.com/office/officeart/2005/8/layout/list1"/>
    <dgm:cxn modelId="{570E4E73-F596-4942-8942-545D595DA5BE}" type="presParOf" srcId="{C3996415-DF95-6444-98CD-52B0D6E8CE5C}" destId="{CA37CC96-EAF8-694B-B58A-446815F43C4D}" srcOrd="0" destOrd="0" presId="urn:microsoft.com/office/officeart/2005/8/layout/list1"/>
    <dgm:cxn modelId="{DCC0740D-FF06-6D4B-840B-B81FE6F67560}" type="presParOf" srcId="{C3996415-DF95-6444-98CD-52B0D6E8CE5C}" destId="{E897A1FC-560D-6A40-8D43-FEF59E2E324D}" srcOrd="1" destOrd="0" presId="urn:microsoft.com/office/officeart/2005/8/layout/list1"/>
    <dgm:cxn modelId="{E3079874-5EE1-214E-93A4-242DC089D2A9}" type="presParOf" srcId="{ABEEB29F-6421-B042-B671-677B7F6C09E7}" destId="{B61117C4-EEB7-0441-9590-0E6CB94CBA8E}" srcOrd="9" destOrd="0" presId="urn:microsoft.com/office/officeart/2005/8/layout/list1"/>
    <dgm:cxn modelId="{1D41D133-496F-334A-92CE-B153DC7A89E4}" type="presParOf" srcId="{ABEEB29F-6421-B042-B671-677B7F6C09E7}" destId="{DBB8735B-88AC-0644-985E-7F95F89AC785}" srcOrd="10" destOrd="0" presId="urn:microsoft.com/office/officeart/2005/8/layout/list1"/>
    <dgm:cxn modelId="{88F1025C-C0B6-FB46-8E18-D50B7000DB21}" type="presParOf" srcId="{ABEEB29F-6421-B042-B671-677B7F6C09E7}" destId="{3CDA4384-6981-8847-921F-7BF1F3E96AB4}" srcOrd="11" destOrd="0" presId="urn:microsoft.com/office/officeart/2005/8/layout/list1"/>
    <dgm:cxn modelId="{7985D315-AC9A-CC48-9E39-62A99DB360B9}" type="presParOf" srcId="{ABEEB29F-6421-B042-B671-677B7F6C09E7}" destId="{BB2D4761-9297-A340-B379-DB1C7C2A6C32}" srcOrd="12" destOrd="0" presId="urn:microsoft.com/office/officeart/2005/8/layout/list1"/>
    <dgm:cxn modelId="{9F7125EA-12D5-AE4A-94B1-2A18274A1E53}" type="presParOf" srcId="{BB2D4761-9297-A340-B379-DB1C7C2A6C32}" destId="{283FAB47-467E-4E4A-B4E3-8BC311D2630E}" srcOrd="0" destOrd="0" presId="urn:microsoft.com/office/officeart/2005/8/layout/list1"/>
    <dgm:cxn modelId="{9FF9949B-4C55-D741-A37B-0022DFBEE5E0}" type="presParOf" srcId="{BB2D4761-9297-A340-B379-DB1C7C2A6C32}" destId="{21D7ED58-B4A6-484B-A981-B519E90C8554}" srcOrd="1" destOrd="0" presId="urn:microsoft.com/office/officeart/2005/8/layout/list1"/>
    <dgm:cxn modelId="{509FA460-301C-1A42-9F3C-4CD0A2D71BAD}" type="presParOf" srcId="{ABEEB29F-6421-B042-B671-677B7F6C09E7}" destId="{653B4F3F-1C36-A44C-883F-2C021D59A048}" srcOrd="13" destOrd="0" presId="urn:microsoft.com/office/officeart/2005/8/layout/list1"/>
    <dgm:cxn modelId="{B58DF0BB-F95D-7044-9CF2-F9B251463273}" type="presParOf" srcId="{ABEEB29F-6421-B042-B671-677B7F6C09E7}" destId="{CB1EEBCC-E9D9-454A-98A9-BB1993481F87}" srcOrd="14" destOrd="0" presId="urn:microsoft.com/office/officeart/2005/8/layout/list1"/>
    <dgm:cxn modelId="{AE380259-C358-684F-B3CD-8BD5D96C54C0}" type="presParOf" srcId="{ABEEB29F-6421-B042-B671-677B7F6C09E7}" destId="{6BCECF3B-2685-5C44-A576-D0ED548F2288}" srcOrd="15" destOrd="0" presId="urn:microsoft.com/office/officeart/2005/8/layout/list1"/>
    <dgm:cxn modelId="{070CB52D-7D4A-6F49-9BD1-7B6A5D4D14F5}" type="presParOf" srcId="{ABEEB29F-6421-B042-B671-677B7F6C09E7}" destId="{42D4DA99-953F-0842-AE6E-CA39124C8815}" srcOrd="16" destOrd="0" presId="urn:microsoft.com/office/officeart/2005/8/layout/list1"/>
    <dgm:cxn modelId="{E12FBC4A-7691-D346-B9BA-677015396D56}" type="presParOf" srcId="{42D4DA99-953F-0842-AE6E-CA39124C8815}" destId="{C2B7552D-F8DF-6642-8A72-7D6EE5334FFB}" srcOrd="0" destOrd="0" presId="urn:microsoft.com/office/officeart/2005/8/layout/list1"/>
    <dgm:cxn modelId="{CC8CCA12-E7F1-3C4F-88F2-59FBDDC4BDD3}" type="presParOf" srcId="{42D4DA99-953F-0842-AE6E-CA39124C8815}" destId="{469111C6-2812-B74B-9443-DC19E62F26FF}" srcOrd="1" destOrd="0" presId="urn:microsoft.com/office/officeart/2005/8/layout/list1"/>
    <dgm:cxn modelId="{96E3E1F2-60FF-5443-AF0F-A27134BFC548}" type="presParOf" srcId="{ABEEB29F-6421-B042-B671-677B7F6C09E7}" destId="{83F4A75A-6251-0F42-AC36-22968A148121}" srcOrd="17" destOrd="0" presId="urn:microsoft.com/office/officeart/2005/8/layout/list1"/>
    <dgm:cxn modelId="{08EE1022-29B0-C54D-8F8F-56EE70810B3B}" type="presParOf" srcId="{ABEEB29F-6421-B042-B671-677B7F6C09E7}" destId="{F7706188-F6B1-B44E-B3EB-9C412F9ADAE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FA6567-D0C0-9C4A-808A-61DE6B3C2C9D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48D9988-059C-5A4E-A7D5-A558F1D798C9}">
      <dgm:prSet phldrT="[Text]"/>
      <dgm:spPr/>
      <dgm:t>
        <a:bodyPr/>
        <a:lstStyle/>
        <a:p>
          <a:r>
            <a:rPr lang="en-GB" dirty="0" err="1"/>
            <a:t>Valori</a:t>
          </a:r>
          <a:r>
            <a:rPr lang="en-GB" dirty="0"/>
            <a:t> </a:t>
          </a:r>
          <a:r>
            <a:rPr lang="en-GB" dirty="0" err="1"/>
            <a:t>fondamentali</a:t>
          </a:r>
          <a:endParaRPr lang="en-GB" dirty="0"/>
        </a:p>
      </dgm:t>
    </dgm:pt>
    <dgm:pt modelId="{795FEC8B-A040-2C49-B2CA-07A03E449F17}" type="parTrans" cxnId="{9AE390A0-76E9-BA4A-9C1A-D4B7B27A3932}">
      <dgm:prSet/>
      <dgm:spPr/>
      <dgm:t>
        <a:bodyPr/>
        <a:lstStyle/>
        <a:p>
          <a:endParaRPr lang="en-GB"/>
        </a:p>
      </dgm:t>
    </dgm:pt>
    <dgm:pt modelId="{70054071-C257-F248-9BC4-D363F4243251}" type="sibTrans" cxnId="{9AE390A0-76E9-BA4A-9C1A-D4B7B27A3932}">
      <dgm:prSet/>
      <dgm:spPr/>
      <dgm:t>
        <a:bodyPr/>
        <a:lstStyle/>
        <a:p>
          <a:endParaRPr lang="en-GB"/>
        </a:p>
      </dgm:t>
    </dgm:pt>
    <dgm:pt modelId="{1BE393FB-7710-2646-9554-F4A5F3022F85}">
      <dgm:prSet phldrT="[Text]"/>
      <dgm:spPr/>
      <dgm:t>
        <a:bodyPr/>
        <a:lstStyle/>
        <a:p>
          <a:r>
            <a:rPr lang="en-GB" dirty="0" err="1"/>
            <a:t>Valori</a:t>
          </a:r>
          <a:r>
            <a:rPr lang="en-GB" dirty="0"/>
            <a:t> </a:t>
          </a:r>
          <a:r>
            <a:rPr lang="en-GB" dirty="0" err="1"/>
            <a:t>che</a:t>
          </a:r>
          <a:r>
            <a:rPr lang="en-GB" dirty="0"/>
            <a:t> </a:t>
          </a:r>
          <a:r>
            <a:rPr lang="en-GB" dirty="0" err="1"/>
            <a:t>ispirano</a:t>
          </a:r>
          <a:r>
            <a:rPr lang="en-GB" dirty="0"/>
            <a:t> </a:t>
          </a:r>
          <a:r>
            <a:rPr lang="en-GB" dirty="0" err="1"/>
            <a:t>l'impresa</a:t>
          </a:r>
          <a:r>
            <a:rPr lang="en-GB" dirty="0"/>
            <a:t> (vision)</a:t>
          </a:r>
        </a:p>
      </dgm:t>
    </dgm:pt>
    <dgm:pt modelId="{5B2E8F13-526A-5748-AD1D-5AA111577500}" type="parTrans" cxnId="{0F6FDD4A-0713-C74E-93CB-CB6DA3D09976}">
      <dgm:prSet/>
      <dgm:spPr/>
      <dgm:t>
        <a:bodyPr/>
        <a:lstStyle/>
        <a:p>
          <a:endParaRPr lang="en-GB"/>
        </a:p>
      </dgm:t>
    </dgm:pt>
    <dgm:pt modelId="{CFD0BDB2-D99E-0244-8E42-98C31446F0EC}" type="sibTrans" cxnId="{0F6FDD4A-0713-C74E-93CB-CB6DA3D09976}">
      <dgm:prSet/>
      <dgm:spPr/>
      <dgm:t>
        <a:bodyPr/>
        <a:lstStyle/>
        <a:p>
          <a:endParaRPr lang="en-GB"/>
        </a:p>
      </dgm:t>
    </dgm:pt>
    <dgm:pt modelId="{DB9999FE-A9E8-434C-AEC7-BE85ABC38816}">
      <dgm:prSet phldrT="[Text]"/>
      <dgm:spPr/>
      <dgm:t>
        <a:bodyPr/>
        <a:lstStyle/>
        <a:p>
          <a:r>
            <a:rPr lang="en-GB" dirty="0" err="1"/>
            <a:t>Progettare</a:t>
          </a:r>
          <a:r>
            <a:rPr lang="en-GB" dirty="0"/>
            <a:t> </a:t>
          </a:r>
          <a:r>
            <a:rPr lang="en-GB" dirty="0" err="1"/>
            <a:t>pratiche</a:t>
          </a:r>
          <a:r>
            <a:rPr lang="en-GB" dirty="0"/>
            <a:t> </a:t>
          </a:r>
          <a:r>
            <a:rPr lang="en-GB" dirty="0" err="1"/>
            <a:t>manageriali</a:t>
          </a:r>
          <a:r>
            <a:rPr lang="en-GB" dirty="0"/>
            <a:t> </a:t>
          </a:r>
          <a:r>
            <a:rPr lang="en-GB" dirty="0" err="1"/>
            <a:t>che</a:t>
          </a:r>
          <a:r>
            <a:rPr lang="en-GB" dirty="0"/>
            <a:t> </a:t>
          </a:r>
          <a:r>
            <a:rPr lang="en-GB" dirty="0" err="1"/>
            <a:t>riflettano</a:t>
          </a:r>
          <a:r>
            <a:rPr lang="en-GB" dirty="0"/>
            <a:t> I </a:t>
          </a:r>
          <a:r>
            <a:rPr lang="en-GB" dirty="0" err="1"/>
            <a:t>valori</a:t>
          </a:r>
          <a:endParaRPr lang="en-GB" dirty="0"/>
        </a:p>
      </dgm:t>
    </dgm:pt>
    <dgm:pt modelId="{A710D221-B48B-2D4E-AE53-FE96DA833383}" type="parTrans" cxnId="{625A0231-8EA6-F447-88FD-644B5EFF3322}">
      <dgm:prSet/>
      <dgm:spPr/>
      <dgm:t>
        <a:bodyPr/>
        <a:lstStyle/>
        <a:p>
          <a:endParaRPr lang="en-GB"/>
        </a:p>
      </dgm:t>
    </dgm:pt>
    <dgm:pt modelId="{3B9AD0CB-9523-8646-A002-90716EAD5373}" type="sibTrans" cxnId="{625A0231-8EA6-F447-88FD-644B5EFF3322}">
      <dgm:prSet/>
      <dgm:spPr/>
      <dgm:t>
        <a:bodyPr/>
        <a:lstStyle/>
        <a:p>
          <a:endParaRPr lang="en-GB"/>
        </a:p>
      </dgm:t>
    </dgm:pt>
    <dgm:pt modelId="{EC2C53D9-21A6-D440-A308-A547D1610645}">
      <dgm:prSet phldrT="[Text]"/>
      <dgm:spPr/>
      <dgm:t>
        <a:bodyPr/>
        <a:lstStyle/>
        <a:p>
          <a:r>
            <a:rPr lang="en-GB" dirty="0" err="1"/>
            <a:t>Azioni</a:t>
          </a:r>
          <a:r>
            <a:rPr lang="en-GB" dirty="0"/>
            <a:t> </a:t>
          </a:r>
          <a:r>
            <a:rPr lang="en-GB" dirty="0" err="1"/>
            <a:t>che</a:t>
          </a:r>
          <a:r>
            <a:rPr lang="en-GB" dirty="0"/>
            <a:t> </a:t>
          </a:r>
          <a:r>
            <a:rPr lang="en-GB" dirty="0" err="1"/>
            <a:t>sostengano</a:t>
          </a:r>
          <a:r>
            <a:rPr lang="en-GB" dirty="0"/>
            <a:t> </a:t>
          </a:r>
          <a:r>
            <a:rPr lang="en-GB" dirty="0" err="1"/>
            <a:t>i</a:t>
          </a:r>
          <a:r>
            <a:rPr lang="en-GB" dirty="0"/>
            <a:t> </a:t>
          </a:r>
          <a:r>
            <a:rPr lang="en-GB" dirty="0" err="1"/>
            <a:t>valori</a:t>
          </a:r>
          <a:r>
            <a:rPr lang="en-GB" dirty="0"/>
            <a:t> </a:t>
          </a:r>
          <a:r>
            <a:rPr lang="en-GB" dirty="0" err="1"/>
            <a:t>indicati</a:t>
          </a:r>
          <a:r>
            <a:rPr lang="en-GB" dirty="0"/>
            <a:t> (mission)</a:t>
          </a:r>
        </a:p>
      </dgm:t>
    </dgm:pt>
    <dgm:pt modelId="{B591155D-8239-1340-9CD9-16D0E0789D87}" type="parTrans" cxnId="{96D8CC46-44B5-B54F-8143-57A424462E73}">
      <dgm:prSet/>
      <dgm:spPr/>
      <dgm:t>
        <a:bodyPr/>
        <a:lstStyle/>
        <a:p>
          <a:endParaRPr lang="en-GB"/>
        </a:p>
      </dgm:t>
    </dgm:pt>
    <dgm:pt modelId="{1395C7BB-9A4B-2349-9B04-909EA7E26927}" type="sibTrans" cxnId="{96D8CC46-44B5-B54F-8143-57A424462E73}">
      <dgm:prSet/>
      <dgm:spPr/>
      <dgm:t>
        <a:bodyPr/>
        <a:lstStyle/>
        <a:p>
          <a:endParaRPr lang="en-GB"/>
        </a:p>
      </dgm:t>
    </dgm:pt>
    <dgm:pt modelId="{37A6E635-2A1A-5044-9CBE-B3F70916E601}">
      <dgm:prSet phldrT="[Text]"/>
      <dgm:spPr/>
      <dgm:t>
        <a:bodyPr/>
        <a:lstStyle/>
        <a:p>
          <a:r>
            <a:rPr lang="en-GB" dirty="0" err="1"/>
            <a:t>Usare</a:t>
          </a:r>
          <a:r>
            <a:rPr lang="en-GB" dirty="0"/>
            <a:t> le </a:t>
          </a:r>
          <a:r>
            <a:rPr lang="en-GB" dirty="0" err="1"/>
            <a:t>pratiche</a:t>
          </a:r>
          <a:r>
            <a:rPr lang="en-GB" dirty="0"/>
            <a:t> per </a:t>
          </a:r>
          <a:r>
            <a:rPr lang="en-GB" dirty="0" err="1"/>
            <a:t>creare</a:t>
          </a:r>
          <a:r>
            <a:rPr lang="en-GB" dirty="0"/>
            <a:t> le </a:t>
          </a:r>
          <a:r>
            <a:rPr lang="en-GB"/>
            <a:t>core capbilities</a:t>
          </a:r>
          <a:endParaRPr lang="en-GB" dirty="0"/>
        </a:p>
      </dgm:t>
    </dgm:pt>
    <dgm:pt modelId="{B6AC7462-B20F-D445-8F9E-F72538AD8F75}" type="parTrans" cxnId="{EC481AD5-8AB6-CE49-A075-688C8B12C620}">
      <dgm:prSet/>
      <dgm:spPr/>
      <dgm:t>
        <a:bodyPr/>
        <a:lstStyle/>
        <a:p>
          <a:endParaRPr lang="en-GB"/>
        </a:p>
      </dgm:t>
    </dgm:pt>
    <dgm:pt modelId="{60A5D6A4-3B13-A34C-92D3-EAE14CF8B99D}" type="sibTrans" cxnId="{EC481AD5-8AB6-CE49-A075-688C8B12C620}">
      <dgm:prSet/>
      <dgm:spPr/>
      <dgm:t>
        <a:bodyPr/>
        <a:lstStyle/>
        <a:p>
          <a:endParaRPr lang="en-GB"/>
        </a:p>
      </dgm:t>
    </dgm:pt>
    <dgm:pt modelId="{5B43ADC1-93A9-AE4D-9988-C46CA60DDA07}">
      <dgm:prSet phldrT="[Text]"/>
      <dgm:spPr/>
      <dgm:t>
        <a:bodyPr/>
        <a:lstStyle/>
        <a:p>
          <a:r>
            <a:rPr lang="en-GB" dirty="0" err="1"/>
            <a:t>pratiche</a:t>
          </a:r>
          <a:r>
            <a:rPr lang="en-GB" dirty="0"/>
            <a:t> e routine di </a:t>
          </a:r>
          <a:r>
            <a:rPr lang="en-GB" dirty="0" err="1"/>
            <a:t>lavoro</a:t>
          </a:r>
          <a:r>
            <a:rPr lang="en-GB" dirty="0"/>
            <a:t> </a:t>
          </a:r>
          <a:r>
            <a:rPr lang="en-GB" dirty="0" err="1"/>
            <a:t>nei</a:t>
          </a:r>
          <a:r>
            <a:rPr lang="en-GB" dirty="0"/>
            <a:t> workplace</a:t>
          </a:r>
        </a:p>
      </dgm:t>
    </dgm:pt>
    <dgm:pt modelId="{8E9DD337-AEA2-8047-9B9D-1DC8AA1AD3AF}" type="parTrans" cxnId="{E97D04CE-E2F5-2846-8C36-51EF14356006}">
      <dgm:prSet/>
      <dgm:spPr/>
      <dgm:t>
        <a:bodyPr/>
        <a:lstStyle/>
        <a:p>
          <a:endParaRPr lang="en-GB"/>
        </a:p>
      </dgm:t>
    </dgm:pt>
    <dgm:pt modelId="{E9A0AC27-7417-6B4E-969E-D919F37E4377}" type="sibTrans" cxnId="{E97D04CE-E2F5-2846-8C36-51EF14356006}">
      <dgm:prSet/>
      <dgm:spPr/>
      <dgm:t>
        <a:bodyPr/>
        <a:lstStyle/>
        <a:p>
          <a:endParaRPr lang="en-GB"/>
        </a:p>
      </dgm:t>
    </dgm:pt>
    <dgm:pt modelId="{896C1EA3-5681-5E4C-A517-4E6159A7C893}">
      <dgm:prSet/>
      <dgm:spPr/>
      <dgm:t>
        <a:bodyPr/>
        <a:lstStyle/>
        <a:p>
          <a:r>
            <a:rPr lang="en-GB" dirty="0" err="1"/>
            <a:t>Strategie</a:t>
          </a:r>
          <a:r>
            <a:rPr lang="en-GB" dirty="0"/>
            <a:t> </a:t>
          </a:r>
          <a:r>
            <a:rPr lang="en-GB" dirty="0" err="1"/>
            <a:t>coerenti</a:t>
          </a:r>
          <a:r>
            <a:rPr lang="en-GB" dirty="0"/>
            <a:t> per </a:t>
          </a:r>
          <a:r>
            <a:rPr lang="en-GB" dirty="0" err="1"/>
            <a:t>nuove</a:t>
          </a:r>
          <a:r>
            <a:rPr lang="en-GB" dirty="0"/>
            <a:t> </a:t>
          </a:r>
          <a:r>
            <a:rPr lang="en-GB" dirty="0" err="1"/>
            <a:t>sfide</a:t>
          </a:r>
          <a:r>
            <a:rPr lang="en-GB" dirty="0"/>
            <a:t> di </a:t>
          </a:r>
          <a:r>
            <a:rPr lang="en-GB" dirty="0" err="1"/>
            <a:t>mercato</a:t>
          </a:r>
          <a:endParaRPr lang="en-GB" dirty="0"/>
        </a:p>
      </dgm:t>
    </dgm:pt>
    <dgm:pt modelId="{05E73E87-7929-A747-A0E3-897884E2BF8E}" type="parTrans" cxnId="{3E92FAF2-B818-DC42-9375-D848E3CA30B6}">
      <dgm:prSet/>
      <dgm:spPr/>
      <dgm:t>
        <a:bodyPr/>
        <a:lstStyle/>
        <a:p>
          <a:endParaRPr lang="en-GB"/>
        </a:p>
      </dgm:t>
    </dgm:pt>
    <dgm:pt modelId="{E7495CA9-A2C0-584F-8A0A-14E7F528C6C5}" type="sibTrans" cxnId="{3E92FAF2-B818-DC42-9375-D848E3CA30B6}">
      <dgm:prSet/>
      <dgm:spPr/>
      <dgm:t>
        <a:bodyPr/>
        <a:lstStyle/>
        <a:p>
          <a:endParaRPr lang="en-GB"/>
        </a:p>
      </dgm:t>
    </dgm:pt>
    <dgm:pt modelId="{842E05F4-F33B-2C48-B4AB-E61D366A44F1}">
      <dgm:prSet/>
      <dgm:spPr/>
      <dgm:t>
        <a:bodyPr/>
        <a:lstStyle/>
        <a:p>
          <a:r>
            <a:rPr lang="en-GB" dirty="0" err="1"/>
            <a:t>Azioni</a:t>
          </a:r>
          <a:r>
            <a:rPr lang="en-GB" dirty="0"/>
            <a:t> volte a </a:t>
          </a:r>
          <a:r>
            <a:rPr lang="en-GB" dirty="0" err="1"/>
            <a:t>consolidare</a:t>
          </a:r>
          <a:r>
            <a:rPr lang="en-GB" dirty="0"/>
            <a:t> </a:t>
          </a:r>
          <a:r>
            <a:rPr lang="en-GB" dirty="0" err="1"/>
            <a:t>i</a:t>
          </a:r>
          <a:r>
            <a:rPr lang="en-GB" dirty="0"/>
            <a:t> </a:t>
          </a:r>
          <a:r>
            <a:rPr lang="en-GB" dirty="0" err="1"/>
            <a:t>valori</a:t>
          </a:r>
          <a:r>
            <a:rPr lang="en-GB" dirty="0"/>
            <a:t> </a:t>
          </a:r>
          <a:r>
            <a:rPr lang="en-GB" dirty="0" err="1"/>
            <a:t>attraverso</a:t>
          </a:r>
          <a:r>
            <a:rPr lang="en-GB" dirty="0"/>
            <a:t> il business</a:t>
          </a:r>
        </a:p>
      </dgm:t>
    </dgm:pt>
    <dgm:pt modelId="{582E197E-3603-6241-82CA-188CC332CBF0}" type="parTrans" cxnId="{38C9AF47-DBDF-B84B-B409-2B1EE3901D42}">
      <dgm:prSet/>
      <dgm:spPr/>
      <dgm:t>
        <a:bodyPr/>
        <a:lstStyle/>
        <a:p>
          <a:endParaRPr lang="en-GB"/>
        </a:p>
      </dgm:t>
    </dgm:pt>
    <dgm:pt modelId="{733FFB41-A613-0248-863F-4DD1B3A8931E}" type="sibTrans" cxnId="{38C9AF47-DBDF-B84B-B409-2B1EE3901D42}">
      <dgm:prSet/>
      <dgm:spPr/>
      <dgm:t>
        <a:bodyPr/>
        <a:lstStyle/>
        <a:p>
          <a:endParaRPr lang="en-GB"/>
        </a:p>
      </dgm:t>
    </dgm:pt>
    <dgm:pt modelId="{18AC2F74-E4DB-564D-B0A5-863CDCBD8F59}">
      <dgm:prSet/>
      <dgm:spPr/>
      <dgm:t>
        <a:bodyPr/>
        <a:lstStyle/>
        <a:p>
          <a:r>
            <a:rPr lang="en-GB" dirty="0" err="1"/>
            <a:t>Ruolo</a:t>
          </a:r>
          <a:r>
            <a:rPr lang="en-GB" dirty="0"/>
            <a:t> del senior management</a:t>
          </a:r>
        </a:p>
      </dgm:t>
    </dgm:pt>
    <dgm:pt modelId="{EF6F823E-25C4-4641-A766-80543D88792D}" type="parTrans" cxnId="{29AFE8DA-E80C-5345-A39D-75AB01F3562D}">
      <dgm:prSet/>
      <dgm:spPr/>
      <dgm:t>
        <a:bodyPr/>
        <a:lstStyle/>
        <a:p>
          <a:endParaRPr lang="en-GB"/>
        </a:p>
      </dgm:t>
    </dgm:pt>
    <dgm:pt modelId="{AA71E7CC-A370-7443-B457-20DD00F25D75}" type="sibTrans" cxnId="{29AFE8DA-E80C-5345-A39D-75AB01F3562D}">
      <dgm:prSet/>
      <dgm:spPr/>
      <dgm:t>
        <a:bodyPr/>
        <a:lstStyle/>
        <a:p>
          <a:endParaRPr lang="en-GB"/>
        </a:p>
      </dgm:t>
    </dgm:pt>
    <dgm:pt modelId="{476C18FF-60B1-2C48-A616-F3341E279DEB}">
      <dgm:prSet/>
      <dgm:spPr/>
      <dgm:t>
        <a:bodyPr/>
        <a:lstStyle/>
        <a:p>
          <a:r>
            <a:rPr lang="en-GB" dirty="0" err="1"/>
            <a:t>Strategie</a:t>
          </a:r>
          <a:r>
            <a:rPr lang="en-GB" dirty="0"/>
            <a:t> </a:t>
          </a:r>
          <a:r>
            <a:rPr lang="en-GB" dirty="0" err="1"/>
            <a:t>decisionali</a:t>
          </a:r>
          <a:r>
            <a:rPr lang="en-GB" dirty="0"/>
            <a:t> e </a:t>
          </a:r>
          <a:r>
            <a:rPr lang="en-GB" dirty="0" err="1"/>
            <a:t>potere</a:t>
          </a:r>
          <a:endParaRPr lang="en-GB" dirty="0"/>
        </a:p>
      </dgm:t>
    </dgm:pt>
    <dgm:pt modelId="{9258893A-5971-8146-87FE-A4A6C50B1631}" type="parTrans" cxnId="{BAA085A5-618C-0845-B195-6AA13703AE96}">
      <dgm:prSet/>
      <dgm:spPr/>
      <dgm:t>
        <a:bodyPr/>
        <a:lstStyle/>
        <a:p>
          <a:endParaRPr lang="en-GB"/>
        </a:p>
      </dgm:t>
    </dgm:pt>
    <dgm:pt modelId="{C97D68EC-B1DD-B542-A0A0-2C0A8B7D1222}" type="sibTrans" cxnId="{BAA085A5-618C-0845-B195-6AA13703AE96}">
      <dgm:prSet/>
      <dgm:spPr/>
      <dgm:t>
        <a:bodyPr/>
        <a:lstStyle/>
        <a:p>
          <a:endParaRPr lang="en-GB"/>
        </a:p>
      </dgm:t>
    </dgm:pt>
    <dgm:pt modelId="{ABEEB29F-6421-B042-B671-677B7F6C09E7}" type="pres">
      <dgm:prSet presAssocID="{FFFA6567-D0C0-9C4A-808A-61DE6B3C2C9D}" presName="linear" presStyleCnt="0">
        <dgm:presLayoutVars>
          <dgm:dir/>
          <dgm:animLvl val="lvl"/>
          <dgm:resizeHandles val="exact"/>
        </dgm:presLayoutVars>
      </dgm:prSet>
      <dgm:spPr/>
    </dgm:pt>
    <dgm:pt modelId="{461B53C0-4FB6-4143-A6EE-0177C7D56DDA}" type="pres">
      <dgm:prSet presAssocID="{348D9988-059C-5A4E-A7D5-A558F1D798C9}" presName="parentLin" presStyleCnt="0"/>
      <dgm:spPr/>
    </dgm:pt>
    <dgm:pt modelId="{E9DB4F4E-B879-5845-8229-DE3C09F47E1E}" type="pres">
      <dgm:prSet presAssocID="{348D9988-059C-5A4E-A7D5-A558F1D798C9}" presName="parentLeftMargin" presStyleLbl="node1" presStyleIdx="0" presStyleCnt="5"/>
      <dgm:spPr/>
    </dgm:pt>
    <dgm:pt modelId="{C30C2FBC-F9BC-C14D-B50B-1D25B7769195}" type="pres">
      <dgm:prSet presAssocID="{348D9988-059C-5A4E-A7D5-A558F1D798C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AE51EF5-67AC-9A4F-806B-5627D2507203}" type="pres">
      <dgm:prSet presAssocID="{348D9988-059C-5A4E-A7D5-A558F1D798C9}" presName="negativeSpace" presStyleCnt="0"/>
      <dgm:spPr/>
    </dgm:pt>
    <dgm:pt modelId="{91C70D65-153A-444E-B005-72D90C946C45}" type="pres">
      <dgm:prSet presAssocID="{348D9988-059C-5A4E-A7D5-A558F1D798C9}" presName="childText" presStyleLbl="conFgAcc1" presStyleIdx="0" presStyleCnt="5">
        <dgm:presLayoutVars>
          <dgm:bulletEnabled val="1"/>
        </dgm:presLayoutVars>
      </dgm:prSet>
      <dgm:spPr/>
    </dgm:pt>
    <dgm:pt modelId="{7E64964D-4D2A-1F48-9864-C260918172EF}" type="pres">
      <dgm:prSet presAssocID="{70054071-C257-F248-9BC4-D363F4243251}" presName="spaceBetweenRectangles" presStyleCnt="0"/>
      <dgm:spPr/>
    </dgm:pt>
    <dgm:pt modelId="{887A2765-9FB6-D245-8CE5-B4E5FB7AC848}" type="pres">
      <dgm:prSet presAssocID="{DB9999FE-A9E8-434C-AEC7-BE85ABC38816}" presName="parentLin" presStyleCnt="0"/>
      <dgm:spPr/>
    </dgm:pt>
    <dgm:pt modelId="{89466E24-1C96-1441-AC61-3C67DE8A7C15}" type="pres">
      <dgm:prSet presAssocID="{DB9999FE-A9E8-434C-AEC7-BE85ABC38816}" presName="parentLeftMargin" presStyleLbl="node1" presStyleIdx="0" presStyleCnt="5"/>
      <dgm:spPr/>
    </dgm:pt>
    <dgm:pt modelId="{9E9B5FEE-96F3-854D-8EFF-8B726FFF2BB6}" type="pres">
      <dgm:prSet presAssocID="{DB9999FE-A9E8-434C-AEC7-BE85ABC3881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D1BF475-C35A-014B-ADB5-DF3FAAA27933}" type="pres">
      <dgm:prSet presAssocID="{DB9999FE-A9E8-434C-AEC7-BE85ABC38816}" presName="negativeSpace" presStyleCnt="0"/>
      <dgm:spPr/>
    </dgm:pt>
    <dgm:pt modelId="{FC6F3C68-F2D3-054F-B83C-9160274B34F7}" type="pres">
      <dgm:prSet presAssocID="{DB9999FE-A9E8-434C-AEC7-BE85ABC38816}" presName="childText" presStyleLbl="conFgAcc1" presStyleIdx="1" presStyleCnt="5">
        <dgm:presLayoutVars>
          <dgm:bulletEnabled val="1"/>
        </dgm:presLayoutVars>
      </dgm:prSet>
      <dgm:spPr/>
    </dgm:pt>
    <dgm:pt modelId="{BC2FB923-CEC4-E547-8F62-91C90B2EC69F}" type="pres">
      <dgm:prSet presAssocID="{3B9AD0CB-9523-8646-A002-90716EAD5373}" presName="spaceBetweenRectangles" presStyleCnt="0"/>
      <dgm:spPr/>
    </dgm:pt>
    <dgm:pt modelId="{C3996415-DF95-6444-98CD-52B0D6E8CE5C}" type="pres">
      <dgm:prSet presAssocID="{37A6E635-2A1A-5044-9CBE-B3F70916E601}" presName="parentLin" presStyleCnt="0"/>
      <dgm:spPr/>
    </dgm:pt>
    <dgm:pt modelId="{CA37CC96-EAF8-694B-B58A-446815F43C4D}" type="pres">
      <dgm:prSet presAssocID="{37A6E635-2A1A-5044-9CBE-B3F70916E601}" presName="parentLeftMargin" presStyleLbl="node1" presStyleIdx="1" presStyleCnt="5"/>
      <dgm:spPr/>
    </dgm:pt>
    <dgm:pt modelId="{E897A1FC-560D-6A40-8D43-FEF59E2E324D}" type="pres">
      <dgm:prSet presAssocID="{37A6E635-2A1A-5044-9CBE-B3F70916E60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61117C4-EEB7-0441-9590-0E6CB94CBA8E}" type="pres">
      <dgm:prSet presAssocID="{37A6E635-2A1A-5044-9CBE-B3F70916E601}" presName="negativeSpace" presStyleCnt="0"/>
      <dgm:spPr/>
    </dgm:pt>
    <dgm:pt modelId="{DBB8735B-88AC-0644-985E-7F95F89AC785}" type="pres">
      <dgm:prSet presAssocID="{37A6E635-2A1A-5044-9CBE-B3F70916E601}" presName="childText" presStyleLbl="conFgAcc1" presStyleIdx="2" presStyleCnt="5">
        <dgm:presLayoutVars>
          <dgm:bulletEnabled val="1"/>
        </dgm:presLayoutVars>
      </dgm:prSet>
      <dgm:spPr/>
    </dgm:pt>
    <dgm:pt modelId="{3CDA4384-6981-8847-921F-7BF1F3E96AB4}" type="pres">
      <dgm:prSet presAssocID="{60A5D6A4-3B13-A34C-92D3-EAE14CF8B99D}" presName="spaceBetweenRectangles" presStyleCnt="0"/>
      <dgm:spPr/>
    </dgm:pt>
    <dgm:pt modelId="{BB2D4761-9297-A340-B379-DB1C7C2A6C32}" type="pres">
      <dgm:prSet presAssocID="{896C1EA3-5681-5E4C-A517-4E6159A7C893}" presName="parentLin" presStyleCnt="0"/>
      <dgm:spPr/>
    </dgm:pt>
    <dgm:pt modelId="{283FAB47-467E-4E4A-B4E3-8BC311D2630E}" type="pres">
      <dgm:prSet presAssocID="{896C1EA3-5681-5E4C-A517-4E6159A7C893}" presName="parentLeftMargin" presStyleLbl="node1" presStyleIdx="2" presStyleCnt="5"/>
      <dgm:spPr/>
    </dgm:pt>
    <dgm:pt modelId="{21D7ED58-B4A6-484B-A981-B519E90C8554}" type="pres">
      <dgm:prSet presAssocID="{896C1EA3-5681-5E4C-A517-4E6159A7C89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53B4F3F-1C36-A44C-883F-2C021D59A048}" type="pres">
      <dgm:prSet presAssocID="{896C1EA3-5681-5E4C-A517-4E6159A7C893}" presName="negativeSpace" presStyleCnt="0"/>
      <dgm:spPr/>
    </dgm:pt>
    <dgm:pt modelId="{CB1EEBCC-E9D9-454A-98A9-BB1993481F87}" type="pres">
      <dgm:prSet presAssocID="{896C1EA3-5681-5E4C-A517-4E6159A7C893}" presName="childText" presStyleLbl="conFgAcc1" presStyleIdx="3" presStyleCnt="5">
        <dgm:presLayoutVars>
          <dgm:bulletEnabled val="1"/>
        </dgm:presLayoutVars>
      </dgm:prSet>
      <dgm:spPr/>
    </dgm:pt>
    <dgm:pt modelId="{6BCECF3B-2685-5C44-A576-D0ED548F2288}" type="pres">
      <dgm:prSet presAssocID="{E7495CA9-A2C0-584F-8A0A-14E7F528C6C5}" presName="spaceBetweenRectangles" presStyleCnt="0"/>
      <dgm:spPr/>
    </dgm:pt>
    <dgm:pt modelId="{42D4DA99-953F-0842-AE6E-CA39124C8815}" type="pres">
      <dgm:prSet presAssocID="{18AC2F74-E4DB-564D-B0A5-863CDCBD8F59}" presName="parentLin" presStyleCnt="0"/>
      <dgm:spPr/>
    </dgm:pt>
    <dgm:pt modelId="{C2B7552D-F8DF-6642-8A72-7D6EE5334FFB}" type="pres">
      <dgm:prSet presAssocID="{18AC2F74-E4DB-564D-B0A5-863CDCBD8F59}" presName="parentLeftMargin" presStyleLbl="node1" presStyleIdx="3" presStyleCnt="5"/>
      <dgm:spPr/>
    </dgm:pt>
    <dgm:pt modelId="{469111C6-2812-B74B-9443-DC19E62F26FF}" type="pres">
      <dgm:prSet presAssocID="{18AC2F74-E4DB-564D-B0A5-863CDCBD8F59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83F4A75A-6251-0F42-AC36-22968A148121}" type="pres">
      <dgm:prSet presAssocID="{18AC2F74-E4DB-564D-B0A5-863CDCBD8F59}" presName="negativeSpace" presStyleCnt="0"/>
      <dgm:spPr/>
    </dgm:pt>
    <dgm:pt modelId="{F7706188-F6B1-B44E-B3EB-9C412F9ADAE2}" type="pres">
      <dgm:prSet presAssocID="{18AC2F74-E4DB-564D-B0A5-863CDCBD8F5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ABD9626-6CD9-6F45-BB5D-006FF85944D3}" type="presOf" srcId="{5B43ADC1-93A9-AE4D-9988-C46CA60DDA07}" destId="{DBB8735B-88AC-0644-985E-7F95F89AC785}" srcOrd="0" destOrd="0" presId="urn:microsoft.com/office/officeart/2005/8/layout/list1"/>
    <dgm:cxn modelId="{1AB7DB2B-221C-DE48-A7D0-8ED098CF8D11}" type="presOf" srcId="{DB9999FE-A9E8-434C-AEC7-BE85ABC38816}" destId="{89466E24-1C96-1441-AC61-3C67DE8A7C15}" srcOrd="0" destOrd="0" presId="urn:microsoft.com/office/officeart/2005/8/layout/list1"/>
    <dgm:cxn modelId="{625A0231-8EA6-F447-88FD-644B5EFF3322}" srcId="{FFFA6567-D0C0-9C4A-808A-61DE6B3C2C9D}" destId="{DB9999FE-A9E8-434C-AEC7-BE85ABC38816}" srcOrd="1" destOrd="0" parTransId="{A710D221-B48B-2D4E-AE53-FE96DA833383}" sibTransId="{3B9AD0CB-9523-8646-A002-90716EAD5373}"/>
    <dgm:cxn modelId="{96D8CC46-44B5-B54F-8143-57A424462E73}" srcId="{DB9999FE-A9E8-434C-AEC7-BE85ABC38816}" destId="{EC2C53D9-21A6-D440-A308-A547D1610645}" srcOrd="0" destOrd="0" parTransId="{B591155D-8239-1340-9CD9-16D0E0789D87}" sibTransId="{1395C7BB-9A4B-2349-9B04-909EA7E26927}"/>
    <dgm:cxn modelId="{38C9AF47-DBDF-B84B-B409-2B1EE3901D42}" srcId="{896C1EA3-5681-5E4C-A517-4E6159A7C893}" destId="{842E05F4-F33B-2C48-B4AB-E61D366A44F1}" srcOrd="0" destOrd="0" parTransId="{582E197E-3603-6241-82CA-188CC332CBF0}" sibTransId="{733FFB41-A613-0248-863F-4DD1B3A8931E}"/>
    <dgm:cxn modelId="{0F6FDD4A-0713-C74E-93CB-CB6DA3D09976}" srcId="{348D9988-059C-5A4E-A7D5-A558F1D798C9}" destId="{1BE393FB-7710-2646-9554-F4A5F3022F85}" srcOrd="0" destOrd="0" parTransId="{5B2E8F13-526A-5748-AD1D-5AA111577500}" sibTransId="{CFD0BDB2-D99E-0244-8E42-98C31446F0EC}"/>
    <dgm:cxn modelId="{6F07484F-E39D-6243-A704-D2649F8BE737}" type="presOf" srcId="{476C18FF-60B1-2C48-A616-F3341E279DEB}" destId="{F7706188-F6B1-B44E-B3EB-9C412F9ADAE2}" srcOrd="0" destOrd="0" presId="urn:microsoft.com/office/officeart/2005/8/layout/list1"/>
    <dgm:cxn modelId="{6B068F4F-3870-DB47-A812-AF54D8A0DE68}" type="presOf" srcId="{FFFA6567-D0C0-9C4A-808A-61DE6B3C2C9D}" destId="{ABEEB29F-6421-B042-B671-677B7F6C09E7}" srcOrd="0" destOrd="0" presId="urn:microsoft.com/office/officeart/2005/8/layout/list1"/>
    <dgm:cxn modelId="{3A3A706F-CF78-E940-878A-38CE3D7EE9D0}" type="presOf" srcId="{348D9988-059C-5A4E-A7D5-A558F1D798C9}" destId="{C30C2FBC-F9BC-C14D-B50B-1D25B7769195}" srcOrd="1" destOrd="0" presId="urn:microsoft.com/office/officeart/2005/8/layout/list1"/>
    <dgm:cxn modelId="{C1ABAD70-4483-804B-B6BF-D991890FF7DB}" type="presOf" srcId="{37A6E635-2A1A-5044-9CBE-B3F70916E601}" destId="{CA37CC96-EAF8-694B-B58A-446815F43C4D}" srcOrd="0" destOrd="0" presId="urn:microsoft.com/office/officeart/2005/8/layout/list1"/>
    <dgm:cxn modelId="{40AC1483-4C6B-524D-A89E-52BF02B4B422}" type="presOf" srcId="{DB9999FE-A9E8-434C-AEC7-BE85ABC38816}" destId="{9E9B5FEE-96F3-854D-8EFF-8B726FFF2BB6}" srcOrd="1" destOrd="0" presId="urn:microsoft.com/office/officeart/2005/8/layout/list1"/>
    <dgm:cxn modelId="{6821FE9E-989D-7B4C-A6C6-80B9375FD255}" type="presOf" srcId="{EC2C53D9-21A6-D440-A308-A547D1610645}" destId="{FC6F3C68-F2D3-054F-B83C-9160274B34F7}" srcOrd="0" destOrd="0" presId="urn:microsoft.com/office/officeart/2005/8/layout/list1"/>
    <dgm:cxn modelId="{9AE390A0-76E9-BA4A-9C1A-D4B7B27A3932}" srcId="{FFFA6567-D0C0-9C4A-808A-61DE6B3C2C9D}" destId="{348D9988-059C-5A4E-A7D5-A558F1D798C9}" srcOrd="0" destOrd="0" parTransId="{795FEC8B-A040-2C49-B2CA-07A03E449F17}" sibTransId="{70054071-C257-F248-9BC4-D363F4243251}"/>
    <dgm:cxn modelId="{BAA085A5-618C-0845-B195-6AA13703AE96}" srcId="{18AC2F74-E4DB-564D-B0A5-863CDCBD8F59}" destId="{476C18FF-60B1-2C48-A616-F3341E279DEB}" srcOrd="0" destOrd="0" parTransId="{9258893A-5971-8146-87FE-A4A6C50B1631}" sibTransId="{C97D68EC-B1DD-B542-A0A0-2C0A8B7D1222}"/>
    <dgm:cxn modelId="{F3A677AD-C55B-C14E-9A36-C5B6B9248BEB}" type="presOf" srcId="{842E05F4-F33B-2C48-B4AB-E61D366A44F1}" destId="{CB1EEBCC-E9D9-454A-98A9-BB1993481F87}" srcOrd="0" destOrd="0" presId="urn:microsoft.com/office/officeart/2005/8/layout/list1"/>
    <dgm:cxn modelId="{975374B5-BABE-2245-8E94-190A419E379E}" type="presOf" srcId="{18AC2F74-E4DB-564D-B0A5-863CDCBD8F59}" destId="{C2B7552D-F8DF-6642-8A72-7D6EE5334FFB}" srcOrd="0" destOrd="0" presId="urn:microsoft.com/office/officeart/2005/8/layout/list1"/>
    <dgm:cxn modelId="{E65BBABA-9CB7-154E-9D8E-A18C7B226244}" type="presOf" srcId="{896C1EA3-5681-5E4C-A517-4E6159A7C893}" destId="{21D7ED58-B4A6-484B-A981-B519E90C8554}" srcOrd="1" destOrd="0" presId="urn:microsoft.com/office/officeart/2005/8/layout/list1"/>
    <dgm:cxn modelId="{5075FCC6-7C08-854D-B88B-059B24E3032F}" type="presOf" srcId="{348D9988-059C-5A4E-A7D5-A558F1D798C9}" destId="{E9DB4F4E-B879-5845-8229-DE3C09F47E1E}" srcOrd="0" destOrd="0" presId="urn:microsoft.com/office/officeart/2005/8/layout/list1"/>
    <dgm:cxn modelId="{54344CC8-763A-5A4B-BB34-859CB35E7030}" type="presOf" srcId="{1BE393FB-7710-2646-9554-F4A5F3022F85}" destId="{91C70D65-153A-444E-B005-72D90C946C45}" srcOrd="0" destOrd="0" presId="urn:microsoft.com/office/officeart/2005/8/layout/list1"/>
    <dgm:cxn modelId="{E97D04CE-E2F5-2846-8C36-51EF14356006}" srcId="{37A6E635-2A1A-5044-9CBE-B3F70916E601}" destId="{5B43ADC1-93A9-AE4D-9988-C46CA60DDA07}" srcOrd="0" destOrd="0" parTransId="{8E9DD337-AEA2-8047-9B9D-1DC8AA1AD3AF}" sibTransId="{E9A0AC27-7417-6B4E-969E-D919F37E4377}"/>
    <dgm:cxn modelId="{EC481AD5-8AB6-CE49-A075-688C8B12C620}" srcId="{FFFA6567-D0C0-9C4A-808A-61DE6B3C2C9D}" destId="{37A6E635-2A1A-5044-9CBE-B3F70916E601}" srcOrd="2" destOrd="0" parTransId="{B6AC7462-B20F-D445-8F9E-F72538AD8F75}" sibTransId="{60A5D6A4-3B13-A34C-92D3-EAE14CF8B99D}"/>
    <dgm:cxn modelId="{3582DAD7-3B88-FC42-AAAD-138BBA8A7FC8}" type="presOf" srcId="{37A6E635-2A1A-5044-9CBE-B3F70916E601}" destId="{E897A1FC-560D-6A40-8D43-FEF59E2E324D}" srcOrd="1" destOrd="0" presId="urn:microsoft.com/office/officeart/2005/8/layout/list1"/>
    <dgm:cxn modelId="{9A8FD1DA-7FC1-3D40-B73C-67FD99DA60D2}" type="presOf" srcId="{18AC2F74-E4DB-564D-B0A5-863CDCBD8F59}" destId="{469111C6-2812-B74B-9443-DC19E62F26FF}" srcOrd="1" destOrd="0" presId="urn:microsoft.com/office/officeart/2005/8/layout/list1"/>
    <dgm:cxn modelId="{29AFE8DA-E80C-5345-A39D-75AB01F3562D}" srcId="{FFFA6567-D0C0-9C4A-808A-61DE6B3C2C9D}" destId="{18AC2F74-E4DB-564D-B0A5-863CDCBD8F59}" srcOrd="4" destOrd="0" parTransId="{EF6F823E-25C4-4641-A766-80543D88792D}" sibTransId="{AA71E7CC-A370-7443-B457-20DD00F25D75}"/>
    <dgm:cxn modelId="{CC0E8DED-7296-C944-9C57-99166896C2D7}" type="presOf" srcId="{896C1EA3-5681-5E4C-A517-4E6159A7C893}" destId="{283FAB47-467E-4E4A-B4E3-8BC311D2630E}" srcOrd="0" destOrd="0" presId="urn:microsoft.com/office/officeart/2005/8/layout/list1"/>
    <dgm:cxn modelId="{3E92FAF2-B818-DC42-9375-D848E3CA30B6}" srcId="{FFFA6567-D0C0-9C4A-808A-61DE6B3C2C9D}" destId="{896C1EA3-5681-5E4C-A517-4E6159A7C893}" srcOrd="3" destOrd="0" parTransId="{05E73E87-7929-A747-A0E3-897884E2BF8E}" sibTransId="{E7495CA9-A2C0-584F-8A0A-14E7F528C6C5}"/>
    <dgm:cxn modelId="{3C08994D-1184-C64F-912F-202F9FA9A6C0}" type="presParOf" srcId="{ABEEB29F-6421-B042-B671-677B7F6C09E7}" destId="{461B53C0-4FB6-4143-A6EE-0177C7D56DDA}" srcOrd="0" destOrd="0" presId="urn:microsoft.com/office/officeart/2005/8/layout/list1"/>
    <dgm:cxn modelId="{42BE7D0F-6ABB-0645-99B5-46CAC580D5EE}" type="presParOf" srcId="{461B53C0-4FB6-4143-A6EE-0177C7D56DDA}" destId="{E9DB4F4E-B879-5845-8229-DE3C09F47E1E}" srcOrd="0" destOrd="0" presId="urn:microsoft.com/office/officeart/2005/8/layout/list1"/>
    <dgm:cxn modelId="{BF80C582-7493-E741-B116-0E5187848F95}" type="presParOf" srcId="{461B53C0-4FB6-4143-A6EE-0177C7D56DDA}" destId="{C30C2FBC-F9BC-C14D-B50B-1D25B7769195}" srcOrd="1" destOrd="0" presId="urn:microsoft.com/office/officeart/2005/8/layout/list1"/>
    <dgm:cxn modelId="{D9CEB798-14FF-FD40-A183-9DBC0098D34A}" type="presParOf" srcId="{ABEEB29F-6421-B042-B671-677B7F6C09E7}" destId="{5AE51EF5-67AC-9A4F-806B-5627D2507203}" srcOrd="1" destOrd="0" presId="urn:microsoft.com/office/officeart/2005/8/layout/list1"/>
    <dgm:cxn modelId="{87F073E6-2546-1841-868F-6E7DB9D222A0}" type="presParOf" srcId="{ABEEB29F-6421-B042-B671-677B7F6C09E7}" destId="{91C70D65-153A-444E-B005-72D90C946C45}" srcOrd="2" destOrd="0" presId="urn:microsoft.com/office/officeart/2005/8/layout/list1"/>
    <dgm:cxn modelId="{ED232684-14F1-894E-B2A8-DDDCA3E7D699}" type="presParOf" srcId="{ABEEB29F-6421-B042-B671-677B7F6C09E7}" destId="{7E64964D-4D2A-1F48-9864-C260918172EF}" srcOrd="3" destOrd="0" presId="urn:microsoft.com/office/officeart/2005/8/layout/list1"/>
    <dgm:cxn modelId="{6F334FA2-0CDF-0C4E-896A-AC805A07F3FE}" type="presParOf" srcId="{ABEEB29F-6421-B042-B671-677B7F6C09E7}" destId="{887A2765-9FB6-D245-8CE5-B4E5FB7AC848}" srcOrd="4" destOrd="0" presId="urn:microsoft.com/office/officeart/2005/8/layout/list1"/>
    <dgm:cxn modelId="{FB6A1162-F788-EF42-A731-A912CFDB07FF}" type="presParOf" srcId="{887A2765-9FB6-D245-8CE5-B4E5FB7AC848}" destId="{89466E24-1C96-1441-AC61-3C67DE8A7C15}" srcOrd="0" destOrd="0" presId="urn:microsoft.com/office/officeart/2005/8/layout/list1"/>
    <dgm:cxn modelId="{FB6CAA6E-65B1-C142-8114-57B723D4CDFE}" type="presParOf" srcId="{887A2765-9FB6-D245-8CE5-B4E5FB7AC848}" destId="{9E9B5FEE-96F3-854D-8EFF-8B726FFF2BB6}" srcOrd="1" destOrd="0" presId="urn:microsoft.com/office/officeart/2005/8/layout/list1"/>
    <dgm:cxn modelId="{73E3BFA9-C2DF-9849-9F85-FC471FF53E51}" type="presParOf" srcId="{ABEEB29F-6421-B042-B671-677B7F6C09E7}" destId="{8D1BF475-C35A-014B-ADB5-DF3FAAA27933}" srcOrd="5" destOrd="0" presId="urn:microsoft.com/office/officeart/2005/8/layout/list1"/>
    <dgm:cxn modelId="{D9EDBA65-F216-8A4A-B67F-FF49939867CF}" type="presParOf" srcId="{ABEEB29F-6421-B042-B671-677B7F6C09E7}" destId="{FC6F3C68-F2D3-054F-B83C-9160274B34F7}" srcOrd="6" destOrd="0" presId="urn:microsoft.com/office/officeart/2005/8/layout/list1"/>
    <dgm:cxn modelId="{57967143-CE6A-C540-BC39-5E7DC54D9F99}" type="presParOf" srcId="{ABEEB29F-6421-B042-B671-677B7F6C09E7}" destId="{BC2FB923-CEC4-E547-8F62-91C90B2EC69F}" srcOrd="7" destOrd="0" presId="urn:microsoft.com/office/officeart/2005/8/layout/list1"/>
    <dgm:cxn modelId="{0B271413-91AB-F144-8CCE-205292BEC5EC}" type="presParOf" srcId="{ABEEB29F-6421-B042-B671-677B7F6C09E7}" destId="{C3996415-DF95-6444-98CD-52B0D6E8CE5C}" srcOrd="8" destOrd="0" presId="urn:microsoft.com/office/officeart/2005/8/layout/list1"/>
    <dgm:cxn modelId="{570E4E73-F596-4942-8942-545D595DA5BE}" type="presParOf" srcId="{C3996415-DF95-6444-98CD-52B0D6E8CE5C}" destId="{CA37CC96-EAF8-694B-B58A-446815F43C4D}" srcOrd="0" destOrd="0" presId="urn:microsoft.com/office/officeart/2005/8/layout/list1"/>
    <dgm:cxn modelId="{DCC0740D-FF06-6D4B-840B-B81FE6F67560}" type="presParOf" srcId="{C3996415-DF95-6444-98CD-52B0D6E8CE5C}" destId="{E897A1FC-560D-6A40-8D43-FEF59E2E324D}" srcOrd="1" destOrd="0" presId="urn:microsoft.com/office/officeart/2005/8/layout/list1"/>
    <dgm:cxn modelId="{E3079874-5EE1-214E-93A4-242DC089D2A9}" type="presParOf" srcId="{ABEEB29F-6421-B042-B671-677B7F6C09E7}" destId="{B61117C4-EEB7-0441-9590-0E6CB94CBA8E}" srcOrd="9" destOrd="0" presId="urn:microsoft.com/office/officeart/2005/8/layout/list1"/>
    <dgm:cxn modelId="{1D41D133-496F-334A-92CE-B153DC7A89E4}" type="presParOf" srcId="{ABEEB29F-6421-B042-B671-677B7F6C09E7}" destId="{DBB8735B-88AC-0644-985E-7F95F89AC785}" srcOrd="10" destOrd="0" presId="urn:microsoft.com/office/officeart/2005/8/layout/list1"/>
    <dgm:cxn modelId="{88F1025C-C0B6-FB46-8E18-D50B7000DB21}" type="presParOf" srcId="{ABEEB29F-6421-B042-B671-677B7F6C09E7}" destId="{3CDA4384-6981-8847-921F-7BF1F3E96AB4}" srcOrd="11" destOrd="0" presId="urn:microsoft.com/office/officeart/2005/8/layout/list1"/>
    <dgm:cxn modelId="{7985D315-AC9A-CC48-9E39-62A99DB360B9}" type="presParOf" srcId="{ABEEB29F-6421-B042-B671-677B7F6C09E7}" destId="{BB2D4761-9297-A340-B379-DB1C7C2A6C32}" srcOrd="12" destOrd="0" presId="urn:microsoft.com/office/officeart/2005/8/layout/list1"/>
    <dgm:cxn modelId="{9F7125EA-12D5-AE4A-94B1-2A18274A1E53}" type="presParOf" srcId="{BB2D4761-9297-A340-B379-DB1C7C2A6C32}" destId="{283FAB47-467E-4E4A-B4E3-8BC311D2630E}" srcOrd="0" destOrd="0" presId="urn:microsoft.com/office/officeart/2005/8/layout/list1"/>
    <dgm:cxn modelId="{9FF9949B-4C55-D741-A37B-0022DFBEE5E0}" type="presParOf" srcId="{BB2D4761-9297-A340-B379-DB1C7C2A6C32}" destId="{21D7ED58-B4A6-484B-A981-B519E90C8554}" srcOrd="1" destOrd="0" presId="urn:microsoft.com/office/officeart/2005/8/layout/list1"/>
    <dgm:cxn modelId="{509FA460-301C-1A42-9F3C-4CD0A2D71BAD}" type="presParOf" srcId="{ABEEB29F-6421-B042-B671-677B7F6C09E7}" destId="{653B4F3F-1C36-A44C-883F-2C021D59A048}" srcOrd="13" destOrd="0" presId="urn:microsoft.com/office/officeart/2005/8/layout/list1"/>
    <dgm:cxn modelId="{B58DF0BB-F95D-7044-9CF2-F9B251463273}" type="presParOf" srcId="{ABEEB29F-6421-B042-B671-677B7F6C09E7}" destId="{CB1EEBCC-E9D9-454A-98A9-BB1993481F87}" srcOrd="14" destOrd="0" presId="urn:microsoft.com/office/officeart/2005/8/layout/list1"/>
    <dgm:cxn modelId="{AE380259-C358-684F-B3CD-8BD5D96C54C0}" type="presParOf" srcId="{ABEEB29F-6421-B042-B671-677B7F6C09E7}" destId="{6BCECF3B-2685-5C44-A576-D0ED548F2288}" srcOrd="15" destOrd="0" presId="urn:microsoft.com/office/officeart/2005/8/layout/list1"/>
    <dgm:cxn modelId="{070CB52D-7D4A-6F49-9BD1-7B6A5D4D14F5}" type="presParOf" srcId="{ABEEB29F-6421-B042-B671-677B7F6C09E7}" destId="{42D4DA99-953F-0842-AE6E-CA39124C8815}" srcOrd="16" destOrd="0" presId="urn:microsoft.com/office/officeart/2005/8/layout/list1"/>
    <dgm:cxn modelId="{E12FBC4A-7691-D346-B9BA-677015396D56}" type="presParOf" srcId="{42D4DA99-953F-0842-AE6E-CA39124C8815}" destId="{C2B7552D-F8DF-6642-8A72-7D6EE5334FFB}" srcOrd="0" destOrd="0" presId="urn:microsoft.com/office/officeart/2005/8/layout/list1"/>
    <dgm:cxn modelId="{CC8CCA12-E7F1-3C4F-88F2-59FBDDC4BDD3}" type="presParOf" srcId="{42D4DA99-953F-0842-AE6E-CA39124C8815}" destId="{469111C6-2812-B74B-9443-DC19E62F26FF}" srcOrd="1" destOrd="0" presId="urn:microsoft.com/office/officeart/2005/8/layout/list1"/>
    <dgm:cxn modelId="{96E3E1F2-60FF-5443-AF0F-A27134BFC548}" type="presParOf" srcId="{ABEEB29F-6421-B042-B671-677B7F6C09E7}" destId="{83F4A75A-6251-0F42-AC36-22968A148121}" srcOrd="17" destOrd="0" presId="urn:microsoft.com/office/officeart/2005/8/layout/list1"/>
    <dgm:cxn modelId="{08EE1022-29B0-C54D-8F8F-56EE70810B3B}" type="presParOf" srcId="{ABEEB29F-6421-B042-B671-677B7F6C09E7}" destId="{F7706188-F6B1-B44E-B3EB-9C412F9ADAE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70D65-153A-444E-B005-72D90C946C45}">
      <dsp:nvSpPr>
        <dsp:cNvPr id="0" name=""/>
        <dsp:cNvSpPr/>
      </dsp:nvSpPr>
      <dsp:spPr>
        <a:xfrm>
          <a:off x="0" y="400777"/>
          <a:ext cx="6900512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354076" rIns="53555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 err="1"/>
            <a:t>Elaborazione</a:t>
          </a:r>
          <a:r>
            <a:rPr lang="en-GB" sz="1700" kern="1200" dirty="0"/>
            <a:t> </a:t>
          </a:r>
          <a:r>
            <a:rPr lang="en-GB" sz="1700" kern="1200" dirty="0" err="1"/>
            <a:t>dei</a:t>
          </a:r>
          <a:r>
            <a:rPr lang="en-GB" sz="1700" kern="1200" dirty="0"/>
            <a:t> </a:t>
          </a:r>
          <a:r>
            <a:rPr lang="en-GB" sz="1700" kern="1200" dirty="0" err="1"/>
            <a:t>piani</a:t>
          </a:r>
          <a:r>
            <a:rPr lang="en-GB" sz="1700" kern="1200" dirty="0"/>
            <a:t> di </a:t>
          </a:r>
          <a:r>
            <a:rPr lang="en-GB" sz="1700" kern="1200" dirty="0" err="1"/>
            <a:t>sviluppo</a:t>
          </a:r>
          <a:endParaRPr lang="en-GB" sz="1700" kern="1200" dirty="0"/>
        </a:p>
      </dsp:txBody>
      <dsp:txXfrm>
        <a:off x="0" y="400777"/>
        <a:ext cx="6900512" cy="722925"/>
      </dsp:txXfrm>
    </dsp:sp>
    <dsp:sp modelId="{C30C2FBC-F9BC-C14D-B50B-1D25B7769195}">
      <dsp:nvSpPr>
        <dsp:cNvPr id="0" name=""/>
        <dsp:cNvSpPr/>
      </dsp:nvSpPr>
      <dsp:spPr>
        <a:xfrm>
          <a:off x="345025" y="149857"/>
          <a:ext cx="4830358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Strategia</a:t>
          </a:r>
          <a:endParaRPr lang="en-GB" sz="1700" kern="1200" dirty="0"/>
        </a:p>
      </dsp:txBody>
      <dsp:txXfrm>
        <a:off x="369523" y="174355"/>
        <a:ext cx="4781362" cy="452844"/>
      </dsp:txXfrm>
    </dsp:sp>
    <dsp:sp modelId="{FC6F3C68-F2D3-054F-B83C-9160274B34F7}">
      <dsp:nvSpPr>
        <dsp:cNvPr id="0" name=""/>
        <dsp:cNvSpPr/>
      </dsp:nvSpPr>
      <dsp:spPr>
        <a:xfrm>
          <a:off x="0" y="1466423"/>
          <a:ext cx="6900512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354076" rIns="53555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Sotto </a:t>
          </a:r>
          <a:r>
            <a:rPr lang="en-GB" sz="1700" kern="1200" dirty="0" err="1"/>
            <a:t>azioni</a:t>
          </a:r>
          <a:r>
            <a:rPr lang="en-GB" sz="1700" kern="1200" dirty="0"/>
            <a:t> di </a:t>
          </a:r>
          <a:r>
            <a:rPr lang="en-GB" sz="1700" kern="1200" dirty="0" err="1"/>
            <a:t>sviluppo</a:t>
          </a:r>
          <a:r>
            <a:rPr lang="en-GB" sz="1700" kern="1200" dirty="0"/>
            <a:t> e </a:t>
          </a:r>
          <a:r>
            <a:rPr lang="en-GB" sz="1700" kern="1200" dirty="0" err="1"/>
            <a:t>progettazione</a:t>
          </a:r>
          <a:endParaRPr lang="en-GB" sz="1700" kern="1200" dirty="0"/>
        </a:p>
      </dsp:txBody>
      <dsp:txXfrm>
        <a:off x="0" y="1466423"/>
        <a:ext cx="6900512" cy="722925"/>
      </dsp:txXfrm>
    </dsp:sp>
    <dsp:sp modelId="{9E9B5FEE-96F3-854D-8EFF-8B726FFF2BB6}">
      <dsp:nvSpPr>
        <dsp:cNvPr id="0" name=""/>
        <dsp:cNvSpPr/>
      </dsp:nvSpPr>
      <dsp:spPr>
        <a:xfrm>
          <a:off x="345025" y="1215503"/>
          <a:ext cx="4830358" cy="50184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Strategie</a:t>
          </a:r>
          <a:r>
            <a:rPr lang="en-GB" sz="1700" kern="1200" dirty="0"/>
            <a:t> </a:t>
          </a:r>
          <a:r>
            <a:rPr lang="en-GB" sz="1700" kern="1200" dirty="0" err="1"/>
            <a:t>funzionali</a:t>
          </a:r>
          <a:endParaRPr lang="en-GB" sz="1700" kern="1200" dirty="0"/>
        </a:p>
      </dsp:txBody>
      <dsp:txXfrm>
        <a:off x="369523" y="1240001"/>
        <a:ext cx="4781362" cy="452844"/>
      </dsp:txXfrm>
    </dsp:sp>
    <dsp:sp modelId="{DBB8735B-88AC-0644-985E-7F95F89AC785}">
      <dsp:nvSpPr>
        <dsp:cNvPr id="0" name=""/>
        <dsp:cNvSpPr/>
      </dsp:nvSpPr>
      <dsp:spPr>
        <a:xfrm>
          <a:off x="0" y="2532067"/>
          <a:ext cx="6900512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354076" rIns="53555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 err="1"/>
            <a:t>Ambiente</a:t>
          </a:r>
          <a:r>
            <a:rPr lang="en-GB" sz="1700" kern="1200" dirty="0"/>
            <a:t>, </a:t>
          </a:r>
          <a:r>
            <a:rPr lang="en-GB" sz="1700" kern="1200" dirty="0" err="1"/>
            <a:t>tecnologie</a:t>
          </a:r>
          <a:r>
            <a:rPr lang="en-GB" sz="1700" kern="1200" dirty="0"/>
            <a:t>, </a:t>
          </a:r>
          <a:r>
            <a:rPr lang="en-GB" sz="1700" kern="1200" dirty="0" err="1"/>
            <a:t>vincoli</a:t>
          </a:r>
          <a:r>
            <a:rPr lang="en-GB" sz="1700" kern="1200" dirty="0"/>
            <a:t> ed </a:t>
          </a:r>
          <a:r>
            <a:rPr lang="en-GB" sz="1700" kern="1200" dirty="0" err="1"/>
            <a:t>opportunità</a:t>
          </a:r>
          <a:endParaRPr lang="en-GB" sz="1700" kern="1200" dirty="0"/>
        </a:p>
      </dsp:txBody>
      <dsp:txXfrm>
        <a:off x="0" y="2532067"/>
        <a:ext cx="6900512" cy="722925"/>
      </dsp:txXfrm>
    </dsp:sp>
    <dsp:sp modelId="{E897A1FC-560D-6A40-8D43-FEF59E2E324D}">
      <dsp:nvSpPr>
        <dsp:cNvPr id="0" name=""/>
        <dsp:cNvSpPr/>
      </dsp:nvSpPr>
      <dsp:spPr>
        <a:xfrm>
          <a:off x="345025" y="2281148"/>
          <a:ext cx="4830358" cy="50184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Fattori</a:t>
          </a:r>
          <a:r>
            <a:rPr lang="en-GB" sz="1700" kern="1200" dirty="0"/>
            <a:t> </a:t>
          </a:r>
          <a:r>
            <a:rPr lang="en-GB" sz="1700" kern="1200" dirty="0" err="1"/>
            <a:t>critici</a:t>
          </a:r>
          <a:r>
            <a:rPr lang="en-GB" sz="1700" kern="1200" dirty="0"/>
            <a:t> di </a:t>
          </a:r>
          <a:r>
            <a:rPr lang="en-GB" sz="1700" kern="1200" dirty="0" err="1"/>
            <a:t>successo</a:t>
          </a:r>
          <a:endParaRPr lang="en-GB" sz="1700" kern="1200" dirty="0"/>
        </a:p>
      </dsp:txBody>
      <dsp:txXfrm>
        <a:off x="369523" y="2305646"/>
        <a:ext cx="4781362" cy="452844"/>
      </dsp:txXfrm>
    </dsp:sp>
    <dsp:sp modelId="{CB1EEBCC-E9D9-454A-98A9-BB1993481F87}">
      <dsp:nvSpPr>
        <dsp:cNvPr id="0" name=""/>
        <dsp:cNvSpPr/>
      </dsp:nvSpPr>
      <dsp:spPr>
        <a:xfrm>
          <a:off x="0" y="3597712"/>
          <a:ext cx="6900512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354076" rIns="53555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 err="1"/>
            <a:t>Configurazioni</a:t>
          </a:r>
          <a:r>
            <a:rPr lang="en-GB" sz="1700" kern="1200" dirty="0"/>
            <a:t> </a:t>
          </a:r>
          <a:r>
            <a:rPr lang="en-GB" sz="1700" kern="1200" dirty="0" err="1"/>
            <a:t>organizzative</a:t>
          </a:r>
          <a:endParaRPr lang="en-GB" sz="1700" kern="1200" dirty="0"/>
        </a:p>
      </dsp:txBody>
      <dsp:txXfrm>
        <a:off x="0" y="3597712"/>
        <a:ext cx="6900512" cy="722925"/>
      </dsp:txXfrm>
    </dsp:sp>
    <dsp:sp modelId="{21D7ED58-B4A6-484B-A981-B519E90C8554}">
      <dsp:nvSpPr>
        <dsp:cNvPr id="0" name=""/>
        <dsp:cNvSpPr/>
      </dsp:nvSpPr>
      <dsp:spPr>
        <a:xfrm>
          <a:off x="345025" y="3346792"/>
          <a:ext cx="4830358" cy="50184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Allineamento</a:t>
          </a:r>
          <a:r>
            <a:rPr lang="en-GB" sz="1700" kern="1200" dirty="0"/>
            <a:t> </a:t>
          </a:r>
          <a:r>
            <a:rPr lang="en-GB" sz="1700" kern="1200" dirty="0" err="1"/>
            <a:t>organizzativo</a:t>
          </a:r>
          <a:endParaRPr lang="en-GB" sz="1700" kern="1200" dirty="0"/>
        </a:p>
      </dsp:txBody>
      <dsp:txXfrm>
        <a:off x="369523" y="3371290"/>
        <a:ext cx="4781362" cy="452844"/>
      </dsp:txXfrm>
    </dsp:sp>
    <dsp:sp modelId="{F7706188-F6B1-B44E-B3EB-9C412F9ADAE2}">
      <dsp:nvSpPr>
        <dsp:cNvPr id="0" name=""/>
        <dsp:cNvSpPr/>
      </dsp:nvSpPr>
      <dsp:spPr>
        <a:xfrm>
          <a:off x="0" y="4663358"/>
          <a:ext cx="6900512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354076" rIns="535556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 err="1"/>
            <a:t>Strategie</a:t>
          </a:r>
          <a:r>
            <a:rPr lang="en-GB" sz="1700" kern="1200" dirty="0"/>
            <a:t> </a:t>
          </a:r>
          <a:r>
            <a:rPr lang="en-GB" sz="1700" kern="1200" dirty="0" err="1"/>
            <a:t>decisionali</a:t>
          </a:r>
          <a:r>
            <a:rPr lang="en-GB" sz="1700" kern="1200" dirty="0"/>
            <a:t> e </a:t>
          </a:r>
          <a:r>
            <a:rPr lang="en-GB" sz="1700" kern="1200" dirty="0" err="1"/>
            <a:t>potere</a:t>
          </a:r>
          <a:endParaRPr lang="en-GB" sz="1700" kern="1200" dirty="0"/>
        </a:p>
      </dsp:txBody>
      <dsp:txXfrm>
        <a:off x="0" y="4663358"/>
        <a:ext cx="6900512" cy="722925"/>
      </dsp:txXfrm>
    </dsp:sp>
    <dsp:sp modelId="{469111C6-2812-B74B-9443-DC19E62F26FF}">
      <dsp:nvSpPr>
        <dsp:cNvPr id="0" name=""/>
        <dsp:cNvSpPr/>
      </dsp:nvSpPr>
      <dsp:spPr>
        <a:xfrm>
          <a:off x="345025" y="4412437"/>
          <a:ext cx="4830358" cy="5018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Ruolo</a:t>
          </a:r>
          <a:r>
            <a:rPr lang="en-GB" sz="1700" kern="1200" dirty="0"/>
            <a:t> del senior management</a:t>
          </a:r>
        </a:p>
      </dsp:txBody>
      <dsp:txXfrm>
        <a:off x="369523" y="4436935"/>
        <a:ext cx="4781362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70D65-153A-444E-B005-72D90C946C45}">
      <dsp:nvSpPr>
        <dsp:cNvPr id="0" name=""/>
        <dsp:cNvSpPr/>
      </dsp:nvSpPr>
      <dsp:spPr>
        <a:xfrm>
          <a:off x="0" y="540030"/>
          <a:ext cx="690051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333248" rIns="53555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err="1"/>
            <a:t>Valori</a:t>
          </a:r>
          <a:r>
            <a:rPr lang="en-GB" sz="1600" kern="1200" dirty="0"/>
            <a:t> </a:t>
          </a:r>
          <a:r>
            <a:rPr lang="en-GB" sz="1600" kern="1200" dirty="0" err="1"/>
            <a:t>che</a:t>
          </a:r>
          <a:r>
            <a:rPr lang="en-GB" sz="1600" kern="1200" dirty="0"/>
            <a:t> </a:t>
          </a:r>
          <a:r>
            <a:rPr lang="en-GB" sz="1600" kern="1200" dirty="0" err="1"/>
            <a:t>ispirano</a:t>
          </a:r>
          <a:r>
            <a:rPr lang="en-GB" sz="1600" kern="1200" dirty="0"/>
            <a:t> </a:t>
          </a:r>
          <a:r>
            <a:rPr lang="en-GB" sz="1600" kern="1200" dirty="0" err="1"/>
            <a:t>l'impresa</a:t>
          </a:r>
          <a:r>
            <a:rPr lang="en-GB" sz="1600" kern="1200" dirty="0"/>
            <a:t> (vision)</a:t>
          </a:r>
        </a:p>
      </dsp:txBody>
      <dsp:txXfrm>
        <a:off x="0" y="540030"/>
        <a:ext cx="6900512" cy="680400"/>
      </dsp:txXfrm>
    </dsp:sp>
    <dsp:sp modelId="{C30C2FBC-F9BC-C14D-B50B-1D25B7769195}">
      <dsp:nvSpPr>
        <dsp:cNvPr id="0" name=""/>
        <dsp:cNvSpPr/>
      </dsp:nvSpPr>
      <dsp:spPr>
        <a:xfrm>
          <a:off x="345025" y="303870"/>
          <a:ext cx="4830358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Valori</a:t>
          </a:r>
          <a:r>
            <a:rPr lang="en-GB" sz="1600" kern="1200" dirty="0"/>
            <a:t> </a:t>
          </a:r>
          <a:r>
            <a:rPr lang="en-GB" sz="1600" kern="1200" dirty="0" err="1"/>
            <a:t>fondamentali</a:t>
          </a:r>
          <a:endParaRPr lang="en-GB" sz="1600" kern="1200" dirty="0"/>
        </a:p>
      </dsp:txBody>
      <dsp:txXfrm>
        <a:off x="368082" y="326927"/>
        <a:ext cx="4784244" cy="426206"/>
      </dsp:txXfrm>
    </dsp:sp>
    <dsp:sp modelId="{FC6F3C68-F2D3-054F-B83C-9160274B34F7}">
      <dsp:nvSpPr>
        <dsp:cNvPr id="0" name=""/>
        <dsp:cNvSpPr/>
      </dsp:nvSpPr>
      <dsp:spPr>
        <a:xfrm>
          <a:off x="0" y="1542990"/>
          <a:ext cx="690051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333248" rIns="53555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err="1"/>
            <a:t>Azioni</a:t>
          </a:r>
          <a:r>
            <a:rPr lang="en-GB" sz="1600" kern="1200" dirty="0"/>
            <a:t> </a:t>
          </a:r>
          <a:r>
            <a:rPr lang="en-GB" sz="1600" kern="1200" dirty="0" err="1"/>
            <a:t>che</a:t>
          </a:r>
          <a:r>
            <a:rPr lang="en-GB" sz="1600" kern="1200" dirty="0"/>
            <a:t> </a:t>
          </a:r>
          <a:r>
            <a:rPr lang="en-GB" sz="1600" kern="1200" dirty="0" err="1"/>
            <a:t>sostengano</a:t>
          </a:r>
          <a:r>
            <a:rPr lang="en-GB" sz="1600" kern="1200" dirty="0"/>
            <a:t> </a:t>
          </a:r>
          <a:r>
            <a:rPr lang="en-GB" sz="1600" kern="1200" dirty="0" err="1"/>
            <a:t>i</a:t>
          </a:r>
          <a:r>
            <a:rPr lang="en-GB" sz="1600" kern="1200" dirty="0"/>
            <a:t> </a:t>
          </a:r>
          <a:r>
            <a:rPr lang="en-GB" sz="1600" kern="1200" dirty="0" err="1"/>
            <a:t>valori</a:t>
          </a:r>
          <a:r>
            <a:rPr lang="en-GB" sz="1600" kern="1200" dirty="0"/>
            <a:t> </a:t>
          </a:r>
          <a:r>
            <a:rPr lang="en-GB" sz="1600" kern="1200" dirty="0" err="1"/>
            <a:t>indicati</a:t>
          </a:r>
          <a:r>
            <a:rPr lang="en-GB" sz="1600" kern="1200" dirty="0"/>
            <a:t> (mission)</a:t>
          </a:r>
        </a:p>
      </dsp:txBody>
      <dsp:txXfrm>
        <a:off x="0" y="1542990"/>
        <a:ext cx="6900512" cy="680400"/>
      </dsp:txXfrm>
    </dsp:sp>
    <dsp:sp modelId="{9E9B5FEE-96F3-854D-8EFF-8B726FFF2BB6}">
      <dsp:nvSpPr>
        <dsp:cNvPr id="0" name=""/>
        <dsp:cNvSpPr/>
      </dsp:nvSpPr>
      <dsp:spPr>
        <a:xfrm>
          <a:off x="345025" y="1306830"/>
          <a:ext cx="4830358" cy="47232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Progettare</a:t>
          </a:r>
          <a:r>
            <a:rPr lang="en-GB" sz="1600" kern="1200" dirty="0"/>
            <a:t> </a:t>
          </a:r>
          <a:r>
            <a:rPr lang="en-GB" sz="1600" kern="1200" dirty="0" err="1"/>
            <a:t>pratiche</a:t>
          </a:r>
          <a:r>
            <a:rPr lang="en-GB" sz="1600" kern="1200" dirty="0"/>
            <a:t> </a:t>
          </a:r>
          <a:r>
            <a:rPr lang="en-GB" sz="1600" kern="1200" dirty="0" err="1"/>
            <a:t>manageriali</a:t>
          </a:r>
          <a:r>
            <a:rPr lang="en-GB" sz="1600" kern="1200" dirty="0"/>
            <a:t> </a:t>
          </a:r>
          <a:r>
            <a:rPr lang="en-GB" sz="1600" kern="1200" dirty="0" err="1"/>
            <a:t>che</a:t>
          </a:r>
          <a:r>
            <a:rPr lang="en-GB" sz="1600" kern="1200" dirty="0"/>
            <a:t> </a:t>
          </a:r>
          <a:r>
            <a:rPr lang="en-GB" sz="1600" kern="1200" dirty="0" err="1"/>
            <a:t>riflettano</a:t>
          </a:r>
          <a:r>
            <a:rPr lang="en-GB" sz="1600" kern="1200" dirty="0"/>
            <a:t> I </a:t>
          </a:r>
          <a:r>
            <a:rPr lang="en-GB" sz="1600" kern="1200" dirty="0" err="1"/>
            <a:t>valori</a:t>
          </a:r>
          <a:endParaRPr lang="en-GB" sz="1600" kern="1200" dirty="0"/>
        </a:p>
      </dsp:txBody>
      <dsp:txXfrm>
        <a:off x="368082" y="1329887"/>
        <a:ext cx="4784244" cy="426206"/>
      </dsp:txXfrm>
    </dsp:sp>
    <dsp:sp modelId="{DBB8735B-88AC-0644-985E-7F95F89AC785}">
      <dsp:nvSpPr>
        <dsp:cNvPr id="0" name=""/>
        <dsp:cNvSpPr/>
      </dsp:nvSpPr>
      <dsp:spPr>
        <a:xfrm>
          <a:off x="0" y="2545950"/>
          <a:ext cx="690051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333248" rIns="53555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err="1"/>
            <a:t>pratiche</a:t>
          </a:r>
          <a:r>
            <a:rPr lang="en-GB" sz="1600" kern="1200" dirty="0"/>
            <a:t> e routine di </a:t>
          </a:r>
          <a:r>
            <a:rPr lang="en-GB" sz="1600" kern="1200" dirty="0" err="1"/>
            <a:t>lavoro</a:t>
          </a:r>
          <a:r>
            <a:rPr lang="en-GB" sz="1600" kern="1200" dirty="0"/>
            <a:t> </a:t>
          </a:r>
          <a:r>
            <a:rPr lang="en-GB" sz="1600" kern="1200" dirty="0" err="1"/>
            <a:t>nei</a:t>
          </a:r>
          <a:r>
            <a:rPr lang="en-GB" sz="1600" kern="1200" dirty="0"/>
            <a:t> workplace</a:t>
          </a:r>
        </a:p>
      </dsp:txBody>
      <dsp:txXfrm>
        <a:off x="0" y="2545950"/>
        <a:ext cx="6900512" cy="680400"/>
      </dsp:txXfrm>
    </dsp:sp>
    <dsp:sp modelId="{E897A1FC-560D-6A40-8D43-FEF59E2E324D}">
      <dsp:nvSpPr>
        <dsp:cNvPr id="0" name=""/>
        <dsp:cNvSpPr/>
      </dsp:nvSpPr>
      <dsp:spPr>
        <a:xfrm>
          <a:off x="345025" y="2309790"/>
          <a:ext cx="4830358" cy="47232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Usare</a:t>
          </a:r>
          <a:r>
            <a:rPr lang="en-GB" sz="1600" kern="1200" dirty="0"/>
            <a:t> le </a:t>
          </a:r>
          <a:r>
            <a:rPr lang="en-GB" sz="1600" kern="1200" dirty="0" err="1"/>
            <a:t>pratiche</a:t>
          </a:r>
          <a:r>
            <a:rPr lang="en-GB" sz="1600" kern="1200" dirty="0"/>
            <a:t> per </a:t>
          </a:r>
          <a:r>
            <a:rPr lang="en-GB" sz="1600" kern="1200" dirty="0" err="1"/>
            <a:t>creare</a:t>
          </a:r>
          <a:r>
            <a:rPr lang="en-GB" sz="1600" kern="1200" dirty="0"/>
            <a:t> le </a:t>
          </a:r>
          <a:r>
            <a:rPr lang="en-GB" sz="1600" kern="1200"/>
            <a:t>core capbilities</a:t>
          </a:r>
          <a:endParaRPr lang="en-GB" sz="1600" kern="1200" dirty="0"/>
        </a:p>
      </dsp:txBody>
      <dsp:txXfrm>
        <a:off x="368082" y="2332847"/>
        <a:ext cx="4784244" cy="426206"/>
      </dsp:txXfrm>
    </dsp:sp>
    <dsp:sp modelId="{CB1EEBCC-E9D9-454A-98A9-BB1993481F87}">
      <dsp:nvSpPr>
        <dsp:cNvPr id="0" name=""/>
        <dsp:cNvSpPr/>
      </dsp:nvSpPr>
      <dsp:spPr>
        <a:xfrm>
          <a:off x="0" y="3548910"/>
          <a:ext cx="690051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333248" rIns="53555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err="1"/>
            <a:t>Azioni</a:t>
          </a:r>
          <a:r>
            <a:rPr lang="en-GB" sz="1600" kern="1200" dirty="0"/>
            <a:t> volte a </a:t>
          </a:r>
          <a:r>
            <a:rPr lang="en-GB" sz="1600" kern="1200" dirty="0" err="1"/>
            <a:t>consolidare</a:t>
          </a:r>
          <a:r>
            <a:rPr lang="en-GB" sz="1600" kern="1200" dirty="0"/>
            <a:t> </a:t>
          </a:r>
          <a:r>
            <a:rPr lang="en-GB" sz="1600" kern="1200" dirty="0" err="1"/>
            <a:t>i</a:t>
          </a:r>
          <a:r>
            <a:rPr lang="en-GB" sz="1600" kern="1200" dirty="0"/>
            <a:t> </a:t>
          </a:r>
          <a:r>
            <a:rPr lang="en-GB" sz="1600" kern="1200" dirty="0" err="1"/>
            <a:t>valori</a:t>
          </a:r>
          <a:r>
            <a:rPr lang="en-GB" sz="1600" kern="1200" dirty="0"/>
            <a:t> </a:t>
          </a:r>
          <a:r>
            <a:rPr lang="en-GB" sz="1600" kern="1200" dirty="0" err="1"/>
            <a:t>attraverso</a:t>
          </a:r>
          <a:r>
            <a:rPr lang="en-GB" sz="1600" kern="1200" dirty="0"/>
            <a:t> il business</a:t>
          </a:r>
        </a:p>
      </dsp:txBody>
      <dsp:txXfrm>
        <a:off x="0" y="3548910"/>
        <a:ext cx="6900512" cy="680400"/>
      </dsp:txXfrm>
    </dsp:sp>
    <dsp:sp modelId="{21D7ED58-B4A6-484B-A981-B519E90C8554}">
      <dsp:nvSpPr>
        <dsp:cNvPr id="0" name=""/>
        <dsp:cNvSpPr/>
      </dsp:nvSpPr>
      <dsp:spPr>
        <a:xfrm>
          <a:off x="345025" y="3312750"/>
          <a:ext cx="4830358" cy="47232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Strategie</a:t>
          </a:r>
          <a:r>
            <a:rPr lang="en-GB" sz="1600" kern="1200" dirty="0"/>
            <a:t> </a:t>
          </a:r>
          <a:r>
            <a:rPr lang="en-GB" sz="1600" kern="1200" dirty="0" err="1"/>
            <a:t>coerenti</a:t>
          </a:r>
          <a:r>
            <a:rPr lang="en-GB" sz="1600" kern="1200" dirty="0"/>
            <a:t> per </a:t>
          </a:r>
          <a:r>
            <a:rPr lang="en-GB" sz="1600" kern="1200" dirty="0" err="1"/>
            <a:t>nuove</a:t>
          </a:r>
          <a:r>
            <a:rPr lang="en-GB" sz="1600" kern="1200" dirty="0"/>
            <a:t> </a:t>
          </a:r>
          <a:r>
            <a:rPr lang="en-GB" sz="1600" kern="1200" dirty="0" err="1"/>
            <a:t>sfide</a:t>
          </a:r>
          <a:r>
            <a:rPr lang="en-GB" sz="1600" kern="1200" dirty="0"/>
            <a:t> di </a:t>
          </a:r>
          <a:r>
            <a:rPr lang="en-GB" sz="1600" kern="1200" dirty="0" err="1"/>
            <a:t>mercato</a:t>
          </a:r>
          <a:endParaRPr lang="en-GB" sz="1600" kern="1200" dirty="0"/>
        </a:p>
      </dsp:txBody>
      <dsp:txXfrm>
        <a:off x="368082" y="3335807"/>
        <a:ext cx="4784244" cy="426206"/>
      </dsp:txXfrm>
    </dsp:sp>
    <dsp:sp modelId="{F7706188-F6B1-B44E-B3EB-9C412F9ADAE2}">
      <dsp:nvSpPr>
        <dsp:cNvPr id="0" name=""/>
        <dsp:cNvSpPr/>
      </dsp:nvSpPr>
      <dsp:spPr>
        <a:xfrm>
          <a:off x="0" y="4551870"/>
          <a:ext cx="690051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333248" rIns="53555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 err="1"/>
            <a:t>Strategie</a:t>
          </a:r>
          <a:r>
            <a:rPr lang="en-GB" sz="1600" kern="1200" dirty="0"/>
            <a:t> </a:t>
          </a:r>
          <a:r>
            <a:rPr lang="en-GB" sz="1600" kern="1200" dirty="0" err="1"/>
            <a:t>decisionali</a:t>
          </a:r>
          <a:r>
            <a:rPr lang="en-GB" sz="1600" kern="1200" dirty="0"/>
            <a:t> e </a:t>
          </a:r>
          <a:r>
            <a:rPr lang="en-GB" sz="1600" kern="1200" dirty="0" err="1"/>
            <a:t>potere</a:t>
          </a:r>
          <a:endParaRPr lang="en-GB" sz="1600" kern="1200" dirty="0"/>
        </a:p>
      </dsp:txBody>
      <dsp:txXfrm>
        <a:off x="0" y="4551870"/>
        <a:ext cx="6900512" cy="680400"/>
      </dsp:txXfrm>
    </dsp:sp>
    <dsp:sp modelId="{469111C6-2812-B74B-9443-DC19E62F26FF}">
      <dsp:nvSpPr>
        <dsp:cNvPr id="0" name=""/>
        <dsp:cNvSpPr/>
      </dsp:nvSpPr>
      <dsp:spPr>
        <a:xfrm>
          <a:off x="345025" y="4315710"/>
          <a:ext cx="4830358" cy="4723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Ruolo</a:t>
          </a:r>
          <a:r>
            <a:rPr lang="en-GB" sz="1600" kern="1200" dirty="0"/>
            <a:t> del senior management</a:t>
          </a:r>
        </a:p>
      </dsp:txBody>
      <dsp:txXfrm>
        <a:off x="368082" y="4338767"/>
        <a:ext cx="4784244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0F9D-2138-474B-B2C9-43ADDE87F2BF}" type="datetimeFigureOut">
              <a:rPr lang="en-IT" smtClean="0"/>
              <a:t>28/03/23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FE2EC-7386-CB4A-807E-23A6BC7CCFDA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011301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0">
            <a:extLst>
              <a:ext uri="{FF2B5EF4-FFF2-40B4-BE49-F238E27FC236}">
                <a16:creationId xmlns:a16="http://schemas.microsoft.com/office/drawing/2014/main" id="{A3A102AD-31A4-105C-5959-D1CC8A324B9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3ED760-3C0F-A44E-BD4A-AA4EFBBA874C}" type="slidenum">
              <a:rPr lang="it-IT" altLang="en-IT"/>
              <a:pPr/>
              <a:t>16</a:t>
            </a:fld>
            <a:endParaRPr lang="it-IT" altLang="en-IT"/>
          </a:p>
        </p:txBody>
      </p:sp>
      <p:sp>
        <p:nvSpPr>
          <p:cNvPr id="79873" name="Text Box 1">
            <a:extLst>
              <a:ext uri="{FF2B5EF4-FFF2-40B4-BE49-F238E27FC236}">
                <a16:creationId xmlns:a16="http://schemas.microsoft.com/office/drawing/2014/main" id="{39000805-7661-C33F-D01B-6D965768933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003300" y="695325"/>
            <a:ext cx="4816475" cy="3397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4" name="Text Box 2">
            <a:extLst>
              <a:ext uri="{FF2B5EF4-FFF2-40B4-BE49-F238E27FC236}">
                <a16:creationId xmlns:a16="http://schemas.microsoft.com/office/drawing/2014/main" id="{29D9147C-5E63-A6C3-A58C-F07764ED3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54650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0">
            <a:extLst>
              <a:ext uri="{FF2B5EF4-FFF2-40B4-BE49-F238E27FC236}">
                <a16:creationId xmlns:a16="http://schemas.microsoft.com/office/drawing/2014/main" id="{F55765B5-8D71-40CD-6682-8CFBC121FD6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9CAE02-7349-0E4F-A20E-DDCE5D456F28}" type="slidenum">
              <a:rPr lang="it-IT" altLang="en-IT"/>
              <a:pPr/>
              <a:t>17</a:t>
            </a:fld>
            <a:endParaRPr lang="it-IT" altLang="en-IT"/>
          </a:p>
        </p:txBody>
      </p:sp>
      <p:sp>
        <p:nvSpPr>
          <p:cNvPr id="80897" name="Text Box 1">
            <a:extLst>
              <a:ext uri="{FF2B5EF4-FFF2-40B4-BE49-F238E27FC236}">
                <a16:creationId xmlns:a16="http://schemas.microsoft.com/office/drawing/2014/main" id="{94487234-F403-7129-928A-EA80A756CEB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003300" y="695325"/>
            <a:ext cx="4816475" cy="3397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Text Box 2">
            <a:extLst>
              <a:ext uri="{FF2B5EF4-FFF2-40B4-BE49-F238E27FC236}">
                <a16:creationId xmlns:a16="http://schemas.microsoft.com/office/drawing/2014/main" id="{32BF68B8-4BB4-B21B-750F-BC3D96476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54650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0">
            <a:extLst>
              <a:ext uri="{FF2B5EF4-FFF2-40B4-BE49-F238E27FC236}">
                <a16:creationId xmlns:a16="http://schemas.microsoft.com/office/drawing/2014/main" id="{727E9EBC-E77A-090C-0539-6C8FA5F3380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1A0C07-E7D3-C94A-9E36-C0D8C4AB5B8D}" type="slidenum">
              <a:rPr lang="it-IT" altLang="en-IT"/>
              <a:pPr/>
              <a:t>19</a:t>
            </a:fld>
            <a:endParaRPr lang="it-IT" altLang="en-IT"/>
          </a:p>
        </p:txBody>
      </p:sp>
      <p:sp>
        <p:nvSpPr>
          <p:cNvPr id="84993" name="Text Box 1">
            <a:extLst>
              <a:ext uri="{FF2B5EF4-FFF2-40B4-BE49-F238E27FC236}">
                <a16:creationId xmlns:a16="http://schemas.microsoft.com/office/drawing/2014/main" id="{662733CC-F9F8-C3EA-AA77-E79CE209263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003300" y="695325"/>
            <a:ext cx="4816475" cy="3397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4" name="Text Box 2">
            <a:extLst>
              <a:ext uri="{FF2B5EF4-FFF2-40B4-BE49-F238E27FC236}">
                <a16:creationId xmlns:a16="http://schemas.microsoft.com/office/drawing/2014/main" id="{4AE1F7E8-1F30-9850-2C11-030348F3C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54650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0">
            <a:extLst>
              <a:ext uri="{FF2B5EF4-FFF2-40B4-BE49-F238E27FC236}">
                <a16:creationId xmlns:a16="http://schemas.microsoft.com/office/drawing/2014/main" id="{8E9EAD00-9A18-4F79-7897-FDF8BC3E618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102BFD-C2DD-4E4A-8C95-4E7CDE2B1661}" type="slidenum">
              <a:rPr lang="it-IT" altLang="en-IT"/>
              <a:pPr/>
              <a:t>20</a:t>
            </a:fld>
            <a:endParaRPr lang="it-IT" altLang="en-IT"/>
          </a:p>
        </p:txBody>
      </p:sp>
      <p:sp>
        <p:nvSpPr>
          <p:cNvPr id="86017" name="Text Box 1">
            <a:extLst>
              <a:ext uri="{FF2B5EF4-FFF2-40B4-BE49-F238E27FC236}">
                <a16:creationId xmlns:a16="http://schemas.microsoft.com/office/drawing/2014/main" id="{F0AC32F3-7795-FC42-BBDF-C39075368836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003300" y="695325"/>
            <a:ext cx="4816475" cy="3397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Text Box 2">
            <a:extLst>
              <a:ext uri="{FF2B5EF4-FFF2-40B4-BE49-F238E27FC236}">
                <a16:creationId xmlns:a16="http://schemas.microsoft.com/office/drawing/2014/main" id="{A35BD683-CA10-792E-FD7A-5645F61DE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54650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0">
            <a:extLst>
              <a:ext uri="{FF2B5EF4-FFF2-40B4-BE49-F238E27FC236}">
                <a16:creationId xmlns:a16="http://schemas.microsoft.com/office/drawing/2014/main" id="{8B47D6FF-AFF5-41FB-587E-046B0B0235B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DFA518-6274-F649-B722-E7C3E315410B}" type="slidenum">
              <a:rPr lang="it-IT" altLang="en-IT"/>
              <a:pPr/>
              <a:t>21</a:t>
            </a:fld>
            <a:endParaRPr lang="it-IT" altLang="en-IT"/>
          </a:p>
        </p:txBody>
      </p:sp>
      <p:sp>
        <p:nvSpPr>
          <p:cNvPr id="87041" name="Text Box 1">
            <a:extLst>
              <a:ext uri="{FF2B5EF4-FFF2-40B4-BE49-F238E27FC236}">
                <a16:creationId xmlns:a16="http://schemas.microsoft.com/office/drawing/2014/main" id="{1F5FE40B-BFF6-2B94-4D41-24C893914D0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003300" y="695325"/>
            <a:ext cx="4816475" cy="3397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Text Box 2">
            <a:extLst>
              <a:ext uri="{FF2B5EF4-FFF2-40B4-BE49-F238E27FC236}">
                <a16:creationId xmlns:a16="http://schemas.microsoft.com/office/drawing/2014/main" id="{A3CFC2A5-99D8-F103-526A-62EB10A8E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54650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0">
            <a:extLst>
              <a:ext uri="{FF2B5EF4-FFF2-40B4-BE49-F238E27FC236}">
                <a16:creationId xmlns:a16="http://schemas.microsoft.com/office/drawing/2014/main" id="{BFB86D93-AE9E-6654-641C-6D8124E5625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2B9196-C608-9443-9DED-F643B3720521}" type="slidenum">
              <a:rPr lang="it-IT" altLang="en-IT"/>
              <a:pPr/>
              <a:t>22</a:t>
            </a:fld>
            <a:endParaRPr lang="it-IT" altLang="en-IT"/>
          </a:p>
        </p:txBody>
      </p:sp>
      <p:sp>
        <p:nvSpPr>
          <p:cNvPr id="88065" name="Text Box 1">
            <a:extLst>
              <a:ext uri="{FF2B5EF4-FFF2-40B4-BE49-F238E27FC236}">
                <a16:creationId xmlns:a16="http://schemas.microsoft.com/office/drawing/2014/main" id="{46EEF792-CBBE-0256-1C8B-9D66388EB01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003300" y="695325"/>
            <a:ext cx="4816475" cy="3397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Text Box 2">
            <a:extLst>
              <a:ext uri="{FF2B5EF4-FFF2-40B4-BE49-F238E27FC236}">
                <a16:creationId xmlns:a16="http://schemas.microsoft.com/office/drawing/2014/main" id="{FD51D3B8-2E31-31EF-C02B-744E3C9CA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54650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4704B-28E8-B95C-1761-7158C7B0E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E7E98D-D32B-4837-D441-F578AF827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1CEE7-F426-FEAA-74F6-042A0E952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28/03/23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AE5A1-C1C9-9072-FD1F-6E2EF7651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FB374-C300-CDD2-0801-4FCDB14E4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CE5B8A-BB03-F154-CBC6-54048965E3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1AE99B-5716-BDDD-D3B7-59F345FE07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9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37E8B-0CC1-16BA-A580-786C6F3C9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20D4BD-DA38-5E0A-FF3B-BF9CCB22E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212D3-C619-FF27-1DA2-18F7ED7E0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28/03/23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07EEB-E3F1-3C5D-25E6-6380D30C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9AF3A-AD9A-02AA-B00B-038548193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C5B945-010D-AD8F-9D27-F408020654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F72EB3-2B35-BC83-6B30-C91DC61F5A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7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B405BE-DBCC-B086-6E6E-CA459D88FE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56598D-F796-ADCF-2EBA-9C9618340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17119-208F-352D-9393-A3E21CB09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28/03/23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5D4C9-9C1A-8582-91DD-5180AB0FC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465E4-8F01-3CF9-81A7-62C9821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9AF137-D1F2-7638-EE37-D7FDDF56D2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7FB2A9-0305-ABD8-B6A0-99B208E679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95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4ACCFF-64A9-40AA-93F9-86E3CE016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69" y="2683895"/>
            <a:ext cx="5278514" cy="2862225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5000" cap="all" spc="2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85D0F-160C-4A31-93B3-F251B0730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636" y="5568698"/>
            <a:ext cx="5278514" cy="6181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 i="0" spc="200" baseline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CCC134-2698-41E9-A225-76300EF59E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2488" y="950976"/>
            <a:ext cx="5239512" cy="496519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EEBC2D4-4F41-249E-7141-E0E12113CE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72346" y="0"/>
            <a:ext cx="2895600" cy="6858000"/>
          </a:xfrm>
          <a:prstGeom prst="rect">
            <a:avLst/>
          </a:prstGeom>
          <a:solidFill>
            <a:srgbClr val="FF9300"/>
          </a:solidFill>
        </p:spPr>
        <p:txBody>
          <a:bodyPr/>
          <a:lstStyle>
            <a:lvl1pPr>
              <a:defRPr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noFill/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C947DF-7CDE-4B65-971F-38806DD4E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0B5786-D48A-D7CF-8C70-B128AF52DB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70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5BDEA-AF9F-8868-0F89-09C4C1090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34" y="201614"/>
            <a:ext cx="9961033" cy="125888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E91C9D-C815-C16E-D5A3-E76E6D7AEADE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09600" y="6246814"/>
            <a:ext cx="2787651" cy="433387"/>
          </a:xfrm>
        </p:spPr>
        <p:txBody>
          <a:bodyPr/>
          <a:lstStyle>
            <a:lvl1pPr>
              <a:defRPr/>
            </a:lvl1pPr>
          </a:lstStyle>
          <a:p>
            <a:endParaRPr lang="it-IT" alt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E40D49-E110-D72C-E68F-0EBD8D74AC2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647018" y="6246814"/>
            <a:ext cx="3812116" cy="433387"/>
          </a:xfrm>
        </p:spPr>
        <p:txBody>
          <a:bodyPr/>
          <a:lstStyle>
            <a:lvl1pPr>
              <a:defRPr/>
            </a:lvl1pPr>
          </a:lstStyle>
          <a:p>
            <a:endParaRPr lang="it-IT" alt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8B586-8610-B152-FDED-600F5B8CEE1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782985" y="6246814"/>
            <a:ext cx="2787649" cy="433387"/>
          </a:xfrm>
        </p:spPr>
        <p:txBody>
          <a:bodyPr/>
          <a:lstStyle>
            <a:lvl1pPr>
              <a:defRPr/>
            </a:lvl1pPr>
          </a:lstStyle>
          <a:p>
            <a:fld id="{3A8F87E7-3098-114F-9879-3A1557B01449}" type="slidenum">
              <a:rPr lang="it-IT" altLang="en-IT"/>
              <a:pPr/>
              <a:t>‹#›</a:t>
            </a:fld>
            <a:endParaRPr lang="it-IT" altLang="en-IT"/>
          </a:p>
        </p:txBody>
      </p:sp>
    </p:spTree>
    <p:extLst>
      <p:ext uri="{BB962C8B-B14F-4D97-AF65-F5344CB8AC3E}">
        <p14:creationId xmlns:p14="http://schemas.microsoft.com/office/powerpoint/2010/main" val="249113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47DD9-F1A7-A3CB-B925-3E6E73294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90C2D-014A-970E-E0EE-5070956AB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16396-28A9-AAD6-2C3C-B80270CEF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28/03/23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E2F3D-C8EA-546F-9FF7-B5516934D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E1091-F20F-C207-A2E3-B125D8FE6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9DC73B-CBFC-F3E2-178F-A183F8D967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BC9B7E-1189-2889-3E9F-55CA27534A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D286D-4F8D-1C57-3108-9BB578BFC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73ED-2265-9829-4A91-06DCA902C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53749-F9E2-83B3-305E-039F424EE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28/03/23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213DE-9BA7-1F45-DF08-AFF6C4BE3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0A4AB-6126-E359-9DB6-5EFFB7AB3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E7A274-960A-6404-1911-B02266E8E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47970B-4C22-98D2-99C6-4FBB99E43B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5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4DDBD-7E5A-86AB-DEBA-93C49CA91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56193-4ECC-A3EC-F640-887523A1DD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19166-B3C8-1256-3710-65A206BF6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94F4C-992A-3AF1-BCC7-6643358B7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28/03/23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FC42B-9A39-E67C-CA9F-EAE22E62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12862B-31C9-5005-0424-98A18AA5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A2749B-ED4B-CD08-DC7B-EB5A104C87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026993-7221-5E5F-438F-068CF4C8E9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7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6BD0-682B-FF3A-D41B-4E0571516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B9F81-2D59-6CDE-89D7-BFD2227D9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482A0-EE4D-5050-608D-9EEE93CE2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8FED5E-8D68-86A5-163D-E8407EF5C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E6AA45-2BB1-6AF0-FE83-2A7A4BE328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8DB76D-3C55-0EED-D79D-F4D774FD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28/03/23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3BA7C-80D2-1CF2-371D-33CB12602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779848-41F4-AAF8-C0C7-7F455E314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261E41-E303-06E8-E288-1D1467911F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9F3B1A-63DA-B52C-73C3-3099904604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6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E8185-E6DA-F174-9DBB-087BE440E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96038-3C85-DACA-0EDB-66353689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28/03/23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04B6A-84D4-6986-623E-0E2921BF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F35D15-15DC-1842-16D3-D1E412D5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03E9D2-43A8-5677-0218-9AEC98D375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F57074-AF78-290D-CA26-A23ACBEAFD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3E57F4-35F0-80B6-E9D2-BD255BBF0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28/03/23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017912-BC7A-74C7-0CD2-AD227C7B4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15DDF-ACC8-94E9-1E77-7A438FA0A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EE9AC0-38FC-CE72-4993-3897740F11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2F4AB9-9FDB-B24D-A736-21F5AD3A49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6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FCC7-9E1E-2A98-66BA-B5B048BC2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B514F-44E1-6DF0-12C3-07B09FE5D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6FE3C1-88BE-AC58-E060-0E9913520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1E2E0-C306-6BB0-AD96-F547BD8C3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28/03/23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1B6E5-23C1-55A4-FF16-3E4DBD2C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FBA17B-879F-D70E-5B5E-13E4A8F81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EAA097-1424-130F-7FD4-5E8154E70A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A72108-4794-89A4-943D-DF3FEF2ACB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6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28DFF-686E-BC50-E8C9-73588BEE7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1FB3EE-000C-97D4-0E69-F459546C7D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F81FA-1A20-DAE5-7C0C-29C24CAE7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DB3AC-3690-5398-27AC-3924B8A5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A5103-C620-8C49-9908-E57B8760DBFC}" type="datetimeFigureOut">
              <a:rPr lang="en-IT" smtClean="0"/>
              <a:t>28/03/23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DAEAE1-E93F-A8B2-693D-FE8AC7714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988C2-8593-286A-4E0F-E9091292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A81A09-6C17-C881-B15D-C8B6395C7D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4720DA-9971-BA4D-24E3-2FA87D7002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9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470214-87A7-AAC6-06F6-005E7D54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03EC2-F089-8AC5-390F-C4C282D82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F60FE-F688-9FC3-8FE0-17E3F34FFD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A5103-C620-8C49-9908-E57B8760DBFC}" type="datetimeFigureOut">
              <a:rPr lang="en-IT" smtClean="0"/>
              <a:t>28/03/23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ECFAE-D190-F012-A022-EABAEC1B35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B418B-3AF1-153D-4B47-E6BDDB332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5A257-A8C0-E24C-9B40-95DD68D7029B}" type="slidenum">
              <a:rPr lang="en-IT" smtClean="0"/>
              <a:t>‹#›</a:t>
            </a:fld>
            <a:endParaRPr lang="en-I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9B7496-D71A-D5AC-4C35-CD7298CBE0C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6350000"/>
            <a:ext cx="12065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2ECAC4-E8C8-713C-9D2D-12BDB9DD9C1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998200" y="6451123"/>
            <a:ext cx="1193800" cy="41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8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D64C50-A740-468A-8AB6-F949358D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768" y="2683895"/>
            <a:ext cx="5818606" cy="2777105"/>
          </a:xfrm>
        </p:spPr>
        <p:txBody>
          <a:bodyPr/>
          <a:lstStyle/>
          <a:p>
            <a:pPr algn="ctr"/>
            <a:r>
              <a:rPr lang="en-US" b="1" cap="none" dirty="0"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en-US" b="1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risorse</a:t>
            </a:r>
            <a:r>
              <a:rPr lang="en-US" b="1" cap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umane</a:t>
            </a:r>
            <a:endParaRPr lang="en-US" b="1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F94A06-38B8-4C8F-ABF0-FB763704D0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SECS-P/10 – 9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crediti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60 ore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37C1019-D992-06C7-BBAF-C153A2F43F0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1164" y="0"/>
            <a:ext cx="2126781" cy="6858000"/>
          </a:xfrm>
          <a:solidFill>
            <a:srgbClr val="FF930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114910-10BC-7EC3-5588-D74024915CDE}"/>
              </a:ext>
            </a:extLst>
          </p:cNvPr>
          <p:cNvSpPr txBox="1"/>
          <p:nvPr/>
        </p:nvSpPr>
        <p:spPr>
          <a:xfrm>
            <a:off x="1487867" y="543810"/>
            <a:ext cx="38877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T" b="1" dirty="0">
                <a:latin typeface="Calibri" panose="020F0502020204030204" pitchFamily="34" charset="0"/>
                <a:cs typeface="Calibri" panose="020F0502020204030204" pitchFamily="34" charset="0"/>
              </a:rPr>
              <a:t>Classe LM-77: </a:t>
            </a:r>
            <a:r>
              <a:rPr lang="en-GB" b="1" i="0" u="none" strike="noStrike" dirty="0">
                <a:solidFill>
                  <a:srgbClr val="7E0441"/>
                </a:solidFill>
                <a:effectLst/>
                <a:latin typeface="Titillium Web" pitchFamily="2" charset="77"/>
              </a:rPr>
              <a:t> Management e marketing </a:t>
            </a:r>
            <a:r>
              <a:rPr lang="en-GB" b="1" i="0" u="none" strike="noStrike" dirty="0" err="1">
                <a:solidFill>
                  <a:srgbClr val="7E0441"/>
                </a:solidFill>
                <a:effectLst/>
                <a:latin typeface="Titillium Web" pitchFamily="2" charset="77"/>
              </a:rPr>
              <a:t>internazionale</a:t>
            </a:r>
            <a:endParaRPr lang="en-GB" b="1" i="0" u="none" strike="noStrike" dirty="0">
              <a:solidFill>
                <a:srgbClr val="7E0441"/>
              </a:solidFill>
              <a:effectLst/>
              <a:latin typeface="Titillium Web" pitchFamily="2" charset="77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T" b="1" i="1" dirty="0">
              <a:solidFill>
                <a:srgbClr val="FF9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77B5CE-E55C-8EC0-2B20-4EC383E01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341" y="1543049"/>
            <a:ext cx="1140845" cy="11408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E49331-D994-F17F-07A2-DD79CECBD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291" y="1222128"/>
            <a:ext cx="4786581" cy="395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69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B586D2-8F13-85C5-7BB5-D577C975F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Ancora una questione di ambiente…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7FEC55-0479-E574-BCE8-9D3A675DC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0041" y="467208"/>
            <a:ext cx="6750522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418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5F6715-3A71-6CA4-9669-726DD6884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Principali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livelli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di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intervento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in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un’ottica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di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sistema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(Costa 1997, 30)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B1A5DED-0884-81A1-FFD0-6D87E1218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288725"/>
              </p:ext>
            </p:extLst>
          </p:nvPr>
        </p:nvGraphicFramePr>
        <p:xfrm>
          <a:off x="0" y="1594424"/>
          <a:ext cx="12192000" cy="5202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708">
                  <a:extLst>
                    <a:ext uri="{9D8B030D-6E8A-4147-A177-3AD203B41FA5}">
                      <a16:colId xmlns:a16="http://schemas.microsoft.com/office/drawing/2014/main" val="2500260259"/>
                    </a:ext>
                  </a:extLst>
                </a:gridCol>
                <a:gridCol w="3356386">
                  <a:extLst>
                    <a:ext uri="{9D8B030D-6E8A-4147-A177-3AD203B41FA5}">
                      <a16:colId xmlns:a16="http://schemas.microsoft.com/office/drawing/2014/main" val="727283296"/>
                    </a:ext>
                  </a:extLst>
                </a:gridCol>
                <a:gridCol w="3593054">
                  <a:extLst>
                    <a:ext uri="{9D8B030D-6E8A-4147-A177-3AD203B41FA5}">
                      <a16:colId xmlns:a16="http://schemas.microsoft.com/office/drawing/2014/main" val="2391015979"/>
                    </a:ext>
                  </a:extLst>
                </a:gridCol>
                <a:gridCol w="3542852">
                  <a:extLst>
                    <a:ext uri="{9D8B030D-6E8A-4147-A177-3AD203B41FA5}">
                      <a16:colId xmlns:a16="http://schemas.microsoft.com/office/drawing/2014/main" val="208038225"/>
                    </a:ext>
                  </a:extLst>
                </a:gridCol>
              </a:tblGrid>
              <a:tr h="416218">
                <a:tc>
                  <a:txBody>
                    <a:bodyPr/>
                    <a:lstStyle/>
                    <a:p>
                      <a:pPr algn="ctr"/>
                      <a:endParaRPr lang="en-IT" sz="1800"/>
                    </a:p>
                  </a:txBody>
                  <a:tcPr marL="75433" marR="75433" marT="37717" marB="37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800"/>
                        <a:t>Lavoratore</a:t>
                      </a:r>
                    </a:p>
                  </a:txBody>
                  <a:tcPr marL="75433" marR="75433" marT="37717" marB="37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800"/>
                        <a:t>Impresa</a:t>
                      </a:r>
                    </a:p>
                  </a:txBody>
                  <a:tcPr marL="75433" marR="75433" marT="37717" marB="37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800"/>
                        <a:t>Contesto istituzionale</a:t>
                      </a:r>
                    </a:p>
                  </a:txBody>
                  <a:tcPr marL="75433" marR="75433" marT="37717" marB="37717"/>
                </a:tc>
                <a:extLst>
                  <a:ext uri="{0D108BD9-81ED-4DB2-BD59-A6C34878D82A}">
                    <a16:rowId xmlns:a16="http://schemas.microsoft.com/office/drawing/2014/main" val="1845471053"/>
                  </a:ext>
                </a:extLst>
              </a:tr>
              <a:tr h="1267572">
                <a:tc>
                  <a:txBody>
                    <a:bodyPr/>
                    <a:lstStyle/>
                    <a:p>
                      <a:r>
                        <a:rPr lang="en-IT" sz="1800" b="1" dirty="0"/>
                        <a:t>Costituzione delle competenze</a:t>
                      </a:r>
                    </a:p>
                  </a:txBody>
                  <a:tcPr marL="75433" marR="75433" marT="37717" marB="37717"/>
                </a:tc>
                <a:tc>
                  <a:txBody>
                    <a:bodyPr/>
                    <a:lstStyle/>
                    <a:p>
                      <a:r>
                        <a:rPr lang="en-IT" sz="1800"/>
                        <a:t>Socializzazione, acculturazione, scolarizzazione, professionalizzazione</a:t>
                      </a:r>
                    </a:p>
                  </a:txBody>
                  <a:tcPr marL="75433" marR="75433" marT="37717" marB="37717"/>
                </a:tc>
                <a:tc>
                  <a:txBody>
                    <a:bodyPr/>
                    <a:lstStyle/>
                    <a:p>
                      <a:r>
                        <a:rPr lang="en-IT" sz="1800" dirty="0"/>
                        <a:t>Training on the job, formazione, programmi di sviluppo, ricerca e sviluppo, competenze distintive d’impresa e sua cultura</a:t>
                      </a:r>
                    </a:p>
                  </a:txBody>
                  <a:tcPr marL="75433" marR="75433" marT="37717" marB="37717"/>
                </a:tc>
                <a:tc>
                  <a:txBody>
                    <a:bodyPr/>
                    <a:lstStyle/>
                    <a:p>
                      <a:r>
                        <a:rPr lang="en-IT" sz="1800"/>
                        <a:t>Acculturazione e socializzazione operate dalla famiglia e dalla comunità, scuola, ricerca scientifica, mass media</a:t>
                      </a:r>
                    </a:p>
                  </a:txBody>
                  <a:tcPr marL="75433" marR="75433" marT="37717" marB="37717"/>
                </a:tc>
                <a:extLst>
                  <a:ext uri="{0D108BD9-81ED-4DB2-BD59-A6C34878D82A}">
                    <a16:rowId xmlns:a16="http://schemas.microsoft.com/office/drawing/2014/main" val="3851050116"/>
                  </a:ext>
                </a:extLst>
              </a:tr>
              <a:tr h="1551357">
                <a:tc>
                  <a:txBody>
                    <a:bodyPr/>
                    <a:lstStyle/>
                    <a:p>
                      <a:r>
                        <a:rPr lang="en-IT" sz="1800" b="1" dirty="0"/>
                        <a:t>Costituzione e gestione delle prestazioni</a:t>
                      </a:r>
                    </a:p>
                  </a:txBody>
                  <a:tcPr marL="75433" marR="75433" marT="37717" marB="3771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T" sz="1800" dirty="0"/>
                        <a:t>Contratto di lavoro e contratto psicologico, coinvolgimento, rapporti sociali, integrazioni e gruppi professionali</a:t>
                      </a:r>
                    </a:p>
                    <a:p>
                      <a:endParaRPr lang="en-IT" sz="1800" dirty="0"/>
                    </a:p>
                  </a:txBody>
                  <a:tcPr marL="75433" marR="75433" marT="37717" marB="37717"/>
                </a:tc>
                <a:tc>
                  <a:txBody>
                    <a:bodyPr/>
                    <a:lstStyle/>
                    <a:p>
                      <a:r>
                        <a:rPr lang="en-IT" sz="1800"/>
                        <a:t>Contratto di lavoro, contratto psicologico, politiche di reclutamento e selezione, leverage relazonale</a:t>
                      </a:r>
                    </a:p>
                  </a:txBody>
                  <a:tcPr marL="75433" marR="75433" marT="37717" marB="37717"/>
                </a:tc>
                <a:tc>
                  <a:txBody>
                    <a:bodyPr/>
                    <a:lstStyle/>
                    <a:p>
                      <a:r>
                        <a:rPr lang="en-IT" sz="1800"/>
                        <a:t>Quadro giuridico e culturale, sistema di relazioni industriali, politiche attive del mercato del lavoro, segmentazione dei mercati del lavoro</a:t>
                      </a:r>
                    </a:p>
                  </a:txBody>
                  <a:tcPr marL="75433" marR="75433" marT="37717" marB="37717"/>
                </a:tc>
                <a:extLst>
                  <a:ext uri="{0D108BD9-81ED-4DB2-BD59-A6C34878D82A}">
                    <a16:rowId xmlns:a16="http://schemas.microsoft.com/office/drawing/2014/main" val="1382253657"/>
                  </a:ext>
                </a:extLst>
              </a:tr>
              <a:tr h="983789">
                <a:tc>
                  <a:txBody>
                    <a:bodyPr/>
                    <a:lstStyle/>
                    <a:p>
                      <a:r>
                        <a:rPr lang="en-IT" sz="1800" b="1" dirty="0"/>
                        <a:t>Erogazione della prestazione</a:t>
                      </a:r>
                    </a:p>
                  </a:txBody>
                  <a:tcPr marL="75433" marR="75433" marT="37717" marB="37717"/>
                </a:tc>
                <a:tc>
                  <a:txBody>
                    <a:bodyPr/>
                    <a:lstStyle/>
                    <a:p>
                      <a:r>
                        <a:rPr lang="en-IT" sz="1800"/>
                        <a:t>Qualità ed intensità della prestazione, grado di cooperazione</a:t>
                      </a:r>
                    </a:p>
                  </a:txBody>
                  <a:tcPr marL="75433" marR="75433" marT="37717" marB="37717"/>
                </a:tc>
                <a:tc>
                  <a:txBody>
                    <a:bodyPr/>
                    <a:lstStyle/>
                    <a:p>
                      <a:r>
                        <a:rPr lang="en-IT" sz="1800"/>
                        <a:t>Contesto organizzativo e tecnologico, sistema di controllo sulla prestazione</a:t>
                      </a:r>
                    </a:p>
                  </a:txBody>
                  <a:tcPr marL="75433" marR="75433" marT="37717" marB="37717"/>
                </a:tc>
                <a:tc>
                  <a:txBody>
                    <a:bodyPr/>
                    <a:lstStyle/>
                    <a:p>
                      <a:r>
                        <a:rPr lang="en-IT" sz="1800"/>
                        <a:t>Aspettative</a:t>
                      </a:r>
                    </a:p>
                  </a:txBody>
                  <a:tcPr marL="75433" marR="75433" marT="37717" marB="37717"/>
                </a:tc>
                <a:extLst>
                  <a:ext uri="{0D108BD9-81ED-4DB2-BD59-A6C34878D82A}">
                    <a16:rowId xmlns:a16="http://schemas.microsoft.com/office/drawing/2014/main" val="1854227754"/>
                  </a:ext>
                </a:extLst>
              </a:tr>
              <a:tr h="983789">
                <a:tc>
                  <a:txBody>
                    <a:bodyPr/>
                    <a:lstStyle/>
                    <a:p>
                      <a:r>
                        <a:rPr lang="en-IT" sz="1800" b="1" dirty="0"/>
                        <a:t>Valorizzazione della prestazione</a:t>
                      </a:r>
                    </a:p>
                  </a:txBody>
                  <a:tcPr marL="75433" marR="75433" marT="37717" marB="37717"/>
                </a:tc>
                <a:tc>
                  <a:txBody>
                    <a:bodyPr/>
                    <a:lstStyle/>
                    <a:p>
                      <a:r>
                        <a:rPr lang="en-IT" sz="1800"/>
                        <a:t>Ricompense intrinseche ed estrinseche, esperienza, rinforzo della relazione</a:t>
                      </a:r>
                    </a:p>
                  </a:txBody>
                  <a:tcPr marL="75433" marR="75433" marT="37717" marB="37717"/>
                </a:tc>
                <a:tc>
                  <a:txBody>
                    <a:bodyPr/>
                    <a:lstStyle/>
                    <a:p>
                      <a:r>
                        <a:rPr lang="en-IT" sz="1800"/>
                        <a:t>Catena del valore dell’azienda e dei cllienti, sistema di ricompensa, esperienza, informazioni, potere</a:t>
                      </a:r>
                    </a:p>
                  </a:txBody>
                  <a:tcPr marL="75433" marR="75433" marT="37717" marB="37717"/>
                </a:tc>
                <a:tc>
                  <a:txBody>
                    <a:bodyPr/>
                    <a:lstStyle/>
                    <a:p>
                      <a:r>
                        <a:rPr lang="en-IT" sz="1800" dirty="0"/>
                        <a:t>Regolazione dei mercati e grado di protezione dell’innovazione</a:t>
                      </a:r>
                    </a:p>
                  </a:txBody>
                  <a:tcPr marL="75433" marR="75433" marT="37717" marB="37717"/>
                </a:tc>
                <a:extLst>
                  <a:ext uri="{0D108BD9-81ED-4DB2-BD59-A6C34878D82A}">
                    <a16:rowId xmlns:a16="http://schemas.microsoft.com/office/drawing/2014/main" val="402398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10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5F6715-3A71-6CA4-9669-726DD6884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Principali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livelli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di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intervento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in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un’ottica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di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sistema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(adapted from Costa 1997, 30)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B1A5DED-0884-81A1-FFD0-6D87E1218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802409"/>
              </p:ext>
            </p:extLst>
          </p:nvPr>
        </p:nvGraphicFramePr>
        <p:xfrm>
          <a:off x="0" y="1594424"/>
          <a:ext cx="12192000" cy="5580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708">
                  <a:extLst>
                    <a:ext uri="{9D8B030D-6E8A-4147-A177-3AD203B41FA5}">
                      <a16:colId xmlns:a16="http://schemas.microsoft.com/office/drawing/2014/main" val="2500260259"/>
                    </a:ext>
                  </a:extLst>
                </a:gridCol>
                <a:gridCol w="3356386">
                  <a:extLst>
                    <a:ext uri="{9D8B030D-6E8A-4147-A177-3AD203B41FA5}">
                      <a16:colId xmlns:a16="http://schemas.microsoft.com/office/drawing/2014/main" val="727283296"/>
                    </a:ext>
                  </a:extLst>
                </a:gridCol>
                <a:gridCol w="3593054">
                  <a:extLst>
                    <a:ext uri="{9D8B030D-6E8A-4147-A177-3AD203B41FA5}">
                      <a16:colId xmlns:a16="http://schemas.microsoft.com/office/drawing/2014/main" val="2391015979"/>
                    </a:ext>
                  </a:extLst>
                </a:gridCol>
                <a:gridCol w="3542852">
                  <a:extLst>
                    <a:ext uri="{9D8B030D-6E8A-4147-A177-3AD203B41FA5}">
                      <a16:colId xmlns:a16="http://schemas.microsoft.com/office/drawing/2014/main" val="208038225"/>
                    </a:ext>
                  </a:extLst>
                </a:gridCol>
              </a:tblGrid>
              <a:tr h="416218">
                <a:tc>
                  <a:txBody>
                    <a:bodyPr/>
                    <a:lstStyle/>
                    <a:p>
                      <a:pPr algn="ctr"/>
                      <a:endParaRPr lang="en-IT" sz="1800"/>
                    </a:p>
                  </a:txBody>
                  <a:tcPr marL="75433" marR="75433" marT="37717" marB="37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800"/>
                        <a:t>Lavoratore</a:t>
                      </a:r>
                    </a:p>
                  </a:txBody>
                  <a:tcPr marL="75433" marR="75433" marT="37717" marB="37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800"/>
                        <a:t>Impresa</a:t>
                      </a:r>
                    </a:p>
                  </a:txBody>
                  <a:tcPr marL="75433" marR="75433" marT="37717" marB="37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800" dirty="0"/>
                        <a:t>Contesto istituzionale e sociale</a:t>
                      </a:r>
                    </a:p>
                  </a:txBody>
                  <a:tcPr marL="75433" marR="75433" marT="37717" marB="37717"/>
                </a:tc>
                <a:extLst>
                  <a:ext uri="{0D108BD9-81ED-4DB2-BD59-A6C34878D82A}">
                    <a16:rowId xmlns:a16="http://schemas.microsoft.com/office/drawing/2014/main" val="1845471053"/>
                  </a:ext>
                </a:extLst>
              </a:tr>
              <a:tr h="1267572">
                <a:tc>
                  <a:txBody>
                    <a:bodyPr/>
                    <a:lstStyle/>
                    <a:p>
                      <a:r>
                        <a:rPr lang="en-IT" sz="1800" b="1" dirty="0"/>
                        <a:t>Costituzione delle competenze</a:t>
                      </a:r>
                    </a:p>
                  </a:txBody>
                  <a:tcPr marL="75433" marR="75433" marT="37717" marB="37717"/>
                </a:tc>
                <a:tc>
                  <a:txBody>
                    <a:bodyPr/>
                    <a:lstStyle/>
                    <a:p>
                      <a:r>
                        <a:rPr lang="en-IT" sz="1800"/>
                        <a:t>Socializzazione, acculturazione, scolarizzazione, professionalizzazione</a:t>
                      </a:r>
                    </a:p>
                  </a:txBody>
                  <a:tcPr marL="75433" marR="75433" marT="37717" marB="37717"/>
                </a:tc>
                <a:tc>
                  <a:txBody>
                    <a:bodyPr/>
                    <a:lstStyle/>
                    <a:p>
                      <a:r>
                        <a:rPr lang="en-IT" sz="1800" dirty="0"/>
                        <a:t>Training on the job, formazione, programmi di sviluppo, ricerca e sviluppo, competenze distintive d’impresa e sua cultura</a:t>
                      </a:r>
                    </a:p>
                  </a:txBody>
                  <a:tcPr marL="75433" marR="75433" marT="37717" marB="37717"/>
                </a:tc>
                <a:tc>
                  <a:txBody>
                    <a:bodyPr/>
                    <a:lstStyle/>
                    <a:p>
                      <a:r>
                        <a:rPr lang="en-IT" sz="1800"/>
                        <a:t>Acculturazione e socializzazione operate dalla famiglia e dalla comunità, scuola, ricerca scientifica, mass media</a:t>
                      </a:r>
                    </a:p>
                  </a:txBody>
                  <a:tcPr marL="75433" marR="75433" marT="37717" marB="37717"/>
                </a:tc>
                <a:extLst>
                  <a:ext uri="{0D108BD9-81ED-4DB2-BD59-A6C34878D82A}">
                    <a16:rowId xmlns:a16="http://schemas.microsoft.com/office/drawing/2014/main" val="3851050116"/>
                  </a:ext>
                </a:extLst>
              </a:tr>
              <a:tr h="1551357">
                <a:tc>
                  <a:txBody>
                    <a:bodyPr/>
                    <a:lstStyle/>
                    <a:p>
                      <a:r>
                        <a:rPr lang="en-IT" sz="1800" b="1" dirty="0"/>
                        <a:t>Costituzione e gestione delle prestazioni</a:t>
                      </a:r>
                    </a:p>
                  </a:txBody>
                  <a:tcPr marL="75433" marR="75433" marT="37717" marB="3771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T" sz="1800" dirty="0"/>
                        <a:t>Contratto di lavoro e contratto psicologico, coinvolgimento, rapporti sociali, integrazioni e gruppi professionali</a:t>
                      </a:r>
                    </a:p>
                    <a:p>
                      <a:endParaRPr lang="en-IT" sz="1800" dirty="0"/>
                    </a:p>
                  </a:txBody>
                  <a:tcPr marL="75433" marR="75433" marT="37717" marB="37717"/>
                </a:tc>
                <a:tc>
                  <a:txBody>
                    <a:bodyPr/>
                    <a:lstStyle/>
                    <a:p>
                      <a:r>
                        <a:rPr lang="en-IT" sz="1800" dirty="0"/>
                        <a:t>Contratto di lavoro, contratto psicologico, politiche di reclutamento e selezione, leverage relazonale</a:t>
                      </a:r>
                    </a:p>
                  </a:txBody>
                  <a:tcPr marL="75433" marR="75433" marT="37717" marB="37717"/>
                </a:tc>
                <a:tc>
                  <a:txBody>
                    <a:bodyPr/>
                    <a:lstStyle/>
                    <a:p>
                      <a:r>
                        <a:rPr lang="en-IT" sz="1800"/>
                        <a:t>Quadro giuridico e culturale, sistema di relazioni industriali, politiche attive del mercato del lavoro, segmentazione dei mercati del lavoro</a:t>
                      </a:r>
                    </a:p>
                  </a:txBody>
                  <a:tcPr marL="75433" marR="75433" marT="37717" marB="37717"/>
                </a:tc>
                <a:extLst>
                  <a:ext uri="{0D108BD9-81ED-4DB2-BD59-A6C34878D82A}">
                    <a16:rowId xmlns:a16="http://schemas.microsoft.com/office/drawing/2014/main" val="1382253657"/>
                  </a:ext>
                </a:extLst>
              </a:tr>
              <a:tr h="983789">
                <a:tc>
                  <a:txBody>
                    <a:bodyPr/>
                    <a:lstStyle/>
                    <a:p>
                      <a:r>
                        <a:rPr lang="en-IT" sz="1800" b="1" dirty="0"/>
                        <a:t>Erogazione della prestazione</a:t>
                      </a:r>
                    </a:p>
                  </a:txBody>
                  <a:tcPr marL="75433" marR="75433" marT="37717" marB="37717"/>
                </a:tc>
                <a:tc>
                  <a:txBody>
                    <a:bodyPr/>
                    <a:lstStyle/>
                    <a:p>
                      <a:r>
                        <a:rPr lang="en-IT" sz="1800"/>
                        <a:t>Qualità ed intensità della prestazione, grado di cooperazione</a:t>
                      </a:r>
                    </a:p>
                  </a:txBody>
                  <a:tcPr marL="75433" marR="75433" marT="37717" marB="37717"/>
                </a:tc>
                <a:tc>
                  <a:txBody>
                    <a:bodyPr/>
                    <a:lstStyle/>
                    <a:p>
                      <a:r>
                        <a:rPr lang="en-IT" sz="1800"/>
                        <a:t>Contesto organizzativo e tecnologico, sistema di controllo sulla prestazione</a:t>
                      </a:r>
                    </a:p>
                  </a:txBody>
                  <a:tcPr marL="75433" marR="75433" marT="37717" marB="37717"/>
                </a:tc>
                <a:tc>
                  <a:txBody>
                    <a:bodyPr/>
                    <a:lstStyle/>
                    <a:p>
                      <a:r>
                        <a:rPr lang="en-IT" sz="1800" dirty="0"/>
                        <a:t>Aspettative sociali, prestigio professionale, risposta ai bisogni di vita, flessibilità, gestione work-life balance</a:t>
                      </a:r>
                    </a:p>
                  </a:txBody>
                  <a:tcPr marL="75433" marR="75433" marT="37717" marB="37717"/>
                </a:tc>
                <a:extLst>
                  <a:ext uri="{0D108BD9-81ED-4DB2-BD59-A6C34878D82A}">
                    <a16:rowId xmlns:a16="http://schemas.microsoft.com/office/drawing/2014/main" val="1854227754"/>
                  </a:ext>
                </a:extLst>
              </a:tr>
              <a:tr h="983789">
                <a:tc>
                  <a:txBody>
                    <a:bodyPr/>
                    <a:lstStyle/>
                    <a:p>
                      <a:r>
                        <a:rPr lang="en-IT" sz="1800" b="1" dirty="0"/>
                        <a:t>Valorizzazione della prestazione</a:t>
                      </a:r>
                    </a:p>
                  </a:txBody>
                  <a:tcPr marL="75433" marR="75433" marT="37717" marB="37717"/>
                </a:tc>
                <a:tc>
                  <a:txBody>
                    <a:bodyPr/>
                    <a:lstStyle/>
                    <a:p>
                      <a:r>
                        <a:rPr lang="en-IT" sz="1800"/>
                        <a:t>Ricompense intrinseche ed estrinseche, esperienza, rinforzo della relazione</a:t>
                      </a:r>
                    </a:p>
                  </a:txBody>
                  <a:tcPr marL="75433" marR="75433" marT="37717" marB="37717"/>
                </a:tc>
                <a:tc>
                  <a:txBody>
                    <a:bodyPr/>
                    <a:lstStyle/>
                    <a:p>
                      <a:r>
                        <a:rPr lang="en-IT" sz="1800"/>
                        <a:t>Catena del valore dell’azienda e dei cllienti, sistema di ricompensa, esperienza, informazioni, potere</a:t>
                      </a:r>
                    </a:p>
                  </a:txBody>
                  <a:tcPr marL="75433" marR="75433" marT="37717" marB="37717"/>
                </a:tc>
                <a:tc>
                  <a:txBody>
                    <a:bodyPr/>
                    <a:lstStyle/>
                    <a:p>
                      <a:r>
                        <a:rPr lang="en-IT" sz="1800" dirty="0"/>
                        <a:t>Regolazione dei mercati e grado di protezione dell’innovazione e della risorsa umana, , qualità del tessuto sociale, welfare</a:t>
                      </a:r>
                    </a:p>
                  </a:txBody>
                  <a:tcPr marL="75433" marR="75433" marT="37717" marB="37717"/>
                </a:tc>
                <a:extLst>
                  <a:ext uri="{0D108BD9-81ED-4DB2-BD59-A6C34878D82A}">
                    <a16:rowId xmlns:a16="http://schemas.microsoft.com/office/drawing/2014/main" val="402398540"/>
                  </a:ext>
                </a:extLst>
              </a:tr>
            </a:tbl>
          </a:graphicData>
        </a:graphic>
      </p:graphicFrame>
      <p:sp>
        <p:nvSpPr>
          <p:cNvPr id="3" name="Doughnut 2">
            <a:extLst>
              <a:ext uri="{FF2B5EF4-FFF2-40B4-BE49-F238E27FC236}">
                <a16:creationId xmlns:a16="http://schemas.microsoft.com/office/drawing/2014/main" id="{5A8D7983-42B1-59F3-032B-3ED2E9BF604A}"/>
              </a:ext>
            </a:extLst>
          </p:cNvPr>
          <p:cNvSpPr/>
          <p:nvPr/>
        </p:nvSpPr>
        <p:spPr>
          <a:xfrm>
            <a:off x="1312432" y="3076687"/>
            <a:ext cx="7164593" cy="989704"/>
          </a:xfrm>
          <a:prstGeom prst="donut">
            <a:avLst>
              <a:gd name="adj" fmla="val 119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  <p:sp>
        <p:nvSpPr>
          <p:cNvPr id="5" name="Doughnut 4">
            <a:extLst>
              <a:ext uri="{FF2B5EF4-FFF2-40B4-BE49-F238E27FC236}">
                <a16:creationId xmlns:a16="http://schemas.microsoft.com/office/drawing/2014/main" id="{B6A6DD0D-6216-67A9-24A2-80C6E368C943}"/>
              </a:ext>
            </a:extLst>
          </p:cNvPr>
          <p:cNvSpPr/>
          <p:nvPr/>
        </p:nvSpPr>
        <p:spPr>
          <a:xfrm>
            <a:off x="8294145" y="4487955"/>
            <a:ext cx="3980329" cy="2805730"/>
          </a:xfrm>
          <a:prstGeom prst="donut">
            <a:avLst>
              <a:gd name="adj" fmla="val 247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00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2CF89-AD6C-9405-2470-B7508E982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IT" sz="4100" dirty="0">
                <a:solidFill>
                  <a:srgbClr val="FFFFFF"/>
                </a:solidFill>
              </a:rPr>
              <a:t>Balance scorecard nelle HR </a:t>
            </a:r>
            <a:r>
              <a:rPr lang="en-IT" sz="1800" dirty="0">
                <a:solidFill>
                  <a:srgbClr val="FFFFFF"/>
                </a:solidFill>
              </a:rPr>
              <a:t>(adapted Ulrich 1997)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35C613C-A43F-CF9D-3A86-E73FE4576F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966821"/>
              </p:ext>
            </p:extLst>
          </p:nvPr>
        </p:nvGraphicFramePr>
        <p:xfrm>
          <a:off x="708847" y="1896650"/>
          <a:ext cx="10774305" cy="4151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653">
                  <a:extLst>
                    <a:ext uri="{9D8B030D-6E8A-4147-A177-3AD203B41FA5}">
                      <a16:colId xmlns:a16="http://schemas.microsoft.com/office/drawing/2014/main" val="1428179015"/>
                    </a:ext>
                  </a:extLst>
                </a:gridCol>
                <a:gridCol w="2843397">
                  <a:extLst>
                    <a:ext uri="{9D8B030D-6E8A-4147-A177-3AD203B41FA5}">
                      <a16:colId xmlns:a16="http://schemas.microsoft.com/office/drawing/2014/main" val="251724991"/>
                    </a:ext>
                  </a:extLst>
                </a:gridCol>
                <a:gridCol w="2605547">
                  <a:extLst>
                    <a:ext uri="{9D8B030D-6E8A-4147-A177-3AD203B41FA5}">
                      <a16:colId xmlns:a16="http://schemas.microsoft.com/office/drawing/2014/main" val="672817561"/>
                    </a:ext>
                  </a:extLst>
                </a:gridCol>
                <a:gridCol w="2901708">
                  <a:extLst>
                    <a:ext uri="{9D8B030D-6E8A-4147-A177-3AD203B41FA5}">
                      <a16:colId xmlns:a16="http://schemas.microsoft.com/office/drawing/2014/main" val="941622815"/>
                    </a:ext>
                  </a:extLst>
                </a:gridCol>
              </a:tblGrid>
              <a:tr h="433813">
                <a:tc>
                  <a:txBody>
                    <a:bodyPr/>
                    <a:lstStyle/>
                    <a:p>
                      <a:r>
                        <a:rPr lang="en-IT" sz="1800"/>
                        <a:t>Produttività</a:t>
                      </a:r>
                    </a:p>
                  </a:txBody>
                  <a:tcPr marL="89690" marR="89690" marT="44845" marB="448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800"/>
                        <a:t>Persone</a:t>
                      </a:r>
                    </a:p>
                  </a:txBody>
                  <a:tcPr marL="89690" marR="89690" marT="44845" marB="448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800"/>
                        <a:t>Processi</a:t>
                      </a:r>
                    </a:p>
                  </a:txBody>
                  <a:tcPr marL="89690" marR="89690" marT="44845" marB="448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sz="1800"/>
                        <a:t>Ambiente</a:t>
                      </a:r>
                    </a:p>
                  </a:txBody>
                  <a:tcPr marL="89690" marR="89690" marT="44845" marB="44845"/>
                </a:tc>
                <a:extLst>
                  <a:ext uri="{0D108BD9-81ED-4DB2-BD59-A6C34878D82A}">
                    <a16:rowId xmlns:a16="http://schemas.microsoft.com/office/drawing/2014/main" val="1798628646"/>
                  </a:ext>
                </a:extLst>
              </a:tr>
              <a:tr h="3717207">
                <a:tc>
                  <a:txBody>
                    <a:bodyPr/>
                    <a:lstStyle/>
                    <a:p>
                      <a:r>
                        <a:rPr lang="en-IT" sz="1800" i="1"/>
                        <a:t>Rapporto Input/output</a:t>
                      </a:r>
                    </a:p>
                    <a:p>
                      <a:endParaRPr lang="en-IT" sz="1800"/>
                    </a:p>
                    <a:p>
                      <a:endParaRPr lang="en-IT" sz="1800"/>
                    </a:p>
                    <a:p>
                      <a:r>
                        <a:rPr lang="en-IT" sz="1800"/>
                        <a:t>-Risultato per dipendente</a:t>
                      </a:r>
                    </a:p>
                    <a:p>
                      <a:r>
                        <a:rPr lang="en-IT" sz="1800"/>
                        <a:t>-costo per dipendente</a:t>
                      </a:r>
                    </a:p>
                    <a:p>
                      <a:r>
                        <a:rPr lang="en-IT" sz="1800"/>
                        <a:t>-unità prodotte per dipendente</a:t>
                      </a:r>
                    </a:p>
                    <a:p>
                      <a:r>
                        <a:rPr lang="en-IT" sz="1800"/>
                        <a:t>-profitto per dipendente</a:t>
                      </a:r>
                    </a:p>
                    <a:p>
                      <a:endParaRPr lang="en-IT" sz="1800"/>
                    </a:p>
                  </a:txBody>
                  <a:tcPr marL="89690" marR="89690" marT="44845" marB="44845"/>
                </a:tc>
                <a:tc>
                  <a:txBody>
                    <a:bodyPr/>
                    <a:lstStyle/>
                    <a:p>
                      <a:r>
                        <a:rPr lang="en-IT" sz="1800" i="1" dirty="0"/>
                        <a:t>Fare, sapere, sentire</a:t>
                      </a:r>
                    </a:p>
                    <a:p>
                      <a:endParaRPr lang="en-IT" sz="1800" dirty="0"/>
                    </a:p>
                    <a:p>
                      <a:endParaRPr lang="en-IT" sz="1800" dirty="0"/>
                    </a:p>
                    <a:p>
                      <a:r>
                        <a:rPr lang="en-IT" sz="1800" dirty="0"/>
                        <a:t>-Soddisfazione, </a:t>
                      </a:r>
                    </a:p>
                    <a:p>
                      <a:r>
                        <a:rPr lang="en-IT" sz="1800" dirty="0"/>
                        <a:t>-</a:t>
                      </a:r>
                      <a:r>
                        <a:rPr lang="en-IT" sz="1800" b="1" dirty="0"/>
                        <a:t>commitment</a:t>
                      </a:r>
                      <a:r>
                        <a:rPr lang="en-IT" sz="1800" dirty="0"/>
                        <a:t>, </a:t>
                      </a:r>
                    </a:p>
                    <a:p>
                      <a:r>
                        <a:rPr lang="en-IT" sz="1800" dirty="0"/>
                        <a:t>-competenza, </a:t>
                      </a:r>
                    </a:p>
                    <a:p>
                      <a:r>
                        <a:rPr lang="en-IT" sz="1800" dirty="0"/>
                        <a:t>-turnover, </a:t>
                      </a:r>
                    </a:p>
                    <a:p>
                      <a:r>
                        <a:rPr lang="en-IT" sz="1800" dirty="0"/>
                        <a:t>-lamentele, </a:t>
                      </a:r>
                    </a:p>
                    <a:p>
                      <a:r>
                        <a:rPr lang="en-IT" sz="1800" dirty="0"/>
                        <a:t>-assenteismo</a:t>
                      </a:r>
                    </a:p>
                    <a:p>
                      <a:r>
                        <a:rPr lang="en-IT" sz="1800" dirty="0"/>
                        <a:t>-identificazione</a:t>
                      </a:r>
                    </a:p>
                    <a:p>
                      <a:r>
                        <a:rPr lang="en-IT" sz="1800" dirty="0"/>
                        <a:t>-brandizzazione</a:t>
                      </a:r>
                    </a:p>
                  </a:txBody>
                  <a:tcPr marL="89690" marR="89690" marT="44845" marB="44845"/>
                </a:tc>
                <a:tc>
                  <a:txBody>
                    <a:bodyPr/>
                    <a:lstStyle/>
                    <a:p>
                      <a:r>
                        <a:rPr lang="en-IT" sz="1800" i="1"/>
                        <a:t>Come si fanno le cose</a:t>
                      </a:r>
                    </a:p>
                    <a:p>
                      <a:endParaRPr lang="en-IT" sz="1800" i="1"/>
                    </a:p>
                    <a:p>
                      <a:endParaRPr lang="en-IT" sz="1800" i="1"/>
                    </a:p>
                    <a:p>
                      <a:r>
                        <a:rPr lang="en-IT" sz="1800" i="1"/>
                        <a:t>-</a:t>
                      </a:r>
                      <a:r>
                        <a:rPr lang="en-IT" sz="1800" i="0"/>
                        <a:t>leadership</a:t>
                      </a:r>
                    </a:p>
                    <a:p>
                      <a:r>
                        <a:rPr lang="en-IT" sz="1800" i="0"/>
                        <a:t>-innovazione</a:t>
                      </a:r>
                    </a:p>
                    <a:p>
                      <a:r>
                        <a:rPr lang="en-IT" sz="1800" i="0"/>
                        <a:t>-velocità/tempi di ciclo</a:t>
                      </a:r>
                    </a:p>
                    <a:p>
                      <a:r>
                        <a:rPr lang="en-IT" sz="1800" i="0"/>
                        <a:t>-apprendimento</a:t>
                      </a:r>
                    </a:p>
                    <a:p>
                      <a:r>
                        <a:rPr lang="en-IT" sz="1800" i="0"/>
                        <a:t>-unità/cultura comune</a:t>
                      </a:r>
                    </a:p>
                    <a:p>
                      <a:r>
                        <a:rPr lang="en-IT" sz="1800" i="0"/>
                        <a:t>-equità</a:t>
                      </a:r>
                    </a:p>
                    <a:p>
                      <a:r>
                        <a:rPr lang="en-IT" sz="1800" i="0"/>
                        <a:t>-partecipazione</a:t>
                      </a:r>
                    </a:p>
                    <a:p>
                      <a:r>
                        <a:rPr lang="en-IT" sz="1800" i="0"/>
                        <a:t>-inclusione</a:t>
                      </a:r>
                    </a:p>
                    <a:p>
                      <a:endParaRPr lang="en-IT" sz="1800" i="0"/>
                    </a:p>
                  </a:txBody>
                  <a:tcPr marL="89690" marR="89690" marT="44845" marB="44845"/>
                </a:tc>
                <a:tc>
                  <a:txBody>
                    <a:bodyPr/>
                    <a:lstStyle/>
                    <a:p>
                      <a:r>
                        <a:rPr lang="en-IT" sz="1800" i="1" dirty="0"/>
                        <a:t>Qualità della relazione con l’ambiente</a:t>
                      </a:r>
                    </a:p>
                    <a:p>
                      <a:endParaRPr lang="en-IT" sz="1800" i="1" dirty="0"/>
                    </a:p>
                    <a:p>
                      <a:r>
                        <a:rPr lang="en-IT" sz="1800" i="0" dirty="0"/>
                        <a:t>-sostenibilità/inquinamento</a:t>
                      </a:r>
                    </a:p>
                    <a:p>
                      <a:r>
                        <a:rPr lang="en-IT" sz="1800" i="0" dirty="0"/>
                        <a:t>-supporto tessuto locale</a:t>
                      </a:r>
                    </a:p>
                    <a:p>
                      <a:r>
                        <a:rPr lang="en-IT" sz="1800" i="0" dirty="0"/>
                        <a:t>-mobilità/accessibilità</a:t>
                      </a:r>
                    </a:p>
                    <a:p>
                      <a:r>
                        <a:rPr lang="en-IT" sz="1800" i="0" dirty="0"/>
                        <a:t>-alimentazione</a:t>
                      </a:r>
                    </a:p>
                    <a:p>
                      <a:r>
                        <a:rPr lang="en-IT" sz="1800" i="0" dirty="0"/>
                        <a:t>-attenzione ciclo di vita</a:t>
                      </a:r>
                    </a:p>
                    <a:p>
                      <a:r>
                        <a:rPr lang="en-IT" sz="1800" i="0" dirty="0"/>
                        <a:t>-welfare</a:t>
                      </a:r>
                    </a:p>
                    <a:p>
                      <a:r>
                        <a:rPr lang="en-IT" sz="1800" i="0" dirty="0"/>
                        <a:t>-</a:t>
                      </a:r>
                      <a:r>
                        <a:rPr lang="en-GB" sz="1800" i="0" dirty="0"/>
                        <a:t>a</a:t>
                      </a:r>
                      <a:r>
                        <a:rPr lang="en-IT" sz="1800" i="0" dirty="0"/>
                        <a:t>ppartenenza </a:t>
                      </a:r>
                    </a:p>
                    <a:p>
                      <a:r>
                        <a:rPr lang="en-IT" sz="1800" i="0" dirty="0"/>
                        <a:t>-identificazione/cultura</a:t>
                      </a:r>
                    </a:p>
                  </a:txBody>
                  <a:tcPr marL="89690" marR="89690" marT="44845" marB="44845"/>
                </a:tc>
                <a:extLst>
                  <a:ext uri="{0D108BD9-81ED-4DB2-BD59-A6C34878D82A}">
                    <a16:rowId xmlns:a16="http://schemas.microsoft.com/office/drawing/2014/main" val="2511519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171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1544B-D853-93CB-0741-0CC67D585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258821"/>
          </a:xfrm>
        </p:spPr>
        <p:txBody>
          <a:bodyPr anchor="b">
            <a:normAutofit/>
          </a:bodyPr>
          <a:lstStyle/>
          <a:p>
            <a:r>
              <a:rPr lang="en-IT" sz="4000" b="1" dirty="0"/>
              <a:t>Il commitment…</a:t>
            </a:r>
          </a:p>
        </p:txBody>
      </p:sp>
      <p:pic>
        <p:nvPicPr>
          <p:cNvPr id="5" name="Picture 4" descr="Pianta che cresce in una crepa nel cemento">
            <a:extLst>
              <a:ext uri="{FF2B5EF4-FFF2-40B4-BE49-F238E27FC236}">
                <a16:creationId xmlns:a16="http://schemas.microsoft.com/office/drawing/2014/main" id="{79C4E8E0-0958-BDD9-DDDA-270535DA88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60" r="38894" b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026EE-BC44-140C-27FD-98D0AC347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2409830"/>
            <a:ext cx="6798539" cy="3705217"/>
          </a:xfrm>
        </p:spPr>
        <p:txBody>
          <a:bodyPr>
            <a:noAutofit/>
          </a:bodyPr>
          <a:lstStyle/>
          <a:p>
            <a:r>
              <a:rPr lang="en-IT" dirty="0"/>
              <a:t>Questa dimensione emerge tra le altre per la sua importanza per le conseguenze chepuò generare:</a:t>
            </a:r>
          </a:p>
          <a:p>
            <a:pPr lvl="1"/>
            <a:r>
              <a:rPr lang="en-GB" sz="2800" dirty="0"/>
              <a:t>D</a:t>
            </a:r>
            <a:r>
              <a:rPr lang="en-IT" sz="2800" dirty="0"/>
              <a:t>esiderio di permanere nell’organizzazione</a:t>
            </a:r>
          </a:p>
          <a:p>
            <a:pPr lvl="1"/>
            <a:r>
              <a:rPr lang="en-GB" sz="2800" dirty="0"/>
              <a:t>L</a:t>
            </a:r>
            <a:r>
              <a:rPr lang="en-IT" sz="2800" dirty="0"/>
              <a:t>a disponibilità all’effort per l’organizzazione (crisi, stress, apprendimento…)</a:t>
            </a:r>
          </a:p>
          <a:p>
            <a:pPr lvl="1"/>
            <a:r>
              <a:rPr lang="en-GB" sz="2800" dirty="0"/>
              <a:t>L</a:t>
            </a:r>
            <a:r>
              <a:rPr lang="en-IT" sz="2800" dirty="0"/>
              <a:t>a condivisione ed accettazione degli obiettivi dell’organizzazione</a:t>
            </a:r>
          </a:p>
        </p:txBody>
      </p:sp>
    </p:spTree>
    <p:extLst>
      <p:ext uri="{BB962C8B-B14F-4D97-AF65-F5344CB8AC3E}">
        <p14:creationId xmlns:p14="http://schemas.microsoft.com/office/powerpoint/2010/main" val="1796546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51E5E7-A739-93E9-1EF0-94FAABA51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IT" sz="4000" b="1">
                <a:solidFill>
                  <a:srgbClr val="FFFFFF"/>
                </a:solidFill>
              </a:rPr>
              <a:t>Il contratto psicologico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D5A2B-D13E-09FA-38B8-18ECE25BC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>
              <a:buClrTx/>
              <a:buFontTx/>
              <a:buNone/>
            </a:pPr>
            <a:r>
              <a:rPr lang="it-IT" altLang="en-IT" sz="2000">
                <a:latin typeface="Arial" panose="020B0604020202020204" pitchFamily="34" charset="0"/>
                <a:cs typeface="Times New Roman" panose="02020603050405020304" pitchFamily="18" charset="0"/>
              </a:rPr>
              <a:t>La relazione tra persona e organizzazione può essere considerata un rapporto di scambio reciproco che si può tradurre come un «contratto» che attiene alla regolazione di uno «scambio»: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endParaRPr lang="it-IT" altLang="en-IT" sz="200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575"/>
              </a:spcBef>
              <a:spcAft>
                <a:spcPts val="575"/>
              </a:spcAft>
              <a:buClrTx/>
              <a:buFontTx/>
              <a:buAutoNum type="arabicPeriod"/>
            </a:pPr>
            <a:r>
              <a:rPr lang="it-IT" altLang="en-IT" sz="2000" b="1">
                <a:latin typeface="Arial" panose="020B0604020202020204" pitchFamily="34" charset="0"/>
                <a:cs typeface="Times New Roman" panose="02020603050405020304" pitchFamily="18" charset="0"/>
              </a:rPr>
              <a:t>uno scambio economico</a:t>
            </a:r>
            <a:r>
              <a:rPr lang="it-IT" altLang="en-IT" sz="200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lvl="1">
              <a:spcBef>
                <a:spcPts val="575"/>
              </a:spcBef>
              <a:spcAft>
                <a:spcPts val="575"/>
              </a:spcAft>
            </a:pPr>
            <a:r>
              <a:rPr lang="it-IT" altLang="en-IT" sz="2000">
                <a:latin typeface="Arial" panose="020B0604020202020204" pitchFamily="34" charset="0"/>
                <a:cs typeface="Times New Roman" panose="02020603050405020304" pitchFamily="18" charset="0"/>
              </a:rPr>
              <a:t>lavoro prestato in cambio di una remunerazione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it-IT" altLang="en-IT" sz="2000">
                <a:latin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it-IT" altLang="en-IT" sz="2000" b="1">
                <a:latin typeface="Arial" panose="020B0604020202020204" pitchFamily="34" charset="0"/>
                <a:cs typeface="Times New Roman" panose="02020603050405020304" pitchFamily="18" charset="0"/>
              </a:rPr>
              <a:t>un rapporto di appartenenza</a:t>
            </a:r>
          </a:p>
          <a:p>
            <a:pPr lvl="1">
              <a:spcBef>
                <a:spcPts val="575"/>
              </a:spcBef>
              <a:spcAft>
                <a:spcPts val="575"/>
              </a:spcAft>
            </a:pPr>
            <a:r>
              <a:rPr lang="it-IT" altLang="en-IT" sz="2000">
                <a:latin typeface="Arial" panose="020B0604020202020204" pitchFamily="34" charset="0"/>
                <a:cs typeface="Times New Roman" panose="02020603050405020304" pitchFamily="18" charset="0"/>
              </a:rPr>
              <a:t>gli individui entrano a far parte dell’organizzazione</a:t>
            </a:r>
          </a:p>
          <a:p>
            <a:pPr>
              <a:spcBef>
                <a:spcPts val="575"/>
              </a:spcBef>
              <a:spcAft>
                <a:spcPts val="575"/>
              </a:spcAft>
              <a:buClrTx/>
              <a:buFontTx/>
              <a:buNone/>
            </a:pPr>
            <a:r>
              <a:rPr lang="it-IT" altLang="en-IT" sz="2000">
                <a:latin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it-IT" altLang="en-IT" sz="2000" b="1">
                <a:latin typeface="Arial" panose="020B0604020202020204" pitchFamily="34" charset="0"/>
                <a:cs typeface="Times New Roman" panose="02020603050405020304" pitchFamily="18" charset="0"/>
              </a:rPr>
              <a:t>uno scambio di tipo psicologico</a:t>
            </a:r>
          </a:p>
          <a:p>
            <a:pPr lvl="1">
              <a:spcBef>
                <a:spcPts val="575"/>
              </a:spcBef>
              <a:spcAft>
                <a:spcPts val="575"/>
              </a:spcAft>
            </a:pPr>
            <a:r>
              <a:rPr lang="it-IT" altLang="en-IT" sz="2000">
                <a:latin typeface="Arial" panose="020B0604020202020204" pitchFamily="34" charset="0"/>
                <a:cs typeface="Times New Roman" panose="02020603050405020304" pitchFamily="18" charset="0"/>
              </a:rPr>
              <a:t>ci sono aspettative reciproche tra lavoratore e organizzazione formali ed informali</a:t>
            </a:r>
            <a:endParaRPr lang="en-IT" sz="2000"/>
          </a:p>
        </p:txBody>
      </p:sp>
    </p:spTree>
    <p:extLst>
      <p:ext uri="{BB962C8B-B14F-4D97-AF65-F5344CB8AC3E}">
        <p14:creationId xmlns:p14="http://schemas.microsoft.com/office/powerpoint/2010/main" val="19371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920" name="Rectangle 3891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3" name="Rectangle 1">
            <a:extLst>
              <a:ext uri="{FF2B5EF4-FFF2-40B4-BE49-F238E27FC236}">
                <a16:creationId xmlns:a16="http://schemas.microsoft.com/office/drawing/2014/main" id="{DA7B9C85-4FFE-1422-C6A2-351FCFFCB2E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IT" sz="5400"/>
              <a:t>Perché un contratto psicologico?</a:t>
            </a:r>
          </a:p>
        </p:txBody>
      </p:sp>
      <p:pic>
        <p:nvPicPr>
          <p:cNvPr id="38916" name="Picture 38915">
            <a:extLst>
              <a:ext uri="{FF2B5EF4-FFF2-40B4-BE49-F238E27FC236}">
                <a16:creationId xmlns:a16="http://schemas.microsoft.com/office/drawing/2014/main" id="{799FD6C8-97D8-1C89-CC39-ACD4A46256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89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892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4" name="Text Box 2">
            <a:extLst>
              <a:ext uri="{FF2B5EF4-FFF2-40B4-BE49-F238E27FC236}">
                <a16:creationId xmlns:a16="http://schemas.microsoft.com/office/drawing/2014/main" id="{208A8AC7-A7EA-EE62-AB98-DB0D4D9C0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1051" y="2475315"/>
            <a:ext cx="6612016" cy="34838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15900" indent="-212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1138"/>
              </a:spcBef>
              <a:spcAft>
                <a:spcPts val="1138"/>
              </a:spcAft>
              <a:buFont typeface="Arial" panose="020B0604020202020204" pitchFamily="34" charset="0"/>
              <a:buChar char="•"/>
            </a:pPr>
            <a:r>
              <a:rPr lang="en-US" altLang="en-IT" sz="2200" dirty="0">
                <a:solidFill>
                  <a:schemeClr val="tx1"/>
                </a:solidFill>
                <a:latin typeface="+mn-lt"/>
                <a:cs typeface="+mn-cs"/>
              </a:rPr>
              <a:t>Il </a:t>
            </a:r>
            <a:r>
              <a:rPr lang="en-US" altLang="en-IT" sz="2200" dirty="0" err="1">
                <a:solidFill>
                  <a:schemeClr val="tx1"/>
                </a:solidFill>
                <a:latin typeface="+mn-lt"/>
                <a:cs typeface="+mn-cs"/>
              </a:rPr>
              <a:t>lavoratore</a:t>
            </a:r>
            <a:r>
              <a:rPr lang="en-US" altLang="en-IT" sz="2200" dirty="0">
                <a:solidFill>
                  <a:schemeClr val="tx1"/>
                </a:solidFill>
                <a:latin typeface="+mn-lt"/>
                <a:cs typeface="+mn-cs"/>
              </a:rPr>
              <a:t> “</a:t>
            </a:r>
            <a:r>
              <a:rPr lang="en-US" altLang="en-IT" sz="2200" dirty="0" err="1">
                <a:solidFill>
                  <a:schemeClr val="tx1"/>
                </a:solidFill>
                <a:latin typeface="+mn-lt"/>
                <a:cs typeface="+mn-cs"/>
              </a:rPr>
              <a:t>stipula</a:t>
            </a:r>
            <a:r>
              <a:rPr lang="en-US" altLang="en-IT" sz="2200" dirty="0">
                <a:solidFill>
                  <a:schemeClr val="tx1"/>
                </a:solidFill>
                <a:latin typeface="+mn-lt"/>
                <a:cs typeface="+mn-cs"/>
              </a:rPr>
              <a:t>” il </a:t>
            </a:r>
            <a:r>
              <a:rPr lang="en-US" altLang="en-IT" sz="2200" dirty="0" err="1">
                <a:solidFill>
                  <a:schemeClr val="tx1"/>
                </a:solidFill>
                <a:latin typeface="+mn-lt"/>
                <a:cs typeface="+mn-cs"/>
              </a:rPr>
              <a:t>contratto</a:t>
            </a:r>
            <a:r>
              <a:rPr lang="en-US" altLang="en-IT" sz="22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200" dirty="0" err="1">
                <a:solidFill>
                  <a:schemeClr val="tx1"/>
                </a:solidFill>
                <a:latin typeface="+mn-lt"/>
                <a:cs typeface="+mn-cs"/>
              </a:rPr>
              <a:t>psicologico</a:t>
            </a:r>
            <a:r>
              <a:rPr lang="en-US" altLang="en-IT" sz="2200" dirty="0">
                <a:solidFill>
                  <a:schemeClr val="tx1"/>
                </a:solidFill>
                <a:latin typeface="+mn-lt"/>
                <a:cs typeface="+mn-cs"/>
              </a:rPr>
              <a:t> per </a:t>
            </a:r>
            <a:r>
              <a:rPr lang="en-US" altLang="en-IT" sz="2200" dirty="0" err="1">
                <a:solidFill>
                  <a:schemeClr val="tx1"/>
                </a:solidFill>
                <a:latin typeface="+mn-lt"/>
                <a:cs typeface="+mn-cs"/>
              </a:rPr>
              <a:t>varie</a:t>
            </a:r>
            <a:r>
              <a:rPr lang="en-US" altLang="en-IT" sz="22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200" dirty="0" err="1">
                <a:solidFill>
                  <a:schemeClr val="tx1"/>
                </a:solidFill>
                <a:latin typeface="+mn-lt"/>
                <a:cs typeface="+mn-cs"/>
              </a:rPr>
              <a:t>ragioni</a:t>
            </a:r>
            <a:r>
              <a:rPr lang="en-US" altLang="en-IT" sz="2200" dirty="0">
                <a:solidFill>
                  <a:schemeClr val="tx1"/>
                </a:solidFill>
                <a:latin typeface="+mn-lt"/>
                <a:cs typeface="+mn-cs"/>
              </a:rPr>
              <a:t>:</a:t>
            </a:r>
          </a:p>
          <a:p>
            <a:pPr marL="212725" indent="-228600">
              <a:lnSpc>
                <a:spcPct val="90000"/>
              </a:lnSpc>
              <a:spcBef>
                <a:spcPts val="1138"/>
              </a:spcBef>
              <a:spcAft>
                <a:spcPts val="1138"/>
              </a:spcAft>
              <a:buClr>
                <a:srgbClr val="00808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altLang="en-IT" sz="22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200" b="1" dirty="0" err="1">
                <a:solidFill>
                  <a:schemeClr val="tx1"/>
                </a:solidFill>
                <a:latin typeface="+mn-lt"/>
                <a:cs typeface="+mn-cs"/>
              </a:rPr>
              <a:t>Contribuisce</a:t>
            </a:r>
            <a:r>
              <a:rPr lang="en-US" altLang="en-IT" sz="2200" b="1" dirty="0">
                <a:solidFill>
                  <a:schemeClr val="tx1"/>
                </a:solidFill>
                <a:latin typeface="+mn-lt"/>
                <a:cs typeface="+mn-cs"/>
              </a:rPr>
              <a:t> a </a:t>
            </a:r>
            <a:r>
              <a:rPr lang="en-US" altLang="en-IT" sz="2200" b="1" dirty="0" err="1">
                <a:solidFill>
                  <a:schemeClr val="tx1"/>
                </a:solidFill>
                <a:latin typeface="+mn-lt"/>
                <a:cs typeface="+mn-cs"/>
              </a:rPr>
              <a:t>ridurre</a:t>
            </a:r>
            <a:r>
              <a:rPr lang="en-US" altLang="en-IT" sz="22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200" b="1" dirty="0" err="1">
                <a:solidFill>
                  <a:schemeClr val="tx1"/>
                </a:solidFill>
                <a:latin typeface="+mn-lt"/>
                <a:cs typeface="+mn-cs"/>
              </a:rPr>
              <a:t>l'incertezza</a:t>
            </a:r>
            <a:r>
              <a:rPr lang="en-US" altLang="en-IT" sz="2200" dirty="0">
                <a:solidFill>
                  <a:schemeClr val="tx1"/>
                </a:solidFill>
                <a:latin typeface="+mn-lt"/>
                <a:cs typeface="+mn-cs"/>
              </a:rPr>
              <a:t>. I </a:t>
            </a:r>
            <a:r>
              <a:rPr lang="en-US" altLang="en-IT" sz="2200" dirty="0" err="1">
                <a:solidFill>
                  <a:schemeClr val="tx1"/>
                </a:solidFill>
                <a:latin typeface="+mn-lt"/>
                <a:cs typeface="+mn-cs"/>
              </a:rPr>
              <a:t>contratti</a:t>
            </a:r>
            <a:r>
              <a:rPr lang="en-US" altLang="en-IT" sz="2200" dirty="0">
                <a:solidFill>
                  <a:schemeClr val="tx1"/>
                </a:solidFill>
                <a:latin typeface="+mn-lt"/>
                <a:cs typeface="+mn-cs"/>
              </a:rPr>
              <a:t> di </a:t>
            </a:r>
            <a:r>
              <a:rPr lang="en-US" altLang="en-IT" sz="2200" dirty="0" err="1">
                <a:solidFill>
                  <a:schemeClr val="tx1"/>
                </a:solidFill>
                <a:latin typeface="+mn-lt"/>
                <a:cs typeface="+mn-cs"/>
              </a:rPr>
              <a:t>impiego</a:t>
            </a:r>
            <a:r>
              <a:rPr lang="en-US" altLang="en-IT" sz="2200" dirty="0">
                <a:solidFill>
                  <a:schemeClr val="tx1"/>
                </a:solidFill>
                <a:latin typeface="+mn-lt"/>
                <a:cs typeface="+mn-cs"/>
              </a:rPr>
              <a:t> non </a:t>
            </a:r>
            <a:r>
              <a:rPr lang="en-US" altLang="en-IT" sz="2200" dirty="0" err="1">
                <a:solidFill>
                  <a:schemeClr val="tx1"/>
                </a:solidFill>
                <a:latin typeface="+mn-lt"/>
                <a:cs typeface="+mn-cs"/>
              </a:rPr>
              <a:t>riescono</a:t>
            </a:r>
            <a:r>
              <a:rPr lang="en-US" altLang="en-IT" sz="2200" dirty="0">
                <a:solidFill>
                  <a:schemeClr val="tx1"/>
                </a:solidFill>
                <a:latin typeface="+mn-lt"/>
                <a:cs typeface="+mn-cs"/>
              </a:rPr>
              <a:t> a </a:t>
            </a:r>
            <a:r>
              <a:rPr lang="en-US" altLang="en-IT" sz="2200" dirty="0" err="1">
                <a:solidFill>
                  <a:schemeClr val="tx1"/>
                </a:solidFill>
                <a:latin typeface="+mn-lt"/>
                <a:cs typeface="+mn-cs"/>
              </a:rPr>
              <a:t>disciplinare</a:t>
            </a:r>
            <a:r>
              <a:rPr lang="en-US" altLang="en-IT" sz="22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200" dirty="0" err="1">
                <a:solidFill>
                  <a:schemeClr val="tx1"/>
                </a:solidFill>
                <a:latin typeface="+mn-lt"/>
                <a:cs typeface="+mn-cs"/>
              </a:rPr>
              <a:t>ogni</a:t>
            </a:r>
            <a:r>
              <a:rPr lang="en-US" altLang="en-IT" sz="22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200" dirty="0" err="1">
                <a:solidFill>
                  <a:schemeClr val="tx1"/>
                </a:solidFill>
                <a:latin typeface="+mn-lt"/>
                <a:cs typeface="+mn-cs"/>
              </a:rPr>
              <a:t>aspetto</a:t>
            </a:r>
            <a:r>
              <a:rPr lang="en-US" altLang="en-IT" sz="2200" dirty="0">
                <a:solidFill>
                  <a:schemeClr val="tx1"/>
                </a:solidFill>
                <a:latin typeface="+mn-lt"/>
                <a:cs typeface="+mn-cs"/>
              </a:rPr>
              <a:t> del </a:t>
            </a:r>
            <a:r>
              <a:rPr lang="en-US" altLang="en-IT" sz="2200" dirty="0" err="1">
                <a:solidFill>
                  <a:schemeClr val="tx1"/>
                </a:solidFill>
                <a:latin typeface="+mn-lt"/>
                <a:cs typeface="+mn-cs"/>
              </a:rPr>
              <a:t>rapporto</a:t>
            </a:r>
            <a:r>
              <a:rPr lang="en-US" altLang="en-IT" sz="2200" dirty="0">
                <a:solidFill>
                  <a:schemeClr val="tx1"/>
                </a:solidFill>
                <a:latin typeface="+mn-lt"/>
                <a:cs typeface="+mn-cs"/>
              </a:rPr>
              <a:t> di </a:t>
            </a:r>
            <a:r>
              <a:rPr lang="en-US" altLang="en-IT" sz="2200" dirty="0" err="1">
                <a:solidFill>
                  <a:schemeClr val="tx1"/>
                </a:solidFill>
                <a:latin typeface="+mn-lt"/>
                <a:cs typeface="+mn-cs"/>
              </a:rPr>
              <a:t>lavoro</a:t>
            </a:r>
            <a:r>
              <a:rPr lang="en-US" altLang="en-IT" sz="2200" dirty="0">
                <a:solidFill>
                  <a:schemeClr val="tx1"/>
                </a:solidFill>
                <a:latin typeface="+mn-lt"/>
                <a:cs typeface="+mn-cs"/>
              </a:rPr>
              <a:t>.</a:t>
            </a:r>
          </a:p>
          <a:p>
            <a:pPr marL="212725" indent="-228600">
              <a:lnSpc>
                <a:spcPct val="90000"/>
              </a:lnSpc>
              <a:spcBef>
                <a:spcPts val="1138"/>
              </a:spcBef>
              <a:spcAft>
                <a:spcPts val="1138"/>
              </a:spcAft>
              <a:buClr>
                <a:srgbClr val="00808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altLang="en-IT" sz="2200" b="1" dirty="0" err="1">
                <a:solidFill>
                  <a:schemeClr val="tx1"/>
                </a:solidFill>
                <a:latin typeface="+mn-lt"/>
                <a:cs typeface="+mn-cs"/>
              </a:rPr>
              <a:t>Riduce</a:t>
            </a:r>
            <a:r>
              <a:rPr lang="en-US" altLang="en-IT" sz="2200" b="1" dirty="0">
                <a:solidFill>
                  <a:schemeClr val="tx1"/>
                </a:solidFill>
                <a:latin typeface="+mn-lt"/>
                <a:cs typeface="+mn-cs"/>
              </a:rPr>
              <a:t> la </a:t>
            </a:r>
            <a:r>
              <a:rPr lang="en-US" altLang="en-IT" sz="2200" b="1" dirty="0" err="1">
                <a:solidFill>
                  <a:schemeClr val="tx1"/>
                </a:solidFill>
                <a:latin typeface="+mn-lt"/>
                <a:cs typeface="+mn-cs"/>
              </a:rPr>
              <a:t>necessità</a:t>
            </a:r>
            <a:r>
              <a:rPr lang="en-US" altLang="en-IT" sz="2200" b="1" dirty="0">
                <a:solidFill>
                  <a:schemeClr val="tx1"/>
                </a:solidFill>
                <a:latin typeface="+mn-lt"/>
                <a:cs typeface="+mn-cs"/>
              </a:rPr>
              <a:t> di </a:t>
            </a:r>
            <a:r>
              <a:rPr lang="en-US" altLang="en-IT" sz="2200" b="1" dirty="0" err="1">
                <a:solidFill>
                  <a:schemeClr val="tx1"/>
                </a:solidFill>
                <a:latin typeface="+mn-lt"/>
                <a:cs typeface="+mn-cs"/>
              </a:rPr>
              <a:t>supervisione</a:t>
            </a:r>
            <a:r>
              <a:rPr lang="en-US" altLang="en-IT" sz="22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200" b="1" dirty="0" err="1">
                <a:solidFill>
                  <a:schemeClr val="tx1"/>
                </a:solidFill>
                <a:latin typeface="+mn-lt"/>
                <a:cs typeface="+mn-cs"/>
              </a:rPr>
              <a:t>organizzativa</a:t>
            </a:r>
            <a:r>
              <a:rPr lang="en-US" altLang="en-IT" sz="2200" dirty="0">
                <a:solidFill>
                  <a:schemeClr val="tx1"/>
                </a:solidFill>
                <a:latin typeface="+mn-lt"/>
                <a:cs typeface="+mn-cs"/>
              </a:rPr>
              <a:t>. </a:t>
            </a:r>
            <a:r>
              <a:rPr lang="en-US" altLang="en-IT" sz="2200" dirty="0" err="1">
                <a:solidFill>
                  <a:schemeClr val="tx1"/>
                </a:solidFill>
                <a:latin typeface="+mn-lt"/>
                <a:cs typeface="+mn-cs"/>
              </a:rPr>
              <a:t>Sono</a:t>
            </a:r>
            <a:r>
              <a:rPr lang="en-US" altLang="en-IT" sz="22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200" dirty="0" err="1">
                <a:solidFill>
                  <a:schemeClr val="tx1"/>
                </a:solidFill>
                <a:latin typeface="+mn-lt"/>
                <a:cs typeface="+mn-cs"/>
              </a:rPr>
              <a:t>gli</a:t>
            </a:r>
            <a:r>
              <a:rPr lang="en-US" altLang="en-IT" sz="22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200" dirty="0" err="1">
                <a:solidFill>
                  <a:schemeClr val="tx1"/>
                </a:solidFill>
                <a:latin typeface="+mn-lt"/>
                <a:cs typeface="+mn-cs"/>
              </a:rPr>
              <a:t>stessi</a:t>
            </a:r>
            <a:r>
              <a:rPr lang="en-US" altLang="en-IT" sz="22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200" dirty="0" err="1">
                <a:solidFill>
                  <a:schemeClr val="tx1"/>
                </a:solidFill>
                <a:latin typeface="+mn-lt"/>
                <a:cs typeface="+mn-cs"/>
              </a:rPr>
              <a:t>dipendenti</a:t>
            </a:r>
            <a:r>
              <a:rPr lang="en-US" altLang="en-IT" sz="22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200" dirty="0" err="1">
                <a:solidFill>
                  <a:schemeClr val="tx1"/>
                </a:solidFill>
                <a:latin typeface="+mn-lt"/>
                <a:cs typeface="+mn-cs"/>
              </a:rPr>
              <a:t>che</a:t>
            </a:r>
            <a:r>
              <a:rPr lang="en-US" altLang="en-IT" sz="22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en-IT" sz="2200" dirty="0" err="1">
                <a:solidFill>
                  <a:schemeClr val="tx1"/>
                </a:solidFill>
                <a:latin typeface="+mn-lt"/>
                <a:cs typeface="+mn-cs"/>
              </a:rPr>
              <a:t>attendendosi</a:t>
            </a:r>
            <a:r>
              <a:rPr lang="en-US" altLang="en-IT" sz="22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200" dirty="0" err="1">
                <a:solidFill>
                  <a:schemeClr val="tx1"/>
                </a:solidFill>
                <a:latin typeface="+mn-lt"/>
                <a:cs typeface="+mn-cs"/>
              </a:rPr>
              <a:t>delle</a:t>
            </a:r>
            <a:r>
              <a:rPr lang="en-US" altLang="en-IT" sz="22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200" dirty="0" err="1">
                <a:solidFill>
                  <a:schemeClr val="tx1"/>
                </a:solidFill>
                <a:latin typeface="+mn-lt"/>
                <a:cs typeface="+mn-cs"/>
              </a:rPr>
              <a:t>ricompense</a:t>
            </a:r>
            <a:r>
              <a:rPr lang="en-US" altLang="en-IT" sz="22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en-IT" sz="2200" dirty="0" err="1">
                <a:solidFill>
                  <a:schemeClr val="tx1"/>
                </a:solidFill>
                <a:latin typeface="+mn-lt"/>
                <a:cs typeface="+mn-cs"/>
              </a:rPr>
              <a:t>esercitano</a:t>
            </a:r>
            <a:r>
              <a:rPr lang="en-US" altLang="en-IT" sz="22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200" dirty="0" err="1">
                <a:solidFill>
                  <a:schemeClr val="tx1"/>
                </a:solidFill>
                <a:latin typeface="+mn-lt"/>
                <a:cs typeface="+mn-cs"/>
              </a:rPr>
              <a:t>autocontrollo</a:t>
            </a:r>
            <a:r>
              <a:rPr lang="en-US" altLang="en-IT" sz="2200" dirty="0">
                <a:solidFill>
                  <a:schemeClr val="tx1"/>
                </a:solidFill>
                <a:latin typeface="+mn-lt"/>
                <a:cs typeface="+mn-cs"/>
              </a:rPr>
              <a:t> sui </a:t>
            </a:r>
            <a:r>
              <a:rPr lang="en-US" altLang="en-IT" sz="2200" dirty="0" err="1">
                <a:solidFill>
                  <a:schemeClr val="tx1"/>
                </a:solidFill>
                <a:latin typeface="+mn-lt"/>
                <a:cs typeface="+mn-cs"/>
              </a:rPr>
              <a:t>propri</a:t>
            </a:r>
            <a:r>
              <a:rPr lang="en-US" altLang="en-IT" sz="22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200" dirty="0" err="1">
                <a:solidFill>
                  <a:schemeClr val="tx1"/>
                </a:solidFill>
                <a:latin typeface="+mn-lt"/>
                <a:cs typeface="+mn-cs"/>
              </a:rPr>
              <a:t>comportamenti</a:t>
            </a:r>
            <a:r>
              <a:rPr lang="en-US" altLang="en-IT" sz="2200" dirty="0">
                <a:solidFill>
                  <a:schemeClr val="tx1"/>
                </a:solidFill>
                <a:latin typeface="+mn-lt"/>
                <a:cs typeface="+mn-cs"/>
              </a:rPr>
              <a:t>.</a:t>
            </a:r>
          </a:p>
          <a:p>
            <a:pPr marL="212725" indent="-228600">
              <a:lnSpc>
                <a:spcPct val="90000"/>
              </a:lnSpc>
              <a:spcBef>
                <a:spcPts val="1138"/>
              </a:spcBef>
              <a:spcAft>
                <a:spcPts val="1138"/>
              </a:spcAft>
              <a:buClr>
                <a:srgbClr val="00808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altLang="en-IT" sz="2200" dirty="0" err="1">
                <a:solidFill>
                  <a:schemeClr val="tx1"/>
                </a:solidFill>
                <a:latin typeface="+mn-lt"/>
                <a:cs typeface="+mn-cs"/>
              </a:rPr>
              <a:t>Fornisce</a:t>
            </a:r>
            <a:r>
              <a:rPr lang="en-US" altLang="en-IT" sz="2200" dirty="0">
                <a:solidFill>
                  <a:schemeClr val="tx1"/>
                </a:solidFill>
                <a:latin typeface="+mn-lt"/>
                <a:cs typeface="+mn-cs"/>
              </a:rPr>
              <a:t> la </a:t>
            </a:r>
            <a:r>
              <a:rPr lang="en-US" altLang="en-IT" sz="2200" dirty="0" err="1">
                <a:solidFill>
                  <a:schemeClr val="tx1"/>
                </a:solidFill>
                <a:latin typeface="+mn-lt"/>
                <a:cs typeface="+mn-cs"/>
              </a:rPr>
              <a:t>sensazione</a:t>
            </a:r>
            <a:r>
              <a:rPr lang="en-US" altLang="en-IT" sz="2200" dirty="0">
                <a:solidFill>
                  <a:schemeClr val="tx1"/>
                </a:solidFill>
                <a:latin typeface="+mn-lt"/>
                <a:cs typeface="+mn-cs"/>
              </a:rPr>
              <a:t> di</a:t>
            </a:r>
            <a:r>
              <a:rPr lang="en-US" altLang="en-IT" sz="22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200" b="1" dirty="0" err="1">
                <a:solidFill>
                  <a:schemeClr val="tx1"/>
                </a:solidFill>
                <a:latin typeface="+mn-lt"/>
                <a:cs typeface="+mn-cs"/>
              </a:rPr>
              <a:t>influenzare</a:t>
            </a:r>
            <a:r>
              <a:rPr lang="en-US" altLang="en-IT" sz="2200" b="1" dirty="0">
                <a:solidFill>
                  <a:schemeClr val="tx1"/>
                </a:solidFill>
                <a:latin typeface="+mn-lt"/>
                <a:cs typeface="+mn-cs"/>
              </a:rPr>
              <a:t> il proprio </a:t>
            </a:r>
            <a:r>
              <a:rPr lang="en-US" altLang="en-IT" sz="2200" b="1" dirty="0" err="1">
                <a:solidFill>
                  <a:schemeClr val="tx1"/>
                </a:solidFill>
                <a:latin typeface="+mn-lt"/>
                <a:cs typeface="+mn-cs"/>
              </a:rPr>
              <a:t>destino</a:t>
            </a:r>
            <a:r>
              <a:rPr lang="en-US" altLang="en-IT" sz="22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200" dirty="0" err="1">
                <a:solidFill>
                  <a:schemeClr val="tx1"/>
                </a:solidFill>
                <a:latin typeface="+mn-lt"/>
                <a:cs typeface="+mn-cs"/>
              </a:rPr>
              <a:t>all'interno</a:t>
            </a:r>
            <a:r>
              <a:rPr lang="en-US" altLang="en-IT" sz="22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200" dirty="0" err="1">
                <a:solidFill>
                  <a:schemeClr val="tx1"/>
                </a:solidFill>
                <a:latin typeface="+mn-lt"/>
                <a:cs typeface="+mn-cs"/>
              </a:rPr>
              <a:t>dell'organizzazione</a:t>
            </a:r>
            <a:r>
              <a:rPr lang="en-US" altLang="en-IT" sz="2200" dirty="0">
                <a:solidFill>
                  <a:schemeClr val="tx1"/>
                </a:solidFill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943" name="Rectangle 3994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945" name="Rectangle 3994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47" name="Rectangle 3994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49" name="Rectangle 3994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51" name="Rectangle 3995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953" name="Freeform: Shape 3995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955" name="Rectangle 3995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7" name="Rectangle 1">
            <a:extLst>
              <a:ext uri="{FF2B5EF4-FFF2-40B4-BE49-F238E27FC236}">
                <a16:creationId xmlns:a16="http://schemas.microsoft.com/office/drawing/2014/main" id="{BBAE1050-DFA3-3A9C-315D-7366FEE0AEA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en-IT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Creazione del contratto psicologico: il processo</a:t>
            </a:r>
          </a:p>
        </p:txBody>
      </p:sp>
      <p:sp>
        <p:nvSpPr>
          <p:cNvPr id="39938" name="Text Box 2">
            <a:extLst>
              <a:ext uri="{FF2B5EF4-FFF2-40B4-BE49-F238E27FC236}">
                <a16:creationId xmlns:a16="http://schemas.microsoft.com/office/drawing/2014/main" id="{B0494A03-ACBB-6C5D-F9B9-8172F0E7B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4810" y="649480"/>
            <a:ext cx="7737875" cy="59432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212725" indent="-212725"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2725" algn="l"/>
                <a:tab pos="660400" algn="l"/>
                <a:tab pos="1109663" algn="l"/>
                <a:tab pos="1558925" algn="l"/>
                <a:tab pos="2008188" algn="l"/>
                <a:tab pos="2457450" algn="l"/>
                <a:tab pos="2906713" algn="l"/>
                <a:tab pos="3355975" algn="l"/>
                <a:tab pos="3805238" algn="l"/>
                <a:tab pos="4254500" algn="l"/>
                <a:tab pos="4703763" algn="l"/>
                <a:tab pos="5153025" algn="l"/>
                <a:tab pos="5602288" algn="l"/>
                <a:tab pos="6051550" algn="l"/>
                <a:tab pos="6500813" algn="l"/>
                <a:tab pos="6950075" algn="l"/>
                <a:tab pos="7399338" algn="l"/>
                <a:tab pos="7848600" algn="l"/>
                <a:tab pos="8297863" algn="l"/>
                <a:tab pos="8747125" algn="l"/>
                <a:tab pos="9196388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575"/>
              </a:spcBef>
              <a:spcAft>
                <a:spcPts val="575"/>
              </a:spcAft>
              <a:buClr>
                <a:srgbClr val="00808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Il/la </a:t>
            </a:r>
            <a:r>
              <a:rPr lang="en-US" altLang="en-IT" b="1" dirty="0" err="1">
                <a:solidFill>
                  <a:schemeClr val="tx1"/>
                </a:solidFill>
                <a:latin typeface="+mn-lt"/>
                <a:cs typeface="+mn-cs"/>
              </a:rPr>
              <a:t>dipendente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attraverso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la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stipulazione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del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contratto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svolge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un'attività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lavorativa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i="1" dirty="0">
                <a:solidFill>
                  <a:schemeClr val="tx1"/>
                </a:solidFill>
                <a:latin typeface="+mn-lt"/>
                <a:cs typeface="+mn-cs"/>
              </a:rPr>
              <a:t>alle </a:t>
            </a:r>
            <a:r>
              <a:rPr lang="en-US" altLang="en-IT" i="1" dirty="0" err="1">
                <a:solidFill>
                  <a:schemeClr val="tx1"/>
                </a:solidFill>
                <a:latin typeface="+mn-lt"/>
                <a:cs typeface="+mn-cs"/>
              </a:rPr>
              <a:t>dipendenze</a:t>
            </a:r>
            <a:r>
              <a:rPr lang="en-US" altLang="en-IT" i="1" dirty="0">
                <a:solidFill>
                  <a:schemeClr val="tx1"/>
                </a:solidFill>
                <a:latin typeface="+mn-lt"/>
                <a:cs typeface="+mn-cs"/>
              </a:rPr>
              <a:t> del </a:t>
            </a:r>
            <a:r>
              <a:rPr lang="en-US" altLang="en-IT" i="1" dirty="0" err="1">
                <a:solidFill>
                  <a:schemeClr val="tx1"/>
                </a:solidFill>
                <a:latin typeface="+mn-lt"/>
                <a:cs typeface="+mn-cs"/>
              </a:rPr>
              <a:t>datore</a:t>
            </a:r>
            <a:r>
              <a:rPr lang="en-US" altLang="en-IT" i="1" dirty="0">
                <a:solidFill>
                  <a:schemeClr val="tx1"/>
                </a:solidFill>
                <a:latin typeface="+mn-lt"/>
                <a:cs typeface="+mn-cs"/>
              </a:rPr>
              <a:t> di </a:t>
            </a:r>
            <a:r>
              <a:rPr lang="en-US" altLang="en-IT" i="1" dirty="0" err="1">
                <a:solidFill>
                  <a:schemeClr val="tx1"/>
                </a:solidFill>
                <a:latin typeface="+mn-lt"/>
                <a:cs typeface="+mn-cs"/>
              </a:rPr>
              <a:t>lavoro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.</a:t>
            </a:r>
          </a:p>
          <a:p>
            <a:pPr indent="-228600">
              <a:lnSpc>
                <a:spcPct val="90000"/>
              </a:lnSpc>
              <a:spcBef>
                <a:spcPts val="575"/>
              </a:spcBef>
              <a:spcAft>
                <a:spcPts val="575"/>
              </a:spcAft>
              <a:buClr>
                <a:srgbClr val="00808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Il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datore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di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lavoro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viene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identificato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e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proiettato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sull’</a:t>
            </a:r>
            <a:r>
              <a:rPr lang="en-US" altLang="en-IT" b="1" dirty="0" err="1">
                <a:solidFill>
                  <a:schemeClr val="tx1"/>
                </a:solidFill>
                <a:latin typeface="+mn-lt"/>
                <a:cs typeface="+mn-cs"/>
              </a:rPr>
              <a:t>organizzazione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. </a:t>
            </a:r>
          </a:p>
          <a:p>
            <a:pPr indent="-228600">
              <a:lnSpc>
                <a:spcPct val="90000"/>
              </a:lnSpc>
              <a:spcBef>
                <a:spcPts val="575"/>
              </a:spcBef>
              <a:spcAft>
                <a:spcPts val="575"/>
              </a:spcAft>
              <a:buClr>
                <a:srgbClr val="00808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Gli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obiettivi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dell'org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.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possono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incoraggiare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lo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sviluppo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del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contratto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psicologico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in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diversi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modi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: </a:t>
            </a:r>
          </a:p>
          <a:p>
            <a:pPr marL="587375" lvl="1" indent="-228600">
              <a:spcBef>
                <a:spcPts val="575"/>
              </a:spcBef>
              <a:spcAft>
                <a:spcPts val="575"/>
              </a:spcAft>
              <a:buFont typeface="Arial" panose="020B0604020202020204" pitchFamily="34" charset="0"/>
              <a:buChar char="•"/>
            </a:pPr>
            <a:r>
              <a:rPr lang="en-US" altLang="en-IT" b="1" dirty="0" err="1">
                <a:solidFill>
                  <a:schemeClr val="tx1"/>
                </a:solidFill>
                <a:latin typeface="+mn-lt"/>
                <a:cs typeface="+mn-cs"/>
              </a:rPr>
              <a:t>comunicazione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(es. </a:t>
            </a:r>
            <a:r>
              <a:rPr lang="en-US" altLang="en-IT" i="1" dirty="0" err="1">
                <a:solidFill>
                  <a:schemeClr val="tx1"/>
                </a:solidFill>
                <a:latin typeface="+mn-lt"/>
                <a:cs typeface="+mn-cs"/>
              </a:rPr>
              <a:t>brevi</a:t>
            </a:r>
            <a:r>
              <a:rPr lang="en-US" altLang="en-IT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i="1" dirty="0" err="1">
                <a:solidFill>
                  <a:schemeClr val="tx1"/>
                </a:solidFill>
                <a:latin typeface="+mn-lt"/>
                <a:cs typeface="+mn-cs"/>
              </a:rPr>
              <a:t>messagg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i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sulle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performance o </a:t>
            </a:r>
            <a:r>
              <a:rPr lang="en-US" altLang="en-IT" i="1" dirty="0">
                <a:solidFill>
                  <a:schemeClr val="tx1"/>
                </a:solidFill>
                <a:latin typeface="+mn-lt"/>
                <a:cs typeface="+mn-cs"/>
              </a:rPr>
              <a:t>feedback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sul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riconoscimento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della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lealtà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)</a:t>
            </a:r>
          </a:p>
          <a:p>
            <a:pPr marL="587375" lvl="1" indent="-228600">
              <a:spcBef>
                <a:spcPts val="575"/>
              </a:spcBef>
              <a:spcAft>
                <a:spcPts val="575"/>
              </a:spcAft>
              <a:buFont typeface="Arial" panose="020B0604020202020204" pitchFamily="34" charset="0"/>
              <a:buChar char="•"/>
            </a:pPr>
            <a:r>
              <a:rPr lang="en-US" altLang="en-IT" b="1" i="1" dirty="0" err="1">
                <a:solidFill>
                  <a:schemeClr val="tx1"/>
                </a:solidFill>
                <a:latin typeface="+mn-lt"/>
                <a:cs typeface="+mn-cs"/>
              </a:rPr>
              <a:t>incentivi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offerti</a:t>
            </a:r>
            <a:endParaRPr lang="en-US" altLang="en-IT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587375" lvl="1" indent="-228600">
              <a:spcBef>
                <a:spcPts val="575"/>
              </a:spcBef>
              <a:spcAft>
                <a:spcPts val="575"/>
              </a:spcAft>
              <a:buFont typeface="Arial" panose="020B0604020202020204" pitchFamily="34" charset="0"/>
              <a:buChar char="•"/>
            </a:pPr>
            <a:r>
              <a:rPr lang="en-US" altLang="en-IT" b="1" dirty="0" err="1">
                <a:solidFill>
                  <a:schemeClr val="tx1"/>
                </a:solidFill>
                <a:latin typeface="+mn-lt"/>
                <a:cs typeface="+mn-cs"/>
              </a:rPr>
              <a:t>Ecosistema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/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ambiente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(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valori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ed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artefatti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)</a:t>
            </a:r>
          </a:p>
          <a:p>
            <a:pPr marL="587375" lvl="1" indent="-228600">
              <a:spcBef>
                <a:spcPts val="575"/>
              </a:spcBef>
              <a:spcAft>
                <a:spcPts val="575"/>
              </a:spcAft>
              <a:buFont typeface="Arial" panose="020B0604020202020204" pitchFamily="34" charset="0"/>
              <a:buChar char="•"/>
            </a:pPr>
            <a:r>
              <a:rPr lang="en-US" altLang="en-IT" b="1" dirty="0" err="1">
                <a:solidFill>
                  <a:schemeClr val="tx1"/>
                </a:solidFill>
                <a:latin typeface="+mn-lt"/>
                <a:cs typeface="+mn-cs"/>
              </a:rPr>
              <a:t>norme</a:t>
            </a:r>
            <a:r>
              <a:rPr lang="en-US" altLang="en-IT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b="1" dirty="0" err="1">
                <a:solidFill>
                  <a:schemeClr val="tx1"/>
                </a:solidFill>
                <a:latin typeface="+mn-lt"/>
                <a:cs typeface="+mn-cs"/>
              </a:rPr>
              <a:t>sociali</a:t>
            </a:r>
            <a:r>
              <a:rPr lang="en-US" altLang="en-IT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che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spingono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i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/le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dipendenti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a </a:t>
            </a:r>
            <a:r>
              <a:rPr lang="en-US" altLang="en-IT" i="1" dirty="0" err="1">
                <a:solidFill>
                  <a:schemeClr val="tx1"/>
                </a:solidFill>
                <a:latin typeface="+mn-lt"/>
                <a:cs typeface="+mn-cs"/>
              </a:rPr>
              <a:t>creare</a:t>
            </a:r>
            <a:r>
              <a:rPr lang="en-US" altLang="en-IT" i="1" dirty="0">
                <a:solidFill>
                  <a:schemeClr val="tx1"/>
                </a:solidFill>
                <a:latin typeface="+mn-lt"/>
                <a:cs typeface="+mn-cs"/>
              </a:rPr>
              <a:t> un </a:t>
            </a:r>
            <a:r>
              <a:rPr lang="en-US" altLang="en-IT" i="1" dirty="0" err="1">
                <a:solidFill>
                  <a:schemeClr val="tx1"/>
                </a:solidFill>
                <a:latin typeface="+mn-lt"/>
                <a:cs typeface="+mn-cs"/>
              </a:rPr>
              <a:t>accordo</a:t>
            </a:r>
            <a:r>
              <a:rPr lang="en-US" altLang="en-IT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i="1" dirty="0" err="1">
                <a:solidFill>
                  <a:schemeClr val="tx1"/>
                </a:solidFill>
                <a:latin typeface="+mn-lt"/>
                <a:cs typeface="+mn-cs"/>
              </a:rPr>
              <a:t>che</a:t>
            </a:r>
            <a:r>
              <a:rPr lang="en-US" altLang="en-IT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i="1" dirty="0" err="1">
                <a:solidFill>
                  <a:schemeClr val="tx1"/>
                </a:solidFill>
                <a:latin typeface="+mn-lt"/>
                <a:cs typeface="+mn-cs"/>
              </a:rPr>
              <a:t>rappresenti</a:t>
            </a:r>
            <a:r>
              <a:rPr lang="en-US" altLang="en-IT" i="1" dirty="0">
                <a:solidFill>
                  <a:schemeClr val="tx1"/>
                </a:solidFill>
                <a:latin typeface="+mn-lt"/>
                <a:cs typeface="+mn-cs"/>
              </a:rPr>
              <a:t> il </a:t>
            </a:r>
            <a:r>
              <a:rPr lang="en-US" altLang="en-IT" i="1" dirty="0" err="1">
                <a:solidFill>
                  <a:schemeClr val="tx1"/>
                </a:solidFill>
                <a:latin typeface="+mn-lt"/>
                <a:cs typeface="+mn-cs"/>
              </a:rPr>
              <a:t>loro</a:t>
            </a:r>
            <a:r>
              <a:rPr lang="en-US" altLang="en-IT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i="1" dirty="0" err="1">
                <a:solidFill>
                  <a:schemeClr val="tx1"/>
                </a:solidFill>
                <a:latin typeface="+mn-lt"/>
                <a:cs typeface="+mn-cs"/>
              </a:rPr>
              <a:t>rapporto</a:t>
            </a:r>
            <a:r>
              <a:rPr lang="en-US" altLang="en-IT" i="1" dirty="0">
                <a:solidFill>
                  <a:schemeClr val="tx1"/>
                </a:solidFill>
                <a:latin typeface="+mn-lt"/>
                <a:cs typeface="+mn-cs"/>
              </a:rPr>
              <a:t> con </a:t>
            </a:r>
            <a:r>
              <a:rPr lang="en-US" altLang="en-IT" i="1" dirty="0" err="1">
                <a:solidFill>
                  <a:schemeClr val="tx1"/>
                </a:solidFill>
                <a:latin typeface="+mn-lt"/>
                <a:cs typeface="+mn-cs"/>
              </a:rPr>
              <a:t>l'org</a:t>
            </a:r>
            <a:r>
              <a:rPr lang="en-US" altLang="en-IT" i="1" dirty="0">
                <a:solidFill>
                  <a:schemeClr val="tx1"/>
                </a:solidFill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F3D9A-F686-A5AA-ABDA-8C3B68F5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T" dirty="0"/>
              <a:t>Il contratto psicologico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95F30B-D9BD-6578-FA74-3D353D13C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5007" y="1825624"/>
            <a:ext cx="6838250" cy="49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07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040" name="Rectangle 44039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42" name="Rectangle 44041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34" name="Text Box 2">
            <a:extLst>
              <a:ext uri="{FF2B5EF4-FFF2-40B4-BE49-F238E27FC236}">
                <a16:creationId xmlns:a16="http://schemas.microsoft.com/office/drawing/2014/main" id="{C2E8897E-5DA8-FD92-E956-B9011247D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125" y="105032"/>
            <a:ext cx="7599042" cy="13386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en-IT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Il </a:t>
            </a:r>
            <a:r>
              <a:rPr lang="en-US" altLang="en-IT" sz="28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contratto</a:t>
            </a:r>
            <a:r>
              <a:rPr lang="en-US" altLang="en-IT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IT" sz="28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psicologico</a:t>
            </a:r>
            <a:r>
              <a:rPr lang="en-US" altLang="en-IT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</a:t>
            </a:r>
            <a:r>
              <a:rPr lang="en-US" altLang="en-IT" sz="28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percezione</a:t>
            </a:r>
            <a:r>
              <a:rPr lang="en-US" altLang="en-IT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del </a:t>
            </a:r>
            <a:r>
              <a:rPr lang="en-US" altLang="en-IT" sz="28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dipendente</a:t>
            </a:r>
            <a:r>
              <a:rPr lang="en-US" altLang="en-IT" sz="2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44036" name="Picture 44035" descr="Background pattern&#10;&#10;Description automatically generated">
            <a:extLst>
              <a:ext uri="{FF2B5EF4-FFF2-40B4-BE49-F238E27FC236}">
                <a16:creationId xmlns:a16="http://schemas.microsoft.com/office/drawing/2014/main" id="{06B6DA99-19A8-0ACA-AEAF-CCA6994475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87" r="17010" b="-3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4033" name="Text Box 1">
            <a:extLst>
              <a:ext uri="{FF2B5EF4-FFF2-40B4-BE49-F238E27FC236}">
                <a16:creationId xmlns:a16="http://schemas.microsoft.com/office/drawing/2014/main" id="{81BBEBF1-507C-56B5-090D-3E3730C5C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4759" y="1320801"/>
            <a:ext cx="8301774" cy="52944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215900" indent="-212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428625" indent="-215900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460375" indent="-228600">
              <a:lnSpc>
                <a:spcPct val="90000"/>
              </a:lnSpc>
              <a:spcAft>
                <a:spcPts val="600"/>
              </a:spcAft>
              <a:buClr>
                <a:srgbClr val="00808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altLang="en-IT" b="1" i="1" dirty="0">
                <a:solidFill>
                  <a:schemeClr val="tx1"/>
                </a:solidFill>
                <a:latin typeface="+mn-lt"/>
                <a:cs typeface="+mn-cs"/>
              </a:rPr>
              <a:t>La </a:t>
            </a:r>
            <a:r>
              <a:rPr lang="en-US" altLang="en-IT" b="1" i="1" dirty="0" err="1">
                <a:solidFill>
                  <a:schemeClr val="tx1"/>
                </a:solidFill>
                <a:latin typeface="+mn-lt"/>
                <a:cs typeface="+mn-cs"/>
              </a:rPr>
              <a:t>promessa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: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un'assicurazione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detta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o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scritta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o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una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condizione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che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fa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sorgere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delle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aspettative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tra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le parti.</a:t>
            </a:r>
          </a:p>
          <a:p>
            <a:pPr lvl="2" indent="-228600">
              <a:lnSpc>
                <a:spcPct val="90000"/>
              </a:lnSpc>
              <a:spcAft>
                <a:spcPts val="600"/>
              </a:spcAft>
              <a:buClr>
                <a:srgbClr val="00808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altLang="en-IT" i="1" dirty="0" err="1">
                <a:solidFill>
                  <a:schemeClr val="tx1"/>
                </a:solidFill>
                <a:latin typeface="+mn-lt"/>
                <a:cs typeface="+mn-cs"/>
              </a:rPr>
              <a:t>Promesse</a:t>
            </a:r>
            <a:r>
              <a:rPr lang="en-US" altLang="en-IT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i="1" dirty="0" err="1">
                <a:solidFill>
                  <a:schemeClr val="tx1"/>
                </a:solidFill>
                <a:latin typeface="+mn-lt"/>
                <a:cs typeface="+mn-cs"/>
              </a:rPr>
              <a:t>comunicate</a:t>
            </a:r>
            <a:r>
              <a:rPr lang="en-US" altLang="en-IT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i="1" dirty="0" err="1">
                <a:solidFill>
                  <a:schemeClr val="tx1"/>
                </a:solidFill>
                <a:latin typeface="+mn-lt"/>
                <a:cs typeface="+mn-cs"/>
              </a:rPr>
              <a:t>attraverso</a:t>
            </a:r>
            <a:r>
              <a:rPr lang="en-US" altLang="en-IT" i="1" dirty="0">
                <a:solidFill>
                  <a:schemeClr val="tx1"/>
                </a:solidFill>
                <a:latin typeface="+mn-lt"/>
                <a:cs typeface="+mn-cs"/>
              </a:rPr>
              <a:t> parole 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(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scritte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o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dette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),  </a:t>
            </a:r>
            <a:r>
              <a:rPr lang="en-US" altLang="en-IT" i="1" dirty="0" err="1">
                <a:solidFill>
                  <a:schemeClr val="tx1"/>
                </a:solidFill>
                <a:latin typeface="+mn-lt"/>
                <a:cs typeface="+mn-cs"/>
              </a:rPr>
              <a:t>garanzie</a:t>
            </a:r>
            <a:r>
              <a:rPr lang="en-US" altLang="en-IT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i="1" dirty="0" err="1">
                <a:solidFill>
                  <a:schemeClr val="tx1"/>
                </a:solidFill>
                <a:latin typeface="+mn-lt"/>
                <a:cs typeface="+mn-cs"/>
              </a:rPr>
              <a:t>basate</a:t>
            </a:r>
            <a:r>
              <a:rPr lang="en-US" altLang="en-IT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i="1" dirty="0" err="1">
                <a:solidFill>
                  <a:schemeClr val="tx1"/>
                </a:solidFill>
                <a:latin typeface="+mn-lt"/>
                <a:cs typeface="+mn-cs"/>
              </a:rPr>
              <a:t>su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fatti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sono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“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veri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”; </a:t>
            </a:r>
            <a:r>
              <a:rPr lang="en-US" altLang="en-IT" i="1" dirty="0" err="1">
                <a:solidFill>
                  <a:schemeClr val="tx1"/>
                </a:solidFill>
                <a:latin typeface="+mn-lt"/>
                <a:cs typeface="+mn-cs"/>
              </a:rPr>
              <a:t>promesse</a:t>
            </a:r>
            <a:r>
              <a:rPr lang="en-US" altLang="en-IT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i="1" dirty="0" err="1">
                <a:solidFill>
                  <a:schemeClr val="tx1"/>
                </a:solidFill>
                <a:latin typeface="+mn-lt"/>
                <a:cs typeface="+mn-cs"/>
              </a:rPr>
              <a:t>esplicite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che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orientano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il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soggetto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verso un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particolare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corso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di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azioni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.</a:t>
            </a:r>
          </a:p>
          <a:p>
            <a:pPr lvl="2" indent="-228600">
              <a:lnSpc>
                <a:spcPct val="90000"/>
              </a:lnSpc>
              <a:spcAft>
                <a:spcPts val="600"/>
              </a:spcAft>
              <a:buClr>
                <a:srgbClr val="00808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altLang="en-IT" u="sng" dirty="0" err="1">
                <a:solidFill>
                  <a:schemeClr val="tx1"/>
                </a:solidFill>
                <a:latin typeface="+mn-lt"/>
                <a:cs typeface="+mn-cs"/>
              </a:rPr>
              <a:t>Promesse</a:t>
            </a:r>
            <a:r>
              <a:rPr lang="en-US" altLang="en-IT" u="sng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u="sng" dirty="0" err="1">
                <a:solidFill>
                  <a:schemeClr val="tx1"/>
                </a:solidFill>
                <a:latin typeface="+mn-lt"/>
                <a:cs typeface="+mn-cs"/>
              </a:rPr>
              <a:t>comunicate</a:t>
            </a:r>
            <a:r>
              <a:rPr lang="en-US" altLang="en-IT" u="sng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u="sng" dirty="0" err="1">
                <a:solidFill>
                  <a:schemeClr val="tx1"/>
                </a:solidFill>
                <a:latin typeface="+mn-lt"/>
                <a:cs typeface="+mn-cs"/>
              </a:rPr>
              <a:t>tramite</a:t>
            </a:r>
            <a:r>
              <a:rPr lang="en-US" altLang="en-IT" u="sng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u="sng" dirty="0" err="1">
                <a:solidFill>
                  <a:schemeClr val="tx1"/>
                </a:solidFill>
                <a:latin typeface="+mn-lt"/>
                <a:cs typeface="+mn-cs"/>
              </a:rPr>
              <a:t>l'interpretazione</a:t>
            </a:r>
            <a:r>
              <a:rPr lang="en-US" altLang="en-IT" u="sng" dirty="0">
                <a:solidFill>
                  <a:schemeClr val="tx1"/>
                </a:solidFill>
                <a:latin typeface="+mn-lt"/>
                <a:cs typeface="+mn-cs"/>
              </a:rPr>
              <a:t> di </a:t>
            </a:r>
            <a:r>
              <a:rPr lang="en-US" altLang="en-IT" u="sng" dirty="0" err="1">
                <a:solidFill>
                  <a:schemeClr val="tx1"/>
                </a:solidFill>
                <a:latin typeface="+mn-lt"/>
                <a:cs typeface="+mn-cs"/>
              </a:rPr>
              <a:t>un'azione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: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importanza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del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contesto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e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della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credibilità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. </a:t>
            </a:r>
          </a:p>
          <a:p>
            <a:pPr marL="460375" indent="-228600">
              <a:lnSpc>
                <a:spcPct val="90000"/>
              </a:lnSpc>
              <a:spcAft>
                <a:spcPts val="600"/>
              </a:spcAft>
              <a:buClr>
                <a:srgbClr val="008080"/>
              </a:buClr>
              <a:buSzPct val="45000"/>
              <a:buFont typeface="Arial" panose="020B0604020202020204" pitchFamily="34" charset="0"/>
              <a:buChar char="•"/>
            </a:pPr>
            <a:endParaRPr lang="en-US" altLang="en-IT" b="1" i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460375" indent="-228600">
              <a:lnSpc>
                <a:spcPct val="90000"/>
              </a:lnSpc>
              <a:spcAft>
                <a:spcPts val="600"/>
              </a:spcAft>
              <a:buClr>
                <a:srgbClr val="00808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altLang="en-IT" b="1" i="1" dirty="0" err="1">
                <a:solidFill>
                  <a:schemeClr val="tx1"/>
                </a:solidFill>
                <a:latin typeface="+mn-lt"/>
                <a:cs typeface="+mn-cs"/>
              </a:rPr>
              <a:t>L'accordo</a:t>
            </a:r>
            <a:r>
              <a:rPr lang="en-US" altLang="en-IT" b="1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tra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lavoratore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/trice e org.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è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percepito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dal/la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dipendente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.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Esiste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se le parti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coinvolte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hanno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le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stesse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credenze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circa le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obbligazioni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reciproche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. Si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consolida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se:</a:t>
            </a:r>
          </a:p>
          <a:p>
            <a:pPr marL="1257300" lvl="2" indent="-228600">
              <a:lnSpc>
                <a:spcPct val="90000"/>
              </a:lnSpc>
              <a:spcAft>
                <a:spcPts val="600"/>
              </a:spcAft>
              <a:buClr>
                <a:srgbClr val="00808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Le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percezioni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individuali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sono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obiettivamente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precise.</a:t>
            </a:r>
          </a:p>
          <a:p>
            <a:pPr marL="1257300" lvl="2" indent="-228600">
              <a:lnSpc>
                <a:spcPct val="90000"/>
              </a:lnSpc>
              <a:spcAft>
                <a:spcPts val="600"/>
              </a:spcAft>
              <a:buClr>
                <a:srgbClr val="00808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Le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informazioni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sono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chemeClr val="tx1"/>
                </a:solidFill>
                <a:latin typeface="+mn-lt"/>
                <a:cs typeface="+mn-cs"/>
              </a:rPr>
              <a:t>condivise</a:t>
            </a:r>
            <a:r>
              <a:rPr lang="en-US" altLang="en-IT" dirty="0">
                <a:solidFill>
                  <a:schemeClr val="tx1"/>
                </a:solidFill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2AB0011-0281-3ACD-D51D-6B2AC3A12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>
            <a:normAutofit/>
          </a:bodyPr>
          <a:lstStyle/>
          <a:p>
            <a:r>
              <a:rPr lang="en-IT" dirty="0"/>
              <a:t>Lavoro possibile… Azienda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D6F6D7-58E4-FE80-D7E1-5403A8E3D1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31" r="50423" b="-1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25F316-2FE6-6B5D-E19E-3AD21EC37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2201958"/>
            <a:ext cx="6781800" cy="3900730"/>
          </a:xfrm>
        </p:spPr>
        <p:txBody>
          <a:bodyPr anchor="t"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err="1">
                <a:effectLst/>
                <a:latin typeface="ArialMT"/>
              </a:rPr>
              <a:t>Prendere</a:t>
            </a:r>
            <a:r>
              <a:rPr lang="en-GB" sz="2000" dirty="0">
                <a:effectLst/>
                <a:latin typeface="ArialMT"/>
              </a:rPr>
              <a:t> </a:t>
            </a:r>
            <a:r>
              <a:rPr lang="en-GB" sz="2000" dirty="0" err="1">
                <a:effectLst/>
                <a:latin typeface="ArialMT"/>
              </a:rPr>
              <a:t>confidenza</a:t>
            </a:r>
            <a:r>
              <a:rPr lang="en-GB" sz="2000" dirty="0">
                <a:effectLst/>
                <a:latin typeface="ArialMT"/>
              </a:rPr>
              <a:t> con il </a:t>
            </a:r>
            <a:r>
              <a:rPr lang="en-GB" sz="2000" dirty="0" err="1">
                <a:effectLst/>
                <a:latin typeface="ArialMT"/>
              </a:rPr>
              <a:t>contesto</a:t>
            </a:r>
            <a:r>
              <a:rPr lang="en-GB" sz="2000" dirty="0">
                <a:effectLst/>
                <a:latin typeface="ArialMT"/>
              </a:rPr>
              <a:t>: </a:t>
            </a:r>
            <a:r>
              <a:rPr lang="en-GB" sz="2000" dirty="0" err="1">
                <a:effectLst/>
                <a:latin typeface="ArialMT"/>
              </a:rPr>
              <a:t>sito</a:t>
            </a:r>
            <a:r>
              <a:rPr lang="en-GB" sz="2000" dirty="0">
                <a:effectLst/>
                <a:latin typeface="ArialMT"/>
              </a:rPr>
              <a:t> web, </a:t>
            </a:r>
            <a:r>
              <a:rPr lang="en-GB" sz="2000" dirty="0" err="1">
                <a:effectLst/>
                <a:latin typeface="ArialMT"/>
              </a:rPr>
              <a:t>ecc</a:t>
            </a:r>
            <a:r>
              <a:rPr lang="en-GB" sz="2000" dirty="0">
                <a:effectLst/>
                <a:latin typeface="ArialMT"/>
              </a:rPr>
              <a:t>. 2. </a:t>
            </a:r>
            <a:r>
              <a:rPr lang="en-GB" sz="2000" dirty="0" err="1">
                <a:effectLst/>
                <a:latin typeface="ArialMT"/>
              </a:rPr>
              <a:t>Preparare</a:t>
            </a:r>
            <a:r>
              <a:rPr lang="en-GB" sz="2000" dirty="0">
                <a:effectLst/>
                <a:latin typeface="ArialMT"/>
              </a:rPr>
              <a:t> la </a:t>
            </a:r>
            <a:r>
              <a:rPr lang="en-GB" sz="2000" dirty="0" err="1">
                <a:effectLst/>
                <a:latin typeface="ArialMT"/>
              </a:rPr>
              <a:t>traccia</a:t>
            </a:r>
            <a:r>
              <a:rPr lang="en-GB" sz="2000" dirty="0">
                <a:effectLst/>
                <a:latin typeface="ArialMT"/>
              </a:rPr>
              <a:t> di </a:t>
            </a:r>
            <a:r>
              <a:rPr lang="en-GB" sz="2000" dirty="0" err="1">
                <a:effectLst/>
                <a:latin typeface="ArialMT"/>
              </a:rPr>
              <a:t>intervista</a:t>
            </a:r>
            <a:r>
              <a:rPr lang="en-GB" sz="2000" dirty="0">
                <a:effectLst/>
                <a:latin typeface="ArialMT"/>
              </a:rPr>
              <a:t>.</a:t>
            </a:r>
            <a:endParaRPr lang="en-GB" sz="2000" dirty="0">
              <a:latin typeface="ArialMT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err="1">
                <a:effectLst/>
                <a:latin typeface="ArialMT"/>
              </a:rPr>
              <a:t>Realizzare</a:t>
            </a:r>
            <a:r>
              <a:rPr lang="en-GB" sz="2000" dirty="0">
                <a:effectLst/>
                <a:latin typeface="ArialMT"/>
              </a:rPr>
              <a:t> le (</a:t>
            </a:r>
            <a:r>
              <a:rPr lang="en-GB" sz="2000" dirty="0" err="1">
                <a:effectLst/>
                <a:latin typeface="ArialMT"/>
              </a:rPr>
              <a:t>almeno</a:t>
            </a:r>
            <a:r>
              <a:rPr lang="en-GB" sz="2000" dirty="0">
                <a:effectLst/>
                <a:latin typeface="ArialMT"/>
              </a:rPr>
              <a:t>) </a:t>
            </a:r>
            <a:r>
              <a:rPr lang="en-GB" sz="2000" dirty="0" err="1">
                <a:effectLst/>
                <a:latin typeface="ArialMT"/>
              </a:rPr>
              <a:t>una</a:t>
            </a:r>
            <a:r>
              <a:rPr lang="en-GB" sz="2000" dirty="0">
                <a:effectLst/>
                <a:latin typeface="ArialMT"/>
              </a:rPr>
              <a:t> </a:t>
            </a:r>
            <a:r>
              <a:rPr lang="en-GB" sz="2000" dirty="0" err="1">
                <a:effectLst/>
                <a:latin typeface="ArialMT"/>
              </a:rPr>
              <a:t>intervista</a:t>
            </a:r>
            <a:endParaRPr lang="en-GB" sz="2000" dirty="0">
              <a:effectLst/>
              <a:latin typeface="ArialMT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err="1">
                <a:effectLst/>
                <a:latin typeface="ArialMT"/>
              </a:rPr>
              <a:t>Riascoltarle</a:t>
            </a:r>
            <a:r>
              <a:rPr lang="en-GB" sz="2000" dirty="0">
                <a:effectLst/>
                <a:latin typeface="ArialMT"/>
              </a:rPr>
              <a:t> / </a:t>
            </a:r>
            <a:r>
              <a:rPr lang="en-GB" sz="2000" dirty="0" err="1">
                <a:effectLst/>
                <a:latin typeface="ArialMT"/>
              </a:rPr>
              <a:t>Trascrivere</a:t>
            </a:r>
            <a:r>
              <a:rPr lang="en-GB" sz="2000" dirty="0">
                <a:effectLst/>
                <a:latin typeface="ArialMT"/>
              </a:rPr>
              <a:t> parti </a:t>
            </a:r>
            <a:r>
              <a:rPr lang="en-GB" sz="2000" dirty="0" err="1">
                <a:effectLst/>
                <a:latin typeface="ArialMT"/>
              </a:rPr>
              <a:t>salienti</a:t>
            </a:r>
            <a:endParaRPr lang="en-GB" sz="2000" dirty="0">
              <a:effectLst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err="1">
                <a:effectLst/>
                <a:latin typeface="ArialMT"/>
              </a:rPr>
              <a:t>Analizzare</a:t>
            </a:r>
            <a:r>
              <a:rPr lang="en-GB" sz="2000" dirty="0">
                <a:effectLst/>
                <a:latin typeface="ArialMT"/>
              </a:rPr>
              <a:t> le </a:t>
            </a:r>
            <a:r>
              <a:rPr lang="en-GB" sz="2000" dirty="0" err="1">
                <a:effectLst/>
                <a:latin typeface="ArialMT"/>
              </a:rPr>
              <a:t>interviste</a:t>
            </a:r>
            <a:r>
              <a:rPr lang="en-GB" sz="2000" dirty="0">
                <a:effectLst/>
                <a:latin typeface="ArialMT"/>
              </a:rPr>
              <a:t>, con un focus </a:t>
            </a:r>
            <a:r>
              <a:rPr lang="en-GB" sz="2000" dirty="0" err="1">
                <a:effectLst/>
                <a:latin typeface="ArialMT"/>
              </a:rPr>
              <a:t>su</a:t>
            </a:r>
            <a:r>
              <a:rPr lang="en-GB" sz="2000" dirty="0">
                <a:effectLst/>
                <a:latin typeface="ArialMT"/>
              </a:rPr>
              <a:t> </a:t>
            </a:r>
            <a:r>
              <a:rPr lang="en-GB" sz="2000" dirty="0" err="1">
                <a:effectLst/>
                <a:latin typeface="ArialMT"/>
              </a:rPr>
              <a:t>punti</a:t>
            </a:r>
            <a:r>
              <a:rPr lang="en-GB" sz="2000" dirty="0">
                <a:effectLst/>
                <a:latin typeface="ArialMT"/>
              </a:rPr>
              <a:t> di forza e </a:t>
            </a:r>
            <a:r>
              <a:rPr lang="en-GB" sz="2000" dirty="0" err="1">
                <a:effectLst/>
                <a:latin typeface="ArialMT"/>
              </a:rPr>
              <a:t>problematicita</a:t>
            </a:r>
            <a:r>
              <a:rPr lang="en-GB" sz="2000" dirty="0">
                <a:effectLst/>
                <a:latin typeface="ArialMT"/>
              </a:rPr>
              <a:t>̀ + </a:t>
            </a:r>
            <a:r>
              <a:rPr lang="en-GB" sz="2000" dirty="0" err="1">
                <a:effectLst/>
                <a:latin typeface="ArialMT"/>
              </a:rPr>
              <a:t>proposte</a:t>
            </a:r>
            <a:r>
              <a:rPr lang="en-GB" sz="2000" dirty="0">
                <a:effectLst/>
                <a:latin typeface="ArialMT"/>
              </a:rPr>
              <a:t> per lo HRM</a:t>
            </a:r>
            <a:endParaRPr lang="en-GB" sz="2000" dirty="0">
              <a:effectLst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000" dirty="0" err="1">
                <a:effectLst/>
                <a:latin typeface="ArialMT"/>
              </a:rPr>
              <a:t>Presentazione</a:t>
            </a:r>
            <a:r>
              <a:rPr lang="en-GB" sz="2000" dirty="0">
                <a:effectLst/>
                <a:latin typeface="ArialMT"/>
              </a:rPr>
              <a:t> </a:t>
            </a:r>
            <a:r>
              <a:rPr lang="en-GB" sz="2000" dirty="0" err="1">
                <a:effectLst/>
                <a:latin typeface="ArialMT"/>
              </a:rPr>
              <a:t>orale</a:t>
            </a:r>
            <a:r>
              <a:rPr lang="en-GB" sz="2000" dirty="0">
                <a:latin typeface="ArialMT"/>
              </a:rPr>
              <a:t>/</a:t>
            </a:r>
            <a:r>
              <a:rPr lang="en-GB" sz="2000" dirty="0" err="1">
                <a:latin typeface="ArialMT"/>
              </a:rPr>
              <a:t>scritta</a:t>
            </a:r>
            <a:endParaRPr lang="en-GB" sz="2000" dirty="0">
              <a:effectLst/>
            </a:endParaRPr>
          </a:p>
          <a:p>
            <a:pPr marL="457200" indent="-457200">
              <a:buFont typeface="+mj-lt"/>
              <a:buAutoNum type="arabicPeriod"/>
            </a:pPr>
            <a:endParaRPr lang="en-IT" sz="2000" dirty="0"/>
          </a:p>
        </p:txBody>
      </p:sp>
    </p:spTree>
    <p:extLst>
      <p:ext uri="{BB962C8B-B14F-4D97-AF65-F5344CB8AC3E}">
        <p14:creationId xmlns:p14="http://schemas.microsoft.com/office/powerpoint/2010/main" val="2056243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064" name="Rectangle 45063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58" name="Text Box 2">
            <a:extLst>
              <a:ext uri="{FF2B5EF4-FFF2-40B4-BE49-F238E27FC236}">
                <a16:creationId xmlns:a16="http://schemas.microsoft.com/office/drawing/2014/main" id="{415D19BA-00D6-1DF1-C159-116C24FDF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762" y="329184"/>
            <a:ext cx="6251110" cy="17830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en-IT" sz="5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Due </a:t>
            </a:r>
            <a:r>
              <a:rPr lang="en-US" altLang="en-IT" sz="5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forme</a:t>
            </a:r>
            <a:r>
              <a:rPr lang="en-US" altLang="en-IT" sz="5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di </a:t>
            </a:r>
            <a:r>
              <a:rPr lang="en-US" altLang="en-IT" sz="5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contratto</a:t>
            </a:r>
            <a:r>
              <a:rPr lang="en-US" altLang="en-IT" sz="5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IT" sz="5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psicologico</a:t>
            </a:r>
            <a:endParaRPr lang="en-US" altLang="en-IT" sz="5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5060" name="Picture 45059">
            <a:extLst>
              <a:ext uri="{FF2B5EF4-FFF2-40B4-BE49-F238E27FC236}">
                <a16:creationId xmlns:a16="http://schemas.microsoft.com/office/drawing/2014/main" id="{18A6A63B-6B64-5912-BB13-E34D4DBE4D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116" r="873" b="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5066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57" name="Text Box 1">
            <a:extLst>
              <a:ext uri="{FF2B5EF4-FFF2-40B4-BE49-F238E27FC236}">
                <a16:creationId xmlns:a16="http://schemas.microsoft.com/office/drawing/2014/main" id="{F9BBBB27-E0CD-11CF-386A-7937CAD33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3314" y="2478024"/>
            <a:ext cx="7805638" cy="41689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457200" indent="-228600">
              <a:lnSpc>
                <a:spcPct val="9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IT" sz="1800" b="1" dirty="0" err="1">
                <a:solidFill>
                  <a:schemeClr val="tx1"/>
                </a:solidFill>
                <a:latin typeface="+mn-lt"/>
                <a:cs typeface="+mn-cs"/>
              </a:rPr>
              <a:t>Contratto</a:t>
            </a:r>
            <a:r>
              <a:rPr lang="en-US" altLang="en-IT" sz="18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1800" b="1" dirty="0" err="1">
                <a:solidFill>
                  <a:schemeClr val="tx1"/>
                </a:solidFill>
                <a:latin typeface="+mn-lt"/>
                <a:cs typeface="+mn-cs"/>
              </a:rPr>
              <a:t>psicologico</a:t>
            </a:r>
            <a:r>
              <a:rPr lang="en-US" altLang="en-IT" sz="18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1800" b="1" dirty="0" err="1">
                <a:solidFill>
                  <a:schemeClr val="tx1"/>
                </a:solidFill>
                <a:latin typeface="+mn-lt"/>
                <a:cs typeface="+mn-cs"/>
              </a:rPr>
              <a:t>transazionale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: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scambio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economico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. 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Il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rapporto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è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di breve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periodo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statico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e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basato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sull'interesse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individuale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del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dipendente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. Le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aspettative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dei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dipendenti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riguardano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elementi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quali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: 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salario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formazione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avanzamenti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di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carriera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, status,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ottenimento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di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salario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accessorio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.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È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caratterizzato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da un basso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attacamento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emozionale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endParaRPr lang="en-US" altLang="en-IT" sz="18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altLang="en-IT" sz="1800" b="1" dirty="0" err="1">
                <a:solidFill>
                  <a:schemeClr val="tx1"/>
                </a:solidFill>
                <a:latin typeface="+mn-lt"/>
                <a:cs typeface="+mn-cs"/>
              </a:rPr>
              <a:t>Contratto</a:t>
            </a:r>
            <a:r>
              <a:rPr lang="en-US" altLang="en-IT" sz="18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1800" b="1" dirty="0" err="1">
                <a:solidFill>
                  <a:schemeClr val="tx1"/>
                </a:solidFill>
                <a:latin typeface="+mn-lt"/>
                <a:cs typeface="+mn-cs"/>
              </a:rPr>
              <a:t>psicologico</a:t>
            </a:r>
            <a:r>
              <a:rPr lang="en-US" altLang="en-IT" sz="18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1800" b="1" dirty="0" err="1">
                <a:solidFill>
                  <a:schemeClr val="tx1"/>
                </a:solidFill>
                <a:latin typeface="+mn-lt"/>
                <a:cs typeface="+mn-cs"/>
              </a:rPr>
              <a:t>relazionale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: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scambio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sociale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. </a:t>
            </a:r>
          </a:p>
          <a:p>
            <a:pPr marL="9144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Il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rapporto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tende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ad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essere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di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lungo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periodo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dinamico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e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basato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su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interessi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collettivi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e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su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aspetti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di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tipo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socio-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emozionale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.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Gli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elementi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oggetto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dello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scambio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sono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di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tipo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materiale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e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immateriale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. I/le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dipendenti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puntano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soprattutto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a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una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riduzione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dell'incertezza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e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dello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stress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legati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al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posto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di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lavoro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, ad un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lavoro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stimolante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e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che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permetta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di fare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esperienza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.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L'org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.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mira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a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una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riduzione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del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controllo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cercando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di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ottenere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un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impegno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proporzionale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 alle </a:t>
            </a:r>
            <a:r>
              <a:rPr lang="en-US" altLang="en-IT" sz="1800" dirty="0" err="1">
                <a:solidFill>
                  <a:schemeClr val="tx1"/>
                </a:solidFill>
                <a:latin typeface="+mn-lt"/>
                <a:cs typeface="+mn-cs"/>
              </a:rPr>
              <a:t>attitudini</a:t>
            </a:r>
            <a:r>
              <a:rPr lang="en-US" altLang="en-IT" sz="1800" dirty="0">
                <a:solidFill>
                  <a:schemeClr val="tx1"/>
                </a:solidFill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087" name="Rectangle 46086">
            <a:extLst>
              <a:ext uri="{FF2B5EF4-FFF2-40B4-BE49-F238E27FC236}">
                <a16:creationId xmlns:a16="http://schemas.microsoft.com/office/drawing/2014/main" id="{7C32DF3D-3F59-481D-A237-77C31AD49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2" name="Text Box 2">
            <a:extLst>
              <a:ext uri="{FF2B5EF4-FFF2-40B4-BE49-F238E27FC236}">
                <a16:creationId xmlns:a16="http://schemas.microsoft.com/office/drawing/2014/main" id="{064CCF54-7519-3A5F-3280-C115322B4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248" y="643467"/>
            <a:ext cx="4027314" cy="55710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en-IT" sz="5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Cambiamenti</a:t>
            </a:r>
            <a:r>
              <a:rPr lang="en-US" altLang="en-IT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n-IT" sz="5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recenti</a:t>
            </a:r>
            <a:endParaRPr lang="en-US" altLang="en-IT" sz="5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089" name="Freeform: Shape 46088">
            <a:extLst>
              <a:ext uri="{FF2B5EF4-FFF2-40B4-BE49-F238E27FC236}">
                <a16:creationId xmlns:a16="http://schemas.microsoft.com/office/drawing/2014/main" id="{32F02326-30C4-4095-988F-932A425AE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9686" y="0"/>
            <a:ext cx="7152315" cy="6858000"/>
          </a:xfrm>
          <a:custGeom>
            <a:avLst/>
            <a:gdLst>
              <a:gd name="connsiteX0" fmla="*/ 17101 w 7152315"/>
              <a:gd name="connsiteY0" fmla="*/ 0 h 6858000"/>
              <a:gd name="connsiteX1" fmla="*/ 7152315 w 7152315"/>
              <a:gd name="connsiteY1" fmla="*/ 0 h 6858000"/>
              <a:gd name="connsiteX2" fmla="*/ 7152315 w 7152315"/>
              <a:gd name="connsiteY2" fmla="*/ 6858000 h 6858000"/>
              <a:gd name="connsiteX3" fmla="*/ 15999 w 7152315"/>
              <a:gd name="connsiteY3" fmla="*/ 6858000 h 6858000"/>
              <a:gd name="connsiteX4" fmla="*/ 9729 w 7152315"/>
              <a:gd name="connsiteY4" fmla="*/ 6734157 h 6858000"/>
              <a:gd name="connsiteX5" fmla="*/ 15819 w 7152315"/>
              <a:gd name="connsiteY5" fmla="*/ 6122264 h 6858000"/>
              <a:gd name="connsiteX6" fmla="*/ 11379 w 7152315"/>
              <a:gd name="connsiteY6" fmla="*/ 5614784 h 6858000"/>
              <a:gd name="connsiteX7" fmla="*/ 20006 w 7152315"/>
              <a:gd name="connsiteY7" fmla="*/ 5204359 h 6858000"/>
              <a:gd name="connsiteX8" fmla="*/ 16962 w 7152315"/>
              <a:gd name="connsiteY8" fmla="*/ 4811696 h 6858000"/>
              <a:gd name="connsiteX9" fmla="*/ 13409 w 7152315"/>
              <a:gd name="connsiteY9" fmla="*/ 4358135 h 6858000"/>
              <a:gd name="connsiteX10" fmla="*/ 12774 w 7152315"/>
              <a:gd name="connsiteY10" fmla="*/ 4038423 h 6858000"/>
              <a:gd name="connsiteX11" fmla="*/ 10110 w 7152315"/>
              <a:gd name="connsiteY11" fmla="*/ 3630663 h 6858000"/>
              <a:gd name="connsiteX12" fmla="*/ 16581 w 7152315"/>
              <a:gd name="connsiteY12" fmla="*/ 3275427 h 6858000"/>
              <a:gd name="connsiteX13" fmla="*/ 27872 w 7152315"/>
              <a:gd name="connsiteY13" fmla="*/ 2871219 h 6858000"/>
              <a:gd name="connsiteX14" fmla="*/ 17596 w 7152315"/>
              <a:gd name="connsiteY14" fmla="*/ 2235600 h 6858000"/>
              <a:gd name="connsiteX15" fmla="*/ 14170 w 7152315"/>
              <a:gd name="connsiteY15" fmla="*/ 1894827 h 6858000"/>
              <a:gd name="connsiteX16" fmla="*/ 11632 w 7152315"/>
              <a:gd name="connsiteY16" fmla="*/ 1603026 h 6858000"/>
              <a:gd name="connsiteX17" fmla="*/ 14551 w 7152315"/>
              <a:gd name="connsiteY17" fmla="*/ 1307799 h 6858000"/>
              <a:gd name="connsiteX18" fmla="*/ 14551 w 7152315"/>
              <a:gd name="connsiteY18" fmla="*/ 887733 h 6858000"/>
              <a:gd name="connsiteX19" fmla="*/ 849 w 7152315"/>
              <a:gd name="connsiteY19" fmla="*/ 349169 h 6858000"/>
              <a:gd name="connsiteX20" fmla="*/ 1404 w 7152315"/>
              <a:gd name="connsiteY20" fmla="*/ 1605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52315" h="6858000">
                <a:moveTo>
                  <a:pt x="17101" y="0"/>
                </a:moveTo>
                <a:lnTo>
                  <a:pt x="7152315" y="0"/>
                </a:lnTo>
                <a:lnTo>
                  <a:pt x="7152315" y="6858000"/>
                </a:lnTo>
                <a:lnTo>
                  <a:pt x="15999" y="6858000"/>
                </a:lnTo>
                <a:lnTo>
                  <a:pt x="9729" y="6734157"/>
                </a:lnTo>
                <a:cubicBezTo>
                  <a:pt x="5924" y="6530150"/>
                  <a:pt x="12521" y="6326271"/>
                  <a:pt x="15819" y="6122264"/>
                </a:cubicBezTo>
                <a:cubicBezTo>
                  <a:pt x="18484" y="5952766"/>
                  <a:pt x="-1689" y="5783013"/>
                  <a:pt x="11379" y="5614784"/>
                </a:cubicBezTo>
                <a:cubicBezTo>
                  <a:pt x="22112" y="5478259"/>
                  <a:pt x="24992" y="5341214"/>
                  <a:pt x="20006" y="5204359"/>
                </a:cubicBezTo>
                <a:cubicBezTo>
                  <a:pt x="14932" y="5073429"/>
                  <a:pt x="13917" y="4942537"/>
                  <a:pt x="16962" y="4811696"/>
                </a:cubicBezTo>
                <a:cubicBezTo>
                  <a:pt x="20640" y="4660467"/>
                  <a:pt x="16962" y="4509238"/>
                  <a:pt x="13409" y="4358135"/>
                </a:cubicBezTo>
                <a:cubicBezTo>
                  <a:pt x="10872" y="4251565"/>
                  <a:pt x="10998" y="4144994"/>
                  <a:pt x="12774" y="4038423"/>
                </a:cubicBezTo>
                <a:cubicBezTo>
                  <a:pt x="15185" y="3902545"/>
                  <a:pt x="19879" y="3766540"/>
                  <a:pt x="10110" y="3630663"/>
                </a:cubicBezTo>
                <a:cubicBezTo>
                  <a:pt x="1178" y="3512306"/>
                  <a:pt x="3347" y="3393378"/>
                  <a:pt x="16581" y="3275427"/>
                </a:cubicBezTo>
                <a:cubicBezTo>
                  <a:pt x="33403" y="3141377"/>
                  <a:pt x="37183" y="3006006"/>
                  <a:pt x="27872" y="2871219"/>
                </a:cubicBezTo>
                <a:cubicBezTo>
                  <a:pt x="11315" y="2659765"/>
                  <a:pt x="7890" y="2447486"/>
                  <a:pt x="17596" y="2235600"/>
                </a:cubicBezTo>
                <a:cubicBezTo>
                  <a:pt x="22797" y="2122038"/>
                  <a:pt x="21655" y="2008261"/>
                  <a:pt x="14170" y="1894827"/>
                </a:cubicBezTo>
                <a:cubicBezTo>
                  <a:pt x="8144" y="1797670"/>
                  <a:pt x="7294" y="1700272"/>
                  <a:pt x="11632" y="1603026"/>
                </a:cubicBezTo>
                <a:cubicBezTo>
                  <a:pt x="15566" y="1504575"/>
                  <a:pt x="17215" y="1406124"/>
                  <a:pt x="14551" y="1307799"/>
                </a:cubicBezTo>
                <a:cubicBezTo>
                  <a:pt x="10872" y="1168242"/>
                  <a:pt x="10110" y="1027798"/>
                  <a:pt x="14551" y="887733"/>
                </a:cubicBezTo>
                <a:cubicBezTo>
                  <a:pt x="20894" y="708085"/>
                  <a:pt x="3132" y="528817"/>
                  <a:pt x="849" y="349169"/>
                </a:cubicBezTo>
                <a:cubicBezTo>
                  <a:pt x="24" y="286241"/>
                  <a:pt x="-769" y="223346"/>
                  <a:pt x="1404" y="1605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081" name="Text Box 1">
            <a:extLst>
              <a:ext uri="{FF2B5EF4-FFF2-40B4-BE49-F238E27FC236}">
                <a16:creationId xmlns:a16="http://schemas.microsoft.com/office/drawing/2014/main" id="{D157C423-08E0-D62A-B542-9F52A6F76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8695" y="643467"/>
            <a:ext cx="6449133" cy="55710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215900" indent="-212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346075" indent="-228600">
              <a:lnSpc>
                <a:spcPct val="90000"/>
              </a:lnSpc>
              <a:spcBef>
                <a:spcPts val="288"/>
              </a:spcBef>
              <a:spcAft>
                <a:spcPts val="288"/>
              </a:spcAft>
              <a:buFont typeface="Arial" panose="020B0604020202020204" pitchFamily="34" charset="0"/>
              <a:buChar char="•"/>
            </a:pPr>
            <a:r>
              <a:rPr lang="en-US" altLang="en-IT" b="1" dirty="0" err="1">
                <a:solidFill>
                  <a:srgbClr val="FFFFFF"/>
                </a:solidFill>
                <a:latin typeface="+mn-lt"/>
                <a:cs typeface="+mn-cs"/>
              </a:rPr>
              <a:t>Instabilità</a:t>
            </a:r>
            <a:r>
              <a:rPr lang="en-US" altLang="en-IT" b="1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altLang="en-IT" b="1" dirty="0" err="1">
                <a:solidFill>
                  <a:srgbClr val="FFFFFF"/>
                </a:solidFill>
                <a:latin typeface="+mn-lt"/>
                <a:cs typeface="+mn-cs"/>
              </a:rPr>
              <a:t>dei</a:t>
            </a:r>
            <a:r>
              <a:rPr lang="en-US" altLang="en-IT" b="1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altLang="en-IT" b="1" dirty="0" err="1">
                <a:solidFill>
                  <a:srgbClr val="FFFFFF"/>
                </a:solidFill>
                <a:latin typeface="+mn-lt"/>
                <a:cs typeface="+mn-cs"/>
              </a:rPr>
              <a:t>mercati</a:t>
            </a:r>
            <a:r>
              <a:rPr lang="en-US" altLang="en-IT" b="1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altLang="en-IT" dirty="0">
                <a:solidFill>
                  <a:srgbClr val="FFFFFF"/>
                </a:solidFill>
                <a:latin typeface="+mn-lt"/>
                <a:cs typeface="+mn-cs"/>
              </a:rPr>
              <a:t>e </a:t>
            </a:r>
            <a:r>
              <a:rPr lang="en-US" altLang="en-IT" dirty="0" err="1">
                <a:solidFill>
                  <a:srgbClr val="FFFFFF"/>
                </a:solidFill>
                <a:latin typeface="+mn-lt"/>
                <a:cs typeface="+mn-cs"/>
              </a:rPr>
              <a:t>nuove</a:t>
            </a:r>
            <a:r>
              <a:rPr lang="en-US" altLang="en-IT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rgbClr val="FFFFFF"/>
                </a:solidFill>
                <a:latin typeface="+mn-lt"/>
                <a:cs typeface="+mn-cs"/>
              </a:rPr>
              <a:t>forme</a:t>
            </a:r>
            <a:r>
              <a:rPr lang="en-US" altLang="en-IT" dirty="0">
                <a:solidFill>
                  <a:srgbClr val="FFFFFF"/>
                </a:solidFill>
                <a:latin typeface="+mn-lt"/>
                <a:cs typeface="+mn-cs"/>
              </a:rPr>
              <a:t> di </a:t>
            </a:r>
            <a:r>
              <a:rPr lang="en-US" altLang="en-IT" dirty="0" err="1">
                <a:solidFill>
                  <a:srgbClr val="FFFFFF"/>
                </a:solidFill>
                <a:latin typeface="+mn-lt"/>
                <a:cs typeface="+mn-cs"/>
              </a:rPr>
              <a:t>impiego</a:t>
            </a:r>
            <a:r>
              <a:rPr lang="en-US" altLang="en-IT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rgbClr val="FFFFFF"/>
                </a:solidFill>
                <a:latin typeface="+mn-lt"/>
                <a:cs typeface="+mn-cs"/>
              </a:rPr>
              <a:t>basate</a:t>
            </a:r>
            <a:r>
              <a:rPr lang="en-US" altLang="en-IT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rgbClr val="FFFFFF"/>
                </a:solidFill>
                <a:latin typeface="+mn-lt"/>
                <a:cs typeface="+mn-cs"/>
              </a:rPr>
              <a:t>sulla</a:t>
            </a:r>
            <a:r>
              <a:rPr lang="en-US" altLang="en-IT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rgbClr val="FFFFFF"/>
                </a:solidFill>
                <a:latin typeface="+mn-lt"/>
                <a:cs typeface="+mn-cs"/>
              </a:rPr>
              <a:t>flessibilità</a:t>
            </a:r>
            <a:r>
              <a:rPr lang="en-US" altLang="en-IT" dirty="0">
                <a:solidFill>
                  <a:srgbClr val="FFFFFF"/>
                </a:solidFill>
                <a:latin typeface="+mn-lt"/>
                <a:cs typeface="+mn-cs"/>
              </a:rPr>
              <a:t>, il passaggio </a:t>
            </a:r>
            <a:r>
              <a:rPr lang="en-US" altLang="en-IT" dirty="0" err="1">
                <a:solidFill>
                  <a:srgbClr val="FFFFFF"/>
                </a:solidFill>
                <a:latin typeface="+mn-lt"/>
                <a:cs typeface="+mn-cs"/>
              </a:rPr>
              <a:t>tra</a:t>
            </a:r>
            <a:r>
              <a:rPr lang="en-US" altLang="en-IT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rgbClr val="FFFFFF"/>
                </a:solidFill>
                <a:latin typeface="+mn-lt"/>
                <a:cs typeface="+mn-cs"/>
              </a:rPr>
              <a:t>ruoli</a:t>
            </a:r>
            <a:r>
              <a:rPr lang="en-US" altLang="en-IT" dirty="0">
                <a:solidFill>
                  <a:srgbClr val="FFFFFF"/>
                </a:solidFill>
                <a:latin typeface="+mn-lt"/>
                <a:cs typeface="+mn-cs"/>
              </a:rPr>
              <a:t> ed </a:t>
            </a:r>
            <a:r>
              <a:rPr lang="en-US" altLang="en-IT" dirty="0" err="1">
                <a:solidFill>
                  <a:srgbClr val="FFFFFF"/>
                </a:solidFill>
                <a:latin typeface="+mn-lt"/>
                <a:cs typeface="+mn-cs"/>
              </a:rPr>
              <a:t>aziende</a:t>
            </a:r>
            <a:r>
              <a:rPr lang="en-US" altLang="en-IT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rgbClr val="FFFFFF"/>
                </a:solidFill>
                <a:latin typeface="+mn-lt"/>
                <a:cs typeface="+mn-cs"/>
              </a:rPr>
              <a:t>più</a:t>
            </a:r>
            <a:r>
              <a:rPr lang="en-US" altLang="en-IT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rgbClr val="FFFFFF"/>
                </a:solidFill>
                <a:latin typeface="+mn-lt"/>
                <a:cs typeface="+mn-cs"/>
              </a:rPr>
              <a:t>frequente</a:t>
            </a:r>
            <a:endParaRPr lang="en-US" altLang="en-IT" dirty="0">
              <a:solidFill>
                <a:srgbClr val="FFFFFF"/>
              </a:solidFill>
              <a:latin typeface="+mn-lt"/>
              <a:cs typeface="+mn-cs"/>
            </a:endParaRPr>
          </a:p>
          <a:p>
            <a:pPr marL="346075" indent="-228600">
              <a:lnSpc>
                <a:spcPct val="90000"/>
              </a:lnSpc>
              <a:spcBef>
                <a:spcPts val="288"/>
              </a:spcBef>
              <a:spcAft>
                <a:spcPts val="288"/>
              </a:spcAft>
              <a:buClr>
                <a:srgbClr val="00808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IT" dirty="0" err="1">
                <a:solidFill>
                  <a:srgbClr val="FFFFFF"/>
                </a:solidFill>
                <a:latin typeface="+mn-lt"/>
                <a:cs typeface="+mn-cs"/>
              </a:rPr>
              <a:t>Incremento</a:t>
            </a:r>
            <a:r>
              <a:rPr lang="en-US" altLang="en-IT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rgbClr val="FFFFFF"/>
                </a:solidFill>
                <a:latin typeface="+mn-lt"/>
                <a:cs typeface="+mn-cs"/>
              </a:rPr>
              <a:t>della</a:t>
            </a:r>
            <a:r>
              <a:rPr lang="en-US" altLang="en-IT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altLang="en-IT" b="1" dirty="0" err="1">
                <a:solidFill>
                  <a:srgbClr val="FFFFFF"/>
                </a:solidFill>
                <a:latin typeface="+mn-lt"/>
                <a:cs typeface="+mn-cs"/>
              </a:rPr>
              <a:t>competizione</a:t>
            </a:r>
            <a:r>
              <a:rPr lang="en-US" altLang="en-IT" b="1" dirty="0">
                <a:solidFill>
                  <a:srgbClr val="FFFFFF"/>
                </a:solidFill>
                <a:latin typeface="+mn-lt"/>
                <a:cs typeface="+mn-cs"/>
              </a:rPr>
              <a:t> interna ed </a:t>
            </a:r>
            <a:r>
              <a:rPr lang="en-US" altLang="en-IT" b="1" dirty="0" err="1">
                <a:solidFill>
                  <a:srgbClr val="FFFFFF"/>
                </a:solidFill>
                <a:latin typeface="+mn-lt"/>
                <a:cs typeface="+mn-cs"/>
              </a:rPr>
              <a:t>esterna</a:t>
            </a:r>
            <a:endParaRPr lang="en-US" altLang="en-IT" b="1" dirty="0">
              <a:solidFill>
                <a:srgbClr val="FFFFFF"/>
              </a:solidFill>
              <a:latin typeface="+mn-lt"/>
              <a:cs typeface="+mn-cs"/>
            </a:endParaRPr>
          </a:p>
          <a:p>
            <a:pPr marL="346075" indent="-228600">
              <a:lnSpc>
                <a:spcPct val="90000"/>
              </a:lnSpc>
              <a:spcBef>
                <a:spcPts val="288"/>
              </a:spcBef>
              <a:spcAft>
                <a:spcPts val="288"/>
              </a:spcAft>
              <a:buClr>
                <a:srgbClr val="00808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IT" b="1" dirty="0" err="1">
                <a:solidFill>
                  <a:srgbClr val="FFFFFF"/>
                </a:solidFill>
                <a:latin typeface="+mn-lt"/>
                <a:cs typeface="+mn-cs"/>
              </a:rPr>
              <a:t>Diffusione</a:t>
            </a:r>
            <a:r>
              <a:rPr lang="en-US" altLang="en-IT" b="1" dirty="0">
                <a:solidFill>
                  <a:srgbClr val="FFFFFF"/>
                </a:solidFill>
                <a:latin typeface="+mn-lt"/>
                <a:cs typeface="+mn-cs"/>
              </a:rPr>
              <a:t> di </a:t>
            </a:r>
            <a:r>
              <a:rPr lang="en-US" altLang="en-IT" b="1" dirty="0" err="1">
                <a:solidFill>
                  <a:srgbClr val="FFFFFF"/>
                </a:solidFill>
                <a:latin typeface="+mn-lt"/>
                <a:cs typeface="+mn-cs"/>
              </a:rPr>
              <a:t>nuove</a:t>
            </a:r>
            <a:r>
              <a:rPr lang="en-US" altLang="en-IT" b="1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altLang="en-IT" b="1" dirty="0" err="1">
                <a:solidFill>
                  <a:srgbClr val="FFFFFF"/>
                </a:solidFill>
                <a:latin typeface="+mn-lt"/>
                <a:cs typeface="+mn-cs"/>
              </a:rPr>
              <a:t>tecniche</a:t>
            </a:r>
            <a:r>
              <a:rPr lang="en-US" altLang="en-IT" b="1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altLang="en-IT" b="1" dirty="0" err="1">
                <a:solidFill>
                  <a:srgbClr val="FFFFFF"/>
                </a:solidFill>
                <a:latin typeface="+mn-lt"/>
                <a:cs typeface="+mn-cs"/>
              </a:rPr>
              <a:t>manageriali</a:t>
            </a:r>
            <a:r>
              <a:rPr lang="en-US" altLang="en-IT" b="1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altLang="en-IT" dirty="0">
                <a:solidFill>
                  <a:srgbClr val="FFFFFF"/>
                </a:solidFill>
                <a:latin typeface="+mn-lt"/>
                <a:cs typeface="+mn-cs"/>
              </a:rPr>
              <a:t>orientate al breve </a:t>
            </a:r>
            <a:r>
              <a:rPr lang="en-US" altLang="en-IT" dirty="0" err="1">
                <a:solidFill>
                  <a:srgbClr val="FFFFFF"/>
                </a:solidFill>
                <a:latin typeface="+mn-lt"/>
                <a:cs typeface="+mn-cs"/>
              </a:rPr>
              <a:t>periodo</a:t>
            </a:r>
            <a:endParaRPr lang="en-US" altLang="en-IT" dirty="0">
              <a:solidFill>
                <a:srgbClr val="FFFFFF"/>
              </a:solidFill>
              <a:latin typeface="+mn-lt"/>
              <a:cs typeface="+mn-cs"/>
            </a:endParaRPr>
          </a:p>
          <a:p>
            <a:pPr marL="346075" indent="-228600">
              <a:lnSpc>
                <a:spcPct val="90000"/>
              </a:lnSpc>
              <a:spcBef>
                <a:spcPts val="288"/>
              </a:spcBef>
              <a:spcAft>
                <a:spcPts val="288"/>
              </a:spcAft>
              <a:buClr>
                <a:srgbClr val="00808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IT" b="1" dirty="0" err="1">
                <a:solidFill>
                  <a:srgbClr val="FFFFFF"/>
                </a:solidFill>
                <a:latin typeface="+mn-lt"/>
                <a:cs typeface="+mn-cs"/>
              </a:rPr>
              <a:t>Cambiamenti</a:t>
            </a:r>
            <a:r>
              <a:rPr lang="en-US" altLang="en-IT" b="1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altLang="en-IT" b="1" dirty="0" err="1">
                <a:solidFill>
                  <a:srgbClr val="FFFFFF"/>
                </a:solidFill>
                <a:latin typeface="+mn-lt"/>
                <a:cs typeface="+mn-cs"/>
              </a:rPr>
              <a:t>sociali</a:t>
            </a:r>
            <a:r>
              <a:rPr lang="en-US" altLang="en-IT" b="1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rgbClr val="FFFFFF"/>
                </a:solidFill>
                <a:latin typeface="+mn-lt"/>
                <a:cs typeface="+mn-cs"/>
              </a:rPr>
              <a:t>che</a:t>
            </a:r>
            <a:r>
              <a:rPr lang="en-US" altLang="en-IT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rgbClr val="FFFFFF"/>
                </a:solidFill>
                <a:latin typeface="+mn-lt"/>
                <a:cs typeface="+mn-cs"/>
              </a:rPr>
              <a:t>tendono</a:t>
            </a:r>
            <a:r>
              <a:rPr lang="en-US" altLang="en-IT" dirty="0">
                <a:solidFill>
                  <a:srgbClr val="FFFFFF"/>
                </a:solidFill>
                <a:latin typeface="+mn-lt"/>
                <a:cs typeface="+mn-cs"/>
              </a:rPr>
              <a:t> a </a:t>
            </a:r>
            <a:r>
              <a:rPr lang="en-US" altLang="en-IT" dirty="0" err="1">
                <a:solidFill>
                  <a:srgbClr val="FFFFFF"/>
                </a:solidFill>
                <a:latin typeface="+mn-lt"/>
                <a:cs typeface="+mn-cs"/>
              </a:rPr>
              <a:t>marginalizzare</a:t>
            </a:r>
            <a:r>
              <a:rPr lang="en-US" altLang="en-IT" dirty="0">
                <a:solidFill>
                  <a:srgbClr val="FFFFFF"/>
                </a:solidFill>
                <a:latin typeface="+mn-lt"/>
                <a:cs typeface="+mn-cs"/>
              </a:rPr>
              <a:t> lo </a:t>
            </a:r>
            <a:r>
              <a:rPr lang="en-US" altLang="en-IT" dirty="0" err="1">
                <a:solidFill>
                  <a:srgbClr val="FFFFFF"/>
                </a:solidFill>
                <a:latin typeface="+mn-lt"/>
                <a:cs typeface="+mn-cs"/>
              </a:rPr>
              <a:t>Stato</a:t>
            </a:r>
            <a:r>
              <a:rPr lang="en-US" altLang="en-IT" dirty="0">
                <a:solidFill>
                  <a:srgbClr val="FFFFFF"/>
                </a:solidFill>
                <a:latin typeface="+mn-lt"/>
                <a:cs typeface="+mn-cs"/>
              </a:rPr>
              <a:t>, il </a:t>
            </a:r>
            <a:r>
              <a:rPr lang="en-US" altLang="en-IT" dirty="0" err="1">
                <a:solidFill>
                  <a:srgbClr val="FFFFFF"/>
                </a:solidFill>
                <a:latin typeface="+mn-lt"/>
                <a:cs typeface="+mn-cs"/>
              </a:rPr>
              <a:t>sindacato</a:t>
            </a:r>
            <a:r>
              <a:rPr lang="en-US" altLang="en-IT" dirty="0">
                <a:solidFill>
                  <a:srgbClr val="FFFFFF"/>
                </a:solidFill>
                <a:latin typeface="+mn-lt"/>
                <a:cs typeface="+mn-cs"/>
              </a:rPr>
              <a:t>, </a:t>
            </a:r>
            <a:r>
              <a:rPr lang="en-US" altLang="en-IT" dirty="0" err="1">
                <a:solidFill>
                  <a:srgbClr val="FFFFFF"/>
                </a:solidFill>
                <a:latin typeface="+mn-lt"/>
                <a:cs typeface="+mn-cs"/>
              </a:rPr>
              <a:t>trasformare</a:t>
            </a:r>
            <a:r>
              <a:rPr lang="en-US" altLang="en-IT" dirty="0">
                <a:solidFill>
                  <a:srgbClr val="FFFFFF"/>
                </a:solidFill>
                <a:latin typeface="+mn-lt"/>
                <a:cs typeface="+mn-cs"/>
              </a:rPr>
              <a:t> le </a:t>
            </a:r>
            <a:r>
              <a:rPr lang="en-US" altLang="en-IT" dirty="0" err="1">
                <a:solidFill>
                  <a:srgbClr val="FFFFFF"/>
                </a:solidFill>
                <a:latin typeface="+mn-lt"/>
                <a:cs typeface="+mn-cs"/>
              </a:rPr>
              <a:t>aspettative</a:t>
            </a:r>
            <a:r>
              <a:rPr lang="en-US" altLang="en-IT" dirty="0">
                <a:solidFill>
                  <a:srgbClr val="FFFFFF"/>
                </a:solidFill>
                <a:latin typeface="+mn-lt"/>
                <a:cs typeface="+mn-cs"/>
              </a:rPr>
              <a:t>, </a:t>
            </a:r>
            <a:r>
              <a:rPr lang="en-US" altLang="en-IT" dirty="0" err="1">
                <a:solidFill>
                  <a:srgbClr val="FFFFFF"/>
                </a:solidFill>
                <a:latin typeface="+mn-lt"/>
                <a:cs typeface="+mn-cs"/>
              </a:rPr>
              <a:t>mercato</a:t>
            </a:r>
            <a:r>
              <a:rPr lang="en-US" altLang="en-IT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rgbClr val="FFFFFF"/>
                </a:solidFill>
                <a:latin typeface="+mn-lt"/>
                <a:cs typeface="+mn-cs"/>
              </a:rPr>
              <a:t>internazionale</a:t>
            </a:r>
            <a:endParaRPr lang="en-US" altLang="en-IT" dirty="0">
              <a:solidFill>
                <a:srgbClr val="FFFFFF"/>
              </a:solidFill>
              <a:latin typeface="+mn-lt"/>
              <a:cs typeface="+mn-cs"/>
            </a:endParaRPr>
          </a:p>
          <a:p>
            <a:pPr marL="346075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IT" b="1" dirty="0" err="1">
                <a:solidFill>
                  <a:srgbClr val="FFFFFF"/>
                </a:solidFill>
                <a:latin typeface="+mn-lt"/>
                <a:cs typeface="+mn-cs"/>
              </a:rPr>
              <a:t>Legislazione</a:t>
            </a:r>
            <a:r>
              <a:rPr lang="en-US" altLang="en-IT" dirty="0">
                <a:solidFill>
                  <a:srgbClr val="FFFFFF"/>
                </a:solidFill>
                <a:latin typeface="+mn-lt"/>
                <a:cs typeface="+mn-cs"/>
              </a:rPr>
              <a:t>: ha </a:t>
            </a:r>
            <a:r>
              <a:rPr lang="en-US" altLang="en-IT" dirty="0" err="1">
                <a:solidFill>
                  <a:srgbClr val="FFFFFF"/>
                </a:solidFill>
                <a:latin typeface="+mn-lt"/>
                <a:cs typeface="+mn-cs"/>
              </a:rPr>
              <a:t>aumentato</a:t>
            </a:r>
            <a:r>
              <a:rPr lang="en-US" altLang="en-IT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rgbClr val="FFFFFF"/>
                </a:solidFill>
                <a:latin typeface="+mn-lt"/>
                <a:cs typeface="+mn-cs"/>
              </a:rPr>
              <a:t>notevolmente</a:t>
            </a:r>
            <a:r>
              <a:rPr lang="en-US" altLang="en-IT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rgbClr val="FFFFFF"/>
                </a:solidFill>
                <a:latin typeface="+mn-lt"/>
                <a:cs typeface="+mn-cs"/>
              </a:rPr>
              <a:t>i</a:t>
            </a:r>
            <a:r>
              <a:rPr lang="en-US" altLang="en-IT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rgbClr val="FFFFFF"/>
                </a:solidFill>
                <a:latin typeface="+mn-lt"/>
                <a:cs typeface="+mn-cs"/>
              </a:rPr>
              <a:t>vincoli</a:t>
            </a:r>
            <a:r>
              <a:rPr lang="en-US" altLang="en-IT" dirty="0">
                <a:solidFill>
                  <a:srgbClr val="FFFFFF"/>
                </a:solidFill>
                <a:latin typeface="+mn-lt"/>
                <a:cs typeface="+mn-cs"/>
              </a:rPr>
              <a:t>, </a:t>
            </a:r>
            <a:r>
              <a:rPr lang="en-US" altLang="en-IT" dirty="0" err="1">
                <a:solidFill>
                  <a:srgbClr val="FFFFFF"/>
                </a:solidFill>
                <a:latin typeface="+mn-lt"/>
                <a:cs typeface="+mn-cs"/>
              </a:rPr>
              <a:t>spingendo</a:t>
            </a:r>
            <a:r>
              <a:rPr lang="en-US" altLang="en-IT" dirty="0">
                <a:solidFill>
                  <a:srgbClr val="FFFFFF"/>
                </a:solidFill>
                <a:latin typeface="+mn-lt"/>
                <a:cs typeface="+mn-cs"/>
              </a:rPr>
              <a:t> le </a:t>
            </a:r>
            <a:r>
              <a:rPr lang="en-US" altLang="en-IT" dirty="0" err="1">
                <a:solidFill>
                  <a:srgbClr val="FFFFFF"/>
                </a:solidFill>
                <a:latin typeface="+mn-lt"/>
                <a:cs typeface="+mn-cs"/>
              </a:rPr>
              <a:t>imprese</a:t>
            </a:r>
            <a:r>
              <a:rPr lang="en-US" altLang="en-IT" dirty="0">
                <a:solidFill>
                  <a:srgbClr val="FFFFFF"/>
                </a:solidFill>
                <a:latin typeface="+mn-lt"/>
                <a:cs typeface="+mn-cs"/>
              </a:rPr>
              <a:t> a </a:t>
            </a:r>
            <a:r>
              <a:rPr lang="en-US" altLang="en-IT" dirty="0" err="1">
                <a:solidFill>
                  <a:srgbClr val="FFFFFF"/>
                </a:solidFill>
                <a:latin typeface="+mn-lt"/>
                <a:cs typeface="+mn-cs"/>
              </a:rPr>
              <a:t>cercare</a:t>
            </a:r>
            <a:r>
              <a:rPr lang="en-US" altLang="en-IT" dirty="0">
                <a:solidFill>
                  <a:srgbClr val="FFFFFF"/>
                </a:solidFill>
                <a:latin typeface="+mn-lt"/>
                <a:cs typeface="+mn-cs"/>
              </a:rPr>
              <a:t> </a:t>
            </a:r>
            <a:r>
              <a:rPr lang="en-US" altLang="en-IT" dirty="0" err="1">
                <a:solidFill>
                  <a:srgbClr val="FFFFFF"/>
                </a:solidFill>
                <a:latin typeface="+mn-lt"/>
                <a:cs typeface="+mn-cs"/>
              </a:rPr>
              <a:t>opzioni</a:t>
            </a:r>
            <a:r>
              <a:rPr lang="en-US" altLang="en-IT" dirty="0">
                <a:solidFill>
                  <a:srgbClr val="FFFFFF"/>
                </a:solidFill>
                <a:latin typeface="+mn-lt"/>
                <a:cs typeface="+mn-cs"/>
              </a:rPr>
              <a:t> non </a:t>
            </a:r>
            <a:r>
              <a:rPr lang="en-US" altLang="en-IT" dirty="0" err="1">
                <a:solidFill>
                  <a:srgbClr val="FFFFFF"/>
                </a:solidFill>
                <a:latin typeface="+mn-lt"/>
                <a:cs typeface="+mn-cs"/>
              </a:rPr>
              <a:t>vincolanti</a:t>
            </a:r>
            <a:r>
              <a:rPr lang="en-US" altLang="en-IT" dirty="0">
                <a:solidFill>
                  <a:srgbClr val="FFFFFF"/>
                </a:solidFill>
                <a:latin typeface="+mn-lt"/>
                <a:cs typeface="+mn-cs"/>
              </a:rPr>
              <a:t>.</a:t>
            </a:r>
          </a:p>
          <a:p>
            <a:pPr marL="346075" indent="-2286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endParaRPr lang="en-US" altLang="en-IT" dirty="0">
              <a:solidFill>
                <a:srgbClr val="FFFFFF"/>
              </a:solidFill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endParaRPr lang="en-US" altLang="en-IT" dirty="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112" name="Rectangle 4711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06" name="Text Box 2">
            <a:extLst>
              <a:ext uri="{FF2B5EF4-FFF2-40B4-BE49-F238E27FC236}">
                <a16:creationId xmlns:a16="http://schemas.microsoft.com/office/drawing/2014/main" id="{8969092A-6E79-5A26-E22F-F00616581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4296" y="329184"/>
            <a:ext cx="6894576" cy="17830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en-IT" sz="42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Conseguenze dei cambiamenti sul contratto psicologico</a:t>
            </a:r>
          </a:p>
        </p:txBody>
      </p:sp>
      <p:pic>
        <p:nvPicPr>
          <p:cNvPr id="47108" name="Picture 47107" descr="Chart, scatter chart&#10;&#10;Description automatically generated">
            <a:extLst>
              <a:ext uri="{FF2B5EF4-FFF2-40B4-BE49-F238E27FC236}">
                <a16:creationId xmlns:a16="http://schemas.microsoft.com/office/drawing/2014/main" id="{74542E16-55CC-EBD1-E248-37F5EBC1CD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00" r="4581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7114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21" name="Text Box 1">
            <a:extLst>
              <a:ext uri="{FF2B5EF4-FFF2-40B4-BE49-F238E27FC236}">
                <a16:creationId xmlns:a16="http://schemas.microsoft.com/office/drawing/2014/main" id="{721BE440-5339-985A-0B32-365F4601C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978" y="2702053"/>
            <a:ext cx="8884355" cy="34838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215900" indent="-212725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00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12725" indent="-228600">
              <a:lnSpc>
                <a:spcPct val="90000"/>
              </a:lnSpc>
              <a:spcAft>
                <a:spcPts val="600"/>
              </a:spcAft>
              <a:buClr>
                <a:srgbClr val="00808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altLang="en-IT" sz="2000" b="1" dirty="0" err="1">
                <a:solidFill>
                  <a:schemeClr val="tx1"/>
                </a:solidFill>
                <a:latin typeface="+mn-lt"/>
                <a:cs typeface="+mn-cs"/>
              </a:rPr>
              <a:t>Cambiamento</a:t>
            </a:r>
            <a:r>
              <a:rPr lang="en-US" altLang="en-IT" sz="20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000" b="1" dirty="0" err="1">
                <a:solidFill>
                  <a:schemeClr val="tx1"/>
                </a:solidFill>
                <a:latin typeface="+mn-lt"/>
                <a:cs typeface="+mn-cs"/>
              </a:rPr>
              <a:t>dei</a:t>
            </a:r>
            <a:r>
              <a:rPr lang="en-US" altLang="en-IT" sz="20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000" b="1" dirty="0" err="1">
                <a:solidFill>
                  <a:schemeClr val="tx1"/>
                </a:solidFill>
                <a:latin typeface="+mn-lt"/>
                <a:cs typeface="+mn-cs"/>
              </a:rPr>
              <a:t>modelli</a:t>
            </a:r>
            <a:r>
              <a:rPr lang="en-US" altLang="en-IT" sz="20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000" b="1" dirty="0" err="1">
                <a:solidFill>
                  <a:schemeClr val="tx1"/>
                </a:solidFill>
                <a:latin typeface="+mn-lt"/>
                <a:cs typeface="+mn-cs"/>
              </a:rPr>
              <a:t>organizzativi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che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espone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 le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imprese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alla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necessità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 di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assicurarsi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maggiore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coinvolgimento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.</a:t>
            </a:r>
          </a:p>
          <a:p>
            <a:pPr marL="212725" indent="-228600">
              <a:lnSpc>
                <a:spcPct val="90000"/>
              </a:lnSpc>
              <a:spcAft>
                <a:spcPts val="600"/>
              </a:spcAft>
              <a:buClr>
                <a:srgbClr val="00808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La </a:t>
            </a:r>
            <a:r>
              <a:rPr lang="en-US" altLang="en-IT" sz="2000" b="1" dirty="0" err="1">
                <a:solidFill>
                  <a:schemeClr val="tx1"/>
                </a:solidFill>
                <a:latin typeface="+mn-lt"/>
                <a:cs typeface="+mn-cs"/>
              </a:rPr>
              <a:t>provvisorietà</a:t>
            </a:r>
            <a:r>
              <a:rPr lang="en-US" altLang="en-IT" sz="20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000" b="1" dirty="0" err="1">
                <a:solidFill>
                  <a:schemeClr val="tx1"/>
                </a:solidFill>
                <a:latin typeface="+mn-lt"/>
                <a:cs typeface="+mn-cs"/>
              </a:rPr>
              <a:t>delle</a:t>
            </a:r>
            <a:r>
              <a:rPr lang="en-US" altLang="en-IT" sz="20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000" b="1" dirty="0" err="1">
                <a:solidFill>
                  <a:schemeClr val="tx1"/>
                </a:solidFill>
                <a:latin typeface="+mn-lt"/>
                <a:cs typeface="+mn-cs"/>
              </a:rPr>
              <a:t>relazioni</a:t>
            </a:r>
            <a:r>
              <a:rPr lang="en-US" altLang="en-IT" sz="2000" b="1" dirty="0">
                <a:solidFill>
                  <a:schemeClr val="tx1"/>
                </a:solidFill>
                <a:latin typeface="+mn-lt"/>
                <a:cs typeface="+mn-cs"/>
              </a:rPr>
              <a:t> di </a:t>
            </a:r>
            <a:r>
              <a:rPr lang="en-US" altLang="en-IT" sz="2000" b="1" dirty="0" err="1">
                <a:solidFill>
                  <a:schemeClr val="tx1"/>
                </a:solidFill>
                <a:latin typeface="+mn-lt"/>
                <a:cs typeface="+mn-cs"/>
              </a:rPr>
              <a:t>lavoro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che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toglie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incentivi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 alle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imprese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nell'investire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nello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sviluppo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 di skills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attraverso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 la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formazione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mentre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i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lavoratori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hanno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incentivi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crescenti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 a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sviluppare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 skills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occupazionali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.</a:t>
            </a:r>
          </a:p>
          <a:p>
            <a:pPr marL="212725" indent="-228600">
              <a:lnSpc>
                <a:spcPct val="90000"/>
              </a:lnSpc>
              <a:spcAft>
                <a:spcPts val="600"/>
              </a:spcAft>
              <a:buClr>
                <a:srgbClr val="00808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La </a:t>
            </a:r>
            <a:r>
              <a:rPr lang="en-US" altLang="en-IT" sz="2000" b="1" dirty="0" err="1">
                <a:solidFill>
                  <a:schemeClr val="tx1"/>
                </a:solidFill>
                <a:latin typeface="+mn-lt"/>
                <a:cs typeface="+mn-cs"/>
              </a:rPr>
              <a:t>diminuzione</a:t>
            </a:r>
            <a:r>
              <a:rPr lang="en-US" altLang="en-IT" sz="20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000" b="1" dirty="0" err="1">
                <a:solidFill>
                  <a:schemeClr val="tx1"/>
                </a:solidFill>
                <a:latin typeface="+mn-lt"/>
                <a:cs typeface="+mn-cs"/>
              </a:rPr>
              <a:t>dei</a:t>
            </a:r>
            <a:r>
              <a:rPr lang="en-US" altLang="en-IT" sz="20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000" b="1" dirty="0" err="1">
                <a:solidFill>
                  <a:schemeClr val="tx1"/>
                </a:solidFill>
                <a:latin typeface="+mn-lt"/>
                <a:cs typeface="+mn-cs"/>
              </a:rPr>
              <a:t>livelli</a:t>
            </a:r>
            <a:r>
              <a:rPr lang="en-US" altLang="en-IT" sz="2000" b="1" dirty="0">
                <a:solidFill>
                  <a:schemeClr val="tx1"/>
                </a:solidFill>
                <a:latin typeface="+mn-lt"/>
                <a:cs typeface="+mn-cs"/>
              </a:rPr>
              <a:t> di commitmen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t,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che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crea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dei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problemi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 di medio-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lungo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termine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che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possono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 solo in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parte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essere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risolti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dalla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pressione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 di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gruppo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dall'utilizzo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 di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contratti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 a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termine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 e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dalla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revisione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delle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aspettative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.</a:t>
            </a:r>
          </a:p>
          <a:p>
            <a:pPr marL="212725" indent="-228600">
              <a:lnSpc>
                <a:spcPct val="90000"/>
              </a:lnSpc>
              <a:spcAft>
                <a:spcPts val="600"/>
              </a:spcAft>
              <a:buClr>
                <a:srgbClr val="00808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I </a:t>
            </a:r>
            <a:r>
              <a:rPr lang="en-US" altLang="en-IT" sz="2000" b="1" dirty="0" err="1">
                <a:solidFill>
                  <a:schemeClr val="tx1"/>
                </a:solidFill>
                <a:latin typeface="+mn-lt"/>
                <a:cs typeface="+mn-cs"/>
              </a:rPr>
              <a:t>rischi</a:t>
            </a:r>
            <a:r>
              <a:rPr lang="en-US" altLang="en-IT" sz="2000" b="1" dirty="0">
                <a:solidFill>
                  <a:schemeClr val="tx1"/>
                </a:solidFill>
                <a:latin typeface="+mn-lt"/>
                <a:cs typeface="+mn-cs"/>
              </a:rPr>
              <a:t> di impresa </a:t>
            </a:r>
            <a:r>
              <a:rPr lang="en-US" altLang="en-IT" sz="2000" b="1" dirty="0" err="1">
                <a:solidFill>
                  <a:schemeClr val="tx1"/>
                </a:solidFill>
                <a:latin typeface="+mn-lt"/>
                <a:cs typeface="+mn-cs"/>
              </a:rPr>
              <a:t>sono</a:t>
            </a:r>
            <a:r>
              <a:rPr lang="en-US" altLang="en-IT" sz="2000" b="1" dirty="0">
                <a:solidFill>
                  <a:schemeClr val="tx1"/>
                </a:solidFill>
                <a:latin typeface="+mn-lt"/>
                <a:cs typeface="+mn-cs"/>
              </a:rPr>
              <a:t> sempre </a:t>
            </a:r>
            <a:r>
              <a:rPr lang="en-US" altLang="en-IT" sz="2000" b="1" dirty="0" err="1">
                <a:solidFill>
                  <a:schemeClr val="tx1"/>
                </a:solidFill>
                <a:latin typeface="+mn-lt"/>
                <a:cs typeface="+mn-cs"/>
              </a:rPr>
              <a:t>più</a:t>
            </a:r>
            <a:r>
              <a:rPr lang="en-US" altLang="en-IT" sz="20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000" b="1" dirty="0" err="1">
                <a:solidFill>
                  <a:schemeClr val="tx1"/>
                </a:solidFill>
                <a:latin typeface="+mn-lt"/>
                <a:cs typeface="+mn-cs"/>
              </a:rPr>
              <a:t>scaricati</a:t>
            </a:r>
            <a:r>
              <a:rPr lang="en-US" altLang="en-IT" sz="2000" b="1" dirty="0">
                <a:solidFill>
                  <a:schemeClr val="tx1"/>
                </a:solidFill>
                <a:latin typeface="+mn-lt"/>
                <a:cs typeface="+mn-cs"/>
              </a:rPr>
              <a:t> sui </a:t>
            </a:r>
            <a:r>
              <a:rPr lang="en-US" altLang="en-IT" sz="2000" b="1" dirty="0" err="1">
                <a:solidFill>
                  <a:schemeClr val="tx1"/>
                </a:solidFill>
                <a:latin typeface="+mn-lt"/>
                <a:cs typeface="+mn-cs"/>
              </a:rPr>
              <a:t>lavorator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i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soprattutto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ceto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 medio e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giovani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.</a:t>
            </a:r>
          </a:p>
          <a:p>
            <a:pPr marL="212725" indent="-228600">
              <a:lnSpc>
                <a:spcPct val="90000"/>
              </a:lnSpc>
              <a:spcAft>
                <a:spcPts val="600"/>
              </a:spcAft>
              <a:buClr>
                <a:srgbClr val="008080"/>
              </a:buClr>
              <a:buSzPct val="45000"/>
              <a:buFont typeface="Arial" panose="020B0604020202020204" pitchFamily="34" charset="0"/>
              <a:buChar char="•"/>
            </a:pP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La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società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 ha un interesse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nello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sviluppo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 di skills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lavorativi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 e </a:t>
            </a:r>
            <a:r>
              <a:rPr lang="en-US" altLang="en-IT" sz="2000" dirty="0" err="1">
                <a:solidFill>
                  <a:schemeClr val="tx1"/>
                </a:solidFill>
                <a:latin typeface="+mn-lt"/>
                <a:cs typeface="+mn-cs"/>
              </a:rPr>
              <a:t>richiede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 il rispetto di</a:t>
            </a:r>
            <a:r>
              <a:rPr lang="en-US" altLang="en-IT" sz="20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000" b="1" dirty="0" err="1">
                <a:solidFill>
                  <a:schemeClr val="tx1"/>
                </a:solidFill>
                <a:latin typeface="+mn-lt"/>
                <a:cs typeface="+mn-cs"/>
              </a:rPr>
              <a:t>norme</a:t>
            </a:r>
            <a:r>
              <a:rPr lang="en-US" altLang="en-IT" sz="2000" b="1" dirty="0">
                <a:solidFill>
                  <a:schemeClr val="tx1"/>
                </a:solidFill>
                <a:latin typeface="+mn-lt"/>
                <a:cs typeface="+mn-cs"/>
              </a:rPr>
              <a:t> di </a:t>
            </a:r>
            <a:r>
              <a:rPr lang="en-US" altLang="en-IT" sz="2000" b="1" dirty="0" err="1">
                <a:solidFill>
                  <a:schemeClr val="tx1"/>
                </a:solidFill>
                <a:latin typeface="+mn-lt"/>
                <a:cs typeface="+mn-cs"/>
              </a:rPr>
              <a:t>reciprocità</a:t>
            </a:r>
            <a:r>
              <a:rPr lang="en-US" altLang="en-IT" sz="2000" b="1" dirty="0">
                <a:solidFill>
                  <a:schemeClr val="tx1"/>
                </a:solidFill>
                <a:latin typeface="+mn-lt"/>
                <a:cs typeface="+mn-cs"/>
              </a:rPr>
              <a:t> e </a:t>
            </a:r>
            <a:r>
              <a:rPr lang="en-US" altLang="en-IT" sz="2000" b="1" dirty="0" err="1">
                <a:solidFill>
                  <a:schemeClr val="tx1"/>
                </a:solidFill>
                <a:latin typeface="+mn-lt"/>
                <a:cs typeface="+mn-cs"/>
              </a:rPr>
              <a:t>giustizia</a:t>
            </a:r>
            <a:r>
              <a:rPr lang="en-US" altLang="en-IT" sz="20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000" b="1" dirty="0" err="1">
                <a:solidFill>
                  <a:schemeClr val="tx1"/>
                </a:solidFill>
                <a:latin typeface="+mn-lt"/>
                <a:cs typeface="+mn-cs"/>
              </a:rPr>
              <a:t>sociale</a:t>
            </a:r>
            <a:r>
              <a:rPr lang="en-US" altLang="en-IT" sz="20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000" b="1" dirty="0" err="1">
                <a:solidFill>
                  <a:schemeClr val="tx1"/>
                </a:solidFill>
                <a:latin typeface="+mn-lt"/>
                <a:cs typeface="+mn-cs"/>
              </a:rPr>
              <a:t>oggi</a:t>
            </a:r>
            <a:r>
              <a:rPr lang="en-US" altLang="en-IT" sz="2000" b="1" dirty="0">
                <a:solidFill>
                  <a:schemeClr val="tx1"/>
                </a:solidFill>
                <a:latin typeface="+mn-lt"/>
                <a:cs typeface="+mn-cs"/>
              </a:rPr>
              <a:t> violate </a:t>
            </a:r>
            <a:r>
              <a:rPr lang="en-US" altLang="en-IT" sz="2000" b="1" dirty="0" err="1">
                <a:solidFill>
                  <a:schemeClr val="tx1"/>
                </a:solidFill>
                <a:latin typeface="+mn-lt"/>
                <a:cs typeface="+mn-cs"/>
              </a:rPr>
              <a:t>dalle</a:t>
            </a:r>
            <a:r>
              <a:rPr lang="en-US" altLang="en-IT" sz="20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IT" sz="2000" b="1" dirty="0" err="1">
                <a:solidFill>
                  <a:schemeClr val="tx1"/>
                </a:solidFill>
                <a:latin typeface="+mn-lt"/>
                <a:cs typeface="+mn-cs"/>
              </a:rPr>
              <a:t>imprese</a:t>
            </a:r>
            <a:r>
              <a:rPr lang="en-US" altLang="en-IT" sz="2000" dirty="0">
                <a:solidFill>
                  <a:schemeClr val="tx1"/>
                </a:solidFill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5EEAED-E7C7-ADB4-5D19-282D831B9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T" dirty="0"/>
              <a:t>I colloqui di lavoro… </a:t>
            </a:r>
            <a:r>
              <a:rPr lang="en-GB" dirty="0"/>
              <a:t>I</a:t>
            </a:r>
            <a:r>
              <a:rPr lang="en-IT" dirty="0"/>
              <a:t> film…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E1042F-C194-A522-6902-4EDCFA42DE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T" dirty="0"/>
              <a:t>Trainspotting</a:t>
            </a:r>
          </a:p>
          <a:p>
            <a:r>
              <a:rPr lang="en-IT"/>
              <a:t>Tu, io e Dupree</a:t>
            </a:r>
          </a:p>
          <a:p>
            <a:r>
              <a:rPr lang="en-IT" dirty="0"/>
              <a:t>Prendi </a:t>
            </a:r>
            <a:r>
              <a:rPr lang="en-GB" dirty="0"/>
              <a:t>I</a:t>
            </a:r>
            <a:r>
              <a:rPr lang="en-IT" dirty="0"/>
              <a:t> soldi e scappa Woody Allen</a:t>
            </a:r>
          </a:p>
          <a:p>
            <a:r>
              <a:rPr lang="en-IT" dirty="0"/>
              <a:t>Santa Maradona</a:t>
            </a:r>
          </a:p>
          <a:p>
            <a:r>
              <a:rPr lang="en-IT" dirty="0"/>
              <a:t>La ricerca della felicità</a:t>
            </a:r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825198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FF0DA-90FF-D02D-133C-570DD53FD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200" b="1">
                <a:effectLst/>
                <a:latin typeface="Arial" panose="020B0604020202020204" pitchFamily="34" charset="0"/>
              </a:rPr>
              <a:t>Prospettive teoriche e HRM (Bach e Sisson, 2000) </a:t>
            </a:r>
            <a:endParaRPr lang="en-IT" sz="42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CB728-DF14-4891-1557-C75EC7D4D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GB" sz="2200" dirty="0">
                <a:effectLst/>
                <a:latin typeface="ArialMT"/>
              </a:rPr>
              <a:t>La </a:t>
            </a:r>
            <a:r>
              <a:rPr lang="en-GB" sz="2200" b="1" dirty="0" err="1">
                <a:effectLst/>
                <a:latin typeface="Arial" panose="020B0604020202020204" pitchFamily="34" charset="0"/>
              </a:rPr>
              <a:t>tradizione</a:t>
            </a:r>
            <a:r>
              <a:rPr lang="en-GB" sz="2200" b="1" dirty="0">
                <a:effectLst/>
                <a:latin typeface="Arial" panose="020B0604020202020204" pitchFamily="34" charset="0"/>
              </a:rPr>
              <a:t> </a:t>
            </a:r>
            <a:r>
              <a:rPr lang="en-GB" sz="2200" b="1" dirty="0" err="1">
                <a:effectLst/>
                <a:latin typeface="Arial" panose="020B0604020202020204" pitchFamily="34" charset="0"/>
              </a:rPr>
              <a:t>prescrittiva</a:t>
            </a:r>
            <a:r>
              <a:rPr lang="en-GB" sz="2200" b="1" dirty="0">
                <a:effectLst/>
                <a:latin typeface="Arial" panose="020B0604020202020204" pitchFamily="34" charset="0"/>
              </a:rPr>
              <a:t> </a:t>
            </a:r>
            <a:r>
              <a:rPr lang="en-GB" sz="2200" dirty="0" err="1">
                <a:effectLst/>
                <a:latin typeface="ArialMT"/>
              </a:rPr>
              <a:t>comprende</a:t>
            </a:r>
            <a:r>
              <a:rPr lang="en-GB" sz="2200" dirty="0">
                <a:effectLst/>
                <a:latin typeface="ArialMT"/>
              </a:rPr>
              <a:t> </a:t>
            </a:r>
            <a:r>
              <a:rPr lang="en-GB" sz="2200" dirty="0" err="1">
                <a:effectLst/>
                <a:latin typeface="ArialMT"/>
              </a:rPr>
              <a:t>i</a:t>
            </a:r>
            <a:r>
              <a:rPr lang="en-GB" sz="2200" dirty="0">
                <a:effectLst/>
                <a:latin typeface="ArialMT"/>
              </a:rPr>
              <a:t> </a:t>
            </a:r>
            <a:r>
              <a:rPr lang="en-GB" sz="2200" dirty="0" err="1">
                <a:effectLst/>
                <a:latin typeface="ArialMT"/>
              </a:rPr>
              <a:t>modelli</a:t>
            </a:r>
            <a:r>
              <a:rPr lang="en-GB" sz="2200" dirty="0">
                <a:effectLst/>
                <a:latin typeface="ArialMT"/>
              </a:rPr>
              <a:t> </a:t>
            </a:r>
            <a:r>
              <a:rPr lang="en-GB" sz="2200" dirty="0" err="1">
                <a:effectLst/>
                <a:latin typeface="ArialMT"/>
              </a:rPr>
              <a:t>manageriali</a:t>
            </a:r>
            <a:r>
              <a:rPr lang="en-GB" sz="2200" dirty="0">
                <a:effectLst/>
                <a:latin typeface="ArialMT"/>
              </a:rPr>
              <a:t>, </a:t>
            </a:r>
            <a:r>
              <a:rPr lang="en-GB" sz="2200" dirty="0" err="1">
                <a:effectLst/>
                <a:latin typeface="ArialMT"/>
              </a:rPr>
              <a:t>che</a:t>
            </a:r>
            <a:r>
              <a:rPr lang="en-GB" sz="2200" dirty="0">
                <a:effectLst/>
                <a:latin typeface="ArialMT"/>
              </a:rPr>
              <a:t> </a:t>
            </a:r>
            <a:r>
              <a:rPr lang="en-GB" sz="2200" dirty="0" err="1">
                <a:effectLst/>
                <a:latin typeface="ArialMT"/>
              </a:rPr>
              <a:t>guardano</a:t>
            </a:r>
            <a:r>
              <a:rPr lang="en-GB" sz="2200" dirty="0">
                <a:effectLst/>
                <a:latin typeface="ArialMT"/>
              </a:rPr>
              <a:t> </a:t>
            </a:r>
            <a:r>
              <a:rPr lang="en-GB" sz="2200" dirty="0" err="1">
                <a:effectLst/>
                <a:latin typeface="ArialMT"/>
              </a:rPr>
              <a:t>alla</a:t>
            </a:r>
            <a:r>
              <a:rPr lang="en-GB" sz="2200" dirty="0">
                <a:effectLst/>
                <a:latin typeface="ArialMT"/>
              </a:rPr>
              <a:t> HRM come a uno </a:t>
            </a:r>
            <a:r>
              <a:rPr lang="en-GB" sz="2200" dirty="0" err="1">
                <a:effectLst/>
                <a:latin typeface="ArialMT"/>
              </a:rPr>
              <a:t>strumento</a:t>
            </a:r>
            <a:r>
              <a:rPr lang="en-GB" sz="2200" dirty="0">
                <a:effectLst/>
                <a:latin typeface="ArialMT"/>
              </a:rPr>
              <a:t> </a:t>
            </a:r>
            <a:r>
              <a:rPr lang="en-GB" sz="2200" dirty="0" err="1">
                <a:effectLst/>
                <a:latin typeface="ArialMT"/>
              </a:rPr>
              <a:t>volto</a:t>
            </a:r>
            <a:r>
              <a:rPr lang="en-GB" sz="2200" dirty="0">
                <a:effectLst/>
                <a:latin typeface="ArialMT"/>
              </a:rPr>
              <a:t> ad </a:t>
            </a:r>
            <a:r>
              <a:rPr lang="en-GB" sz="2200" dirty="0" err="1">
                <a:effectLst/>
                <a:latin typeface="ArialMT"/>
              </a:rPr>
              <a:t>aumentare</a:t>
            </a:r>
            <a:r>
              <a:rPr lang="en-GB" sz="2200" dirty="0">
                <a:effectLst/>
                <a:latin typeface="ArialMT"/>
              </a:rPr>
              <a:t> la </a:t>
            </a:r>
            <a:r>
              <a:rPr lang="en-GB" sz="2200" dirty="0" err="1">
                <a:effectLst/>
                <a:latin typeface="ArialMT"/>
              </a:rPr>
              <a:t>capacita</a:t>
            </a:r>
            <a:r>
              <a:rPr lang="en-GB" sz="2200" dirty="0">
                <a:effectLst/>
                <a:latin typeface="ArialMT"/>
              </a:rPr>
              <a:t>̀ di </a:t>
            </a:r>
            <a:r>
              <a:rPr lang="en-GB" sz="2200" dirty="0" err="1">
                <a:effectLst/>
                <a:latin typeface="ArialMT"/>
              </a:rPr>
              <a:t>creazione</a:t>
            </a:r>
            <a:r>
              <a:rPr lang="en-GB" sz="2200" dirty="0">
                <a:effectLst/>
                <a:latin typeface="ArialMT"/>
              </a:rPr>
              <a:t> di </a:t>
            </a:r>
            <a:r>
              <a:rPr lang="en-GB" sz="2200" dirty="0" err="1">
                <a:effectLst/>
                <a:latin typeface="ArialMT"/>
              </a:rPr>
              <a:t>valore</a:t>
            </a:r>
            <a:r>
              <a:rPr lang="en-GB" sz="2200" dirty="0">
                <a:effectLst/>
                <a:latin typeface="ArialMT"/>
              </a:rPr>
              <a:t> da </a:t>
            </a:r>
            <a:r>
              <a:rPr lang="en-GB" sz="2200" dirty="0" err="1">
                <a:effectLst/>
                <a:latin typeface="ArialMT"/>
              </a:rPr>
              <a:t>parte</a:t>
            </a:r>
            <a:r>
              <a:rPr lang="en-GB" sz="2200" dirty="0">
                <a:effectLst/>
                <a:latin typeface="ArialMT"/>
              </a:rPr>
              <a:t> </a:t>
            </a:r>
            <a:r>
              <a:rPr lang="en-GB" sz="2200" dirty="0" err="1">
                <a:effectLst/>
                <a:latin typeface="ArialMT"/>
              </a:rPr>
              <a:t>dell'impresa</a:t>
            </a:r>
            <a:r>
              <a:rPr lang="en-GB" sz="2200" dirty="0">
                <a:effectLst/>
                <a:latin typeface="ArialMT"/>
              </a:rPr>
              <a:t> [prima </a:t>
            </a:r>
            <a:r>
              <a:rPr lang="en-GB" sz="2200" dirty="0" err="1">
                <a:effectLst/>
                <a:latin typeface="ArialMT"/>
              </a:rPr>
              <a:t>parte</a:t>
            </a:r>
            <a:r>
              <a:rPr lang="en-GB" sz="2200" dirty="0">
                <a:effectLst/>
                <a:latin typeface="ArialMT"/>
              </a:rPr>
              <a:t> del </a:t>
            </a:r>
            <a:r>
              <a:rPr lang="en-GB" sz="2200" dirty="0" err="1">
                <a:effectLst/>
                <a:latin typeface="ArialMT"/>
              </a:rPr>
              <a:t>manuale</a:t>
            </a:r>
            <a:r>
              <a:rPr lang="en-GB" sz="2200" dirty="0">
                <a:effectLst/>
                <a:latin typeface="ArialMT"/>
              </a:rPr>
              <a:t>]. </a:t>
            </a:r>
            <a:endParaRPr lang="en-GB" sz="2200" dirty="0">
              <a:effectLst/>
            </a:endParaRPr>
          </a:p>
          <a:p>
            <a:r>
              <a:rPr lang="en-GB" sz="2200" dirty="0">
                <a:effectLst/>
                <a:latin typeface="ArialMT"/>
              </a:rPr>
              <a:t>La </a:t>
            </a:r>
            <a:r>
              <a:rPr lang="en-GB" sz="2200" b="1" dirty="0" err="1">
                <a:effectLst/>
                <a:latin typeface="Arial" panose="020B0604020202020204" pitchFamily="34" charset="0"/>
              </a:rPr>
              <a:t>tradizione</a:t>
            </a:r>
            <a:r>
              <a:rPr lang="en-GB" sz="2200" b="1" dirty="0">
                <a:effectLst/>
                <a:latin typeface="Arial" panose="020B0604020202020204" pitchFamily="34" charset="0"/>
              </a:rPr>
              <a:t> del </a:t>
            </a:r>
            <a:r>
              <a:rPr lang="en-GB" sz="2200" b="1" dirty="0" err="1">
                <a:effectLst/>
                <a:latin typeface="Arial" panose="020B0604020202020204" pitchFamily="34" charset="0"/>
              </a:rPr>
              <a:t>processo</a:t>
            </a:r>
            <a:r>
              <a:rPr lang="en-GB" sz="2200" b="1" dirty="0">
                <a:effectLst/>
                <a:latin typeface="Arial" panose="020B0604020202020204" pitchFamily="34" charset="0"/>
              </a:rPr>
              <a:t> di </a:t>
            </a:r>
            <a:r>
              <a:rPr lang="en-GB" sz="2200" b="1" dirty="0" err="1">
                <a:effectLst/>
                <a:latin typeface="Arial" panose="020B0604020202020204" pitchFamily="34" charset="0"/>
              </a:rPr>
              <a:t>lavoro</a:t>
            </a:r>
            <a:r>
              <a:rPr lang="en-GB" sz="2200" b="1" dirty="0">
                <a:effectLst/>
                <a:latin typeface="Arial" panose="020B0604020202020204" pitchFamily="34" charset="0"/>
              </a:rPr>
              <a:t> </a:t>
            </a:r>
            <a:r>
              <a:rPr lang="en-GB" sz="2200" dirty="0" err="1">
                <a:effectLst/>
                <a:latin typeface="ArialMT"/>
              </a:rPr>
              <a:t>si</a:t>
            </a:r>
            <a:r>
              <a:rPr lang="en-GB" sz="2200" dirty="0">
                <a:effectLst/>
                <a:latin typeface="ArialMT"/>
              </a:rPr>
              <a:t> </a:t>
            </a:r>
            <a:r>
              <a:rPr lang="en-GB" sz="2200" dirty="0" err="1">
                <a:effectLst/>
                <a:latin typeface="ArialMT"/>
              </a:rPr>
              <a:t>concentra</a:t>
            </a:r>
            <a:r>
              <a:rPr lang="en-GB" sz="2200" dirty="0">
                <a:effectLst/>
                <a:latin typeface="ArialMT"/>
              </a:rPr>
              <a:t> </a:t>
            </a:r>
            <a:r>
              <a:rPr lang="en-GB" sz="2200" dirty="0" err="1">
                <a:effectLst/>
                <a:latin typeface="ArialMT"/>
              </a:rPr>
              <a:t>sul</a:t>
            </a:r>
            <a:r>
              <a:rPr lang="en-GB" sz="2200" dirty="0">
                <a:effectLst/>
                <a:latin typeface="ArialMT"/>
              </a:rPr>
              <a:t> </a:t>
            </a:r>
            <a:r>
              <a:rPr lang="en-GB" sz="2200" dirty="0" err="1">
                <a:effectLst/>
                <a:latin typeface="ArialMT"/>
              </a:rPr>
              <a:t>controllo</a:t>
            </a:r>
            <a:r>
              <a:rPr lang="en-GB" sz="2200" dirty="0">
                <a:effectLst/>
                <a:latin typeface="ArialMT"/>
              </a:rPr>
              <a:t> da </a:t>
            </a:r>
            <a:r>
              <a:rPr lang="en-GB" sz="2200" dirty="0" err="1">
                <a:effectLst/>
                <a:latin typeface="ArialMT"/>
              </a:rPr>
              <a:t>parte</a:t>
            </a:r>
            <a:r>
              <a:rPr lang="en-GB" sz="2200" dirty="0">
                <a:effectLst/>
                <a:latin typeface="ArialMT"/>
              </a:rPr>
              <a:t> del management e </a:t>
            </a:r>
            <a:r>
              <a:rPr lang="en-GB" sz="2200" dirty="0" err="1">
                <a:effectLst/>
                <a:latin typeface="ArialMT"/>
              </a:rPr>
              <a:t>sulla</a:t>
            </a:r>
            <a:r>
              <a:rPr lang="en-GB" sz="2200" dirty="0">
                <a:effectLst/>
                <a:latin typeface="ArialMT"/>
              </a:rPr>
              <a:t> </a:t>
            </a:r>
            <a:r>
              <a:rPr lang="en-GB" sz="2200" dirty="0" err="1">
                <a:effectLst/>
                <a:latin typeface="ArialMT"/>
              </a:rPr>
              <a:t>ricerca</a:t>
            </a:r>
            <a:r>
              <a:rPr lang="en-GB" sz="2200" dirty="0">
                <a:effectLst/>
                <a:latin typeface="ArialMT"/>
              </a:rPr>
              <a:t> di </a:t>
            </a:r>
            <a:r>
              <a:rPr lang="en-GB" sz="2200" dirty="0" err="1">
                <a:effectLst/>
                <a:latin typeface="ArialMT"/>
              </a:rPr>
              <a:t>autonomia</a:t>
            </a:r>
            <a:r>
              <a:rPr lang="en-GB" sz="2200" dirty="0">
                <a:effectLst/>
                <a:latin typeface="ArialMT"/>
              </a:rPr>
              <a:t> da </a:t>
            </a:r>
            <a:r>
              <a:rPr lang="en-GB" sz="2200" dirty="0" err="1">
                <a:effectLst/>
                <a:latin typeface="ArialMT"/>
              </a:rPr>
              <a:t>parte</a:t>
            </a:r>
            <a:r>
              <a:rPr lang="en-GB" sz="2200" dirty="0">
                <a:effectLst/>
                <a:latin typeface="ArialMT"/>
              </a:rPr>
              <a:t> </a:t>
            </a:r>
            <a:r>
              <a:rPr lang="en-GB" sz="2200" dirty="0" err="1">
                <a:effectLst/>
                <a:latin typeface="ArialMT"/>
              </a:rPr>
              <a:t>dei</a:t>
            </a:r>
            <a:r>
              <a:rPr lang="en-GB" sz="2200" dirty="0">
                <a:effectLst/>
                <a:latin typeface="ArialMT"/>
              </a:rPr>
              <a:t>/</a:t>
            </a:r>
            <a:r>
              <a:rPr lang="en-GB" sz="2200" dirty="0" err="1">
                <a:effectLst/>
                <a:latin typeface="ArialMT"/>
              </a:rPr>
              <a:t>lle</a:t>
            </a:r>
            <a:r>
              <a:rPr lang="en-GB" sz="2200" dirty="0">
                <a:effectLst/>
                <a:latin typeface="ArialMT"/>
              </a:rPr>
              <a:t> </a:t>
            </a:r>
            <a:r>
              <a:rPr lang="en-GB" sz="2200" dirty="0" err="1">
                <a:effectLst/>
                <a:latin typeface="ArialMT"/>
              </a:rPr>
              <a:t>lavoratori</a:t>
            </a:r>
            <a:r>
              <a:rPr lang="en-GB" sz="2200" dirty="0">
                <a:effectLst/>
                <a:latin typeface="ArialMT"/>
              </a:rPr>
              <a:t>/</a:t>
            </a:r>
            <a:r>
              <a:rPr lang="en-GB" sz="2200" dirty="0" err="1">
                <a:effectLst/>
                <a:latin typeface="ArialMT"/>
              </a:rPr>
              <a:t>trici</a:t>
            </a:r>
            <a:r>
              <a:rPr lang="en-GB" sz="2200" dirty="0">
                <a:effectLst/>
                <a:latin typeface="ArialMT"/>
              </a:rPr>
              <a:t>. </a:t>
            </a:r>
            <a:endParaRPr lang="en-GB" sz="2200" dirty="0">
              <a:effectLst/>
            </a:endParaRPr>
          </a:p>
          <a:p>
            <a:pPr lvl="1"/>
            <a:r>
              <a:rPr lang="en-GB" sz="2200" dirty="0" err="1">
                <a:effectLst/>
                <a:latin typeface="ArialMT"/>
              </a:rPr>
              <a:t>Approccio</a:t>
            </a:r>
            <a:r>
              <a:rPr lang="en-GB" sz="2200" dirty="0">
                <a:effectLst/>
                <a:latin typeface="ArialMT"/>
              </a:rPr>
              <a:t> </a:t>
            </a:r>
            <a:r>
              <a:rPr lang="en-GB" sz="2200" dirty="0" err="1">
                <a:effectLst/>
                <a:latin typeface="ArialMT"/>
              </a:rPr>
              <a:t>persistenza</a:t>
            </a:r>
            <a:r>
              <a:rPr lang="en-GB" sz="2200" dirty="0">
                <a:effectLst/>
                <a:latin typeface="ArialMT"/>
              </a:rPr>
              <a:t> </a:t>
            </a:r>
            <a:r>
              <a:rPr lang="en-GB" sz="2200" dirty="0" err="1">
                <a:effectLst/>
                <a:latin typeface="ArialMT"/>
              </a:rPr>
              <a:t>modello</a:t>
            </a:r>
            <a:r>
              <a:rPr lang="en-GB" sz="2200" dirty="0">
                <a:effectLst/>
                <a:latin typeface="ArialMT"/>
              </a:rPr>
              <a:t> </a:t>
            </a:r>
            <a:r>
              <a:rPr lang="en-GB" sz="2200" dirty="0" err="1">
                <a:effectLst/>
                <a:latin typeface="ArialMT"/>
              </a:rPr>
              <a:t>taylorista</a:t>
            </a:r>
            <a:r>
              <a:rPr lang="en-GB" sz="2200" dirty="0">
                <a:effectLst/>
                <a:latin typeface="ArialMT"/>
              </a:rPr>
              <a:t> → </a:t>
            </a:r>
            <a:r>
              <a:rPr lang="en-GB" sz="2200" dirty="0" err="1">
                <a:effectLst/>
                <a:latin typeface="ArialMT"/>
              </a:rPr>
              <a:t>sfiducia</a:t>
            </a:r>
            <a:r>
              <a:rPr lang="en-GB" sz="2200" dirty="0">
                <a:effectLst/>
                <a:latin typeface="ArialMT"/>
              </a:rPr>
              <a:t> </a:t>
            </a:r>
            <a:r>
              <a:rPr lang="en-GB" sz="2200" dirty="0" err="1">
                <a:effectLst/>
                <a:latin typeface="ArialMT"/>
              </a:rPr>
              <a:t>nei</a:t>
            </a:r>
            <a:r>
              <a:rPr lang="en-GB" sz="2200" dirty="0">
                <a:effectLst/>
                <a:latin typeface="ArialMT"/>
              </a:rPr>
              <a:t> </a:t>
            </a:r>
            <a:r>
              <a:rPr lang="en-GB" sz="2200" dirty="0" err="1">
                <a:effectLst/>
                <a:latin typeface="ArialMT"/>
              </a:rPr>
              <a:t>confronti</a:t>
            </a:r>
            <a:r>
              <a:rPr lang="en-GB" sz="2200" dirty="0">
                <a:effectLst/>
                <a:latin typeface="ArialMT"/>
              </a:rPr>
              <a:t> </a:t>
            </a:r>
            <a:r>
              <a:rPr lang="en-GB" sz="2200" dirty="0" err="1">
                <a:effectLst/>
                <a:latin typeface="ArialMT"/>
              </a:rPr>
              <a:t>dei</a:t>
            </a:r>
            <a:r>
              <a:rPr lang="en-GB" sz="2200" dirty="0">
                <a:effectLst/>
                <a:latin typeface="ArialMT"/>
              </a:rPr>
              <a:t>/</a:t>
            </a:r>
            <a:r>
              <a:rPr lang="en-GB" sz="2200" dirty="0" err="1">
                <a:effectLst/>
                <a:latin typeface="ArialMT"/>
              </a:rPr>
              <a:t>lle</a:t>
            </a:r>
            <a:r>
              <a:rPr lang="en-GB" sz="2200" dirty="0">
                <a:effectLst/>
                <a:latin typeface="ArialMT"/>
              </a:rPr>
              <a:t> </a:t>
            </a:r>
            <a:r>
              <a:rPr lang="en-GB" sz="2200" dirty="0" err="1">
                <a:effectLst/>
                <a:latin typeface="ArialMT"/>
              </a:rPr>
              <a:t>lavoratori</a:t>
            </a:r>
            <a:r>
              <a:rPr lang="en-GB" sz="2200" dirty="0">
                <a:effectLst/>
                <a:latin typeface="ArialMT"/>
              </a:rPr>
              <a:t>/</a:t>
            </a:r>
            <a:r>
              <a:rPr lang="en-GB" sz="2200" dirty="0" err="1">
                <a:effectLst/>
                <a:latin typeface="ArialMT"/>
              </a:rPr>
              <a:t>trici</a:t>
            </a:r>
            <a:r>
              <a:rPr lang="en-GB" sz="2200" dirty="0">
                <a:effectLst/>
                <a:latin typeface="ArialMT"/>
              </a:rPr>
              <a:t>. </a:t>
            </a:r>
            <a:endParaRPr lang="en-GB" sz="2200" dirty="0">
              <a:effectLst/>
            </a:endParaRPr>
          </a:p>
          <a:p>
            <a:pPr lvl="1"/>
            <a:r>
              <a:rPr lang="en-GB" sz="2200" dirty="0" err="1">
                <a:effectLst/>
                <a:latin typeface="ArialMT"/>
              </a:rPr>
              <a:t>Approccio</a:t>
            </a:r>
            <a:r>
              <a:rPr lang="en-GB" sz="2200" dirty="0">
                <a:effectLst/>
                <a:latin typeface="ArialMT"/>
              </a:rPr>
              <a:t> </a:t>
            </a:r>
            <a:r>
              <a:rPr lang="en-GB" sz="2200" dirty="0" err="1">
                <a:effectLst/>
                <a:latin typeface="ArialMT"/>
              </a:rPr>
              <a:t>focalizzato</a:t>
            </a:r>
            <a:r>
              <a:rPr lang="en-GB" sz="2200" dirty="0">
                <a:effectLst/>
                <a:latin typeface="ArialMT"/>
              </a:rPr>
              <a:t> </a:t>
            </a:r>
            <a:r>
              <a:rPr lang="en-GB" sz="2200" dirty="0" err="1">
                <a:effectLst/>
                <a:latin typeface="ArialMT"/>
              </a:rPr>
              <a:t>su</a:t>
            </a:r>
            <a:r>
              <a:rPr lang="en-GB" sz="2200" dirty="0">
                <a:effectLst/>
                <a:latin typeface="ArialMT"/>
              </a:rPr>
              <a:t> </a:t>
            </a:r>
            <a:r>
              <a:rPr lang="en-GB" sz="2200" dirty="0" err="1">
                <a:effectLst/>
                <a:latin typeface="ArialMT"/>
              </a:rPr>
              <a:t>controllo</a:t>
            </a:r>
            <a:r>
              <a:rPr lang="en-GB" sz="2200" dirty="0">
                <a:effectLst/>
                <a:latin typeface="ArialMT"/>
              </a:rPr>
              <a:t> come </a:t>
            </a:r>
            <a:r>
              <a:rPr lang="en-GB" sz="2200" dirty="0" err="1">
                <a:effectLst/>
                <a:latin typeface="ArialMT"/>
              </a:rPr>
              <a:t>sorveglianza</a:t>
            </a:r>
            <a:r>
              <a:rPr lang="en-GB" sz="2200" dirty="0">
                <a:effectLst/>
                <a:latin typeface="ArialMT"/>
              </a:rPr>
              <a:t> </a:t>
            </a:r>
            <a:r>
              <a:rPr lang="en-GB" sz="2200" dirty="0" err="1">
                <a:effectLst/>
                <a:latin typeface="ArialMT"/>
              </a:rPr>
              <a:t>pervasiva</a:t>
            </a:r>
            <a:r>
              <a:rPr lang="en-GB" sz="2200" dirty="0">
                <a:effectLst/>
                <a:latin typeface="ArialMT"/>
              </a:rPr>
              <a:t> / </a:t>
            </a:r>
            <a:r>
              <a:rPr lang="en-GB" sz="2200" dirty="0" err="1">
                <a:effectLst/>
                <a:latin typeface="ArialMT"/>
              </a:rPr>
              <a:t>interiorizzazione</a:t>
            </a:r>
            <a:r>
              <a:rPr lang="en-GB" sz="2200" dirty="0">
                <a:effectLst/>
                <a:latin typeface="ArialMT"/>
              </a:rPr>
              <a:t> (Foucault). </a:t>
            </a:r>
            <a:endParaRPr lang="en-GB" sz="2200" dirty="0">
              <a:effectLst/>
            </a:endParaRPr>
          </a:p>
          <a:p>
            <a:r>
              <a:rPr lang="en-GB" sz="2200" dirty="0">
                <a:effectLst/>
                <a:latin typeface="ArialMT"/>
              </a:rPr>
              <a:t>La </a:t>
            </a:r>
            <a:r>
              <a:rPr lang="en-GB" sz="2200" b="1" dirty="0" err="1">
                <a:effectLst/>
                <a:latin typeface="Arial" panose="020B0604020202020204" pitchFamily="34" charset="0"/>
              </a:rPr>
              <a:t>tradizione</a:t>
            </a:r>
            <a:r>
              <a:rPr lang="en-GB" sz="2200" b="1" dirty="0">
                <a:effectLst/>
                <a:latin typeface="Arial" panose="020B0604020202020204" pitchFamily="34" charset="0"/>
              </a:rPr>
              <a:t> </a:t>
            </a:r>
            <a:r>
              <a:rPr lang="en-GB" sz="2200" b="1" dirty="0" err="1">
                <a:effectLst/>
                <a:latin typeface="Arial" panose="020B0604020202020204" pitchFamily="34" charset="0"/>
              </a:rPr>
              <a:t>delle</a:t>
            </a:r>
            <a:r>
              <a:rPr lang="en-GB" sz="2200" b="1" dirty="0">
                <a:effectLst/>
                <a:latin typeface="Arial" panose="020B0604020202020204" pitchFamily="34" charset="0"/>
              </a:rPr>
              <a:t> </a:t>
            </a:r>
            <a:r>
              <a:rPr lang="en-GB" sz="2200" b="1" dirty="0" err="1">
                <a:effectLst/>
                <a:latin typeface="Arial" panose="020B0604020202020204" pitchFamily="34" charset="0"/>
              </a:rPr>
              <a:t>relazioni</a:t>
            </a:r>
            <a:r>
              <a:rPr lang="en-GB" sz="2200" b="1" dirty="0">
                <a:effectLst/>
                <a:latin typeface="Arial" panose="020B0604020202020204" pitchFamily="34" charset="0"/>
              </a:rPr>
              <a:t> </a:t>
            </a:r>
            <a:r>
              <a:rPr lang="en-GB" sz="2200" b="1" dirty="0" err="1">
                <a:effectLst/>
                <a:latin typeface="Arial" panose="020B0604020202020204" pitchFamily="34" charset="0"/>
              </a:rPr>
              <a:t>industrial</a:t>
            </a:r>
            <a:r>
              <a:rPr lang="en-GB" sz="2200" dirty="0" err="1">
                <a:effectLst/>
                <a:latin typeface="ArialMT"/>
              </a:rPr>
              <a:t>i</a:t>
            </a:r>
            <a:r>
              <a:rPr lang="en-GB" sz="2200" dirty="0">
                <a:effectLst/>
                <a:latin typeface="ArialMT"/>
              </a:rPr>
              <a:t>, </a:t>
            </a:r>
            <a:r>
              <a:rPr lang="en-GB" sz="2200" dirty="0" err="1">
                <a:effectLst/>
                <a:latin typeface="ArialMT"/>
              </a:rPr>
              <a:t>che</a:t>
            </a:r>
            <a:r>
              <a:rPr lang="en-GB" sz="2200" dirty="0">
                <a:effectLst/>
                <a:latin typeface="ArialMT"/>
              </a:rPr>
              <a:t> </a:t>
            </a:r>
            <a:r>
              <a:rPr lang="en-GB" sz="2200" dirty="0" err="1">
                <a:effectLst/>
                <a:latin typeface="ArialMT"/>
              </a:rPr>
              <a:t>leggono</a:t>
            </a:r>
            <a:r>
              <a:rPr lang="en-GB" sz="2200" dirty="0">
                <a:effectLst/>
                <a:latin typeface="ArialMT"/>
              </a:rPr>
              <a:t> la HRM </a:t>
            </a:r>
            <a:r>
              <a:rPr lang="en-GB" sz="2200" dirty="0" err="1">
                <a:effectLst/>
                <a:latin typeface="ArialMT"/>
              </a:rPr>
              <a:t>all'interno</a:t>
            </a:r>
            <a:r>
              <a:rPr lang="en-GB" sz="2200" dirty="0">
                <a:effectLst/>
                <a:latin typeface="ArialMT"/>
              </a:rPr>
              <a:t> di un </a:t>
            </a:r>
            <a:r>
              <a:rPr lang="en-GB" sz="2200" dirty="0" err="1">
                <a:effectLst/>
                <a:latin typeface="ArialMT"/>
              </a:rPr>
              <a:t>contesto</a:t>
            </a:r>
            <a:r>
              <a:rPr lang="en-GB" sz="2200" dirty="0">
                <a:effectLst/>
                <a:latin typeface="ArialMT"/>
              </a:rPr>
              <a:t> di </a:t>
            </a:r>
            <a:r>
              <a:rPr lang="en-GB" sz="2200" dirty="0" err="1">
                <a:effectLst/>
                <a:latin typeface="ArialMT"/>
              </a:rPr>
              <a:t>relazioni</a:t>
            </a:r>
            <a:r>
              <a:rPr lang="en-GB" sz="2200" dirty="0">
                <a:effectLst/>
                <a:latin typeface="ArialMT"/>
              </a:rPr>
              <a:t> di </a:t>
            </a:r>
            <a:r>
              <a:rPr lang="en-GB" sz="2200" dirty="0" err="1">
                <a:effectLst/>
                <a:latin typeface="ArialMT"/>
              </a:rPr>
              <a:t>lavoro</a:t>
            </a:r>
            <a:r>
              <a:rPr lang="en-GB" sz="2200" dirty="0">
                <a:effectLst/>
                <a:latin typeface="ArialMT"/>
              </a:rPr>
              <a:t> (</a:t>
            </a:r>
            <a:r>
              <a:rPr lang="en-GB" sz="2200" dirty="0" err="1">
                <a:effectLst/>
                <a:latin typeface="ArialMT"/>
              </a:rPr>
              <a:t>cooperazione</a:t>
            </a:r>
            <a:r>
              <a:rPr lang="en-GB" sz="2200" dirty="0">
                <a:effectLst/>
                <a:latin typeface="ArialMT"/>
              </a:rPr>
              <a:t>/</a:t>
            </a:r>
            <a:r>
              <a:rPr lang="en-GB" sz="2200" dirty="0" err="1">
                <a:effectLst/>
                <a:latin typeface="ArialMT"/>
              </a:rPr>
              <a:t>conflitto</a:t>
            </a:r>
            <a:r>
              <a:rPr lang="en-GB" sz="2200" dirty="0">
                <a:effectLst/>
                <a:latin typeface="ArialMT"/>
              </a:rPr>
              <a:t>). </a:t>
            </a:r>
            <a:endParaRPr lang="en-GB" sz="2200" dirty="0">
              <a:effectLst/>
            </a:endParaRPr>
          </a:p>
          <a:p>
            <a:endParaRPr lang="en-IT" sz="2200" dirty="0"/>
          </a:p>
        </p:txBody>
      </p:sp>
    </p:spTree>
    <p:extLst>
      <p:ext uri="{BB962C8B-B14F-4D97-AF65-F5344CB8AC3E}">
        <p14:creationId xmlns:p14="http://schemas.microsoft.com/office/powerpoint/2010/main" val="255835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389A39-49E7-259A-C87D-443BAB2EC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IT" sz="5400" dirty="0"/>
              <a:t>Due visioni prevalenti:</a:t>
            </a:r>
            <a:br>
              <a:rPr lang="en-IT" sz="5400" dirty="0"/>
            </a:br>
            <a:br>
              <a:rPr lang="en-IT" sz="5400" dirty="0"/>
            </a:br>
            <a:r>
              <a:rPr lang="en-IT" sz="5400" dirty="0"/>
              <a:t>tradizionale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3146306-B06A-8549-58D5-C1CB194E08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265244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0626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389A39-49E7-259A-C87D-443BAB2EC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568865" cy="5583148"/>
          </a:xfrm>
        </p:spPr>
        <p:txBody>
          <a:bodyPr anchor="ctr">
            <a:normAutofit/>
          </a:bodyPr>
          <a:lstStyle/>
          <a:p>
            <a:r>
              <a:rPr lang="en-IT" sz="5400" dirty="0"/>
              <a:t>Due visioni prevalenti:</a:t>
            </a:r>
            <a:br>
              <a:rPr lang="en-IT" sz="5400" dirty="0"/>
            </a:br>
            <a:br>
              <a:rPr lang="en-IT" sz="5400" dirty="0"/>
            </a:br>
            <a:r>
              <a:rPr lang="en-IT" sz="5400" dirty="0"/>
              <a:t>Value-based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3146306-B06A-8549-58D5-C1CB194E08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53066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0106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BA7B1-063E-0D28-E3BF-5DE15778E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IT" b="1">
                <a:solidFill>
                  <a:srgbClr val="FFFFFF"/>
                </a:solidFill>
              </a:rPr>
              <a:t>Le relazioni industriali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F73DA-81D3-1508-662A-6800FD71A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sz="2400" dirty="0" err="1">
                <a:effectLst/>
                <a:latin typeface="ArialMT"/>
              </a:rPr>
              <a:t>L’aggettivo</a:t>
            </a:r>
            <a:r>
              <a:rPr lang="en-GB" sz="2400" dirty="0">
                <a:effectLst/>
                <a:latin typeface="ArialMT"/>
              </a:rPr>
              <a:t> “</a:t>
            </a:r>
            <a:r>
              <a:rPr lang="en-GB" sz="2400" dirty="0" err="1">
                <a:effectLst/>
                <a:latin typeface="ArialMT"/>
              </a:rPr>
              <a:t>industriali</a:t>
            </a:r>
            <a:r>
              <a:rPr lang="en-GB" sz="2400" dirty="0">
                <a:effectLst/>
                <a:latin typeface="ArialMT"/>
              </a:rPr>
              <a:t>” </a:t>
            </a:r>
            <a:r>
              <a:rPr lang="en-GB" sz="2400" dirty="0" err="1">
                <a:effectLst/>
                <a:latin typeface="ArialMT"/>
              </a:rPr>
              <a:t>proviene</a:t>
            </a:r>
            <a:r>
              <a:rPr lang="en-GB" sz="2400" dirty="0">
                <a:effectLst/>
                <a:latin typeface="ArialMT"/>
              </a:rPr>
              <a:t> </a:t>
            </a:r>
            <a:r>
              <a:rPr lang="en-GB" sz="2400" dirty="0" err="1">
                <a:effectLst/>
                <a:latin typeface="ArialMT"/>
              </a:rPr>
              <a:t>dalla</a:t>
            </a:r>
            <a:r>
              <a:rPr lang="en-GB" sz="2400" dirty="0">
                <a:effectLst/>
                <a:latin typeface="ArialMT"/>
              </a:rPr>
              <a:t> </a:t>
            </a:r>
            <a:r>
              <a:rPr lang="en-GB" sz="2400" dirty="0" err="1">
                <a:effectLst/>
                <a:latin typeface="ArialMT"/>
              </a:rPr>
              <a:t>tradizione</a:t>
            </a:r>
            <a:r>
              <a:rPr lang="en-GB" sz="2400" dirty="0">
                <a:effectLst/>
                <a:latin typeface="ArialMT"/>
              </a:rPr>
              <a:t> </a:t>
            </a:r>
            <a:r>
              <a:rPr lang="en-GB" sz="2400" dirty="0" err="1">
                <a:effectLst/>
                <a:latin typeface="ArialMT"/>
              </a:rPr>
              <a:t>anglosassone</a:t>
            </a:r>
            <a:r>
              <a:rPr lang="en-GB" sz="2400" dirty="0">
                <a:effectLst/>
                <a:latin typeface="ArialMT"/>
              </a:rPr>
              <a:t> (</a:t>
            </a:r>
            <a:r>
              <a:rPr lang="en-GB" sz="2400" dirty="0" err="1">
                <a:effectLst/>
                <a:latin typeface="ArialMT"/>
              </a:rPr>
              <a:t>dalla</a:t>
            </a:r>
            <a:r>
              <a:rPr lang="en-GB" sz="2400" dirty="0">
                <a:effectLst/>
                <a:latin typeface="ArialMT"/>
              </a:rPr>
              <a:t> cui </a:t>
            </a:r>
            <a:r>
              <a:rPr lang="en-GB" sz="2400" dirty="0" err="1">
                <a:effectLst/>
                <a:latin typeface="ArialMT"/>
              </a:rPr>
              <a:t>regolazione</a:t>
            </a:r>
            <a:r>
              <a:rPr lang="en-GB" sz="2400" dirty="0">
                <a:effectLst/>
                <a:latin typeface="ArialMT"/>
              </a:rPr>
              <a:t> del </a:t>
            </a:r>
            <a:r>
              <a:rPr lang="en-GB" sz="2400" dirty="0" err="1">
                <a:effectLst/>
                <a:latin typeface="ArialMT"/>
              </a:rPr>
              <a:t>conflitto</a:t>
            </a:r>
            <a:r>
              <a:rPr lang="en-GB" sz="2400" dirty="0">
                <a:effectLst/>
                <a:latin typeface="ArialMT"/>
              </a:rPr>
              <a:t> </a:t>
            </a:r>
            <a:r>
              <a:rPr lang="en-GB" sz="2400" dirty="0" err="1">
                <a:effectLst/>
                <a:latin typeface="ArialMT"/>
              </a:rPr>
              <a:t>industriale</a:t>
            </a:r>
            <a:r>
              <a:rPr lang="en-GB" sz="2400" dirty="0">
                <a:effectLst/>
                <a:latin typeface="ArialMT"/>
              </a:rPr>
              <a:t> </a:t>
            </a:r>
            <a:r>
              <a:rPr lang="en-GB" sz="2400" dirty="0" err="1">
                <a:effectLst/>
                <a:latin typeface="ArialMT"/>
              </a:rPr>
              <a:t>origina</a:t>
            </a:r>
            <a:r>
              <a:rPr lang="en-GB" sz="2400" dirty="0">
                <a:effectLst/>
                <a:latin typeface="ArialMT"/>
              </a:rPr>
              <a:t> </a:t>
            </a:r>
            <a:r>
              <a:rPr lang="en-GB" sz="2400" dirty="0" err="1">
                <a:effectLst/>
                <a:latin typeface="ArialMT"/>
              </a:rPr>
              <a:t>l’espressione</a:t>
            </a:r>
            <a:r>
              <a:rPr lang="en-GB" sz="2400" dirty="0">
                <a:effectLst/>
                <a:latin typeface="ArialMT"/>
              </a:rPr>
              <a:t>) </a:t>
            </a:r>
            <a:endParaRPr lang="en-GB" sz="2400" dirty="0">
              <a:effectLst/>
            </a:endParaRPr>
          </a:p>
          <a:p>
            <a:r>
              <a:rPr lang="en-GB" sz="2400" dirty="0">
                <a:effectLst/>
                <a:latin typeface="ArialMT"/>
              </a:rPr>
              <a:t>Il </a:t>
            </a:r>
            <a:r>
              <a:rPr lang="en-GB" sz="2400" dirty="0" err="1">
                <a:effectLst/>
                <a:latin typeface="ArialMT"/>
              </a:rPr>
              <a:t>termine</a:t>
            </a:r>
            <a:r>
              <a:rPr lang="en-GB" sz="2400" dirty="0">
                <a:effectLst/>
                <a:latin typeface="ArialMT"/>
              </a:rPr>
              <a:t> inglese </a:t>
            </a:r>
            <a:r>
              <a:rPr lang="en-GB" sz="2400" i="1" dirty="0">
                <a:effectLst/>
                <a:latin typeface="Arial" panose="020B0604020202020204" pitchFamily="34" charset="0"/>
              </a:rPr>
              <a:t>industry </a:t>
            </a:r>
            <a:r>
              <a:rPr lang="en-GB" sz="2400" dirty="0" err="1">
                <a:effectLst/>
                <a:latin typeface="ArialMT"/>
              </a:rPr>
              <a:t>si</a:t>
            </a:r>
            <a:r>
              <a:rPr lang="en-GB" sz="2400" dirty="0">
                <a:effectLst/>
                <a:latin typeface="ArialMT"/>
              </a:rPr>
              <a:t> </a:t>
            </a:r>
            <a:r>
              <a:rPr lang="en-GB" sz="2400" dirty="0" err="1">
                <a:effectLst/>
                <a:latin typeface="ArialMT"/>
              </a:rPr>
              <a:t>riferisce</a:t>
            </a:r>
            <a:r>
              <a:rPr lang="en-GB" sz="2400" dirty="0">
                <a:effectLst/>
                <a:latin typeface="ArialMT"/>
              </a:rPr>
              <a:t> a tutti </a:t>
            </a:r>
            <a:r>
              <a:rPr lang="en-GB" sz="2400" dirty="0" err="1">
                <a:effectLst/>
                <a:latin typeface="ArialMT"/>
              </a:rPr>
              <a:t>i</a:t>
            </a:r>
            <a:r>
              <a:rPr lang="en-GB" sz="2400" dirty="0">
                <a:effectLst/>
                <a:latin typeface="ArialMT"/>
              </a:rPr>
              <a:t> </a:t>
            </a:r>
            <a:r>
              <a:rPr lang="en-GB" sz="2400" dirty="0" err="1">
                <a:effectLst/>
                <a:latin typeface="ArialMT"/>
              </a:rPr>
              <a:t>settori</a:t>
            </a:r>
            <a:r>
              <a:rPr lang="en-GB" sz="2400" dirty="0">
                <a:effectLst/>
                <a:latin typeface="ArialMT"/>
              </a:rPr>
              <a:t> di </a:t>
            </a:r>
            <a:r>
              <a:rPr lang="en-GB" sz="2400" dirty="0" err="1">
                <a:effectLst/>
                <a:latin typeface="ArialMT"/>
              </a:rPr>
              <a:t>attivita</a:t>
            </a:r>
            <a:r>
              <a:rPr lang="en-GB" sz="2400" dirty="0">
                <a:effectLst/>
                <a:latin typeface="ArialMT"/>
              </a:rPr>
              <a:t>̀ (</a:t>
            </a:r>
            <a:r>
              <a:rPr lang="en-GB" sz="2400" dirty="0" err="1">
                <a:effectLst/>
                <a:latin typeface="ArialMT"/>
              </a:rPr>
              <a:t>compresi</a:t>
            </a:r>
            <a:r>
              <a:rPr lang="en-GB" sz="2400" dirty="0">
                <a:effectLst/>
                <a:latin typeface="ArialMT"/>
              </a:rPr>
              <a:t> </a:t>
            </a:r>
            <a:r>
              <a:rPr lang="en-GB" sz="2400" dirty="0" err="1">
                <a:effectLst/>
                <a:latin typeface="ArialMT"/>
              </a:rPr>
              <a:t>quelli</a:t>
            </a:r>
            <a:r>
              <a:rPr lang="en-GB" sz="2400" dirty="0">
                <a:effectLst/>
                <a:latin typeface="ArialMT"/>
              </a:rPr>
              <a:t> del </a:t>
            </a:r>
            <a:r>
              <a:rPr lang="en-GB" sz="2400" dirty="0" err="1">
                <a:effectLst/>
                <a:latin typeface="ArialMT"/>
              </a:rPr>
              <a:t>settore</a:t>
            </a:r>
            <a:r>
              <a:rPr lang="en-GB" sz="2400" dirty="0">
                <a:effectLst/>
                <a:latin typeface="ArialMT"/>
              </a:rPr>
              <a:t> </a:t>
            </a:r>
            <a:r>
              <a:rPr lang="en-GB" sz="2400" dirty="0" err="1">
                <a:effectLst/>
                <a:latin typeface="ArialMT"/>
              </a:rPr>
              <a:t>agricolo</a:t>
            </a:r>
            <a:r>
              <a:rPr lang="en-GB" sz="2400" dirty="0">
                <a:effectLst/>
                <a:latin typeface="ArialMT"/>
              </a:rPr>
              <a:t>, del </a:t>
            </a:r>
            <a:r>
              <a:rPr lang="en-GB" sz="2400" dirty="0" err="1">
                <a:effectLst/>
                <a:latin typeface="ArialMT"/>
              </a:rPr>
              <a:t>terziario</a:t>
            </a:r>
            <a:r>
              <a:rPr lang="en-GB" sz="2400" dirty="0">
                <a:effectLst/>
                <a:latin typeface="ArialMT"/>
              </a:rPr>
              <a:t> e </a:t>
            </a:r>
            <a:r>
              <a:rPr lang="en-GB" sz="2400" dirty="0" err="1">
                <a:effectLst/>
                <a:latin typeface="ArialMT"/>
              </a:rPr>
              <a:t>della</a:t>
            </a:r>
            <a:r>
              <a:rPr lang="en-GB" sz="2400" dirty="0">
                <a:effectLst/>
                <a:latin typeface="ArialMT"/>
              </a:rPr>
              <a:t> </a:t>
            </a:r>
            <a:r>
              <a:rPr lang="en-GB" sz="2400" dirty="0" err="1">
                <a:effectLst/>
                <a:latin typeface="ArialMT"/>
              </a:rPr>
              <a:t>pubblica</a:t>
            </a:r>
            <a:r>
              <a:rPr lang="en-GB" sz="2400" dirty="0">
                <a:effectLst/>
                <a:latin typeface="ArialMT"/>
              </a:rPr>
              <a:t> </a:t>
            </a:r>
            <a:r>
              <a:rPr lang="en-GB" sz="2400" dirty="0" err="1">
                <a:effectLst/>
                <a:latin typeface="ArialMT"/>
              </a:rPr>
              <a:t>amministrazione</a:t>
            </a:r>
            <a:r>
              <a:rPr lang="en-GB" sz="2400" dirty="0">
                <a:effectLst/>
                <a:latin typeface="ArialMT"/>
              </a:rPr>
              <a:t>, </a:t>
            </a:r>
            <a:r>
              <a:rPr lang="en-GB" sz="2400" dirty="0" err="1">
                <a:effectLst/>
                <a:latin typeface="ArialMT"/>
              </a:rPr>
              <a:t>ecc</a:t>
            </a:r>
            <a:r>
              <a:rPr lang="en-GB" sz="2400" dirty="0">
                <a:effectLst/>
                <a:latin typeface="ArialMT"/>
              </a:rPr>
              <a:t>.) </a:t>
            </a:r>
            <a:endParaRPr lang="en-GB" sz="2400" dirty="0">
              <a:effectLst/>
            </a:endParaRPr>
          </a:p>
          <a:p>
            <a:r>
              <a:rPr lang="en-GB" sz="2400" dirty="0" err="1">
                <a:effectLst/>
                <a:latin typeface="ArialMT"/>
              </a:rPr>
              <a:t>Definizioni</a:t>
            </a:r>
            <a:r>
              <a:rPr lang="en-GB" sz="2400" dirty="0">
                <a:effectLst/>
                <a:latin typeface="ArialMT"/>
              </a:rPr>
              <a:t> </a:t>
            </a:r>
            <a:r>
              <a:rPr lang="en-GB" sz="2400" dirty="0" err="1">
                <a:effectLst/>
                <a:latin typeface="ArialMT"/>
              </a:rPr>
              <a:t>meno</a:t>
            </a:r>
            <a:r>
              <a:rPr lang="en-GB" sz="2400" dirty="0">
                <a:effectLst/>
                <a:latin typeface="ArialMT"/>
              </a:rPr>
              <a:t> </a:t>
            </a:r>
            <a:r>
              <a:rPr lang="en-GB" sz="2400" dirty="0" err="1">
                <a:effectLst/>
                <a:latin typeface="ArialMT"/>
              </a:rPr>
              <a:t>ambigue</a:t>
            </a:r>
            <a:r>
              <a:rPr lang="en-GB" sz="2400" dirty="0">
                <a:effectLst/>
                <a:latin typeface="ArialMT"/>
              </a:rPr>
              <a:t>: Francia, </a:t>
            </a:r>
            <a:r>
              <a:rPr lang="en-GB" sz="2400" dirty="0" err="1">
                <a:effectLst/>
                <a:latin typeface="ArialMT"/>
              </a:rPr>
              <a:t>rélations</a:t>
            </a:r>
            <a:r>
              <a:rPr lang="en-GB" sz="2400" dirty="0">
                <a:effectLst/>
                <a:latin typeface="ArialMT"/>
              </a:rPr>
              <a:t> </a:t>
            </a:r>
            <a:r>
              <a:rPr lang="en-GB" sz="2400" dirty="0" err="1">
                <a:effectLst/>
                <a:latin typeface="ArialMT"/>
              </a:rPr>
              <a:t>professionnelles</a:t>
            </a:r>
            <a:r>
              <a:rPr lang="en-GB" sz="2400" dirty="0">
                <a:effectLst/>
                <a:latin typeface="ArialMT"/>
              </a:rPr>
              <a:t>; </a:t>
            </a:r>
            <a:r>
              <a:rPr lang="en-GB" sz="2400" dirty="0" err="1">
                <a:effectLst/>
                <a:latin typeface="ArialMT"/>
              </a:rPr>
              <a:t>Spagna</a:t>
            </a:r>
            <a:r>
              <a:rPr lang="en-GB" sz="2400" dirty="0">
                <a:effectLst/>
                <a:latin typeface="ArialMT"/>
              </a:rPr>
              <a:t>, </a:t>
            </a:r>
            <a:r>
              <a:rPr lang="en-GB" sz="2400" dirty="0" err="1">
                <a:effectLst/>
                <a:latin typeface="ArialMT"/>
              </a:rPr>
              <a:t>relaciones</a:t>
            </a:r>
            <a:r>
              <a:rPr lang="en-GB" sz="2400" dirty="0">
                <a:effectLst/>
                <a:latin typeface="ArialMT"/>
              </a:rPr>
              <a:t> </a:t>
            </a:r>
            <a:r>
              <a:rPr lang="en-GB" sz="2400" dirty="0" err="1">
                <a:effectLst/>
                <a:latin typeface="ArialMT"/>
              </a:rPr>
              <a:t>laborales</a:t>
            </a:r>
            <a:r>
              <a:rPr lang="en-GB" sz="2400" dirty="0">
                <a:effectLst/>
                <a:latin typeface="ArialMT"/>
              </a:rPr>
              <a:t> </a:t>
            </a:r>
            <a:endParaRPr lang="en-GB" sz="2400" dirty="0">
              <a:effectLst/>
            </a:endParaRPr>
          </a:p>
          <a:p>
            <a:endParaRPr lang="en-GB" sz="2400" dirty="0">
              <a:effectLst/>
              <a:latin typeface="ArialMT"/>
            </a:endParaRPr>
          </a:p>
          <a:p>
            <a:endParaRPr lang="en-GB" sz="2400" dirty="0">
              <a:latin typeface="ArialMT"/>
            </a:endParaRPr>
          </a:p>
          <a:p>
            <a:endParaRPr lang="en-GB" sz="2400" dirty="0">
              <a:effectLst/>
              <a:latin typeface="ArialMT"/>
            </a:endParaRPr>
          </a:p>
          <a:p>
            <a:pPr marL="0" indent="0">
              <a:buNone/>
            </a:pPr>
            <a:r>
              <a:rPr lang="en-GB" sz="2400" dirty="0">
                <a:latin typeface="ArialMT"/>
              </a:rPr>
              <a:t>							</a:t>
            </a:r>
            <a:r>
              <a:rPr lang="en-GB" sz="2400" dirty="0">
                <a:effectLst/>
                <a:latin typeface="ArialMT"/>
              </a:rPr>
              <a:t>G.P. </a:t>
            </a:r>
            <a:r>
              <a:rPr lang="en-GB" sz="2400" dirty="0" err="1">
                <a:effectLst/>
                <a:latin typeface="ArialMT"/>
              </a:rPr>
              <a:t>Cella</a:t>
            </a:r>
            <a:r>
              <a:rPr lang="en-GB" sz="2400" dirty="0">
                <a:effectLst/>
                <a:latin typeface="ArialMT"/>
              </a:rPr>
              <a:t>, T. </a:t>
            </a:r>
            <a:r>
              <a:rPr lang="en-GB" sz="2400" dirty="0" err="1">
                <a:effectLst/>
                <a:latin typeface="ArialMT"/>
              </a:rPr>
              <a:t>Treu</a:t>
            </a:r>
            <a:r>
              <a:rPr lang="en-GB" sz="2400" dirty="0">
                <a:effectLst/>
                <a:latin typeface="ArialMT"/>
              </a:rPr>
              <a:t> (1986), p.475-6 </a:t>
            </a:r>
            <a:endParaRPr lang="en-GB" sz="2400" dirty="0">
              <a:effectLst/>
            </a:endParaRPr>
          </a:p>
          <a:p>
            <a:endParaRPr lang="en-IT" sz="2400" dirty="0"/>
          </a:p>
        </p:txBody>
      </p:sp>
    </p:spTree>
    <p:extLst>
      <p:ext uri="{BB962C8B-B14F-4D97-AF65-F5344CB8AC3E}">
        <p14:creationId xmlns:p14="http://schemas.microsoft.com/office/powerpoint/2010/main" val="4196107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40CFB6-1D45-051C-A0FB-76E6D127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Definizione di “relazioni industriali” </a:t>
            </a:r>
            <a:endParaRPr lang="en-IT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59B13-D6A1-D666-FCD4-9618AEE9C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sz="1800" dirty="0">
                <a:effectLst/>
                <a:latin typeface="Wingdings" pitchFamily="2" charset="2"/>
              </a:rPr>
              <a:t> </a:t>
            </a:r>
            <a:r>
              <a:rPr lang="en-GB" sz="1800" b="1" dirty="0" err="1">
                <a:effectLst/>
                <a:latin typeface="Arial" panose="020B0604020202020204" pitchFamily="34" charset="0"/>
              </a:rPr>
              <a:t>Accezione</a:t>
            </a:r>
            <a:r>
              <a:rPr lang="en-GB" sz="1800" b="1" dirty="0">
                <a:effectLst/>
                <a:latin typeface="Arial" panose="020B0604020202020204" pitchFamily="34" charset="0"/>
              </a:rPr>
              <a:t> </a:t>
            </a:r>
            <a:r>
              <a:rPr lang="en-GB" sz="1800" b="1" dirty="0" err="1">
                <a:effectLst/>
                <a:latin typeface="Arial" panose="020B0604020202020204" pitchFamily="34" charset="0"/>
              </a:rPr>
              <a:t>ristretta</a:t>
            </a:r>
            <a:r>
              <a:rPr lang="en-GB" sz="1800" dirty="0">
                <a:effectLst/>
                <a:latin typeface="ArialMT"/>
              </a:rPr>
              <a:t>: </a:t>
            </a:r>
            <a:r>
              <a:rPr lang="en-GB" sz="1800" dirty="0" err="1">
                <a:effectLst/>
                <a:latin typeface="ArialMT"/>
              </a:rPr>
              <a:t>l'insieme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dei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processi</a:t>
            </a:r>
            <a:r>
              <a:rPr lang="en-GB" sz="1800" dirty="0">
                <a:effectLst/>
                <a:latin typeface="ArialMT"/>
              </a:rPr>
              <a:t> di </a:t>
            </a:r>
            <a:r>
              <a:rPr lang="en-GB" sz="1800" dirty="0" err="1">
                <a:effectLst/>
                <a:latin typeface="ArialMT"/>
              </a:rPr>
              <a:t>interazione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fra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imprenditor</a:t>
            </a:r>
            <a:r>
              <a:rPr lang="en-GB" sz="1800" dirty="0">
                <a:effectLst/>
                <a:latin typeface="ArialMT"/>
              </a:rPr>
              <a:t>@ e </a:t>
            </a:r>
            <a:r>
              <a:rPr lang="en-GB" sz="1800" dirty="0" err="1">
                <a:effectLst/>
                <a:latin typeface="ArialMT"/>
              </a:rPr>
              <a:t>lavorator</a:t>
            </a:r>
            <a:r>
              <a:rPr lang="en-GB" sz="1800" dirty="0">
                <a:effectLst/>
                <a:latin typeface="ArialMT"/>
              </a:rPr>
              <a:t>@, </a:t>
            </a:r>
            <a:r>
              <a:rPr lang="en-GB" sz="1800" dirty="0" err="1">
                <a:effectLst/>
                <a:latin typeface="ArialMT"/>
              </a:rPr>
              <a:t>quindi</a:t>
            </a:r>
            <a:r>
              <a:rPr lang="en-GB" sz="1800" dirty="0">
                <a:effectLst/>
                <a:latin typeface="ArialMT"/>
              </a:rPr>
              <a:t> non solo le </a:t>
            </a:r>
            <a:r>
              <a:rPr lang="en-GB" sz="1800" dirty="0" err="1">
                <a:effectLst/>
                <a:latin typeface="ArialMT"/>
              </a:rPr>
              <a:t>relazioni</a:t>
            </a:r>
            <a:r>
              <a:rPr lang="en-GB" sz="1800" dirty="0">
                <a:effectLst/>
                <a:latin typeface="ArialMT"/>
              </a:rPr>
              <a:t> con le </a:t>
            </a:r>
            <a:r>
              <a:rPr lang="en-GB" sz="1800" dirty="0" err="1">
                <a:effectLst/>
                <a:latin typeface="ArialMT"/>
              </a:rPr>
              <a:t>rappresentanze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dei</a:t>
            </a:r>
            <a:r>
              <a:rPr lang="en-GB" sz="1800" dirty="0">
                <a:effectLst/>
                <a:latin typeface="ArialMT"/>
              </a:rPr>
              <a:t>/</a:t>
            </a:r>
            <a:r>
              <a:rPr lang="en-GB" sz="1800" dirty="0" err="1">
                <a:effectLst/>
                <a:latin typeface="ArialMT"/>
              </a:rPr>
              <a:t>lle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lavorator</a:t>
            </a:r>
            <a:r>
              <a:rPr lang="en-GB" sz="1800" dirty="0">
                <a:effectLst/>
                <a:latin typeface="ArialMT"/>
              </a:rPr>
              <a:t>@, ma </a:t>
            </a:r>
            <a:r>
              <a:rPr lang="en-GB" sz="1800" dirty="0" err="1">
                <a:effectLst/>
                <a:latin typeface="ArialMT"/>
              </a:rPr>
              <a:t>anche</a:t>
            </a:r>
            <a:r>
              <a:rPr lang="en-GB" sz="1800" dirty="0">
                <a:effectLst/>
                <a:latin typeface="ArialMT"/>
              </a:rPr>
              <a:t> quelle 'interne' e </a:t>
            </a:r>
            <a:r>
              <a:rPr lang="en-GB" sz="1800" dirty="0" err="1">
                <a:effectLst/>
                <a:latin typeface="ArialMT"/>
              </a:rPr>
              <a:t>interpersonali</a:t>
            </a:r>
            <a:r>
              <a:rPr lang="en-GB" sz="1800" dirty="0">
                <a:effectLst/>
                <a:latin typeface="ArialMT"/>
              </a:rPr>
              <a:t> con la </a:t>
            </a:r>
            <a:r>
              <a:rPr lang="en-GB" sz="1800" dirty="0" err="1">
                <a:effectLst/>
                <a:latin typeface="ArialMT"/>
              </a:rPr>
              <a:t>gerarchia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manageriale</a:t>
            </a:r>
            <a:r>
              <a:rPr lang="en-GB" sz="1800" dirty="0">
                <a:effectLst/>
                <a:latin typeface="ArialMT"/>
              </a:rPr>
              <a:t>, le </a:t>
            </a:r>
            <a:r>
              <a:rPr lang="en-GB" sz="1800" dirty="0" err="1">
                <a:effectLst/>
                <a:latin typeface="ArialMT"/>
              </a:rPr>
              <a:t>consuetudini</a:t>
            </a:r>
            <a:r>
              <a:rPr lang="en-GB" sz="1800" dirty="0">
                <a:effectLst/>
                <a:latin typeface="ArialMT"/>
              </a:rPr>
              <a:t> e le </a:t>
            </a:r>
            <a:r>
              <a:rPr lang="en-GB" sz="1800" dirty="0" err="1">
                <a:effectLst/>
                <a:latin typeface="ArialMT"/>
              </a:rPr>
              <a:t>pratiche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quotidiane</a:t>
            </a:r>
            <a:r>
              <a:rPr lang="en-GB" sz="1800" dirty="0">
                <a:effectLst/>
                <a:latin typeface="ArialMT"/>
              </a:rPr>
              <a:t> di </a:t>
            </a:r>
            <a:r>
              <a:rPr lang="en-GB" sz="1800" dirty="0" err="1">
                <a:effectLst/>
                <a:latin typeface="ArialMT"/>
              </a:rPr>
              <a:t>utilizzo</a:t>
            </a:r>
            <a:r>
              <a:rPr lang="en-GB" sz="1800" dirty="0">
                <a:effectLst/>
                <a:latin typeface="ArialMT"/>
              </a:rPr>
              <a:t> e di </a:t>
            </a:r>
            <a:r>
              <a:rPr lang="en-GB" sz="1800" dirty="0" err="1">
                <a:effectLst/>
                <a:latin typeface="ArialMT"/>
              </a:rPr>
              <a:t>valutazione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delle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prestazioni</a:t>
            </a:r>
            <a:r>
              <a:rPr lang="en-GB" sz="1800" dirty="0">
                <a:effectLst/>
                <a:latin typeface="ArialMT"/>
              </a:rPr>
              <a:t> (v. Marsh, 1979). Es. </a:t>
            </a:r>
            <a:r>
              <a:rPr lang="en-GB" sz="1800" dirty="0" err="1">
                <a:effectLst/>
                <a:latin typeface="ArialMT"/>
              </a:rPr>
              <a:t>percorsi</a:t>
            </a:r>
            <a:r>
              <a:rPr lang="en-GB" sz="1800" dirty="0">
                <a:effectLst/>
                <a:latin typeface="ArialMT"/>
              </a:rPr>
              <a:t> di </a:t>
            </a:r>
            <a:r>
              <a:rPr lang="en-GB" sz="1800" dirty="0" err="1">
                <a:effectLst/>
                <a:latin typeface="ArialMT"/>
              </a:rPr>
              <a:t>carriera</a:t>
            </a:r>
            <a:r>
              <a:rPr lang="en-GB" sz="1800" dirty="0">
                <a:effectLst/>
                <a:latin typeface="ArialMT"/>
              </a:rPr>
              <a:t>. Così </a:t>
            </a:r>
            <a:r>
              <a:rPr lang="en-GB" sz="1800" dirty="0" err="1">
                <a:effectLst/>
                <a:latin typeface="ArialMT"/>
              </a:rPr>
              <a:t>intese</a:t>
            </a:r>
            <a:r>
              <a:rPr lang="en-GB" sz="1800" dirty="0">
                <a:effectLst/>
                <a:latin typeface="ArialMT"/>
              </a:rPr>
              <a:t> le </a:t>
            </a:r>
            <a:r>
              <a:rPr lang="en-GB" sz="1800" dirty="0" err="1">
                <a:effectLst/>
                <a:latin typeface="ArialMT"/>
              </a:rPr>
              <a:t>relazioni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industriali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fanno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riferimento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soprattutto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all'impresa</a:t>
            </a:r>
            <a:r>
              <a:rPr lang="en-GB" sz="1800" dirty="0">
                <a:effectLst/>
                <a:latin typeface="ArialMT"/>
              </a:rPr>
              <a:t>. </a:t>
            </a:r>
            <a:endParaRPr lang="en-GB" sz="1800" dirty="0">
              <a:effectLst/>
            </a:endParaRPr>
          </a:p>
          <a:p>
            <a:r>
              <a:rPr lang="en-GB" sz="1800" dirty="0">
                <a:effectLst/>
                <a:latin typeface="Wingdings" pitchFamily="2" charset="2"/>
              </a:rPr>
              <a:t> </a:t>
            </a:r>
            <a:r>
              <a:rPr lang="en-GB" sz="1800" b="1" dirty="0" err="1">
                <a:effectLst/>
                <a:latin typeface="Arial" panose="020B0604020202020204" pitchFamily="34" charset="0"/>
              </a:rPr>
              <a:t>Accezione</a:t>
            </a:r>
            <a:r>
              <a:rPr lang="en-GB" sz="1800" b="1" dirty="0">
                <a:effectLst/>
                <a:latin typeface="Arial" panose="020B0604020202020204" pitchFamily="34" charset="0"/>
              </a:rPr>
              <a:t> </a:t>
            </a:r>
            <a:r>
              <a:rPr lang="en-GB" sz="1800" b="1" dirty="0" err="1">
                <a:effectLst/>
                <a:latin typeface="Arial" panose="020B0604020202020204" pitchFamily="34" charset="0"/>
              </a:rPr>
              <a:t>ampia</a:t>
            </a:r>
            <a:r>
              <a:rPr lang="en-GB" sz="1800" dirty="0">
                <a:effectLst/>
                <a:latin typeface="ArialMT"/>
              </a:rPr>
              <a:t>: le </a:t>
            </a:r>
            <a:r>
              <a:rPr lang="en-GB" sz="1800" dirty="0" err="1">
                <a:effectLst/>
                <a:latin typeface="ArialMT"/>
              </a:rPr>
              <a:t>norme</a:t>
            </a:r>
            <a:r>
              <a:rPr lang="en-GB" sz="1800" dirty="0">
                <a:effectLst/>
                <a:latin typeface="ArialMT"/>
              </a:rPr>
              <a:t> e </a:t>
            </a:r>
            <a:r>
              <a:rPr lang="en-GB" sz="1800" dirty="0" err="1">
                <a:effectLst/>
                <a:latin typeface="ArialMT"/>
              </a:rPr>
              <a:t>agli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attori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della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regolamentazione</a:t>
            </a:r>
            <a:r>
              <a:rPr lang="en-GB" sz="1800" dirty="0">
                <a:effectLst/>
                <a:latin typeface="ArialMT"/>
              </a:rPr>
              <a:t> del </a:t>
            </a:r>
            <a:r>
              <a:rPr lang="en-GB" sz="1800" dirty="0" err="1">
                <a:effectLst/>
                <a:latin typeface="ArialMT"/>
              </a:rPr>
              <a:t>rapporto</a:t>
            </a:r>
            <a:r>
              <a:rPr lang="en-GB" sz="1800" dirty="0">
                <a:effectLst/>
                <a:latin typeface="ArialMT"/>
              </a:rPr>
              <a:t> di </a:t>
            </a:r>
            <a:r>
              <a:rPr lang="en-GB" sz="1800" dirty="0" err="1">
                <a:effectLst/>
                <a:latin typeface="ArialMT"/>
              </a:rPr>
              <a:t>lavoro</a:t>
            </a:r>
            <a:r>
              <a:rPr lang="en-GB" sz="1800" dirty="0">
                <a:effectLst/>
                <a:latin typeface="ArialMT"/>
              </a:rPr>
              <a:t>, le </a:t>
            </a:r>
            <a:r>
              <a:rPr lang="en-GB" sz="1800" dirty="0" err="1">
                <a:effectLst/>
                <a:latin typeface="ArialMT"/>
              </a:rPr>
              <a:t>relazioni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fra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imprenditor</a:t>
            </a:r>
            <a:r>
              <a:rPr lang="en-GB" sz="1800" dirty="0">
                <a:effectLst/>
                <a:latin typeface="ArialMT"/>
              </a:rPr>
              <a:t>@ e </a:t>
            </a:r>
            <a:r>
              <a:rPr lang="en-GB" sz="1800" dirty="0" err="1">
                <a:effectLst/>
                <a:latin typeface="ArialMT"/>
              </a:rPr>
              <a:t>rappresentanze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dei</a:t>
            </a:r>
            <a:r>
              <a:rPr lang="en-GB" sz="1800" dirty="0">
                <a:effectLst/>
                <a:latin typeface="ArialMT"/>
              </a:rPr>
              <a:t>/</a:t>
            </a:r>
            <a:r>
              <a:rPr lang="en-GB" sz="1800" dirty="0" err="1">
                <a:effectLst/>
                <a:latin typeface="ArialMT"/>
              </a:rPr>
              <a:t>lle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lavorator</a:t>
            </a:r>
            <a:r>
              <a:rPr lang="en-GB" sz="1800" dirty="0">
                <a:effectLst/>
                <a:latin typeface="ArialMT"/>
              </a:rPr>
              <a:t>@, </a:t>
            </a:r>
            <a:r>
              <a:rPr lang="en-GB" sz="1800" dirty="0" err="1">
                <a:effectLst/>
                <a:latin typeface="ArialMT"/>
              </a:rPr>
              <a:t>gli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orientamenti</a:t>
            </a:r>
            <a:r>
              <a:rPr lang="en-GB" sz="1800" dirty="0">
                <a:effectLst/>
                <a:latin typeface="ArialMT"/>
              </a:rPr>
              <a:t> e le </a:t>
            </a:r>
            <a:r>
              <a:rPr lang="en-GB" sz="1800" dirty="0" err="1">
                <a:effectLst/>
                <a:latin typeface="ArialMT"/>
              </a:rPr>
              <a:t>azioni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reciproche</a:t>
            </a:r>
            <a:r>
              <a:rPr lang="en-GB" sz="1800" dirty="0">
                <a:effectLst/>
                <a:latin typeface="ArialMT"/>
              </a:rPr>
              <a:t>. Così </a:t>
            </a:r>
            <a:r>
              <a:rPr lang="en-GB" sz="1800" dirty="0" err="1">
                <a:effectLst/>
                <a:latin typeface="ArialMT"/>
              </a:rPr>
              <a:t>intese</a:t>
            </a:r>
            <a:r>
              <a:rPr lang="en-GB" sz="1800" dirty="0">
                <a:effectLst/>
                <a:latin typeface="ArialMT"/>
              </a:rPr>
              <a:t> le </a:t>
            </a:r>
            <a:r>
              <a:rPr lang="en-GB" sz="1800" dirty="0" err="1">
                <a:effectLst/>
                <a:latin typeface="ArialMT"/>
              </a:rPr>
              <a:t>relazioni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industriali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fanno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riferimento</a:t>
            </a:r>
            <a:r>
              <a:rPr lang="en-GB" sz="1800" dirty="0">
                <a:effectLst/>
                <a:latin typeface="ArialMT"/>
              </a:rPr>
              <a:t> non solo </a:t>
            </a:r>
            <a:r>
              <a:rPr lang="en-GB" sz="1800" dirty="0" err="1">
                <a:effectLst/>
                <a:latin typeface="ArialMT"/>
              </a:rPr>
              <a:t>all'impresa</a:t>
            </a:r>
            <a:r>
              <a:rPr lang="en-GB" sz="1800" dirty="0">
                <a:effectLst/>
                <a:latin typeface="ArialMT"/>
              </a:rPr>
              <a:t>, ma </a:t>
            </a:r>
            <a:r>
              <a:rPr lang="en-GB" sz="1800" dirty="0" err="1">
                <a:effectLst/>
                <a:latin typeface="ArialMT"/>
              </a:rPr>
              <a:t>anche</a:t>
            </a:r>
            <a:r>
              <a:rPr lang="en-GB" sz="1800" dirty="0">
                <a:effectLst/>
                <a:latin typeface="ArialMT"/>
              </a:rPr>
              <a:t> ad </a:t>
            </a:r>
            <a:r>
              <a:rPr lang="en-GB" sz="1800" dirty="0" err="1">
                <a:effectLst/>
                <a:latin typeface="ArialMT"/>
              </a:rPr>
              <a:t>altri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livelli</a:t>
            </a:r>
            <a:r>
              <a:rPr lang="en-GB" sz="1800" dirty="0">
                <a:effectLst/>
                <a:latin typeface="ArialMT"/>
              </a:rPr>
              <a:t> (</a:t>
            </a:r>
            <a:r>
              <a:rPr lang="en-GB" sz="1800" dirty="0" err="1">
                <a:effectLst/>
                <a:latin typeface="ArialMT"/>
              </a:rPr>
              <a:t>settore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produttivo</a:t>
            </a:r>
            <a:r>
              <a:rPr lang="en-GB" sz="1800" dirty="0">
                <a:effectLst/>
                <a:latin typeface="ArialMT"/>
              </a:rPr>
              <a:t>, </a:t>
            </a:r>
            <a:r>
              <a:rPr lang="en-GB" sz="1800" dirty="0" err="1">
                <a:effectLst/>
                <a:latin typeface="ArialMT"/>
              </a:rPr>
              <a:t>ambito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nazionale</a:t>
            </a:r>
            <a:r>
              <a:rPr lang="en-GB" sz="1800" dirty="0">
                <a:effectLst/>
                <a:latin typeface="ArialMT"/>
              </a:rPr>
              <a:t> o </a:t>
            </a:r>
            <a:r>
              <a:rPr lang="en-GB" sz="1800" dirty="0" err="1">
                <a:effectLst/>
                <a:latin typeface="ArialMT"/>
              </a:rPr>
              <a:t>subnazionale</a:t>
            </a:r>
            <a:r>
              <a:rPr lang="en-GB" sz="1800" dirty="0">
                <a:effectLst/>
                <a:latin typeface="ArialMT"/>
              </a:rPr>
              <a:t>). </a:t>
            </a:r>
            <a:endParaRPr lang="en-GB" sz="1800" dirty="0">
              <a:effectLst/>
            </a:endParaRPr>
          </a:p>
          <a:p>
            <a:endParaRPr lang="en-GB" sz="1800" dirty="0">
              <a:effectLst/>
              <a:latin typeface="ArialMT"/>
            </a:endParaRPr>
          </a:p>
          <a:p>
            <a:endParaRPr lang="en-GB" sz="1800" dirty="0">
              <a:latin typeface="ArialMT"/>
            </a:endParaRPr>
          </a:p>
          <a:p>
            <a:pPr marL="1779588" indent="-1779588">
              <a:buNone/>
            </a:pPr>
            <a:r>
              <a:rPr lang="en-GB" sz="1800" dirty="0">
                <a:effectLst/>
                <a:latin typeface="ArialMT"/>
              </a:rPr>
              <a:t>		[Guido Baglioni, “</a:t>
            </a:r>
            <a:r>
              <a:rPr lang="en-GB" sz="1800" dirty="0" err="1">
                <a:effectLst/>
                <a:latin typeface="ArialMT"/>
              </a:rPr>
              <a:t>Relazioni</a:t>
            </a:r>
            <a:r>
              <a:rPr lang="en-GB" sz="1800" dirty="0">
                <a:effectLst/>
                <a:latin typeface="ArialMT"/>
              </a:rPr>
              <a:t> </a:t>
            </a:r>
            <a:r>
              <a:rPr lang="en-GB" sz="1800" dirty="0" err="1">
                <a:effectLst/>
                <a:latin typeface="ArialMT"/>
              </a:rPr>
              <a:t>industriali</a:t>
            </a:r>
            <a:r>
              <a:rPr lang="en-GB" sz="1800" dirty="0">
                <a:effectLst/>
                <a:latin typeface="ArialMT"/>
              </a:rPr>
              <a:t>”, in </a:t>
            </a:r>
            <a:r>
              <a:rPr lang="en-GB" sz="1800" i="1" dirty="0" err="1">
                <a:effectLst/>
                <a:latin typeface="Arial" panose="020B0604020202020204" pitchFamily="34" charset="0"/>
              </a:rPr>
              <a:t>Enciclopedia</a:t>
            </a:r>
            <a:r>
              <a:rPr lang="en-GB" sz="1800" i="1" dirty="0">
                <a:effectLst/>
                <a:latin typeface="Arial" panose="020B0604020202020204" pitchFamily="34" charset="0"/>
              </a:rPr>
              <a:t> </a:t>
            </a:r>
            <a:r>
              <a:rPr lang="en-GB" sz="1800" i="1" dirty="0" err="1">
                <a:effectLst/>
                <a:latin typeface="Arial" panose="020B0604020202020204" pitchFamily="34" charset="0"/>
              </a:rPr>
              <a:t>delle</a:t>
            </a:r>
            <a:r>
              <a:rPr lang="en-GB" sz="1800" i="1" dirty="0">
                <a:effectLst/>
                <a:latin typeface="Arial" panose="020B0604020202020204" pitchFamily="34" charset="0"/>
              </a:rPr>
              <a:t> </a:t>
            </a:r>
            <a:r>
              <a:rPr lang="en-GB" sz="1800" i="1" dirty="0" err="1">
                <a:effectLst/>
                <a:latin typeface="Arial" panose="020B0604020202020204" pitchFamily="34" charset="0"/>
              </a:rPr>
              <a:t>Scienze</a:t>
            </a:r>
            <a:r>
              <a:rPr lang="en-GB" sz="1800" i="1" dirty="0">
                <a:effectLst/>
                <a:latin typeface="Arial" panose="020B0604020202020204" pitchFamily="34" charset="0"/>
              </a:rPr>
              <a:t> </a:t>
            </a:r>
            <a:r>
              <a:rPr lang="en-GB" sz="1800" i="1" dirty="0" err="1">
                <a:effectLst/>
                <a:latin typeface="Arial" panose="020B0604020202020204" pitchFamily="34" charset="0"/>
              </a:rPr>
              <a:t>Sociali</a:t>
            </a:r>
            <a:r>
              <a:rPr lang="en-GB" sz="1800" dirty="0">
                <a:effectLst/>
                <a:latin typeface="ArialMT"/>
              </a:rPr>
              <a:t>, 1997] </a:t>
            </a:r>
            <a:endParaRPr lang="en-GB" sz="1800" dirty="0">
              <a:effectLst/>
            </a:endParaRPr>
          </a:p>
          <a:p>
            <a:endParaRPr lang="en-IT" sz="1800" dirty="0"/>
          </a:p>
        </p:txBody>
      </p:sp>
    </p:spTree>
    <p:extLst>
      <p:ext uri="{BB962C8B-B14F-4D97-AF65-F5344CB8AC3E}">
        <p14:creationId xmlns:p14="http://schemas.microsoft.com/office/powerpoint/2010/main" val="1268091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93932-A185-410F-36D5-824AC7623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T" b="1" dirty="0"/>
              <a:t>Elementi costitutivi dei sistemi di realzioni industriali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E7FD9F-C088-6749-C8EE-351DB9B67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8930" y="1825624"/>
            <a:ext cx="7323097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78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4140A-B5AA-DB12-DA9C-0F421F0B9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Ancora la retorica di sistema…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A0869D-1828-D17F-F0DE-9BD5DBF50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25" y="2167573"/>
            <a:ext cx="11327549" cy="404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6608</TotalTime>
  <Words>1896</Words>
  <Application>Microsoft Macintosh PowerPoint</Application>
  <PresentationFormat>Widescreen</PresentationFormat>
  <Paragraphs>211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ArialMT</vt:lpstr>
      <vt:lpstr>Calibri</vt:lpstr>
      <vt:lpstr>Calibri Light</vt:lpstr>
      <vt:lpstr>Titillium Web</vt:lpstr>
      <vt:lpstr>Wingdings</vt:lpstr>
      <vt:lpstr>Office Theme</vt:lpstr>
      <vt:lpstr>Le risorse umane</vt:lpstr>
      <vt:lpstr>Lavoro possibile… Azienda </vt:lpstr>
      <vt:lpstr>Prospettive teoriche e HRM (Bach e Sisson, 2000) </vt:lpstr>
      <vt:lpstr>Due visioni prevalenti:  tradizionale</vt:lpstr>
      <vt:lpstr>Due visioni prevalenti:  Value-based</vt:lpstr>
      <vt:lpstr>Le relazioni industriali</vt:lpstr>
      <vt:lpstr>Definizione di “relazioni industriali” </vt:lpstr>
      <vt:lpstr>Elementi costitutivi dei sistemi di realzioni industriali</vt:lpstr>
      <vt:lpstr>Ancora la retorica di sistema…</vt:lpstr>
      <vt:lpstr>Ancora una questione di ambiente…</vt:lpstr>
      <vt:lpstr>Principali livelli di intervento in un’ottica di sistema (Costa 1997, 30)</vt:lpstr>
      <vt:lpstr>Principali livelli di intervento in un’ottica di sistema (adapted from Costa 1997, 30)</vt:lpstr>
      <vt:lpstr>Balance scorecard nelle HR (adapted Ulrich 1997)</vt:lpstr>
      <vt:lpstr>Il commitment…</vt:lpstr>
      <vt:lpstr>Il contratto psicologico</vt:lpstr>
      <vt:lpstr>Perché un contratto psicologico?</vt:lpstr>
      <vt:lpstr>Creazione del contratto psicologico: il processo</vt:lpstr>
      <vt:lpstr>Il contratto psicologico</vt:lpstr>
      <vt:lpstr>PowerPoint Presentation</vt:lpstr>
      <vt:lpstr>PowerPoint Presentation</vt:lpstr>
      <vt:lpstr>PowerPoint Presentation</vt:lpstr>
      <vt:lpstr>PowerPoint Presentation</vt:lpstr>
      <vt:lpstr>I colloqui di lavoro… I film…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OrganizzazionI internazionalI</dc:title>
  <dc:creator>alberto zanutto</dc:creator>
  <cp:lastModifiedBy>alberto zanutto</cp:lastModifiedBy>
  <cp:revision>16</cp:revision>
  <dcterms:created xsi:type="dcterms:W3CDTF">2023-02-22T13:06:27Z</dcterms:created>
  <dcterms:modified xsi:type="dcterms:W3CDTF">2023-03-30T06:48:37Z</dcterms:modified>
</cp:coreProperties>
</file>