
<file path=[Content_Types].xml><?xml version="1.0" encoding="utf-8"?>
<Types xmlns="http://schemas.openxmlformats.org/package/2006/content-types">
  <Default Extension="jpeg" ContentType="image/jpeg"/>
  <Default Extension="m4v" ContentType="video/unknown"/>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7" r:id="rId2"/>
    <p:sldId id="258" r:id="rId3"/>
    <p:sldId id="259" r:id="rId4"/>
    <p:sldId id="260" r:id="rId5"/>
    <p:sldId id="261" r:id="rId6"/>
    <p:sldId id="262" r:id="rId7"/>
    <p:sldId id="263" r:id="rId8"/>
    <p:sldId id="264" r:id="rId9"/>
    <p:sldId id="265" r:id="rId10"/>
    <p:sldId id="266" r:id="rId11"/>
    <p:sldId id="267" r:id="rId12"/>
    <p:sldId id="269" r:id="rId13"/>
    <p:sldId id="268" r:id="rId14"/>
    <p:sldId id="270" r:id="rId15"/>
    <p:sldId id="271" r:id="rId16"/>
    <p:sldId id="285" r:id="rId17"/>
    <p:sldId id="286" r:id="rId18"/>
    <p:sldId id="272" r:id="rId19"/>
    <p:sldId id="290" r:id="rId20"/>
    <p:sldId id="292" r:id="rId21"/>
    <p:sldId id="293" r:id="rId22"/>
    <p:sldId id="294" r:id="rId23"/>
    <p:sldId id="295" r:id="rId24"/>
    <p:sldId id="291" r:id="rId25"/>
    <p:sldId id="298" r:id="rId26"/>
    <p:sldId id="299" r:id="rId27"/>
    <p:sldId id="300" r:id="rId28"/>
    <p:sldId id="301" r:id="rId29"/>
    <p:sldId id="302" r:id="rId30"/>
    <p:sldId id="303" r:id="rId31"/>
    <p:sldId id="304" r:id="rId32"/>
    <p:sldId id="305" r:id="rId33"/>
    <p:sldId id="306" r:id="rId34"/>
    <p:sldId id="296" r:id="rId35"/>
    <p:sldId id="297"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594" r:id="rId51"/>
    <p:sldId id="321" r:id="rId52"/>
    <p:sldId id="596" r:id="rId53"/>
    <p:sldId id="595" r:id="rId54"/>
    <p:sldId id="597" r:id="rId55"/>
    <p:sldId id="598" r:id="rId56"/>
    <p:sldId id="599" r:id="rId57"/>
    <p:sldId id="600" r:id="rId58"/>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09"/>
    <p:restoredTop sz="96327"/>
  </p:normalViewPr>
  <p:slideViewPr>
    <p:cSldViewPr snapToGrid="0">
      <p:cViewPr varScale="1">
        <p:scale>
          <a:sx n="73" d="100"/>
          <a:sy n="73" d="100"/>
        </p:scale>
        <p:origin x="216" y="1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FA6567-D0C0-9C4A-808A-61DE6B3C2C9D}"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GB"/>
        </a:p>
      </dgm:t>
    </dgm:pt>
    <dgm:pt modelId="{348D9988-059C-5A4E-A7D5-A558F1D798C9}">
      <dgm:prSet phldrT="[Text]"/>
      <dgm:spPr/>
      <dgm:t>
        <a:bodyPr/>
        <a:lstStyle/>
        <a:p>
          <a:r>
            <a:rPr lang="en-GB" dirty="0" err="1"/>
            <a:t>Strategia</a:t>
          </a:r>
          <a:endParaRPr lang="en-GB" dirty="0"/>
        </a:p>
      </dgm:t>
    </dgm:pt>
    <dgm:pt modelId="{795FEC8B-A040-2C49-B2CA-07A03E449F17}" type="parTrans" cxnId="{9AE390A0-76E9-BA4A-9C1A-D4B7B27A3932}">
      <dgm:prSet/>
      <dgm:spPr/>
      <dgm:t>
        <a:bodyPr/>
        <a:lstStyle/>
        <a:p>
          <a:endParaRPr lang="en-GB"/>
        </a:p>
      </dgm:t>
    </dgm:pt>
    <dgm:pt modelId="{70054071-C257-F248-9BC4-D363F4243251}" type="sibTrans" cxnId="{9AE390A0-76E9-BA4A-9C1A-D4B7B27A3932}">
      <dgm:prSet/>
      <dgm:spPr/>
      <dgm:t>
        <a:bodyPr/>
        <a:lstStyle/>
        <a:p>
          <a:endParaRPr lang="en-GB"/>
        </a:p>
      </dgm:t>
    </dgm:pt>
    <dgm:pt modelId="{1BE393FB-7710-2646-9554-F4A5F3022F85}">
      <dgm:prSet phldrT="[Text]"/>
      <dgm:spPr/>
      <dgm:t>
        <a:bodyPr/>
        <a:lstStyle/>
        <a:p>
          <a:r>
            <a:rPr lang="en-GB" dirty="0" err="1"/>
            <a:t>Elaborazione</a:t>
          </a:r>
          <a:r>
            <a:rPr lang="en-GB" dirty="0"/>
            <a:t> </a:t>
          </a:r>
          <a:r>
            <a:rPr lang="en-GB" dirty="0" err="1"/>
            <a:t>dei</a:t>
          </a:r>
          <a:r>
            <a:rPr lang="en-GB" dirty="0"/>
            <a:t> </a:t>
          </a:r>
          <a:r>
            <a:rPr lang="en-GB" dirty="0" err="1"/>
            <a:t>piani</a:t>
          </a:r>
          <a:r>
            <a:rPr lang="en-GB" dirty="0"/>
            <a:t> di </a:t>
          </a:r>
          <a:r>
            <a:rPr lang="en-GB" dirty="0" err="1"/>
            <a:t>sviluppo</a:t>
          </a:r>
          <a:endParaRPr lang="en-GB" dirty="0"/>
        </a:p>
      </dgm:t>
    </dgm:pt>
    <dgm:pt modelId="{5B2E8F13-526A-5748-AD1D-5AA111577500}" type="parTrans" cxnId="{0F6FDD4A-0713-C74E-93CB-CB6DA3D09976}">
      <dgm:prSet/>
      <dgm:spPr/>
      <dgm:t>
        <a:bodyPr/>
        <a:lstStyle/>
        <a:p>
          <a:endParaRPr lang="en-GB"/>
        </a:p>
      </dgm:t>
    </dgm:pt>
    <dgm:pt modelId="{CFD0BDB2-D99E-0244-8E42-98C31446F0EC}" type="sibTrans" cxnId="{0F6FDD4A-0713-C74E-93CB-CB6DA3D09976}">
      <dgm:prSet/>
      <dgm:spPr/>
      <dgm:t>
        <a:bodyPr/>
        <a:lstStyle/>
        <a:p>
          <a:endParaRPr lang="en-GB"/>
        </a:p>
      </dgm:t>
    </dgm:pt>
    <dgm:pt modelId="{DB9999FE-A9E8-434C-AEC7-BE85ABC38816}">
      <dgm:prSet phldrT="[Text]"/>
      <dgm:spPr/>
      <dgm:t>
        <a:bodyPr/>
        <a:lstStyle/>
        <a:p>
          <a:r>
            <a:rPr lang="en-GB" dirty="0" err="1"/>
            <a:t>Strategie</a:t>
          </a:r>
          <a:r>
            <a:rPr lang="en-GB" dirty="0"/>
            <a:t> </a:t>
          </a:r>
          <a:r>
            <a:rPr lang="en-GB" dirty="0" err="1"/>
            <a:t>funzionali</a:t>
          </a:r>
          <a:endParaRPr lang="en-GB" dirty="0"/>
        </a:p>
      </dgm:t>
    </dgm:pt>
    <dgm:pt modelId="{A710D221-B48B-2D4E-AE53-FE96DA833383}" type="parTrans" cxnId="{625A0231-8EA6-F447-88FD-644B5EFF3322}">
      <dgm:prSet/>
      <dgm:spPr/>
      <dgm:t>
        <a:bodyPr/>
        <a:lstStyle/>
        <a:p>
          <a:endParaRPr lang="en-GB"/>
        </a:p>
      </dgm:t>
    </dgm:pt>
    <dgm:pt modelId="{3B9AD0CB-9523-8646-A002-90716EAD5373}" type="sibTrans" cxnId="{625A0231-8EA6-F447-88FD-644B5EFF3322}">
      <dgm:prSet/>
      <dgm:spPr/>
      <dgm:t>
        <a:bodyPr/>
        <a:lstStyle/>
        <a:p>
          <a:endParaRPr lang="en-GB"/>
        </a:p>
      </dgm:t>
    </dgm:pt>
    <dgm:pt modelId="{EC2C53D9-21A6-D440-A308-A547D1610645}">
      <dgm:prSet phldrT="[Text]"/>
      <dgm:spPr/>
      <dgm:t>
        <a:bodyPr/>
        <a:lstStyle/>
        <a:p>
          <a:r>
            <a:rPr lang="en-GB" dirty="0"/>
            <a:t>Sotto </a:t>
          </a:r>
          <a:r>
            <a:rPr lang="en-GB" dirty="0" err="1"/>
            <a:t>azioni</a:t>
          </a:r>
          <a:r>
            <a:rPr lang="en-GB" dirty="0"/>
            <a:t> di </a:t>
          </a:r>
          <a:r>
            <a:rPr lang="en-GB" dirty="0" err="1"/>
            <a:t>sviluppo</a:t>
          </a:r>
          <a:r>
            <a:rPr lang="en-GB" dirty="0"/>
            <a:t> e </a:t>
          </a:r>
          <a:r>
            <a:rPr lang="en-GB" dirty="0" err="1"/>
            <a:t>progettazione</a:t>
          </a:r>
          <a:endParaRPr lang="en-GB" dirty="0"/>
        </a:p>
      </dgm:t>
    </dgm:pt>
    <dgm:pt modelId="{B591155D-8239-1340-9CD9-16D0E0789D87}" type="parTrans" cxnId="{96D8CC46-44B5-B54F-8143-57A424462E73}">
      <dgm:prSet/>
      <dgm:spPr/>
      <dgm:t>
        <a:bodyPr/>
        <a:lstStyle/>
        <a:p>
          <a:endParaRPr lang="en-GB"/>
        </a:p>
      </dgm:t>
    </dgm:pt>
    <dgm:pt modelId="{1395C7BB-9A4B-2349-9B04-909EA7E26927}" type="sibTrans" cxnId="{96D8CC46-44B5-B54F-8143-57A424462E73}">
      <dgm:prSet/>
      <dgm:spPr/>
      <dgm:t>
        <a:bodyPr/>
        <a:lstStyle/>
        <a:p>
          <a:endParaRPr lang="en-GB"/>
        </a:p>
      </dgm:t>
    </dgm:pt>
    <dgm:pt modelId="{37A6E635-2A1A-5044-9CBE-B3F70916E601}">
      <dgm:prSet phldrT="[Text]"/>
      <dgm:spPr/>
      <dgm:t>
        <a:bodyPr/>
        <a:lstStyle/>
        <a:p>
          <a:r>
            <a:rPr lang="en-GB" dirty="0" err="1"/>
            <a:t>Fattori</a:t>
          </a:r>
          <a:r>
            <a:rPr lang="en-GB" dirty="0"/>
            <a:t> </a:t>
          </a:r>
          <a:r>
            <a:rPr lang="en-GB" dirty="0" err="1"/>
            <a:t>critici</a:t>
          </a:r>
          <a:r>
            <a:rPr lang="en-GB" dirty="0"/>
            <a:t> di </a:t>
          </a:r>
          <a:r>
            <a:rPr lang="en-GB" dirty="0" err="1"/>
            <a:t>successo</a:t>
          </a:r>
          <a:endParaRPr lang="en-GB" dirty="0"/>
        </a:p>
      </dgm:t>
    </dgm:pt>
    <dgm:pt modelId="{B6AC7462-B20F-D445-8F9E-F72538AD8F75}" type="parTrans" cxnId="{EC481AD5-8AB6-CE49-A075-688C8B12C620}">
      <dgm:prSet/>
      <dgm:spPr/>
      <dgm:t>
        <a:bodyPr/>
        <a:lstStyle/>
        <a:p>
          <a:endParaRPr lang="en-GB"/>
        </a:p>
      </dgm:t>
    </dgm:pt>
    <dgm:pt modelId="{60A5D6A4-3B13-A34C-92D3-EAE14CF8B99D}" type="sibTrans" cxnId="{EC481AD5-8AB6-CE49-A075-688C8B12C620}">
      <dgm:prSet/>
      <dgm:spPr/>
      <dgm:t>
        <a:bodyPr/>
        <a:lstStyle/>
        <a:p>
          <a:endParaRPr lang="en-GB"/>
        </a:p>
      </dgm:t>
    </dgm:pt>
    <dgm:pt modelId="{5B43ADC1-93A9-AE4D-9988-C46CA60DDA07}">
      <dgm:prSet phldrT="[Text]"/>
      <dgm:spPr/>
      <dgm:t>
        <a:bodyPr/>
        <a:lstStyle/>
        <a:p>
          <a:r>
            <a:rPr lang="en-GB" dirty="0" err="1"/>
            <a:t>Ambiente</a:t>
          </a:r>
          <a:r>
            <a:rPr lang="en-GB" dirty="0"/>
            <a:t>, </a:t>
          </a:r>
          <a:r>
            <a:rPr lang="en-GB" dirty="0" err="1"/>
            <a:t>tecnologie</a:t>
          </a:r>
          <a:r>
            <a:rPr lang="en-GB" dirty="0"/>
            <a:t>, </a:t>
          </a:r>
          <a:r>
            <a:rPr lang="en-GB" dirty="0" err="1"/>
            <a:t>vincoli</a:t>
          </a:r>
          <a:r>
            <a:rPr lang="en-GB" dirty="0"/>
            <a:t> ed </a:t>
          </a:r>
          <a:r>
            <a:rPr lang="en-GB" dirty="0" err="1"/>
            <a:t>opportunità</a:t>
          </a:r>
          <a:endParaRPr lang="en-GB" dirty="0"/>
        </a:p>
      </dgm:t>
    </dgm:pt>
    <dgm:pt modelId="{8E9DD337-AEA2-8047-9B9D-1DC8AA1AD3AF}" type="parTrans" cxnId="{E97D04CE-E2F5-2846-8C36-51EF14356006}">
      <dgm:prSet/>
      <dgm:spPr/>
      <dgm:t>
        <a:bodyPr/>
        <a:lstStyle/>
        <a:p>
          <a:endParaRPr lang="en-GB"/>
        </a:p>
      </dgm:t>
    </dgm:pt>
    <dgm:pt modelId="{E9A0AC27-7417-6B4E-969E-D919F37E4377}" type="sibTrans" cxnId="{E97D04CE-E2F5-2846-8C36-51EF14356006}">
      <dgm:prSet/>
      <dgm:spPr/>
      <dgm:t>
        <a:bodyPr/>
        <a:lstStyle/>
        <a:p>
          <a:endParaRPr lang="en-GB"/>
        </a:p>
      </dgm:t>
    </dgm:pt>
    <dgm:pt modelId="{896C1EA3-5681-5E4C-A517-4E6159A7C893}">
      <dgm:prSet/>
      <dgm:spPr/>
      <dgm:t>
        <a:bodyPr/>
        <a:lstStyle/>
        <a:p>
          <a:r>
            <a:rPr lang="en-GB" dirty="0" err="1"/>
            <a:t>Allineamento</a:t>
          </a:r>
          <a:r>
            <a:rPr lang="en-GB" dirty="0"/>
            <a:t> </a:t>
          </a:r>
          <a:r>
            <a:rPr lang="en-GB" dirty="0" err="1"/>
            <a:t>organizzativo</a:t>
          </a:r>
          <a:endParaRPr lang="en-GB" dirty="0"/>
        </a:p>
      </dgm:t>
    </dgm:pt>
    <dgm:pt modelId="{05E73E87-7929-A747-A0E3-897884E2BF8E}" type="parTrans" cxnId="{3E92FAF2-B818-DC42-9375-D848E3CA30B6}">
      <dgm:prSet/>
      <dgm:spPr/>
      <dgm:t>
        <a:bodyPr/>
        <a:lstStyle/>
        <a:p>
          <a:endParaRPr lang="en-GB"/>
        </a:p>
      </dgm:t>
    </dgm:pt>
    <dgm:pt modelId="{E7495CA9-A2C0-584F-8A0A-14E7F528C6C5}" type="sibTrans" cxnId="{3E92FAF2-B818-DC42-9375-D848E3CA30B6}">
      <dgm:prSet/>
      <dgm:spPr/>
      <dgm:t>
        <a:bodyPr/>
        <a:lstStyle/>
        <a:p>
          <a:endParaRPr lang="en-GB"/>
        </a:p>
      </dgm:t>
    </dgm:pt>
    <dgm:pt modelId="{842E05F4-F33B-2C48-B4AB-E61D366A44F1}">
      <dgm:prSet/>
      <dgm:spPr/>
      <dgm:t>
        <a:bodyPr/>
        <a:lstStyle/>
        <a:p>
          <a:r>
            <a:rPr lang="en-GB" dirty="0" err="1"/>
            <a:t>Configurazioni</a:t>
          </a:r>
          <a:r>
            <a:rPr lang="en-GB" dirty="0"/>
            <a:t> </a:t>
          </a:r>
          <a:r>
            <a:rPr lang="en-GB" dirty="0" err="1"/>
            <a:t>organizzative</a:t>
          </a:r>
          <a:endParaRPr lang="en-GB" dirty="0"/>
        </a:p>
      </dgm:t>
    </dgm:pt>
    <dgm:pt modelId="{582E197E-3603-6241-82CA-188CC332CBF0}" type="parTrans" cxnId="{38C9AF47-DBDF-B84B-B409-2B1EE3901D42}">
      <dgm:prSet/>
      <dgm:spPr/>
      <dgm:t>
        <a:bodyPr/>
        <a:lstStyle/>
        <a:p>
          <a:endParaRPr lang="en-GB"/>
        </a:p>
      </dgm:t>
    </dgm:pt>
    <dgm:pt modelId="{733FFB41-A613-0248-863F-4DD1B3A8931E}" type="sibTrans" cxnId="{38C9AF47-DBDF-B84B-B409-2B1EE3901D42}">
      <dgm:prSet/>
      <dgm:spPr/>
      <dgm:t>
        <a:bodyPr/>
        <a:lstStyle/>
        <a:p>
          <a:endParaRPr lang="en-GB"/>
        </a:p>
      </dgm:t>
    </dgm:pt>
    <dgm:pt modelId="{18AC2F74-E4DB-564D-B0A5-863CDCBD8F59}">
      <dgm:prSet/>
      <dgm:spPr/>
      <dgm:t>
        <a:bodyPr/>
        <a:lstStyle/>
        <a:p>
          <a:r>
            <a:rPr lang="en-GB" dirty="0" err="1"/>
            <a:t>Ruolo</a:t>
          </a:r>
          <a:r>
            <a:rPr lang="en-GB" dirty="0"/>
            <a:t> del senior management</a:t>
          </a:r>
        </a:p>
      </dgm:t>
    </dgm:pt>
    <dgm:pt modelId="{EF6F823E-25C4-4641-A766-80543D88792D}" type="parTrans" cxnId="{29AFE8DA-E80C-5345-A39D-75AB01F3562D}">
      <dgm:prSet/>
      <dgm:spPr/>
      <dgm:t>
        <a:bodyPr/>
        <a:lstStyle/>
        <a:p>
          <a:endParaRPr lang="en-GB"/>
        </a:p>
      </dgm:t>
    </dgm:pt>
    <dgm:pt modelId="{AA71E7CC-A370-7443-B457-20DD00F25D75}" type="sibTrans" cxnId="{29AFE8DA-E80C-5345-A39D-75AB01F3562D}">
      <dgm:prSet/>
      <dgm:spPr/>
      <dgm:t>
        <a:bodyPr/>
        <a:lstStyle/>
        <a:p>
          <a:endParaRPr lang="en-GB"/>
        </a:p>
      </dgm:t>
    </dgm:pt>
    <dgm:pt modelId="{476C18FF-60B1-2C48-A616-F3341E279DEB}">
      <dgm:prSet/>
      <dgm:spPr/>
      <dgm:t>
        <a:bodyPr/>
        <a:lstStyle/>
        <a:p>
          <a:r>
            <a:rPr lang="en-GB" dirty="0" err="1"/>
            <a:t>Strategie</a:t>
          </a:r>
          <a:r>
            <a:rPr lang="en-GB" dirty="0"/>
            <a:t> </a:t>
          </a:r>
          <a:r>
            <a:rPr lang="en-GB" dirty="0" err="1"/>
            <a:t>decisionali</a:t>
          </a:r>
          <a:r>
            <a:rPr lang="en-GB" dirty="0"/>
            <a:t> e </a:t>
          </a:r>
          <a:r>
            <a:rPr lang="en-GB" dirty="0" err="1"/>
            <a:t>potere</a:t>
          </a:r>
          <a:endParaRPr lang="en-GB" dirty="0"/>
        </a:p>
      </dgm:t>
    </dgm:pt>
    <dgm:pt modelId="{9258893A-5971-8146-87FE-A4A6C50B1631}" type="parTrans" cxnId="{BAA085A5-618C-0845-B195-6AA13703AE96}">
      <dgm:prSet/>
      <dgm:spPr/>
      <dgm:t>
        <a:bodyPr/>
        <a:lstStyle/>
        <a:p>
          <a:endParaRPr lang="en-GB"/>
        </a:p>
      </dgm:t>
    </dgm:pt>
    <dgm:pt modelId="{C97D68EC-B1DD-B542-A0A0-2C0A8B7D1222}" type="sibTrans" cxnId="{BAA085A5-618C-0845-B195-6AA13703AE96}">
      <dgm:prSet/>
      <dgm:spPr/>
      <dgm:t>
        <a:bodyPr/>
        <a:lstStyle/>
        <a:p>
          <a:endParaRPr lang="en-GB"/>
        </a:p>
      </dgm:t>
    </dgm:pt>
    <dgm:pt modelId="{ABEEB29F-6421-B042-B671-677B7F6C09E7}" type="pres">
      <dgm:prSet presAssocID="{FFFA6567-D0C0-9C4A-808A-61DE6B3C2C9D}" presName="linear" presStyleCnt="0">
        <dgm:presLayoutVars>
          <dgm:dir/>
          <dgm:animLvl val="lvl"/>
          <dgm:resizeHandles val="exact"/>
        </dgm:presLayoutVars>
      </dgm:prSet>
      <dgm:spPr/>
    </dgm:pt>
    <dgm:pt modelId="{461B53C0-4FB6-4143-A6EE-0177C7D56DDA}" type="pres">
      <dgm:prSet presAssocID="{348D9988-059C-5A4E-A7D5-A558F1D798C9}" presName="parentLin" presStyleCnt="0"/>
      <dgm:spPr/>
    </dgm:pt>
    <dgm:pt modelId="{E9DB4F4E-B879-5845-8229-DE3C09F47E1E}" type="pres">
      <dgm:prSet presAssocID="{348D9988-059C-5A4E-A7D5-A558F1D798C9}" presName="parentLeftMargin" presStyleLbl="node1" presStyleIdx="0" presStyleCnt="5"/>
      <dgm:spPr/>
    </dgm:pt>
    <dgm:pt modelId="{C30C2FBC-F9BC-C14D-B50B-1D25B7769195}" type="pres">
      <dgm:prSet presAssocID="{348D9988-059C-5A4E-A7D5-A558F1D798C9}" presName="parentText" presStyleLbl="node1" presStyleIdx="0" presStyleCnt="5">
        <dgm:presLayoutVars>
          <dgm:chMax val="0"/>
          <dgm:bulletEnabled val="1"/>
        </dgm:presLayoutVars>
      </dgm:prSet>
      <dgm:spPr/>
    </dgm:pt>
    <dgm:pt modelId="{5AE51EF5-67AC-9A4F-806B-5627D2507203}" type="pres">
      <dgm:prSet presAssocID="{348D9988-059C-5A4E-A7D5-A558F1D798C9}" presName="negativeSpace" presStyleCnt="0"/>
      <dgm:spPr/>
    </dgm:pt>
    <dgm:pt modelId="{91C70D65-153A-444E-B005-72D90C946C45}" type="pres">
      <dgm:prSet presAssocID="{348D9988-059C-5A4E-A7D5-A558F1D798C9}" presName="childText" presStyleLbl="conFgAcc1" presStyleIdx="0" presStyleCnt="5">
        <dgm:presLayoutVars>
          <dgm:bulletEnabled val="1"/>
        </dgm:presLayoutVars>
      </dgm:prSet>
      <dgm:spPr/>
    </dgm:pt>
    <dgm:pt modelId="{7E64964D-4D2A-1F48-9864-C260918172EF}" type="pres">
      <dgm:prSet presAssocID="{70054071-C257-F248-9BC4-D363F4243251}" presName="spaceBetweenRectangles" presStyleCnt="0"/>
      <dgm:spPr/>
    </dgm:pt>
    <dgm:pt modelId="{887A2765-9FB6-D245-8CE5-B4E5FB7AC848}" type="pres">
      <dgm:prSet presAssocID="{DB9999FE-A9E8-434C-AEC7-BE85ABC38816}" presName="parentLin" presStyleCnt="0"/>
      <dgm:spPr/>
    </dgm:pt>
    <dgm:pt modelId="{89466E24-1C96-1441-AC61-3C67DE8A7C15}" type="pres">
      <dgm:prSet presAssocID="{DB9999FE-A9E8-434C-AEC7-BE85ABC38816}" presName="parentLeftMargin" presStyleLbl="node1" presStyleIdx="0" presStyleCnt="5"/>
      <dgm:spPr/>
    </dgm:pt>
    <dgm:pt modelId="{9E9B5FEE-96F3-854D-8EFF-8B726FFF2BB6}" type="pres">
      <dgm:prSet presAssocID="{DB9999FE-A9E8-434C-AEC7-BE85ABC38816}" presName="parentText" presStyleLbl="node1" presStyleIdx="1" presStyleCnt="5">
        <dgm:presLayoutVars>
          <dgm:chMax val="0"/>
          <dgm:bulletEnabled val="1"/>
        </dgm:presLayoutVars>
      </dgm:prSet>
      <dgm:spPr/>
    </dgm:pt>
    <dgm:pt modelId="{8D1BF475-C35A-014B-ADB5-DF3FAAA27933}" type="pres">
      <dgm:prSet presAssocID="{DB9999FE-A9E8-434C-AEC7-BE85ABC38816}" presName="negativeSpace" presStyleCnt="0"/>
      <dgm:spPr/>
    </dgm:pt>
    <dgm:pt modelId="{FC6F3C68-F2D3-054F-B83C-9160274B34F7}" type="pres">
      <dgm:prSet presAssocID="{DB9999FE-A9E8-434C-AEC7-BE85ABC38816}" presName="childText" presStyleLbl="conFgAcc1" presStyleIdx="1" presStyleCnt="5">
        <dgm:presLayoutVars>
          <dgm:bulletEnabled val="1"/>
        </dgm:presLayoutVars>
      </dgm:prSet>
      <dgm:spPr/>
    </dgm:pt>
    <dgm:pt modelId="{BC2FB923-CEC4-E547-8F62-91C90B2EC69F}" type="pres">
      <dgm:prSet presAssocID="{3B9AD0CB-9523-8646-A002-90716EAD5373}" presName="spaceBetweenRectangles" presStyleCnt="0"/>
      <dgm:spPr/>
    </dgm:pt>
    <dgm:pt modelId="{C3996415-DF95-6444-98CD-52B0D6E8CE5C}" type="pres">
      <dgm:prSet presAssocID="{37A6E635-2A1A-5044-9CBE-B3F70916E601}" presName="parentLin" presStyleCnt="0"/>
      <dgm:spPr/>
    </dgm:pt>
    <dgm:pt modelId="{CA37CC96-EAF8-694B-B58A-446815F43C4D}" type="pres">
      <dgm:prSet presAssocID="{37A6E635-2A1A-5044-9CBE-B3F70916E601}" presName="parentLeftMargin" presStyleLbl="node1" presStyleIdx="1" presStyleCnt="5"/>
      <dgm:spPr/>
    </dgm:pt>
    <dgm:pt modelId="{E897A1FC-560D-6A40-8D43-FEF59E2E324D}" type="pres">
      <dgm:prSet presAssocID="{37A6E635-2A1A-5044-9CBE-B3F70916E601}" presName="parentText" presStyleLbl="node1" presStyleIdx="2" presStyleCnt="5">
        <dgm:presLayoutVars>
          <dgm:chMax val="0"/>
          <dgm:bulletEnabled val="1"/>
        </dgm:presLayoutVars>
      </dgm:prSet>
      <dgm:spPr/>
    </dgm:pt>
    <dgm:pt modelId="{B61117C4-EEB7-0441-9590-0E6CB94CBA8E}" type="pres">
      <dgm:prSet presAssocID="{37A6E635-2A1A-5044-9CBE-B3F70916E601}" presName="negativeSpace" presStyleCnt="0"/>
      <dgm:spPr/>
    </dgm:pt>
    <dgm:pt modelId="{DBB8735B-88AC-0644-985E-7F95F89AC785}" type="pres">
      <dgm:prSet presAssocID="{37A6E635-2A1A-5044-9CBE-B3F70916E601}" presName="childText" presStyleLbl="conFgAcc1" presStyleIdx="2" presStyleCnt="5">
        <dgm:presLayoutVars>
          <dgm:bulletEnabled val="1"/>
        </dgm:presLayoutVars>
      </dgm:prSet>
      <dgm:spPr/>
    </dgm:pt>
    <dgm:pt modelId="{3CDA4384-6981-8847-921F-7BF1F3E96AB4}" type="pres">
      <dgm:prSet presAssocID="{60A5D6A4-3B13-A34C-92D3-EAE14CF8B99D}" presName="spaceBetweenRectangles" presStyleCnt="0"/>
      <dgm:spPr/>
    </dgm:pt>
    <dgm:pt modelId="{BB2D4761-9297-A340-B379-DB1C7C2A6C32}" type="pres">
      <dgm:prSet presAssocID="{896C1EA3-5681-5E4C-A517-4E6159A7C893}" presName="parentLin" presStyleCnt="0"/>
      <dgm:spPr/>
    </dgm:pt>
    <dgm:pt modelId="{283FAB47-467E-4E4A-B4E3-8BC311D2630E}" type="pres">
      <dgm:prSet presAssocID="{896C1EA3-5681-5E4C-A517-4E6159A7C893}" presName="parentLeftMargin" presStyleLbl="node1" presStyleIdx="2" presStyleCnt="5"/>
      <dgm:spPr/>
    </dgm:pt>
    <dgm:pt modelId="{21D7ED58-B4A6-484B-A981-B519E90C8554}" type="pres">
      <dgm:prSet presAssocID="{896C1EA3-5681-5E4C-A517-4E6159A7C893}" presName="parentText" presStyleLbl="node1" presStyleIdx="3" presStyleCnt="5">
        <dgm:presLayoutVars>
          <dgm:chMax val="0"/>
          <dgm:bulletEnabled val="1"/>
        </dgm:presLayoutVars>
      </dgm:prSet>
      <dgm:spPr/>
    </dgm:pt>
    <dgm:pt modelId="{653B4F3F-1C36-A44C-883F-2C021D59A048}" type="pres">
      <dgm:prSet presAssocID="{896C1EA3-5681-5E4C-A517-4E6159A7C893}" presName="negativeSpace" presStyleCnt="0"/>
      <dgm:spPr/>
    </dgm:pt>
    <dgm:pt modelId="{CB1EEBCC-E9D9-454A-98A9-BB1993481F87}" type="pres">
      <dgm:prSet presAssocID="{896C1EA3-5681-5E4C-A517-4E6159A7C893}" presName="childText" presStyleLbl="conFgAcc1" presStyleIdx="3" presStyleCnt="5">
        <dgm:presLayoutVars>
          <dgm:bulletEnabled val="1"/>
        </dgm:presLayoutVars>
      </dgm:prSet>
      <dgm:spPr/>
    </dgm:pt>
    <dgm:pt modelId="{6BCECF3B-2685-5C44-A576-D0ED548F2288}" type="pres">
      <dgm:prSet presAssocID="{E7495CA9-A2C0-584F-8A0A-14E7F528C6C5}" presName="spaceBetweenRectangles" presStyleCnt="0"/>
      <dgm:spPr/>
    </dgm:pt>
    <dgm:pt modelId="{42D4DA99-953F-0842-AE6E-CA39124C8815}" type="pres">
      <dgm:prSet presAssocID="{18AC2F74-E4DB-564D-B0A5-863CDCBD8F59}" presName="parentLin" presStyleCnt="0"/>
      <dgm:spPr/>
    </dgm:pt>
    <dgm:pt modelId="{C2B7552D-F8DF-6642-8A72-7D6EE5334FFB}" type="pres">
      <dgm:prSet presAssocID="{18AC2F74-E4DB-564D-B0A5-863CDCBD8F59}" presName="parentLeftMargin" presStyleLbl="node1" presStyleIdx="3" presStyleCnt="5"/>
      <dgm:spPr/>
    </dgm:pt>
    <dgm:pt modelId="{469111C6-2812-B74B-9443-DC19E62F26FF}" type="pres">
      <dgm:prSet presAssocID="{18AC2F74-E4DB-564D-B0A5-863CDCBD8F59}" presName="parentText" presStyleLbl="node1" presStyleIdx="4" presStyleCnt="5">
        <dgm:presLayoutVars>
          <dgm:chMax val="0"/>
          <dgm:bulletEnabled val="1"/>
        </dgm:presLayoutVars>
      </dgm:prSet>
      <dgm:spPr/>
    </dgm:pt>
    <dgm:pt modelId="{83F4A75A-6251-0F42-AC36-22968A148121}" type="pres">
      <dgm:prSet presAssocID="{18AC2F74-E4DB-564D-B0A5-863CDCBD8F59}" presName="negativeSpace" presStyleCnt="0"/>
      <dgm:spPr/>
    </dgm:pt>
    <dgm:pt modelId="{F7706188-F6B1-B44E-B3EB-9C412F9ADAE2}" type="pres">
      <dgm:prSet presAssocID="{18AC2F74-E4DB-564D-B0A5-863CDCBD8F59}" presName="childText" presStyleLbl="conFgAcc1" presStyleIdx="4" presStyleCnt="5">
        <dgm:presLayoutVars>
          <dgm:bulletEnabled val="1"/>
        </dgm:presLayoutVars>
      </dgm:prSet>
      <dgm:spPr/>
    </dgm:pt>
  </dgm:ptLst>
  <dgm:cxnLst>
    <dgm:cxn modelId="{DABD9626-6CD9-6F45-BB5D-006FF85944D3}" type="presOf" srcId="{5B43ADC1-93A9-AE4D-9988-C46CA60DDA07}" destId="{DBB8735B-88AC-0644-985E-7F95F89AC785}" srcOrd="0" destOrd="0" presId="urn:microsoft.com/office/officeart/2005/8/layout/list1"/>
    <dgm:cxn modelId="{1AB7DB2B-221C-DE48-A7D0-8ED098CF8D11}" type="presOf" srcId="{DB9999FE-A9E8-434C-AEC7-BE85ABC38816}" destId="{89466E24-1C96-1441-AC61-3C67DE8A7C15}" srcOrd="0" destOrd="0" presId="urn:microsoft.com/office/officeart/2005/8/layout/list1"/>
    <dgm:cxn modelId="{625A0231-8EA6-F447-88FD-644B5EFF3322}" srcId="{FFFA6567-D0C0-9C4A-808A-61DE6B3C2C9D}" destId="{DB9999FE-A9E8-434C-AEC7-BE85ABC38816}" srcOrd="1" destOrd="0" parTransId="{A710D221-B48B-2D4E-AE53-FE96DA833383}" sibTransId="{3B9AD0CB-9523-8646-A002-90716EAD5373}"/>
    <dgm:cxn modelId="{96D8CC46-44B5-B54F-8143-57A424462E73}" srcId="{DB9999FE-A9E8-434C-AEC7-BE85ABC38816}" destId="{EC2C53D9-21A6-D440-A308-A547D1610645}" srcOrd="0" destOrd="0" parTransId="{B591155D-8239-1340-9CD9-16D0E0789D87}" sibTransId="{1395C7BB-9A4B-2349-9B04-909EA7E26927}"/>
    <dgm:cxn modelId="{38C9AF47-DBDF-B84B-B409-2B1EE3901D42}" srcId="{896C1EA3-5681-5E4C-A517-4E6159A7C893}" destId="{842E05F4-F33B-2C48-B4AB-E61D366A44F1}" srcOrd="0" destOrd="0" parTransId="{582E197E-3603-6241-82CA-188CC332CBF0}" sibTransId="{733FFB41-A613-0248-863F-4DD1B3A8931E}"/>
    <dgm:cxn modelId="{0F6FDD4A-0713-C74E-93CB-CB6DA3D09976}" srcId="{348D9988-059C-5A4E-A7D5-A558F1D798C9}" destId="{1BE393FB-7710-2646-9554-F4A5F3022F85}" srcOrd="0" destOrd="0" parTransId="{5B2E8F13-526A-5748-AD1D-5AA111577500}" sibTransId="{CFD0BDB2-D99E-0244-8E42-98C31446F0EC}"/>
    <dgm:cxn modelId="{6F07484F-E39D-6243-A704-D2649F8BE737}" type="presOf" srcId="{476C18FF-60B1-2C48-A616-F3341E279DEB}" destId="{F7706188-F6B1-B44E-B3EB-9C412F9ADAE2}" srcOrd="0" destOrd="0" presId="urn:microsoft.com/office/officeart/2005/8/layout/list1"/>
    <dgm:cxn modelId="{6B068F4F-3870-DB47-A812-AF54D8A0DE68}" type="presOf" srcId="{FFFA6567-D0C0-9C4A-808A-61DE6B3C2C9D}" destId="{ABEEB29F-6421-B042-B671-677B7F6C09E7}" srcOrd="0" destOrd="0" presId="urn:microsoft.com/office/officeart/2005/8/layout/list1"/>
    <dgm:cxn modelId="{3A3A706F-CF78-E940-878A-38CE3D7EE9D0}" type="presOf" srcId="{348D9988-059C-5A4E-A7D5-A558F1D798C9}" destId="{C30C2FBC-F9BC-C14D-B50B-1D25B7769195}" srcOrd="1" destOrd="0" presId="urn:microsoft.com/office/officeart/2005/8/layout/list1"/>
    <dgm:cxn modelId="{C1ABAD70-4483-804B-B6BF-D991890FF7DB}" type="presOf" srcId="{37A6E635-2A1A-5044-9CBE-B3F70916E601}" destId="{CA37CC96-EAF8-694B-B58A-446815F43C4D}" srcOrd="0" destOrd="0" presId="urn:microsoft.com/office/officeart/2005/8/layout/list1"/>
    <dgm:cxn modelId="{B3453372-4840-AA42-BCB1-FBA745BD2485}" type="presOf" srcId="{1BE393FB-7710-2646-9554-F4A5F3022F85}" destId="{91C70D65-153A-444E-B005-72D90C946C45}" srcOrd="0" destOrd="0" presId="urn:microsoft.com/office/officeart/2005/8/layout/list1"/>
    <dgm:cxn modelId="{40AC1483-4C6B-524D-A89E-52BF02B4B422}" type="presOf" srcId="{DB9999FE-A9E8-434C-AEC7-BE85ABC38816}" destId="{9E9B5FEE-96F3-854D-8EFF-8B726FFF2BB6}" srcOrd="1" destOrd="0" presId="urn:microsoft.com/office/officeart/2005/8/layout/list1"/>
    <dgm:cxn modelId="{6821FE9E-989D-7B4C-A6C6-80B9375FD255}" type="presOf" srcId="{EC2C53D9-21A6-D440-A308-A547D1610645}" destId="{FC6F3C68-F2D3-054F-B83C-9160274B34F7}" srcOrd="0" destOrd="0" presId="urn:microsoft.com/office/officeart/2005/8/layout/list1"/>
    <dgm:cxn modelId="{9AE390A0-76E9-BA4A-9C1A-D4B7B27A3932}" srcId="{FFFA6567-D0C0-9C4A-808A-61DE6B3C2C9D}" destId="{348D9988-059C-5A4E-A7D5-A558F1D798C9}" srcOrd="0" destOrd="0" parTransId="{795FEC8B-A040-2C49-B2CA-07A03E449F17}" sibTransId="{70054071-C257-F248-9BC4-D363F4243251}"/>
    <dgm:cxn modelId="{BAA085A5-618C-0845-B195-6AA13703AE96}" srcId="{18AC2F74-E4DB-564D-B0A5-863CDCBD8F59}" destId="{476C18FF-60B1-2C48-A616-F3341E279DEB}" srcOrd="0" destOrd="0" parTransId="{9258893A-5971-8146-87FE-A4A6C50B1631}" sibTransId="{C97D68EC-B1DD-B542-A0A0-2C0A8B7D1222}"/>
    <dgm:cxn modelId="{F3A677AD-C55B-C14E-9A36-C5B6B9248BEB}" type="presOf" srcId="{842E05F4-F33B-2C48-B4AB-E61D366A44F1}" destId="{CB1EEBCC-E9D9-454A-98A9-BB1993481F87}" srcOrd="0" destOrd="0" presId="urn:microsoft.com/office/officeart/2005/8/layout/list1"/>
    <dgm:cxn modelId="{975374B5-BABE-2245-8E94-190A419E379E}" type="presOf" srcId="{18AC2F74-E4DB-564D-B0A5-863CDCBD8F59}" destId="{C2B7552D-F8DF-6642-8A72-7D6EE5334FFB}" srcOrd="0" destOrd="0" presId="urn:microsoft.com/office/officeart/2005/8/layout/list1"/>
    <dgm:cxn modelId="{E65BBABA-9CB7-154E-9D8E-A18C7B226244}" type="presOf" srcId="{896C1EA3-5681-5E4C-A517-4E6159A7C893}" destId="{21D7ED58-B4A6-484B-A981-B519E90C8554}" srcOrd="1" destOrd="0" presId="urn:microsoft.com/office/officeart/2005/8/layout/list1"/>
    <dgm:cxn modelId="{5075FCC6-7C08-854D-B88B-059B24E3032F}" type="presOf" srcId="{348D9988-059C-5A4E-A7D5-A558F1D798C9}" destId="{E9DB4F4E-B879-5845-8229-DE3C09F47E1E}" srcOrd="0" destOrd="0" presId="urn:microsoft.com/office/officeart/2005/8/layout/list1"/>
    <dgm:cxn modelId="{E97D04CE-E2F5-2846-8C36-51EF14356006}" srcId="{37A6E635-2A1A-5044-9CBE-B3F70916E601}" destId="{5B43ADC1-93A9-AE4D-9988-C46CA60DDA07}" srcOrd="0" destOrd="0" parTransId="{8E9DD337-AEA2-8047-9B9D-1DC8AA1AD3AF}" sibTransId="{E9A0AC27-7417-6B4E-969E-D919F37E4377}"/>
    <dgm:cxn modelId="{EC481AD5-8AB6-CE49-A075-688C8B12C620}" srcId="{FFFA6567-D0C0-9C4A-808A-61DE6B3C2C9D}" destId="{37A6E635-2A1A-5044-9CBE-B3F70916E601}" srcOrd="2" destOrd="0" parTransId="{B6AC7462-B20F-D445-8F9E-F72538AD8F75}" sibTransId="{60A5D6A4-3B13-A34C-92D3-EAE14CF8B99D}"/>
    <dgm:cxn modelId="{3582DAD7-3B88-FC42-AAAD-138BBA8A7FC8}" type="presOf" srcId="{37A6E635-2A1A-5044-9CBE-B3F70916E601}" destId="{E897A1FC-560D-6A40-8D43-FEF59E2E324D}" srcOrd="1" destOrd="0" presId="urn:microsoft.com/office/officeart/2005/8/layout/list1"/>
    <dgm:cxn modelId="{9A8FD1DA-7FC1-3D40-B73C-67FD99DA60D2}" type="presOf" srcId="{18AC2F74-E4DB-564D-B0A5-863CDCBD8F59}" destId="{469111C6-2812-B74B-9443-DC19E62F26FF}" srcOrd="1" destOrd="0" presId="urn:microsoft.com/office/officeart/2005/8/layout/list1"/>
    <dgm:cxn modelId="{29AFE8DA-E80C-5345-A39D-75AB01F3562D}" srcId="{FFFA6567-D0C0-9C4A-808A-61DE6B3C2C9D}" destId="{18AC2F74-E4DB-564D-B0A5-863CDCBD8F59}" srcOrd="4" destOrd="0" parTransId="{EF6F823E-25C4-4641-A766-80543D88792D}" sibTransId="{AA71E7CC-A370-7443-B457-20DD00F25D75}"/>
    <dgm:cxn modelId="{CC0E8DED-7296-C944-9C57-99166896C2D7}" type="presOf" srcId="{896C1EA3-5681-5E4C-A517-4E6159A7C893}" destId="{283FAB47-467E-4E4A-B4E3-8BC311D2630E}" srcOrd="0" destOrd="0" presId="urn:microsoft.com/office/officeart/2005/8/layout/list1"/>
    <dgm:cxn modelId="{3E92FAF2-B818-DC42-9375-D848E3CA30B6}" srcId="{FFFA6567-D0C0-9C4A-808A-61DE6B3C2C9D}" destId="{896C1EA3-5681-5E4C-A517-4E6159A7C893}" srcOrd="3" destOrd="0" parTransId="{05E73E87-7929-A747-A0E3-897884E2BF8E}" sibTransId="{E7495CA9-A2C0-584F-8A0A-14E7F528C6C5}"/>
    <dgm:cxn modelId="{3C08994D-1184-C64F-912F-202F9FA9A6C0}" type="presParOf" srcId="{ABEEB29F-6421-B042-B671-677B7F6C09E7}" destId="{461B53C0-4FB6-4143-A6EE-0177C7D56DDA}" srcOrd="0" destOrd="0" presId="urn:microsoft.com/office/officeart/2005/8/layout/list1"/>
    <dgm:cxn modelId="{42BE7D0F-6ABB-0645-99B5-46CAC580D5EE}" type="presParOf" srcId="{461B53C0-4FB6-4143-A6EE-0177C7D56DDA}" destId="{E9DB4F4E-B879-5845-8229-DE3C09F47E1E}" srcOrd="0" destOrd="0" presId="urn:microsoft.com/office/officeart/2005/8/layout/list1"/>
    <dgm:cxn modelId="{BF80C582-7493-E741-B116-0E5187848F95}" type="presParOf" srcId="{461B53C0-4FB6-4143-A6EE-0177C7D56DDA}" destId="{C30C2FBC-F9BC-C14D-B50B-1D25B7769195}" srcOrd="1" destOrd="0" presId="urn:microsoft.com/office/officeart/2005/8/layout/list1"/>
    <dgm:cxn modelId="{D9CEB798-14FF-FD40-A183-9DBC0098D34A}" type="presParOf" srcId="{ABEEB29F-6421-B042-B671-677B7F6C09E7}" destId="{5AE51EF5-67AC-9A4F-806B-5627D2507203}" srcOrd="1" destOrd="0" presId="urn:microsoft.com/office/officeart/2005/8/layout/list1"/>
    <dgm:cxn modelId="{87F073E6-2546-1841-868F-6E7DB9D222A0}" type="presParOf" srcId="{ABEEB29F-6421-B042-B671-677B7F6C09E7}" destId="{91C70D65-153A-444E-B005-72D90C946C45}" srcOrd="2" destOrd="0" presId="urn:microsoft.com/office/officeart/2005/8/layout/list1"/>
    <dgm:cxn modelId="{ED232684-14F1-894E-B2A8-DDDCA3E7D699}" type="presParOf" srcId="{ABEEB29F-6421-B042-B671-677B7F6C09E7}" destId="{7E64964D-4D2A-1F48-9864-C260918172EF}" srcOrd="3" destOrd="0" presId="urn:microsoft.com/office/officeart/2005/8/layout/list1"/>
    <dgm:cxn modelId="{6F334FA2-0CDF-0C4E-896A-AC805A07F3FE}" type="presParOf" srcId="{ABEEB29F-6421-B042-B671-677B7F6C09E7}" destId="{887A2765-9FB6-D245-8CE5-B4E5FB7AC848}" srcOrd="4" destOrd="0" presId="urn:microsoft.com/office/officeart/2005/8/layout/list1"/>
    <dgm:cxn modelId="{FB6A1162-F788-EF42-A731-A912CFDB07FF}" type="presParOf" srcId="{887A2765-9FB6-D245-8CE5-B4E5FB7AC848}" destId="{89466E24-1C96-1441-AC61-3C67DE8A7C15}" srcOrd="0" destOrd="0" presId="urn:microsoft.com/office/officeart/2005/8/layout/list1"/>
    <dgm:cxn modelId="{FB6CAA6E-65B1-C142-8114-57B723D4CDFE}" type="presParOf" srcId="{887A2765-9FB6-D245-8CE5-B4E5FB7AC848}" destId="{9E9B5FEE-96F3-854D-8EFF-8B726FFF2BB6}" srcOrd="1" destOrd="0" presId="urn:microsoft.com/office/officeart/2005/8/layout/list1"/>
    <dgm:cxn modelId="{73E3BFA9-C2DF-9849-9F85-FC471FF53E51}" type="presParOf" srcId="{ABEEB29F-6421-B042-B671-677B7F6C09E7}" destId="{8D1BF475-C35A-014B-ADB5-DF3FAAA27933}" srcOrd="5" destOrd="0" presId="urn:microsoft.com/office/officeart/2005/8/layout/list1"/>
    <dgm:cxn modelId="{D9EDBA65-F216-8A4A-B67F-FF49939867CF}" type="presParOf" srcId="{ABEEB29F-6421-B042-B671-677B7F6C09E7}" destId="{FC6F3C68-F2D3-054F-B83C-9160274B34F7}" srcOrd="6" destOrd="0" presId="urn:microsoft.com/office/officeart/2005/8/layout/list1"/>
    <dgm:cxn modelId="{57967143-CE6A-C540-BC39-5E7DC54D9F99}" type="presParOf" srcId="{ABEEB29F-6421-B042-B671-677B7F6C09E7}" destId="{BC2FB923-CEC4-E547-8F62-91C90B2EC69F}" srcOrd="7" destOrd="0" presId="urn:microsoft.com/office/officeart/2005/8/layout/list1"/>
    <dgm:cxn modelId="{0B271413-91AB-F144-8CCE-205292BEC5EC}" type="presParOf" srcId="{ABEEB29F-6421-B042-B671-677B7F6C09E7}" destId="{C3996415-DF95-6444-98CD-52B0D6E8CE5C}" srcOrd="8" destOrd="0" presId="urn:microsoft.com/office/officeart/2005/8/layout/list1"/>
    <dgm:cxn modelId="{570E4E73-F596-4942-8942-545D595DA5BE}" type="presParOf" srcId="{C3996415-DF95-6444-98CD-52B0D6E8CE5C}" destId="{CA37CC96-EAF8-694B-B58A-446815F43C4D}" srcOrd="0" destOrd="0" presId="urn:microsoft.com/office/officeart/2005/8/layout/list1"/>
    <dgm:cxn modelId="{DCC0740D-FF06-6D4B-840B-B81FE6F67560}" type="presParOf" srcId="{C3996415-DF95-6444-98CD-52B0D6E8CE5C}" destId="{E897A1FC-560D-6A40-8D43-FEF59E2E324D}" srcOrd="1" destOrd="0" presId="urn:microsoft.com/office/officeart/2005/8/layout/list1"/>
    <dgm:cxn modelId="{E3079874-5EE1-214E-93A4-242DC089D2A9}" type="presParOf" srcId="{ABEEB29F-6421-B042-B671-677B7F6C09E7}" destId="{B61117C4-EEB7-0441-9590-0E6CB94CBA8E}" srcOrd="9" destOrd="0" presId="urn:microsoft.com/office/officeart/2005/8/layout/list1"/>
    <dgm:cxn modelId="{1D41D133-496F-334A-92CE-B153DC7A89E4}" type="presParOf" srcId="{ABEEB29F-6421-B042-B671-677B7F6C09E7}" destId="{DBB8735B-88AC-0644-985E-7F95F89AC785}" srcOrd="10" destOrd="0" presId="urn:microsoft.com/office/officeart/2005/8/layout/list1"/>
    <dgm:cxn modelId="{88F1025C-C0B6-FB46-8E18-D50B7000DB21}" type="presParOf" srcId="{ABEEB29F-6421-B042-B671-677B7F6C09E7}" destId="{3CDA4384-6981-8847-921F-7BF1F3E96AB4}" srcOrd="11" destOrd="0" presId="urn:microsoft.com/office/officeart/2005/8/layout/list1"/>
    <dgm:cxn modelId="{7985D315-AC9A-CC48-9E39-62A99DB360B9}" type="presParOf" srcId="{ABEEB29F-6421-B042-B671-677B7F6C09E7}" destId="{BB2D4761-9297-A340-B379-DB1C7C2A6C32}" srcOrd="12" destOrd="0" presId="urn:microsoft.com/office/officeart/2005/8/layout/list1"/>
    <dgm:cxn modelId="{9F7125EA-12D5-AE4A-94B1-2A18274A1E53}" type="presParOf" srcId="{BB2D4761-9297-A340-B379-DB1C7C2A6C32}" destId="{283FAB47-467E-4E4A-B4E3-8BC311D2630E}" srcOrd="0" destOrd="0" presId="urn:microsoft.com/office/officeart/2005/8/layout/list1"/>
    <dgm:cxn modelId="{9FF9949B-4C55-D741-A37B-0022DFBEE5E0}" type="presParOf" srcId="{BB2D4761-9297-A340-B379-DB1C7C2A6C32}" destId="{21D7ED58-B4A6-484B-A981-B519E90C8554}" srcOrd="1" destOrd="0" presId="urn:microsoft.com/office/officeart/2005/8/layout/list1"/>
    <dgm:cxn modelId="{509FA460-301C-1A42-9F3C-4CD0A2D71BAD}" type="presParOf" srcId="{ABEEB29F-6421-B042-B671-677B7F6C09E7}" destId="{653B4F3F-1C36-A44C-883F-2C021D59A048}" srcOrd="13" destOrd="0" presId="urn:microsoft.com/office/officeart/2005/8/layout/list1"/>
    <dgm:cxn modelId="{B58DF0BB-F95D-7044-9CF2-F9B251463273}" type="presParOf" srcId="{ABEEB29F-6421-B042-B671-677B7F6C09E7}" destId="{CB1EEBCC-E9D9-454A-98A9-BB1993481F87}" srcOrd="14" destOrd="0" presId="urn:microsoft.com/office/officeart/2005/8/layout/list1"/>
    <dgm:cxn modelId="{AE380259-C358-684F-B3CD-8BD5D96C54C0}" type="presParOf" srcId="{ABEEB29F-6421-B042-B671-677B7F6C09E7}" destId="{6BCECF3B-2685-5C44-A576-D0ED548F2288}" srcOrd="15" destOrd="0" presId="urn:microsoft.com/office/officeart/2005/8/layout/list1"/>
    <dgm:cxn modelId="{070CB52D-7D4A-6F49-9BD1-7B6A5D4D14F5}" type="presParOf" srcId="{ABEEB29F-6421-B042-B671-677B7F6C09E7}" destId="{42D4DA99-953F-0842-AE6E-CA39124C8815}" srcOrd="16" destOrd="0" presId="urn:microsoft.com/office/officeart/2005/8/layout/list1"/>
    <dgm:cxn modelId="{E12FBC4A-7691-D346-B9BA-677015396D56}" type="presParOf" srcId="{42D4DA99-953F-0842-AE6E-CA39124C8815}" destId="{C2B7552D-F8DF-6642-8A72-7D6EE5334FFB}" srcOrd="0" destOrd="0" presId="urn:microsoft.com/office/officeart/2005/8/layout/list1"/>
    <dgm:cxn modelId="{CC8CCA12-E7F1-3C4F-88F2-59FBDDC4BDD3}" type="presParOf" srcId="{42D4DA99-953F-0842-AE6E-CA39124C8815}" destId="{469111C6-2812-B74B-9443-DC19E62F26FF}" srcOrd="1" destOrd="0" presId="urn:microsoft.com/office/officeart/2005/8/layout/list1"/>
    <dgm:cxn modelId="{96E3E1F2-60FF-5443-AF0F-A27134BFC548}" type="presParOf" srcId="{ABEEB29F-6421-B042-B671-677B7F6C09E7}" destId="{83F4A75A-6251-0F42-AC36-22968A148121}" srcOrd="17" destOrd="0" presId="urn:microsoft.com/office/officeart/2005/8/layout/list1"/>
    <dgm:cxn modelId="{08EE1022-29B0-C54D-8F8F-56EE70810B3B}" type="presParOf" srcId="{ABEEB29F-6421-B042-B671-677B7F6C09E7}" destId="{F7706188-F6B1-B44E-B3EB-9C412F9ADAE2}"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FA6567-D0C0-9C4A-808A-61DE6B3C2C9D}"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GB"/>
        </a:p>
      </dgm:t>
    </dgm:pt>
    <dgm:pt modelId="{348D9988-059C-5A4E-A7D5-A558F1D798C9}">
      <dgm:prSet phldrT="[Text]"/>
      <dgm:spPr/>
      <dgm:t>
        <a:bodyPr/>
        <a:lstStyle/>
        <a:p>
          <a:r>
            <a:rPr lang="en-GB" dirty="0" err="1"/>
            <a:t>Valori</a:t>
          </a:r>
          <a:r>
            <a:rPr lang="en-GB" dirty="0"/>
            <a:t> </a:t>
          </a:r>
          <a:r>
            <a:rPr lang="en-GB" dirty="0" err="1"/>
            <a:t>fondamentali</a:t>
          </a:r>
          <a:endParaRPr lang="en-GB" dirty="0"/>
        </a:p>
      </dgm:t>
    </dgm:pt>
    <dgm:pt modelId="{795FEC8B-A040-2C49-B2CA-07A03E449F17}" type="parTrans" cxnId="{9AE390A0-76E9-BA4A-9C1A-D4B7B27A3932}">
      <dgm:prSet/>
      <dgm:spPr/>
      <dgm:t>
        <a:bodyPr/>
        <a:lstStyle/>
        <a:p>
          <a:endParaRPr lang="en-GB"/>
        </a:p>
      </dgm:t>
    </dgm:pt>
    <dgm:pt modelId="{70054071-C257-F248-9BC4-D363F4243251}" type="sibTrans" cxnId="{9AE390A0-76E9-BA4A-9C1A-D4B7B27A3932}">
      <dgm:prSet/>
      <dgm:spPr/>
      <dgm:t>
        <a:bodyPr/>
        <a:lstStyle/>
        <a:p>
          <a:endParaRPr lang="en-GB"/>
        </a:p>
      </dgm:t>
    </dgm:pt>
    <dgm:pt modelId="{1BE393FB-7710-2646-9554-F4A5F3022F85}">
      <dgm:prSet phldrT="[Text]"/>
      <dgm:spPr/>
      <dgm:t>
        <a:bodyPr/>
        <a:lstStyle/>
        <a:p>
          <a:r>
            <a:rPr lang="en-GB" dirty="0" err="1"/>
            <a:t>Valori</a:t>
          </a:r>
          <a:r>
            <a:rPr lang="en-GB" dirty="0"/>
            <a:t> </a:t>
          </a:r>
          <a:r>
            <a:rPr lang="en-GB" dirty="0" err="1"/>
            <a:t>che</a:t>
          </a:r>
          <a:r>
            <a:rPr lang="en-GB" dirty="0"/>
            <a:t> </a:t>
          </a:r>
          <a:r>
            <a:rPr lang="en-GB" dirty="0" err="1"/>
            <a:t>ispirano</a:t>
          </a:r>
          <a:r>
            <a:rPr lang="en-GB" dirty="0"/>
            <a:t> </a:t>
          </a:r>
          <a:r>
            <a:rPr lang="en-GB" dirty="0" err="1"/>
            <a:t>l'impresa</a:t>
          </a:r>
          <a:r>
            <a:rPr lang="en-GB" dirty="0"/>
            <a:t> (vision)</a:t>
          </a:r>
        </a:p>
      </dgm:t>
    </dgm:pt>
    <dgm:pt modelId="{5B2E8F13-526A-5748-AD1D-5AA111577500}" type="parTrans" cxnId="{0F6FDD4A-0713-C74E-93CB-CB6DA3D09976}">
      <dgm:prSet/>
      <dgm:spPr/>
      <dgm:t>
        <a:bodyPr/>
        <a:lstStyle/>
        <a:p>
          <a:endParaRPr lang="en-GB"/>
        </a:p>
      </dgm:t>
    </dgm:pt>
    <dgm:pt modelId="{CFD0BDB2-D99E-0244-8E42-98C31446F0EC}" type="sibTrans" cxnId="{0F6FDD4A-0713-C74E-93CB-CB6DA3D09976}">
      <dgm:prSet/>
      <dgm:spPr/>
      <dgm:t>
        <a:bodyPr/>
        <a:lstStyle/>
        <a:p>
          <a:endParaRPr lang="en-GB"/>
        </a:p>
      </dgm:t>
    </dgm:pt>
    <dgm:pt modelId="{DB9999FE-A9E8-434C-AEC7-BE85ABC38816}">
      <dgm:prSet phldrT="[Text]"/>
      <dgm:spPr/>
      <dgm:t>
        <a:bodyPr/>
        <a:lstStyle/>
        <a:p>
          <a:r>
            <a:rPr lang="en-GB" dirty="0" err="1"/>
            <a:t>Progettare</a:t>
          </a:r>
          <a:r>
            <a:rPr lang="en-GB" dirty="0"/>
            <a:t> </a:t>
          </a:r>
          <a:r>
            <a:rPr lang="en-GB" dirty="0" err="1"/>
            <a:t>pratiche</a:t>
          </a:r>
          <a:r>
            <a:rPr lang="en-GB" dirty="0"/>
            <a:t> </a:t>
          </a:r>
          <a:r>
            <a:rPr lang="en-GB" dirty="0" err="1"/>
            <a:t>manageriali</a:t>
          </a:r>
          <a:r>
            <a:rPr lang="en-GB" dirty="0"/>
            <a:t> </a:t>
          </a:r>
          <a:r>
            <a:rPr lang="en-GB" dirty="0" err="1"/>
            <a:t>che</a:t>
          </a:r>
          <a:r>
            <a:rPr lang="en-GB" dirty="0"/>
            <a:t> </a:t>
          </a:r>
          <a:r>
            <a:rPr lang="en-GB" dirty="0" err="1"/>
            <a:t>riflettano</a:t>
          </a:r>
          <a:r>
            <a:rPr lang="en-GB" dirty="0"/>
            <a:t> I </a:t>
          </a:r>
          <a:r>
            <a:rPr lang="en-GB" dirty="0" err="1"/>
            <a:t>valori</a:t>
          </a:r>
          <a:endParaRPr lang="en-GB" dirty="0"/>
        </a:p>
      </dgm:t>
    </dgm:pt>
    <dgm:pt modelId="{A710D221-B48B-2D4E-AE53-FE96DA833383}" type="parTrans" cxnId="{625A0231-8EA6-F447-88FD-644B5EFF3322}">
      <dgm:prSet/>
      <dgm:spPr/>
      <dgm:t>
        <a:bodyPr/>
        <a:lstStyle/>
        <a:p>
          <a:endParaRPr lang="en-GB"/>
        </a:p>
      </dgm:t>
    </dgm:pt>
    <dgm:pt modelId="{3B9AD0CB-9523-8646-A002-90716EAD5373}" type="sibTrans" cxnId="{625A0231-8EA6-F447-88FD-644B5EFF3322}">
      <dgm:prSet/>
      <dgm:spPr/>
      <dgm:t>
        <a:bodyPr/>
        <a:lstStyle/>
        <a:p>
          <a:endParaRPr lang="en-GB"/>
        </a:p>
      </dgm:t>
    </dgm:pt>
    <dgm:pt modelId="{EC2C53D9-21A6-D440-A308-A547D1610645}">
      <dgm:prSet phldrT="[Text]"/>
      <dgm:spPr/>
      <dgm:t>
        <a:bodyPr/>
        <a:lstStyle/>
        <a:p>
          <a:r>
            <a:rPr lang="en-GB" dirty="0" err="1"/>
            <a:t>Azioni</a:t>
          </a:r>
          <a:r>
            <a:rPr lang="en-GB" dirty="0"/>
            <a:t> </a:t>
          </a:r>
          <a:r>
            <a:rPr lang="en-GB" dirty="0" err="1"/>
            <a:t>che</a:t>
          </a:r>
          <a:r>
            <a:rPr lang="en-GB" dirty="0"/>
            <a:t> </a:t>
          </a:r>
          <a:r>
            <a:rPr lang="en-GB" dirty="0" err="1"/>
            <a:t>sostengano</a:t>
          </a:r>
          <a:r>
            <a:rPr lang="en-GB" dirty="0"/>
            <a:t> </a:t>
          </a:r>
          <a:r>
            <a:rPr lang="en-GB" dirty="0" err="1"/>
            <a:t>i</a:t>
          </a:r>
          <a:r>
            <a:rPr lang="en-GB" dirty="0"/>
            <a:t> </a:t>
          </a:r>
          <a:r>
            <a:rPr lang="en-GB" dirty="0" err="1"/>
            <a:t>valori</a:t>
          </a:r>
          <a:r>
            <a:rPr lang="en-GB" dirty="0"/>
            <a:t> </a:t>
          </a:r>
          <a:r>
            <a:rPr lang="en-GB" dirty="0" err="1"/>
            <a:t>indicati</a:t>
          </a:r>
          <a:r>
            <a:rPr lang="en-GB" dirty="0"/>
            <a:t> (mission)</a:t>
          </a:r>
        </a:p>
      </dgm:t>
    </dgm:pt>
    <dgm:pt modelId="{B591155D-8239-1340-9CD9-16D0E0789D87}" type="parTrans" cxnId="{96D8CC46-44B5-B54F-8143-57A424462E73}">
      <dgm:prSet/>
      <dgm:spPr/>
      <dgm:t>
        <a:bodyPr/>
        <a:lstStyle/>
        <a:p>
          <a:endParaRPr lang="en-GB"/>
        </a:p>
      </dgm:t>
    </dgm:pt>
    <dgm:pt modelId="{1395C7BB-9A4B-2349-9B04-909EA7E26927}" type="sibTrans" cxnId="{96D8CC46-44B5-B54F-8143-57A424462E73}">
      <dgm:prSet/>
      <dgm:spPr/>
      <dgm:t>
        <a:bodyPr/>
        <a:lstStyle/>
        <a:p>
          <a:endParaRPr lang="en-GB"/>
        </a:p>
      </dgm:t>
    </dgm:pt>
    <dgm:pt modelId="{37A6E635-2A1A-5044-9CBE-B3F70916E601}">
      <dgm:prSet phldrT="[Text]"/>
      <dgm:spPr/>
      <dgm:t>
        <a:bodyPr/>
        <a:lstStyle/>
        <a:p>
          <a:r>
            <a:rPr lang="en-GB" dirty="0" err="1"/>
            <a:t>Usare</a:t>
          </a:r>
          <a:r>
            <a:rPr lang="en-GB" dirty="0"/>
            <a:t> le </a:t>
          </a:r>
          <a:r>
            <a:rPr lang="en-GB" dirty="0" err="1"/>
            <a:t>pratiche</a:t>
          </a:r>
          <a:r>
            <a:rPr lang="en-GB" dirty="0"/>
            <a:t> per </a:t>
          </a:r>
          <a:r>
            <a:rPr lang="en-GB" dirty="0" err="1"/>
            <a:t>creare</a:t>
          </a:r>
          <a:r>
            <a:rPr lang="en-GB" dirty="0"/>
            <a:t> le </a:t>
          </a:r>
          <a:r>
            <a:rPr lang="en-GB"/>
            <a:t>core capbilities</a:t>
          </a:r>
          <a:endParaRPr lang="en-GB" dirty="0"/>
        </a:p>
      </dgm:t>
    </dgm:pt>
    <dgm:pt modelId="{B6AC7462-B20F-D445-8F9E-F72538AD8F75}" type="parTrans" cxnId="{EC481AD5-8AB6-CE49-A075-688C8B12C620}">
      <dgm:prSet/>
      <dgm:spPr/>
      <dgm:t>
        <a:bodyPr/>
        <a:lstStyle/>
        <a:p>
          <a:endParaRPr lang="en-GB"/>
        </a:p>
      </dgm:t>
    </dgm:pt>
    <dgm:pt modelId="{60A5D6A4-3B13-A34C-92D3-EAE14CF8B99D}" type="sibTrans" cxnId="{EC481AD5-8AB6-CE49-A075-688C8B12C620}">
      <dgm:prSet/>
      <dgm:spPr/>
      <dgm:t>
        <a:bodyPr/>
        <a:lstStyle/>
        <a:p>
          <a:endParaRPr lang="en-GB"/>
        </a:p>
      </dgm:t>
    </dgm:pt>
    <dgm:pt modelId="{5B43ADC1-93A9-AE4D-9988-C46CA60DDA07}">
      <dgm:prSet phldrT="[Text]"/>
      <dgm:spPr/>
      <dgm:t>
        <a:bodyPr/>
        <a:lstStyle/>
        <a:p>
          <a:r>
            <a:rPr lang="en-GB" dirty="0" err="1"/>
            <a:t>pratiche</a:t>
          </a:r>
          <a:r>
            <a:rPr lang="en-GB" dirty="0"/>
            <a:t> e routine di </a:t>
          </a:r>
          <a:r>
            <a:rPr lang="en-GB" dirty="0" err="1"/>
            <a:t>lavoro</a:t>
          </a:r>
          <a:r>
            <a:rPr lang="en-GB" dirty="0"/>
            <a:t> </a:t>
          </a:r>
          <a:r>
            <a:rPr lang="en-GB" dirty="0" err="1"/>
            <a:t>nei</a:t>
          </a:r>
          <a:r>
            <a:rPr lang="en-GB" dirty="0"/>
            <a:t> workplace</a:t>
          </a:r>
        </a:p>
      </dgm:t>
    </dgm:pt>
    <dgm:pt modelId="{8E9DD337-AEA2-8047-9B9D-1DC8AA1AD3AF}" type="parTrans" cxnId="{E97D04CE-E2F5-2846-8C36-51EF14356006}">
      <dgm:prSet/>
      <dgm:spPr/>
      <dgm:t>
        <a:bodyPr/>
        <a:lstStyle/>
        <a:p>
          <a:endParaRPr lang="en-GB"/>
        </a:p>
      </dgm:t>
    </dgm:pt>
    <dgm:pt modelId="{E9A0AC27-7417-6B4E-969E-D919F37E4377}" type="sibTrans" cxnId="{E97D04CE-E2F5-2846-8C36-51EF14356006}">
      <dgm:prSet/>
      <dgm:spPr/>
      <dgm:t>
        <a:bodyPr/>
        <a:lstStyle/>
        <a:p>
          <a:endParaRPr lang="en-GB"/>
        </a:p>
      </dgm:t>
    </dgm:pt>
    <dgm:pt modelId="{896C1EA3-5681-5E4C-A517-4E6159A7C893}">
      <dgm:prSet/>
      <dgm:spPr/>
      <dgm:t>
        <a:bodyPr/>
        <a:lstStyle/>
        <a:p>
          <a:r>
            <a:rPr lang="en-GB" dirty="0" err="1"/>
            <a:t>Strategie</a:t>
          </a:r>
          <a:r>
            <a:rPr lang="en-GB" dirty="0"/>
            <a:t> </a:t>
          </a:r>
          <a:r>
            <a:rPr lang="en-GB" dirty="0" err="1"/>
            <a:t>coerenti</a:t>
          </a:r>
          <a:r>
            <a:rPr lang="en-GB" dirty="0"/>
            <a:t> per </a:t>
          </a:r>
          <a:r>
            <a:rPr lang="en-GB" dirty="0" err="1"/>
            <a:t>nuove</a:t>
          </a:r>
          <a:r>
            <a:rPr lang="en-GB" dirty="0"/>
            <a:t> </a:t>
          </a:r>
          <a:r>
            <a:rPr lang="en-GB" dirty="0" err="1"/>
            <a:t>sfide</a:t>
          </a:r>
          <a:r>
            <a:rPr lang="en-GB" dirty="0"/>
            <a:t> di </a:t>
          </a:r>
          <a:r>
            <a:rPr lang="en-GB" dirty="0" err="1"/>
            <a:t>mercato</a:t>
          </a:r>
          <a:endParaRPr lang="en-GB" dirty="0"/>
        </a:p>
      </dgm:t>
    </dgm:pt>
    <dgm:pt modelId="{05E73E87-7929-A747-A0E3-897884E2BF8E}" type="parTrans" cxnId="{3E92FAF2-B818-DC42-9375-D848E3CA30B6}">
      <dgm:prSet/>
      <dgm:spPr/>
      <dgm:t>
        <a:bodyPr/>
        <a:lstStyle/>
        <a:p>
          <a:endParaRPr lang="en-GB"/>
        </a:p>
      </dgm:t>
    </dgm:pt>
    <dgm:pt modelId="{E7495CA9-A2C0-584F-8A0A-14E7F528C6C5}" type="sibTrans" cxnId="{3E92FAF2-B818-DC42-9375-D848E3CA30B6}">
      <dgm:prSet/>
      <dgm:spPr/>
      <dgm:t>
        <a:bodyPr/>
        <a:lstStyle/>
        <a:p>
          <a:endParaRPr lang="en-GB"/>
        </a:p>
      </dgm:t>
    </dgm:pt>
    <dgm:pt modelId="{842E05F4-F33B-2C48-B4AB-E61D366A44F1}">
      <dgm:prSet/>
      <dgm:spPr/>
      <dgm:t>
        <a:bodyPr/>
        <a:lstStyle/>
        <a:p>
          <a:r>
            <a:rPr lang="en-GB" dirty="0" err="1"/>
            <a:t>Azioni</a:t>
          </a:r>
          <a:r>
            <a:rPr lang="en-GB" dirty="0"/>
            <a:t> volte a </a:t>
          </a:r>
          <a:r>
            <a:rPr lang="en-GB" dirty="0" err="1"/>
            <a:t>consolidare</a:t>
          </a:r>
          <a:r>
            <a:rPr lang="en-GB" dirty="0"/>
            <a:t> </a:t>
          </a:r>
          <a:r>
            <a:rPr lang="en-GB" dirty="0" err="1"/>
            <a:t>i</a:t>
          </a:r>
          <a:r>
            <a:rPr lang="en-GB" dirty="0"/>
            <a:t> </a:t>
          </a:r>
          <a:r>
            <a:rPr lang="en-GB" dirty="0" err="1"/>
            <a:t>valori</a:t>
          </a:r>
          <a:r>
            <a:rPr lang="en-GB" dirty="0"/>
            <a:t> </a:t>
          </a:r>
          <a:r>
            <a:rPr lang="en-GB" dirty="0" err="1"/>
            <a:t>attraverso</a:t>
          </a:r>
          <a:r>
            <a:rPr lang="en-GB" dirty="0"/>
            <a:t> il business</a:t>
          </a:r>
        </a:p>
      </dgm:t>
    </dgm:pt>
    <dgm:pt modelId="{582E197E-3603-6241-82CA-188CC332CBF0}" type="parTrans" cxnId="{38C9AF47-DBDF-B84B-B409-2B1EE3901D42}">
      <dgm:prSet/>
      <dgm:spPr/>
      <dgm:t>
        <a:bodyPr/>
        <a:lstStyle/>
        <a:p>
          <a:endParaRPr lang="en-GB"/>
        </a:p>
      </dgm:t>
    </dgm:pt>
    <dgm:pt modelId="{733FFB41-A613-0248-863F-4DD1B3A8931E}" type="sibTrans" cxnId="{38C9AF47-DBDF-B84B-B409-2B1EE3901D42}">
      <dgm:prSet/>
      <dgm:spPr/>
      <dgm:t>
        <a:bodyPr/>
        <a:lstStyle/>
        <a:p>
          <a:endParaRPr lang="en-GB"/>
        </a:p>
      </dgm:t>
    </dgm:pt>
    <dgm:pt modelId="{18AC2F74-E4DB-564D-B0A5-863CDCBD8F59}">
      <dgm:prSet/>
      <dgm:spPr/>
      <dgm:t>
        <a:bodyPr/>
        <a:lstStyle/>
        <a:p>
          <a:r>
            <a:rPr lang="en-GB" dirty="0" err="1"/>
            <a:t>Ruolo</a:t>
          </a:r>
          <a:r>
            <a:rPr lang="en-GB" dirty="0"/>
            <a:t> del senior management</a:t>
          </a:r>
        </a:p>
      </dgm:t>
    </dgm:pt>
    <dgm:pt modelId="{EF6F823E-25C4-4641-A766-80543D88792D}" type="parTrans" cxnId="{29AFE8DA-E80C-5345-A39D-75AB01F3562D}">
      <dgm:prSet/>
      <dgm:spPr/>
      <dgm:t>
        <a:bodyPr/>
        <a:lstStyle/>
        <a:p>
          <a:endParaRPr lang="en-GB"/>
        </a:p>
      </dgm:t>
    </dgm:pt>
    <dgm:pt modelId="{AA71E7CC-A370-7443-B457-20DD00F25D75}" type="sibTrans" cxnId="{29AFE8DA-E80C-5345-A39D-75AB01F3562D}">
      <dgm:prSet/>
      <dgm:spPr/>
      <dgm:t>
        <a:bodyPr/>
        <a:lstStyle/>
        <a:p>
          <a:endParaRPr lang="en-GB"/>
        </a:p>
      </dgm:t>
    </dgm:pt>
    <dgm:pt modelId="{476C18FF-60B1-2C48-A616-F3341E279DEB}">
      <dgm:prSet/>
      <dgm:spPr/>
      <dgm:t>
        <a:bodyPr/>
        <a:lstStyle/>
        <a:p>
          <a:r>
            <a:rPr lang="en-GB" dirty="0" err="1"/>
            <a:t>Strategie</a:t>
          </a:r>
          <a:r>
            <a:rPr lang="en-GB" dirty="0"/>
            <a:t> </a:t>
          </a:r>
          <a:r>
            <a:rPr lang="en-GB" dirty="0" err="1"/>
            <a:t>decisionali</a:t>
          </a:r>
          <a:r>
            <a:rPr lang="en-GB" dirty="0"/>
            <a:t> e </a:t>
          </a:r>
          <a:r>
            <a:rPr lang="en-GB" dirty="0" err="1"/>
            <a:t>potere</a:t>
          </a:r>
          <a:endParaRPr lang="en-GB" dirty="0"/>
        </a:p>
      </dgm:t>
    </dgm:pt>
    <dgm:pt modelId="{9258893A-5971-8146-87FE-A4A6C50B1631}" type="parTrans" cxnId="{BAA085A5-618C-0845-B195-6AA13703AE96}">
      <dgm:prSet/>
      <dgm:spPr/>
      <dgm:t>
        <a:bodyPr/>
        <a:lstStyle/>
        <a:p>
          <a:endParaRPr lang="en-GB"/>
        </a:p>
      </dgm:t>
    </dgm:pt>
    <dgm:pt modelId="{C97D68EC-B1DD-B542-A0A0-2C0A8B7D1222}" type="sibTrans" cxnId="{BAA085A5-618C-0845-B195-6AA13703AE96}">
      <dgm:prSet/>
      <dgm:spPr/>
      <dgm:t>
        <a:bodyPr/>
        <a:lstStyle/>
        <a:p>
          <a:endParaRPr lang="en-GB"/>
        </a:p>
      </dgm:t>
    </dgm:pt>
    <dgm:pt modelId="{ABEEB29F-6421-B042-B671-677B7F6C09E7}" type="pres">
      <dgm:prSet presAssocID="{FFFA6567-D0C0-9C4A-808A-61DE6B3C2C9D}" presName="linear" presStyleCnt="0">
        <dgm:presLayoutVars>
          <dgm:dir/>
          <dgm:animLvl val="lvl"/>
          <dgm:resizeHandles val="exact"/>
        </dgm:presLayoutVars>
      </dgm:prSet>
      <dgm:spPr/>
    </dgm:pt>
    <dgm:pt modelId="{461B53C0-4FB6-4143-A6EE-0177C7D56DDA}" type="pres">
      <dgm:prSet presAssocID="{348D9988-059C-5A4E-A7D5-A558F1D798C9}" presName="parentLin" presStyleCnt="0"/>
      <dgm:spPr/>
    </dgm:pt>
    <dgm:pt modelId="{E9DB4F4E-B879-5845-8229-DE3C09F47E1E}" type="pres">
      <dgm:prSet presAssocID="{348D9988-059C-5A4E-A7D5-A558F1D798C9}" presName="parentLeftMargin" presStyleLbl="node1" presStyleIdx="0" presStyleCnt="5"/>
      <dgm:spPr/>
    </dgm:pt>
    <dgm:pt modelId="{C30C2FBC-F9BC-C14D-B50B-1D25B7769195}" type="pres">
      <dgm:prSet presAssocID="{348D9988-059C-5A4E-A7D5-A558F1D798C9}" presName="parentText" presStyleLbl="node1" presStyleIdx="0" presStyleCnt="5">
        <dgm:presLayoutVars>
          <dgm:chMax val="0"/>
          <dgm:bulletEnabled val="1"/>
        </dgm:presLayoutVars>
      </dgm:prSet>
      <dgm:spPr/>
    </dgm:pt>
    <dgm:pt modelId="{5AE51EF5-67AC-9A4F-806B-5627D2507203}" type="pres">
      <dgm:prSet presAssocID="{348D9988-059C-5A4E-A7D5-A558F1D798C9}" presName="negativeSpace" presStyleCnt="0"/>
      <dgm:spPr/>
    </dgm:pt>
    <dgm:pt modelId="{91C70D65-153A-444E-B005-72D90C946C45}" type="pres">
      <dgm:prSet presAssocID="{348D9988-059C-5A4E-A7D5-A558F1D798C9}" presName="childText" presStyleLbl="conFgAcc1" presStyleIdx="0" presStyleCnt="5">
        <dgm:presLayoutVars>
          <dgm:bulletEnabled val="1"/>
        </dgm:presLayoutVars>
      </dgm:prSet>
      <dgm:spPr/>
    </dgm:pt>
    <dgm:pt modelId="{7E64964D-4D2A-1F48-9864-C260918172EF}" type="pres">
      <dgm:prSet presAssocID="{70054071-C257-F248-9BC4-D363F4243251}" presName="spaceBetweenRectangles" presStyleCnt="0"/>
      <dgm:spPr/>
    </dgm:pt>
    <dgm:pt modelId="{887A2765-9FB6-D245-8CE5-B4E5FB7AC848}" type="pres">
      <dgm:prSet presAssocID="{DB9999FE-A9E8-434C-AEC7-BE85ABC38816}" presName="parentLin" presStyleCnt="0"/>
      <dgm:spPr/>
    </dgm:pt>
    <dgm:pt modelId="{89466E24-1C96-1441-AC61-3C67DE8A7C15}" type="pres">
      <dgm:prSet presAssocID="{DB9999FE-A9E8-434C-AEC7-BE85ABC38816}" presName="parentLeftMargin" presStyleLbl="node1" presStyleIdx="0" presStyleCnt="5"/>
      <dgm:spPr/>
    </dgm:pt>
    <dgm:pt modelId="{9E9B5FEE-96F3-854D-8EFF-8B726FFF2BB6}" type="pres">
      <dgm:prSet presAssocID="{DB9999FE-A9E8-434C-AEC7-BE85ABC38816}" presName="parentText" presStyleLbl="node1" presStyleIdx="1" presStyleCnt="5">
        <dgm:presLayoutVars>
          <dgm:chMax val="0"/>
          <dgm:bulletEnabled val="1"/>
        </dgm:presLayoutVars>
      </dgm:prSet>
      <dgm:spPr/>
    </dgm:pt>
    <dgm:pt modelId="{8D1BF475-C35A-014B-ADB5-DF3FAAA27933}" type="pres">
      <dgm:prSet presAssocID="{DB9999FE-A9E8-434C-AEC7-BE85ABC38816}" presName="negativeSpace" presStyleCnt="0"/>
      <dgm:spPr/>
    </dgm:pt>
    <dgm:pt modelId="{FC6F3C68-F2D3-054F-B83C-9160274B34F7}" type="pres">
      <dgm:prSet presAssocID="{DB9999FE-A9E8-434C-AEC7-BE85ABC38816}" presName="childText" presStyleLbl="conFgAcc1" presStyleIdx="1" presStyleCnt="5">
        <dgm:presLayoutVars>
          <dgm:bulletEnabled val="1"/>
        </dgm:presLayoutVars>
      </dgm:prSet>
      <dgm:spPr/>
    </dgm:pt>
    <dgm:pt modelId="{BC2FB923-CEC4-E547-8F62-91C90B2EC69F}" type="pres">
      <dgm:prSet presAssocID="{3B9AD0CB-9523-8646-A002-90716EAD5373}" presName="spaceBetweenRectangles" presStyleCnt="0"/>
      <dgm:spPr/>
    </dgm:pt>
    <dgm:pt modelId="{C3996415-DF95-6444-98CD-52B0D6E8CE5C}" type="pres">
      <dgm:prSet presAssocID="{37A6E635-2A1A-5044-9CBE-B3F70916E601}" presName="parentLin" presStyleCnt="0"/>
      <dgm:spPr/>
    </dgm:pt>
    <dgm:pt modelId="{CA37CC96-EAF8-694B-B58A-446815F43C4D}" type="pres">
      <dgm:prSet presAssocID="{37A6E635-2A1A-5044-9CBE-B3F70916E601}" presName="parentLeftMargin" presStyleLbl="node1" presStyleIdx="1" presStyleCnt="5"/>
      <dgm:spPr/>
    </dgm:pt>
    <dgm:pt modelId="{E897A1FC-560D-6A40-8D43-FEF59E2E324D}" type="pres">
      <dgm:prSet presAssocID="{37A6E635-2A1A-5044-9CBE-B3F70916E601}" presName="parentText" presStyleLbl="node1" presStyleIdx="2" presStyleCnt="5">
        <dgm:presLayoutVars>
          <dgm:chMax val="0"/>
          <dgm:bulletEnabled val="1"/>
        </dgm:presLayoutVars>
      </dgm:prSet>
      <dgm:spPr/>
    </dgm:pt>
    <dgm:pt modelId="{B61117C4-EEB7-0441-9590-0E6CB94CBA8E}" type="pres">
      <dgm:prSet presAssocID="{37A6E635-2A1A-5044-9CBE-B3F70916E601}" presName="negativeSpace" presStyleCnt="0"/>
      <dgm:spPr/>
    </dgm:pt>
    <dgm:pt modelId="{DBB8735B-88AC-0644-985E-7F95F89AC785}" type="pres">
      <dgm:prSet presAssocID="{37A6E635-2A1A-5044-9CBE-B3F70916E601}" presName="childText" presStyleLbl="conFgAcc1" presStyleIdx="2" presStyleCnt="5">
        <dgm:presLayoutVars>
          <dgm:bulletEnabled val="1"/>
        </dgm:presLayoutVars>
      </dgm:prSet>
      <dgm:spPr/>
    </dgm:pt>
    <dgm:pt modelId="{3CDA4384-6981-8847-921F-7BF1F3E96AB4}" type="pres">
      <dgm:prSet presAssocID="{60A5D6A4-3B13-A34C-92D3-EAE14CF8B99D}" presName="spaceBetweenRectangles" presStyleCnt="0"/>
      <dgm:spPr/>
    </dgm:pt>
    <dgm:pt modelId="{BB2D4761-9297-A340-B379-DB1C7C2A6C32}" type="pres">
      <dgm:prSet presAssocID="{896C1EA3-5681-5E4C-A517-4E6159A7C893}" presName="parentLin" presStyleCnt="0"/>
      <dgm:spPr/>
    </dgm:pt>
    <dgm:pt modelId="{283FAB47-467E-4E4A-B4E3-8BC311D2630E}" type="pres">
      <dgm:prSet presAssocID="{896C1EA3-5681-5E4C-A517-4E6159A7C893}" presName="parentLeftMargin" presStyleLbl="node1" presStyleIdx="2" presStyleCnt="5"/>
      <dgm:spPr/>
    </dgm:pt>
    <dgm:pt modelId="{21D7ED58-B4A6-484B-A981-B519E90C8554}" type="pres">
      <dgm:prSet presAssocID="{896C1EA3-5681-5E4C-A517-4E6159A7C893}" presName="parentText" presStyleLbl="node1" presStyleIdx="3" presStyleCnt="5">
        <dgm:presLayoutVars>
          <dgm:chMax val="0"/>
          <dgm:bulletEnabled val="1"/>
        </dgm:presLayoutVars>
      </dgm:prSet>
      <dgm:spPr/>
    </dgm:pt>
    <dgm:pt modelId="{653B4F3F-1C36-A44C-883F-2C021D59A048}" type="pres">
      <dgm:prSet presAssocID="{896C1EA3-5681-5E4C-A517-4E6159A7C893}" presName="negativeSpace" presStyleCnt="0"/>
      <dgm:spPr/>
    </dgm:pt>
    <dgm:pt modelId="{CB1EEBCC-E9D9-454A-98A9-BB1993481F87}" type="pres">
      <dgm:prSet presAssocID="{896C1EA3-5681-5E4C-A517-4E6159A7C893}" presName="childText" presStyleLbl="conFgAcc1" presStyleIdx="3" presStyleCnt="5">
        <dgm:presLayoutVars>
          <dgm:bulletEnabled val="1"/>
        </dgm:presLayoutVars>
      </dgm:prSet>
      <dgm:spPr/>
    </dgm:pt>
    <dgm:pt modelId="{6BCECF3B-2685-5C44-A576-D0ED548F2288}" type="pres">
      <dgm:prSet presAssocID="{E7495CA9-A2C0-584F-8A0A-14E7F528C6C5}" presName="spaceBetweenRectangles" presStyleCnt="0"/>
      <dgm:spPr/>
    </dgm:pt>
    <dgm:pt modelId="{42D4DA99-953F-0842-AE6E-CA39124C8815}" type="pres">
      <dgm:prSet presAssocID="{18AC2F74-E4DB-564D-B0A5-863CDCBD8F59}" presName="parentLin" presStyleCnt="0"/>
      <dgm:spPr/>
    </dgm:pt>
    <dgm:pt modelId="{C2B7552D-F8DF-6642-8A72-7D6EE5334FFB}" type="pres">
      <dgm:prSet presAssocID="{18AC2F74-E4DB-564D-B0A5-863CDCBD8F59}" presName="parentLeftMargin" presStyleLbl="node1" presStyleIdx="3" presStyleCnt="5"/>
      <dgm:spPr/>
    </dgm:pt>
    <dgm:pt modelId="{469111C6-2812-B74B-9443-DC19E62F26FF}" type="pres">
      <dgm:prSet presAssocID="{18AC2F74-E4DB-564D-B0A5-863CDCBD8F59}" presName="parentText" presStyleLbl="node1" presStyleIdx="4" presStyleCnt="5">
        <dgm:presLayoutVars>
          <dgm:chMax val="0"/>
          <dgm:bulletEnabled val="1"/>
        </dgm:presLayoutVars>
      </dgm:prSet>
      <dgm:spPr/>
    </dgm:pt>
    <dgm:pt modelId="{83F4A75A-6251-0F42-AC36-22968A148121}" type="pres">
      <dgm:prSet presAssocID="{18AC2F74-E4DB-564D-B0A5-863CDCBD8F59}" presName="negativeSpace" presStyleCnt="0"/>
      <dgm:spPr/>
    </dgm:pt>
    <dgm:pt modelId="{F7706188-F6B1-B44E-B3EB-9C412F9ADAE2}" type="pres">
      <dgm:prSet presAssocID="{18AC2F74-E4DB-564D-B0A5-863CDCBD8F59}" presName="childText" presStyleLbl="conFgAcc1" presStyleIdx="4" presStyleCnt="5">
        <dgm:presLayoutVars>
          <dgm:bulletEnabled val="1"/>
        </dgm:presLayoutVars>
      </dgm:prSet>
      <dgm:spPr/>
    </dgm:pt>
  </dgm:ptLst>
  <dgm:cxnLst>
    <dgm:cxn modelId="{DABD9626-6CD9-6F45-BB5D-006FF85944D3}" type="presOf" srcId="{5B43ADC1-93A9-AE4D-9988-C46CA60DDA07}" destId="{DBB8735B-88AC-0644-985E-7F95F89AC785}" srcOrd="0" destOrd="0" presId="urn:microsoft.com/office/officeart/2005/8/layout/list1"/>
    <dgm:cxn modelId="{1AB7DB2B-221C-DE48-A7D0-8ED098CF8D11}" type="presOf" srcId="{DB9999FE-A9E8-434C-AEC7-BE85ABC38816}" destId="{89466E24-1C96-1441-AC61-3C67DE8A7C15}" srcOrd="0" destOrd="0" presId="urn:microsoft.com/office/officeart/2005/8/layout/list1"/>
    <dgm:cxn modelId="{625A0231-8EA6-F447-88FD-644B5EFF3322}" srcId="{FFFA6567-D0C0-9C4A-808A-61DE6B3C2C9D}" destId="{DB9999FE-A9E8-434C-AEC7-BE85ABC38816}" srcOrd="1" destOrd="0" parTransId="{A710D221-B48B-2D4E-AE53-FE96DA833383}" sibTransId="{3B9AD0CB-9523-8646-A002-90716EAD5373}"/>
    <dgm:cxn modelId="{96D8CC46-44B5-B54F-8143-57A424462E73}" srcId="{DB9999FE-A9E8-434C-AEC7-BE85ABC38816}" destId="{EC2C53D9-21A6-D440-A308-A547D1610645}" srcOrd="0" destOrd="0" parTransId="{B591155D-8239-1340-9CD9-16D0E0789D87}" sibTransId="{1395C7BB-9A4B-2349-9B04-909EA7E26927}"/>
    <dgm:cxn modelId="{38C9AF47-DBDF-B84B-B409-2B1EE3901D42}" srcId="{896C1EA3-5681-5E4C-A517-4E6159A7C893}" destId="{842E05F4-F33B-2C48-B4AB-E61D366A44F1}" srcOrd="0" destOrd="0" parTransId="{582E197E-3603-6241-82CA-188CC332CBF0}" sibTransId="{733FFB41-A613-0248-863F-4DD1B3A8931E}"/>
    <dgm:cxn modelId="{0F6FDD4A-0713-C74E-93CB-CB6DA3D09976}" srcId="{348D9988-059C-5A4E-A7D5-A558F1D798C9}" destId="{1BE393FB-7710-2646-9554-F4A5F3022F85}" srcOrd="0" destOrd="0" parTransId="{5B2E8F13-526A-5748-AD1D-5AA111577500}" sibTransId="{CFD0BDB2-D99E-0244-8E42-98C31446F0EC}"/>
    <dgm:cxn modelId="{6F07484F-E39D-6243-A704-D2649F8BE737}" type="presOf" srcId="{476C18FF-60B1-2C48-A616-F3341E279DEB}" destId="{F7706188-F6B1-B44E-B3EB-9C412F9ADAE2}" srcOrd="0" destOrd="0" presId="urn:microsoft.com/office/officeart/2005/8/layout/list1"/>
    <dgm:cxn modelId="{6B068F4F-3870-DB47-A812-AF54D8A0DE68}" type="presOf" srcId="{FFFA6567-D0C0-9C4A-808A-61DE6B3C2C9D}" destId="{ABEEB29F-6421-B042-B671-677B7F6C09E7}" srcOrd="0" destOrd="0" presId="urn:microsoft.com/office/officeart/2005/8/layout/list1"/>
    <dgm:cxn modelId="{3A3A706F-CF78-E940-878A-38CE3D7EE9D0}" type="presOf" srcId="{348D9988-059C-5A4E-A7D5-A558F1D798C9}" destId="{C30C2FBC-F9BC-C14D-B50B-1D25B7769195}" srcOrd="1" destOrd="0" presId="urn:microsoft.com/office/officeart/2005/8/layout/list1"/>
    <dgm:cxn modelId="{C1ABAD70-4483-804B-B6BF-D991890FF7DB}" type="presOf" srcId="{37A6E635-2A1A-5044-9CBE-B3F70916E601}" destId="{CA37CC96-EAF8-694B-B58A-446815F43C4D}" srcOrd="0" destOrd="0" presId="urn:microsoft.com/office/officeart/2005/8/layout/list1"/>
    <dgm:cxn modelId="{40AC1483-4C6B-524D-A89E-52BF02B4B422}" type="presOf" srcId="{DB9999FE-A9E8-434C-AEC7-BE85ABC38816}" destId="{9E9B5FEE-96F3-854D-8EFF-8B726FFF2BB6}" srcOrd="1" destOrd="0" presId="urn:microsoft.com/office/officeart/2005/8/layout/list1"/>
    <dgm:cxn modelId="{6821FE9E-989D-7B4C-A6C6-80B9375FD255}" type="presOf" srcId="{EC2C53D9-21A6-D440-A308-A547D1610645}" destId="{FC6F3C68-F2D3-054F-B83C-9160274B34F7}" srcOrd="0" destOrd="0" presId="urn:microsoft.com/office/officeart/2005/8/layout/list1"/>
    <dgm:cxn modelId="{9AE390A0-76E9-BA4A-9C1A-D4B7B27A3932}" srcId="{FFFA6567-D0C0-9C4A-808A-61DE6B3C2C9D}" destId="{348D9988-059C-5A4E-A7D5-A558F1D798C9}" srcOrd="0" destOrd="0" parTransId="{795FEC8B-A040-2C49-B2CA-07A03E449F17}" sibTransId="{70054071-C257-F248-9BC4-D363F4243251}"/>
    <dgm:cxn modelId="{BAA085A5-618C-0845-B195-6AA13703AE96}" srcId="{18AC2F74-E4DB-564D-B0A5-863CDCBD8F59}" destId="{476C18FF-60B1-2C48-A616-F3341E279DEB}" srcOrd="0" destOrd="0" parTransId="{9258893A-5971-8146-87FE-A4A6C50B1631}" sibTransId="{C97D68EC-B1DD-B542-A0A0-2C0A8B7D1222}"/>
    <dgm:cxn modelId="{F3A677AD-C55B-C14E-9A36-C5B6B9248BEB}" type="presOf" srcId="{842E05F4-F33B-2C48-B4AB-E61D366A44F1}" destId="{CB1EEBCC-E9D9-454A-98A9-BB1993481F87}" srcOrd="0" destOrd="0" presId="urn:microsoft.com/office/officeart/2005/8/layout/list1"/>
    <dgm:cxn modelId="{975374B5-BABE-2245-8E94-190A419E379E}" type="presOf" srcId="{18AC2F74-E4DB-564D-B0A5-863CDCBD8F59}" destId="{C2B7552D-F8DF-6642-8A72-7D6EE5334FFB}" srcOrd="0" destOrd="0" presId="urn:microsoft.com/office/officeart/2005/8/layout/list1"/>
    <dgm:cxn modelId="{E65BBABA-9CB7-154E-9D8E-A18C7B226244}" type="presOf" srcId="{896C1EA3-5681-5E4C-A517-4E6159A7C893}" destId="{21D7ED58-B4A6-484B-A981-B519E90C8554}" srcOrd="1" destOrd="0" presId="urn:microsoft.com/office/officeart/2005/8/layout/list1"/>
    <dgm:cxn modelId="{5075FCC6-7C08-854D-B88B-059B24E3032F}" type="presOf" srcId="{348D9988-059C-5A4E-A7D5-A558F1D798C9}" destId="{E9DB4F4E-B879-5845-8229-DE3C09F47E1E}" srcOrd="0" destOrd="0" presId="urn:microsoft.com/office/officeart/2005/8/layout/list1"/>
    <dgm:cxn modelId="{54344CC8-763A-5A4B-BB34-859CB35E7030}" type="presOf" srcId="{1BE393FB-7710-2646-9554-F4A5F3022F85}" destId="{91C70D65-153A-444E-B005-72D90C946C45}" srcOrd="0" destOrd="0" presId="urn:microsoft.com/office/officeart/2005/8/layout/list1"/>
    <dgm:cxn modelId="{E97D04CE-E2F5-2846-8C36-51EF14356006}" srcId="{37A6E635-2A1A-5044-9CBE-B3F70916E601}" destId="{5B43ADC1-93A9-AE4D-9988-C46CA60DDA07}" srcOrd="0" destOrd="0" parTransId="{8E9DD337-AEA2-8047-9B9D-1DC8AA1AD3AF}" sibTransId="{E9A0AC27-7417-6B4E-969E-D919F37E4377}"/>
    <dgm:cxn modelId="{EC481AD5-8AB6-CE49-A075-688C8B12C620}" srcId="{FFFA6567-D0C0-9C4A-808A-61DE6B3C2C9D}" destId="{37A6E635-2A1A-5044-9CBE-B3F70916E601}" srcOrd="2" destOrd="0" parTransId="{B6AC7462-B20F-D445-8F9E-F72538AD8F75}" sibTransId="{60A5D6A4-3B13-A34C-92D3-EAE14CF8B99D}"/>
    <dgm:cxn modelId="{3582DAD7-3B88-FC42-AAAD-138BBA8A7FC8}" type="presOf" srcId="{37A6E635-2A1A-5044-9CBE-B3F70916E601}" destId="{E897A1FC-560D-6A40-8D43-FEF59E2E324D}" srcOrd="1" destOrd="0" presId="urn:microsoft.com/office/officeart/2005/8/layout/list1"/>
    <dgm:cxn modelId="{9A8FD1DA-7FC1-3D40-B73C-67FD99DA60D2}" type="presOf" srcId="{18AC2F74-E4DB-564D-B0A5-863CDCBD8F59}" destId="{469111C6-2812-B74B-9443-DC19E62F26FF}" srcOrd="1" destOrd="0" presId="urn:microsoft.com/office/officeart/2005/8/layout/list1"/>
    <dgm:cxn modelId="{29AFE8DA-E80C-5345-A39D-75AB01F3562D}" srcId="{FFFA6567-D0C0-9C4A-808A-61DE6B3C2C9D}" destId="{18AC2F74-E4DB-564D-B0A5-863CDCBD8F59}" srcOrd="4" destOrd="0" parTransId="{EF6F823E-25C4-4641-A766-80543D88792D}" sibTransId="{AA71E7CC-A370-7443-B457-20DD00F25D75}"/>
    <dgm:cxn modelId="{CC0E8DED-7296-C944-9C57-99166896C2D7}" type="presOf" srcId="{896C1EA3-5681-5E4C-A517-4E6159A7C893}" destId="{283FAB47-467E-4E4A-B4E3-8BC311D2630E}" srcOrd="0" destOrd="0" presId="urn:microsoft.com/office/officeart/2005/8/layout/list1"/>
    <dgm:cxn modelId="{3E92FAF2-B818-DC42-9375-D848E3CA30B6}" srcId="{FFFA6567-D0C0-9C4A-808A-61DE6B3C2C9D}" destId="{896C1EA3-5681-5E4C-A517-4E6159A7C893}" srcOrd="3" destOrd="0" parTransId="{05E73E87-7929-A747-A0E3-897884E2BF8E}" sibTransId="{E7495CA9-A2C0-584F-8A0A-14E7F528C6C5}"/>
    <dgm:cxn modelId="{3C08994D-1184-C64F-912F-202F9FA9A6C0}" type="presParOf" srcId="{ABEEB29F-6421-B042-B671-677B7F6C09E7}" destId="{461B53C0-4FB6-4143-A6EE-0177C7D56DDA}" srcOrd="0" destOrd="0" presId="urn:microsoft.com/office/officeart/2005/8/layout/list1"/>
    <dgm:cxn modelId="{42BE7D0F-6ABB-0645-99B5-46CAC580D5EE}" type="presParOf" srcId="{461B53C0-4FB6-4143-A6EE-0177C7D56DDA}" destId="{E9DB4F4E-B879-5845-8229-DE3C09F47E1E}" srcOrd="0" destOrd="0" presId="urn:microsoft.com/office/officeart/2005/8/layout/list1"/>
    <dgm:cxn modelId="{BF80C582-7493-E741-B116-0E5187848F95}" type="presParOf" srcId="{461B53C0-4FB6-4143-A6EE-0177C7D56DDA}" destId="{C30C2FBC-F9BC-C14D-B50B-1D25B7769195}" srcOrd="1" destOrd="0" presId="urn:microsoft.com/office/officeart/2005/8/layout/list1"/>
    <dgm:cxn modelId="{D9CEB798-14FF-FD40-A183-9DBC0098D34A}" type="presParOf" srcId="{ABEEB29F-6421-B042-B671-677B7F6C09E7}" destId="{5AE51EF5-67AC-9A4F-806B-5627D2507203}" srcOrd="1" destOrd="0" presId="urn:microsoft.com/office/officeart/2005/8/layout/list1"/>
    <dgm:cxn modelId="{87F073E6-2546-1841-868F-6E7DB9D222A0}" type="presParOf" srcId="{ABEEB29F-6421-B042-B671-677B7F6C09E7}" destId="{91C70D65-153A-444E-B005-72D90C946C45}" srcOrd="2" destOrd="0" presId="urn:microsoft.com/office/officeart/2005/8/layout/list1"/>
    <dgm:cxn modelId="{ED232684-14F1-894E-B2A8-DDDCA3E7D699}" type="presParOf" srcId="{ABEEB29F-6421-B042-B671-677B7F6C09E7}" destId="{7E64964D-4D2A-1F48-9864-C260918172EF}" srcOrd="3" destOrd="0" presId="urn:microsoft.com/office/officeart/2005/8/layout/list1"/>
    <dgm:cxn modelId="{6F334FA2-0CDF-0C4E-896A-AC805A07F3FE}" type="presParOf" srcId="{ABEEB29F-6421-B042-B671-677B7F6C09E7}" destId="{887A2765-9FB6-D245-8CE5-B4E5FB7AC848}" srcOrd="4" destOrd="0" presId="urn:microsoft.com/office/officeart/2005/8/layout/list1"/>
    <dgm:cxn modelId="{FB6A1162-F788-EF42-A731-A912CFDB07FF}" type="presParOf" srcId="{887A2765-9FB6-D245-8CE5-B4E5FB7AC848}" destId="{89466E24-1C96-1441-AC61-3C67DE8A7C15}" srcOrd="0" destOrd="0" presId="urn:microsoft.com/office/officeart/2005/8/layout/list1"/>
    <dgm:cxn modelId="{FB6CAA6E-65B1-C142-8114-57B723D4CDFE}" type="presParOf" srcId="{887A2765-9FB6-D245-8CE5-B4E5FB7AC848}" destId="{9E9B5FEE-96F3-854D-8EFF-8B726FFF2BB6}" srcOrd="1" destOrd="0" presId="urn:microsoft.com/office/officeart/2005/8/layout/list1"/>
    <dgm:cxn modelId="{73E3BFA9-C2DF-9849-9F85-FC471FF53E51}" type="presParOf" srcId="{ABEEB29F-6421-B042-B671-677B7F6C09E7}" destId="{8D1BF475-C35A-014B-ADB5-DF3FAAA27933}" srcOrd="5" destOrd="0" presId="urn:microsoft.com/office/officeart/2005/8/layout/list1"/>
    <dgm:cxn modelId="{D9EDBA65-F216-8A4A-B67F-FF49939867CF}" type="presParOf" srcId="{ABEEB29F-6421-B042-B671-677B7F6C09E7}" destId="{FC6F3C68-F2D3-054F-B83C-9160274B34F7}" srcOrd="6" destOrd="0" presId="urn:microsoft.com/office/officeart/2005/8/layout/list1"/>
    <dgm:cxn modelId="{57967143-CE6A-C540-BC39-5E7DC54D9F99}" type="presParOf" srcId="{ABEEB29F-6421-B042-B671-677B7F6C09E7}" destId="{BC2FB923-CEC4-E547-8F62-91C90B2EC69F}" srcOrd="7" destOrd="0" presId="urn:microsoft.com/office/officeart/2005/8/layout/list1"/>
    <dgm:cxn modelId="{0B271413-91AB-F144-8CCE-205292BEC5EC}" type="presParOf" srcId="{ABEEB29F-6421-B042-B671-677B7F6C09E7}" destId="{C3996415-DF95-6444-98CD-52B0D6E8CE5C}" srcOrd="8" destOrd="0" presId="urn:microsoft.com/office/officeart/2005/8/layout/list1"/>
    <dgm:cxn modelId="{570E4E73-F596-4942-8942-545D595DA5BE}" type="presParOf" srcId="{C3996415-DF95-6444-98CD-52B0D6E8CE5C}" destId="{CA37CC96-EAF8-694B-B58A-446815F43C4D}" srcOrd="0" destOrd="0" presId="urn:microsoft.com/office/officeart/2005/8/layout/list1"/>
    <dgm:cxn modelId="{DCC0740D-FF06-6D4B-840B-B81FE6F67560}" type="presParOf" srcId="{C3996415-DF95-6444-98CD-52B0D6E8CE5C}" destId="{E897A1FC-560D-6A40-8D43-FEF59E2E324D}" srcOrd="1" destOrd="0" presId="urn:microsoft.com/office/officeart/2005/8/layout/list1"/>
    <dgm:cxn modelId="{E3079874-5EE1-214E-93A4-242DC089D2A9}" type="presParOf" srcId="{ABEEB29F-6421-B042-B671-677B7F6C09E7}" destId="{B61117C4-EEB7-0441-9590-0E6CB94CBA8E}" srcOrd="9" destOrd="0" presId="urn:microsoft.com/office/officeart/2005/8/layout/list1"/>
    <dgm:cxn modelId="{1D41D133-496F-334A-92CE-B153DC7A89E4}" type="presParOf" srcId="{ABEEB29F-6421-B042-B671-677B7F6C09E7}" destId="{DBB8735B-88AC-0644-985E-7F95F89AC785}" srcOrd="10" destOrd="0" presId="urn:microsoft.com/office/officeart/2005/8/layout/list1"/>
    <dgm:cxn modelId="{88F1025C-C0B6-FB46-8E18-D50B7000DB21}" type="presParOf" srcId="{ABEEB29F-6421-B042-B671-677B7F6C09E7}" destId="{3CDA4384-6981-8847-921F-7BF1F3E96AB4}" srcOrd="11" destOrd="0" presId="urn:microsoft.com/office/officeart/2005/8/layout/list1"/>
    <dgm:cxn modelId="{7985D315-AC9A-CC48-9E39-62A99DB360B9}" type="presParOf" srcId="{ABEEB29F-6421-B042-B671-677B7F6C09E7}" destId="{BB2D4761-9297-A340-B379-DB1C7C2A6C32}" srcOrd="12" destOrd="0" presId="urn:microsoft.com/office/officeart/2005/8/layout/list1"/>
    <dgm:cxn modelId="{9F7125EA-12D5-AE4A-94B1-2A18274A1E53}" type="presParOf" srcId="{BB2D4761-9297-A340-B379-DB1C7C2A6C32}" destId="{283FAB47-467E-4E4A-B4E3-8BC311D2630E}" srcOrd="0" destOrd="0" presId="urn:microsoft.com/office/officeart/2005/8/layout/list1"/>
    <dgm:cxn modelId="{9FF9949B-4C55-D741-A37B-0022DFBEE5E0}" type="presParOf" srcId="{BB2D4761-9297-A340-B379-DB1C7C2A6C32}" destId="{21D7ED58-B4A6-484B-A981-B519E90C8554}" srcOrd="1" destOrd="0" presId="urn:microsoft.com/office/officeart/2005/8/layout/list1"/>
    <dgm:cxn modelId="{509FA460-301C-1A42-9F3C-4CD0A2D71BAD}" type="presParOf" srcId="{ABEEB29F-6421-B042-B671-677B7F6C09E7}" destId="{653B4F3F-1C36-A44C-883F-2C021D59A048}" srcOrd="13" destOrd="0" presId="urn:microsoft.com/office/officeart/2005/8/layout/list1"/>
    <dgm:cxn modelId="{B58DF0BB-F95D-7044-9CF2-F9B251463273}" type="presParOf" srcId="{ABEEB29F-6421-B042-B671-677B7F6C09E7}" destId="{CB1EEBCC-E9D9-454A-98A9-BB1993481F87}" srcOrd="14" destOrd="0" presId="urn:microsoft.com/office/officeart/2005/8/layout/list1"/>
    <dgm:cxn modelId="{AE380259-C358-684F-B3CD-8BD5D96C54C0}" type="presParOf" srcId="{ABEEB29F-6421-B042-B671-677B7F6C09E7}" destId="{6BCECF3B-2685-5C44-A576-D0ED548F2288}" srcOrd="15" destOrd="0" presId="urn:microsoft.com/office/officeart/2005/8/layout/list1"/>
    <dgm:cxn modelId="{070CB52D-7D4A-6F49-9BD1-7B6A5D4D14F5}" type="presParOf" srcId="{ABEEB29F-6421-B042-B671-677B7F6C09E7}" destId="{42D4DA99-953F-0842-AE6E-CA39124C8815}" srcOrd="16" destOrd="0" presId="urn:microsoft.com/office/officeart/2005/8/layout/list1"/>
    <dgm:cxn modelId="{E12FBC4A-7691-D346-B9BA-677015396D56}" type="presParOf" srcId="{42D4DA99-953F-0842-AE6E-CA39124C8815}" destId="{C2B7552D-F8DF-6642-8A72-7D6EE5334FFB}" srcOrd="0" destOrd="0" presId="urn:microsoft.com/office/officeart/2005/8/layout/list1"/>
    <dgm:cxn modelId="{CC8CCA12-E7F1-3C4F-88F2-59FBDDC4BDD3}" type="presParOf" srcId="{42D4DA99-953F-0842-AE6E-CA39124C8815}" destId="{469111C6-2812-B74B-9443-DC19E62F26FF}" srcOrd="1" destOrd="0" presId="urn:microsoft.com/office/officeart/2005/8/layout/list1"/>
    <dgm:cxn modelId="{96E3E1F2-60FF-5443-AF0F-A27134BFC548}" type="presParOf" srcId="{ABEEB29F-6421-B042-B671-677B7F6C09E7}" destId="{83F4A75A-6251-0F42-AC36-22968A148121}" srcOrd="17" destOrd="0" presId="urn:microsoft.com/office/officeart/2005/8/layout/list1"/>
    <dgm:cxn modelId="{08EE1022-29B0-C54D-8F8F-56EE70810B3B}" type="presParOf" srcId="{ABEEB29F-6421-B042-B671-677B7F6C09E7}" destId="{F7706188-F6B1-B44E-B3EB-9C412F9ADAE2}"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285D69-BB8A-4CE2-8378-AA789944A6B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00DCC7E-B4C3-47C8-B4AB-B36363E22637}">
      <dgm:prSet custT="1"/>
      <dgm:spPr/>
      <dgm:t>
        <a:bodyPr/>
        <a:lstStyle/>
        <a:p>
          <a:r>
            <a:rPr lang="en-GB" sz="2500" b="1" dirty="0" err="1"/>
            <a:t>Statuto</a:t>
          </a:r>
          <a:r>
            <a:rPr lang="en-GB" sz="2500" b="1" dirty="0"/>
            <a:t> </a:t>
          </a:r>
          <a:r>
            <a:rPr lang="en-GB" sz="2500" b="1" dirty="0" err="1"/>
            <a:t>dei</a:t>
          </a:r>
          <a:r>
            <a:rPr lang="en-GB" sz="2500" b="1" dirty="0"/>
            <a:t> </a:t>
          </a:r>
          <a:r>
            <a:rPr lang="en-GB" sz="2500" b="1" dirty="0" err="1"/>
            <a:t>lavoratori</a:t>
          </a:r>
          <a:endParaRPr lang="en-GB" sz="2500" b="1" dirty="0"/>
        </a:p>
        <a:p>
          <a:r>
            <a:rPr lang="en-GB" sz="2500" b="1" dirty="0"/>
            <a:t> </a:t>
          </a:r>
          <a:r>
            <a:rPr lang="en-GB" sz="2000" dirty="0"/>
            <a:t>(</a:t>
          </a:r>
          <a:r>
            <a:rPr lang="en-GB" sz="2000" dirty="0" err="1"/>
            <a:t>Legge</a:t>
          </a:r>
          <a:r>
            <a:rPr lang="en-GB" sz="2000" dirty="0"/>
            <a:t> 20 </a:t>
          </a:r>
          <a:r>
            <a:rPr lang="en-GB" sz="2000" dirty="0" err="1"/>
            <a:t>maggio</a:t>
          </a:r>
          <a:r>
            <a:rPr lang="en-GB" sz="2000" dirty="0"/>
            <a:t> 1970 n. 300) </a:t>
          </a:r>
          <a:r>
            <a:rPr lang="en-GB" sz="2000" dirty="0" err="1"/>
            <a:t>Legislazione</a:t>
          </a:r>
          <a:r>
            <a:rPr lang="en-GB" sz="2000" dirty="0"/>
            <a:t> di </a:t>
          </a:r>
          <a:r>
            <a:rPr lang="en-GB" sz="2000" dirty="0" err="1"/>
            <a:t>sostegno</a:t>
          </a:r>
          <a:r>
            <a:rPr lang="en-GB" sz="2000" dirty="0"/>
            <a:t> o </a:t>
          </a:r>
          <a:r>
            <a:rPr lang="en-GB" sz="2000" dirty="0" err="1"/>
            <a:t>promozionale</a:t>
          </a:r>
          <a:r>
            <a:rPr lang="en-GB" sz="2000" dirty="0"/>
            <a:t> </a:t>
          </a:r>
          <a:r>
            <a:rPr lang="en-GB" sz="2000" dirty="0" err="1"/>
            <a:t>dell'attivita</a:t>
          </a:r>
          <a:r>
            <a:rPr lang="en-GB" sz="2000" dirty="0"/>
            <a:t>̀ </a:t>
          </a:r>
          <a:r>
            <a:rPr lang="en-GB" sz="2000" dirty="0" err="1"/>
            <a:t>sindacale</a:t>
          </a:r>
          <a:r>
            <a:rPr lang="en-GB" sz="2000" dirty="0"/>
            <a:t> </a:t>
          </a:r>
          <a:endParaRPr lang="en-US" sz="2000" dirty="0"/>
        </a:p>
      </dgm:t>
    </dgm:pt>
    <dgm:pt modelId="{5AA0DDE9-747C-4B7D-80B1-57218F6B9C92}" type="parTrans" cxnId="{074FD8EF-35C8-4D09-831B-72D559E2DAED}">
      <dgm:prSet/>
      <dgm:spPr/>
      <dgm:t>
        <a:bodyPr/>
        <a:lstStyle/>
        <a:p>
          <a:endParaRPr lang="en-US"/>
        </a:p>
      </dgm:t>
    </dgm:pt>
    <dgm:pt modelId="{747AA755-456A-4253-920B-5225244A1B53}" type="sibTrans" cxnId="{074FD8EF-35C8-4D09-831B-72D559E2DAED}">
      <dgm:prSet/>
      <dgm:spPr/>
      <dgm:t>
        <a:bodyPr/>
        <a:lstStyle/>
        <a:p>
          <a:endParaRPr lang="en-US"/>
        </a:p>
      </dgm:t>
    </dgm:pt>
    <dgm:pt modelId="{8670BCBE-5223-4701-A830-04679C4A1AFD}">
      <dgm:prSet/>
      <dgm:spPr/>
      <dgm:t>
        <a:bodyPr/>
        <a:lstStyle/>
        <a:p>
          <a:r>
            <a:rPr lang="en-GB" b="1"/>
            <a:t>art. 20 diritto di assemblea </a:t>
          </a:r>
          <a:r>
            <a:rPr lang="en-GB"/>
            <a:t>con obbligo del datore di mettere a disposizione locale in cui svolgerla; </a:t>
          </a:r>
          <a:endParaRPr lang="en-US"/>
        </a:p>
      </dgm:t>
    </dgm:pt>
    <dgm:pt modelId="{8AD4C021-60EF-41A8-B3F8-0F813EB5A3D7}" type="parTrans" cxnId="{F4F8B6F5-3FC8-42C8-8548-0073BD89C7A4}">
      <dgm:prSet/>
      <dgm:spPr/>
      <dgm:t>
        <a:bodyPr/>
        <a:lstStyle/>
        <a:p>
          <a:endParaRPr lang="en-US"/>
        </a:p>
      </dgm:t>
    </dgm:pt>
    <dgm:pt modelId="{DD1C0ECA-3DE8-49A0-AA8B-401B815F54B5}" type="sibTrans" cxnId="{F4F8B6F5-3FC8-42C8-8548-0073BD89C7A4}">
      <dgm:prSet/>
      <dgm:spPr/>
      <dgm:t>
        <a:bodyPr/>
        <a:lstStyle/>
        <a:p>
          <a:endParaRPr lang="en-US"/>
        </a:p>
      </dgm:t>
    </dgm:pt>
    <dgm:pt modelId="{A48CCEC3-814A-4B39-8A17-E2DC8D34EA23}">
      <dgm:prSet/>
      <dgm:spPr/>
      <dgm:t>
        <a:bodyPr/>
        <a:lstStyle/>
        <a:p>
          <a:r>
            <a:rPr lang="en-GB" b="1"/>
            <a:t>art. 21 referendum</a:t>
          </a:r>
          <a:r>
            <a:rPr lang="en-GB"/>
            <a:t>;</a:t>
          </a:r>
          <a:endParaRPr lang="en-US"/>
        </a:p>
      </dgm:t>
    </dgm:pt>
    <dgm:pt modelId="{2E9C0890-CCB9-46A7-BE87-7D324D97FF0E}" type="parTrans" cxnId="{2E3EED27-0589-441B-AC35-1364DD8C0563}">
      <dgm:prSet/>
      <dgm:spPr/>
      <dgm:t>
        <a:bodyPr/>
        <a:lstStyle/>
        <a:p>
          <a:endParaRPr lang="en-US"/>
        </a:p>
      </dgm:t>
    </dgm:pt>
    <dgm:pt modelId="{5277F1DC-2102-439B-B56F-86C38BA4362E}" type="sibTrans" cxnId="{2E3EED27-0589-441B-AC35-1364DD8C0563}">
      <dgm:prSet/>
      <dgm:spPr/>
      <dgm:t>
        <a:bodyPr/>
        <a:lstStyle/>
        <a:p>
          <a:endParaRPr lang="en-US"/>
        </a:p>
      </dgm:t>
    </dgm:pt>
    <dgm:pt modelId="{94265141-2A16-4976-B524-07DE64BBD1CF}">
      <dgm:prSet/>
      <dgm:spPr/>
      <dgm:t>
        <a:bodyPr/>
        <a:lstStyle/>
        <a:p>
          <a:r>
            <a:rPr lang="en-GB" b="1"/>
            <a:t>art. 22 trasferimento sindacalista interno; </a:t>
          </a:r>
          <a:endParaRPr lang="en-US"/>
        </a:p>
      </dgm:t>
    </dgm:pt>
    <dgm:pt modelId="{E67018C3-B215-4B40-B0C1-D01496D727D8}" type="parTrans" cxnId="{94DA20C2-06C9-46C1-93D3-F23CDD015ACE}">
      <dgm:prSet/>
      <dgm:spPr/>
      <dgm:t>
        <a:bodyPr/>
        <a:lstStyle/>
        <a:p>
          <a:endParaRPr lang="en-US"/>
        </a:p>
      </dgm:t>
    </dgm:pt>
    <dgm:pt modelId="{30CB614F-2FCD-42B0-9536-0DB1F26EEA9B}" type="sibTrans" cxnId="{94DA20C2-06C9-46C1-93D3-F23CDD015ACE}">
      <dgm:prSet/>
      <dgm:spPr/>
      <dgm:t>
        <a:bodyPr/>
        <a:lstStyle/>
        <a:p>
          <a:endParaRPr lang="en-US"/>
        </a:p>
      </dgm:t>
    </dgm:pt>
    <dgm:pt modelId="{2DF9AB22-BAF6-4304-AF80-9A43CE77D7DF}">
      <dgm:prSet/>
      <dgm:spPr/>
      <dgm:t>
        <a:bodyPr/>
        <a:lstStyle/>
        <a:p>
          <a:r>
            <a:rPr lang="en-GB" b="1"/>
            <a:t>artt. 23 e 24 diritto ai permessi sindacali; </a:t>
          </a:r>
          <a:endParaRPr lang="en-US"/>
        </a:p>
      </dgm:t>
    </dgm:pt>
    <dgm:pt modelId="{D86D0012-D5BC-4AA5-B7EB-14081C20E8C4}" type="parTrans" cxnId="{B7AFE627-E3F4-4A2A-9FFA-BB74E5530073}">
      <dgm:prSet/>
      <dgm:spPr/>
      <dgm:t>
        <a:bodyPr/>
        <a:lstStyle/>
        <a:p>
          <a:endParaRPr lang="en-US"/>
        </a:p>
      </dgm:t>
    </dgm:pt>
    <dgm:pt modelId="{6262142F-8190-4FB7-9C69-F8F519E6193D}" type="sibTrans" cxnId="{B7AFE627-E3F4-4A2A-9FFA-BB74E5530073}">
      <dgm:prSet/>
      <dgm:spPr/>
      <dgm:t>
        <a:bodyPr/>
        <a:lstStyle/>
        <a:p>
          <a:endParaRPr lang="en-US"/>
        </a:p>
      </dgm:t>
    </dgm:pt>
    <dgm:pt modelId="{94DC2CFC-C2B1-423F-B6CD-0BE7882EDC34}">
      <dgm:prSet/>
      <dgm:spPr/>
      <dgm:t>
        <a:bodyPr/>
        <a:lstStyle/>
        <a:p>
          <a:r>
            <a:rPr lang="en-GB" b="1"/>
            <a:t>art. 25 diritto di affissione;</a:t>
          </a:r>
          <a:endParaRPr lang="en-US"/>
        </a:p>
      </dgm:t>
    </dgm:pt>
    <dgm:pt modelId="{DC16B543-E6B7-4194-90B8-75D8ABAF777A}" type="parTrans" cxnId="{416C60EB-98E5-431F-BC7F-305E6DE2A6B9}">
      <dgm:prSet/>
      <dgm:spPr/>
      <dgm:t>
        <a:bodyPr/>
        <a:lstStyle/>
        <a:p>
          <a:endParaRPr lang="en-US"/>
        </a:p>
      </dgm:t>
    </dgm:pt>
    <dgm:pt modelId="{4934BB77-3793-4B90-A833-37999EC3B50D}" type="sibTrans" cxnId="{416C60EB-98E5-431F-BC7F-305E6DE2A6B9}">
      <dgm:prSet/>
      <dgm:spPr/>
      <dgm:t>
        <a:bodyPr/>
        <a:lstStyle/>
        <a:p>
          <a:endParaRPr lang="en-US"/>
        </a:p>
      </dgm:t>
    </dgm:pt>
    <dgm:pt modelId="{79E75E4F-049E-4A77-8E05-32480780AF40}">
      <dgm:prSet/>
      <dgm:spPr/>
      <dgm:t>
        <a:bodyPr/>
        <a:lstStyle/>
        <a:p>
          <a:r>
            <a:rPr lang="en-GB" b="1"/>
            <a:t>art. 26 proselitismo;</a:t>
          </a:r>
          <a:endParaRPr lang="en-US"/>
        </a:p>
      </dgm:t>
    </dgm:pt>
    <dgm:pt modelId="{B9E520AE-67AE-4F26-8AE3-16E657E9256F}" type="parTrans" cxnId="{77D6B6C6-AAE8-418A-B658-C0EAAE2B6AE0}">
      <dgm:prSet/>
      <dgm:spPr/>
      <dgm:t>
        <a:bodyPr/>
        <a:lstStyle/>
        <a:p>
          <a:endParaRPr lang="en-US"/>
        </a:p>
      </dgm:t>
    </dgm:pt>
    <dgm:pt modelId="{274D9C55-196D-4BFA-800F-FE5E2FB0FF5E}" type="sibTrans" cxnId="{77D6B6C6-AAE8-418A-B658-C0EAAE2B6AE0}">
      <dgm:prSet/>
      <dgm:spPr/>
      <dgm:t>
        <a:bodyPr/>
        <a:lstStyle/>
        <a:p>
          <a:endParaRPr lang="en-US"/>
        </a:p>
      </dgm:t>
    </dgm:pt>
    <dgm:pt modelId="{1260FA2E-5DA2-49BD-AAA9-373C355898F8}">
      <dgm:prSet/>
      <dgm:spPr/>
      <dgm:t>
        <a:bodyPr/>
        <a:lstStyle/>
        <a:p>
          <a:r>
            <a:rPr lang="en-GB" b="1"/>
            <a:t>art. 28 attività antisindacale. </a:t>
          </a:r>
          <a:endParaRPr lang="en-US"/>
        </a:p>
      </dgm:t>
    </dgm:pt>
    <dgm:pt modelId="{C0C83B75-F567-4084-ABF1-F9F32FEED2C5}" type="parTrans" cxnId="{D3EF9A9A-9E87-4F31-B9EA-CA442D87CED0}">
      <dgm:prSet/>
      <dgm:spPr/>
      <dgm:t>
        <a:bodyPr/>
        <a:lstStyle/>
        <a:p>
          <a:endParaRPr lang="en-US"/>
        </a:p>
      </dgm:t>
    </dgm:pt>
    <dgm:pt modelId="{D0D97D3C-2E37-4E97-AF5C-68A5279119B1}" type="sibTrans" cxnId="{D3EF9A9A-9E87-4F31-B9EA-CA442D87CED0}">
      <dgm:prSet/>
      <dgm:spPr/>
      <dgm:t>
        <a:bodyPr/>
        <a:lstStyle/>
        <a:p>
          <a:endParaRPr lang="en-US"/>
        </a:p>
      </dgm:t>
    </dgm:pt>
    <dgm:pt modelId="{C74ADE18-025E-DC42-A500-1EA07F872F09}" type="pres">
      <dgm:prSet presAssocID="{2E285D69-BB8A-4CE2-8378-AA789944A6B6}" presName="Name0" presStyleCnt="0">
        <dgm:presLayoutVars>
          <dgm:dir/>
          <dgm:animLvl val="lvl"/>
          <dgm:resizeHandles val="exact"/>
        </dgm:presLayoutVars>
      </dgm:prSet>
      <dgm:spPr/>
    </dgm:pt>
    <dgm:pt modelId="{B5C66091-F479-E744-9207-B59915FCDBFE}" type="pres">
      <dgm:prSet presAssocID="{900DCC7E-B4C3-47C8-B4AB-B36363E22637}" presName="linNode" presStyleCnt="0"/>
      <dgm:spPr/>
    </dgm:pt>
    <dgm:pt modelId="{DE35FA16-6223-474C-A0AA-E2690D92C0EC}" type="pres">
      <dgm:prSet presAssocID="{900DCC7E-B4C3-47C8-B4AB-B36363E22637}" presName="parentText" presStyleLbl="node1" presStyleIdx="0" presStyleCnt="1">
        <dgm:presLayoutVars>
          <dgm:chMax val="1"/>
          <dgm:bulletEnabled val="1"/>
        </dgm:presLayoutVars>
      </dgm:prSet>
      <dgm:spPr/>
    </dgm:pt>
    <dgm:pt modelId="{06224521-CB07-5C4C-84DC-759C55920D22}" type="pres">
      <dgm:prSet presAssocID="{900DCC7E-B4C3-47C8-B4AB-B36363E22637}" presName="descendantText" presStyleLbl="alignAccFollowNode1" presStyleIdx="0" presStyleCnt="1">
        <dgm:presLayoutVars>
          <dgm:bulletEnabled val="1"/>
        </dgm:presLayoutVars>
      </dgm:prSet>
      <dgm:spPr/>
    </dgm:pt>
  </dgm:ptLst>
  <dgm:cxnLst>
    <dgm:cxn modelId="{406CA603-D032-E949-AEF2-FB7BE9A8CDE3}" type="presOf" srcId="{94DC2CFC-C2B1-423F-B6CD-0BE7882EDC34}" destId="{06224521-CB07-5C4C-84DC-759C55920D22}" srcOrd="0" destOrd="4" presId="urn:microsoft.com/office/officeart/2005/8/layout/vList5"/>
    <dgm:cxn modelId="{B7AFE627-E3F4-4A2A-9FFA-BB74E5530073}" srcId="{900DCC7E-B4C3-47C8-B4AB-B36363E22637}" destId="{2DF9AB22-BAF6-4304-AF80-9A43CE77D7DF}" srcOrd="3" destOrd="0" parTransId="{D86D0012-D5BC-4AA5-B7EB-14081C20E8C4}" sibTransId="{6262142F-8190-4FB7-9C69-F8F519E6193D}"/>
    <dgm:cxn modelId="{2E3EED27-0589-441B-AC35-1364DD8C0563}" srcId="{900DCC7E-B4C3-47C8-B4AB-B36363E22637}" destId="{A48CCEC3-814A-4B39-8A17-E2DC8D34EA23}" srcOrd="1" destOrd="0" parTransId="{2E9C0890-CCB9-46A7-BE87-7D324D97FF0E}" sibTransId="{5277F1DC-2102-439B-B56F-86C38BA4362E}"/>
    <dgm:cxn modelId="{ABFAD94D-882C-E24B-9BDC-0AFA7DD92E92}" type="presOf" srcId="{2E285D69-BB8A-4CE2-8378-AA789944A6B6}" destId="{C74ADE18-025E-DC42-A500-1EA07F872F09}" srcOrd="0" destOrd="0" presId="urn:microsoft.com/office/officeart/2005/8/layout/vList5"/>
    <dgm:cxn modelId="{DAA40E56-0F19-B049-A71F-3E7446E9E122}" type="presOf" srcId="{2DF9AB22-BAF6-4304-AF80-9A43CE77D7DF}" destId="{06224521-CB07-5C4C-84DC-759C55920D22}" srcOrd="0" destOrd="3" presId="urn:microsoft.com/office/officeart/2005/8/layout/vList5"/>
    <dgm:cxn modelId="{D3EF9A9A-9E87-4F31-B9EA-CA442D87CED0}" srcId="{900DCC7E-B4C3-47C8-B4AB-B36363E22637}" destId="{1260FA2E-5DA2-49BD-AAA9-373C355898F8}" srcOrd="6" destOrd="0" parTransId="{C0C83B75-F567-4084-ABF1-F9F32FEED2C5}" sibTransId="{D0D97D3C-2E37-4E97-AF5C-68A5279119B1}"/>
    <dgm:cxn modelId="{1150AB9E-92C2-AD4D-9C3B-CC0234570956}" type="presOf" srcId="{900DCC7E-B4C3-47C8-B4AB-B36363E22637}" destId="{DE35FA16-6223-474C-A0AA-E2690D92C0EC}" srcOrd="0" destOrd="0" presId="urn:microsoft.com/office/officeart/2005/8/layout/vList5"/>
    <dgm:cxn modelId="{10D6DBB9-F261-894A-A835-A35CE3BDD2D8}" type="presOf" srcId="{94265141-2A16-4976-B524-07DE64BBD1CF}" destId="{06224521-CB07-5C4C-84DC-759C55920D22}" srcOrd="0" destOrd="2" presId="urn:microsoft.com/office/officeart/2005/8/layout/vList5"/>
    <dgm:cxn modelId="{94DA20C2-06C9-46C1-93D3-F23CDD015ACE}" srcId="{900DCC7E-B4C3-47C8-B4AB-B36363E22637}" destId="{94265141-2A16-4976-B524-07DE64BBD1CF}" srcOrd="2" destOrd="0" parTransId="{E67018C3-B215-4B40-B0C1-D01496D727D8}" sibTransId="{30CB614F-2FCD-42B0-9536-0DB1F26EEA9B}"/>
    <dgm:cxn modelId="{C07A27C6-533A-6142-A1C5-0A356DAF6BB5}" type="presOf" srcId="{79E75E4F-049E-4A77-8E05-32480780AF40}" destId="{06224521-CB07-5C4C-84DC-759C55920D22}" srcOrd="0" destOrd="5" presId="urn:microsoft.com/office/officeart/2005/8/layout/vList5"/>
    <dgm:cxn modelId="{77D6B6C6-AAE8-418A-B658-C0EAAE2B6AE0}" srcId="{900DCC7E-B4C3-47C8-B4AB-B36363E22637}" destId="{79E75E4F-049E-4A77-8E05-32480780AF40}" srcOrd="5" destOrd="0" parTransId="{B9E520AE-67AE-4F26-8AE3-16E657E9256F}" sibTransId="{274D9C55-196D-4BFA-800F-FE5E2FB0FF5E}"/>
    <dgm:cxn modelId="{F45C08CF-274B-B84F-BE90-C7A9B5FFC6D2}" type="presOf" srcId="{A48CCEC3-814A-4B39-8A17-E2DC8D34EA23}" destId="{06224521-CB07-5C4C-84DC-759C55920D22}" srcOrd="0" destOrd="1" presId="urn:microsoft.com/office/officeart/2005/8/layout/vList5"/>
    <dgm:cxn modelId="{E91629D5-C300-2846-8E22-B4BE57291BDF}" type="presOf" srcId="{1260FA2E-5DA2-49BD-AAA9-373C355898F8}" destId="{06224521-CB07-5C4C-84DC-759C55920D22}" srcOrd="0" destOrd="6" presId="urn:microsoft.com/office/officeart/2005/8/layout/vList5"/>
    <dgm:cxn modelId="{A47AFFE8-CAEB-C941-8F6B-E579891915D3}" type="presOf" srcId="{8670BCBE-5223-4701-A830-04679C4A1AFD}" destId="{06224521-CB07-5C4C-84DC-759C55920D22}" srcOrd="0" destOrd="0" presId="urn:microsoft.com/office/officeart/2005/8/layout/vList5"/>
    <dgm:cxn modelId="{416C60EB-98E5-431F-BC7F-305E6DE2A6B9}" srcId="{900DCC7E-B4C3-47C8-B4AB-B36363E22637}" destId="{94DC2CFC-C2B1-423F-B6CD-0BE7882EDC34}" srcOrd="4" destOrd="0" parTransId="{DC16B543-E6B7-4194-90B8-75D8ABAF777A}" sibTransId="{4934BB77-3793-4B90-A833-37999EC3B50D}"/>
    <dgm:cxn modelId="{074FD8EF-35C8-4D09-831B-72D559E2DAED}" srcId="{2E285D69-BB8A-4CE2-8378-AA789944A6B6}" destId="{900DCC7E-B4C3-47C8-B4AB-B36363E22637}" srcOrd="0" destOrd="0" parTransId="{5AA0DDE9-747C-4B7D-80B1-57218F6B9C92}" sibTransId="{747AA755-456A-4253-920B-5225244A1B53}"/>
    <dgm:cxn modelId="{F4F8B6F5-3FC8-42C8-8548-0073BD89C7A4}" srcId="{900DCC7E-B4C3-47C8-B4AB-B36363E22637}" destId="{8670BCBE-5223-4701-A830-04679C4A1AFD}" srcOrd="0" destOrd="0" parTransId="{8AD4C021-60EF-41A8-B3F8-0F813EB5A3D7}" sibTransId="{DD1C0ECA-3DE8-49A0-AA8B-401B815F54B5}"/>
    <dgm:cxn modelId="{BE5809D9-F2FB-AB41-8968-58DB24B02DD9}" type="presParOf" srcId="{C74ADE18-025E-DC42-A500-1EA07F872F09}" destId="{B5C66091-F479-E744-9207-B59915FCDBFE}" srcOrd="0" destOrd="0" presId="urn:microsoft.com/office/officeart/2005/8/layout/vList5"/>
    <dgm:cxn modelId="{4799BCB9-A53E-6C4D-A17D-0462160D5AA7}" type="presParOf" srcId="{B5C66091-F479-E744-9207-B59915FCDBFE}" destId="{DE35FA16-6223-474C-A0AA-E2690D92C0EC}" srcOrd="0" destOrd="0" presId="urn:microsoft.com/office/officeart/2005/8/layout/vList5"/>
    <dgm:cxn modelId="{CAECA3DB-4948-704E-8F7D-BCE28308A9AB}" type="presParOf" srcId="{B5C66091-F479-E744-9207-B59915FCDBFE}" destId="{06224521-CB07-5C4C-84DC-759C55920D2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F59670-58FD-614C-886D-046422EBD759}"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GB"/>
        </a:p>
      </dgm:t>
    </dgm:pt>
    <dgm:pt modelId="{B907B1AA-8E15-BA49-8A65-F0C20FF9260A}">
      <dgm:prSet/>
      <dgm:spPr/>
      <dgm:t>
        <a:bodyPr/>
        <a:lstStyle/>
        <a:p>
          <a:r>
            <a:rPr lang="en-IT"/>
            <a:t>Dove siamo adesso?</a:t>
          </a:r>
        </a:p>
      </dgm:t>
    </dgm:pt>
    <dgm:pt modelId="{471B96A8-3917-F147-8384-254F21B5C4B3}" type="parTrans" cxnId="{21C64271-289D-1B4E-B0A4-1C4A0D9341DE}">
      <dgm:prSet/>
      <dgm:spPr/>
      <dgm:t>
        <a:bodyPr/>
        <a:lstStyle/>
        <a:p>
          <a:endParaRPr lang="en-GB"/>
        </a:p>
      </dgm:t>
    </dgm:pt>
    <dgm:pt modelId="{5E52A907-4DE5-984B-B321-7D6F408C0057}" type="sibTrans" cxnId="{21C64271-289D-1B4E-B0A4-1C4A0D9341DE}">
      <dgm:prSet/>
      <dgm:spPr/>
      <dgm:t>
        <a:bodyPr/>
        <a:lstStyle/>
        <a:p>
          <a:endParaRPr lang="en-GB"/>
        </a:p>
      </dgm:t>
    </dgm:pt>
    <dgm:pt modelId="{3E9A8877-9DA5-8A4B-ABB7-B40DB93CACD7}">
      <dgm:prSet/>
      <dgm:spPr/>
      <dgm:t>
        <a:bodyPr/>
        <a:lstStyle/>
        <a:p>
          <a:r>
            <a:rPr lang="en-IT"/>
            <a:t>Valutare </a:t>
          </a:r>
          <a:r>
            <a:rPr lang="en-GB"/>
            <a:t>i punti di forza e debolezza, opportunità minaccia (es. SWOT analysis);</a:t>
          </a:r>
          <a:endParaRPr lang="en-IT"/>
        </a:p>
      </dgm:t>
    </dgm:pt>
    <dgm:pt modelId="{07DDB785-132C-2C4A-8B1B-8931441D13B9}" type="parTrans" cxnId="{9FB8ACD1-3303-BE41-8504-89DF93B6DC26}">
      <dgm:prSet/>
      <dgm:spPr/>
      <dgm:t>
        <a:bodyPr/>
        <a:lstStyle/>
        <a:p>
          <a:endParaRPr lang="en-GB"/>
        </a:p>
      </dgm:t>
    </dgm:pt>
    <dgm:pt modelId="{01C461E6-F6AF-9E4A-9347-4475EEDEC2BE}" type="sibTrans" cxnId="{9FB8ACD1-3303-BE41-8504-89DF93B6DC26}">
      <dgm:prSet/>
      <dgm:spPr/>
      <dgm:t>
        <a:bodyPr/>
        <a:lstStyle/>
        <a:p>
          <a:endParaRPr lang="en-GB"/>
        </a:p>
      </dgm:t>
    </dgm:pt>
    <dgm:pt modelId="{189AC786-05EB-024E-89DF-4EA07AC4D0F2}">
      <dgm:prSet/>
      <dgm:spPr/>
      <dgm:t>
        <a:bodyPr/>
        <a:lstStyle/>
        <a:p>
          <a:r>
            <a:rPr lang="en-GB"/>
            <a:t>Indicazione nuove direzioni per l’impresa;</a:t>
          </a:r>
          <a:endParaRPr lang="en-IT"/>
        </a:p>
      </dgm:t>
    </dgm:pt>
    <dgm:pt modelId="{43304D4A-EE1F-C649-BB95-3235A067BFBE}" type="parTrans" cxnId="{88FCE0C1-7DB0-E044-87C7-9C3A714A2437}">
      <dgm:prSet/>
      <dgm:spPr/>
      <dgm:t>
        <a:bodyPr/>
        <a:lstStyle/>
        <a:p>
          <a:endParaRPr lang="en-GB"/>
        </a:p>
      </dgm:t>
    </dgm:pt>
    <dgm:pt modelId="{14F1C1B6-5855-534D-9AE6-FE097AA1429F}" type="sibTrans" cxnId="{88FCE0C1-7DB0-E044-87C7-9C3A714A2437}">
      <dgm:prSet/>
      <dgm:spPr/>
      <dgm:t>
        <a:bodyPr/>
        <a:lstStyle/>
        <a:p>
          <a:endParaRPr lang="en-GB"/>
        </a:p>
      </dgm:t>
    </dgm:pt>
    <dgm:pt modelId="{E415F26B-39C9-9448-81F2-65EE0D0BD0F7}">
      <dgm:prSet/>
      <dgm:spPr/>
      <dgm:t>
        <a:bodyPr/>
        <a:lstStyle/>
        <a:p>
          <a:r>
            <a:rPr lang="en-GB"/>
            <a:t>Formulazione obiettivi strategici</a:t>
          </a:r>
          <a:endParaRPr lang="en-IT"/>
        </a:p>
      </dgm:t>
    </dgm:pt>
    <dgm:pt modelId="{64F947FE-4286-AA4C-8C51-9F371735C8B8}" type="parTrans" cxnId="{DB8AAA13-DB3C-4E40-BDEE-CF8911D74929}">
      <dgm:prSet/>
      <dgm:spPr/>
      <dgm:t>
        <a:bodyPr/>
        <a:lstStyle/>
        <a:p>
          <a:endParaRPr lang="en-GB"/>
        </a:p>
      </dgm:t>
    </dgm:pt>
    <dgm:pt modelId="{9B1FB463-3E57-8242-9FEA-FF9FE9FCCF61}" type="sibTrans" cxnId="{DB8AAA13-DB3C-4E40-BDEE-CF8911D74929}">
      <dgm:prSet/>
      <dgm:spPr/>
      <dgm:t>
        <a:bodyPr/>
        <a:lstStyle/>
        <a:p>
          <a:endParaRPr lang="en-GB"/>
        </a:p>
      </dgm:t>
    </dgm:pt>
    <dgm:pt modelId="{33B710A2-EF3B-C54F-94D4-F257A750E4C0}">
      <dgm:prSet/>
      <dgm:spPr/>
      <dgm:t>
        <a:bodyPr/>
        <a:lstStyle/>
        <a:p>
          <a:r>
            <a:rPr lang="en-GB"/>
            <a:t>Formulazione linee di azione</a:t>
          </a:r>
          <a:endParaRPr lang="en-IT"/>
        </a:p>
      </dgm:t>
    </dgm:pt>
    <dgm:pt modelId="{0238C761-9836-F349-8988-30867EF981CD}" type="parTrans" cxnId="{B920FB63-EAD4-D444-B5FC-EE7600CDEA91}">
      <dgm:prSet/>
      <dgm:spPr/>
      <dgm:t>
        <a:bodyPr/>
        <a:lstStyle/>
        <a:p>
          <a:endParaRPr lang="en-GB"/>
        </a:p>
      </dgm:t>
    </dgm:pt>
    <dgm:pt modelId="{DCC773C0-0A4A-734F-87C7-66F4D08636C2}" type="sibTrans" cxnId="{B920FB63-EAD4-D444-B5FC-EE7600CDEA91}">
      <dgm:prSet/>
      <dgm:spPr/>
      <dgm:t>
        <a:bodyPr/>
        <a:lstStyle/>
        <a:p>
          <a:endParaRPr lang="en-GB"/>
        </a:p>
      </dgm:t>
    </dgm:pt>
    <dgm:pt modelId="{00E6D430-1004-FC43-AF01-3F58AD310B4B}">
      <dgm:prSet/>
      <dgm:spPr/>
      <dgm:t>
        <a:bodyPr/>
        <a:lstStyle/>
        <a:p>
          <a:r>
            <a:rPr lang="en-GB"/>
            <a:t>Imlementazione e valutazione</a:t>
          </a:r>
          <a:endParaRPr lang="en-IT"/>
        </a:p>
      </dgm:t>
    </dgm:pt>
    <dgm:pt modelId="{0D4D6F4C-11A3-9D43-A368-ECC8E45838B2}" type="parTrans" cxnId="{C742D4BD-6BF1-CB45-AA84-A8EFAD49260B}">
      <dgm:prSet/>
      <dgm:spPr/>
      <dgm:t>
        <a:bodyPr/>
        <a:lstStyle/>
        <a:p>
          <a:endParaRPr lang="en-GB"/>
        </a:p>
      </dgm:t>
    </dgm:pt>
    <dgm:pt modelId="{13A748EE-7738-DB48-B027-BFC41D4BC796}" type="sibTrans" cxnId="{C742D4BD-6BF1-CB45-AA84-A8EFAD49260B}">
      <dgm:prSet/>
      <dgm:spPr/>
      <dgm:t>
        <a:bodyPr/>
        <a:lstStyle/>
        <a:p>
          <a:endParaRPr lang="en-GB"/>
        </a:p>
      </dgm:t>
    </dgm:pt>
    <dgm:pt modelId="{DC0BDB7C-A694-9A46-852F-176D82CBA31E}" type="pres">
      <dgm:prSet presAssocID="{65F59670-58FD-614C-886D-046422EBD759}" presName="Name0" presStyleCnt="0">
        <dgm:presLayoutVars>
          <dgm:dir/>
          <dgm:resizeHandles val="exact"/>
        </dgm:presLayoutVars>
      </dgm:prSet>
      <dgm:spPr/>
    </dgm:pt>
    <dgm:pt modelId="{C46E9598-F0FD-AC46-8634-6EB03C0F5F3A}" type="pres">
      <dgm:prSet presAssocID="{B907B1AA-8E15-BA49-8A65-F0C20FF9260A}" presName="node" presStyleLbl="node1" presStyleIdx="0" presStyleCnt="6">
        <dgm:presLayoutVars>
          <dgm:bulletEnabled val="1"/>
        </dgm:presLayoutVars>
      </dgm:prSet>
      <dgm:spPr/>
    </dgm:pt>
    <dgm:pt modelId="{E6D2C1EA-4961-BB46-A4D9-F85E8D3FDE9D}" type="pres">
      <dgm:prSet presAssocID="{5E52A907-4DE5-984B-B321-7D6F408C0057}" presName="sibTrans" presStyleLbl="sibTrans1D1" presStyleIdx="0" presStyleCnt="5"/>
      <dgm:spPr/>
    </dgm:pt>
    <dgm:pt modelId="{05D73EA2-3778-8746-848C-176B2DBBE752}" type="pres">
      <dgm:prSet presAssocID="{5E52A907-4DE5-984B-B321-7D6F408C0057}" presName="connectorText" presStyleLbl="sibTrans1D1" presStyleIdx="0" presStyleCnt="5"/>
      <dgm:spPr/>
    </dgm:pt>
    <dgm:pt modelId="{686E2795-DCFD-8543-BE35-161F0653EADD}" type="pres">
      <dgm:prSet presAssocID="{3E9A8877-9DA5-8A4B-ABB7-B40DB93CACD7}" presName="node" presStyleLbl="node1" presStyleIdx="1" presStyleCnt="6">
        <dgm:presLayoutVars>
          <dgm:bulletEnabled val="1"/>
        </dgm:presLayoutVars>
      </dgm:prSet>
      <dgm:spPr/>
    </dgm:pt>
    <dgm:pt modelId="{7F45A753-987F-1640-971B-0A89DB2D3E84}" type="pres">
      <dgm:prSet presAssocID="{01C461E6-F6AF-9E4A-9347-4475EEDEC2BE}" presName="sibTrans" presStyleLbl="sibTrans1D1" presStyleIdx="1" presStyleCnt="5"/>
      <dgm:spPr/>
    </dgm:pt>
    <dgm:pt modelId="{99DC46D6-5DA9-0D48-BDE0-143377236FFF}" type="pres">
      <dgm:prSet presAssocID="{01C461E6-F6AF-9E4A-9347-4475EEDEC2BE}" presName="connectorText" presStyleLbl="sibTrans1D1" presStyleIdx="1" presStyleCnt="5"/>
      <dgm:spPr/>
    </dgm:pt>
    <dgm:pt modelId="{EF2D1C23-32BB-2143-8420-8C04228AE3AB}" type="pres">
      <dgm:prSet presAssocID="{189AC786-05EB-024E-89DF-4EA07AC4D0F2}" presName="node" presStyleLbl="node1" presStyleIdx="2" presStyleCnt="6">
        <dgm:presLayoutVars>
          <dgm:bulletEnabled val="1"/>
        </dgm:presLayoutVars>
      </dgm:prSet>
      <dgm:spPr/>
    </dgm:pt>
    <dgm:pt modelId="{FDA1E1CF-0F79-134B-96B5-99E9593E2EB5}" type="pres">
      <dgm:prSet presAssocID="{14F1C1B6-5855-534D-9AE6-FE097AA1429F}" presName="sibTrans" presStyleLbl="sibTrans1D1" presStyleIdx="2" presStyleCnt="5"/>
      <dgm:spPr/>
    </dgm:pt>
    <dgm:pt modelId="{8F5891B6-D990-3842-91EC-74B71F512318}" type="pres">
      <dgm:prSet presAssocID="{14F1C1B6-5855-534D-9AE6-FE097AA1429F}" presName="connectorText" presStyleLbl="sibTrans1D1" presStyleIdx="2" presStyleCnt="5"/>
      <dgm:spPr/>
    </dgm:pt>
    <dgm:pt modelId="{CE4E3ECB-0C01-6844-85D2-3AD497053FF7}" type="pres">
      <dgm:prSet presAssocID="{E415F26B-39C9-9448-81F2-65EE0D0BD0F7}" presName="node" presStyleLbl="node1" presStyleIdx="3" presStyleCnt="6">
        <dgm:presLayoutVars>
          <dgm:bulletEnabled val="1"/>
        </dgm:presLayoutVars>
      </dgm:prSet>
      <dgm:spPr/>
    </dgm:pt>
    <dgm:pt modelId="{18781F36-E5D4-424A-BCDC-FFDEA61BBD8A}" type="pres">
      <dgm:prSet presAssocID="{9B1FB463-3E57-8242-9FEA-FF9FE9FCCF61}" presName="sibTrans" presStyleLbl="sibTrans1D1" presStyleIdx="3" presStyleCnt="5"/>
      <dgm:spPr/>
    </dgm:pt>
    <dgm:pt modelId="{784C3BF3-9942-4942-BB6E-1D2839EA2337}" type="pres">
      <dgm:prSet presAssocID="{9B1FB463-3E57-8242-9FEA-FF9FE9FCCF61}" presName="connectorText" presStyleLbl="sibTrans1D1" presStyleIdx="3" presStyleCnt="5"/>
      <dgm:spPr/>
    </dgm:pt>
    <dgm:pt modelId="{70DEA142-D3B2-494F-9D7D-3B624E8747FC}" type="pres">
      <dgm:prSet presAssocID="{33B710A2-EF3B-C54F-94D4-F257A750E4C0}" presName="node" presStyleLbl="node1" presStyleIdx="4" presStyleCnt="6">
        <dgm:presLayoutVars>
          <dgm:bulletEnabled val="1"/>
        </dgm:presLayoutVars>
      </dgm:prSet>
      <dgm:spPr/>
    </dgm:pt>
    <dgm:pt modelId="{0975D841-E9F0-5440-A1D6-958D36FC8CD5}" type="pres">
      <dgm:prSet presAssocID="{DCC773C0-0A4A-734F-87C7-66F4D08636C2}" presName="sibTrans" presStyleLbl="sibTrans1D1" presStyleIdx="4" presStyleCnt="5"/>
      <dgm:spPr/>
    </dgm:pt>
    <dgm:pt modelId="{AF90D1D4-C09F-0947-857C-5ECB1FE5444A}" type="pres">
      <dgm:prSet presAssocID="{DCC773C0-0A4A-734F-87C7-66F4D08636C2}" presName="connectorText" presStyleLbl="sibTrans1D1" presStyleIdx="4" presStyleCnt="5"/>
      <dgm:spPr/>
    </dgm:pt>
    <dgm:pt modelId="{B64BF8D7-C7FF-5B48-AD0E-8219D0E26E75}" type="pres">
      <dgm:prSet presAssocID="{00E6D430-1004-FC43-AF01-3F58AD310B4B}" presName="node" presStyleLbl="node1" presStyleIdx="5" presStyleCnt="6">
        <dgm:presLayoutVars>
          <dgm:bulletEnabled val="1"/>
        </dgm:presLayoutVars>
      </dgm:prSet>
      <dgm:spPr/>
    </dgm:pt>
  </dgm:ptLst>
  <dgm:cxnLst>
    <dgm:cxn modelId="{FB6B0803-E7C1-904C-875E-BA2C76B52503}" type="presOf" srcId="{33B710A2-EF3B-C54F-94D4-F257A750E4C0}" destId="{70DEA142-D3B2-494F-9D7D-3B624E8747FC}" srcOrd="0" destOrd="0" presId="urn:microsoft.com/office/officeart/2016/7/layout/RepeatingBendingProcessNew"/>
    <dgm:cxn modelId="{E3DEBD03-DB43-0843-AD64-AC3909BE92B1}" type="presOf" srcId="{9B1FB463-3E57-8242-9FEA-FF9FE9FCCF61}" destId="{784C3BF3-9942-4942-BB6E-1D2839EA2337}" srcOrd="1" destOrd="0" presId="urn:microsoft.com/office/officeart/2016/7/layout/RepeatingBendingProcessNew"/>
    <dgm:cxn modelId="{DB8AAA13-DB3C-4E40-BDEE-CF8911D74929}" srcId="{65F59670-58FD-614C-886D-046422EBD759}" destId="{E415F26B-39C9-9448-81F2-65EE0D0BD0F7}" srcOrd="3" destOrd="0" parTransId="{64F947FE-4286-AA4C-8C51-9F371735C8B8}" sibTransId="{9B1FB463-3E57-8242-9FEA-FF9FE9FCCF61}"/>
    <dgm:cxn modelId="{084EED17-62DA-CC4F-87C8-31F3498D631E}" type="presOf" srcId="{B907B1AA-8E15-BA49-8A65-F0C20FF9260A}" destId="{C46E9598-F0FD-AC46-8634-6EB03C0F5F3A}" srcOrd="0" destOrd="0" presId="urn:microsoft.com/office/officeart/2016/7/layout/RepeatingBendingProcessNew"/>
    <dgm:cxn modelId="{0D527A23-9FEE-944B-9B30-3205B0E28F9C}" type="presOf" srcId="{01C461E6-F6AF-9E4A-9347-4475EEDEC2BE}" destId="{7F45A753-987F-1640-971B-0A89DB2D3E84}" srcOrd="0" destOrd="0" presId="urn:microsoft.com/office/officeart/2016/7/layout/RepeatingBendingProcessNew"/>
    <dgm:cxn modelId="{9AD8C828-3B29-BD44-A94B-0446B3846DF3}" type="presOf" srcId="{14F1C1B6-5855-534D-9AE6-FE097AA1429F}" destId="{FDA1E1CF-0F79-134B-96B5-99E9593E2EB5}" srcOrd="0" destOrd="0" presId="urn:microsoft.com/office/officeart/2016/7/layout/RepeatingBendingProcessNew"/>
    <dgm:cxn modelId="{D1ADB532-0642-A94F-99F9-68B320F1396B}" type="presOf" srcId="{14F1C1B6-5855-534D-9AE6-FE097AA1429F}" destId="{8F5891B6-D990-3842-91EC-74B71F512318}" srcOrd="1" destOrd="0" presId="urn:microsoft.com/office/officeart/2016/7/layout/RepeatingBendingProcessNew"/>
    <dgm:cxn modelId="{080EA634-4675-3C44-AE02-EB29C6B62F6F}" type="presOf" srcId="{DCC773C0-0A4A-734F-87C7-66F4D08636C2}" destId="{AF90D1D4-C09F-0947-857C-5ECB1FE5444A}" srcOrd="1" destOrd="0" presId="urn:microsoft.com/office/officeart/2016/7/layout/RepeatingBendingProcessNew"/>
    <dgm:cxn modelId="{E6B6F44A-D236-E346-9E49-1BA5A7D48BA1}" type="presOf" srcId="{9B1FB463-3E57-8242-9FEA-FF9FE9FCCF61}" destId="{18781F36-E5D4-424A-BCDC-FFDEA61BBD8A}" srcOrd="0" destOrd="0" presId="urn:microsoft.com/office/officeart/2016/7/layout/RepeatingBendingProcessNew"/>
    <dgm:cxn modelId="{4212A95B-C9BF-DF45-B129-CF9957387CDE}" type="presOf" srcId="{DCC773C0-0A4A-734F-87C7-66F4D08636C2}" destId="{0975D841-E9F0-5440-A1D6-958D36FC8CD5}" srcOrd="0" destOrd="0" presId="urn:microsoft.com/office/officeart/2016/7/layout/RepeatingBendingProcessNew"/>
    <dgm:cxn modelId="{6C26215D-5EEE-4F4C-A29C-DCCCFE1AA25A}" type="presOf" srcId="{189AC786-05EB-024E-89DF-4EA07AC4D0F2}" destId="{EF2D1C23-32BB-2143-8420-8C04228AE3AB}" srcOrd="0" destOrd="0" presId="urn:microsoft.com/office/officeart/2016/7/layout/RepeatingBendingProcessNew"/>
    <dgm:cxn modelId="{B920FB63-EAD4-D444-B5FC-EE7600CDEA91}" srcId="{65F59670-58FD-614C-886D-046422EBD759}" destId="{33B710A2-EF3B-C54F-94D4-F257A750E4C0}" srcOrd="4" destOrd="0" parTransId="{0238C761-9836-F349-8988-30867EF981CD}" sibTransId="{DCC773C0-0A4A-734F-87C7-66F4D08636C2}"/>
    <dgm:cxn modelId="{2D32416B-6891-834D-BC98-99CD7C3998E1}" type="presOf" srcId="{E415F26B-39C9-9448-81F2-65EE0D0BD0F7}" destId="{CE4E3ECB-0C01-6844-85D2-3AD497053FF7}" srcOrd="0" destOrd="0" presId="urn:microsoft.com/office/officeart/2016/7/layout/RepeatingBendingProcessNew"/>
    <dgm:cxn modelId="{21C64271-289D-1B4E-B0A4-1C4A0D9341DE}" srcId="{65F59670-58FD-614C-886D-046422EBD759}" destId="{B907B1AA-8E15-BA49-8A65-F0C20FF9260A}" srcOrd="0" destOrd="0" parTransId="{471B96A8-3917-F147-8384-254F21B5C4B3}" sibTransId="{5E52A907-4DE5-984B-B321-7D6F408C0057}"/>
    <dgm:cxn modelId="{A1C3EA77-F34A-AE4A-9505-A3B727F03843}" type="presOf" srcId="{00E6D430-1004-FC43-AF01-3F58AD310B4B}" destId="{B64BF8D7-C7FF-5B48-AD0E-8219D0E26E75}" srcOrd="0" destOrd="0" presId="urn:microsoft.com/office/officeart/2016/7/layout/RepeatingBendingProcessNew"/>
    <dgm:cxn modelId="{416EB38D-C017-3C47-82DB-DE62F3D46026}" type="presOf" srcId="{65F59670-58FD-614C-886D-046422EBD759}" destId="{DC0BDB7C-A694-9A46-852F-176D82CBA31E}" srcOrd="0" destOrd="0" presId="urn:microsoft.com/office/officeart/2016/7/layout/RepeatingBendingProcessNew"/>
    <dgm:cxn modelId="{E48DC5B7-BEC5-CF41-A547-F3656BBBED13}" type="presOf" srcId="{3E9A8877-9DA5-8A4B-ABB7-B40DB93CACD7}" destId="{686E2795-DCFD-8543-BE35-161F0653EADD}" srcOrd="0" destOrd="0" presId="urn:microsoft.com/office/officeart/2016/7/layout/RepeatingBendingProcessNew"/>
    <dgm:cxn modelId="{C742D4BD-6BF1-CB45-AA84-A8EFAD49260B}" srcId="{65F59670-58FD-614C-886D-046422EBD759}" destId="{00E6D430-1004-FC43-AF01-3F58AD310B4B}" srcOrd="5" destOrd="0" parTransId="{0D4D6F4C-11A3-9D43-A368-ECC8E45838B2}" sibTransId="{13A748EE-7738-DB48-B027-BFC41D4BC796}"/>
    <dgm:cxn modelId="{88FCE0C1-7DB0-E044-87C7-9C3A714A2437}" srcId="{65F59670-58FD-614C-886D-046422EBD759}" destId="{189AC786-05EB-024E-89DF-4EA07AC4D0F2}" srcOrd="2" destOrd="0" parTransId="{43304D4A-EE1F-C649-BB95-3235A067BFBE}" sibTransId="{14F1C1B6-5855-534D-9AE6-FE097AA1429F}"/>
    <dgm:cxn modelId="{28B455C6-0999-3744-ABB7-4AD0A77ADE6D}" type="presOf" srcId="{01C461E6-F6AF-9E4A-9347-4475EEDEC2BE}" destId="{99DC46D6-5DA9-0D48-BDE0-143377236FFF}" srcOrd="1" destOrd="0" presId="urn:microsoft.com/office/officeart/2016/7/layout/RepeatingBendingProcessNew"/>
    <dgm:cxn modelId="{9FB8ACD1-3303-BE41-8504-89DF93B6DC26}" srcId="{65F59670-58FD-614C-886D-046422EBD759}" destId="{3E9A8877-9DA5-8A4B-ABB7-B40DB93CACD7}" srcOrd="1" destOrd="0" parTransId="{07DDB785-132C-2C4A-8B1B-8931441D13B9}" sibTransId="{01C461E6-F6AF-9E4A-9347-4475EEDEC2BE}"/>
    <dgm:cxn modelId="{5F8B4ED3-6465-CE48-A000-34EA53164251}" type="presOf" srcId="{5E52A907-4DE5-984B-B321-7D6F408C0057}" destId="{05D73EA2-3778-8746-848C-176B2DBBE752}" srcOrd="1" destOrd="0" presId="urn:microsoft.com/office/officeart/2016/7/layout/RepeatingBendingProcessNew"/>
    <dgm:cxn modelId="{2DD23AFC-1890-7540-A6F6-D7653F37A010}" type="presOf" srcId="{5E52A907-4DE5-984B-B321-7D6F408C0057}" destId="{E6D2C1EA-4961-BB46-A4D9-F85E8D3FDE9D}" srcOrd="0" destOrd="0" presId="urn:microsoft.com/office/officeart/2016/7/layout/RepeatingBendingProcessNew"/>
    <dgm:cxn modelId="{5A41EABC-0B6B-254E-8CBD-540ED5326800}" type="presParOf" srcId="{DC0BDB7C-A694-9A46-852F-176D82CBA31E}" destId="{C46E9598-F0FD-AC46-8634-6EB03C0F5F3A}" srcOrd="0" destOrd="0" presId="urn:microsoft.com/office/officeart/2016/7/layout/RepeatingBendingProcessNew"/>
    <dgm:cxn modelId="{D50C2818-03EF-6949-9ACA-B0DE505202E2}" type="presParOf" srcId="{DC0BDB7C-A694-9A46-852F-176D82CBA31E}" destId="{E6D2C1EA-4961-BB46-A4D9-F85E8D3FDE9D}" srcOrd="1" destOrd="0" presId="urn:microsoft.com/office/officeart/2016/7/layout/RepeatingBendingProcessNew"/>
    <dgm:cxn modelId="{6642C865-D3FA-BE48-86DE-7B0E280D6E12}" type="presParOf" srcId="{E6D2C1EA-4961-BB46-A4D9-F85E8D3FDE9D}" destId="{05D73EA2-3778-8746-848C-176B2DBBE752}" srcOrd="0" destOrd="0" presId="urn:microsoft.com/office/officeart/2016/7/layout/RepeatingBendingProcessNew"/>
    <dgm:cxn modelId="{D6734521-971A-AB47-A824-FB1553116799}" type="presParOf" srcId="{DC0BDB7C-A694-9A46-852F-176D82CBA31E}" destId="{686E2795-DCFD-8543-BE35-161F0653EADD}" srcOrd="2" destOrd="0" presId="urn:microsoft.com/office/officeart/2016/7/layout/RepeatingBendingProcessNew"/>
    <dgm:cxn modelId="{D3C59E19-CA5C-8040-ADE5-0641F269E6F9}" type="presParOf" srcId="{DC0BDB7C-A694-9A46-852F-176D82CBA31E}" destId="{7F45A753-987F-1640-971B-0A89DB2D3E84}" srcOrd="3" destOrd="0" presId="urn:microsoft.com/office/officeart/2016/7/layout/RepeatingBendingProcessNew"/>
    <dgm:cxn modelId="{AAFBB277-64E6-E54A-81DD-78A8347A16AA}" type="presParOf" srcId="{7F45A753-987F-1640-971B-0A89DB2D3E84}" destId="{99DC46D6-5DA9-0D48-BDE0-143377236FFF}" srcOrd="0" destOrd="0" presId="urn:microsoft.com/office/officeart/2016/7/layout/RepeatingBendingProcessNew"/>
    <dgm:cxn modelId="{63FF0F96-0C5E-6745-A1A8-B273EEB3D4A1}" type="presParOf" srcId="{DC0BDB7C-A694-9A46-852F-176D82CBA31E}" destId="{EF2D1C23-32BB-2143-8420-8C04228AE3AB}" srcOrd="4" destOrd="0" presId="urn:microsoft.com/office/officeart/2016/7/layout/RepeatingBendingProcessNew"/>
    <dgm:cxn modelId="{84EB6CD3-4DB9-0B4D-87E5-52CDA7BE1B11}" type="presParOf" srcId="{DC0BDB7C-A694-9A46-852F-176D82CBA31E}" destId="{FDA1E1CF-0F79-134B-96B5-99E9593E2EB5}" srcOrd="5" destOrd="0" presId="urn:microsoft.com/office/officeart/2016/7/layout/RepeatingBendingProcessNew"/>
    <dgm:cxn modelId="{89BC2E4F-4078-8F46-9638-506A3B479729}" type="presParOf" srcId="{FDA1E1CF-0F79-134B-96B5-99E9593E2EB5}" destId="{8F5891B6-D990-3842-91EC-74B71F512318}" srcOrd="0" destOrd="0" presId="urn:microsoft.com/office/officeart/2016/7/layout/RepeatingBendingProcessNew"/>
    <dgm:cxn modelId="{29937189-7A5B-7345-B21D-B0D32CFB69C1}" type="presParOf" srcId="{DC0BDB7C-A694-9A46-852F-176D82CBA31E}" destId="{CE4E3ECB-0C01-6844-85D2-3AD497053FF7}" srcOrd="6" destOrd="0" presId="urn:microsoft.com/office/officeart/2016/7/layout/RepeatingBendingProcessNew"/>
    <dgm:cxn modelId="{8EA4CEB5-76FD-BA42-97C0-53168D03B6BD}" type="presParOf" srcId="{DC0BDB7C-A694-9A46-852F-176D82CBA31E}" destId="{18781F36-E5D4-424A-BCDC-FFDEA61BBD8A}" srcOrd="7" destOrd="0" presId="urn:microsoft.com/office/officeart/2016/7/layout/RepeatingBendingProcessNew"/>
    <dgm:cxn modelId="{D026A65A-EA74-7147-8DD9-D30B1B46BC27}" type="presParOf" srcId="{18781F36-E5D4-424A-BCDC-FFDEA61BBD8A}" destId="{784C3BF3-9942-4942-BB6E-1D2839EA2337}" srcOrd="0" destOrd="0" presId="urn:microsoft.com/office/officeart/2016/7/layout/RepeatingBendingProcessNew"/>
    <dgm:cxn modelId="{4487470F-FA1E-CF44-8639-DB597D87E750}" type="presParOf" srcId="{DC0BDB7C-A694-9A46-852F-176D82CBA31E}" destId="{70DEA142-D3B2-494F-9D7D-3B624E8747FC}" srcOrd="8" destOrd="0" presId="urn:microsoft.com/office/officeart/2016/7/layout/RepeatingBendingProcessNew"/>
    <dgm:cxn modelId="{52A9A941-B23F-0A42-88BF-A17E3741BEA9}" type="presParOf" srcId="{DC0BDB7C-A694-9A46-852F-176D82CBA31E}" destId="{0975D841-E9F0-5440-A1D6-958D36FC8CD5}" srcOrd="9" destOrd="0" presId="urn:microsoft.com/office/officeart/2016/7/layout/RepeatingBendingProcessNew"/>
    <dgm:cxn modelId="{4B0BF319-B6EF-8A4E-B00A-D0EF22330460}" type="presParOf" srcId="{0975D841-E9F0-5440-A1D6-958D36FC8CD5}" destId="{AF90D1D4-C09F-0947-857C-5ECB1FE5444A}" srcOrd="0" destOrd="0" presId="urn:microsoft.com/office/officeart/2016/7/layout/RepeatingBendingProcessNew"/>
    <dgm:cxn modelId="{871A9BF1-8EFC-6A47-876C-35D4982DE05A}" type="presParOf" srcId="{DC0BDB7C-A694-9A46-852F-176D82CBA31E}" destId="{B64BF8D7-C7FF-5B48-AD0E-8219D0E26E75}"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3AE0F9-B884-4C31-9DF9-64F39348E991}"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DBC0BDDB-6646-40AF-8360-73FBB15A0D42}">
      <dgm:prSet/>
      <dgm:spPr/>
      <dgm:t>
        <a:bodyPr/>
        <a:lstStyle/>
        <a:p>
          <a:r>
            <a:rPr lang="en-GB"/>
            <a:t>Elementi di critica al sistema di management in alcuni classici: </a:t>
          </a:r>
          <a:endParaRPr lang="en-US"/>
        </a:p>
      </dgm:t>
    </dgm:pt>
    <dgm:pt modelId="{2F98BDA6-84B0-4051-ADAF-93B7572F0D27}" type="parTrans" cxnId="{32074CA4-4F39-4589-8BDD-7ABE802DDC8B}">
      <dgm:prSet/>
      <dgm:spPr/>
      <dgm:t>
        <a:bodyPr/>
        <a:lstStyle/>
        <a:p>
          <a:endParaRPr lang="en-US"/>
        </a:p>
      </dgm:t>
    </dgm:pt>
    <dgm:pt modelId="{B9CF9D59-4BA6-4BFE-99CE-2C8A2C3F712F}" type="sibTrans" cxnId="{32074CA4-4F39-4589-8BDD-7ABE802DDC8B}">
      <dgm:prSet/>
      <dgm:spPr/>
      <dgm:t>
        <a:bodyPr/>
        <a:lstStyle/>
        <a:p>
          <a:endParaRPr lang="en-US"/>
        </a:p>
      </dgm:t>
    </dgm:pt>
    <dgm:pt modelId="{F62EF887-B95E-4586-9DA1-2BE6A1F32BF4}">
      <dgm:prSet/>
      <dgm:spPr/>
      <dgm:t>
        <a:bodyPr/>
        <a:lstStyle/>
        <a:p>
          <a:r>
            <a:rPr lang="en-GB"/>
            <a:t>A. Smith, Marx, Weber, Braverman, Foucault </a:t>
          </a:r>
          <a:endParaRPr lang="en-US"/>
        </a:p>
      </dgm:t>
    </dgm:pt>
    <dgm:pt modelId="{6A92ECBF-1743-4F63-ADCB-9EC039660214}" type="parTrans" cxnId="{2FA3BAFA-7891-4B17-82E4-B3C878EE5145}">
      <dgm:prSet/>
      <dgm:spPr/>
      <dgm:t>
        <a:bodyPr/>
        <a:lstStyle/>
        <a:p>
          <a:endParaRPr lang="en-US"/>
        </a:p>
      </dgm:t>
    </dgm:pt>
    <dgm:pt modelId="{ED0AA552-4C81-4BF8-ABFE-8CF01D2C896C}" type="sibTrans" cxnId="{2FA3BAFA-7891-4B17-82E4-B3C878EE5145}">
      <dgm:prSet/>
      <dgm:spPr/>
      <dgm:t>
        <a:bodyPr/>
        <a:lstStyle/>
        <a:p>
          <a:endParaRPr lang="en-US"/>
        </a:p>
      </dgm:t>
    </dgm:pt>
    <dgm:pt modelId="{35689615-F4D7-4B1A-A4EC-F059306FD7E2}">
      <dgm:prSet/>
      <dgm:spPr/>
      <dgm:t>
        <a:bodyPr/>
        <a:lstStyle/>
        <a:p>
          <a:r>
            <a:rPr lang="en-GB"/>
            <a:t>La “scuola di Francoforte” </a:t>
          </a:r>
          <a:endParaRPr lang="en-US"/>
        </a:p>
      </dgm:t>
    </dgm:pt>
    <dgm:pt modelId="{93E4FD53-A796-4FFF-86F0-51BD9FF63ED7}" type="parTrans" cxnId="{EAF01BFC-D0A2-4636-BEE0-C3DE13A985D5}">
      <dgm:prSet/>
      <dgm:spPr/>
      <dgm:t>
        <a:bodyPr/>
        <a:lstStyle/>
        <a:p>
          <a:endParaRPr lang="en-US"/>
        </a:p>
      </dgm:t>
    </dgm:pt>
    <dgm:pt modelId="{438B742C-5962-41CD-B639-718438B79845}" type="sibTrans" cxnId="{EAF01BFC-D0A2-4636-BEE0-C3DE13A985D5}">
      <dgm:prSet/>
      <dgm:spPr/>
      <dgm:t>
        <a:bodyPr/>
        <a:lstStyle/>
        <a:p>
          <a:endParaRPr lang="en-US"/>
        </a:p>
      </dgm:t>
    </dgm:pt>
    <dgm:pt modelId="{3D1AE75B-E8AF-4958-8B36-22BDE82549A1}">
      <dgm:prSet/>
      <dgm:spPr/>
      <dgm:t>
        <a:bodyPr/>
        <a:lstStyle/>
        <a:p>
          <a:r>
            <a:rPr lang="en-GB"/>
            <a:t>Horkheimer, Adorno, Marcuse, Habermas, Wellmer </a:t>
          </a:r>
          <a:endParaRPr lang="en-US"/>
        </a:p>
      </dgm:t>
    </dgm:pt>
    <dgm:pt modelId="{0A1859C3-0A17-467B-9C92-57FCDFB631B1}" type="parTrans" cxnId="{67CA921A-E3B3-4BD7-A469-E095FD460DCC}">
      <dgm:prSet/>
      <dgm:spPr/>
      <dgm:t>
        <a:bodyPr/>
        <a:lstStyle/>
        <a:p>
          <a:endParaRPr lang="en-US"/>
        </a:p>
      </dgm:t>
    </dgm:pt>
    <dgm:pt modelId="{002BBD38-A9B4-4618-AEEF-437AB904320D}" type="sibTrans" cxnId="{67CA921A-E3B3-4BD7-A469-E095FD460DCC}">
      <dgm:prSet/>
      <dgm:spPr/>
      <dgm:t>
        <a:bodyPr/>
        <a:lstStyle/>
        <a:p>
          <a:endParaRPr lang="en-US"/>
        </a:p>
      </dgm:t>
    </dgm:pt>
    <dgm:pt modelId="{6E30C2D5-950A-904E-B47F-4797EF05F8B0}" type="pres">
      <dgm:prSet presAssocID="{DB3AE0F9-B884-4C31-9DF9-64F39348E991}" presName="Name0" presStyleCnt="0">
        <dgm:presLayoutVars>
          <dgm:dir/>
          <dgm:animLvl val="lvl"/>
          <dgm:resizeHandles val="exact"/>
        </dgm:presLayoutVars>
      </dgm:prSet>
      <dgm:spPr/>
    </dgm:pt>
    <dgm:pt modelId="{29F1BA5E-785C-884F-984B-469EFC758686}" type="pres">
      <dgm:prSet presAssocID="{DBC0BDDB-6646-40AF-8360-73FBB15A0D42}" presName="linNode" presStyleCnt="0"/>
      <dgm:spPr/>
    </dgm:pt>
    <dgm:pt modelId="{0F7F5C66-1C36-FE4F-AEAA-206058E46D68}" type="pres">
      <dgm:prSet presAssocID="{DBC0BDDB-6646-40AF-8360-73FBB15A0D42}" presName="parentText" presStyleLbl="node1" presStyleIdx="0" presStyleCnt="2">
        <dgm:presLayoutVars>
          <dgm:chMax val="1"/>
          <dgm:bulletEnabled val="1"/>
        </dgm:presLayoutVars>
      </dgm:prSet>
      <dgm:spPr/>
    </dgm:pt>
    <dgm:pt modelId="{1A71B168-D060-6448-9717-E3DBA6121B28}" type="pres">
      <dgm:prSet presAssocID="{DBC0BDDB-6646-40AF-8360-73FBB15A0D42}" presName="descendantText" presStyleLbl="alignAccFollowNode1" presStyleIdx="0" presStyleCnt="2">
        <dgm:presLayoutVars>
          <dgm:bulletEnabled val="1"/>
        </dgm:presLayoutVars>
      </dgm:prSet>
      <dgm:spPr/>
    </dgm:pt>
    <dgm:pt modelId="{D035D1CC-AA38-BD4B-BCB6-A3DB260B62C0}" type="pres">
      <dgm:prSet presAssocID="{B9CF9D59-4BA6-4BFE-99CE-2C8A2C3F712F}" presName="sp" presStyleCnt="0"/>
      <dgm:spPr/>
    </dgm:pt>
    <dgm:pt modelId="{A6704708-0DFB-AE45-A962-840FA4314515}" type="pres">
      <dgm:prSet presAssocID="{35689615-F4D7-4B1A-A4EC-F059306FD7E2}" presName="linNode" presStyleCnt="0"/>
      <dgm:spPr/>
    </dgm:pt>
    <dgm:pt modelId="{9CAF99B1-568B-894E-B140-B2D9CD104D86}" type="pres">
      <dgm:prSet presAssocID="{35689615-F4D7-4B1A-A4EC-F059306FD7E2}" presName="parentText" presStyleLbl="node1" presStyleIdx="1" presStyleCnt="2">
        <dgm:presLayoutVars>
          <dgm:chMax val="1"/>
          <dgm:bulletEnabled val="1"/>
        </dgm:presLayoutVars>
      </dgm:prSet>
      <dgm:spPr/>
    </dgm:pt>
    <dgm:pt modelId="{954BBA18-0511-F847-B7D2-A799B15D0E5A}" type="pres">
      <dgm:prSet presAssocID="{35689615-F4D7-4B1A-A4EC-F059306FD7E2}" presName="descendantText" presStyleLbl="alignAccFollowNode1" presStyleIdx="1" presStyleCnt="2">
        <dgm:presLayoutVars>
          <dgm:bulletEnabled val="1"/>
        </dgm:presLayoutVars>
      </dgm:prSet>
      <dgm:spPr/>
    </dgm:pt>
  </dgm:ptLst>
  <dgm:cxnLst>
    <dgm:cxn modelId="{67CA921A-E3B3-4BD7-A469-E095FD460DCC}" srcId="{35689615-F4D7-4B1A-A4EC-F059306FD7E2}" destId="{3D1AE75B-E8AF-4958-8B36-22BDE82549A1}" srcOrd="0" destOrd="0" parTransId="{0A1859C3-0A17-467B-9C92-57FCDFB631B1}" sibTransId="{002BBD38-A9B4-4618-AEEF-437AB904320D}"/>
    <dgm:cxn modelId="{57E3295F-D99D-0B47-A3BA-80CA2FAAC4A7}" type="presOf" srcId="{DB3AE0F9-B884-4C31-9DF9-64F39348E991}" destId="{6E30C2D5-950A-904E-B47F-4797EF05F8B0}" srcOrd="0" destOrd="0" presId="urn:microsoft.com/office/officeart/2005/8/layout/vList5"/>
    <dgm:cxn modelId="{D9D3DC6C-6FFC-1E4D-BB85-0AF622D9E17C}" type="presOf" srcId="{DBC0BDDB-6646-40AF-8360-73FBB15A0D42}" destId="{0F7F5C66-1C36-FE4F-AEAA-206058E46D68}" srcOrd="0" destOrd="0" presId="urn:microsoft.com/office/officeart/2005/8/layout/vList5"/>
    <dgm:cxn modelId="{32074CA4-4F39-4589-8BDD-7ABE802DDC8B}" srcId="{DB3AE0F9-B884-4C31-9DF9-64F39348E991}" destId="{DBC0BDDB-6646-40AF-8360-73FBB15A0D42}" srcOrd="0" destOrd="0" parTransId="{2F98BDA6-84B0-4051-ADAF-93B7572F0D27}" sibTransId="{B9CF9D59-4BA6-4BFE-99CE-2C8A2C3F712F}"/>
    <dgm:cxn modelId="{3BBC0CC1-02DE-9341-8739-6941ABF62DAC}" type="presOf" srcId="{3D1AE75B-E8AF-4958-8B36-22BDE82549A1}" destId="{954BBA18-0511-F847-B7D2-A799B15D0E5A}" srcOrd="0" destOrd="0" presId="urn:microsoft.com/office/officeart/2005/8/layout/vList5"/>
    <dgm:cxn modelId="{817A5DE9-F0D5-764A-8B81-D964B4AFBEDE}" type="presOf" srcId="{F62EF887-B95E-4586-9DA1-2BE6A1F32BF4}" destId="{1A71B168-D060-6448-9717-E3DBA6121B28}" srcOrd="0" destOrd="0" presId="urn:microsoft.com/office/officeart/2005/8/layout/vList5"/>
    <dgm:cxn modelId="{7DC0CBF8-007A-4342-86BA-1D9326DA953C}" type="presOf" srcId="{35689615-F4D7-4B1A-A4EC-F059306FD7E2}" destId="{9CAF99B1-568B-894E-B140-B2D9CD104D86}" srcOrd="0" destOrd="0" presId="urn:microsoft.com/office/officeart/2005/8/layout/vList5"/>
    <dgm:cxn modelId="{2FA3BAFA-7891-4B17-82E4-B3C878EE5145}" srcId="{DBC0BDDB-6646-40AF-8360-73FBB15A0D42}" destId="{F62EF887-B95E-4586-9DA1-2BE6A1F32BF4}" srcOrd="0" destOrd="0" parTransId="{6A92ECBF-1743-4F63-ADCB-9EC039660214}" sibTransId="{ED0AA552-4C81-4BF8-ABFE-8CF01D2C896C}"/>
    <dgm:cxn modelId="{EAF01BFC-D0A2-4636-BEE0-C3DE13A985D5}" srcId="{DB3AE0F9-B884-4C31-9DF9-64F39348E991}" destId="{35689615-F4D7-4B1A-A4EC-F059306FD7E2}" srcOrd="1" destOrd="0" parTransId="{93E4FD53-A796-4FFF-86F0-51BD9FF63ED7}" sibTransId="{438B742C-5962-41CD-B639-718438B79845}"/>
    <dgm:cxn modelId="{A3D69807-EFE6-A146-9983-3D1C2D74E83C}" type="presParOf" srcId="{6E30C2D5-950A-904E-B47F-4797EF05F8B0}" destId="{29F1BA5E-785C-884F-984B-469EFC758686}" srcOrd="0" destOrd="0" presId="urn:microsoft.com/office/officeart/2005/8/layout/vList5"/>
    <dgm:cxn modelId="{E7262989-23C8-B741-8975-3DFD64FA6095}" type="presParOf" srcId="{29F1BA5E-785C-884F-984B-469EFC758686}" destId="{0F7F5C66-1C36-FE4F-AEAA-206058E46D68}" srcOrd="0" destOrd="0" presId="urn:microsoft.com/office/officeart/2005/8/layout/vList5"/>
    <dgm:cxn modelId="{8F4BA022-21C5-A34B-B2DC-F0C6541392A3}" type="presParOf" srcId="{29F1BA5E-785C-884F-984B-469EFC758686}" destId="{1A71B168-D060-6448-9717-E3DBA6121B28}" srcOrd="1" destOrd="0" presId="urn:microsoft.com/office/officeart/2005/8/layout/vList5"/>
    <dgm:cxn modelId="{A31AA590-8037-EF4E-87E7-0DED7EAA0BC3}" type="presParOf" srcId="{6E30C2D5-950A-904E-B47F-4797EF05F8B0}" destId="{D035D1CC-AA38-BD4B-BCB6-A3DB260B62C0}" srcOrd="1" destOrd="0" presId="urn:microsoft.com/office/officeart/2005/8/layout/vList5"/>
    <dgm:cxn modelId="{A247B5FE-70E9-224A-95CF-D5035B08C73D}" type="presParOf" srcId="{6E30C2D5-950A-904E-B47F-4797EF05F8B0}" destId="{A6704708-0DFB-AE45-A962-840FA4314515}" srcOrd="2" destOrd="0" presId="urn:microsoft.com/office/officeart/2005/8/layout/vList5"/>
    <dgm:cxn modelId="{4EBADE19-EB7A-654C-A9DF-CBF81E505956}" type="presParOf" srcId="{A6704708-0DFB-AE45-A962-840FA4314515}" destId="{9CAF99B1-568B-894E-B140-B2D9CD104D86}" srcOrd="0" destOrd="0" presId="urn:microsoft.com/office/officeart/2005/8/layout/vList5"/>
    <dgm:cxn modelId="{E81EE9BC-25E2-2B4A-BA09-B5CB86D6259C}" type="presParOf" srcId="{A6704708-0DFB-AE45-A962-840FA4314515}" destId="{954BBA18-0511-F847-B7D2-A799B15D0E5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6C7DC0-395E-4422-9F34-CEB94CF60821}"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42509936-635D-4DA6-99A9-EBF5E2599861}">
      <dgm:prSet/>
      <dgm:spPr/>
      <dgm:t>
        <a:bodyPr/>
        <a:lstStyle/>
        <a:p>
          <a:r>
            <a:rPr lang="en-US"/>
            <a:t>Efficienza o controllo?</a:t>
          </a:r>
        </a:p>
      </dgm:t>
    </dgm:pt>
    <dgm:pt modelId="{336D6CB2-E4E8-43FC-9ED9-7BA4528DE0FD}" type="parTrans" cxnId="{4C25752C-C77E-4FB9-9697-7544C0FEB8A3}">
      <dgm:prSet/>
      <dgm:spPr/>
      <dgm:t>
        <a:bodyPr/>
        <a:lstStyle/>
        <a:p>
          <a:endParaRPr lang="en-US"/>
        </a:p>
      </dgm:t>
    </dgm:pt>
    <dgm:pt modelId="{45355579-68F3-403A-AFA9-17DB2F6333E5}" type="sibTrans" cxnId="{4C25752C-C77E-4FB9-9697-7544C0FEB8A3}">
      <dgm:prSet/>
      <dgm:spPr/>
      <dgm:t>
        <a:bodyPr/>
        <a:lstStyle/>
        <a:p>
          <a:endParaRPr lang="en-US"/>
        </a:p>
      </dgm:t>
    </dgm:pt>
    <dgm:pt modelId="{5BCA817E-37FF-480B-9FFA-6BA484CE649C}">
      <dgm:prSet/>
      <dgm:spPr/>
      <dgm:t>
        <a:bodyPr/>
        <a:lstStyle/>
        <a:p>
          <a:r>
            <a:rPr lang="en-GB"/>
            <a:t>Il controllo assume una nuova forma strutturale: controllo tecnico (basato sulle tecnologie) o burocratico (basato su dimensioni sociali e organizzative) </a:t>
          </a:r>
          <a:endParaRPr lang="en-US"/>
        </a:p>
      </dgm:t>
    </dgm:pt>
    <dgm:pt modelId="{C393085B-72F8-4EC6-9F3B-F7C55A7A4AA4}" type="parTrans" cxnId="{359E7417-B2D5-4429-9AA3-0A7471463085}">
      <dgm:prSet/>
      <dgm:spPr/>
      <dgm:t>
        <a:bodyPr/>
        <a:lstStyle/>
        <a:p>
          <a:endParaRPr lang="en-US"/>
        </a:p>
      </dgm:t>
    </dgm:pt>
    <dgm:pt modelId="{6980E366-A6B1-4A88-9224-0B11950CD796}" type="sibTrans" cxnId="{359E7417-B2D5-4429-9AA3-0A7471463085}">
      <dgm:prSet/>
      <dgm:spPr/>
      <dgm:t>
        <a:bodyPr/>
        <a:lstStyle/>
        <a:p>
          <a:endParaRPr lang="en-US"/>
        </a:p>
      </dgm:t>
    </dgm:pt>
    <dgm:pt modelId="{110696A5-434C-487E-8C7F-A66CB7B2A2FF}">
      <dgm:prSet/>
      <dgm:spPr/>
      <dgm:t>
        <a:bodyPr/>
        <a:lstStyle/>
        <a:p>
          <a:r>
            <a:rPr lang="en-US"/>
            <a:t>Il concetto di buon lavoratore</a:t>
          </a:r>
        </a:p>
      </dgm:t>
    </dgm:pt>
    <dgm:pt modelId="{D52F8CFD-D2DE-42CD-9CB6-3DD50E065F0C}" type="parTrans" cxnId="{6CFEAC60-223C-48B8-885F-BACD9187F961}">
      <dgm:prSet/>
      <dgm:spPr/>
      <dgm:t>
        <a:bodyPr/>
        <a:lstStyle/>
        <a:p>
          <a:endParaRPr lang="en-US"/>
        </a:p>
      </dgm:t>
    </dgm:pt>
    <dgm:pt modelId="{BEDEC680-79E2-434B-BD74-D1602489F678}" type="sibTrans" cxnId="{6CFEAC60-223C-48B8-885F-BACD9187F961}">
      <dgm:prSet/>
      <dgm:spPr/>
      <dgm:t>
        <a:bodyPr/>
        <a:lstStyle/>
        <a:p>
          <a:endParaRPr lang="en-US"/>
        </a:p>
      </dgm:t>
    </dgm:pt>
    <dgm:pt modelId="{779C6748-3C15-4BF0-88EA-4B7D95BF8892}">
      <dgm:prSet/>
      <dgm:spPr/>
      <dgm:t>
        <a:bodyPr/>
        <a:lstStyle/>
        <a:p>
          <a:r>
            <a:rPr lang="en-GB"/>
            <a:t>Il processo di lavoro deve essere definito in termini di relazioni sociali (relazioni di produzione), necessarie per la produzione di oggetti utili. Le relazioni di sfruttamento rappresentano una partizione delle relazioni di produzione </a:t>
          </a:r>
          <a:endParaRPr lang="en-US"/>
        </a:p>
      </dgm:t>
    </dgm:pt>
    <dgm:pt modelId="{909B2018-6C30-45BF-8E12-62D7E677BC93}" type="parTrans" cxnId="{521989D2-41E6-4A4F-ABFD-F5C257B9E8E3}">
      <dgm:prSet/>
      <dgm:spPr/>
      <dgm:t>
        <a:bodyPr/>
        <a:lstStyle/>
        <a:p>
          <a:endParaRPr lang="en-US"/>
        </a:p>
      </dgm:t>
    </dgm:pt>
    <dgm:pt modelId="{4682E0DD-A265-48AD-929C-8E5A198D0528}" type="sibTrans" cxnId="{521989D2-41E6-4A4F-ABFD-F5C257B9E8E3}">
      <dgm:prSet/>
      <dgm:spPr/>
      <dgm:t>
        <a:bodyPr/>
        <a:lstStyle/>
        <a:p>
          <a:endParaRPr lang="en-US"/>
        </a:p>
      </dgm:t>
    </dgm:pt>
    <dgm:pt modelId="{3CD70393-8EE5-43FA-B19F-7166068EC3E7}">
      <dgm:prSet/>
      <dgm:spPr/>
      <dgm:t>
        <a:bodyPr/>
        <a:lstStyle/>
        <a:p>
          <a:r>
            <a:rPr lang="en-US"/>
            <a:t>Il consenso</a:t>
          </a:r>
        </a:p>
      </dgm:t>
    </dgm:pt>
    <dgm:pt modelId="{932E708F-C214-4496-8332-F86B106FCC63}" type="parTrans" cxnId="{C4E08001-C98A-48AF-9B39-A2119AB9B5C3}">
      <dgm:prSet/>
      <dgm:spPr/>
      <dgm:t>
        <a:bodyPr/>
        <a:lstStyle/>
        <a:p>
          <a:endParaRPr lang="en-US"/>
        </a:p>
      </dgm:t>
    </dgm:pt>
    <dgm:pt modelId="{4B4402A1-33DD-4DA2-81E1-4997A6944CD4}" type="sibTrans" cxnId="{C4E08001-C98A-48AF-9B39-A2119AB9B5C3}">
      <dgm:prSet/>
      <dgm:spPr/>
      <dgm:t>
        <a:bodyPr/>
        <a:lstStyle/>
        <a:p>
          <a:endParaRPr lang="en-US"/>
        </a:p>
      </dgm:t>
    </dgm:pt>
    <dgm:pt modelId="{1C87881E-E624-436E-8E79-90B6F1352467}">
      <dgm:prSet/>
      <dgm:spPr/>
      <dgm:t>
        <a:bodyPr/>
        <a:lstStyle/>
        <a:p>
          <a:r>
            <a:rPr lang="en-GB" b="1"/>
            <a:t>Consenso spontaneo</a:t>
          </a:r>
          <a:r>
            <a:rPr lang="en-GB"/>
            <a:t>: nasce dalla presenza di obiettivi comuni. </a:t>
          </a:r>
          <a:endParaRPr lang="en-US"/>
        </a:p>
      </dgm:t>
    </dgm:pt>
    <dgm:pt modelId="{98BF539C-4929-4851-ADFB-B84F11DCAA53}" type="parTrans" cxnId="{26992E11-9C82-4921-8C71-67CF64198E52}">
      <dgm:prSet/>
      <dgm:spPr/>
      <dgm:t>
        <a:bodyPr/>
        <a:lstStyle/>
        <a:p>
          <a:endParaRPr lang="en-US"/>
        </a:p>
      </dgm:t>
    </dgm:pt>
    <dgm:pt modelId="{49A860A2-32A8-4270-9574-A1369076DA68}" type="sibTrans" cxnId="{26992E11-9C82-4921-8C71-67CF64198E52}">
      <dgm:prSet/>
      <dgm:spPr/>
      <dgm:t>
        <a:bodyPr/>
        <a:lstStyle/>
        <a:p>
          <a:endParaRPr lang="en-US"/>
        </a:p>
      </dgm:t>
    </dgm:pt>
    <dgm:pt modelId="{4C9F849B-B331-4599-8C79-8D52DC2FB5D4}">
      <dgm:prSet/>
      <dgm:spPr/>
      <dgm:t>
        <a:bodyPr/>
        <a:lstStyle/>
        <a:p>
          <a:r>
            <a:rPr lang="en-GB" b="1"/>
            <a:t>Consenso manipolato</a:t>
          </a:r>
          <a:r>
            <a:rPr lang="en-GB"/>
            <a:t>: opera quando un gruppo ha il potere fisico o istituzionale di sfruttare la dipendenza di altri per ottenere il soddisfacimento dei propri interessi specifici.</a:t>
          </a:r>
          <a:endParaRPr lang="en-US"/>
        </a:p>
      </dgm:t>
    </dgm:pt>
    <dgm:pt modelId="{82658A14-C8FA-46E1-8F76-865DAB0AAA7E}" type="parTrans" cxnId="{2AA910B5-9ED1-414D-9FF5-C0518D907E9B}">
      <dgm:prSet/>
      <dgm:spPr/>
      <dgm:t>
        <a:bodyPr/>
        <a:lstStyle/>
        <a:p>
          <a:endParaRPr lang="en-US"/>
        </a:p>
      </dgm:t>
    </dgm:pt>
    <dgm:pt modelId="{29AC872D-5DE2-46AC-A25B-3B2BF7A599CA}" type="sibTrans" cxnId="{2AA910B5-9ED1-414D-9FF5-C0518D907E9B}">
      <dgm:prSet/>
      <dgm:spPr/>
      <dgm:t>
        <a:bodyPr/>
        <a:lstStyle/>
        <a:p>
          <a:endParaRPr lang="en-US"/>
        </a:p>
      </dgm:t>
    </dgm:pt>
    <dgm:pt modelId="{09808793-3D60-46EB-8CC6-DC9B2409B250}">
      <dgm:prSet/>
      <dgm:spPr/>
      <dgm:t>
        <a:bodyPr/>
        <a:lstStyle/>
        <a:p>
          <a:r>
            <a:rPr lang="en-US"/>
            <a:t>La critica postmoderna tra retorica e realtà</a:t>
          </a:r>
        </a:p>
      </dgm:t>
    </dgm:pt>
    <dgm:pt modelId="{F920A74D-353D-4C88-B4CA-A00613314862}" type="parTrans" cxnId="{897DC9FD-CC58-4D3D-8E9C-6B526AD49608}">
      <dgm:prSet/>
      <dgm:spPr/>
      <dgm:t>
        <a:bodyPr/>
        <a:lstStyle/>
        <a:p>
          <a:endParaRPr lang="en-US"/>
        </a:p>
      </dgm:t>
    </dgm:pt>
    <dgm:pt modelId="{FACDACE7-F546-40F1-BCA5-1E4003CE6848}" type="sibTrans" cxnId="{897DC9FD-CC58-4D3D-8E9C-6B526AD49608}">
      <dgm:prSet/>
      <dgm:spPr/>
      <dgm:t>
        <a:bodyPr/>
        <a:lstStyle/>
        <a:p>
          <a:endParaRPr lang="en-US"/>
        </a:p>
      </dgm:t>
    </dgm:pt>
    <dgm:pt modelId="{0E4C002F-AEC7-4DAE-9A27-8849A84CDBCF}">
      <dgm:prSet/>
      <dgm:spPr/>
      <dgm:t>
        <a:bodyPr/>
        <a:lstStyle/>
        <a:p>
          <a:r>
            <a:rPr lang="en-US"/>
            <a:t>Approcci tradizionali vs. approcci apparentemente nuovi…</a:t>
          </a:r>
        </a:p>
      </dgm:t>
    </dgm:pt>
    <dgm:pt modelId="{FFB1AD1B-9C4C-43FB-88F5-BC307CE70896}" type="parTrans" cxnId="{5E11683E-3984-4E8C-9BC3-9907CF44C778}">
      <dgm:prSet/>
      <dgm:spPr/>
      <dgm:t>
        <a:bodyPr/>
        <a:lstStyle/>
        <a:p>
          <a:endParaRPr lang="en-US"/>
        </a:p>
      </dgm:t>
    </dgm:pt>
    <dgm:pt modelId="{968826FE-E7AA-42AC-BDD6-95AD1C948F46}" type="sibTrans" cxnId="{5E11683E-3984-4E8C-9BC3-9907CF44C778}">
      <dgm:prSet/>
      <dgm:spPr/>
      <dgm:t>
        <a:bodyPr/>
        <a:lstStyle/>
        <a:p>
          <a:endParaRPr lang="en-US"/>
        </a:p>
      </dgm:t>
    </dgm:pt>
    <dgm:pt modelId="{7041AA29-4767-744B-A98A-52BBD255DEEC}" type="pres">
      <dgm:prSet presAssocID="{CF6C7DC0-395E-4422-9F34-CEB94CF60821}" presName="linear" presStyleCnt="0">
        <dgm:presLayoutVars>
          <dgm:dir/>
          <dgm:animLvl val="lvl"/>
          <dgm:resizeHandles val="exact"/>
        </dgm:presLayoutVars>
      </dgm:prSet>
      <dgm:spPr/>
    </dgm:pt>
    <dgm:pt modelId="{98B088C4-C5D1-3F45-8101-EFE9D8C9AA5B}" type="pres">
      <dgm:prSet presAssocID="{42509936-635D-4DA6-99A9-EBF5E2599861}" presName="parentLin" presStyleCnt="0"/>
      <dgm:spPr/>
    </dgm:pt>
    <dgm:pt modelId="{EE7F3E2B-1B22-5943-97DB-3BC2D97EAB15}" type="pres">
      <dgm:prSet presAssocID="{42509936-635D-4DA6-99A9-EBF5E2599861}" presName="parentLeftMargin" presStyleLbl="node1" presStyleIdx="0" presStyleCnt="4"/>
      <dgm:spPr/>
    </dgm:pt>
    <dgm:pt modelId="{A0537BED-E65E-9942-89D8-2F1E3B286C5E}" type="pres">
      <dgm:prSet presAssocID="{42509936-635D-4DA6-99A9-EBF5E2599861}" presName="parentText" presStyleLbl="node1" presStyleIdx="0" presStyleCnt="4">
        <dgm:presLayoutVars>
          <dgm:chMax val="0"/>
          <dgm:bulletEnabled val="1"/>
        </dgm:presLayoutVars>
      </dgm:prSet>
      <dgm:spPr/>
    </dgm:pt>
    <dgm:pt modelId="{65C06132-4E1B-444B-9FD1-FF0E7623A6C7}" type="pres">
      <dgm:prSet presAssocID="{42509936-635D-4DA6-99A9-EBF5E2599861}" presName="negativeSpace" presStyleCnt="0"/>
      <dgm:spPr/>
    </dgm:pt>
    <dgm:pt modelId="{3CD17C3B-164E-354A-ADD7-EA34CF999E51}" type="pres">
      <dgm:prSet presAssocID="{42509936-635D-4DA6-99A9-EBF5E2599861}" presName="childText" presStyleLbl="conFgAcc1" presStyleIdx="0" presStyleCnt="4">
        <dgm:presLayoutVars>
          <dgm:bulletEnabled val="1"/>
        </dgm:presLayoutVars>
      </dgm:prSet>
      <dgm:spPr/>
    </dgm:pt>
    <dgm:pt modelId="{2123DE1A-DFA1-2942-897E-FCDE473FF28A}" type="pres">
      <dgm:prSet presAssocID="{45355579-68F3-403A-AFA9-17DB2F6333E5}" presName="spaceBetweenRectangles" presStyleCnt="0"/>
      <dgm:spPr/>
    </dgm:pt>
    <dgm:pt modelId="{3A1C69EF-5609-D043-99BD-B4E44ADDDD68}" type="pres">
      <dgm:prSet presAssocID="{110696A5-434C-487E-8C7F-A66CB7B2A2FF}" presName="parentLin" presStyleCnt="0"/>
      <dgm:spPr/>
    </dgm:pt>
    <dgm:pt modelId="{C1AE2648-B242-2049-ACC0-9F560639E210}" type="pres">
      <dgm:prSet presAssocID="{110696A5-434C-487E-8C7F-A66CB7B2A2FF}" presName="parentLeftMargin" presStyleLbl="node1" presStyleIdx="0" presStyleCnt="4"/>
      <dgm:spPr/>
    </dgm:pt>
    <dgm:pt modelId="{84E505C7-62FA-4A45-8F04-4563508AB666}" type="pres">
      <dgm:prSet presAssocID="{110696A5-434C-487E-8C7F-A66CB7B2A2FF}" presName="parentText" presStyleLbl="node1" presStyleIdx="1" presStyleCnt="4">
        <dgm:presLayoutVars>
          <dgm:chMax val="0"/>
          <dgm:bulletEnabled val="1"/>
        </dgm:presLayoutVars>
      </dgm:prSet>
      <dgm:spPr/>
    </dgm:pt>
    <dgm:pt modelId="{3225A39B-7F1B-F247-8CC9-383CCC7BCCBE}" type="pres">
      <dgm:prSet presAssocID="{110696A5-434C-487E-8C7F-A66CB7B2A2FF}" presName="negativeSpace" presStyleCnt="0"/>
      <dgm:spPr/>
    </dgm:pt>
    <dgm:pt modelId="{9A1FBD08-5D59-264F-A380-B48C25D44FAE}" type="pres">
      <dgm:prSet presAssocID="{110696A5-434C-487E-8C7F-A66CB7B2A2FF}" presName="childText" presStyleLbl="conFgAcc1" presStyleIdx="1" presStyleCnt="4">
        <dgm:presLayoutVars>
          <dgm:bulletEnabled val="1"/>
        </dgm:presLayoutVars>
      </dgm:prSet>
      <dgm:spPr/>
    </dgm:pt>
    <dgm:pt modelId="{1CDB4A5B-F400-7844-8A2D-25096FE5A2E4}" type="pres">
      <dgm:prSet presAssocID="{BEDEC680-79E2-434B-BD74-D1602489F678}" presName="spaceBetweenRectangles" presStyleCnt="0"/>
      <dgm:spPr/>
    </dgm:pt>
    <dgm:pt modelId="{30D7EFD5-2E85-E947-BF2C-5DBB4A8E1B52}" type="pres">
      <dgm:prSet presAssocID="{3CD70393-8EE5-43FA-B19F-7166068EC3E7}" presName="parentLin" presStyleCnt="0"/>
      <dgm:spPr/>
    </dgm:pt>
    <dgm:pt modelId="{6B9767C7-BA31-9742-8703-912384B62FE8}" type="pres">
      <dgm:prSet presAssocID="{3CD70393-8EE5-43FA-B19F-7166068EC3E7}" presName="parentLeftMargin" presStyleLbl="node1" presStyleIdx="1" presStyleCnt="4"/>
      <dgm:spPr/>
    </dgm:pt>
    <dgm:pt modelId="{0AB7E432-4EA7-C743-ADC4-02227408AE02}" type="pres">
      <dgm:prSet presAssocID="{3CD70393-8EE5-43FA-B19F-7166068EC3E7}" presName="parentText" presStyleLbl="node1" presStyleIdx="2" presStyleCnt="4">
        <dgm:presLayoutVars>
          <dgm:chMax val="0"/>
          <dgm:bulletEnabled val="1"/>
        </dgm:presLayoutVars>
      </dgm:prSet>
      <dgm:spPr/>
    </dgm:pt>
    <dgm:pt modelId="{0A7D98C0-0BE6-2E4F-A4AF-D201CECE631C}" type="pres">
      <dgm:prSet presAssocID="{3CD70393-8EE5-43FA-B19F-7166068EC3E7}" presName="negativeSpace" presStyleCnt="0"/>
      <dgm:spPr/>
    </dgm:pt>
    <dgm:pt modelId="{34389DFB-C92F-3849-BF79-A2E1FF22B433}" type="pres">
      <dgm:prSet presAssocID="{3CD70393-8EE5-43FA-B19F-7166068EC3E7}" presName="childText" presStyleLbl="conFgAcc1" presStyleIdx="2" presStyleCnt="4">
        <dgm:presLayoutVars>
          <dgm:bulletEnabled val="1"/>
        </dgm:presLayoutVars>
      </dgm:prSet>
      <dgm:spPr/>
    </dgm:pt>
    <dgm:pt modelId="{F4FD17C9-5FE3-0F46-99F7-1B5CD33C29F5}" type="pres">
      <dgm:prSet presAssocID="{4B4402A1-33DD-4DA2-81E1-4997A6944CD4}" presName="spaceBetweenRectangles" presStyleCnt="0"/>
      <dgm:spPr/>
    </dgm:pt>
    <dgm:pt modelId="{32FA5B9C-9A60-9D46-9F12-ABE1E4933712}" type="pres">
      <dgm:prSet presAssocID="{09808793-3D60-46EB-8CC6-DC9B2409B250}" presName="parentLin" presStyleCnt="0"/>
      <dgm:spPr/>
    </dgm:pt>
    <dgm:pt modelId="{EAF10B38-869D-7A4C-BCA9-FB4F99495CC0}" type="pres">
      <dgm:prSet presAssocID="{09808793-3D60-46EB-8CC6-DC9B2409B250}" presName="parentLeftMargin" presStyleLbl="node1" presStyleIdx="2" presStyleCnt="4"/>
      <dgm:spPr/>
    </dgm:pt>
    <dgm:pt modelId="{CB386C8A-D475-C846-B56C-82930D149274}" type="pres">
      <dgm:prSet presAssocID="{09808793-3D60-46EB-8CC6-DC9B2409B250}" presName="parentText" presStyleLbl="node1" presStyleIdx="3" presStyleCnt="4">
        <dgm:presLayoutVars>
          <dgm:chMax val="0"/>
          <dgm:bulletEnabled val="1"/>
        </dgm:presLayoutVars>
      </dgm:prSet>
      <dgm:spPr/>
    </dgm:pt>
    <dgm:pt modelId="{FDB04F86-A3A5-9F4A-BE5A-DC91F9DD1C4A}" type="pres">
      <dgm:prSet presAssocID="{09808793-3D60-46EB-8CC6-DC9B2409B250}" presName="negativeSpace" presStyleCnt="0"/>
      <dgm:spPr/>
    </dgm:pt>
    <dgm:pt modelId="{56976D19-18C8-5942-9FD3-32044233FE7C}" type="pres">
      <dgm:prSet presAssocID="{09808793-3D60-46EB-8CC6-DC9B2409B250}" presName="childText" presStyleLbl="conFgAcc1" presStyleIdx="3" presStyleCnt="4">
        <dgm:presLayoutVars>
          <dgm:bulletEnabled val="1"/>
        </dgm:presLayoutVars>
      </dgm:prSet>
      <dgm:spPr/>
    </dgm:pt>
  </dgm:ptLst>
  <dgm:cxnLst>
    <dgm:cxn modelId="{C4E08001-C98A-48AF-9B39-A2119AB9B5C3}" srcId="{CF6C7DC0-395E-4422-9F34-CEB94CF60821}" destId="{3CD70393-8EE5-43FA-B19F-7166068EC3E7}" srcOrd="2" destOrd="0" parTransId="{932E708F-C214-4496-8332-F86B106FCC63}" sibTransId="{4B4402A1-33DD-4DA2-81E1-4997A6944CD4}"/>
    <dgm:cxn modelId="{26992E11-9C82-4921-8C71-67CF64198E52}" srcId="{3CD70393-8EE5-43FA-B19F-7166068EC3E7}" destId="{1C87881E-E624-436E-8E79-90B6F1352467}" srcOrd="0" destOrd="0" parTransId="{98BF539C-4929-4851-ADFB-B84F11DCAA53}" sibTransId="{49A860A2-32A8-4270-9574-A1369076DA68}"/>
    <dgm:cxn modelId="{359E7417-B2D5-4429-9AA3-0A7471463085}" srcId="{42509936-635D-4DA6-99A9-EBF5E2599861}" destId="{5BCA817E-37FF-480B-9FFA-6BA484CE649C}" srcOrd="0" destOrd="0" parTransId="{C393085B-72F8-4EC6-9F3B-F7C55A7A4AA4}" sibTransId="{6980E366-A6B1-4A88-9224-0B11950CD796}"/>
    <dgm:cxn modelId="{E4487B17-66E3-244F-9C09-F38F60E30076}" type="presOf" srcId="{42509936-635D-4DA6-99A9-EBF5E2599861}" destId="{EE7F3E2B-1B22-5943-97DB-3BC2D97EAB15}" srcOrd="0" destOrd="0" presId="urn:microsoft.com/office/officeart/2005/8/layout/list1"/>
    <dgm:cxn modelId="{D3091C18-F136-884F-905D-990C9E34F9C4}" type="presOf" srcId="{CF6C7DC0-395E-4422-9F34-CEB94CF60821}" destId="{7041AA29-4767-744B-A98A-52BBD255DEEC}" srcOrd="0" destOrd="0" presId="urn:microsoft.com/office/officeart/2005/8/layout/list1"/>
    <dgm:cxn modelId="{B1F84D1D-A539-6142-BBCA-4D71C9DA99C9}" type="presOf" srcId="{1C87881E-E624-436E-8E79-90B6F1352467}" destId="{34389DFB-C92F-3849-BF79-A2E1FF22B433}" srcOrd="0" destOrd="0" presId="urn:microsoft.com/office/officeart/2005/8/layout/list1"/>
    <dgm:cxn modelId="{ABBD7A21-BA8D-2946-8675-7A67A8992F1F}" type="presOf" srcId="{5BCA817E-37FF-480B-9FFA-6BA484CE649C}" destId="{3CD17C3B-164E-354A-ADD7-EA34CF999E51}" srcOrd="0" destOrd="0" presId="urn:microsoft.com/office/officeart/2005/8/layout/list1"/>
    <dgm:cxn modelId="{016E1622-C7BB-A849-882C-634EE3D798A7}" type="presOf" srcId="{110696A5-434C-487E-8C7F-A66CB7B2A2FF}" destId="{C1AE2648-B242-2049-ACC0-9F560639E210}" srcOrd="0" destOrd="0" presId="urn:microsoft.com/office/officeart/2005/8/layout/list1"/>
    <dgm:cxn modelId="{807AB42A-B184-BD4D-8075-062E6D7BFD8A}" type="presOf" srcId="{4C9F849B-B331-4599-8C79-8D52DC2FB5D4}" destId="{34389DFB-C92F-3849-BF79-A2E1FF22B433}" srcOrd="0" destOrd="1" presId="urn:microsoft.com/office/officeart/2005/8/layout/list1"/>
    <dgm:cxn modelId="{4C25752C-C77E-4FB9-9697-7544C0FEB8A3}" srcId="{CF6C7DC0-395E-4422-9F34-CEB94CF60821}" destId="{42509936-635D-4DA6-99A9-EBF5E2599861}" srcOrd="0" destOrd="0" parTransId="{336D6CB2-E4E8-43FC-9ED9-7BA4528DE0FD}" sibTransId="{45355579-68F3-403A-AFA9-17DB2F6333E5}"/>
    <dgm:cxn modelId="{54E7A031-1FE6-1E43-9B88-E41F2B60DE64}" type="presOf" srcId="{09808793-3D60-46EB-8CC6-DC9B2409B250}" destId="{CB386C8A-D475-C846-B56C-82930D149274}" srcOrd="1" destOrd="0" presId="urn:microsoft.com/office/officeart/2005/8/layout/list1"/>
    <dgm:cxn modelId="{5E11683E-3984-4E8C-9BC3-9907CF44C778}" srcId="{09808793-3D60-46EB-8CC6-DC9B2409B250}" destId="{0E4C002F-AEC7-4DAE-9A27-8849A84CDBCF}" srcOrd="0" destOrd="0" parTransId="{FFB1AD1B-9C4C-43FB-88F5-BC307CE70896}" sibTransId="{968826FE-E7AA-42AC-BDD6-95AD1C948F46}"/>
    <dgm:cxn modelId="{6CFEAC60-223C-48B8-885F-BACD9187F961}" srcId="{CF6C7DC0-395E-4422-9F34-CEB94CF60821}" destId="{110696A5-434C-487E-8C7F-A66CB7B2A2FF}" srcOrd="1" destOrd="0" parTransId="{D52F8CFD-D2DE-42CD-9CB6-3DD50E065F0C}" sibTransId="{BEDEC680-79E2-434B-BD74-D1602489F678}"/>
    <dgm:cxn modelId="{1EEDEA6E-84D5-DF48-9307-7D8B7DE978EA}" type="presOf" srcId="{42509936-635D-4DA6-99A9-EBF5E2599861}" destId="{A0537BED-E65E-9942-89D8-2F1E3B286C5E}" srcOrd="1" destOrd="0" presId="urn:microsoft.com/office/officeart/2005/8/layout/list1"/>
    <dgm:cxn modelId="{96994885-E18B-A246-9FFC-F26F44C6AB5F}" type="presOf" srcId="{09808793-3D60-46EB-8CC6-DC9B2409B250}" destId="{EAF10B38-869D-7A4C-BCA9-FB4F99495CC0}" srcOrd="0" destOrd="0" presId="urn:microsoft.com/office/officeart/2005/8/layout/list1"/>
    <dgm:cxn modelId="{1572E798-47CA-7845-922D-FB2199ABBFE3}" type="presOf" srcId="{3CD70393-8EE5-43FA-B19F-7166068EC3E7}" destId="{0AB7E432-4EA7-C743-ADC4-02227408AE02}" srcOrd="1" destOrd="0" presId="urn:microsoft.com/office/officeart/2005/8/layout/list1"/>
    <dgm:cxn modelId="{49D3819D-3363-C24D-9034-A0D9959E689A}" type="presOf" srcId="{0E4C002F-AEC7-4DAE-9A27-8849A84CDBCF}" destId="{56976D19-18C8-5942-9FD3-32044233FE7C}" srcOrd="0" destOrd="0" presId="urn:microsoft.com/office/officeart/2005/8/layout/list1"/>
    <dgm:cxn modelId="{2AA910B5-9ED1-414D-9FF5-C0518D907E9B}" srcId="{3CD70393-8EE5-43FA-B19F-7166068EC3E7}" destId="{4C9F849B-B331-4599-8C79-8D52DC2FB5D4}" srcOrd="1" destOrd="0" parTransId="{82658A14-C8FA-46E1-8F76-865DAB0AAA7E}" sibTransId="{29AC872D-5DE2-46AC-A25B-3B2BF7A599CA}"/>
    <dgm:cxn modelId="{521989D2-41E6-4A4F-ABFD-F5C257B9E8E3}" srcId="{110696A5-434C-487E-8C7F-A66CB7B2A2FF}" destId="{779C6748-3C15-4BF0-88EA-4B7D95BF8892}" srcOrd="0" destOrd="0" parTransId="{909B2018-6C30-45BF-8E12-62D7E677BC93}" sibTransId="{4682E0DD-A265-48AD-929C-8E5A198D0528}"/>
    <dgm:cxn modelId="{7D0CF5E8-FA12-4244-BE67-390527E4BD56}" type="presOf" srcId="{110696A5-434C-487E-8C7F-A66CB7B2A2FF}" destId="{84E505C7-62FA-4A45-8F04-4563508AB666}" srcOrd="1" destOrd="0" presId="urn:microsoft.com/office/officeart/2005/8/layout/list1"/>
    <dgm:cxn modelId="{84D30DEB-6E77-6F4D-9C90-24C9F9C5F6CE}" type="presOf" srcId="{779C6748-3C15-4BF0-88EA-4B7D95BF8892}" destId="{9A1FBD08-5D59-264F-A380-B48C25D44FAE}" srcOrd="0" destOrd="0" presId="urn:microsoft.com/office/officeart/2005/8/layout/list1"/>
    <dgm:cxn modelId="{813600F9-332D-C542-BADD-F4A269DA1AE4}" type="presOf" srcId="{3CD70393-8EE5-43FA-B19F-7166068EC3E7}" destId="{6B9767C7-BA31-9742-8703-912384B62FE8}" srcOrd="0" destOrd="0" presId="urn:microsoft.com/office/officeart/2005/8/layout/list1"/>
    <dgm:cxn modelId="{897DC9FD-CC58-4D3D-8E9C-6B526AD49608}" srcId="{CF6C7DC0-395E-4422-9F34-CEB94CF60821}" destId="{09808793-3D60-46EB-8CC6-DC9B2409B250}" srcOrd="3" destOrd="0" parTransId="{F920A74D-353D-4C88-B4CA-A00613314862}" sibTransId="{FACDACE7-F546-40F1-BCA5-1E4003CE6848}"/>
    <dgm:cxn modelId="{8038D033-5F34-1E49-8096-924088AF9A91}" type="presParOf" srcId="{7041AA29-4767-744B-A98A-52BBD255DEEC}" destId="{98B088C4-C5D1-3F45-8101-EFE9D8C9AA5B}" srcOrd="0" destOrd="0" presId="urn:microsoft.com/office/officeart/2005/8/layout/list1"/>
    <dgm:cxn modelId="{3FCD8FF4-FDAF-D246-A920-0A8F94842677}" type="presParOf" srcId="{98B088C4-C5D1-3F45-8101-EFE9D8C9AA5B}" destId="{EE7F3E2B-1B22-5943-97DB-3BC2D97EAB15}" srcOrd="0" destOrd="0" presId="urn:microsoft.com/office/officeart/2005/8/layout/list1"/>
    <dgm:cxn modelId="{FCFCCB5E-0AF0-984E-8E24-C964CD2C982E}" type="presParOf" srcId="{98B088C4-C5D1-3F45-8101-EFE9D8C9AA5B}" destId="{A0537BED-E65E-9942-89D8-2F1E3B286C5E}" srcOrd="1" destOrd="0" presId="urn:microsoft.com/office/officeart/2005/8/layout/list1"/>
    <dgm:cxn modelId="{628C963D-9806-664B-B265-6236D8916119}" type="presParOf" srcId="{7041AA29-4767-744B-A98A-52BBD255DEEC}" destId="{65C06132-4E1B-444B-9FD1-FF0E7623A6C7}" srcOrd="1" destOrd="0" presId="urn:microsoft.com/office/officeart/2005/8/layout/list1"/>
    <dgm:cxn modelId="{1D1FA682-691C-4D4D-9CFE-E530F07C9694}" type="presParOf" srcId="{7041AA29-4767-744B-A98A-52BBD255DEEC}" destId="{3CD17C3B-164E-354A-ADD7-EA34CF999E51}" srcOrd="2" destOrd="0" presId="urn:microsoft.com/office/officeart/2005/8/layout/list1"/>
    <dgm:cxn modelId="{35741C8C-25AB-224B-A600-87A7D3246367}" type="presParOf" srcId="{7041AA29-4767-744B-A98A-52BBD255DEEC}" destId="{2123DE1A-DFA1-2942-897E-FCDE473FF28A}" srcOrd="3" destOrd="0" presId="urn:microsoft.com/office/officeart/2005/8/layout/list1"/>
    <dgm:cxn modelId="{D9D33C28-403D-774A-826E-2111FB6957D0}" type="presParOf" srcId="{7041AA29-4767-744B-A98A-52BBD255DEEC}" destId="{3A1C69EF-5609-D043-99BD-B4E44ADDDD68}" srcOrd="4" destOrd="0" presId="urn:microsoft.com/office/officeart/2005/8/layout/list1"/>
    <dgm:cxn modelId="{A1213ABB-A5B2-944D-AF13-5532B417C5CE}" type="presParOf" srcId="{3A1C69EF-5609-D043-99BD-B4E44ADDDD68}" destId="{C1AE2648-B242-2049-ACC0-9F560639E210}" srcOrd="0" destOrd="0" presId="urn:microsoft.com/office/officeart/2005/8/layout/list1"/>
    <dgm:cxn modelId="{29BC8AA3-DE98-8A42-B9A6-B6BBD1724BA5}" type="presParOf" srcId="{3A1C69EF-5609-D043-99BD-B4E44ADDDD68}" destId="{84E505C7-62FA-4A45-8F04-4563508AB666}" srcOrd="1" destOrd="0" presId="urn:microsoft.com/office/officeart/2005/8/layout/list1"/>
    <dgm:cxn modelId="{7EF012C3-875A-5F41-B494-F65A172AB460}" type="presParOf" srcId="{7041AA29-4767-744B-A98A-52BBD255DEEC}" destId="{3225A39B-7F1B-F247-8CC9-383CCC7BCCBE}" srcOrd="5" destOrd="0" presId="urn:microsoft.com/office/officeart/2005/8/layout/list1"/>
    <dgm:cxn modelId="{39CCB6F2-F869-7849-BEA9-000DF78A34B8}" type="presParOf" srcId="{7041AA29-4767-744B-A98A-52BBD255DEEC}" destId="{9A1FBD08-5D59-264F-A380-B48C25D44FAE}" srcOrd="6" destOrd="0" presId="urn:microsoft.com/office/officeart/2005/8/layout/list1"/>
    <dgm:cxn modelId="{06CE08F3-BFDE-2349-847B-C9621F955E28}" type="presParOf" srcId="{7041AA29-4767-744B-A98A-52BBD255DEEC}" destId="{1CDB4A5B-F400-7844-8A2D-25096FE5A2E4}" srcOrd="7" destOrd="0" presId="urn:microsoft.com/office/officeart/2005/8/layout/list1"/>
    <dgm:cxn modelId="{1908EEF9-B168-6E4E-92BE-501FD9ECDFB3}" type="presParOf" srcId="{7041AA29-4767-744B-A98A-52BBD255DEEC}" destId="{30D7EFD5-2E85-E947-BF2C-5DBB4A8E1B52}" srcOrd="8" destOrd="0" presId="urn:microsoft.com/office/officeart/2005/8/layout/list1"/>
    <dgm:cxn modelId="{1B981A2F-699D-C543-A899-FC7FF6D1CBDB}" type="presParOf" srcId="{30D7EFD5-2E85-E947-BF2C-5DBB4A8E1B52}" destId="{6B9767C7-BA31-9742-8703-912384B62FE8}" srcOrd="0" destOrd="0" presId="urn:microsoft.com/office/officeart/2005/8/layout/list1"/>
    <dgm:cxn modelId="{77EB9964-E50D-B34F-A393-C8F3AE52F9AF}" type="presParOf" srcId="{30D7EFD5-2E85-E947-BF2C-5DBB4A8E1B52}" destId="{0AB7E432-4EA7-C743-ADC4-02227408AE02}" srcOrd="1" destOrd="0" presId="urn:microsoft.com/office/officeart/2005/8/layout/list1"/>
    <dgm:cxn modelId="{8DAC2FCF-2B8D-D545-B44F-DBBEBCC6D715}" type="presParOf" srcId="{7041AA29-4767-744B-A98A-52BBD255DEEC}" destId="{0A7D98C0-0BE6-2E4F-A4AF-D201CECE631C}" srcOrd="9" destOrd="0" presId="urn:microsoft.com/office/officeart/2005/8/layout/list1"/>
    <dgm:cxn modelId="{00A8E3C8-2C8F-1449-8F8D-327C7A89D79A}" type="presParOf" srcId="{7041AA29-4767-744B-A98A-52BBD255DEEC}" destId="{34389DFB-C92F-3849-BF79-A2E1FF22B433}" srcOrd="10" destOrd="0" presId="urn:microsoft.com/office/officeart/2005/8/layout/list1"/>
    <dgm:cxn modelId="{7D5D3FA4-2DF1-5049-9C27-A6C00BC15623}" type="presParOf" srcId="{7041AA29-4767-744B-A98A-52BBD255DEEC}" destId="{F4FD17C9-5FE3-0F46-99F7-1B5CD33C29F5}" srcOrd="11" destOrd="0" presId="urn:microsoft.com/office/officeart/2005/8/layout/list1"/>
    <dgm:cxn modelId="{1B04A650-6308-0C40-B60F-ED729FBDE388}" type="presParOf" srcId="{7041AA29-4767-744B-A98A-52BBD255DEEC}" destId="{32FA5B9C-9A60-9D46-9F12-ABE1E4933712}" srcOrd="12" destOrd="0" presId="urn:microsoft.com/office/officeart/2005/8/layout/list1"/>
    <dgm:cxn modelId="{F04B586D-7215-694B-9A88-C494A796A43D}" type="presParOf" srcId="{32FA5B9C-9A60-9D46-9F12-ABE1E4933712}" destId="{EAF10B38-869D-7A4C-BCA9-FB4F99495CC0}" srcOrd="0" destOrd="0" presId="urn:microsoft.com/office/officeart/2005/8/layout/list1"/>
    <dgm:cxn modelId="{FB50FBC1-8075-1F48-AF88-5CE11E6A9180}" type="presParOf" srcId="{32FA5B9C-9A60-9D46-9F12-ABE1E4933712}" destId="{CB386C8A-D475-C846-B56C-82930D149274}" srcOrd="1" destOrd="0" presId="urn:microsoft.com/office/officeart/2005/8/layout/list1"/>
    <dgm:cxn modelId="{7608A35C-726B-C74F-92AE-95AF8B58C43B}" type="presParOf" srcId="{7041AA29-4767-744B-A98A-52BBD255DEEC}" destId="{FDB04F86-A3A5-9F4A-BE5A-DC91F9DD1C4A}" srcOrd="13" destOrd="0" presId="urn:microsoft.com/office/officeart/2005/8/layout/list1"/>
    <dgm:cxn modelId="{9D94468E-B00C-8B49-BA1B-340F4F933D56}" type="presParOf" srcId="{7041AA29-4767-744B-A98A-52BBD255DEEC}" destId="{56976D19-18C8-5942-9FD3-32044233FE7C}"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9A345E-DFCD-408B-A280-B7811A7EF11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B314C65-21E1-4015-9786-4AF75F5B86A5}">
      <dgm:prSet/>
      <dgm:spPr/>
      <dgm:t>
        <a:bodyPr/>
        <a:lstStyle/>
        <a:p>
          <a:pPr>
            <a:lnSpc>
              <a:spcPct val="100000"/>
            </a:lnSpc>
          </a:pPr>
          <a:r>
            <a:rPr lang="en-GB"/>
            <a:t>Il governo dell’organizzazione richiede di investire sulla narrazione e sul dialogo per costruire il consenso necessario per l’azione. </a:t>
          </a:r>
          <a:endParaRPr lang="en-US"/>
        </a:p>
      </dgm:t>
    </dgm:pt>
    <dgm:pt modelId="{7DF4F0AF-E70E-45CD-A6DD-ADBD00D9C56C}" type="parTrans" cxnId="{FD953341-EF91-41A6-9918-3DE7B440FEC8}">
      <dgm:prSet/>
      <dgm:spPr/>
      <dgm:t>
        <a:bodyPr/>
        <a:lstStyle/>
        <a:p>
          <a:endParaRPr lang="en-US"/>
        </a:p>
      </dgm:t>
    </dgm:pt>
    <dgm:pt modelId="{16DA100B-3F2E-43DC-9AE6-1742BBC2F2B4}" type="sibTrans" cxnId="{FD953341-EF91-41A6-9918-3DE7B440FEC8}">
      <dgm:prSet/>
      <dgm:spPr/>
      <dgm:t>
        <a:bodyPr/>
        <a:lstStyle/>
        <a:p>
          <a:endParaRPr lang="en-US"/>
        </a:p>
      </dgm:t>
    </dgm:pt>
    <dgm:pt modelId="{F9697613-7861-4C6F-94F5-20B99881DBAE}">
      <dgm:prSet/>
      <dgm:spPr/>
      <dgm:t>
        <a:bodyPr/>
        <a:lstStyle/>
        <a:p>
          <a:pPr>
            <a:lnSpc>
              <a:spcPct val="100000"/>
            </a:lnSpc>
          </a:pPr>
          <a:r>
            <a:rPr lang="en-GB"/>
            <a:t>Il management deve bilanciare efficienza, efficacia e dialogo facendo leva su una sensibilità politica che consente di riconoscere il conflitto senza cercare di eliminarlo. </a:t>
          </a:r>
          <a:endParaRPr lang="en-US"/>
        </a:p>
      </dgm:t>
    </dgm:pt>
    <dgm:pt modelId="{C259446C-ED14-4714-BF39-F230AD652E4A}" type="parTrans" cxnId="{36FD47A0-2BE0-41DF-968A-C4EE2EDB91A6}">
      <dgm:prSet/>
      <dgm:spPr/>
      <dgm:t>
        <a:bodyPr/>
        <a:lstStyle/>
        <a:p>
          <a:endParaRPr lang="en-US"/>
        </a:p>
      </dgm:t>
    </dgm:pt>
    <dgm:pt modelId="{DF2C743A-4BA2-46E3-A56F-42359BBDD2F7}" type="sibTrans" cxnId="{36FD47A0-2BE0-41DF-968A-C4EE2EDB91A6}">
      <dgm:prSet/>
      <dgm:spPr/>
      <dgm:t>
        <a:bodyPr/>
        <a:lstStyle/>
        <a:p>
          <a:endParaRPr lang="en-US"/>
        </a:p>
      </dgm:t>
    </dgm:pt>
    <dgm:pt modelId="{B15D1769-74B3-41D4-8355-825D50C62FB3}">
      <dgm:prSet/>
      <dgm:spPr/>
      <dgm:t>
        <a:bodyPr/>
        <a:lstStyle/>
        <a:p>
          <a:pPr>
            <a:lnSpc>
              <a:spcPct val="100000"/>
            </a:lnSpc>
          </a:pPr>
          <a:r>
            <a:rPr lang="en-GB"/>
            <a:t>E’ necessario, dunque, uscire dal dilemma tra coercizione e persuasione. </a:t>
          </a:r>
          <a:endParaRPr lang="en-US"/>
        </a:p>
      </dgm:t>
    </dgm:pt>
    <dgm:pt modelId="{1C1AD6C6-5319-4D34-B315-9812CDACE822}" type="parTrans" cxnId="{A9A346F0-B12E-4604-908F-2C51D59EEE63}">
      <dgm:prSet/>
      <dgm:spPr/>
      <dgm:t>
        <a:bodyPr/>
        <a:lstStyle/>
        <a:p>
          <a:endParaRPr lang="en-US"/>
        </a:p>
      </dgm:t>
    </dgm:pt>
    <dgm:pt modelId="{EFFA9D80-71DF-4C48-B040-4A9312FAF27E}" type="sibTrans" cxnId="{A9A346F0-B12E-4604-908F-2C51D59EEE63}">
      <dgm:prSet/>
      <dgm:spPr/>
      <dgm:t>
        <a:bodyPr/>
        <a:lstStyle/>
        <a:p>
          <a:endParaRPr lang="en-US"/>
        </a:p>
      </dgm:t>
    </dgm:pt>
    <dgm:pt modelId="{7DC9719A-0DC7-431A-A358-AA8024A0E03D}" type="pres">
      <dgm:prSet presAssocID="{3C9A345E-DFCD-408B-A280-B7811A7EF117}" presName="root" presStyleCnt="0">
        <dgm:presLayoutVars>
          <dgm:dir/>
          <dgm:resizeHandles val="exact"/>
        </dgm:presLayoutVars>
      </dgm:prSet>
      <dgm:spPr/>
    </dgm:pt>
    <dgm:pt modelId="{58EB1CF1-B691-424A-A7EE-9C0C05C56093}" type="pres">
      <dgm:prSet presAssocID="{5B314C65-21E1-4015-9786-4AF75F5B86A5}" presName="compNode" presStyleCnt="0"/>
      <dgm:spPr/>
    </dgm:pt>
    <dgm:pt modelId="{15BBB408-1FB9-4289-A4D6-587536EA82B3}" type="pres">
      <dgm:prSet presAssocID="{5B314C65-21E1-4015-9786-4AF75F5B86A5}" presName="bgRect" presStyleLbl="bgShp" presStyleIdx="0" presStyleCnt="3"/>
      <dgm:spPr/>
    </dgm:pt>
    <dgm:pt modelId="{3A453BC4-2321-45C0-ACEE-F6CDA18AF549}" type="pres">
      <dgm:prSet presAssocID="{5B314C65-21E1-4015-9786-4AF75F5B86A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B684E32F-9B4E-4565-9498-3D0D08FF9534}" type="pres">
      <dgm:prSet presAssocID="{5B314C65-21E1-4015-9786-4AF75F5B86A5}" presName="spaceRect" presStyleCnt="0"/>
      <dgm:spPr/>
    </dgm:pt>
    <dgm:pt modelId="{F3BCCE3F-8C29-4175-AABF-0DAE0A55838D}" type="pres">
      <dgm:prSet presAssocID="{5B314C65-21E1-4015-9786-4AF75F5B86A5}" presName="parTx" presStyleLbl="revTx" presStyleIdx="0" presStyleCnt="3">
        <dgm:presLayoutVars>
          <dgm:chMax val="0"/>
          <dgm:chPref val="0"/>
        </dgm:presLayoutVars>
      </dgm:prSet>
      <dgm:spPr/>
    </dgm:pt>
    <dgm:pt modelId="{F4ADE558-B40D-4BBF-BA10-7C275A251DCE}" type="pres">
      <dgm:prSet presAssocID="{16DA100B-3F2E-43DC-9AE6-1742BBC2F2B4}" presName="sibTrans" presStyleCnt="0"/>
      <dgm:spPr/>
    </dgm:pt>
    <dgm:pt modelId="{34EB516A-E9F6-4E8A-A0B9-3599EA267641}" type="pres">
      <dgm:prSet presAssocID="{F9697613-7861-4C6F-94F5-20B99881DBAE}" presName="compNode" presStyleCnt="0"/>
      <dgm:spPr/>
    </dgm:pt>
    <dgm:pt modelId="{AA45F59F-5E9C-4F80-B7DE-D3B817DE0247}" type="pres">
      <dgm:prSet presAssocID="{F9697613-7861-4C6F-94F5-20B99881DBAE}" presName="bgRect" presStyleLbl="bgShp" presStyleIdx="1" presStyleCnt="3"/>
      <dgm:spPr/>
    </dgm:pt>
    <dgm:pt modelId="{3933B2B1-6706-4688-B2A0-883F612718B3}" type="pres">
      <dgm:prSet presAssocID="{F9697613-7861-4C6F-94F5-20B99881DBA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
        </a:ext>
      </dgm:extLst>
    </dgm:pt>
    <dgm:pt modelId="{2EABCEE6-A945-452E-81F8-219C28A17967}" type="pres">
      <dgm:prSet presAssocID="{F9697613-7861-4C6F-94F5-20B99881DBAE}" presName="spaceRect" presStyleCnt="0"/>
      <dgm:spPr/>
    </dgm:pt>
    <dgm:pt modelId="{CEBB5485-7D74-41B3-BF39-CC0B9D10CC95}" type="pres">
      <dgm:prSet presAssocID="{F9697613-7861-4C6F-94F5-20B99881DBAE}" presName="parTx" presStyleLbl="revTx" presStyleIdx="1" presStyleCnt="3">
        <dgm:presLayoutVars>
          <dgm:chMax val="0"/>
          <dgm:chPref val="0"/>
        </dgm:presLayoutVars>
      </dgm:prSet>
      <dgm:spPr/>
    </dgm:pt>
    <dgm:pt modelId="{D4D99ADD-4D99-412A-AEBE-B66A86D04EE6}" type="pres">
      <dgm:prSet presAssocID="{DF2C743A-4BA2-46E3-A56F-42359BBDD2F7}" presName="sibTrans" presStyleCnt="0"/>
      <dgm:spPr/>
    </dgm:pt>
    <dgm:pt modelId="{4EBCC057-48D2-4B30-8BE9-97F41EB805D9}" type="pres">
      <dgm:prSet presAssocID="{B15D1769-74B3-41D4-8355-825D50C62FB3}" presName="compNode" presStyleCnt="0"/>
      <dgm:spPr/>
    </dgm:pt>
    <dgm:pt modelId="{EE6AA195-A5DA-404D-A6D8-6AB81D9BBC2D}" type="pres">
      <dgm:prSet presAssocID="{B15D1769-74B3-41D4-8355-825D50C62FB3}" presName="bgRect" presStyleLbl="bgShp" presStyleIdx="2" presStyleCnt="3"/>
      <dgm:spPr/>
    </dgm:pt>
    <dgm:pt modelId="{38CD1044-AF9C-4A10-8F9F-44E6A0FD5BF1}" type="pres">
      <dgm:prSet presAssocID="{B15D1769-74B3-41D4-8355-825D50C62FB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Judge"/>
        </a:ext>
      </dgm:extLst>
    </dgm:pt>
    <dgm:pt modelId="{2EEDE6B9-7572-4665-8D3E-66664C0DBCA4}" type="pres">
      <dgm:prSet presAssocID="{B15D1769-74B3-41D4-8355-825D50C62FB3}" presName="spaceRect" presStyleCnt="0"/>
      <dgm:spPr/>
    </dgm:pt>
    <dgm:pt modelId="{E29E7AAB-D9BB-402E-88BF-BB83AD3E1AFC}" type="pres">
      <dgm:prSet presAssocID="{B15D1769-74B3-41D4-8355-825D50C62FB3}" presName="parTx" presStyleLbl="revTx" presStyleIdx="2" presStyleCnt="3">
        <dgm:presLayoutVars>
          <dgm:chMax val="0"/>
          <dgm:chPref val="0"/>
        </dgm:presLayoutVars>
      </dgm:prSet>
      <dgm:spPr/>
    </dgm:pt>
  </dgm:ptLst>
  <dgm:cxnLst>
    <dgm:cxn modelId="{2047D709-1E1E-4EBF-9DCB-D1EF30D43395}" type="presOf" srcId="{F9697613-7861-4C6F-94F5-20B99881DBAE}" destId="{CEBB5485-7D74-41B3-BF39-CC0B9D10CC95}" srcOrd="0" destOrd="0" presId="urn:microsoft.com/office/officeart/2018/2/layout/IconVerticalSolidList"/>
    <dgm:cxn modelId="{C1F18726-EBF5-4C03-842E-F8357DB69160}" type="presOf" srcId="{3C9A345E-DFCD-408B-A280-B7811A7EF117}" destId="{7DC9719A-0DC7-431A-A358-AA8024A0E03D}" srcOrd="0" destOrd="0" presId="urn:microsoft.com/office/officeart/2018/2/layout/IconVerticalSolidList"/>
    <dgm:cxn modelId="{B76ABB3C-E29F-4877-A0BD-62A54278B136}" type="presOf" srcId="{5B314C65-21E1-4015-9786-4AF75F5B86A5}" destId="{F3BCCE3F-8C29-4175-AABF-0DAE0A55838D}" srcOrd="0" destOrd="0" presId="urn:microsoft.com/office/officeart/2018/2/layout/IconVerticalSolidList"/>
    <dgm:cxn modelId="{FD953341-EF91-41A6-9918-3DE7B440FEC8}" srcId="{3C9A345E-DFCD-408B-A280-B7811A7EF117}" destId="{5B314C65-21E1-4015-9786-4AF75F5B86A5}" srcOrd="0" destOrd="0" parTransId="{7DF4F0AF-E70E-45CD-A6DD-ADBD00D9C56C}" sibTransId="{16DA100B-3F2E-43DC-9AE6-1742BBC2F2B4}"/>
    <dgm:cxn modelId="{910E5E4C-3920-4127-9F8A-4B22181F29D4}" type="presOf" srcId="{B15D1769-74B3-41D4-8355-825D50C62FB3}" destId="{E29E7AAB-D9BB-402E-88BF-BB83AD3E1AFC}" srcOrd="0" destOrd="0" presId="urn:microsoft.com/office/officeart/2018/2/layout/IconVerticalSolidList"/>
    <dgm:cxn modelId="{36FD47A0-2BE0-41DF-968A-C4EE2EDB91A6}" srcId="{3C9A345E-DFCD-408B-A280-B7811A7EF117}" destId="{F9697613-7861-4C6F-94F5-20B99881DBAE}" srcOrd="1" destOrd="0" parTransId="{C259446C-ED14-4714-BF39-F230AD652E4A}" sibTransId="{DF2C743A-4BA2-46E3-A56F-42359BBDD2F7}"/>
    <dgm:cxn modelId="{A9A346F0-B12E-4604-908F-2C51D59EEE63}" srcId="{3C9A345E-DFCD-408B-A280-B7811A7EF117}" destId="{B15D1769-74B3-41D4-8355-825D50C62FB3}" srcOrd="2" destOrd="0" parTransId="{1C1AD6C6-5319-4D34-B315-9812CDACE822}" sibTransId="{EFFA9D80-71DF-4C48-B040-4A9312FAF27E}"/>
    <dgm:cxn modelId="{36F342ED-84EE-4B15-AEDF-4226D05112BC}" type="presParOf" srcId="{7DC9719A-0DC7-431A-A358-AA8024A0E03D}" destId="{58EB1CF1-B691-424A-A7EE-9C0C05C56093}" srcOrd="0" destOrd="0" presId="urn:microsoft.com/office/officeart/2018/2/layout/IconVerticalSolidList"/>
    <dgm:cxn modelId="{A73E0F42-BCC3-4CA0-BDCE-C274D5DE5C06}" type="presParOf" srcId="{58EB1CF1-B691-424A-A7EE-9C0C05C56093}" destId="{15BBB408-1FB9-4289-A4D6-587536EA82B3}" srcOrd="0" destOrd="0" presId="urn:microsoft.com/office/officeart/2018/2/layout/IconVerticalSolidList"/>
    <dgm:cxn modelId="{83A64B07-C84B-458D-8AA6-2B9696F8F019}" type="presParOf" srcId="{58EB1CF1-B691-424A-A7EE-9C0C05C56093}" destId="{3A453BC4-2321-45C0-ACEE-F6CDA18AF549}" srcOrd="1" destOrd="0" presId="urn:microsoft.com/office/officeart/2018/2/layout/IconVerticalSolidList"/>
    <dgm:cxn modelId="{A93288CC-5175-4AA9-9E1A-C1FEFB2A1AAE}" type="presParOf" srcId="{58EB1CF1-B691-424A-A7EE-9C0C05C56093}" destId="{B684E32F-9B4E-4565-9498-3D0D08FF9534}" srcOrd="2" destOrd="0" presId="urn:microsoft.com/office/officeart/2018/2/layout/IconVerticalSolidList"/>
    <dgm:cxn modelId="{577C2723-E971-4E91-86E0-80AC7809EF32}" type="presParOf" srcId="{58EB1CF1-B691-424A-A7EE-9C0C05C56093}" destId="{F3BCCE3F-8C29-4175-AABF-0DAE0A55838D}" srcOrd="3" destOrd="0" presId="urn:microsoft.com/office/officeart/2018/2/layout/IconVerticalSolidList"/>
    <dgm:cxn modelId="{C021BB16-20DD-41C1-B6E9-67EAAB4B0FEE}" type="presParOf" srcId="{7DC9719A-0DC7-431A-A358-AA8024A0E03D}" destId="{F4ADE558-B40D-4BBF-BA10-7C275A251DCE}" srcOrd="1" destOrd="0" presId="urn:microsoft.com/office/officeart/2018/2/layout/IconVerticalSolidList"/>
    <dgm:cxn modelId="{AEABF53F-2B67-462C-929A-C18DD72829A7}" type="presParOf" srcId="{7DC9719A-0DC7-431A-A358-AA8024A0E03D}" destId="{34EB516A-E9F6-4E8A-A0B9-3599EA267641}" srcOrd="2" destOrd="0" presId="urn:microsoft.com/office/officeart/2018/2/layout/IconVerticalSolidList"/>
    <dgm:cxn modelId="{CF6A124E-F470-4F62-953C-2BC25658A303}" type="presParOf" srcId="{34EB516A-E9F6-4E8A-A0B9-3599EA267641}" destId="{AA45F59F-5E9C-4F80-B7DE-D3B817DE0247}" srcOrd="0" destOrd="0" presId="urn:microsoft.com/office/officeart/2018/2/layout/IconVerticalSolidList"/>
    <dgm:cxn modelId="{A86BF050-591E-4F4D-90FE-B02AC8B54D1C}" type="presParOf" srcId="{34EB516A-E9F6-4E8A-A0B9-3599EA267641}" destId="{3933B2B1-6706-4688-B2A0-883F612718B3}" srcOrd="1" destOrd="0" presId="urn:microsoft.com/office/officeart/2018/2/layout/IconVerticalSolidList"/>
    <dgm:cxn modelId="{0694A178-99F4-428C-8BEF-2B5D8FFB12F0}" type="presParOf" srcId="{34EB516A-E9F6-4E8A-A0B9-3599EA267641}" destId="{2EABCEE6-A945-452E-81F8-219C28A17967}" srcOrd="2" destOrd="0" presId="urn:microsoft.com/office/officeart/2018/2/layout/IconVerticalSolidList"/>
    <dgm:cxn modelId="{92C3D69C-2D46-436B-864C-5DF228A637E1}" type="presParOf" srcId="{34EB516A-E9F6-4E8A-A0B9-3599EA267641}" destId="{CEBB5485-7D74-41B3-BF39-CC0B9D10CC95}" srcOrd="3" destOrd="0" presId="urn:microsoft.com/office/officeart/2018/2/layout/IconVerticalSolidList"/>
    <dgm:cxn modelId="{297AAB82-065E-4DB6-A6DE-2C30EA07B2BE}" type="presParOf" srcId="{7DC9719A-0DC7-431A-A358-AA8024A0E03D}" destId="{D4D99ADD-4D99-412A-AEBE-B66A86D04EE6}" srcOrd="3" destOrd="0" presId="urn:microsoft.com/office/officeart/2018/2/layout/IconVerticalSolidList"/>
    <dgm:cxn modelId="{F6C1F82E-9B1E-427A-B4D2-631891EB6E6D}" type="presParOf" srcId="{7DC9719A-0DC7-431A-A358-AA8024A0E03D}" destId="{4EBCC057-48D2-4B30-8BE9-97F41EB805D9}" srcOrd="4" destOrd="0" presId="urn:microsoft.com/office/officeart/2018/2/layout/IconVerticalSolidList"/>
    <dgm:cxn modelId="{5901CE1E-229F-4C4B-BBB0-07317940BC71}" type="presParOf" srcId="{4EBCC057-48D2-4B30-8BE9-97F41EB805D9}" destId="{EE6AA195-A5DA-404D-A6D8-6AB81D9BBC2D}" srcOrd="0" destOrd="0" presId="urn:microsoft.com/office/officeart/2018/2/layout/IconVerticalSolidList"/>
    <dgm:cxn modelId="{7FEEE368-06AC-4C00-9C23-0E459C97FF94}" type="presParOf" srcId="{4EBCC057-48D2-4B30-8BE9-97F41EB805D9}" destId="{38CD1044-AF9C-4A10-8F9F-44E6A0FD5BF1}" srcOrd="1" destOrd="0" presId="urn:microsoft.com/office/officeart/2018/2/layout/IconVerticalSolidList"/>
    <dgm:cxn modelId="{6AC22E25-92A5-406D-9411-DC5333B45593}" type="presParOf" srcId="{4EBCC057-48D2-4B30-8BE9-97F41EB805D9}" destId="{2EEDE6B9-7572-4665-8D3E-66664C0DBCA4}" srcOrd="2" destOrd="0" presId="urn:microsoft.com/office/officeart/2018/2/layout/IconVerticalSolidList"/>
    <dgm:cxn modelId="{EA31CDBA-33A3-4CBE-B7D5-8C877B5AF172}" type="presParOf" srcId="{4EBCC057-48D2-4B30-8BE9-97F41EB805D9}" destId="{E29E7AAB-D9BB-402E-88BF-BB83AD3E1AF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70D65-153A-444E-B005-72D90C946C45}">
      <dsp:nvSpPr>
        <dsp:cNvPr id="0" name=""/>
        <dsp:cNvSpPr/>
      </dsp:nvSpPr>
      <dsp:spPr>
        <a:xfrm>
          <a:off x="0" y="400778"/>
          <a:ext cx="6900512" cy="722924"/>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54076" rIns="535556" bIns="120904" numCol="1" spcCol="1270" anchor="t" anchorCtr="0">
          <a:noAutofit/>
        </a:bodyPr>
        <a:lstStyle/>
        <a:p>
          <a:pPr marL="171450" lvl="1" indent="-171450" algn="l" defTabSz="755650">
            <a:lnSpc>
              <a:spcPct val="90000"/>
            </a:lnSpc>
            <a:spcBef>
              <a:spcPct val="0"/>
            </a:spcBef>
            <a:spcAft>
              <a:spcPct val="15000"/>
            </a:spcAft>
            <a:buChar char="•"/>
          </a:pPr>
          <a:r>
            <a:rPr lang="en-GB" sz="1700" kern="1200" dirty="0" err="1"/>
            <a:t>Elaborazione</a:t>
          </a:r>
          <a:r>
            <a:rPr lang="en-GB" sz="1700" kern="1200" dirty="0"/>
            <a:t> </a:t>
          </a:r>
          <a:r>
            <a:rPr lang="en-GB" sz="1700" kern="1200" dirty="0" err="1"/>
            <a:t>dei</a:t>
          </a:r>
          <a:r>
            <a:rPr lang="en-GB" sz="1700" kern="1200" dirty="0"/>
            <a:t> </a:t>
          </a:r>
          <a:r>
            <a:rPr lang="en-GB" sz="1700" kern="1200" dirty="0" err="1"/>
            <a:t>piani</a:t>
          </a:r>
          <a:r>
            <a:rPr lang="en-GB" sz="1700" kern="1200" dirty="0"/>
            <a:t> di </a:t>
          </a:r>
          <a:r>
            <a:rPr lang="en-GB" sz="1700" kern="1200" dirty="0" err="1"/>
            <a:t>sviluppo</a:t>
          </a:r>
          <a:endParaRPr lang="en-GB" sz="1700" kern="1200" dirty="0"/>
        </a:p>
      </dsp:txBody>
      <dsp:txXfrm>
        <a:off x="0" y="400778"/>
        <a:ext cx="6900512" cy="722924"/>
      </dsp:txXfrm>
    </dsp:sp>
    <dsp:sp modelId="{C30C2FBC-F9BC-C14D-B50B-1D25B7769195}">
      <dsp:nvSpPr>
        <dsp:cNvPr id="0" name=""/>
        <dsp:cNvSpPr/>
      </dsp:nvSpPr>
      <dsp:spPr>
        <a:xfrm>
          <a:off x="345025" y="149858"/>
          <a:ext cx="4830358" cy="501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55650">
            <a:lnSpc>
              <a:spcPct val="90000"/>
            </a:lnSpc>
            <a:spcBef>
              <a:spcPct val="0"/>
            </a:spcBef>
            <a:spcAft>
              <a:spcPct val="35000"/>
            </a:spcAft>
            <a:buNone/>
          </a:pPr>
          <a:r>
            <a:rPr lang="en-GB" sz="1700" kern="1200" dirty="0" err="1"/>
            <a:t>Strategia</a:t>
          </a:r>
          <a:endParaRPr lang="en-GB" sz="1700" kern="1200" dirty="0"/>
        </a:p>
      </dsp:txBody>
      <dsp:txXfrm>
        <a:off x="369523" y="174356"/>
        <a:ext cx="4781362" cy="452844"/>
      </dsp:txXfrm>
    </dsp:sp>
    <dsp:sp modelId="{FC6F3C68-F2D3-054F-B83C-9160274B34F7}">
      <dsp:nvSpPr>
        <dsp:cNvPr id="0" name=""/>
        <dsp:cNvSpPr/>
      </dsp:nvSpPr>
      <dsp:spPr>
        <a:xfrm>
          <a:off x="0" y="1466423"/>
          <a:ext cx="6900512" cy="722924"/>
        </a:xfrm>
        <a:prstGeom prst="rect">
          <a:avLst/>
        </a:prstGeom>
        <a:solidFill>
          <a:schemeClr val="lt1">
            <a:alpha val="90000"/>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54076" rIns="535556" bIns="120904" numCol="1" spcCol="1270" anchor="t" anchorCtr="0">
          <a:noAutofit/>
        </a:bodyPr>
        <a:lstStyle/>
        <a:p>
          <a:pPr marL="171450" lvl="1" indent="-171450" algn="l" defTabSz="755650">
            <a:lnSpc>
              <a:spcPct val="90000"/>
            </a:lnSpc>
            <a:spcBef>
              <a:spcPct val="0"/>
            </a:spcBef>
            <a:spcAft>
              <a:spcPct val="15000"/>
            </a:spcAft>
            <a:buChar char="•"/>
          </a:pPr>
          <a:r>
            <a:rPr lang="en-GB" sz="1700" kern="1200" dirty="0"/>
            <a:t>Sotto </a:t>
          </a:r>
          <a:r>
            <a:rPr lang="en-GB" sz="1700" kern="1200" dirty="0" err="1"/>
            <a:t>azioni</a:t>
          </a:r>
          <a:r>
            <a:rPr lang="en-GB" sz="1700" kern="1200" dirty="0"/>
            <a:t> di </a:t>
          </a:r>
          <a:r>
            <a:rPr lang="en-GB" sz="1700" kern="1200" dirty="0" err="1"/>
            <a:t>sviluppo</a:t>
          </a:r>
          <a:r>
            <a:rPr lang="en-GB" sz="1700" kern="1200" dirty="0"/>
            <a:t> e </a:t>
          </a:r>
          <a:r>
            <a:rPr lang="en-GB" sz="1700" kern="1200" dirty="0" err="1"/>
            <a:t>progettazione</a:t>
          </a:r>
          <a:endParaRPr lang="en-GB" sz="1700" kern="1200" dirty="0"/>
        </a:p>
      </dsp:txBody>
      <dsp:txXfrm>
        <a:off x="0" y="1466423"/>
        <a:ext cx="6900512" cy="722924"/>
      </dsp:txXfrm>
    </dsp:sp>
    <dsp:sp modelId="{9E9B5FEE-96F3-854D-8EFF-8B726FFF2BB6}">
      <dsp:nvSpPr>
        <dsp:cNvPr id="0" name=""/>
        <dsp:cNvSpPr/>
      </dsp:nvSpPr>
      <dsp:spPr>
        <a:xfrm>
          <a:off x="345025" y="1215503"/>
          <a:ext cx="4830358" cy="50184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55650">
            <a:lnSpc>
              <a:spcPct val="90000"/>
            </a:lnSpc>
            <a:spcBef>
              <a:spcPct val="0"/>
            </a:spcBef>
            <a:spcAft>
              <a:spcPct val="35000"/>
            </a:spcAft>
            <a:buNone/>
          </a:pPr>
          <a:r>
            <a:rPr lang="en-GB" sz="1700" kern="1200" dirty="0" err="1"/>
            <a:t>Strategie</a:t>
          </a:r>
          <a:r>
            <a:rPr lang="en-GB" sz="1700" kern="1200" dirty="0"/>
            <a:t> </a:t>
          </a:r>
          <a:r>
            <a:rPr lang="en-GB" sz="1700" kern="1200" dirty="0" err="1"/>
            <a:t>funzionali</a:t>
          </a:r>
          <a:endParaRPr lang="en-GB" sz="1700" kern="1200" dirty="0"/>
        </a:p>
      </dsp:txBody>
      <dsp:txXfrm>
        <a:off x="369523" y="1240001"/>
        <a:ext cx="4781362" cy="452844"/>
      </dsp:txXfrm>
    </dsp:sp>
    <dsp:sp modelId="{DBB8735B-88AC-0644-985E-7F95F89AC785}">
      <dsp:nvSpPr>
        <dsp:cNvPr id="0" name=""/>
        <dsp:cNvSpPr/>
      </dsp:nvSpPr>
      <dsp:spPr>
        <a:xfrm>
          <a:off x="0" y="2532068"/>
          <a:ext cx="6900512" cy="722924"/>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54076" rIns="535556" bIns="120904" numCol="1" spcCol="1270" anchor="t" anchorCtr="0">
          <a:noAutofit/>
        </a:bodyPr>
        <a:lstStyle/>
        <a:p>
          <a:pPr marL="171450" lvl="1" indent="-171450" algn="l" defTabSz="755650">
            <a:lnSpc>
              <a:spcPct val="90000"/>
            </a:lnSpc>
            <a:spcBef>
              <a:spcPct val="0"/>
            </a:spcBef>
            <a:spcAft>
              <a:spcPct val="15000"/>
            </a:spcAft>
            <a:buChar char="•"/>
          </a:pPr>
          <a:r>
            <a:rPr lang="en-GB" sz="1700" kern="1200" dirty="0" err="1"/>
            <a:t>Ambiente</a:t>
          </a:r>
          <a:r>
            <a:rPr lang="en-GB" sz="1700" kern="1200" dirty="0"/>
            <a:t>, </a:t>
          </a:r>
          <a:r>
            <a:rPr lang="en-GB" sz="1700" kern="1200" dirty="0" err="1"/>
            <a:t>tecnologie</a:t>
          </a:r>
          <a:r>
            <a:rPr lang="en-GB" sz="1700" kern="1200" dirty="0"/>
            <a:t>, </a:t>
          </a:r>
          <a:r>
            <a:rPr lang="en-GB" sz="1700" kern="1200" dirty="0" err="1"/>
            <a:t>vincoli</a:t>
          </a:r>
          <a:r>
            <a:rPr lang="en-GB" sz="1700" kern="1200" dirty="0"/>
            <a:t> ed </a:t>
          </a:r>
          <a:r>
            <a:rPr lang="en-GB" sz="1700" kern="1200" dirty="0" err="1"/>
            <a:t>opportunità</a:t>
          </a:r>
          <a:endParaRPr lang="en-GB" sz="1700" kern="1200" dirty="0"/>
        </a:p>
      </dsp:txBody>
      <dsp:txXfrm>
        <a:off x="0" y="2532068"/>
        <a:ext cx="6900512" cy="722924"/>
      </dsp:txXfrm>
    </dsp:sp>
    <dsp:sp modelId="{E897A1FC-560D-6A40-8D43-FEF59E2E324D}">
      <dsp:nvSpPr>
        <dsp:cNvPr id="0" name=""/>
        <dsp:cNvSpPr/>
      </dsp:nvSpPr>
      <dsp:spPr>
        <a:xfrm>
          <a:off x="345025" y="2281148"/>
          <a:ext cx="4830358" cy="5018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55650">
            <a:lnSpc>
              <a:spcPct val="90000"/>
            </a:lnSpc>
            <a:spcBef>
              <a:spcPct val="0"/>
            </a:spcBef>
            <a:spcAft>
              <a:spcPct val="35000"/>
            </a:spcAft>
            <a:buNone/>
          </a:pPr>
          <a:r>
            <a:rPr lang="en-GB" sz="1700" kern="1200" dirty="0" err="1"/>
            <a:t>Fattori</a:t>
          </a:r>
          <a:r>
            <a:rPr lang="en-GB" sz="1700" kern="1200" dirty="0"/>
            <a:t> </a:t>
          </a:r>
          <a:r>
            <a:rPr lang="en-GB" sz="1700" kern="1200" dirty="0" err="1"/>
            <a:t>critici</a:t>
          </a:r>
          <a:r>
            <a:rPr lang="en-GB" sz="1700" kern="1200" dirty="0"/>
            <a:t> di </a:t>
          </a:r>
          <a:r>
            <a:rPr lang="en-GB" sz="1700" kern="1200" dirty="0" err="1"/>
            <a:t>successo</a:t>
          </a:r>
          <a:endParaRPr lang="en-GB" sz="1700" kern="1200" dirty="0"/>
        </a:p>
      </dsp:txBody>
      <dsp:txXfrm>
        <a:off x="369523" y="2305646"/>
        <a:ext cx="4781362" cy="452844"/>
      </dsp:txXfrm>
    </dsp:sp>
    <dsp:sp modelId="{CB1EEBCC-E9D9-454A-98A9-BB1993481F87}">
      <dsp:nvSpPr>
        <dsp:cNvPr id="0" name=""/>
        <dsp:cNvSpPr/>
      </dsp:nvSpPr>
      <dsp:spPr>
        <a:xfrm>
          <a:off x="0" y="3597713"/>
          <a:ext cx="6900512" cy="722924"/>
        </a:xfrm>
        <a:prstGeom prst="rect">
          <a:avLst/>
        </a:prstGeom>
        <a:solidFill>
          <a:schemeClr val="lt1">
            <a:alpha val="90000"/>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54076" rIns="535556" bIns="120904" numCol="1" spcCol="1270" anchor="t" anchorCtr="0">
          <a:noAutofit/>
        </a:bodyPr>
        <a:lstStyle/>
        <a:p>
          <a:pPr marL="171450" lvl="1" indent="-171450" algn="l" defTabSz="755650">
            <a:lnSpc>
              <a:spcPct val="90000"/>
            </a:lnSpc>
            <a:spcBef>
              <a:spcPct val="0"/>
            </a:spcBef>
            <a:spcAft>
              <a:spcPct val="15000"/>
            </a:spcAft>
            <a:buChar char="•"/>
          </a:pPr>
          <a:r>
            <a:rPr lang="en-GB" sz="1700" kern="1200" dirty="0" err="1"/>
            <a:t>Configurazioni</a:t>
          </a:r>
          <a:r>
            <a:rPr lang="en-GB" sz="1700" kern="1200" dirty="0"/>
            <a:t> </a:t>
          </a:r>
          <a:r>
            <a:rPr lang="en-GB" sz="1700" kern="1200" dirty="0" err="1"/>
            <a:t>organizzative</a:t>
          </a:r>
          <a:endParaRPr lang="en-GB" sz="1700" kern="1200" dirty="0"/>
        </a:p>
      </dsp:txBody>
      <dsp:txXfrm>
        <a:off x="0" y="3597713"/>
        <a:ext cx="6900512" cy="722924"/>
      </dsp:txXfrm>
    </dsp:sp>
    <dsp:sp modelId="{21D7ED58-B4A6-484B-A981-B519E90C8554}">
      <dsp:nvSpPr>
        <dsp:cNvPr id="0" name=""/>
        <dsp:cNvSpPr/>
      </dsp:nvSpPr>
      <dsp:spPr>
        <a:xfrm>
          <a:off x="345025" y="3346793"/>
          <a:ext cx="4830358" cy="50184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55650">
            <a:lnSpc>
              <a:spcPct val="90000"/>
            </a:lnSpc>
            <a:spcBef>
              <a:spcPct val="0"/>
            </a:spcBef>
            <a:spcAft>
              <a:spcPct val="35000"/>
            </a:spcAft>
            <a:buNone/>
          </a:pPr>
          <a:r>
            <a:rPr lang="en-GB" sz="1700" kern="1200" dirty="0" err="1"/>
            <a:t>Allineamento</a:t>
          </a:r>
          <a:r>
            <a:rPr lang="en-GB" sz="1700" kern="1200" dirty="0"/>
            <a:t> </a:t>
          </a:r>
          <a:r>
            <a:rPr lang="en-GB" sz="1700" kern="1200" dirty="0" err="1"/>
            <a:t>organizzativo</a:t>
          </a:r>
          <a:endParaRPr lang="en-GB" sz="1700" kern="1200" dirty="0"/>
        </a:p>
      </dsp:txBody>
      <dsp:txXfrm>
        <a:off x="369523" y="3371291"/>
        <a:ext cx="4781362" cy="452844"/>
      </dsp:txXfrm>
    </dsp:sp>
    <dsp:sp modelId="{F7706188-F6B1-B44E-B3EB-9C412F9ADAE2}">
      <dsp:nvSpPr>
        <dsp:cNvPr id="0" name=""/>
        <dsp:cNvSpPr/>
      </dsp:nvSpPr>
      <dsp:spPr>
        <a:xfrm>
          <a:off x="0" y="4663358"/>
          <a:ext cx="6900512" cy="722924"/>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54076" rIns="535556" bIns="120904" numCol="1" spcCol="1270" anchor="t" anchorCtr="0">
          <a:noAutofit/>
        </a:bodyPr>
        <a:lstStyle/>
        <a:p>
          <a:pPr marL="171450" lvl="1" indent="-171450" algn="l" defTabSz="755650">
            <a:lnSpc>
              <a:spcPct val="90000"/>
            </a:lnSpc>
            <a:spcBef>
              <a:spcPct val="0"/>
            </a:spcBef>
            <a:spcAft>
              <a:spcPct val="15000"/>
            </a:spcAft>
            <a:buChar char="•"/>
          </a:pPr>
          <a:r>
            <a:rPr lang="en-GB" sz="1700" kern="1200" dirty="0" err="1"/>
            <a:t>Strategie</a:t>
          </a:r>
          <a:r>
            <a:rPr lang="en-GB" sz="1700" kern="1200" dirty="0"/>
            <a:t> </a:t>
          </a:r>
          <a:r>
            <a:rPr lang="en-GB" sz="1700" kern="1200" dirty="0" err="1"/>
            <a:t>decisionali</a:t>
          </a:r>
          <a:r>
            <a:rPr lang="en-GB" sz="1700" kern="1200" dirty="0"/>
            <a:t> e </a:t>
          </a:r>
          <a:r>
            <a:rPr lang="en-GB" sz="1700" kern="1200" dirty="0" err="1"/>
            <a:t>potere</a:t>
          </a:r>
          <a:endParaRPr lang="en-GB" sz="1700" kern="1200" dirty="0"/>
        </a:p>
      </dsp:txBody>
      <dsp:txXfrm>
        <a:off x="0" y="4663358"/>
        <a:ext cx="6900512" cy="722924"/>
      </dsp:txXfrm>
    </dsp:sp>
    <dsp:sp modelId="{469111C6-2812-B74B-9443-DC19E62F26FF}">
      <dsp:nvSpPr>
        <dsp:cNvPr id="0" name=""/>
        <dsp:cNvSpPr/>
      </dsp:nvSpPr>
      <dsp:spPr>
        <a:xfrm>
          <a:off x="345025" y="4412438"/>
          <a:ext cx="4830358" cy="5018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55650">
            <a:lnSpc>
              <a:spcPct val="90000"/>
            </a:lnSpc>
            <a:spcBef>
              <a:spcPct val="0"/>
            </a:spcBef>
            <a:spcAft>
              <a:spcPct val="35000"/>
            </a:spcAft>
            <a:buNone/>
          </a:pPr>
          <a:r>
            <a:rPr lang="en-GB" sz="1700" kern="1200" dirty="0" err="1"/>
            <a:t>Ruolo</a:t>
          </a:r>
          <a:r>
            <a:rPr lang="en-GB" sz="1700" kern="1200" dirty="0"/>
            <a:t> del senior management</a:t>
          </a:r>
        </a:p>
      </dsp:txBody>
      <dsp:txXfrm>
        <a:off x="369523" y="4436936"/>
        <a:ext cx="4781362"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70D65-153A-444E-B005-72D90C946C45}">
      <dsp:nvSpPr>
        <dsp:cNvPr id="0" name=""/>
        <dsp:cNvSpPr/>
      </dsp:nvSpPr>
      <dsp:spPr>
        <a:xfrm>
          <a:off x="0" y="540030"/>
          <a:ext cx="6900512" cy="68039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33248" rIns="535556"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err="1"/>
            <a:t>Valori</a:t>
          </a:r>
          <a:r>
            <a:rPr lang="en-GB" sz="1600" kern="1200" dirty="0"/>
            <a:t> </a:t>
          </a:r>
          <a:r>
            <a:rPr lang="en-GB" sz="1600" kern="1200" dirty="0" err="1"/>
            <a:t>che</a:t>
          </a:r>
          <a:r>
            <a:rPr lang="en-GB" sz="1600" kern="1200" dirty="0"/>
            <a:t> </a:t>
          </a:r>
          <a:r>
            <a:rPr lang="en-GB" sz="1600" kern="1200" dirty="0" err="1"/>
            <a:t>ispirano</a:t>
          </a:r>
          <a:r>
            <a:rPr lang="en-GB" sz="1600" kern="1200" dirty="0"/>
            <a:t> </a:t>
          </a:r>
          <a:r>
            <a:rPr lang="en-GB" sz="1600" kern="1200" dirty="0" err="1"/>
            <a:t>l'impresa</a:t>
          </a:r>
          <a:r>
            <a:rPr lang="en-GB" sz="1600" kern="1200" dirty="0"/>
            <a:t> (vision)</a:t>
          </a:r>
        </a:p>
      </dsp:txBody>
      <dsp:txXfrm>
        <a:off x="0" y="540030"/>
        <a:ext cx="6900512" cy="680399"/>
      </dsp:txXfrm>
    </dsp:sp>
    <dsp:sp modelId="{C30C2FBC-F9BC-C14D-B50B-1D25B7769195}">
      <dsp:nvSpPr>
        <dsp:cNvPr id="0" name=""/>
        <dsp:cNvSpPr/>
      </dsp:nvSpPr>
      <dsp:spPr>
        <a:xfrm>
          <a:off x="345025" y="303870"/>
          <a:ext cx="4830358" cy="472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11200">
            <a:lnSpc>
              <a:spcPct val="90000"/>
            </a:lnSpc>
            <a:spcBef>
              <a:spcPct val="0"/>
            </a:spcBef>
            <a:spcAft>
              <a:spcPct val="35000"/>
            </a:spcAft>
            <a:buNone/>
          </a:pPr>
          <a:r>
            <a:rPr lang="en-GB" sz="1600" kern="1200" dirty="0" err="1"/>
            <a:t>Valori</a:t>
          </a:r>
          <a:r>
            <a:rPr lang="en-GB" sz="1600" kern="1200" dirty="0"/>
            <a:t> </a:t>
          </a:r>
          <a:r>
            <a:rPr lang="en-GB" sz="1600" kern="1200" dirty="0" err="1"/>
            <a:t>fondamentali</a:t>
          </a:r>
          <a:endParaRPr lang="en-GB" sz="1600" kern="1200" dirty="0"/>
        </a:p>
      </dsp:txBody>
      <dsp:txXfrm>
        <a:off x="368082" y="326927"/>
        <a:ext cx="4784244" cy="426206"/>
      </dsp:txXfrm>
    </dsp:sp>
    <dsp:sp modelId="{FC6F3C68-F2D3-054F-B83C-9160274B34F7}">
      <dsp:nvSpPr>
        <dsp:cNvPr id="0" name=""/>
        <dsp:cNvSpPr/>
      </dsp:nvSpPr>
      <dsp:spPr>
        <a:xfrm>
          <a:off x="0" y="1542990"/>
          <a:ext cx="6900512" cy="680399"/>
        </a:xfrm>
        <a:prstGeom prst="rect">
          <a:avLst/>
        </a:prstGeom>
        <a:solidFill>
          <a:schemeClr val="lt1">
            <a:alpha val="90000"/>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33248" rIns="535556"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err="1"/>
            <a:t>Azioni</a:t>
          </a:r>
          <a:r>
            <a:rPr lang="en-GB" sz="1600" kern="1200" dirty="0"/>
            <a:t> </a:t>
          </a:r>
          <a:r>
            <a:rPr lang="en-GB" sz="1600" kern="1200" dirty="0" err="1"/>
            <a:t>che</a:t>
          </a:r>
          <a:r>
            <a:rPr lang="en-GB" sz="1600" kern="1200" dirty="0"/>
            <a:t> </a:t>
          </a:r>
          <a:r>
            <a:rPr lang="en-GB" sz="1600" kern="1200" dirty="0" err="1"/>
            <a:t>sostengano</a:t>
          </a:r>
          <a:r>
            <a:rPr lang="en-GB" sz="1600" kern="1200" dirty="0"/>
            <a:t> </a:t>
          </a:r>
          <a:r>
            <a:rPr lang="en-GB" sz="1600" kern="1200" dirty="0" err="1"/>
            <a:t>i</a:t>
          </a:r>
          <a:r>
            <a:rPr lang="en-GB" sz="1600" kern="1200" dirty="0"/>
            <a:t> </a:t>
          </a:r>
          <a:r>
            <a:rPr lang="en-GB" sz="1600" kern="1200" dirty="0" err="1"/>
            <a:t>valori</a:t>
          </a:r>
          <a:r>
            <a:rPr lang="en-GB" sz="1600" kern="1200" dirty="0"/>
            <a:t> </a:t>
          </a:r>
          <a:r>
            <a:rPr lang="en-GB" sz="1600" kern="1200" dirty="0" err="1"/>
            <a:t>indicati</a:t>
          </a:r>
          <a:r>
            <a:rPr lang="en-GB" sz="1600" kern="1200" dirty="0"/>
            <a:t> (mission)</a:t>
          </a:r>
        </a:p>
      </dsp:txBody>
      <dsp:txXfrm>
        <a:off x="0" y="1542990"/>
        <a:ext cx="6900512" cy="680399"/>
      </dsp:txXfrm>
    </dsp:sp>
    <dsp:sp modelId="{9E9B5FEE-96F3-854D-8EFF-8B726FFF2BB6}">
      <dsp:nvSpPr>
        <dsp:cNvPr id="0" name=""/>
        <dsp:cNvSpPr/>
      </dsp:nvSpPr>
      <dsp:spPr>
        <a:xfrm>
          <a:off x="345025" y="1306830"/>
          <a:ext cx="4830358" cy="47232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11200">
            <a:lnSpc>
              <a:spcPct val="90000"/>
            </a:lnSpc>
            <a:spcBef>
              <a:spcPct val="0"/>
            </a:spcBef>
            <a:spcAft>
              <a:spcPct val="35000"/>
            </a:spcAft>
            <a:buNone/>
          </a:pPr>
          <a:r>
            <a:rPr lang="en-GB" sz="1600" kern="1200" dirty="0" err="1"/>
            <a:t>Progettare</a:t>
          </a:r>
          <a:r>
            <a:rPr lang="en-GB" sz="1600" kern="1200" dirty="0"/>
            <a:t> </a:t>
          </a:r>
          <a:r>
            <a:rPr lang="en-GB" sz="1600" kern="1200" dirty="0" err="1"/>
            <a:t>pratiche</a:t>
          </a:r>
          <a:r>
            <a:rPr lang="en-GB" sz="1600" kern="1200" dirty="0"/>
            <a:t> </a:t>
          </a:r>
          <a:r>
            <a:rPr lang="en-GB" sz="1600" kern="1200" dirty="0" err="1"/>
            <a:t>manageriali</a:t>
          </a:r>
          <a:r>
            <a:rPr lang="en-GB" sz="1600" kern="1200" dirty="0"/>
            <a:t> </a:t>
          </a:r>
          <a:r>
            <a:rPr lang="en-GB" sz="1600" kern="1200" dirty="0" err="1"/>
            <a:t>che</a:t>
          </a:r>
          <a:r>
            <a:rPr lang="en-GB" sz="1600" kern="1200" dirty="0"/>
            <a:t> </a:t>
          </a:r>
          <a:r>
            <a:rPr lang="en-GB" sz="1600" kern="1200" dirty="0" err="1"/>
            <a:t>riflettano</a:t>
          </a:r>
          <a:r>
            <a:rPr lang="en-GB" sz="1600" kern="1200" dirty="0"/>
            <a:t> I </a:t>
          </a:r>
          <a:r>
            <a:rPr lang="en-GB" sz="1600" kern="1200" dirty="0" err="1"/>
            <a:t>valori</a:t>
          </a:r>
          <a:endParaRPr lang="en-GB" sz="1600" kern="1200" dirty="0"/>
        </a:p>
      </dsp:txBody>
      <dsp:txXfrm>
        <a:off x="368082" y="1329887"/>
        <a:ext cx="4784244" cy="426206"/>
      </dsp:txXfrm>
    </dsp:sp>
    <dsp:sp modelId="{DBB8735B-88AC-0644-985E-7F95F89AC785}">
      <dsp:nvSpPr>
        <dsp:cNvPr id="0" name=""/>
        <dsp:cNvSpPr/>
      </dsp:nvSpPr>
      <dsp:spPr>
        <a:xfrm>
          <a:off x="0" y="2545950"/>
          <a:ext cx="6900512" cy="680399"/>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33248" rIns="535556"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err="1"/>
            <a:t>pratiche</a:t>
          </a:r>
          <a:r>
            <a:rPr lang="en-GB" sz="1600" kern="1200" dirty="0"/>
            <a:t> e routine di </a:t>
          </a:r>
          <a:r>
            <a:rPr lang="en-GB" sz="1600" kern="1200" dirty="0" err="1"/>
            <a:t>lavoro</a:t>
          </a:r>
          <a:r>
            <a:rPr lang="en-GB" sz="1600" kern="1200" dirty="0"/>
            <a:t> </a:t>
          </a:r>
          <a:r>
            <a:rPr lang="en-GB" sz="1600" kern="1200" dirty="0" err="1"/>
            <a:t>nei</a:t>
          </a:r>
          <a:r>
            <a:rPr lang="en-GB" sz="1600" kern="1200" dirty="0"/>
            <a:t> workplace</a:t>
          </a:r>
        </a:p>
      </dsp:txBody>
      <dsp:txXfrm>
        <a:off x="0" y="2545950"/>
        <a:ext cx="6900512" cy="680399"/>
      </dsp:txXfrm>
    </dsp:sp>
    <dsp:sp modelId="{E897A1FC-560D-6A40-8D43-FEF59E2E324D}">
      <dsp:nvSpPr>
        <dsp:cNvPr id="0" name=""/>
        <dsp:cNvSpPr/>
      </dsp:nvSpPr>
      <dsp:spPr>
        <a:xfrm>
          <a:off x="345025" y="2309790"/>
          <a:ext cx="4830358" cy="4723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11200">
            <a:lnSpc>
              <a:spcPct val="90000"/>
            </a:lnSpc>
            <a:spcBef>
              <a:spcPct val="0"/>
            </a:spcBef>
            <a:spcAft>
              <a:spcPct val="35000"/>
            </a:spcAft>
            <a:buNone/>
          </a:pPr>
          <a:r>
            <a:rPr lang="en-GB" sz="1600" kern="1200" dirty="0" err="1"/>
            <a:t>Usare</a:t>
          </a:r>
          <a:r>
            <a:rPr lang="en-GB" sz="1600" kern="1200" dirty="0"/>
            <a:t> le </a:t>
          </a:r>
          <a:r>
            <a:rPr lang="en-GB" sz="1600" kern="1200" dirty="0" err="1"/>
            <a:t>pratiche</a:t>
          </a:r>
          <a:r>
            <a:rPr lang="en-GB" sz="1600" kern="1200" dirty="0"/>
            <a:t> per </a:t>
          </a:r>
          <a:r>
            <a:rPr lang="en-GB" sz="1600" kern="1200" dirty="0" err="1"/>
            <a:t>creare</a:t>
          </a:r>
          <a:r>
            <a:rPr lang="en-GB" sz="1600" kern="1200" dirty="0"/>
            <a:t> le </a:t>
          </a:r>
          <a:r>
            <a:rPr lang="en-GB" sz="1600" kern="1200"/>
            <a:t>core capbilities</a:t>
          </a:r>
          <a:endParaRPr lang="en-GB" sz="1600" kern="1200" dirty="0"/>
        </a:p>
      </dsp:txBody>
      <dsp:txXfrm>
        <a:off x="368082" y="2332847"/>
        <a:ext cx="4784244" cy="426206"/>
      </dsp:txXfrm>
    </dsp:sp>
    <dsp:sp modelId="{CB1EEBCC-E9D9-454A-98A9-BB1993481F87}">
      <dsp:nvSpPr>
        <dsp:cNvPr id="0" name=""/>
        <dsp:cNvSpPr/>
      </dsp:nvSpPr>
      <dsp:spPr>
        <a:xfrm>
          <a:off x="0" y="3548910"/>
          <a:ext cx="6900512" cy="680399"/>
        </a:xfrm>
        <a:prstGeom prst="rect">
          <a:avLst/>
        </a:prstGeom>
        <a:solidFill>
          <a:schemeClr val="lt1">
            <a:alpha val="90000"/>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33248" rIns="535556"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err="1"/>
            <a:t>Azioni</a:t>
          </a:r>
          <a:r>
            <a:rPr lang="en-GB" sz="1600" kern="1200" dirty="0"/>
            <a:t> volte a </a:t>
          </a:r>
          <a:r>
            <a:rPr lang="en-GB" sz="1600" kern="1200" dirty="0" err="1"/>
            <a:t>consolidare</a:t>
          </a:r>
          <a:r>
            <a:rPr lang="en-GB" sz="1600" kern="1200" dirty="0"/>
            <a:t> </a:t>
          </a:r>
          <a:r>
            <a:rPr lang="en-GB" sz="1600" kern="1200" dirty="0" err="1"/>
            <a:t>i</a:t>
          </a:r>
          <a:r>
            <a:rPr lang="en-GB" sz="1600" kern="1200" dirty="0"/>
            <a:t> </a:t>
          </a:r>
          <a:r>
            <a:rPr lang="en-GB" sz="1600" kern="1200" dirty="0" err="1"/>
            <a:t>valori</a:t>
          </a:r>
          <a:r>
            <a:rPr lang="en-GB" sz="1600" kern="1200" dirty="0"/>
            <a:t> </a:t>
          </a:r>
          <a:r>
            <a:rPr lang="en-GB" sz="1600" kern="1200" dirty="0" err="1"/>
            <a:t>attraverso</a:t>
          </a:r>
          <a:r>
            <a:rPr lang="en-GB" sz="1600" kern="1200" dirty="0"/>
            <a:t> il business</a:t>
          </a:r>
        </a:p>
      </dsp:txBody>
      <dsp:txXfrm>
        <a:off x="0" y="3548910"/>
        <a:ext cx="6900512" cy="680399"/>
      </dsp:txXfrm>
    </dsp:sp>
    <dsp:sp modelId="{21D7ED58-B4A6-484B-A981-B519E90C8554}">
      <dsp:nvSpPr>
        <dsp:cNvPr id="0" name=""/>
        <dsp:cNvSpPr/>
      </dsp:nvSpPr>
      <dsp:spPr>
        <a:xfrm>
          <a:off x="345025" y="3312750"/>
          <a:ext cx="4830358" cy="47232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11200">
            <a:lnSpc>
              <a:spcPct val="90000"/>
            </a:lnSpc>
            <a:spcBef>
              <a:spcPct val="0"/>
            </a:spcBef>
            <a:spcAft>
              <a:spcPct val="35000"/>
            </a:spcAft>
            <a:buNone/>
          </a:pPr>
          <a:r>
            <a:rPr lang="en-GB" sz="1600" kern="1200" dirty="0" err="1"/>
            <a:t>Strategie</a:t>
          </a:r>
          <a:r>
            <a:rPr lang="en-GB" sz="1600" kern="1200" dirty="0"/>
            <a:t> </a:t>
          </a:r>
          <a:r>
            <a:rPr lang="en-GB" sz="1600" kern="1200" dirty="0" err="1"/>
            <a:t>coerenti</a:t>
          </a:r>
          <a:r>
            <a:rPr lang="en-GB" sz="1600" kern="1200" dirty="0"/>
            <a:t> per </a:t>
          </a:r>
          <a:r>
            <a:rPr lang="en-GB" sz="1600" kern="1200" dirty="0" err="1"/>
            <a:t>nuove</a:t>
          </a:r>
          <a:r>
            <a:rPr lang="en-GB" sz="1600" kern="1200" dirty="0"/>
            <a:t> </a:t>
          </a:r>
          <a:r>
            <a:rPr lang="en-GB" sz="1600" kern="1200" dirty="0" err="1"/>
            <a:t>sfide</a:t>
          </a:r>
          <a:r>
            <a:rPr lang="en-GB" sz="1600" kern="1200" dirty="0"/>
            <a:t> di </a:t>
          </a:r>
          <a:r>
            <a:rPr lang="en-GB" sz="1600" kern="1200" dirty="0" err="1"/>
            <a:t>mercato</a:t>
          </a:r>
          <a:endParaRPr lang="en-GB" sz="1600" kern="1200" dirty="0"/>
        </a:p>
      </dsp:txBody>
      <dsp:txXfrm>
        <a:off x="368082" y="3335807"/>
        <a:ext cx="4784244" cy="426206"/>
      </dsp:txXfrm>
    </dsp:sp>
    <dsp:sp modelId="{F7706188-F6B1-B44E-B3EB-9C412F9ADAE2}">
      <dsp:nvSpPr>
        <dsp:cNvPr id="0" name=""/>
        <dsp:cNvSpPr/>
      </dsp:nvSpPr>
      <dsp:spPr>
        <a:xfrm>
          <a:off x="0" y="4551870"/>
          <a:ext cx="6900512" cy="680399"/>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333248" rIns="535556"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err="1"/>
            <a:t>Strategie</a:t>
          </a:r>
          <a:r>
            <a:rPr lang="en-GB" sz="1600" kern="1200" dirty="0"/>
            <a:t> </a:t>
          </a:r>
          <a:r>
            <a:rPr lang="en-GB" sz="1600" kern="1200" dirty="0" err="1"/>
            <a:t>decisionali</a:t>
          </a:r>
          <a:r>
            <a:rPr lang="en-GB" sz="1600" kern="1200" dirty="0"/>
            <a:t> e </a:t>
          </a:r>
          <a:r>
            <a:rPr lang="en-GB" sz="1600" kern="1200" dirty="0" err="1"/>
            <a:t>potere</a:t>
          </a:r>
          <a:endParaRPr lang="en-GB" sz="1600" kern="1200" dirty="0"/>
        </a:p>
      </dsp:txBody>
      <dsp:txXfrm>
        <a:off x="0" y="4551870"/>
        <a:ext cx="6900512" cy="680399"/>
      </dsp:txXfrm>
    </dsp:sp>
    <dsp:sp modelId="{469111C6-2812-B74B-9443-DC19E62F26FF}">
      <dsp:nvSpPr>
        <dsp:cNvPr id="0" name=""/>
        <dsp:cNvSpPr/>
      </dsp:nvSpPr>
      <dsp:spPr>
        <a:xfrm>
          <a:off x="345025" y="4315710"/>
          <a:ext cx="4830358" cy="4723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711200">
            <a:lnSpc>
              <a:spcPct val="90000"/>
            </a:lnSpc>
            <a:spcBef>
              <a:spcPct val="0"/>
            </a:spcBef>
            <a:spcAft>
              <a:spcPct val="35000"/>
            </a:spcAft>
            <a:buNone/>
          </a:pPr>
          <a:r>
            <a:rPr lang="en-GB" sz="1600" kern="1200" dirty="0" err="1"/>
            <a:t>Ruolo</a:t>
          </a:r>
          <a:r>
            <a:rPr lang="en-GB" sz="1600" kern="1200" dirty="0"/>
            <a:t> del senior management</a:t>
          </a:r>
        </a:p>
      </dsp:txBody>
      <dsp:txXfrm>
        <a:off x="368082" y="4338767"/>
        <a:ext cx="4784244"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24521-CB07-5C4C-84DC-759C55920D22}">
      <dsp:nvSpPr>
        <dsp:cNvPr id="0" name=""/>
        <dsp:cNvSpPr/>
      </dsp:nvSpPr>
      <dsp:spPr>
        <a:xfrm rot="5400000">
          <a:off x="4075371" y="-852733"/>
          <a:ext cx="2733056" cy="5121787"/>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GB" sz="1800" b="1" kern="1200"/>
            <a:t>art. 20 diritto di assemblea </a:t>
          </a:r>
          <a:r>
            <a:rPr lang="en-GB" sz="1800" kern="1200"/>
            <a:t>con obbligo del datore di mettere a disposizione locale in cui svolgerla; </a:t>
          </a:r>
          <a:endParaRPr lang="en-US" sz="1800" kern="1200"/>
        </a:p>
        <a:p>
          <a:pPr marL="171450" lvl="1" indent="-171450" algn="l" defTabSz="800100">
            <a:lnSpc>
              <a:spcPct val="90000"/>
            </a:lnSpc>
            <a:spcBef>
              <a:spcPct val="0"/>
            </a:spcBef>
            <a:spcAft>
              <a:spcPct val="15000"/>
            </a:spcAft>
            <a:buChar char="•"/>
          </a:pPr>
          <a:r>
            <a:rPr lang="en-GB" sz="1800" b="1" kern="1200"/>
            <a:t>art. 21 referendum</a:t>
          </a:r>
          <a:r>
            <a:rPr lang="en-GB" sz="1800" kern="1200"/>
            <a:t>;</a:t>
          </a:r>
          <a:endParaRPr lang="en-US" sz="1800" kern="1200"/>
        </a:p>
        <a:p>
          <a:pPr marL="171450" lvl="1" indent="-171450" algn="l" defTabSz="800100">
            <a:lnSpc>
              <a:spcPct val="90000"/>
            </a:lnSpc>
            <a:spcBef>
              <a:spcPct val="0"/>
            </a:spcBef>
            <a:spcAft>
              <a:spcPct val="15000"/>
            </a:spcAft>
            <a:buChar char="•"/>
          </a:pPr>
          <a:r>
            <a:rPr lang="en-GB" sz="1800" b="1" kern="1200"/>
            <a:t>art. 22 trasferimento sindacalista interno; </a:t>
          </a:r>
          <a:endParaRPr lang="en-US" sz="1800" kern="1200"/>
        </a:p>
        <a:p>
          <a:pPr marL="171450" lvl="1" indent="-171450" algn="l" defTabSz="800100">
            <a:lnSpc>
              <a:spcPct val="90000"/>
            </a:lnSpc>
            <a:spcBef>
              <a:spcPct val="0"/>
            </a:spcBef>
            <a:spcAft>
              <a:spcPct val="15000"/>
            </a:spcAft>
            <a:buChar char="•"/>
          </a:pPr>
          <a:r>
            <a:rPr lang="en-GB" sz="1800" b="1" kern="1200"/>
            <a:t>artt. 23 e 24 diritto ai permessi sindacali; </a:t>
          </a:r>
          <a:endParaRPr lang="en-US" sz="1800" kern="1200"/>
        </a:p>
        <a:p>
          <a:pPr marL="171450" lvl="1" indent="-171450" algn="l" defTabSz="800100">
            <a:lnSpc>
              <a:spcPct val="90000"/>
            </a:lnSpc>
            <a:spcBef>
              <a:spcPct val="0"/>
            </a:spcBef>
            <a:spcAft>
              <a:spcPct val="15000"/>
            </a:spcAft>
            <a:buChar char="•"/>
          </a:pPr>
          <a:r>
            <a:rPr lang="en-GB" sz="1800" b="1" kern="1200"/>
            <a:t>art. 25 diritto di affissione;</a:t>
          </a:r>
          <a:endParaRPr lang="en-US" sz="1800" kern="1200"/>
        </a:p>
        <a:p>
          <a:pPr marL="171450" lvl="1" indent="-171450" algn="l" defTabSz="800100">
            <a:lnSpc>
              <a:spcPct val="90000"/>
            </a:lnSpc>
            <a:spcBef>
              <a:spcPct val="0"/>
            </a:spcBef>
            <a:spcAft>
              <a:spcPct val="15000"/>
            </a:spcAft>
            <a:buChar char="•"/>
          </a:pPr>
          <a:r>
            <a:rPr lang="en-GB" sz="1800" b="1" kern="1200"/>
            <a:t>art. 26 proselitismo;</a:t>
          </a:r>
          <a:endParaRPr lang="en-US" sz="1800" kern="1200"/>
        </a:p>
        <a:p>
          <a:pPr marL="171450" lvl="1" indent="-171450" algn="l" defTabSz="800100">
            <a:lnSpc>
              <a:spcPct val="90000"/>
            </a:lnSpc>
            <a:spcBef>
              <a:spcPct val="0"/>
            </a:spcBef>
            <a:spcAft>
              <a:spcPct val="15000"/>
            </a:spcAft>
            <a:buChar char="•"/>
          </a:pPr>
          <a:r>
            <a:rPr lang="en-GB" sz="1800" b="1" kern="1200"/>
            <a:t>art. 28 attività antisindacale. </a:t>
          </a:r>
          <a:endParaRPr lang="en-US" sz="1800" kern="1200"/>
        </a:p>
      </dsp:txBody>
      <dsp:txXfrm rot="-5400000">
        <a:off x="2881006" y="475049"/>
        <a:ext cx="4988370" cy="2466222"/>
      </dsp:txXfrm>
    </dsp:sp>
    <dsp:sp modelId="{DE35FA16-6223-474C-A0AA-E2690D92C0EC}">
      <dsp:nvSpPr>
        <dsp:cNvPr id="0" name=""/>
        <dsp:cNvSpPr/>
      </dsp:nvSpPr>
      <dsp:spPr>
        <a:xfrm>
          <a:off x="0" y="0"/>
          <a:ext cx="2881005" cy="3416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GB" sz="2500" b="1" kern="1200" dirty="0" err="1"/>
            <a:t>Statuto</a:t>
          </a:r>
          <a:r>
            <a:rPr lang="en-GB" sz="2500" b="1" kern="1200" dirty="0"/>
            <a:t> </a:t>
          </a:r>
          <a:r>
            <a:rPr lang="en-GB" sz="2500" b="1" kern="1200" dirty="0" err="1"/>
            <a:t>dei</a:t>
          </a:r>
          <a:r>
            <a:rPr lang="en-GB" sz="2500" b="1" kern="1200" dirty="0"/>
            <a:t> </a:t>
          </a:r>
          <a:r>
            <a:rPr lang="en-GB" sz="2500" b="1" kern="1200" dirty="0" err="1"/>
            <a:t>lavoratori</a:t>
          </a:r>
          <a:endParaRPr lang="en-GB" sz="2500" b="1" kern="1200" dirty="0"/>
        </a:p>
        <a:p>
          <a:pPr marL="0" lvl="0" indent="0" algn="ctr" defTabSz="1111250">
            <a:lnSpc>
              <a:spcPct val="90000"/>
            </a:lnSpc>
            <a:spcBef>
              <a:spcPct val="0"/>
            </a:spcBef>
            <a:spcAft>
              <a:spcPct val="35000"/>
            </a:spcAft>
            <a:buNone/>
          </a:pPr>
          <a:r>
            <a:rPr lang="en-GB" sz="2500" b="1" kern="1200" dirty="0"/>
            <a:t> </a:t>
          </a:r>
          <a:r>
            <a:rPr lang="en-GB" sz="2000" kern="1200" dirty="0"/>
            <a:t>(</a:t>
          </a:r>
          <a:r>
            <a:rPr lang="en-GB" sz="2000" kern="1200" dirty="0" err="1"/>
            <a:t>Legge</a:t>
          </a:r>
          <a:r>
            <a:rPr lang="en-GB" sz="2000" kern="1200" dirty="0"/>
            <a:t> 20 </a:t>
          </a:r>
          <a:r>
            <a:rPr lang="en-GB" sz="2000" kern="1200" dirty="0" err="1"/>
            <a:t>maggio</a:t>
          </a:r>
          <a:r>
            <a:rPr lang="en-GB" sz="2000" kern="1200" dirty="0"/>
            <a:t> 1970 n. 300) </a:t>
          </a:r>
          <a:r>
            <a:rPr lang="en-GB" sz="2000" kern="1200" dirty="0" err="1"/>
            <a:t>Legislazione</a:t>
          </a:r>
          <a:r>
            <a:rPr lang="en-GB" sz="2000" kern="1200" dirty="0"/>
            <a:t> di </a:t>
          </a:r>
          <a:r>
            <a:rPr lang="en-GB" sz="2000" kern="1200" dirty="0" err="1"/>
            <a:t>sostegno</a:t>
          </a:r>
          <a:r>
            <a:rPr lang="en-GB" sz="2000" kern="1200" dirty="0"/>
            <a:t> o </a:t>
          </a:r>
          <a:r>
            <a:rPr lang="en-GB" sz="2000" kern="1200" dirty="0" err="1"/>
            <a:t>promozionale</a:t>
          </a:r>
          <a:r>
            <a:rPr lang="en-GB" sz="2000" kern="1200" dirty="0"/>
            <a:t> </a:t>
          </a:r>
          <a:r>
            <a:rPr lang="en-GB" sz="2000" kern="1200" dirty="0" err="1"/>
            <a:t>dell'attivita</a:t>
          </a:r>
          <a:r>
            <a:rPr lang="en-GB" sz="2000" kern="1200" dirty="0"/>
            <a:t>̀ </a:t>
          </a:r>
          <a:r>
            <a:rPr lang="en-GB" sz="2000" kern="1200" dirty="0" err="1"/>
            <a:t>sindacale</a:t>
          </a:r>
          <a:r>
            <a:rPr lang="en-GB" sz="2000" kern="1200" dirty="0"/>
            <a:t> </a:t>
          </a:r>
          <a:endParaRPr lang="en-US" sz="2000" kern="1200" dirty="0"/>
        </a:p>
      </dsp:txBody>
      <dsp:txXfrm>
        <a:off x="140639" y="140639"/>
        <a:ext cx="2599727" cy="31350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D2C1EA-4961-BB46-A4D9-F85E8D3FDE9D}">
      <dsp:nvSpPr>
        <dsp:cNvPr id="0" name=""/>
        <dsp:cNvSpPr/>
      </dsp:nvSpPr>
      <dsp:spPr>
        <a:xfrm>
          <a:off x="3243197" y="784453"/>
          <a:ext cx="603570" cy="91440"/>
        </a:xfrm>
        <a:custGeom>
          <a:avLst/>
          <a:gdLst/>
          <a:ahLst/>
          <a:cxnLst/>
          <a:rect l="0" t="0" r="0" b="0"/>
          <a:pathLst>
            <a:path>
              <a:moveTo>
                <a:pt x="0" y="45720"/>
              </a:moveTo>
              <a:lnTo>
                <a:pt x="60357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529128" y="827002"/>
        <a:ext cx="31708" cy="6341"/>
      </dsp:txXfrm>
    </dsp:sp>
    <dsp:sp modelId="{C46E9598-F0FD-AC46-8634-6EB03C0F5F3A}">
      <dsp:nvSpPr>
        <dsp:cNvPr id="0" name=""/>
        <dsp:cNvSpPr/>
      </dsp:nvSpPr>
      <dsp:spPr>
        <a:xfrm>
          <a:off x="487732" y="2994"/>
          <a:ext cx="2757264" cy="16543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08" tIns="141820" rIns="135108" bIns="141820" numCol="1" spcCol="1270" anchor="ctr" anchorCtr="0">
          <a:noAutofit/>
        </a:bodyPr>
        <a:lstStyle/>
        <a:p>
          <a:pPr marL="0" lvl="0" indent="0" algn="ctr" defTabSz="977900">
            <a:lnSpc>
              <a:spcPct val="90000"/>
            </a:lnSpc>
            <a:spcBef>
              <a:spcPct val="0"/>
            </a:spcBef>
            <a:spcAft>
              <a:spcPct val="35000"/>
            </a:spcAft>
            <a:buNone/>
          </a:pPr>
          <a:r>
            <a:rPr lang="en-IT" sz="2200" kern="1200"/>
            <a:t>Dove siamo adesso?</a:t>
          </a:r>
        </a:p>
      </dsp:txBody>
      <dsp:txXfrm>
        <a:off x="487732" y="2994"/>
        <a:ext cx="2757264" cy="1654358"/>
      </dsp:txXfrm>
    </dsp:sp>
    <dsp:sp modelId="{7F45A753-987F-1640-971B-0A89DB2D3E84}">
      <dsp:nvSpPr>
        <dsp:cNvPr id="0" name=""/>
        <dsp:cNvSpPr/>
      </dsp:nvSpPr>
      <dsp:spPr>
        <a:xfrm>
          <a:off x="6634632" y="784453"/>
          <a:ext cx="603570" cy="91440"/>
        </a:xfrm>
        <a:custGeom>
          <a:avLst/>
          <a:gdLst/>
          <a:ahLst/>
          <a:cxnLst/>
          <a:rect l="0" t="0" r="0" b="0"/>
          <a:pathLst>
            <a:path>
              <a:moveTo>
                <a:pt x="0" y="45720"/>
              </a:moveTo>
              <a:lnTo>
                <a:pt x="60357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920563" y="827002"/>
        <a:ext cx="31708" cy="6341"/>
      </dsp:txXfrm>
    </dsp:sp>
    <dsp:sp modelId="{686E2795-DCFD-8543-BE35-161F0653EADD}">
      <dsp:nvSpPr>
        <dsp:cNvPr id="0" name=""/>
        <dsp:cNvSpPr/>
      </dsp:nvSpPr>
      <dsp:spPr>
        <a:xfrm>
          <a:off x="3879167" y="2994"/>
          <a:ext cx="2757264" cy="16543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08" tIns="141820" rIns="135108" bIns="141820" numCol="1" spcCol="1270" anchor="ctr" anchorCtr="0">
          <a:noAutofit/>
        </a:bodyPr>
        <a:lstStyle/>
        <a:p>
          <a:pPr marL="0" lvl="0" indent="0" algn="ctr" defTabSz="977900">
            <a:lnSpc>
              <a:spcPct val="90000"/>
            </a:lnSpc>
            <a:spcBef>
              <a:spcPct val="0"/>
            </a:spcBef>
            <a:spcAft>
              <a:spcPct val="35000"/>
            </a:spcAft>
            <a:buNone/>
          </a:pPr>
          <a:r>
            <a:rPr lang="en-IT" sz="2200" kern="1200"/>
            <a:t>Valutare </a:t>
          </a:r>
          <a:r>
            <a:rPr lang="en-GB" sz="2200" kern="1200"/>
            <a:t>i punti di forza e debolezza, opportunità minaccia (es. SWOT analysis);</a:t>
          </a:r>
          <a:endParaRPr lang="en-IT" sz="2200" kern="1200"/>
        </a:p>
      </dsp:txBody>
      <dsp:txXfrm>
        <a:off x="3879167" y="2994"/>
        <a:ext cx="2757264" cy="1654358"/>
      </dsp:txXfrm>
    </dsp:sp>
    <dsp:sp modelId="{FDA1E1CF-0F79-134B-96B5-99E9593E2EB5}">
      <dsp:nvSpPr>
        <dsp:cNvPr id="0" name=""/>
        <dsp:cNvSpPr/>
      </dsp:nvSpPr>
      <dsp:spPr>
        <a:xfrm>
          <a:off x="1866364" y="1655552"/>
          <a:ext cx="6782870" cy="603570"/>
        </a:xfrm>
        <a:custGeom>
          <a:avLst/>
          <a:gdLst/>
          <a:ahLst/>
          <a:cxnLst/>
          <a:rect l="0" t="0" r="0" b="0"/>
          <a:pathLst>
            <a:path>
              <a:moveTo>
                <a:pt x="6782870" y="0"/>
              </a:moveTo>
              <a:lnTo>
                <a:pt x="6782870" y="318885"/>
              </a:lnTo>
              <a:lnTo>
                <a:pt x="0" y="318885"/>
              </a:lnTo>
              <a:lnTo>
                <a:pt x="0" y="60357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087488" y="1954167"/>
        <a:ext cx="340622" cy="6341"/>
      </dsp:txXfrm>
    </dsp:sp>
    <dsp:sp modelId="{EF2D1C23-32BB-2143-8420-8C04228AE3AB}">
      <dsp:nvSpPr>
        <dsp:cNvPr id="0" name=""/>
        <dsp:cNvSpPr/>
      </dsp:nvSpPr>
      <dsp:spPr>
        <a:xfrm>
          <a:off x="7270602" y="2994"/>
          <a:ext cx="2757264" cy="16543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08" tIns="141820" rIns="135108" bIns="141820" numCol="1" spcCol="1270" anchor="ctr" anchorCtr="0">
          <a:noAutofit/>
        </a:bodyPr>
        <a:lstStyle/>
        <a:p>
          <a:pPr marL="0" lvl="0" indent="0" algn="ctr" defTabSz="977900">
            <a:lnSpc>
              <a:spcPct val="90000"/>
            </a:lnSpc>
            <a:spcBef>
              <a:spcPct val="0"/>
            </a:spcBef>
            <a:spcAft>
              <a:spcPct val="35000"/>
            </a:spcAft>
            <a:buNone/>
          </a:pPr>
          <a:r>
            <a:rPr lang="en-GB" sz="2200" kern="1200"/>
            <a:t>Indicazione nuove direzioni per l’impresa;</a:t>
          </a:r>
          <a:endParaRPr lang="en-IT" sz="2200" kern="1200"/>
        </a:p>
      </dsp:txBody>
      <dsp:txXfrm>
        <a:off x="7270602" y="2994"/>
        <a:ext cx="2757264" cy="1654358"/>
      </dsp:txXfrm>
    </dsp:sp>
    <dsp:sp modelId="{18781F36-E5D4-424A-BCDC-FFDEA61BBD8A}">
      <dsp:nvSpPr>
        <dsp:cNvPr id="0" name=""/>
        <dsp:cNvSpPr/>
      </dsp:nvSpPr>
      <dsp:spPr>
        <a:xfrm>
          <a:off x="3243197" y="3072982"/>
          <a:ext cx="603570" cy="91440"/>
        </a:xfrm>
        <a:custGeom>
          <a:avLst/>
          <a:gdLst/>
          <a:ahLst/>
          <a:cxnLst/>
          <a:rect l="0" t="0" r="0" b="0"/>
          <a:pathLst>
            <a:path>
              <a:moveTo>
                <a:pt x="0" y="45720"/>
              </a:moveTo>
              <a:lnTo>
                <a:pt x="60357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529128" y="3115531"/>
        <a:ext cx="31708" cy="6341"/>
      </dsp:txXfrm>
    </dsp:sp>
    <dsp:sp modelId="{CE4E3ECB-0C01-6844-85D2-3AD497053FF7}">
      <dsp:nvSpPr>
        <dsp:cNvPr id="0" name=""/>
        <dsp:cNvSpPr/>
      </dsp:nvSpPr>
      <dsp:spPr>
        <a:xfrm>
          <a:off x="487732" y="2291523"/>
          <a:ext cx="2757264" cy="16543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08" tIns="141820" rIns="135108" bIns="141820" numCol="1" spcCol="1270" anchor="ctr" anchorCtr="0">
          <a:noAutofit/>
        </a:bodyPr>
        <a:lstStyle/>
        <a:p>
          <a:pPr marL="0" lvl="0" indent="0" algn="ctr" defTabSz="977900">
            <a:lnSpc>
              <a:spcPct val="90000"/>
            </a:lnSpc>
            <a:spcBef>
              <a:spcPct val="0"/>
            </a:spcBef>
            <a:spcAft>
              <a:spcPct val="35000"/>
            </a:spcAft>
            <a:buNone/>
          </a:pPr>
          <a:r>
            <a:rPr lang="en-GB" sz="2200" kern="1200"/>
            <a:t>Formulazione obiettivi strategici</a:t>
          </a:r>
          <a:endParaRPr lang="en-IT" sz="2200" kern="1200"/>
        </a:p>
      </dsp:txBody>
      <dsp:txXfrm>
        <a:off x="487732" y="2291523"/>
        <a:ext cx="2757264" cy="1654358"/>
      </dsp:txXfrm>
    </dsp:sp>
    <dsp:sp modelId="{0975D841-E9F0-5440-A1D6-958D36FC8CD5}">
      <dsp:nvSpPr>
        <dsp:cNvPr id="0" name=""/>
        <dsp:cNvSpPr/>
      </dsp:nvSpPr>
      <dsp:spPr>
        <a:xfrm>
          <a:off x="6634632" y="3072982"/>
          <a:ext cx="603570" cy="91440"/>
        </a:xfrm>
        <a:custGeom>
          <a:avLst/>
          <a:gdLst/>
          <a:ahLst/>
          <a:cxnLst/>
          <a:rect l="0" t="0" r="0" b="0"/>
          <a:pathLst>
            <a:path>
              <a:moveTo>
                <a:pt x="0" y="45720"/>
              </a:moveTo>
              <a:lnTo>
                <a:pt x="60357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920563" y="3115531"/>
        <a:ext cx="31708" cy="6341"/>
      </dsp:txXfrm>
    </dsp:sp>
    <dsp:sp modelId="{70DEA142-D3B2-494F-9D7D-3B624E8747FC}">
      <dsp:nvSpPr>
        <dsp:cNvPr id="0" name=""/>
        <dsp:cNvSpPr/>
      </dsp:nvSpPr>
      <dsp:spPr>
        <a:xfrm>
          <a:off x="3879167" y="2291523"/>
          <a:ext cx="2757264" cy="16543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08" tIns="141820" rIns="135108" bIns="141820" numCol="1" spcCol="1270" anchor="ctr" anchorCtr="0">
          <a:noAutofit/>
        </a:bodyPr>
        <a:lstStyle/>
        <a:p>
          <a:pPr marL="0" lvl="0" indent="0" algn="ctr" defTabSz="977900">
            <a:lnSpc>
              <a:spcPct val="90000"/>
            </a:lnSpc>
            <a:spcBef>
              <a:spcPct val="0"/>
            </a:spcBef>
            <a:spcAft>
              <a:spcPct val="35000"/>
            </a:spcAft>
            <a:buNone/>
          </a:pPr>
          <a:r>
            <a:rPr lang="en-GB" sz="2200" kern="1200"/>
            <a:t>Formulazione linee di azione</a:t>
          </a:r>
          <a:endParaRPr lang="en-IT" sz="2200" kern="1200"/>
        </a:p>
      </dsp:txBody>
      <dsp:txXfrm>
        <a:off x="3879167" y="2291523"/>
        <a:ext cx="2757264" cy="1654358"/>
      </dsp:txXfrm>
    </dsp:sp>
    <dsp:sp modelId="{B64BF8D7-C7FF-5B48-AD0E-8219D0E26E75}">
      <dsp:nvSpPr>
        <dsp:cNvPr id="0" name=""/>
        <dsp:cNvSpPr/>
      </dsp:nvSpPr>
      <dsp:spPr>
        <a:xfrm>
          <a:off x="7270602" y="2291523"/>
          <a:ext cx="2757264" cy="16543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08" tIns="141820" rIns="135108" bIns="141820" numCol="1" spcCol="1270" anchor="ctr" anchorCtr="0">
          <a:noAutofit/>
        </a:bodyPr>
        <a:lstStyle/>
        <a:p>
          <a:pPr marL="0" lvl="0" indent="0" algn="ctr" defTabSz="977900">
            <a:lnSpc>
              <a:spcPct val="90000"/>
            </a:lnSpc>
            <a:spcBef>
              <a:spcPct val="0"/>
            </a:spcBef>
            <a:spcAft>
              <a:spcPct val="35000"/>
            </a:spcAft>
            <a:buNone/>
          </a:pPr>
          <a:r>
            <a:rPr lang="en-GB" sz="2200" kern="1200"/>
            <a:t>Imlementazione e valutazione</a:t>
          </a:r>
          <a:endParaRPr lang="en-IT" sz="2200" kern="1200"/>
        </a:p>
      </dsp:txBody>
      <dsp:txXfrm>
        <a:off x="7270602" y="2291523"/>
        <a:ext cx="2757264" cy="16543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1B168-D060-6448-9717-E3DBA6121B28}">
      <dsp:nvSpPr>
        <dsp:cNvPr id="0" name=""/>
        <dsp:cNvSpPr/>
      </dsp:nvSpPr>
      <dsp:spPr>
        <a:xfrm rot="5400000">
          <a:off x="6301587" y="-2303662"/>
          <a:ext cx="169804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74295" rIns="148590" bIns="74295" numCol="1" spcCol="1270" anchor="ctr" anchorCtr="0">
          <a:noAutofit/>
        </a:bodyPr>
        <a:lstStyle/>
        <a:p>
          <a:pPr marL="285750" lvl="1" indent="-285750" algn="l" defTabSz="1733550">
            <a:lnSpc>
              <a:spcPct val="90000"/>
            </a:lnSpc>
            <a:spcBef>
              <a:spcPct val="0"/>
            </a:spcBef>
            <a:spcAft>
              <a:spcPct val="15000"/>
            </a:spcAft>
            <a:buChar char="•"/>
          </a:pPr>
          <a:r>
            <a:rPr lang="en-GB" sz="3900" kern="1200"/>
            <a:t>A. Smith, Marx, Weber, Braverman, Foucault </a:t>
          </a:r>
          <a:endParaRPr lang="en-US" sz="3900" kern="1200"/>
        </a:p>
      </dsp:txBody>
      <dsp:txXfrm rot="-5400000">
        <a:off x="3785616" y="295201"/>
        <a:ext cx="6647092" cy="1532257"/>
      </dsp:txXfrm>
    </dsp:sp>
    <dsp:sp modelId="{0F7F5C66-1C36-FE4F-AEAA-206058E46D68}">
      <dsp:nvSpPr>
        <dsp:cNvPr id="0" name=""/>
        <dsp:cNvSpPr/>
      </dsp:nvSpPr>
      <dsp:spPr>
        <a:xfrm>
          <a:off x="0" y="53"/>
          <a:ext cx="3785616" cy="21225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GB" sz="3200" kern="1200"/>
            <a:t>Elementi di critica al sistema di management in alcuni classici: </a:t>
          </a:r>
          <a:endParaRPr lang="en-US" sz="3200" kern="1200"/>
        </a:p>
      </dsp:txBody>
      <dsp:txXfrm>
        <a:off x="103614" y="103667"/>
        <a:ext cx="3578388" cy="1915324"/>
      </dsp:txXfrm>
    </dsp:sp>
    <dsp:sp modelId="{954BBA18-0511-F847-B7D2-A799B15D0E5A}">
      <dsp:nvSpPr>
        <dsp:cNvPr id="0" name=""/>
        <dsp:cNvSpPr/>
      </dsp:nvSpPr>
      <dsp:spPr>
        <a:xfrm rot="5400000">
          <a:off x="6301587" y="-74983"/>
          <a:ext cx="169804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74295" rIns="148590" bIns="74295" numCol="1" spcCol="1270" anchor="ctr" anchorCtr="0">
          <a:noAutofit/>
        </a:bodyPr>
        <a:lstStyle/>
        <a:p>
          <a:pPr marL="285750" lvl="1" indent="-285750" algn="l" defTabSz="1733550">
            <a:lnSpc>
              <a:spcPct val="90000"/>
            </a:lnSpc>
            <a:spcBef>
              <a:spcPct val="0"/>
            </a:spcBef>
            <a:spcAft>
              <a:spcPct val="15000"/>
            </a:spcAft>
            <a:buChar char="•"/>
          </a:pPr>
          <a:r>
            <a:rPr lang="en-GB" sz="3900" kern="1200"/>
            <a:t>Horkheimer, Adorno, Marcuse, Habermas, Wellmer </a:t>
          </a:r>
          <a:endParaRPr lang="en-US" sz="3900" kern="1200"/>
        </a:p>
      </dsp:txBody>
      <dsp:txXfrm rot="-5400000">
        <a:off x="3785616" y="2523880"/>
        <a:ext cx="6647092" cy="1532257"/>
      </dsp:txXfrm>
    </dsp:sp>
    <dsp:sp modelId="{9CAF99B1-568B-894E-B140-B2D9CD104D86}">
      <dsp:nvSpPr>
        <dsp:cNvPr id="0" name=""/>
        <dsp:cNvSpPr/>
      </dsp:nvSpPr>
      <dsp:spPr>
        <a:xfrm>
          <a:off x="0" y="2228732"/>
          <a:ext cx="3785616" cy="21225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GB" sz="3200" kern="1200"/>
            <a:t>La “scuola di Francoforte” </a:t>
          </a:r>
          <a:endParaRPr lang="en-US" sz="3200" kern="1200"/>
        </a:p>
      </dsp:txBody>
      <dsp:txXfrm>
        <a:off x="103614" y="2332346"/>
        <a:ext cx="3578388" cy="19153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17C3B-164E-354A-ADD7-EA34CF999E51}">
      <dsp:nvSpPr>
        <dsp:cNvPr id="0" name=""/>
        <dsp:cNvSpPr/>
      </dsp:nvSpPr>
      <dsp:spPr>
        <a:xfrm>
          <a:off x="0" y="245997"/>
          <a:ext cx="6666833" cy="1063125"/>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12420" rIns="517420" bIns="106680" numCol="1" spcCol="1270" anchor="t" anchorCtr="0">
          <a:noAutofit/>
        </a:bodyPr>
        <a:lstStyle/>
        <a:p>
          <a:pPr marL="114300" lvl="1" indent="-114300" algn="l" defTabSz="666750">
            <a:lnSpc>
              <a:spcPct val="90000"/>
            </a:lnSpc>
            <a:spcBef>
              <a:spcPct val="0"/>
            </a:spcBef>
            <a:spcAft>
              <a:spcPct val="15000"/>
            </a:spcAft>
            <a:buChar char="•"/>
          </a:pPr>
          <a:r>
            <a:rPr lang="en-GB" sz="1500" kern="1200"/>
            <a:t>Il controllo assume una nuova forma strutturale: controllo tecnico (basato sulle tecnologie) o burocratico (basato su dimensioni sociali e organizzative) </a:t>
          </a:r>
          <a:endParaRPr lang="en-US" sz="1500" kern="1200"/>
        </a:p>
      </dsp:txBody>
      <dsp:txXfrm>
        <a:off x="0" y="245997"/>
        <a:ext cx="6666833" cy="1063125"/>
      </dsp:txXfrm>
    </dsp:sp>
    <dsp:sp modelId="{A0537BED-E65E-9942-89D8-2F1E3B286C5E}">
      <dsp:nvSpPr>
        <dsp:cNvPr id="0" name=""/>
        <dsp:cNvSpPr/>
      </dsp:nvSpPr>
      <dsp:spPr>
        <a:xfrm>
          <a:off x="333341" y="24597"/>
          <a:ext cx="4666783" cy="442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66750">
            <a:lnSpc>
              <a:spcPct val="90000"/>
            </a:lnSpc>
            <a:spcBef>
              <a:spcPct val="0"/>
            </a:spcBef>
            <a:spcAft>
              <a:spcPct val="35000"/>
            </a:spcAft>
            <a:buNone/>
          </a:pPr>
          <a:r>
            <a:rPr lang="en-US" sz="1500" kern="1200"/>
            <a:t>Efficienza o controllo?</a:t>
          </a:r>
        </a:p>
      </dsp:txBody>
      <dsp:txXfrm>
        <a:off x="354957" y="46213"/>
        <a:ext cx="4623551" cy="399568"/>
      </dsp:txXfrm>
    </dsp:sp>
    <dsp:sp modelId="{9A1FBD08-5D59-264F-A380-B48C25D44FAE}">
      <dsp:nvSpPr>
        <dsp:cNvPr id="0" name=""/>
        <dsp:cNvSpPr/>
      </dsp:nvSpPr>
      <dsp:spPr>
        <a:xfrm>
          <a:off x="0" y="1611522"/>
          <a:ext cx="6666833" cy="1275750"/>
        </a:xfrm>
        <a:prstGeom prst="rect">
          <a:avLst/>
        </a:prstGeom>
        <a:solidFill>
          <a:schemeClr val="lt1">
            <a:alpha val="90000"/>
            <a:hueOff val="0"/>
            <a:satOff val="0"/>
            <a:lumOff val="0"/>
            <a:alphaOff val="0"/>
          </a:schemeClr>
        </a:solidFill>
        <a:ln w="6350" cap="flat" cmpd="sng" algn="ctr">
          <a:solidFill>
            <a:schemeClr val="accent2">
              <a:hueOff val="-485121"/>
              <a:satOff val="-27976"/>
              <a:lumOff val="287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12420" rIns="517420" bIns="106680" numCol="1" spcCol="1270" anchor="t" anchorCtr="0">
          <a:noAutofit/>
        </a:bodyPr>
        <a:lstStyle/>
        <a:p>
          <a:pPr marL="114300" lvl="1" indent="-114300" algn="l" defTabSz="666750">
            <a:lnSpc>
              <a:spcPct val="90000"/>
            </a:lnSpc>
            <a:spcBef>
              <a:spcPct val="0"/>
            </a:spcBef>
            <a:spcAft>
              <a:spcPct val="15000"/>
            </a:spcAft>
            <a:buChar char="•"/>
          </a:pPr>
          <a:r>
            <a:rPr lang="en-GB" sz="1500" kern="1200"/>
            <a:t>Il processo di lavoro deve essere definito in termini di relazioni sociali (relazioni di produzione), necessarie per la produzione di oggetti utili. Le relazioni di sfruttamento rappresentano una partizione delle relazioni di produzione </a:t>
          </a:r>
          <a:endParaRPr lang="en-US" sz="1500" kern="1200"/>
        </a:p>
      </dsp:txBody>
      <dsp:txXfrm>
        <a:off x="0" y="1611522"/>
        <a:ext cx="6666833" cy="1275750"/>
      </dsp:txXfrm>
    </dsp:sp>
    <dsp:sp modelId="{84E505C7-62FA-4A45-8F04-4563508AB666}">
      <dsp:nvSpPr>
        <dsp:cNvPr id="0" name=""/>
        <dsp:cNvSpPr/>
      </dsp:nvSpPr>
      <dsp:spPr>
        <a:xfrm>
          <a:off x="333341" y="1390122"/>
          <a:ext cx="4666783" cy="442800"/>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66750">
            <a:lnSpc>
              <a:spcPct val="90000"/>
            </a:lnSpc>
            <a:spcBef>
              <a:spcPct val="0"/>
            </a:spcBef>
            <a:spcAft>
              <a:spcPct val="35000"/>
            </a:spcAft>
            <a:buNone/>
          </a:pPr>
          <a:r>
            <a:rPr lang="en-US" sz="1500" kern="1200"/>
            <a:t>Il concetto di buon lavoratore</a:t>
          </a:r>
        </a:p>
      </dsp:txBody>
      <dsp:txXfrm>
        <a:off x="354957" y="1411738"/>
        <a:ext cx="4623551" cy="399568"/>
      </dsp:txXfrm>
    </dsp:sp>
    <dsp:sp modelId="{34389DFB-C92F-3849-BF79-A2E1FF22B433}">
      <dsp:nvSpPr>
        <dsp:cNvPr id="0" name=""/>
        <dsp:cNvSpPr/>
      </dsp:nvSpPr>
      <dsp:spPr>
        <a:xfrm>
          <a:off x="0" y="3189672"/>
          <a:ext cx="6666833" cy="1299375"/>
        </a:xfrm>
        <a:prstGeom prst="rect">
          <a:avLst/>
        </a:prstGeom>
        <a:solidFill>
          <a:schemeClr val="lt1">
            <a:alpha val="90000"/>
            <a:hueOff val="0"/>
            <a:satOff val="0"/>
            <a:lumOff val="0"/>
            <a:alphaOff val="0"/>
          </a:schemeClr>
        </a:solidFill>
        <a:ln w="6350" cap="flat" cmpd="sng" algn="ctr">
          <a:solidFill>
            <a:schemeClr val="accent2">
              <a:hueOff val="-970242"/>
              <a:satOff val="-55952"/>
              <a:lumOff val="575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12420" rIns="517420" bIns="106680" numCol="1" spcCol="1270" anchor="t" anchorCtr="0">
          <a:noAutofit/>
        </a:bodyPr>
        <a:lstStyle/>
        <a:p>
          <a:pPr marL="114300" lvl="1" indent="-114300" algn="l" defTabSz="666750">
            <a:lnSpc>
              <a:spcPct val="90000"/>
            </a:lnSpc>
            <a:spcBef>
              <a:spcPct val="0"/>
            </a:spcBef>
            <a:spcAft>
              <a:spcPct val="15000"/>
            </a:spcAft>
            <a:buChar char="•"/>
          </a:pPr>
          <a:r>
            <a:rPr lang="en-GB" sz="1500" b="1" kern="1200"/>
            <a:t>Consenso spontaneo</a:t>
          </a:r>
          <a:r>
            <a:rPr lang="en-GB" sz="1500" kern="1200"/>
            <a:t>: nasce dalla presenza di obiettivi comuni. </a:t>
          </a:r>
          <a:endParaRPr lang="en-US" sz="1500" kern="1200"/>
        </a:p>
        <a:p>
          <a:pPr marL="114300" lvl="1" indent="-114300" algn="l" defTabSz="666750">
            <a:lnSpc>
              <a:spcPct val="90000"/>
            </a:lnSpc>
            <a:spcBef>
              <a:spcPct val="0"/>
            </a:spcBef>
            <a:spcAft>
              <a:spcPct val="15000"/>
            </a:spcAft>
            <a:buChar char="•"/>
          </a:pPr>
          <a:r>
            <a:rPr lang="en-GB" sz="1500" b="1" kern="1200"/>
            <a:t>Consenso manipolato</a:t>
          </a:r>
          <a:r>
            <a:rPr lang="en-GB" sz="1500" kern="1200"/>
            <a:t>: opera quando un gruppo ha il potere fisico o istituzionale di sfruttare la dipendenza di altri per ottenere il soddisfacimento dei propri interessi specifici.</a:t>
          </a:r>
          <a:endParaRPr lang="en-US" sz="1500" kern="1200"/>
        </a:p>
      </dsp:txBody>
      <dsp:txXfrm>
        <a:off x="0" y="3189672"/>
        <a:ext cx="6666833" cy="1299375"/>
      </dsp:txXfrm>
    </dsp:sp>
    <dsp:sp modelId="{0AB7E432-4EA7-C743-ADC4-02227408AE02}">
      <dsp:nvSpPr>
        <dsp:cNvPr id="0" name=""/>
        <dsp:cNvSpPr/>
      </dsp:nvSpPr>
      <dsp:spPr>
        <a:xfrm>
          <a:off x="333341" y="2968272"/>
          <a:ext cx="4666783" cy="442800"/>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66750">
            <a:lnSpc>
              <a:spcPct val="90000"/>
            </a:lnSpc>
            <a:spcBef>
              <a:spcPct val="0"/>
            </a:spcBef>
            <a:spcAft>
              <a:spcPct val="35000"/>
            </a:spcAft>
            <a:buNone/>
          </a:pPr>
          <a:r>
            <a:rPr lang="en-US" sz="1500" kern="1200"/>
            <a:t>Il consenso</a:t>
          </a:r>
        </a:p>
      </dsp:txBody>
      <dsp:txXfrm>
        <a:off x="354957" y="2989888"/>
        <a:ext cx="4623551" cy="399568"/>
      </dsp:txXfrm>
    </dsp:sp>
    <dsp:sp modelId="{56976D19-18C8-5942-9FD3-32044233FE7C}">
      <dsp:nvSpPr>
        <dsp:cNvPr id="0" name=""/>
        <dsp:cNvSpPr/>
      </dsp:nvSpPr>
      <dsp:spPr>
        <a:xfrm>
          <a:off x="0" y="4791447"/>
          <a:ext cx="6666833" cy="637875"/>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12420" rIns="51742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Approcci tradizionali vs. approcci apparentemente nuovi…</a:t>
          </a:r>
        </a:p>
      </dsp:txBody>
      <dsp:txXfrm>
        <a:off x="0" y="4791447"/>
        <a:ext cx="6666833" cy="637875"/>
      </dsp:txXfrm>
    </dsp:sp>
    <dsp:sp modelId="{CB386C8A-D475-C846-B56C-82930D149274}">
      <dsp:nvSpPr>
        <dsp:cNvPr id="0" name=""/>
        <dsp:cNvSpPr/>
      </dsp:nvSpPr>
      <dsp:spPr>
        <a:xfrm>
          <a:off x="333341" y="4570047"/>
          <a:ext cx="4666783" cy="44280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666750">
            <a:lnSpc>
              <a:spcPct val="90000"/>
            </a:lnSpc>
            <a:spcBef>
              <a:spcPct val="0"/>
            </a:spcBef>
            <a:spcAft>
              <a:spcPct val="35000"/>
            </a:spcAft>
            <a:buNone/>
          </a:pPr>
          <a:r>
            <a:rPr lang="en-US" sz="1500" kern="1200"/>
            <a:t>La critica postmoderna tra retorica e realtà</a:t>
          </a:r>
        </a:p>
      </dsp:txBody>
      <dsp:txXfrm>
        <a:off x="354957" y="4591663"/>
        <a:ext cx="4623551" cy="399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BB408-1FB9-4289-A4D6-587536EA82B3}">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453BC4-2321-45C0-ACEE-F6CDA18AF549}">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BCCE3F-8C29-4175-AABF-0DAE0A55838D}">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GB" sz="2100" kern="1200"/>
            <a:t>Il governo dell’organizzazione richiede di investire sulla narrazione e sul dialogo per costruire il consenso necessario per l’azione. </a:t>
          </a:r>
          <a:endParaRPr lang="en-US" sz="2100" kern="1200"/>
        </a:p>
      </dsp:txBody>
      <dsp:txXfrm>
        <a:off x="1435590" y="531"/>
        <a:ext cx="9080009" cy="1242935"/>
      </dsp:txXfrm>
    </dsp:sp>
    <dsp:sp modelId="{AA45F59F-5E9C-4F80-B7DE-D3B817DE0247}">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33B2B1-6706-4688-B2A0-883F612718B3}">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BB5485-7D74-41B3-BF39-CC0B9D10CC95}">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GB" sz="2100" kern="1200"/>
            <a:t>Il management deve bilanciare efficienza, efficacia e dialogo facendo leva su una sensibilità politica che consente di riconoscere il conflitto senza cercare di eliminarlo. </a:t>
          </a:r>
          <a:endParaRPr lang="en-US" sz="2100" kern="1200"/>
        </a:p>
      </dsp:txBody>
      <dsp:txXfrm>
        <a:off x="1435590" y="1554201"/>
        <a:ext cx="9080009" cy="1242935"/>
      </dsp:txXfrm>
    </dsp:sp>
    <dsp:sp modelId="{EE6AA195-A5DA-404D-A6D8-6AB81D9BBC2D}">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CD1044-AF9C-4A10-8F9F-44E6A0FD5BF1}">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9E7AAB-D9BB-402E-88BF-BB83AD3E1AFC}">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GB" sz="2100" kern="1200"/>
            <a:t>E’ necessario, dunque, uscire dal dilemma tra coercizione e persuasione. </a:t>
          </a:r>
          <a:endParaRPr lang="en-US" sz="2100" kern="1200"/>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4E0F9D-2138-474B-B2C9-43ADDE87F2BF}" type="datetimeFigureOut">
              <a:rPr lang="en-IT" smtClean="0"/>
              <a:t>26/04/23</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CFE2EC-7386-CB4A-807E-23A6BC7CCFDA}" type="slidenum">
              <a:rPr lang="en-IT" smtClean="0"/>
              <a:t>‹#›</a:t>
            </a:fld>
            <a:endParaRPr lang="en-IT"/>
          </a:p>
        </p:txBody>
      </p:sp>
    </p:spTree>
    <p:extLst>
      <p:ext uri="{BB962C8B-B14F-4D97-AF65-F5344CB8AC3E}">
        <p14:creationId xmlns:p14="http://schemas.microsoft.com/office/powerpoint/2010/main" val="2011301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0">
            <a:extLst>
              <a:ext uri="{FF2B5EF4-FFF2-40B4-BE49-F238E27FC236}">
                <a16:creationId xmlns:a16="http://schemas.microsoft.com/office/drawing/2014/main" id="{A3A102AD-31A4-105C-5959-D1CC8A324B9F}"/>
              </a:ext>
            </a:extLst>
          </p:cNvPr>
          <p:cNvSpPr>
            <a:spLocks noGrp="1" noChangeArrowheads="1"/>
          </p:cNvSpPr>
          <p:nvPr>
            <p:ph type="sldNum"/>
          </p:nvPr>
        </p:nvSpPr>
        <p:spPr>
          <a:ln/>
        </p:spPr>
        <p:txBody>
          <a:bodyPr/>
          <a:lstStyle/>
          <a:p>
            <a:fld id="{E43ED760-3C0F-A44E-BD4A-AA4EFBBA874C}" type="slidenum">
              <a:rPr lang="it-IT" altLang="en-IT"/>
              <a:pPr/>
              <a:t>16</a:t>
            </a:fld>
            <a:endParaRPr lang="it-IT" altLang="en-IT"/>
          </a:p>
        </p:txBody>
      </p:sp>
      <p:sp>
        <p:nvSpPr>
          <p:cNvPr id="79873" name="Text Box 1">
            <a:extLst>
              <a:ext uri="{FF2B5EF4-FFF2-40B4-BE49-F238E27FC236}">
                <a16:creationId xmlns:a16="http://schemas.microsoft.com/office/drawing/2014/main" id="{39000805-7661-C33F-D01B-6D965768933F}"/>
              </a:ext>
            </a:extLst>
          </p:cNvPr>
          <p:cNvSpPr txBox="1">
            <a:spLocks noGrp="1" noRot="1" noChangeAspect="1" noChangeArrowheads="1"/>
          </p:cNvSpPr>
          <p:nvPr>
            <p:ph type="sldImg"/>
          </p:nvPr>
        </p:nvSpPr>
        <p:spPr bwMode="auto">
          <a:xfrm>
            <a:off x="1003300" y="695325"/>
            <a:ext cx="4816475" cy="33972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Text Box 2">
            <a:extLst>
              <a:ext uri="{FF2B5EF4-FFF2-40B4-BE49-F238E27FC236}">
                <a16:creationId xmlns:a16="http://schemas.microsoft.com/office/drawing/2014/main" id="{29D9147C-5E63-A6C3-A58C-F07764ED3CD4}"/>
              </a:ext>
            </a:extLst>
          </p:cNvPr>
          <p:cNvSpPr txBox="1">
            <a:spLocks noChangeArrowheads="1"/>
          </p:cNvSpPr>
          <p:nvPr/>
        </p:nvSpPr>
        <p:spPr bwMode="auto">
          <a:xfrm>
            <a:off x="685800" y="4343400"/>
            <a:ext cx="5454650" cy="408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0">
            <a:extLst>
              <a:ext uri="{FF2B5EF4-FFF2-40B4-BE49-F238E27FC236}">
                <a16:creationId xmlns:a16="http://schemas.microsoft.com/office/drawing/2014/main" id="{F55765B5-8D71-40CD-6682-8CFBC121FD6A}"/>
              </a:ext>
            </a:extLst>
          </p:cNvPr>
          <p:cNvSpPr>
            <a:spLocks noGrp="1" noChangeArrowheads="1"/>
          </p:cNvSpPr>
          <p:nvPr>
            <p:ph type="sldNum"/>
          </p:nvPr>
        </p:nvSpPr>
        <p:spPr>
          <a:ln/>
        </p:spPr>
        <p:txBody>
          <a:bodyPr/>
          <a:lstStyle/>
          <a:p>
            <a:fld id="{7E9CAE02-7349-0E4F-A20E-DDCE5D456F28}" type="slidenum">
              <a:rPr lang="it-IT" altLang="en-IT"/>
              <a:pPr/>
              <a:t>17</a:t>
            </a:fld>
            <a:endParaRPr lang="it-IT" altLang="en-IT"/>
          </a:p>
        </p:txBody>
      </p:sp>
      <p:sp>
        <p:nvSpPr>
          <p:cNvPr id="80897" name="Text Box 1">
            <a:extLst>
              <a:ext uri="{FF2B5EF4-FFF2-40B4-BE49-F238E27FC236}">
                <a16:creationId xmlns:a16="http://schemas.microsoft.com/office/drawing/2014/main" id="{94487234-F403-7129-928A-EA80A756CEB1}"/>
              </a:ext>
            </a:extLst>
          </p:cNvPr>
          <p:cNvSpPr txBox="1">
            <a:spLocks noGrp="1" noRot="1" noChangeAspect="1" noChangeArrowheads="1"/>
          </p:cNvSpPr>
          <p:nvPr>
            <p:ph type="sldImg"/>
          </p:nvPr>
        </p:nvSpPr>
        <p:spPr bwMode="auto">
          <a:xfrm>
            <a:off x="1003300" y="695325"/>
            <a:ext cx="4816475" cy="33972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Text Box 2">
            <a:extLst>
              <a:ext uri="{FF2B5EF4-FFF2-40B4-BE49-F238E27FC236}">
                <a16:creationId xmlns:a16="http://schemas.microsoft.com/office/drawing/2014/main" id="{32BF68B8-4BB4-B21B-750F-BC3D964762BB}"/>
              </a:ext>
            </a:extLst>
          </p:cNvPr>
          <p:cNvSpPr txBox="1">
            <a:spLocks noChangeArrowheads="1"/>
          </p:cNvSpPr>
          <p:nvPr/>
        </p:nvSpPr>
        <p:spPr bwMode="auto">
          <a:xfrm>
            <a:off x="685800" y="4343400"/>
            <a:ext cx="5454650" cy="408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0">
            <a:extLst>
              <a:ext uri="{FF2B5EF4-FFF2-40B4-BE49-F238E27FC236}">
                <a16:creationId xmlns:a16="http://schemas.microsoft.com/office/drawing/2014/main" id="{727E9EBC-E77A-090C-0539-6C8FA5F33802}"/>
              </a:ext>
            </a:extLst>
          </p:cNvPr>
          <p:cNvSpPr>
            <a:spLocks noGrp="1" noChangeArrowheads="1"/>
          </p:cNvSpPr>
          <p:nvPr>
            <p:ph type="sldNum"/>
          </p:nvPr>
        </p:nvSpPr>
        <p:spPr>
          <a:ln/>
        </p:spPr>
        <p:txBody>
          <a:bodyPr/>
          <a:lstStyle/>
          <a:p>
            <a:fld id="{321A0C07-E7D3-C94A-9E36-C0D8C4AB5B8D}" type="slidenum">
              <a:rPr lang="it-IT" altLang="en-IT"/>
              <a:pPr/>
              <a:t>19</a:t>
            </a:fld>
            <a:endParaRPr lang="it-IT" altLang="en-IT"/>
          </a:p>
        </p:txBody>
      </p:sp>
      <p:sp>
        <p:nvSpPr>
          <p:cNvPr id="84993" name="Text Box 1">
            <a:extLst>
              <a:ext uri="{FF2B5EF4-FFF2-40B4-BE49-F238E27FC236}">
                <a16:creationId xmlns:a16="http://schemas.microsoft.com/office/drawing/2014/main" id="{662733CC-F9F8-C3EA-AA77-E79CE209263F}"/>
              </a:ext>
            </a:extLst>
          </p:cNvPr>
          <p:cNvSpPr txBox="1">
            <a:spLocks noGrp="1" noRot="1" noChangeAspect="1" noChangeArrowheads="1"/>
          </p:cNvSpPr>
          <p:nvPr>
            <p:ph type="sldImg"/>
          </p:nvPr>
        </p:nvSpPr>
        <p:spPr bwMode="auto">
          <a:xfrm>
            <a:off x="1003300" y="695325"/>
            <a:ext cx="4816475" cy="33972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Text Box 2">
            <a:extLst>
              <a:ext uri="{FF2B5EF4-FFF2-40B4-BE49-F238E27FC236}">
                <a16:creationId xmlns:a16="http://schemas.microsoft.com/office/drawing/2014/main" id="{4AE1F7E8-1F30-9850-2C11-030348F3CF67}"/>
              </a:ext>
            </a:extLst>
          </p:cNvPr>
          <p:cNvSpPr txBox="1">
            <a:spLocks noChangeArrowheads="1"/>
          </p:cNvSpPr>
          <p:nvPr/>
        </p:nvSpPr>
        <p:spPr bwMode="auto">
          <a:xfrm>
            <a:off x="685800" y="4343400"/>
            <a:ext cx="5454650" cy="408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0">
            <a:extLst>
              <a:ext uri="{FF2B5EF4-FFF2-40B4-BE49-F238E27FC236}">
                <a16:creationId xmlns:a16="http://schemas.microsoft.com/office/drawing/2014/main" id="{8E9EAD00-9A18-4F79-7897-FDF8BC3E6187}"/>
              </a:ext>
            </a:extLst>
          </p:cNvPr>
          <p:cNvSpPr>
            <a:spLocks noGrp="1" noChangeArrowheads="1"/>
          </p:cNvSpPr>
          <p:nvPr>
            <p:ph type="sldNum"/>
          </p:nvPr>
        </p:nvSpPr>
        <p:spPr>
          <a:ln/>
        </p:spPr>
        <p:txBody>
          <a:bodyPr/>
          <a:lstStyle/>
          <a:p>
            <a:fld id="{09102BFD-C2DD-4E4A-8C95-4E7CDE2B1661}" type="slidenum">
              <a:rPr lang="it-IT" altLang="en-IT"/>
              <a:pPr/>
              <a:t>20</a:t>
            </a:fld>
            <a:endParaRPr lang="it-IT" altLang="en-IT"/>
          </a:p>
        </p:txBody>
      </p:sp>
      <p:sp>
        <p:nvSpPr>
          <p:cNvPr id="86017" name="Text Box 1">
            <a:extLst>
              <a:ext uri="{FF2B5EF4-FFF2-40B4-BE49-F238E27FC236}">
                <a16:creationId xmlns:a16="http://schemas.microsoft.com/office/drawing/2014/main" id="{F0AC32F3-7795-FC42-BBDF-C39075368836}"/>
              </a:ext>
            </a:extLst>
          </p:cNvPr>
          <p:cNvSpPr txBox="1">
            <a:spLocks noGrp="1" noRot="1" noChangeAspect="1" noChangeArrowheads="1"/>
          </p:cNvSpPr>
          <p:nvPr>
            <p:ph type="sldImg"/>
          </p:nvPr>
        </p:nvSpPr>
        <p:spPr bwMode="auto">
          <a:xfrm>
            <a:off x="1003300" y="695325"/>
            <a:ext cx="4816475" cy="33972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Text Box 2">
            <a:extLst>
              <a:ext uri="{FF2B5EF4-FFF2-40B4-BE49-F238E27FC236}">
                <a16:creationId xmlns:a16="http://schemas.microsoft.com/office/drawing/2014/main" id="{A35BD683-CA10-792E-FD7A-5645F61DEA18}"/>
              </a:ext>
            </a:extLst>
          </p:cNvPr>
          <p:cNvSpPr txBox="1">
            <a:spLocks noChangeArrowheads="1"/>
          </p:cNvSpPr>
          <p:nvPr/>
        </p:nvSpPr>
        <p:spPr bwMode="auto">
          <a:xfrm>
            <a:off x="685800" y="4343400"/>
            <a:ext cx="5454650" cy="408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0">
            <a:extLst>
              <a:ext uri="{FF2B5EF4-FFF2-40B4-BE49-F238E27FC236}">
                <a16:creationId xmlns:a16="http://schemas.microsoft.com/office/drawing/2014/main" id="{8B47D6FF-AFF5-41FB-587E-046B0B0235BB}"/>
              </a:ext>
            </a:extLst>
          </p:cNvPr>
          <p:cNvSpPr>
            <a:spLocks noGrp="1" noChangeArrowheads="1"/>
          </p:cNvSpPr>
          <p:nvPr>
            <p:ph type="sldNum"/>
          </p:nvPr>
        </p:nvSpPr>
        <p:spPr>
          <a:ln/>
        </p:spPr>
        <p:txBody>
          <a:bodyPr/>
          <a:lstStyle/>
          <a:p>
            <a:fld id="{90DFA518-6274-F649-B722-E7C3E315410B}" type="slidenum">
              <a:rPr lang="it-IT" altLang="en-IT"/>
              <a:pPr/>
              <a:t>21</a:t>
            </a:fld>
            <a:endParaRPr lang="it-IT" altLang="en-IT"/>
          </a:p>
        </p:txBody>
      </p:sp>
      <p:sp>
        <p:nvSpPr>
          <p:cNvPr id="87041" name="Text Box 1">
            <a:extLst>
              <a:ext uri="{FF2B5EF4-FFF2-40B4-BE49-F238E27FC236}">
                <a16:creationId xmlns:a16="http://schemas.microsoft.com/office/drawing/2014/main" id="{1F5FE40B-BFF6-2B94-4D41-24C893914D0F}"/>
              </a:ext>
            </a:extLst>
          </p:cNvPr>
          <p:cNvSpPr txBox="1">
            <a:spLocks noGrp="1" noRot="1" noChangeAspect="1" noChangeArrowheads="1"/>
          </p:cNvSpPr>
          <p:nvPr>
            <p:ph type="sldImg"/>
          </p:nvPr>
        </p:nvSpPr>
        <p:spPr bwMode="auto">
          <a:xfrm>
            <a:off x="1003300" y="695325"/>
            <a:ext cx="4816475" cy="33972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Text Box 2">
            <a:extLst>
              <a:ext uri="{FF2B5EF4-FFF2-40B4-BE49-F238E27FC236}">
                <a16:creationId xmlns:a16="http://schemas.microsoft.com/office/drawing/2014/main" id="{A3CFC2A5-99D8-F103-526A-62EB10A8EDBA}"/>
              </a:ext>
            </a:extLst>
          </p:cNvPr>
          <p:cNvSpPr txBox="1">
            <a:spLocks noChangeArrowheads="1"/>
          </p:cNvSpPr>
          <p:nvPr/>
        </p:nvSpPr>
        <p:spPr bwMode="auto">
          <a:xfrm>
            <a:off x="685800" y="4343400"/>
            <a:ext cx="5454650" cy="408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0">
            <a:extLst>
              <a:ext uri="{FF2B5EF4-FFF2-40B4-BE49-F238E27FC236}">
                <a16:creationId xmlns:a16="http://schemas.microsoft.com/office/drawing/2014/main" id="{BFB86D93-AE9E-6654-641C-6D8124E5625B}"/>
              </a:ext>
            </a:extLst>
          </p:cNvPr>
          <p:cNvSpPr>
            <a:spLocks noGrp="1" noChangeArrowheads="1"/>
          </p:cNvSpPr>
          <p:nvPr>
            <p:ph type="sldNum"/>
          </p:nvPr>
        </p:nvSpPr>
        <p:spPr>
          <a:ln/>
        </p:spPr>
        <p:txBody>
          <a:bodyPr/>
          <a:lstStyle/>
          <a:p>
            <a:fld id="{402B9196-C608-9443-9DED-F643B3720521}" type="slidenum">
              <a:rPr lang="it-IT" altLang="en-IT"/>
              <a:pPr/>
              <a:t>22</a:t>
            </a:fld>
            <a:endParaRPr lang="it-IT" altLang="en-IT"/>
          </a:p>
        </p:txBody>
      </p:sp>
      <p:sp>
        <p:nvSpPr>
          <p:cNvPr id="88065" name="Text Box 1">
            <a:extLst>
              <a:ext uri="{FF2B5EF4-FFF2-40B4-BE49-F238E27FC236}">
                <a16:creationId xmlns:a16="http://schemas.microsoft.com/office/drawing/2014/main" id="{46EEF792-CBBE-0256-1C8B-9D66388EB013}"/>
              </a:ext>
            </a:extLst>
          </p:cNvPr>
          <p:cNvSpPr txBox="1">
            <a:spLocks noGrp="1" noRot="1" noChangeAspect="1" noChangeArrowheads="1"/>
          </p:cNvSpPr>
          <p:nvPr>
            <p:ph type="sldImg"/>
          </p:nvPr>
        </p:nvSpPr>
        <p:spPr bwMode="auto">
          <a:xfrm>
            <a:off x="392113" y="695325"/>
            <a:ext cx="6038850" cy="33972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a:extLst>
              <a:ext uri="{FF2B5EF4-FFF2-40B4-BE49-F238E27FC236}">
                <a16:creationId xmlns:a16="http://schemas.microsoft.com/office/drawing/2014/main" id="{FD51D3B8-2E31-31EF-C02B-744E3C9CA2D4}"/>
              </a:ext>
            </a:extLst>
          </p:cNvPr>
          <p:cNvSpPr txBox="1">
            <a:spLocks noChangeArrowheads="1"/>
          </p:cNvSpPr>
          <p:nvPr/>
        </p:nvSpPr>
        <p:spPr bwMode="auto">
          <a:xfrm>
            <a:off x="685800" y="4343400"/>
            <a:ext cx="5454650" cy="408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T"/>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4704B-28E8-B95C-1761-7158C7B0EC5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A4E7E98D-D32B-4837-D441-F578AF827B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EC31CEE7-F426-FEAA-74F6-042A0E952E3E}"/>
              </a:ext>
            </a:extLst>
          </p:cNvPr>
          <p:cNvSpPr>
            <a:spLocks noGrp="1"/>
          </p:cNvSpPr>
          <p:nvPr>
            <p:ph type="dt" sz="half" idx="10"/>
          </p:nvPr>
        </p:nvSpPr>
        <p:spPr/>
        <p:txBody>
          <a:bodyPr/>
          <a:lstStyle/>
          <a:p>
            <a:fld id="{E62A5103-C620-8C49-9908-E57B8760DBFC}" type="datetimeFigureOut">
              <a:rPr lang="en-IT" smtClean="0"/>
              <a:t>26/04/23</a:t>
            </a:fld>
            <a:endParaRPr lang="en-IT"/>
          </a:p>
        </p:txBody>
      </p:sp>
      <p:sp>
        <p:nvSpPr>
          <p:cNvPr id="5" name="Footer Placeholder 4">
            <a:extLst>
              <a:ext uri="{FF2B5EF4-FFF2-40B4-BE49-F238E27FC236}">
                <a16:creationId xmlns:a16="http://schemas.microsoft.com/office/drawing/2014/main" id="{81AAE5A1-C1C9-9072-FD1F-6E2EF765110B}"/>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6B8FB374-C300-CDD2-0801-4FCDB14E47FE}"/>
              </a:ext>
            </a:extLst>
          </p:cNvPr>
          <p:cNvSpPr>
            <a:spLocks noGrp="1"/>
          </p:cNvSpPr>
          <p:nvPr>
            <p:ph type="sldNum" sz="quarter" idx="12"/>
          </p:nvPr>
        </p:nvSpPr>
        <p:spPr/>
        <p:txBody>
          <a:bodyPr/>
          <a:lstStyle/>
          <a:p>
            <a:fld id="{7215A257-A8C0-E24C-9B40-95DD68D7029B}" type="slidenum">
              <a:rPr lang="en-IT" smtClean="0"/>
              <a:t>‹#›</a:t>
            </a:fld>
            <a:endParaRPr lang="en-IT"/>
          </a:p>
        </p:txBody>
      </p:sp>
      <p:pic>
        <p:nvPicPr>
          <p:cNvPr id="7" name="Picture 6">
            <a:extLst>
              <a:ext uri="{FF2B5EF4-FFF2-40B4-BE49-F238E27FC236}">
                <a16:creationId xmlns:a16="http://schemas.microsoft.com/office/drawing/2014/main" id="{55CE5B8A-BB03-F154-CBC6-54048965E3F9}"/>
              </a:ext>
            </a:extLst>
          </p:cNvPr>
          <p:cNvPicPr>
            <a:picLocks noChangeAspect="1"/>
          </p:cNvPicPr>
          <p:nvPr userDrawn="1"/>
        </p:nvPicPr>
        <p:blipFill>
          <a:blip r:embed="rId2"/>
          <a:stretch>
            <a:fillRect/>
          </a:stretch>
        </p:blipFill>
        <p:spPr>
          <a:xfrm>
            <a:off x="0" y="6350000"/>
            <a:ext cx="1206500" cy="508000"/>
          </a:xfrm>
          <a:prstGeom prst="rect">
            <a:avLst/>
          </a:prstGeom>
        </p:spPr>
      </p:pic>
      <p:pic>
        <p:nvPicPr>
          <p:cNvPr id="8" name="Picture 7">
            <a:extLst>
              <a:ext uri="{FF2B5EF4-FFF2-40B4-BE49-F238E27FC236}">
                <a16:creationId xmlns:a16="http://schemas.microsoft.com/office/drawing/2014/main" id="{F11AE99B-5716-BDDD-D3B7-59F345FE07AA}"/>
              </a:ext>
            </a:extLst>
          </p:cNvPr>
          <p:cNvPicPr>
            <a:picLocks noChangeAspect="1"/>
          </p:cNvPicPr>
          <p:nvPr userDrawn="1"/>
        </p:nvPicPr>
        <p:blipFill>
          <a:blip r:embed="rId3"/>
          <a:stretch>
            <a:fillRect/>
          </a:stretch>
        </p:blipFill>
        <p:spPr>
          <a:xfrm>
            <a:off x="10998200" y="6451123"/>
            <a:ext cx="1193800" cy="416021"/>
          </a:xfrm>
          <a:prstGeom prst="rect">
            <a:avLst/>
          </a:prstGeom>
        </p:spPr>
      </p:pic>
    </p:spTree>
    <p:extLst>
      <p:ext uri="{BB962C8B-B14F-4D97-AF65-F5344CB8AC3E}">
        <p14:creationId xmlns:p14="http://schemas.microsoft.com/office/powerpoint/2010/main" val="3285590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37E8B-0CC1-16BA-A580-786C6F3C9351}"/>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F920D4BD-DA38-5E0A-FF3B-BF9CCB22E95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28D212D3-C619-FF27-1DA2-18F7ED7E0452}"/>
              </a:ext>
            </a:extLst>
          </p:cNvPr>
          <p:cNvSpPr>
            <a:spLocks noGrp="1"/>
          </p:cNvSpPr>
          <p:nvPr>
            <p:ph type="dt" sz="half" idx="10"/>
          </p:nvPr>
        </p:nvSpPr>
        <p:spPr/>
        <p:txBody>
          <a:bodyPr/>
          <a:lstStyle/>
          <a:p>
            <a:fld id="{E62A5103-C620-8C49-9908-E57B8760DBFC}" type="datetimeFigureOut">
              <a:rPr lang="en-IT" smtClean="0"/>
              <a:t>26/04/23</a:t>
            </a:fld>
            <a:endParaRPr lang="en-IT"/>
          </a:p>
        </p:txBody>
      </p:sp>
      <p:sp>
        <p:nvSpPr>
          <p:cNvPr id="5" name="Footer Placeholder 4">
            <a:extLst>
              <a:ext uri="{FF2B5EF4-FFF2-40B4-BE49-F238E27FC236}">
                <a16:creationId xmlns:a16="http://schemas.microsoft.com/office/drawing/2014/main" id="{D6E07EEB-E3F1-3C5D-25E6-6380D30CE92C}"/>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5639AF3A-AD9A-02AA-B00B-038548193E46}"/>
              </a:ext>
            </a:extLst>
          </p:cNvPr>
          <p:cNvSpPr>
            <a:spLocks noGrp="1"/>
          </p:cNvSpPr>
          <p:nvPr>
            <p:ph type="sldNum" sz="quarter" idx="12"/>
          </p:nvPr>
        </p:nvSpPr>
        <p:spPr/>
        <p:txBody>
          <a:bodyPr/>
          <a:lstStyle/>
          <a:p>
            <a:fld id="{7215A257-A8C0-E24C-9B40-95DD68D7029B}" type="slidenum">
              <a:rPr lang="en-IT" smtClean="0"/>
              <a:t>‹#›</a:t>
            </a:fld>
            <a:endParaRPr lang="en-IT"/>
          </a:p>
        </p:txBody>
      </p:sp>
      <p:pic>
        <p:nvPicPr>
          <p:cNvPr id="7" name="Picture 6">
            <a:extLst>
              <a:ext uri="{FF2B5EF4-FFF2-40B4-BE49-F238E27FC236}">
                <a16:creationId xmlns:a16="http://schemas.microsoft.com/office/drawing/2014/main" id="{8AC5B945-010D-AD8F-9D27-F408020654AE}"/>
              </a:ext>
            </a:extLst>
          </p:cNvPr>
          <p:cNvPicPr>
            <a:picLocks noChangeAspect="1"/>
          </p:cNvPicPr>
          <p:nvPr userDrawn="1"/>
        </p:nvPicPr>
        <p:blipFill>
          <a:blip r:embed="rId2"/>
          <a:stretch>
            <a:fillRect/>
          </a:stretch>
        </p:blipFill>
        <p:spPr>
          <a:xfrm>
            <a:off x="0" y="6350000"/>
            <a:ext cx="1206500" cy="508000"/>
          </a:xfrm>
          <a:prstGeom prst="rect">
            <a:avLst/>
          </a:prstGeom>
        </p:spPr>
      </p:pic>
      <p:pic>
        <p:nvPicPr>
          <p:cNvPr id="8" name="Picture 7">
            <a:extLst>
              <a:ext uri="{FF2B5EF4-FFF2-40B4-BE49-F238E27FC236}">
                <a16:creationId xmlns:a16="http://schemas.microsoft.com/office/drawing/2014/main" id="{C7F72EB3-2B35-BC83-6B30-C91DC61F5A8B}"/>
              </a:ext>
            </a:extLst>
          </p:cNvPr>
          <p:cNvPicPr>
            <a:picLocks noChangeAspect="1"/>
          </p:cNvPicPr>
          <p:nvPr userDrawn="1"/>
        </p:nvPicPr>
        <p:blipFill>
          <a:blip r:embed="rId3"/>
          <a:stretch>
            <a:fillRect/>
          </a:stretch>
        </p:blipFill>
        <p:spPr>
          <a:xfrm>
            <a:off x="10998200" y="6451123"/>
            <a:ext cx="1193800" cy="416021"/>
          </a:xfrm>
          <a:prstGeom prst="rect">
            <a:avLst/>
          </a:prstGeom>
        </p:spPr>
      </p:pic>
    </p:spTree>
    <p:extLst>
      <p:ext uri="{BB962C8B-B14F-4D97-AF65-F5344CB8AC3E}">
        <p14:creationId xmlns:p14="http://schemas.microsoft.com/office/powerpoint/2010/main" val="4140775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B405BE-DBCC-B086-6E6E-CA459D88FEC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C656598D-F796-ADCF-2EBA-9C961834079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EB717119-208F-352D-9393-A3E21CB09D5F}"/>
              </a:ext>
            </a:extLst>
          </p:cNvPr>
          <p:cNvSpPr>
            <a:spLocks noGrp="1"/>
          </p:cNvSpPr>
          <p:nvPr>
            <p:ph type="dt" sz="half" idx="10"/>
          </p:nvPr>
        </p:nvSpPr>
        <p:spPr/>
        <p:txBody>
          <a:bodyPr/>
          <a:lstStyle/>
          <a:p>
            <a:fld id="{E62A5103-C620-8C49-9908-E57B8760DBFC}" type="datetimeFigureOut">
              <a:rPr lang="en-IT" smtClean="0"/>
              <a:t>26/04/23</a:t>
            </a:fld>
            <a:endParaRPr lang="en-IT"/>
          </a:p>
        </p:txBody>
      </p:sp>
      <p:sp>
        <p:nvSpPr>
          <p:cNvPr id="5" name="Footer Placeholder 4">
            <a:extLst>
              <a:ext uri="{FF2B5EF4-FFF2-40B4-BE49-F238E27FC236}">
                <a16:creationId xmlns:a16="http://schemas.microsoft.com/office/drawing/2014/main" id="{D565D4C9-9C1A-8582-91DD-5180AB0FC6F1}"/>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A90465E4-8F01-3CF9-81A7-62C98219A49E}"/>
              </a:ext>
            </a:extLst>
          </p:cNvPr>
          <p:cNvSpPr>
            <a:spLocks noGrp="1"/>
          </p:cNvSpPr>
          <p:nvPr>
            <p:ph type="sldNum" sz="quarter" idx="12"/>
          </p:nvPr>
        </p:nvSpPr>
        <p:spPr/>
        <p:txBody>
          <a:bodyPr/>
          <a:lstStyle/>
          <a:p>
            <a:fld id="{7215A257-A8C0-E24C-9B40-95DD68D7029B}" type="slidenum">
              <a:rPr lang="en-IT" smtClean="0"/>
              <a:t>‹#›</a:t>
            </a:fld>
            <a:endParaRPr lang="en-IT"/>
          </a:p>
        </p:txBody>
      </p:sp>
      <p:pic>
        <p:nvPicPr>
          <p:cNvPr id="9" name="Picture 8">
            <a:extLst>
              <a:ext uri="{FF2B5EF4-FFF2-40B4-BE49-F238E27FC236}">
                <a16:creationId xmlns:a16="http://schemas.microsoft.com/office/drawing/2014/main" id="{449AF137-D1F2-7638-EE37-D7FDDF56D22C}"/>
              </a:ext>
            </a:extLst>
          </p:cNvPr>
          <p:cNvPicPr>
            <a:picLocks noChangeAspect="1"/>
          </p:cNvPicPr>
          <p:nvPr userDrawn="1"/>
        </p:nvPicPr>
        <p:blipFill>
          <a:blip r:embed="rId2"/>
          <a:stretch>
            <a:fillRect/>
          </a:stretch>
        </p:blipFill>
        <p:spPr>
          <a:xfrm>
            <a:off x="0" y="6350000"/>
            <a:ext cx="1206500" cy="508000"/>
          </a:xfrm>
          <a:prstGeom prst="rect">
            <a:avLst/>
          </a:prstGeom>
        </p:spPr>
      </p:pic>
      <p:pic>
        <p:nvPicPr>
          <p:cNvPr id="10" name="Picture 9">
            <a:extLst>
              <a:ext uri="{FF2B5EF4-FFF2-40B4-BE49-F238E27FC236}">
                <a16:creationId xmlns:a16="http://schemas.microsoft.com/office/drawing/2014/main" id="{9F7FB2A9-0305-ABD8-B6A0-99B208E67964}"/>
              </a:ext>
            </a:extLst>
          </p:cNvPr>
          <p:cNvPicPr>
            <a:picLocks noChangeAspect="1"/>
          </p:cNvPicPr>
          <p:nvPr userDrawn="1"/>
        </p:nvPicPr>
        <p:blipFill>
          <a:blip r:embed="rId3"/>
          <a:stretch>
            <a:fillRect/>
          </a:stretch>
        </p:blipFill>
        <p:spPr>
          <a:xfrm>
            <a:off x="10998200" y="6451123"/>
            <a:ext cx="1193800" cy="416021"/>
          </a:xfrm>
          <a:prstGeom prst="rect">
            <a:avLst/>
          </a:prstGeom>
        </p:spPr>
      </p:pic>
    </p:spTree>
    <p:extLst>
      <p:ext uri="{BB962C8B-B14F-4D97-AF65-F5344CB8AC3E}">
        <p14:creationId xmlns:p14="http://schemas.microsoft.com/office/powerpoint/2010/main" val="503495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651769" y="2683895"/>
            <a:ext cx="5278514" cy="2862225"/>
          </a:xfrm>
          <a:prstGeom prst="rect">
            <a:avLst/>
          </a:prstGeom>
        </p:spPr>
        <p:txBody>
          <a:bodyPr anchor="b"/>
          <a:lstStyle>
            <a:lvl1pPr>
              <a:lnSpc>
                <a:spcPct val="100000"/>
              </a:lnSpc>
              <a:defRPr sz="5000" cap="all" spc="200" baseline="0">
                <a:solidFill>
                  <a:schemeClr val="accent1">
                    <a:lumMod val="75000"/>
                  </a:schemeClr>
                </a:solidFill>
                <a:latin typeface="Calibri" panose="020F0502020204030204" pitchFamily="34" charset="0"/>
                <a:cs typeface="Calibri" panose="020F0502020204030204" pitchFamily="34" charset="0"/>
              </a:defRPr>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85636" y="5568698"/>
            <a:ext cx="5278514" cy="618142"/>
          </a:xfrm>
          <a:prstGeom prst="rect">
            <a:avLst/>
          </a:prstGeom>
        </p:spPr>
        <p:txBody>
          <a:bodyPr anchor="t"/>
          <a:lstStyle>
            <a:lvl1pPr marL="0" indent="0">
              <a:buNone/>
              <a:defRPr sz="2000" b="0" i="0" spc="200" baseline="0">
                <a:solidFill>
                  <a:schemeClr val="accent5">
                    <a:lumMod val="50000"/>
                  </a:schemeClr>
                </a:solidFill>
                <a:latin typeface="Calibri" panose="020F0502020204030204" pitchFamily="34" charset="0"/>
                <a:cs typeface="Calibri" panose="020F0502020204030204" pitchFamily="34" charset="0"/>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p:nvPr>
        </p:nvSpPr>
        <p:spPr>
          <a:xfrm>
            <a:off x="6952488" y="950976"/>
            <a:ext cx="5239512" cy="4965192"/>
          </a:xfrm>
          <a:prstGeom prst="rect">
            <a:avLst/>
          </a:prstGeom>
        </p:spPr>
        <p:txBody>
          <a:bodyPr anchor="ctr"/>
          <a:lstStyle>
            <a:lvl1pPr marL="0" indent="0" algn="ctr">
              <a:buNone/>
              <a:defRPr spc="400" baseline="0">
                <a:latin typeface="Calibri" panose="020F0502020204030204" pitchFamily="34" charset="0"/>
                <a:cs typeface="Calibri" panose="020F0502020204030204" pitchFamily="34" charset="0"/>
              </a:defRPr>
            </a:lvl1pPr>
          </a:lstStyle>
          <a:p>
            <a:endParaRPr lang="en-US" dirty="0"/>
          </a:p>
        </p:txBody>
      </p:sp>
      <p:sp>
        <p:nvSpPr>
          <p:cNvPr id="5" name="Text Placeholder 3">
            <a:extLst>
              <a:ext uri="{FF2B5EF4-FFF2-40B4-BE49-F238E27FC236}">
                <a16:creationId xmlns:a16="http://schemas.microsoft.com/office/drawing/2014/main" id="{6EEBC2D4-4F41-249E-7141-E0E12113CEBC}"/>
              </a:ext>
            </a:extLst>
          </p:cNvPr>
          <p:cNvSpPr>
            <a:spLocks noGrp="1"/>
          </p:cNvSpPr>
          <p:nvPr>
            <p:ph type="body" sz="quarter" idx="12"/>
          </p:nvPr>
        </p:nvSpPr>
        <p:spPr>
          <a:xfrm>
            <a:off x="5572346" y="0"/>
            <a:ext cx="2895600" cy="6858000"/>
          </a:xfrm>
          <a:prstGeom prst="rect">
            <a:avLst/>
          </a:prstGeom>
          <a:solidFill>
            <a:srgbClr val="FF9300"/>
          </a:solidFill>
        </p:spPr>
        <p:txBody>
          <a:bodyPr/>
          <a:lstStyle>
            <a:lvl1pPr>
              <a:defRPr>
                <a:noFill/>
                <a:latin typeface="Calibri" panose="020F0502020204030204" pitchFamily="34" charset="0"/>
                <a:cs typeface="Calibri" panose="020F0502020204030204" pitchFamily="34" charset="0"/>
              </a:defRPr>
            </a:lvl1pPr>
            <a:lvl2pPr>
              <a:defRPr>
                <a:noFill/>
                <a:latin typeface="Calibri" panose="020F0502020204030204" pitchFamily="34" charset="0"/>
                <a:cs typeface="Calibri" panose="020F0502020204030204" pitchFamily="34" charset="0"/>
              </a:defRPr>
            </a:lvl2pPr>
            <a:lvl3pPr>
              <a:defRPr>
                <a:noFill/>
                <a:latin typeface="Calibri" panose="020F0502020204030204" pitchFamily="34" charset="0"/>
                <a:cs typeface="Calibri" panose="020F0502020204030204" pitchFamily="34" charset="0"/>
              </a:defRPr>
            </a:lvl3pPr>
            <a:lvl4pPr>
              <a:defRPr>
                <a:noFill/>
                <a:latin typeface="Calibri" panose="020F0502020204030204" pitchFamily="34" charset="0"/>
                <a:cs typeface="Calibri" panose="020F0502020204030204" pitchFamily="34" charset="0"/>
              </a:defRPr>
            </a:lvl4pPr>
            <a:lvl5pPr>
              <a:defRPr>
                <a:no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DEC947DF-7CDE-4B65-971F-38806DD4E6EC}"/>
              </a:ext>
            </a:extLst>
          </p:cNvPr>
          <p:cNvPicPr>
            <a:picLocks noChangeAspect="1"/>
          </p:cNvPicPr>
          <p:nvPr userDrawn="1"/>
        </p:nvPicPr>
        <p:blipFill>
          <a:blip r:embed="rId2"/>
          <a:stretch>
            <a:fillRect/>
          </a:stretch>
        </p:blipFill>
        <p:spPr>
          <a:xfrm>
            <a:off x="0" y="6350000"/>
            <a:ext cx="1206500" cy="508000"/>
          </a:xfrm>
          <a:prstGeom prst="rect">
            <a:avLst/>
          </a:prstGeom>
        </p:spPr>
      </p:pic>
      <p:pic>
        <p:nvPicPr>
          <p:cNvPr id="3" name="Picture 2">
            <a:extLst>
              <a:ext uri="{FF2B5EF4-FFF2-40B4-BE49-F238E27FC236}">
                <a16:creationId xmlns:a16="http://schemas.microsoft.com/office/drawing/2014/main" id="{210B5786-D48A-D7CF-8C70-B128AF52DBB9}"/>
              </a:ext>
            </a:extLst>
          </p:cNvPr>
          <p:cNvPicPr>
            <a:picLocks noChangeAspect="1"/>
          </p:cNvPicPr>
          <p:nvPr userDrawn="1"/>
        </p:nvPicPr>
        <p:blipFill>
          <a:blip r:embed="rId3"/>
          <a:stretch>
            <a:fillRect/>
          </a:stretch>
        </p:blipFill>
        <p:spPr>
          <a:xfrm>
            <a:off x="10998200" y="6451123"/>
            <a:ext cx="1193800" cy="416021"/>
          </a:xfrm>
          <a:prstGeom prst="rect">
            <a:avLst/>
          </a:prstGeom>
        </p:spPr>
      </p:pic>
    </p:spTree>
    <p:extLst>
      <p:ext uri="{BB962C8B-B14F-4D97-AF65-F5344CB8AC3E}">
        <p14:creationId xmlns:p14="http://schemas.microsoft.com/office/powerpoint/2010/main" val="2790370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5BDEA-AF9F-8868-0F89-09C4C1090F69}"/>
              </a:ext>
            </a:extLst>
          </p:cNvPr>
          <p:cNvSpPr>
            <a:spLocks noGrp="1"/>
          </p:cNvSpPr>
          <p:nvPr>
            <p:ph type="title"/>
          </p:nvPr>
        </p:nvSpPr>
        <p:spPr>
          <a:xfrm>
            <a:off x="436034" y="201614"/>
            <a:ext cx="9961033" cy="1258887"/>
          </a:xfrm>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34E91C9D-C815-C16E-D5A3-E76E6D7AEADE}"/>
              </a:ext>
            </a:extLst>
          </p:cNvPr>
          <p:cNvSpPr>
            <a:spLocks noGrp="1"/>
          </p:cNvSpPr>
          <p:nvPr>
            <p:ph type="dt" idx="10"/>
          </p:nvPr>
        </p:nvSpPr>
        <p:spPr>
          <a:xfrm>
            <a:off x="609600" y="6246814"/>
            <a:ext cx="2787651" cy="433387"/>
          </a:xfrm>
        </p:spPr>
        <p:txBody>
          <a:bodyPr/>
          <a:lstStyle>
            <a:lvl1pPr>
              <a:defRPr/>
            </a:lvl1pPr>
          </a:lstStyle>
          <a:p>
            <a:endParaRPr lang="it-IT" altLang="en-IT"/>
          </a:p>
        </p:txBody>
      </p:sp>
      <p:sp>
        <p:nvSpPr>
          <p:cNvPr id="4" name="Footer Placeholder 3">
            <a:extLst>
              <a:ext uri="{FF2B5EF4-FFF2-40B4-BE49-F238E27FC236}">
                <a16:creationId xmlns:a16="http://schemas.microsoft.com/office/drawing/2014/main" id="{8AE40D49-E110-D72C-E68F-0EBD8D74AC28}"/>
              </a:ext>
            </a:extLst>
          </p:cNvPr>
          <p:cNvSpPr>
            <a:spLocks noGrp="1"/>
          </p:cNvSpPr>
          <p:nvPr>
            <p:ph type="ftr" idx="11"/>
          </p:nvPr>
        </p:nvSpPr>
        <p:spPr>
          <a:xfrm>
            <a:off x="3647018" y="6246814"/>
            <a:ext cx="3812116" cy="433387"/>
          </a:xfrm>
        </p:spPr>
        <p:txBody>
          <a:bodyPr/>
          <a:lstStyle>
            <a:lvl1pPr>
              <a:defRPr/>
            </a:lvl1pPr>
          </a:lstStyle>
          <a:p>
            <a:endParaRPr lang="it-IT" altLang="en-IT"/>
          </a:p>
        </p:txBody>
      </p:sp>
      <p:sp>
        <p:nvSpPr>
          <p:cNvPr id="5" name="Slide Number Placeholder 4">
            <a:extLst>
              <a:ext uri="{FF2B5EF4-FFF2-40B4-BE49-F238E27FC236}">
                <a16:creationId xmlns:a16="http://schemas.microsoft.com/office/drawing/2014/main" id="{1CB8B586-8610-B152-FDED-600F5B8CEE17}"/>
              </a:ext>
            </a:extLst>
          </p:cNvPr>
          <p:cNvSpPr>
            <a:spLocks noGrp="1"/>
          </p:cNvSpPr>
          <p:nvPr>
            <p:ph type="sldNum" idx="12"/>
          </p:nvPr>
        </p:nvSpPr>
        <p:spPr>
          <a:xfrm>
            <a:off x="7782985" y="6246814"/>
            <a:ext cx="2787649" cy="433387"/>
          </a:xfrm>
        </p:spPr>
        <p:txBody>
          <a:bodyPr/>
          <a:lstStyle>
            <a:lvl1pPr>
              <a:defRPr/>
            </a:lvl1pPr>
          </a:lstStyle>
          <a:p>
            <a:fld id="{3A8F87E7-3098-114F-9879-3A1557B01449}" type="slidenum">
              <a:rPr lang="it-IT" altLang="en-IT"/>
              <a:pPr/>
              <a:t>‹#›</a:t>
            </a:fld>
            <a:endParaRPr lang="it-IT" altLang="en-IT"/>
          </a:p>
        </p:txBody>
      </p:sp>
    </p:spTree>
    <p:extLst>
      <p:ext uri="{BB962C8B-B14F-4D97-AF65-F5344CB8AC3E}">
        <p14:creationId xmlns:p14="http://schemas.microsoft.com/office/powerpoint/2010/main" val="2491132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47DD9-F1A7-A3CB-B925-3E6E73294B9F}"/>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9AB90C2D-014A-970E-E0EE-5070956AB2D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02416396-28A9-AAD6-2C3C-B80270CEFA8F}"/>
              </a:ext>
            </a:extLst>
          </p:cNvPr>
          <p:cNvSpPr>
            <a:spLocks noGrp="1"/>
          </p:cNvSpPr>
          <p:nvPr>
            <p:ph type="dt" sz="half" idx="10"/>
          </p:nvPr>
        </p:nvSpPr>
        <p:spPr/>
        <p:txBody>
          <a:bodyPr/>
          <a:lstStyle/>
          <a:p>
            <a:fld id="{E62A5103-C620-8C49-9908-E57B8760DBFC}" type="datetimeFigureOut">
              <a:rPr lang="en-IT" smtClean="0"/>
              <a:t>26/04/23</a:t>
            </a:fld>
            <a:endParaRPr lang="en-IT"/>
          </a:p>
        </p:txBody>
      </p:sp>
      <p:sp>
        <p:nvSpPr>
          <p:cNvPr id="5" name="Footer Placeholder 4">
            <a:extLst>
              <a:ext uri="{FF2B5EF4-FFF2-40B4-BE49-F238E27FC236}">
                <a16:creationId xmlns:a16="http://schemas.microsoft.com/office/drawing/2014/main" id="{E7BE2F3D-C8EA-546F-9FF7-B5516934D86D}"/>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0A3E1091-F20F-C207-A2E3-B125D8FE68A5}"/>
              </a:ext>
            </a:extLst>
          </p:cNvPr>
          <p:cNvSpPr>
            <a:spLocks noGrp="1"/>
          </p:cNvSpPr>
          <p:nvPr>
            <p:ph type="sldNum" sz="quarter" idx="12"/>
          </p:nvPr>
        </p:nvSpPr>
        <p:spPr/>
        <p:txBody>
          <a:bodyPr/>
          <a:lstStyle/>
          <a:p>
            <a:fld id="{7215A257-A8C0-E24C-9B40-95DD68D7029B}" type="slidenum">
              <a:rPr lang="en-IT" smtClean="0"/>
              <a:t>‹#›</a:t>
            </a:fld>
            <a:endParaRPr lang="en-IT"/>
          </a:p>
        </p:txBody>
      </p:sp>
      <p:pic>
        <p:nvPicPr>
          <p:cNvPr id="7" name="Picture 6">
            <a:extLst>
              <a:ext uri="{FF2B5EF4-FFF2-40B4-BE49-F238E27FC236}">
                <a16:creationId xmlns:a16="http://schemas.microsoft.com/office/drawing/2014/main" id="{9F9DC73B-CBFC-F3E2-178F-A183F8D96720}"/>
              </a:ext>
            </a:extLst>
          </p:cNvPr>
          <p:cNvPicPr>
            <a:picLocks noChangeAspect="1"/>
          </p:cNvPicPr>
          <p:nvPr userDrawn="1"/>
        </p:nvPicPr>
        <p:blipFill>
          <a:blip r:embed="rId2"/>
          <a:stretch>
            <a:fillRect/>
          </a:stretch>
        </p:blipFill>
        <p:spPr>
          <a:xfrm>
            <a:off x="0" y="6350000"/>
            <a:ext cx="1206500" cy="508000"/>
          </a:xfrm>
          <a:prstGeom prst="rect">
            <a:avLst/>
          </a:prstGeom>
        </p:spPr>
      </p:pic>
      <p:pic>
        <p:nvPicPr>
          <p:cNvPr id="8" name="Picture 7">
            <a:extLst>
              <a:ext uri="{FF2B5EF4-FFF2-40B4-BE49-F238E27FC236}">
                <a16:creationId xmlns:a16="http://schemas.microsoft.com/office/drawing/2014/main" id="{5ABC9B7E-1189-2889-3E9F-55CA27534AA1}"/>
              </a:ext>
            </a:extLst>
          </p:cNvPr>
          <p:cNvPicPr>
            <a:picLocks noChangeAspect="1"/>
          </p:cNvPicPr>
          <p:nvPr userDrawn="1"/>
        </p:nvPicPr>
        <p:blipFill>
          <a:blip r:embed="rId3"/>
          <a:stretch>
            <a:fillRect/>
          </a:stretch>
        </p:blipFill>
        <p:spPr>
          <a:xfrm>
            <a:off x="10998200" y="6451123"/>
            <a:ext cx="1193800" cy="416021"/>
          </a:xfrm>
          <a:prstGeom prst="rect">
            <a:avLst/>
          </a:prstGeom>
        </p:spPr>
      </p:pic>
    </p:spTree>
    <p:extLst>
      <p:ext uri="{BB962C8B-B14F-4D97-AF65-F5344CB8AC3E}">
        <p14:creationId xmlns:p14="http://schemas.microsoft.com/office/powerpoint/2010/main" val="5705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D286D-4F8D-1C57-3108-9BB578BFCFF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2A9E73ED-2265-9829-4A91-06DCA902C8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8153749-F9E2-83B3-305E-039F424EE397}"/>
              </a:ext>
            </a:extLst>
          </p:cNvPr>
          <p:cNvSpPr>
            <a:spLocks noGrp="1"/>
          </p:cNvSpPr>
          <p:nvPr>
            <p:ph type="dt" sz="half" idx="10"/>
          </p:nvPr>
        </p:nvSpPr>
        <p:spPr/>
        <p:txBody>
          <a:bodyPr/>
          <a:lstStyle/>
          <a:p>
            <a:fld id="{E62A5103-C620-8C49-9908-E57B8760DBFC}" type="datetimeFigureOut">
              <a:rPr lang="en-IT" smtClean="0"/>
              <a:t>26/04/23</a:t>
            </a:fld>
            <a:endParaRPr lang="en-IT"/>
          </a:p>
        </p:txBody>
      </p:sp>
      <p:sp>
        <p:nvSpPr>
          <p:cNvPr id="5" name="Footer Placeholder 4">
            <a:extLst>
              <a:ext uri="{FF2B5EF4-FFF2-40B4-BE49-F238E27FC236}">
                <a16:creationId xmlns:a16="http://schemas.microsoft.com/office/drawing/2014/main" id="{E12213DE-9BA7-1F45-DF08-AFF6C4BE3D86}"/>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3330A4AB-6126-E359-9DB6-5EFFB7AB38FE}"/>
              </a:ext>
            </a:extLst>
          </p:cNvPr>
          <p:cNvSpPr>
            <a:spLocks noGrp="1"/>
          </p:cNvSpPr>
          <p:nvPr>
            <p:ph type="sldNum" sz="quarter" idx="12"/>
          </p:nvPr>
        </p:nvSpPr>
        <p:spPr/>
        <p:txBody>
          <a:bodyPr/>
          <a:lstStyle/>
          <a:p>
            <a:fld id="{7215A257-A8C0-E24C-9B40-95DD68D7029B}" type="slidenum">
              <a:rPr lang="en-IT" smtClean="0"/>
              <a:t>‹#›</a:t>
            </a:fld>
            <a:endParaRPr lang="en-IT"/>
          </a:p>
        </p:txBody>
      </p:sp>
      <p:pic>
        <p:nvPicPr>
          <p:cNvPr id="7" name="Picture 6">
            <a:extLst>
              <a:ext uri="{FF2B5EF4-FFF2-40B4-BE49-F238E27FC236}">
                <a16:creationId xmlns:a16="http://schemas.microsoft.com/office/drawing/2014/main" id="{F7E7A274-960A-6404-1911-B02266E8E48D}"/>
              </a:ext>
            </a:extLst>
          </p:cNvPr>
          <p:cNvPicPr>
            <a:picLocks noChangeAspect="1"/>
          </p:cNvPicPr>
          <p:nvPr userDrawn="1"/>
        </p:nvPicPr>
        <p:blipFill>
          <a:blip r:embed="rId2"/>
          <a:stretch>
            <a:fillRect/>
          </a:stretch>
        </p:blipFill>
        <p:spPr>
          <a:xfrm>
            <a:off x="0" y="6350000"/>
            <a:ext cx="1206500" cy="508000"/>
          </a:xfrm>
          <a:prstGeom prst="rect">
            <a:avLst/>
          </a:prstGeom>
        </p:spPr>
      </p:pic>
      <p:pic>
        <p:nvPicPr>
          <p:cNvPr id="8" name="Picture 7">
            <a:extLst>
              <a:ext uri="{FF2B5EF4-FFF2-40B4-BE49-F238E27FC236}">
                <a16:creationId xmlns:a16="http://schemas.microsoft.com/office/drawing/2014/main" id="{0D47970B-4C22-98D2-99C6-4FBB99E43BA6}"/>
              </a:ext>
            </a:extLst>
          </p:cNvPr>
          <p:cNvPicPr>
            <a:picLocks noChangeAspect="1"/>
          </p:cNvPicPr>
          <p:nvPr userDrawn="1"/>
        </p:nvPicPr>
        <p:blipFill>
          <a:blip r:embed="rId3"/>
          <a:stretch>
            <a:fillRect/>
          </a:stretch>
        </p:blipFill>
        <p:spPr>
          <a:xfrm>
            <a:off x="10998200" y="6451123"/>
            <a:ext cx="1193800" cy="416021"/>
          </a:xfrm>
          <a:prstGeom prst="rect">
            <a:avLst/>
          </a:prstGeom>
        </p:spPr>
      </p:pic>
    </p:spTree>
    <p:extLst>
      <p:ext uri="{BB962C8B-B14F-4D97-AF65-F5344CB8AC3E}">
        <p14:creationId xmlns:p14="http://schemas.microsoft.com/office/powerpoint/2010/main" val="3733252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4DDBD-7E5A-86AB-DEBA-93C49CA91FF6}"/>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D9A56193-4ECC-A3EC-F640-887523A1DD8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C3819166-B3C8-1256-3710-65A206BF648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E8094F4C-992A-3AF1-BCC7-6643358B72D3}"/>
              </a:ext>
            </a:extLst>
          </p:cNvPr>
          <p:cNvSpPr>
            <a:spLocks noGrp="1"/>
          </p:cNvSpPr>
          <p:nvPr>
            <p:ph type="dt" sz="half" idx="10"/>
          </p:nvPr>
        </p:nvSpPr>
        <p:spPr/>
        <p:txBody>
          <a:bodyPr/>
          <a:lstStyle/>
          <a:p>
            <a:fld id="{E62A5103-C620-8C49-9908-E57B8760DBFC}" type="datetimeFigureOut">
              <a:rPr lang="en-IT" smtClean="0"/>
              <a:t>26/04/23</a:t>
            </a:fld>
            <a:endParaRPr lang="en-IT"/>
          </a:p>
        </p:txBody>
      </p:sp>
      <p:sp>
        <p:nvSpPr>
          <p:cNvPr id="6" name="Footer Placeholder 5">
            <a:extLst>
              <a:ext uri="{FF2B5EF4-FFF2-40B4-BE49-F238E27FC236}">
                <a16:creationId xmlns:a16="http://schemas.microsoft.com/office/drawing/2014/main" id="{2CAFC42B-9A39-E67C-CA9F-EAE22E626386}"/>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3012862B-31C9-5005-0424-98A18AA51F59}"/>
              </a:ext>
            </a:extLst>
          </p:cNvPr>
          <p:cNvSpPr>
            <a:spLocks noGrp="1"/>
          </p:cNvSpPr>
          <p:nvPr>
            <p:ph type="sldNum" sz="quarter" idx="12"/>
          </p:nvPr>
        </p:nvSpPr>
        <p:spPr/>
        <p:txBody>
          <a:bodyPr/>
          <a:lstStyle/>
          <a:p>
            <a:fld id="{7215A257-A8C0-E24C-9B40-95DD68D7029B}" type="slidenum">
              <a:rPr lang="en-IT" smtClean="0"/>
              <a:t>‹#›</a:t>
            </a:fld>
            <a:endParaRPr lang="en-IT"/>
          </a:p>
        </p:txBody>
      </p:sp>
      <p:pic>
        <p:nvPicPr>
          <p:cNvPr id="8" name="Picture 7">
            <a:extLst>
              <a:ext uri="{FF2B5EF4-FFF2-40B4-BE49-F238E27FC236}">
                <a16:creationId xmlns:a16="http://schemas.microsoft.com/office/drawing/2014/main" id="{31A2749B-ED4B-CD08-DC7B-EB5A104C87F3}"/>
              </a:ext>
            </a:extLst>
          </p:cNvPr>
          <p:cNvPicPr>
            <a:picLocks noChangeAspect="1"/>
          </p:cNvPicPr>
          <p:nvPr userDrawn="1"/>
        </p:nvPicPr>
        <p:blipFill>
          <a:blip r:embed="rId2"/>
          <a:stretch>
            <a:fillRect/>
          </a:stretch>
        </p:blipFill>
        <p:spPr>
          <a:xfrm>
            <a:off x="0" y="6350000"/>
            <a:ext cx="1206500" cy="508000"/>
          </a:xfrm>
          <a:prstGeom prst="rect">
            <a:avLst/>
          </a:prstGeom>
        </p:spPr>
      </p:pic>
      <p:pic>
        <p:nvPicPr>
          <p:cNvPr id="9" name="Picture 8">
            <a:extLst>
              <a:ext uri="{FF2B5EF4-FFF2-40B4-BE49-F238E27FC236}">
                <a16:creationId xmlns:a16="http://schemas.microsoft.com/office/drawing/2014/main" id="{F8026993-7221-5E5F-438F-068CF4C8E9CD}"/>
              </a:ext>
            </a:extLst>
          </p:cNvPr>
          <p:cNvPicPr>
            <a:picLocks noChangeAspect="1"/>
          </p:cNvPicPr>
          <p:nvPr userDrawn="1"/>
        </p:nvPicPr>
        <p:blipFill>
          <a:blip r:embed="rId3"/>
          <a:stretch>
            <a:fillRect/>
          </a:stretch>
        </p:blipFill>
        <p:spPr>
          <a:xfrm>
            <a:off x="10998200" y="6451123"/>
            <a:ext cx="1193800" cy="416021"/>
          </a:xfrm>
          <a:prstGeom prst="rect">
            <a:avLst/>
          </a:prstGeom>
        </p:spPr>
      </p:pic>
    </p:spTree>
    <p:extLst>
      <p:ext uri="{BB962C8B-B14F-4D97-AF65-F5344CB8AC3E}">
        <p14:creationId xmlns:p14="http://schemas.microsoft.com/office/powerpoint/2010/main" val="3481076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16BD0-682B-FF3A-D41B-4E057151669D}"/>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E08B9F81-2D59-6CDE-89D7-BFD2227D94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24482A0-EE4D-5050-608D-9EEE93CE2E5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BA8FED5E-8D68-86A5-163D-E8407EF5CA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BE6AA45-2BB1-6AF0-FE83-2A7A4BE3283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138DB76D-3C55-0EED-D79D-F4D774FD4822}"/>
              </a:ext>
            </a:extLst>
          </p:cNvPr>
          <p:cNvSpPr>
            <a:spLocks noGrp="1"/>
          </p:cNvSpPr>
          <p:nvPr>
            <p:ph type="dt" sz="half" idx="10"/>
          </p:nvPr>
        </p:nvSpPr>
        <p:spPr/>
        <p:txBody>
          <a:bodyPr/>
          <a:lstStyle/>
          <a:p>
            <a:fld id="{E62A5103-C620-8C49-9908-E57B8760DBFC}" type="datetimeFigureOut">
              <a:rPr lang="en-IT" smtClean="0"/>
              <a:t>26/04/23</a:t>
            </a:fld>
            <a:endParaRPr lang="en-IT"/>
          </a:p>
        </p:txBody>
      </p:sp>
      <p:sp>
        <p:nvSpPr>
          <p:cNvPr id="8" name="Footer Placeholder 7">
            <a:extLst>
              <a:ext uri="{FF2B5EF4-FFF2-40B4-BE49-F238E27FC236}">
                <a16:creationId xmlns:a16="http://schemas.microsoft.com/office/drawing/2014/main" id="{1263BA7C-80D2-1CF2-371D-33CB126023A7}"/>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B5779848-41F4-AAF8-C0C7-7F455E314A4C}"/>
              </a:ext>
            </a:extLst>
          </p:cNvPr>
          <p:cNvSpPr>
            <a:spLocks noGrp="1"/>
          </p:cNvSpPr>
          <p:nvPr>
            <p:ph type="sldNum" sz="quarter" idx="12"/>
          </p:nvPr>
        </p:nvSpPr>
        <p:spPr/>
        <p:txBody>
          <a:bodyPr/>
          <a:lstStyle/>
          <a:p>
            <a:fld id="{7215A257-A8C0-E24C-9B40-95DD68D7029B}" type="slidenum">
              <a:rPr lang="en-IT" smtClean="0"/>
              <a:t>‹#›</a:t>
            </a:fld>
            <a:endParaRPr lang="en-IT"/>
          </a:p>
        </p:txBody>
      </p:sp>
      <p:pic>
        <p:nvPicPr>
          <p:cNvPr id="10" name="Picture 9">
            <a:extLst>
              <a:ext uri="{FF2B5EF4-FFF2-40B4-BE49-F238E27FC236}">
                <a16:creationId xmlns:a16="http://schemas.microsoft.com/office/drawing/2014/main" id="{C0261E41-E303-06E8-E288-1D1467911F2E}"/>
              </a:ext>
            </a:extLst>
          </p:cNvPr>
          <p:cNvPicPr>
            <a:picLocks noChangeAspect="1"/>
          </p:cNvPicPr>
          <p:nvPr userDrawn="1"/>
        </p:nvPicPr>
        <p:blipFill>
          <a:blip r:embed="rId2"/>
          <a:stretch>
            <a:fillRect/>
          </a:stretch>
        </p:blipFill>
        <p:spPr>
          <a:xfrm>
            <a:off x="0" y="6350000"/>
            <a:ext cx="1206500" cy="508000"/>
          </a:xfrm>
          <a:prstGeom prst="rect">
            <a:avLst/>
          </a:prstGeom>
        </p:spPr>
      </p:pic>
      <p:pic>
        <p:nvPicPr>
          <p:cNvPr id="11" name="Picture 10">
            <a:extLst>
              <a:ext uri="{FF2B5EF4-FFF2-40B4-BE49-F238E27FC236}">
                <a16:creationId xmlns:a16="http://schemas.microsoft.com/office/drawing/2014/main" id="{549F3B1A-63DA-B52C-73C3-30999046049E}"/>
              </a:ext>
            </a:extLst>
          </p:cNvPr>
          <p:cNvPicPr>
            <a:picLocks noChangeAspect="1"/>
          </p:cNvPicPr>
          <p:nvPr userDrawn="1"/>
        </p:nvPicPr>
        <p:blipFill>
          <a:blip r:embed="rId3"/>
          <a:stretch>
            <a:fillRect/>
          </a:stretch>
        </p:blipFill>
        <p:spPr>
          <a:xfrm>
            <a:off x="10998200" y="6451123"/>
            <a:ext cx="1193800" cy="416021"/>
          </a:xfrm>
          <a:prstGeom prst="rect">
            <a:avLst/>
          </a:prstGeom>
        </p:spPr>
      </p:pic>
    </p:spTree>
    <p:extLst>
      <p:ext uri="{BB962C8B-B14F-4D97-AF65-F5344CB8AC3E}">
        <p14:creationId xmlns:p14="http://schemas.microsoft.com/office/powerpoint/2010/main" val="1293368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E8185-E6DA-F174-9DBB-087BE440E59F}"/>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0E096038-3C85-DACA-0EDB-663536894390}"/>
              </a:ext>
            </a:extLst>
          </p:cNvPr>
          <p:cNvSpPr>
            <a:spLocks noGrp="1"/>
          </p:cNvSpPr>
          <p:nvPr>
            <p:ph type="dt" sz="half" idx="10"/>
          </p:nvPr>
        </p:nvSpPr>
        <p:spPr/>
        <p:txBody>
          <a:bodyPr/>
          <a:lstStyle/>
          <a:p>
            <a:fld id="{E62A5103-C620-8C49-9908-E57B8760DBFC}" type="datetimeFigureOut">
              <a:rPr lang="en-IT" smtClean="0"/>
              <a:t>26/04/23</a:t>
            </a:fld>
            <a:endParaRPr lang="en-IT"/>
          </a:p>
        </p:txBody>
      </p:sp>
      <p:sp>
        <p:nvSpPr>
          <p:cNvPr id="4" name="Footer Placeholder 3">
            <a:extLst>
              <a:ext uri="{FF2B5EF4-FFF2-40B4-BE49-F238E27FC236}">
                <a16:creationId xmlns:a16="http://schemas.microsoft.com/office/drawing/2014/main" id="{42104B6A-84D4-6986-623E-0E2921BFD836}"/>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A4F35D15-15DC-1842-16D3-D1E412D509DF}"/>
              </a:ext>
            </a:extLst>
          </p:cNvPr>
          <p:cNvSpPr>
            <a:spLocks noGrp="1"/>
          </p:cNvSpPr>
          <p:nvPr>
            <p:ph type="sldNum" sz="quarter" idx="12"/>
          </p:nvPr>
        </p:nvSpPr>
        <p:spPr/>
        <p:txBody>
          <a:bodyPr/>
          <a:lstStyle/>
          <a:p>
            <a:fld id="{7215A257-A8C0-E24C-9B40-95DD68D7029B}" type="slidenum">
              <a:rPr lang="en-IT" smtClean="0"/>
              <a:t>‹#›</a:t>
            </a:fld>
            <a:endParaRPr lang="en-IT"/>
          </a:p>
        </p:txBody>
      </p:sp>
      <p:pic>
        <p:nvPicPr>
          <p:cNvPr id="6" name="Picture 5">
            <a:extLst>
              <a:ext uri="{FF2B5EF4-FFF2-40B4-BE49-F238E27FC236}">
                <a16:creationId xmlns:a16="http://schemas.microsoft.com/office/drawing/2014/main" id="{0203E9D2-43A8-5677-0218-9AEC98D375DC}"/>
              </a:ext>
            </a:extLst>
          </p:cNvPr>
          <p:cNvPicPr>
            <a:picLocks noChangeAspect="1"/>
          </p:cNvPicPr>
          <p:nvPr userDrawn="1"/>
        </p:nvPicPr>
        <p:blipFill>
          <a:blip r:embed="rId2"/>
          <a:stretch>
            <a:fillRect/>
          </a:stretch>
        </p:blipFill>
        <p:spPr>
          <a:xfrm>
            <a:off x="0" y="6350000"/>
            <a:ext cx="1206500" cy="508000"/>
          </a:xfrm>
          <a:prstGeom prst="rect">
            <a:avLst/>
          </a:prstGeom>
        </p:spPr>
      </p:pic>
      <p:pic>
        <p:nvPicPr>
          <p:cNvPr id="7" name="Picture 6">
            <a:extLst>
              <a:ext uri="{FF2B5EF4-FFF2-40B4-BE49-F238E27FC236}">
                <a16:creationId xmlns:a16="http://schemas.microsoft.com/office/drawing/2014/main" id="{73F57074-AF78-290D-CA26-A23ACBEAFD4A}"/>
              </a:ext>
            </a:extLst>
          </p:cNvPr>
          <p:cNvPicPr>
            <a:picLocks noChangeAspect="1"/>
          </p:cNvPicPr>
          <p:nvPr userDrawn="1"/>
        </p:nvPicPr>
        <p:blipFill>
          <a:blip r:embed="rId3"/>
          <a:stretch>
            <a:fillRect/>
          </a:stretch>
        </p:blipFill>
        <p:spPr>
          <a:xfrm>
            <a:off x="10998200" y="6451123"/>
            <a:ext cx="1193800" cy="416021"/>
          </a:xfrm>
          <a:prstGeom prst="rect">
            <a:avLst/>
          </a:prstGeom>
        </p:spPr>
      </p:pic>
    </p:spTree>
    <p:extLst>
      <p:ext uri="{BB962C8B-B14F-4D97-AF65-F5344CB8AC3E}">
        <p14:creationId xmlns:p14="http://schemas.microsoft.com/office/powerpoint/2010/main" val="383908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3E57F4-35F0-80B6-E9D2-BD255BBF0EAC}"/>
              </a:ext>
            </a:extLst>
          </p:cNvPr>
          <p:cNvSpPr>
            <a:spLocks noGrp="1"/>
          </p:cNvSpPr>
          <p:nvPr>
            <p:ph type="dt" sz="half" idx="10"/>
          </p:nvPr>
        </p:nvSpPr>
        <p:spPr/>
        <p:txBody>
          <a:bodyPr/>
          <a:lstStyle/>
          <a:p>
            <a:fld id="{E62A5103-C620-8C49-9908-E57B8760DBFC}" type="datetimeFigureOut">
              <a:rPr lang="en-IT" smtClean="0"/>
              <a:t>26/04/23</a:t>
            </a:fld>
            <a:endParaRPr lang="en-IT"/>
          </a:p>
        </p:txBody>
      </p:sp>
      <p:sp>
        <p:nvSpPr>
          <p:cNvPr id="3" name="Footer Placeholder 2">
            <a:extLst>
              <a:ext uri="{FF2B5EF4-FFF2-40B4-BE49-F238E27FC236}">
                <a16:creationId xmlns:a16="http://schemas.microsoft.com/office/drawing/2014/main" id="{A1017912-BC7A-74C7-0CD2-AD227C7B4824}"/>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C6115DDF-ACC8-94E9-1E77-7A438FA0A45D}"/>
              </a:ext>
            </a:extLst>
          </p:cNvPr>
          <p:cNvSpPr>
            <a:spLocks noGrp="1"/>
          </p:cNvSpPr>
          <p:nvPr>
            <p:ph type="sldNum" sz="quarter" idx="12"/>
          </p:nvPr>
        </p:nvSpPr>
        <p:spPr/>
        <p:txBody>
          <a:bodyPr/>
          <a:lstStyle/>
          <a:p>
            <a:fld id="{7215A257-A8C0-E24C-9B40-95DD68D7029B}" type="slidenum">
              <a:rPr lang="en-IT" smtClean="0"/>
              <a:t>‹#›</a:t>
            </a:fld>
            <a:endParaRPr lang="en-IT"/>
          </a:p>
        </p:txBody>
      </p:sp>
      <p:pic>
        <p:nvPicPr>
          <p:cNvPr id="5" name="Picture 4">
            <a:extLst>
              <a:ext uri="{FF2B5EF4-FFF2-40B4-BE49-F238E27FC236}">
                <a16:creationId xmlns:a16="http://schemas.microsoft.com/office/drawing/2014/main" id="{B4EE9AC0-38FC-CE72-4993-3897740F1189}"/>
              </a:ext>
            </a:extLst>
          </p:cNvPr>
          <p:cNvPicPr>
            <a:picLocks noChangeAspect="1"/>
          </p:cNvPicPr>
          <p:nvPr userDrawn="1"/>
        </p:nvPicPr>
        <p:blipFill>
          <a:blip r:embed="rId2"/>
          <a:stretch>
            <a:fillRect/>
          </a:stretch>
        </p:blipFill>
        <p:spPr>
          <a:xfrm>
            <a:off x="0" y="6350000"/>
            <a:ext cx="1206500" cy="508000"/>
          </a:xfrm>
          <a:prstGeom prst="rect">
            <a:avLst/>
          </a:prstGeom>
        </p:spPr>
      </p:pic>
      <p:pic>
        <p:nvPicPr>
          <p:cNvPr id="6" name="Picture 5">
            <a:extLst>
              <a:ext uri="{FF2B5EF4-FFF2-40B4-BE49-F238E27FC236}">
                <a16:creationId xmlns:a16="http://schemas.microsoft.com/office/drawing/2014/main" id="{BE2F4AB9-9FDB-B24D-A736-21F5AD3A49A8}"/>
              </a:ext>
            </a:extLst>
          </p:cNvPr>
          <p:cNvPicPr>
            <a:picLocks noChangeAspect="1"/>
          </p:cNvPicPr>
          <p:nvPr userDrawn="1"/>
        </p:nvPicPr>
        <p:blipFill>
          <a:blip r:embed="rId3"/>
          <a:stretch>
            <a:fillRect/>
          </a:stretch>
        </p:blipFill>
        <p:spPr>
          <a:xfrm>
            <a:off x="10998200" y="6451123"/>
            <a:ext cx="1193800" cy="416021"/>
          </a:xfrm>
          <a:prstGeom prst="rect">
            <a:avLst/>
          </a:prstGeom>
        </p:spPr>
      </p:pic>
    </p:spTree>
    <p:extLst>
      <p:ext uri="{BB962C8B-B14F-4D97-AF65-F5344CB8AC3E}">
        <p14:creationId xmlns:p14="http://schemas.microsoft.com/office/powerpoint/2010/main" val="697161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2FCC7-9E1E-2A98-66BA-B5B048BC20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9B4B514F-44E1-6DF0-12C3-07B09FE5D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946FE3C1-88BE-AC58-E060-0E99135207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CD1E2E0-C306-6BB0-AD96-F547BD8C3984}"/>
              </a:ext>
            </a:extLst>
          </p:cNvPr>
          <p:cNvSpPr>
            <a:spLocks noGrp="1"/>
          </p:cNvSpPr>
          <p:nvPr>
            <p:ph type="dt" sz="half" idx="10"/>
          </p:nvPr>
        </p:nvSpPr>
        <p:spPr/>
        <p:txBody>
          <a:bodyPr/>
          <a:lstStyle/>
          <a:p>
            <a:fld id="{E62A5103-C620-8C49-9908-E57B8760DBFC}" type="datetimeFigureOut">
              <a:rPr lang="en-IT" smtClean="0"/>
              <a:t>26/04/23</a:t>
            </a:fld>
            <a:endParaRPr lang="en-IT"/>
          </a:p>
        </p:txBody>
      </p:sp>
      <p:sp>
        <p:nvSpPr>
          <p:cNvPr id="6" name="Footer Placeholder 5">
            <a:extLst>
              <a:ext uri="{FF2B5EF4-FFF2-40B4-BE49-F238E27FC236}">
                <a16:creationId xmlns:a16="http://schemas.microsoft.com/office/drawing/2014/main" id="{FE91B6E5-23C1-55A4-FF16-3E4DBD2C63A0}"/>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CDFBA17B-879F-D70E-5B5E-13E4A8F818D1}"/>
              </a:ext>
            </a:extLst>
          </p:cNvPr>
          <p:cNvSpPr>
            <a:spLocks noGrp="1"/>
          </p:cNvSpPr>
          <p:nvPr>
            <p:ph type="sldNum" sz="quarter" idx="12"/>
          </p:nvPr>
        </p:nvSpPr>
        <p:spPr/>
        <p:txBody>
          <a:bodyPr/>
          <a:lstStyle/>
          <a:p>
            <a:fld id="{7215A257-A8C0-E24C-9B40-95DD68D7029B}" type="slidenum">
              <a:rPr lang="en-IT" smtClean="0"/>
              <a:t>‹#›</a:t>
            </a:fld>
            <a:endParaRPr lang="en-IT"/>
          </a:p>
        </p:txBody>
      </p:sp>
      <p:pic>
        <p:nvPicPr>
          <p:cNvPr id="8" name="Picture 7">
            <a:extLst>
              <a:ext uri="{FF2B5EF4-FFF2-40B4-BE49-F238E27FC236}">
                <a16:creationId xmlns:a16="http://schemas.microsoft.com/office/drawing/2014/main" id="{A3EAA097-1424-130F-7FD4-5E8154E70A45}"/>
              </a:ext>
            </a:extLst>
          </p:cNvPr>
          <p:cNvPicPr>
            <a:picLocks noChangeAspect="1"/>
          </p:cNvPicPr>
          <p:nvPr userDrawn="1"/>
        </p:nvPicPr>
        <p:blipFill>
          <a:blip r:embed="rId2"/>
          <a:stretch>
            <a:fillRect/>
          </a:stretch>
        </p:blipFill>
        <p:spPr>
          <a:xfrm>
            <a:off x="0" y="6350000"/>
            <a:ext cx="1206500" cy="508000"/>
          </a:xfrm>
          <a:prstGeom prst="rect">
            <a:avLst/>
          </a:prstGeom>
        </p:spPr>
      </p:pic>
      <p:pic>
        <p:nvPicPr>
          <p:cNvPr id="9" name="Picture 8">
            <a:extLst>
              <a:ext uri="{FF2B5EF4-FFF2-40B4-BE49-F238E27FC236}">
                <a16:creationId xmlns:a16="http://schemas.microsoft.com/office/drawing/2014/main" id="{8DA72108-4794-89A4-943D-DF3FEF2ACB3A}"/>
              </a:ext>
            </a:extLst>
          </p:cNvPr>
          <p:cNvPicPr>
            <a:picLocks noChangeAspect="1"/>
          </p:cNvPicPr>
          <p:nvPr userDrawn="1"/>
        </p:nvPicPr>
        <p:blipFill>
          <a:blip r:embed="rId3"/>
          <a:stretch>
            <a:fillRect/>
          </a:stretch>
        </p:blipFill>
        <p:spPr>
          <a:xfrm>
            <a:off x="10998200" y="6451123"/>
            <a:ext cx="1193800" cy="416021"/>
          </a:xfrm>
          <a:prstGeom prst="rect">
            <a:avLst/>
          </a:prstGeom>
        </p:spPr>
      </p:pic>
    </p:spTree>
    <p:extLst>
      <p:ext uri="{BB962C8B-B14F-4D97-AF65-F5344CB8AC3E}">
        <p14:creationId xmlns:p14="http://schemas.microsoft.com/office/powerpoint/2010/main" val="847964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28DFF-686E-BC50-E8C9-73588BEE741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BF1FB3EE-000C-97D4-0E69-F459546C7D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387F81FA-1A20-DAE5-7C0C-29C24CAE72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BDB3AC-3690-5398-27AC-3924B8A538B5}"/>
              </a:ext>
            </a:extLst>
          </p:cNvPr>
          <p:cNvSpPr>
            <a:spLocks noGrp="1"/>
          </p:cNvSpPr>
          <p:nvPr>
            <p:ph type="dt" sz="half" idx="10"/>
          </p:nvPr>
        </p:nvSpPr>
        <p:spPr/>
        <p:txBody>
          <a:bodyPr/>
          <a:lstStyle/>
          <a:p>
            <a:fld id="{E62A5103-C620-8C49-9908-E57B8760DBFC}" type="datetimeFigureOut">
              <a:rPr lang="en-IT" smtClean="0"/>
              <a:t>26/04/23</a:t>
            </a:fld>
            <a:endParaRPr lang="en-IT"/>
          </a:p>
        </p:txBody>
      </p:sp>
      <p:sp>
        <p:nvSpPr>
          <p:cNvPr id="6" name="Footer Placeholder 5">
            <a:extLst>
              <a:ext uri="{FF2B5EF4-FFF2-40B4-BE49-F238E27FC236}">
                <a16:creationId xmlns:a16="http://schemas.microsoft.com/office/drawing/2014/main" id="{DEDAEAE1-E93F-A8B2-693D-FE8AC771421D}"/>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F8B988C2-8593-286A-4E0F-E90912927D3B}"/>
              </a:ext>
            </a:extLst>
          </p:cNvPr>
          <p:cNvSpPr>
            <a:spLocks noGrp="1"/>
          </p:cNvSpPr>
          <p:nvPr>
            <p:ph type="sldNum" sz="quarter" idx="12"/>
          </p:nvPr>
        </p:nvSpPr>
        <p:spPr/>
        <p:txBody>
          <a:bodyPr/>
          <a:lstStyle/>
          <a:p>
            <a:fld id="{7215A257-A8C0-E24C-9B40-95DD68D7029B}" type="slidenum">
              <a:rPr lang="en-IT" smtClean="0"/>
              <a:t>‹#›</a:t>
            </a:fld>
            <a:endParaRPr lang="en-IT"/>
          </a:p>
        </p:txBody>
      </p:sp>
      <p:pic>
        <p:nvPicPr>
          <p:cNvPr id="8" name="Picture 7">
            <a:extLst>
              <a:ext uri="{FF2B5EF4-FFF2-40B4-BE49-F238E27FC236}">
                <a16:creationId xmlns:a16="http://schemas.microsoft.com/office/drawing/2014/main" id="{C1A81A09-6C17-C881-B15D-C8B6395C7D7E}"/>
              </a:ext>
            </a:extLst>
          </p:cNvPr>
          <p:cNvPicPr>
            <a:picLocks noChangeAspect="1"/>
          </p:cNvPicPr>
          <p:nvPr userDrawn="1"/>
        </p:nvPicPr>
        <p:blipFill>
          <a:blip r:embed="rId2"/>
          <a:stretch>
            <a:fillRect/>
          </a:stretch>
        </p:blipFill>
        <p:spPr>
          <a:xfrm>
            <a:off x="0" y="6350000"/>
            <a:ext cx="1206500" cy="508000"/>
          </a:xfrm>
          <a:prstGeom prst="rect">
            <a:avLst/>
          </a:prstGeom>
        </p:spPr>
      </p:pic>
      <p:pic>
        <p:nvPicPr>
          <p:cNvPr id="9" name="Picture 8">
            <a:extLst>
              <a:ext uri="{FF2B5EF4-FFF2-40B4-BE49-F238E27FC236}">
                <a16:creationId xmlns:a16="http://schemas.microsoft.com/office/drawing/2014/main" id="{D74720DA-9971-BA4D-24E3-2FA87D7002E0}"/>
              </a:ext>
            </a:extLst>
          </p:cNvPr>
          <p:cNvPicPr>
            <a:picLocks noChangeAspect="1"/>
          </p:cNvPicPr>
          <p:nvPr userDrawn="1"/>
        </p:nvPicPr>
        <p:blipFill>
          <a:blip r:embed="rId3"/>
          <a:stretch>
            <a:fillRect/>
          </a:stretch>
        </p:blipFill>
        <p:spPr>
          <a:xfrm>
            <a:off x="10998200" y="6451123"/>
            <a:ext cx="1193800" cy="416021"/>
          </a:xfrm>
          <a:prstGeom prst="rect">
            <a:avLst/>
          </a:prstGeom>
        </p:spPr>
      </p:pic>
    </p:spTree>
    <p:extLst>
      <p:ext uri="{BB962C8B-B14F-4D97-AF65-F5344CB8AC3E}">
        <p14:creationId xmlns:p14="http://schemas.microsoft.com/office/powerpoint/2010/main" val="3861193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470214-87A7-AAC6-06F6-005E7D546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9CB03EC2-F089-8AC5-390F-C4C282D82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66DF60FE-F688-9FC3-8FE0-17E3F34FFD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A5103-C620-8C49-9908-E57B8760DBFC}" type="datetimeFigureOut">
              <a:rPr lang="en-IT" smtClean="0"/>
              <a:t>26/04/23</a:t>
            </a:fld>
            <a:endParaRPr lang="en-IT"/>
          </a:p>
        </p:txBody>
      </p:sp>
      <p:sp>
        <p:nvSpPr>
          <p:cNvPr id="5" name="Footer Placeholder 4">
            <a:extLst>
              <a:ext uri="{FF2B5EF4-FFF2-40B4-BE49-F238E27FC236}">
                <a16:creationId xmlns:a16="http://schemas.microsoft.com/office/drawing/2014/main" id="{372ECFAE-D190-F012-A022-EABAEC1B35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T"/>
          </a:p>
        </p:txBody>
      </p:sp>
      <p:sp>
        <p:nvSpPr>
          <p:cNvPr id="6" name="Slide Number Placeholder 5">
            <a:extLst>
              <a:ext uri="{FF2B5EF4-FFF2-40B4-BE49-F238E27FC236}">
                <a16:creationId xmlns:a16="http://schemas.microsoft.com/office/drawing/2014/main" id="{031B418B-3AF1-153D-4B47-E6BDDB332E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15A257-A8C0-E24C-9B40-95DD68D7029B}" type="slidenum">
              <a:rPr lang="en-IT" smtClean="0"/>
              <a:t>‹#›</a:t>
            </a:fld>
            <a:endParaRPr lang="en-IT"/>
          </a:p>
        </p:txBody>
      </p:sp>
      <p:pic>
        <p:nvPicPr>
          <p:cNvPr id="7" name="Picture 6">
            <a:extLst>
              <a:ext uri="{FF2B5EF4-FFF2-40B4-BE49-F238E27FC236}">
                <a16:creationId xmlns:a16="http://schemas.microsoft.com/office/drawing/2014/main" id="{039B7496-D71A-D5AC-4C35-CD7298CBE0C4}"/>
              </a:ext>
            </a:extLst>
          </p:cNvPr>
          <p:cNvPicPr>
            <a:picLocks noChangeAspect="1"/>
          </p:cNvPicPr>
          <p:nvPr userDrawn="1"/>
        </p:nvPicPr>
        <p:blipFill>
          <a:blip r:embed="rId15"/>
          <a:stretch>
            <a:fillRect/>
          </a:stretch>
        </p:blipFill>
        <p:spPr>
          <a:xfrm>
            <a:off x="0" y="6350000"/>
            <a:ext cx="1206500" cy="508000"/>
          </a:xfrm>
          <a:prstGeom prst="rect">
            <a:avLst/>
          </a:prstGeom>
        </p:spPr>
      </p:pic>
      <p:pic>
        <p:nvPicPr>
          <p:cNvPr id="8" name="Picture 7">
            <a:extLst>
              <a:ext uri="{FF2B5EF4-FFF2-40B4-BE49-F238E27FC236}">
                <a16:creationId xmlns:a16="http://schemas.microsoft.com/office/drawing/2014/main" id="{FF2ECAC4-E8C8-713C-9D2D-12BDB9DD9C1D}"/>
              </a:ext>
            </a:extLst>
          </p:cNvPr>
          <p:cNvPicPr>
            <a:picLocks noChangeAspect="1"/>
          </p:cNvPicPr>
          <p:nvPr userDrawn="1"/>
        </p:nvPicPr>
        <p:blipFill>
          <a:blip r:embed="rId16"/>
          <a:stretch>
            <a:fillRect/>
          </a:stretch>
        </p:blipFill>
        <p:spPr>
          <a:xfrm>
            <a:off x="10998200" y="6451123"/>
            <a:ext cx="1193800" cy="416021"/>
          </a:xfrm>
          <a:prstGeom prst="rect">
            <a:avLst/>
          </a:prstGeom>
        </p:spPr>
      </p:pic>
    </p:spTree>
    <p:extLst>
      <p:ext uri="{BB962C8B-B14F-4D97-AF65-F5344CB8AC3E}">
        <p14:creationId xmlns:p14="http://schemas.microsoft.com/office/powerpoint/2010/main" val="3226281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4v"/><Relationship Id="rId1" Type="http://schemas.microsoft.com/office/2007/relationships/media" Target="../media/media3.m4v"/><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D64C50-A740-468A-8AB6-F949358D80A6}"/>
              </a:ext>
            </a:extLst>
          </p:cNvPr>
          <p:cNvSpPr>
            <a:spLocks noGrp="1"/>
          </p:cNvSpPr>
          <p:nvPr>
            <p:ph type="title"/>
          </p:nvPr>
        </p:nvSpPr>
        <p:spPr>
          <a:xfrm>
            <a:off x="651768" y="2683895"/>
            <a:ext cx="5818606" cy="2777105"/>
          </a:xfrm>
        </p:spPr>
        <p:txBody>
          <a:bodyPr/>
          <a:lstStyle/>
          <a:p>
            <a:pPr algn="ctr"/>
            <a:r>
              <a:rPr lang="en-US" b="1" cap="none" dirty="0">
                <a:latin typeface="Calibri" panose="020F0502020204030204" pitchFamily="34" charset="0"/>
                <a:cs typeface="Calibri" panose="020F0502020204030204" pitchFamily="34" charset="0"/>
              </a:rPr>
              <a:t>Le </a:t>
            </a:r>
            <a:r>
              <a:rPr lang="en-US" b="1" cap="none" dirty="0" err="1">
                <a:latin typeface="Calibri" panose="020F0502020204030204" pitchFamily="34" charset="0"/>
                <a:cs typeface="Calibri" panose="020F0502020204030204" pitchFamily="34" charset="0"/>
              </a:rPr>
              <a:t>risorse</a:t>
            </a:r>
            <a:r>
              <a:rPr lang="en-US" b="1" cap="none" dirty="0">
                <a:latin typeface="Calibri" panose="020F0502020204030204" pitchFamily="34" charset="0"/>
                <a:cs typeface="Calibri" panose="020F0502020204030204" pitchFamily="34" charset="0"/>
              </a:rPr>
              <a:t> </a:t>
            </a:r>
            <a:r>
              <a:rPr lang="en-US" b="1" cap="none" dirty="0" err="1">
                <a:latin typeface="Calibri" panose="020F0502020204030204" pitchFamily="34" charset="0"/>
                <a:cs typeface="Calibri" panose="020F0502020204030204" pitchFamily="34" charset="0"/>
              </a:rPr>
              <a:t>umane</a:t>
            </a:r>
            <a:endParaRPr lang="en-US" b="1" cap="none"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28F94A06-38B8-4C8F-ABF0-FB763704D01F}"/>
              </a:ext>
            </a:extLst>
          </p:cNvPr>
          <p:cNvSpPr>
            <a:spLocks noGrp="1"/>
          </p:cNvSpPr>
          <p:nvPr>
            <p:ph type="body" sz="quarter" idx="10"/>
          </p:nvPr>
        </p:nvSpPr>
        <p:spPr/>
        <p:txBody>
          <a:bodyPr/>
          <a:lstStyle/>
          <a:p>
            <a:r>
              <a:rPr lang="en-US" dirty="0">
                <a:latin typeface="Calibri" panose="020F0502020204030204" pitchFamily="34" charset="0"/>
                <a:cs typeface="Calibri" panose="020F0502020204030204" pitchFamily="34" charset="0"/>
              </a:rPr>
              <a:t>SECS-P/10 – 9 </a:t>
            </a:r>
            <a:r>
              <a:rPr lang="en-US" dirty="0" err="1">
                <a:latin typeface="Calibri" panose="020F0502020204030204" pitchFamily="34" charset="0"/>
                <a:cs typeface="Calibri" panose="020F0502020204030204" pitchFamily="34" charset="0"/>
              </a:rPr>
              <a:t>crediti</a:t>
            </a:r>
            <a:r>
              <a:rPr lang="en-US" dirty="0">
                <a:latin typeface="Calibri" panose="020F0502020204030204" pitchFamily="34" charset="0"/>
                <a:cs typeface="Calibri" panose="020F0502020204030204" pitchFamily="34" charset="0"/>
              </a:rPr>
              <a:t>, 60 ore</a:t>
            </a:r>
          </a:p>
        </p:txBody>
      </p:sp>
      <p:sp>
        <p:nvSpPr>
          <p:cNvPr id="16" name="Text Placeholder 15">
            <a:extLst>
              <a:ext uri="{FF2B5EF4-FFF2-40B4-BE49-F238E27FC236}">
                <a16:creationId xmlns:a16="http://schemas.microsoft.com/office/drawing/2014/main" id="{A37C1019-D992-06C7-BBAF-C153A2F43F0D}"/>
              </a:ext>
            </a:extLst>
          </p:cNvPr>
          <p:cNvSpPr>
            <a:spLocks noGrp="1"/>
          </p:cNvSpPr>
          <p:nvPr>
            <p:ph type="body" sz="quarter" idx="12"/>
          </p:nvPr>
        </p:nvSpPr>
        <p:spPr>
          <a:xfrm>
            <a:off x="6341164" y="0"/>
            <a:ext cx="2126781" cy="6858000"/>
          </a:xfrm>
          <a:solidFill>
            <a:srgbClr val="FF9300"/>
          </a:solidFill>
        </p:spPr>
        <p:txBody>
          <a:bodyPr/>
          <a:lstStyle/>
          <a:p>
            <a:endParaRPr lang="en-US" dirty="0"/>
          </a:p>
        </p:txBody>
      </p:sp>
      <p:sp>
        <p:nvSpPr>
          <p:cNvPr id="8" name="TextBox 7">
            <a:extLst>
              <a:ext uri="{FF2B5EF4-FFF2-40B4-BE49-F238E27FC236}">
                <a16:creationId xmlns:a16="http://schemas.microsoft.com/office/drawing/2014/main" id="{D6114910-10BC-7EC3-5588-D74024915CDE}"/>
              </a:ext>
            </a:extLst>
          </p:cNvPr>
          <p:cNvSpPr txBox="1"/>
          <p:nvPr/>
        </p:nvSpPr>
        <p:spPr>
          <a:xfrm>
            <a:off x="1487867" y="543810"/>
            <a:ext cx="3887791" cy="3139321"/>
          </a:xfrm>
          <a:prstGeom prst="rect">
            <a:avLst/>
          </a:prstGeom>
          <a:noFill/>
        </p:spPr>
        <p:txBody>
          <a:bodyPr wrap="square" rtlCol="0">
            <a:spAutoFit/>
          </a:bodyPr>
          <a:lstStyle/>
          <a:p>
            <a:pPr algn="ctr"/>
            <a:r>
              <a:rPr lang="en-IT" b="1" dirty="0">
                <a:latin typeface="Calibri" panose="020F0502020204030204" pitchFamily="34" charset="0"/>
                <a:cs typeface="Calibri" panose="020F0502020204030204" pitchFamily="34" charset="0"/>
              </a:rPr>
              <a:t>Classe LM-77: </a:t>
            </a:r>
            <a:r>
              <a:rPr lang="en-GB" b="1" i="0" u="none" strike="noStrike" dirty="0">
                <a:solidFill>
                  <a:srgbClr val="7E0441"/>
                </a:solidFill>
                <a:effectLst/>
                <a:latin typeface="Titillium Web" pitchFamily="2" charset="77"/>
              </a:rPr>
              <a:t> Management e marketing </a:t>
            </a:r>
            <a:r>
              <a:rPr lang="en-GB" b="1" i="0" u="none" strike="noStrike" dirty="0" err="1">
                <a:solidFill>
                  <a:srgbClr val="7E0441"/>
                </a:solidFill>
                <a:effectLst/>
                <a:latin typeface="Titillium Web" pitchFamily="2" charset="77"/>
              </a:rPr>
              <a:t>internazionale</a:t>
            </a:r>
            <a:endParaRPr lang="en-GB" b="1" i="0" u="none" strike="noStrike" dirty="0">
              <a:solidFill>
                <a:srgbClr val="7E0441"/>
              </a:solidFill>
              <a:effectLst/>
              <a:latin typeface="Titillium Web" pitchFamily="2" charset="77"/>
            </a:endParaRPr>
          </a:p>
          <a:p>
            <a:pPr algn="ctr"/>
            <a:endParaRPr lang="en-IT" b="1" dirty="0">
              <a:latin typeface="Calibri" panose="020F0502020204030204" pitchFamily="34" charset="0"/>
              <a:cs typeface="Calibri" panose="020F0502020204030204" pitchFamily="34" charset="0"/>
            </a:endParaRPr>
          </a:p>
          <a:p>
            <a:pPr algn="ctr"/>
            <a:endParaRPr lang="en-IT" b="1" dirty="0">
              <a:latin typeface="Calibri" panose="020F0502020204030204" pitchFamily="34" charset="0"/>
              <a:cs typeface="Calibri" panose="020F0502020204030204" pitchFamily="34" charset="0"/>
            </a:endParaRPr>
          </a:p>
          <a:p>
            <a:pPr algn="ctr"/>
            <a:endParaRPr lang="en-IT" b="1" dirty="0">
              <a:latin typeface="Calibri" panose="020F0502020204030204" pitchFamily="34" charset="0"/>
              <a:cs typeface="Calibri" panose="020F0502020204030204" pitchFamily="34" charset="0"/>
            </a:endParaRPr>
          </a:p>
          <a:p>
            <a:pPr algn="ctr"/>
            <a:endParaRPr lang="en-IT" b="1" dirty="0">
              <a:latin typeface="Calibri" panose="020F0502020204030204" pitchFamily="34" charset="0"/>
              <a:cs typeface="Calibri" panose="020F0502020204030204" pitchFamily="34" charset="0"/>
            </a:endParaRPr>
          </a:p>
          <a:p>
            <a:pPr algn="ctr"/>
            <a:endParaRPr lang="en-IT" b="1" dirty="0">
              <a:latin typeface="Calibri" panose="020F0502020204030204" pitchFamily="34" charset="0"/>
              <a:cs typeface="Calibri" panose="020F0502020204030204" pitchFamily="34" charset="0"/>
            </a:endParaRPr>
          </a:p>
          <a:p>
            <a:pPr algn="ctr"/>
            <a:endParaRPr lang="en-IT" b="1" dirty="0">
              <a:latin typeface="Calibri" panose="020F0502020204030204" pitchFamily="34" charset="0"/>
              <a:cs typeface="Calibri" panose="020F0502020204030204" pitchFamily="34" charset="0"/>
            </a:endParaRPr>
          </a:p>
          <a:p>
            <a:pPr algn="ctr"/>
            <a:endParaRPr lang="en-IT" b="1" dirty="0">
              <a:latin typeface="Calibri" panose="020F0502020204030204" pitchFamily="34" charset="0"/>
              <a:cs typeface="Calibri" panose="020F0502020204030204" pitchFamily="34" charset="0"/>
            </a:endParaRPr>
          </a:p>
          <a:p>
            <a:pPr algn="ctr"/>
            <a:endParaRPr lang="en-IT" b="1" dirty="0">
              <a:latin typeface="Calibri" panose="020F0502020204030204" pitchFamily="34" charset="0"/>
              <a:cs typeface="Calibri" panose="020F0502020204030204" pitchFamily="34" charset="0"/>
            </a:endParaRPr>
          </a:p>
          <a:p>
            <a:pPr algn="ctr"/>
            <a:endParaRPr lang="en-IT" b="1" i="1" dirty="0">
              <a:solidFill>
                <a:srgbClr val="FF930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E77B5CE-E55C-8EC0-2B20-4EC383E01EA5}"/>
              </a:ext>
            </a:extLst>
          </p:cNvPr>
          <p:cNvPicPr>
            <a:picLocks noChangeAspect="1"/>
          </p:cNvPicPr>
          <p:nvPr/>
        </p:nvPicPr>
        <p:blipFill>
          <a:blip r:embed="rId2"/>
          <a:stretch>
            <a:fillRect/>
          </a:stretch>
        </p:blipFill>
        <p:spPr>
          <a:xfrm>
            <a:off x="2861341" y="1543049"/>
            <a:ext cx="1140845" cy="1140845"/>
          </a:xfrm>
          <a:prstGeom prst="rect">
            <a:avLst/>
          </a:prstGeom>
        </p:spPr>
      </p:pic>
      <p:pic>
        <p:nvPicPr>
          <p:cNvPr id="2" name="Picture 1">
            <a:extLst>
              <a:ext uri="{FF2B5EF4-FFF2-40B4-BE49-F238E27FC236}">
                <a16:creationId xmlns:a16="http://schemas.microsoft.com/office/drawing/2014/main" id="{1AE49331-D994-F17F-07A2-DD79CECBD41C}"/>
              </a:ext>
            </a:extLst>
          </p:cNvPr>
          <p:cNvPicPr>
            <a:picLocks noChangeAspect="1"/>
          </p:cNvPicPr>
          <p:nvPr/>
        </p:nvPicPr>
        <p:blipFill>
          <a:blip r:embed="rId3"/>
          <a:stretch>
            <a:fillRect/>
          </a:stretch>
        </p:blipFill>
        <p:spPr>
          <a:xfrm>
            <a:off x="7298291" y="1222128"/>
            <a:ext cx="4786581" cy="3956256"/>
          </a:xfrm>
          <a:prstGeom prst="rect">
            <a:avLst/>
          </a:prstGeom>
        </p:spPr>
      </p:pic>
    </p:spTree>
    <p:extLst>
      <p:ext uri="{BB962C8B-B14F-4D97-AF65-F5344CB8AC3E}">
        <p14:creationId xmlns:p14="http://schemas.microsoft.com/office/powerpoint/2010/main" val="972569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FB586D2-8F13-85C5-7BB5-D577C975F221}"/>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Ancora una questione di ambiente…</a:t>
            </a:r>
          </a:p>
        </p:txBody>
      </p:sp>
      <p:pic>
        <p:nvPicPr>
          <p:cNvPr id="4" name="Content Placeholder 3">
            <a:extLst>
              <a:ext uri="{FF2B5EF4-FFF2-40B4-BE49-F238E27FC236}">
                <a16:creationId xmlns:a16="http://schemas.microsoft.com/office/drawing/2014/main" id="{207FEC55-0479-E574-BCE8-9D3A675DC9BF}"/>
              </a:ext>
            </a:extLst>
          </p:cNvPr>
          <p:cNvPicPr>
            <a:picLocks noGrp="1" noChangeAspect="1"/>
          </p:cNvPicPr>
          <p:nvPr>
            <p:ph idx="1"/>
          </p:nvPr>
        </p:nvPicPr>
        <p:blipFill>
          <a:blip r:embed="rId2"/>
          <a:stretch>
            <a:fillRect/>
          </a:stretch>
        </p:blipFill>
        <p:spPr>
          <a:xfrm>
            <a:off x="4740041" y="467208"/>
            <a:ext cx="6750522" cy="5923584"/>
          </a:xfrm>
          <a:prstGeom prst="rect">
            <a:avLst/>
          </a:prstGeom>
        </p:spPr>
      </p:pic>
    </p:spTree>
    <p:extLst>
      <p:ext uri="{BB962C8B-B14F-4D97-AF65-F5344CB8AC3E}">
        <p14:creationId xmlns:p14="http://schemas.microsoft.com/office/powerpoint/2010/main" val="2160418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F6715-3A71-6CA4-9669-726DD688498F}"/>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dirty="0" err="1">
                <a:solidFill>
                  <a:srgbClr val="FFFFFF"/>
                </a:solidFill>
                <a:latin typeface="+mj-lt"/>
                <a:ea typeface="+mj-ea"/>
                <a:cs typeface="+mj-cs"/>
              </a:rPr>
              <a:t>Principali</a:t>
            </a:r>
            <a:r>
              <a:rPr lang="en-US" sz="3700" kern="1200" dirty="0">
                <a:solidFill>
                  <a:srgbClr val="FFFFFF"/>
                </a:solidFill>
                <a:latin typeface="+mj-lt"/>
                <a:ea typeface="+mj-ea"/>
                <a:cs typeface="+mj-cs"/>
              </a:rPr>
              <a:t> </a:t>
            </a:r>
            <a:r>
              <a:rPr lang="en-US" sz="3700" kern="1200" dirty="0" err="1">
                <a:solidFill>
                  <a:srgbClr val="FFFFFF"/>
                </a:solidFill>
                <a:latin typeface="+mj-lt"/>
                <a:ea typeface="+mj-ea"/>
                <a:cs typeface="+mj-cs"/>
              </a:rPr>
              <a:t>livelli</a:t>
            </a:r>
            <a:r>
              <a:rPr lang="en-US" sz="3700" kern="1200" dirty="0">
                <a:solidFill>
                  <a:srgbClr val="FFFFFF"/>
                </a:solidFill>
                <a:latin typeface="+mj-lt"/>
                <a:ea typeface="+mj-ea"/>
                <a:cs typeface="+mj-cs"/>
              </a:rPr>
              <a:t> di </a:t>
            </a:r>
            <a:r>
              <a:rPr lang="en-US" sz="3700" kern="1200" dirty="0" err="1">
                <a:solidFill>
                  <a:srgbClr val="FFFFFF"/>
                </a:solidFill>
                <a:latin typeface="+mj-lt"/>
                <a:ea typeface="+mj-ea"/>
                <a:cs typeface="+mj-cs"/>
              </a:rPr>
              <a:t>intervento</a:t>
            </a:r>
            <a:r>
              <a:rPr lang="en-US" sz="3700" kern="1200" dirty="0">
                <a:solidFill>
                  <a:srgbClr val="FFFFFF"/>
                </a:solidFill>
                <a:latin typeface="+mj-lt"/>
                <a:ea typeface="+mj-ea"/>
                <a:cs typeface="+mj-cs"/>
              </a:rPr>
              <a:t> in </a:t>
            </a:r>
            <a:r>
              <a:rPr lang="en-US" sz="3700" kern="1200" dirty="0" err="1">
                <a:solidFill>
                  <a:srgbClr val="FFFFFF"/>
                </a:solidFill>
                <a:latin typeface="+mj-lt"/>
                <a:ea typeface="+mj-ea"/>
                <a:cs typeface="+mj-cs"/>
              </a:rPr>
              <a:t>un’ottica</a:t>
            </a:r>
            <a:r>
              <a:rPr lang="en-US" sz="3700" kern="1200" dirty="0">
                <a:solidFill>
                  <a:srgbClr val="FFFFFF"/>
                </a:solidFill>
                <a:latin typeface="+mj-lt"/>
                <a:ea typeface="+mj-ea"/>
                <a:cs typeface="+mj-cs"/>
              </a:rPr>
              <a:t> di </a:t>
            </a:r>
            <a:r>
              <a:rPr lang="en-US" sz="3700" kern="1200" dirty="0" err="1">
                <a:solidFill>
                  <a:srgbClr val="FFFFFF"/>
                </a:solidFill>
                <a:latin typeface="+mj-lt"/>
                <a:ea typeface="+mj-ea"/>
                <a:cs typeface="+mj-cs"/>
              </a:rPr>
              <a:t>sistema</a:t>
            </a:r>
            <a:r>
              <a:rPr lang="en-US" sz="3700" kern="1200" dirty="0">
                <a:solidFill>
                  <a:srgbClr val="FFFFFF"/>
                </a:solidFill>
                <a:latin typeface="+mj-lt"/>
                <a:ea typeface="+mj-ea"/>
                <a:cs typeface="+mj-cs"/>
              </a:rPr>
              <a:t> (Costa 1997, 30)</a:t>
            </a:r>
          </a:p>
        </p:txBody>
      </p:sp>
      <p:graphicFrame>
        <p:nvGraphicFramePr>
          <p:cNvPr id="4" name="Table 4">
            <a:extLst>
              <a:ext uri="{FF2B5EF4-FFF2-40B4-BE49-F238E27FC236}">
                <a16:creationId xmlns:a16="http://schemas.microsoft.com/office/drawing/2014/main" id="{BB1A5DED-0884-81A1-FFD0-6D87E12180BD}"/>
              </a:ext>
            </a:extLst>
          </p:cNvPr>
          <p:cNvGraphicFramePr>
            <a:graphicFrameLocks noGrp="1"/>
          </p:cNvGraphicFramePr>
          <p:nvPr>
            <p:ph idx="1"/>
            <p:extLst>
              <p:ext uri="{D42A27DB-BD31-4B8C-83A1-F6EECF244321}">
                <p14:modId xmlns:p14="http://schemas.microsoft.com/office/powerpoint/2010/main" val="1628288725"/>
              </p:ext>
            </p:extLst>
          </p:nvPr>
        </p:nvGraphicFramePr>
        <p:xfrm>
          <a:off x="0" y="1594424"/>
          <a:ext cx="12192000" cy="5202725"/>
        </p:xfrm>
        <a:graphic>
          <a:graphicData uri="http://schemas.openxmlformats.org/drawingml/2006/table">
            <a:tbl>
              <a:tblPr firstRow="1" bandRow="1">
                <a:tableStyleId>{5C22544A-7EE6-4342-B048-85BDC9FD1C3A}</a:tableStyleId>
              </a:tblPr>
              <a:tblGrid>
                <a:gridCol w="1699708">
                  <a:extLst>
                    <a:ext uri="{9D8B030D-6E8A-4147-A177-3AD203B41FA5}">
                      <a16:colId xmlns:a16="http://schemas.microsoft.com/office/drawing/2014/main" val="2500260259"/>
                    </a:ext>
                  </a:extLst>
                </a:gridCol>
                <a:gridCol w="3356386">
                  <a:extLst>
                    <a:ext uri="{9D8B030D-6E8A-4147-A177-3AD203B41FA5}">
                      <a16:colId xmlns:a16="http://schemas.microsoft.com/office/drawing/2014/main" val="727283296"/>
                    </a:ext>
                  </a:extLst>
                </a:gridCol>
                <a:gridCol w="3593054">
                  <a:extLst>
                    <a:ext uri="{9D8B030D-6E8A-4147-A177-3AD203B41FA5}">
                      <a16:colId xmlns:a16="http://schemas.microsoft.com/office/drawing/2014/main" val="2391015979"/>
                    </a:ext>
                  </a:extLst>
                </a:gridCol>
                <a:gridCol w="3542852">
                  <a:extLst>
                    <a:ext uri="{9D8B030D-6E8A-4147-A177-3AD203B41FA5}">
                      <a16:colId xmlns:a16="http://schemas.microsoft.com/office/drawing/2014/main" val="208038225"/>
                    </a:ext>
                  </a:extLst>
                </a:gridCol>
              </a:tblGrid>
              <a:tr h="416218">
                <a:tc>
                  <a:txBody>
                    <a:bodyPr/>
                    <a:lstStyle/>
                    <a:p>
                      <a:pPr algn="ctr"/>
                      <a:endParaRPr lang="en-IT" sz="1800"/>
                    </a:p>
                  </a:txBody>
                  <a:tcPr marL="75433" marR="75433" marT="37717" marB="37717"/>
                </a:tc>
                <a:tc>
                  <a:txBody>
                    <a:bodyPr/>
                    <a:lstStyle/>
                    <a:p>
                      <a:pPr algn="ctr"/>
                      <a:r>
                        <a:rPr lang="en-IT" sz="1800"/>
                        <a:t>Lavoratore</a:t>
                      </a:r>
                    </a:p>
                  </a:txBody>
                  <a:tcPr marL="75433" marR="75433" marT="37717" marB="37717"/>
                </a:tc>
                <a:tc>
                  <a:txBody>
                    <a:bodyPr/>
                    <a:lstStyle/>
                    <a:p>
                      <a:pPr algn="ctr"/>
                      <a:r>
                        <a:rPr lang="en-IT" sz="1800"/>
                        <a:t>Impresa</a:t>
                      </a:r>
                    </a:p>
                  </a:txBody>
                  <a:tcPr marL="75433" marR="75433" marT="37717" marB="37717"/>
                </a:tc>
                <a:tc>
                  <a:txBody>
                    <a:bodyPr/>
                    <a:lstStyle/>
                    <a:p>
                      <a:pPr algn="ctr"/>
                      <a:r>
                        <a:rPr lang="en-IT" sz="1800"/>
                        <a:t>Contesto istituzionale</a:t>
                      </a:r>
                    </a:p>
                  </a:txBody>
                  <a:tcPr marL="75433" marR="75433" marT="37717" marB="37717"/>
                </a:tc>
                <a:extLst>
                  <a:ext uri="{0D108BD9-81ED-4DB2-BD59-A6C34878D82A}">
                    <a16:rowId xmlns:a16="http://schemas.microsoft.com/office/drawing/2014/main" val="1845471053"/>
                  </a:ext>
                </a:extLst>
              </a:tr>
              <a:tr h="1267572">
                <a:tc>
                  <a:txBody>
                    <a:bodyPr/>
                    <a:lstStyle/>
                    <a:p>
                      <a:r>
                        <a:rPr lang="en-IT" sz="1800" b="1" dirty="0"/>
                        <a:t>Costituzione delle competenze</a:t>
                      </a:r>
                    </a:p>
                  </a:txBody>
                  <a:tcPr marL="75433" marR="75433" marT="37717" marB="37717"/>
                </a:tc>
                <a:tc>
                  <a:txBody>
                    <a:bodyPr/>
                    <a:lstStyle/>
                    <a:p>
                      <a:r>
                        <a:rPr lang="en-IT" sz="1800"/>
                        <a:t>Socializzazione, acculturazione, scolarizzazione, professionalizzazione</a:t>
                      </a:r>
                    </a:p>
                  </a:txBody>
                  <a:tcPr marL="75433" marR="75433" marT="37717" marB="37717"/>
                </a:tc>
                <a:tc>
                  <a:txBody>
                    <a:bodyPr/>
                    <a:lstStyle/>
                    <a:p>
                      <a:r>
                        <a:rPr lang="en-IT" sz="1800" dirty="0"/>
                        <a:t>Training on the job, formazione, programmi di sviluppo, ricerca e sviluppo, competenze distintive d’impresa e sua cultura</a:t>
                      </a:r>
                    </a:p>
                  </a:txBody>
                  <a:tcPr marL="75433" marR="75433" marT="37717" marB="37717"/>
                </a:tc>
                <a:tc>
                  <a:txBody>
                    <a:bodyPr/>
                    <a:lstStyle/>
                    <a:p>
                      <a:r>
                        <a:rPr lang="en-IT" sz="1800"/>
                        <a:t>Acculturazione e socializzazione operate dalla famiglia e dalla comunità, scuola, ricerca scientifica, mass media</a:t>
                      </a:r>
                    </a:p>
                  </a:txBody>
                  <a:tcPr marL="75433" marR="75433" marT="37717" marB="37717"/>
                </a:tc>
                <a:extLst>
                  <a:ext uri="{0D108BD9-81ED-4DB2-BD59-A6C34878D82A}">
                    <a16:rowId xmlns:a16="http://schemas.microsoft.com/office/drawing/2014/main" val="3851050116"/>
                  </a:ext>
                </a:extLst>
              </a:tr>
              <a:tr h="1551357">
                <a:tc>
                  <a:txBody>
                    <a:bodyPr/>
                    <a:lstStyle/>
                    <a:p>
                      <a:r>
                        <a:rPr lang="en-IT" sz="1800" b="1" dirty="0"/>
                        <a:t>Costituzione e gestione delle prestazioni</a:t>
                      </a:r>
                    </a:p>
                  </a:txBody>
                  <a:tcPr marL="75433" marR="75433" marT="37717" marB="37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T" sz="1800" dirty="0"/>
                        <a:t>Contratto di lavoro e contratto psicologico, coinvolgimento, rapporti sociali, integrazioni e gruppi professionali</a:t>
                      </a:r>
                    </a:p>
                    <a:p>
                      <a:endParaRPr lang="en-IT" sz="1800" dirty="0"/>
                    </a:p>
                  </a:txBody>
                  <a:tcPr marL="75433" marR="75433" marT="37717" marB="37717"/>
                </a:tc>
                <a:tc>
                  <a:txBody>
                    <a:bodyPr/>
                    <a:lstStyle/>
                    <a:p>
                      <a:r>
                        <a:rPr lang="en-IT" sz="1800"/>
                        <a:t>Contratto di lavoro, contratto psicologico, politiche di reclutamento e selezione, leverage relazonale</a:t>
                      </a:r>
                    </a:p>
                  </a:txBody>
                  <a:tcPr marL="75433" marR="75433" marT="37717" marB="37717"/>
                </a:tc>
                <a:tc>
                  <a:txBody>
                    <a:bodyPr/>
                    <a:lstStyle/>
                    <a:p>
                      <a:r>
                        <a:rPr lang="en-IT" sz="1800"/>
                        <a:t>Quadro giuridico e culturale, sistema di relazioni industriali, politiche attive del mercato del lavoro, segmentazione dei mercati del lavoro</a:t>
                      </a:r>
                    </a:p>
                  </a:txBody>
                  <a:tcPr marL="75433" marR="75433" marT="37717" marB="37717"/>
                </a:tc>
                <a:extLst>
                  <a:ext uri="{0D108BD9-81ED-4DB2-BD59-A6C34878D82A}">
                    <a16:rowId xmlns:a16="http://schemas.microsoft.com/office/drawing/2014/main" val="1382253657"/>
                  </a:ext>
                </a:extLst>
              </a:tr>
              <a:tr h="983789">
                <a:tc>
                  <a:txBody>
                    <a:bodyPr/>
                    <a:lstStyle/>
                    <a:p>
                      <a:r>
                        <a:rPr lang="en-IT" sz="1800" b="1" dirty="0"/>
                        <a:t>Erogazione della prestazione</a:t>
                      </a:r>
                    </a:p>
                  </a:txBody>
                  <a:tcPr marL="75433" marR="75433" marT="37717" marB="37717"/>
                </a:tc>
                <a:tc>
                  <a:txBody>
                    <a:bodyPr/>
                    <a:lstStyle/>
                    <a:p>
                      <a:r>
                        <a:rPr lang="en-IT" sz="1800"/>
                        <a:t>Qualità ed intensità della prestazione, grado di cooperazione</a:t>
                      </a:r>
                    </a:p>
                  </a:txBody>
                  <a:tcPr marL="75433" marR="75433" marT="37717" marB="37717"/>
                </a:tc>
                <a:tc>
                  <a:txBody>
                    <a:bodyPr/>
                    <a:lstStyle/>
                    <a:p>
                      <a:r>
                        <a:rPr lang="en-IT" sz="1800"/>
                        <a:t>Contesto organizzativo e tecnologico, sistema di controllo sulla prestazione</a:t>
                      </a:r>
                    </a:p>
                  </a:txBody>
                  <a:tcPr marL="75433" marR="75433" marT="37717" marB="37717"/>
                </a:tc>
                <a:tc>
                  <a:txBody>
                    <a:bodyPr/>
                    <a:lstStyle/>
                    <a:p>
                      <a:r>
                        <a:rPr lang="en-IT" sz="1800"/>
                        <a:t>Aspettative</a:t>
                      </a:r>
                    </a:p>
                  </a:txBody>
                  <a:tcPr marL="75433" marR="75433" marT="37717" marB="37717"/>
                </a:tc>
                <a:extLst>
                  <a:ext uri="{0D108BD9-81ED-4DB2-BD59-A6C34878D82A}">
                    <a16:rowId xmlns:a16="http://schemas.microsoft.com/office/drawing/2014/main" val="1854227754"/>
                  </a:ext>
                </a:extLst>
              </a:tr>
              <a:tr h="983789">
                <a:tc>
                  <a:txBody>
                    <a:bodyPr/>
                    <a:lstStyle/>
                    <a:p>
                      <a:r>
                        <a:rPr lang="en-IT" sz="1800" b="1" dirty="0"/>
                        <a:t>Valorizzazione della prestazione</a:t>
                      </a:r>
                    </a:p>
                  </a:txBody>
                  <a:tcPr marL="75433" marR="75433" marT="37717" marB="37717"/>
                </a:tc>
                <a:tc>
                  <a:txBody>
                    <a:bodyPr/>
                    <a:lstStyle/>
                    <a:p>
                      <a:r>
                        <a:rPr lang="en-IT" sz="1800"/>
                        <a:t>Ricompense intrinseche ed estrinseche, esperienza, rinforzo della relazione</a:t>
                      </a:r>
                    </a:p>
                  </a:txBody>
                  <a:tcPr marL="75433" marR="75433" marT="37717" marB="37717"/>
                </a:tc>
                <a:tc>
                  <a:txBody>
                    <a:bodyPr/>
                    <a:lstStyle/>
                    <a:p>
                      <a:r>
                        <a:rPr lang="en-IT" sz="1800"/>
                        <a:t>Catena del valore dell’azienda e dei cllienti, sistema di ricompensa, esperienza, informazioni, potere</a:t>
                      </a:r>
                    </a:p>
                  </a:txBody>
                  <a:tcPr marL="75433" marR="75433" marT="37717" marB="37717"/>
                </a:tc>
                <a:tc>
                  <a:txBody>
                    <a:bodyPr/>
                    <a:lstStyle/>
                    <a:p>
                      <a:r>
                        <a:rPr lang="en-IT" sz="1800" dirty="0"/>
                        <a:t>Regolazione dei mercati e grado di protezione dell’innovazione</a:t>
                      </a:r>
                    </a:p>
                  </a:txBody>
                  <a:tcPr marL="75433" marR="75433" marT="37717" marB="37717"/>
                </a:tc>
                <a:extLst>
                  <a:ext uri="{0D108BD9-81ED-4DB2-BD59-A6C34878D82A}">
                    <a16:rowId xmlns:a16="http://schemas.microsoft.com/office/drawing/2014/main" val="402398540"/>
                  </a:ext>
                </a:extLst>
              </a:tr>
            </a:tbl>
          </a:graphicData>
        </a:graphic>
      </p:graphicFrame>
    </p:spTree>
    <p:extLst>
      <p:ext uri="{BB962C8B-B14F-4D97-AF65-F5344CB8AC3E}">
        <p14:creationId xmlns:p14="http://schemas.microsoft.com/office/powerpoint/2010/main" val="322610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F6715-3A71-6CA4-9669-726DD688498F}"/>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dirty="0" err="1">
                <a:solidFill>
                  <a:srgbClr val="FFFFFF"/>
                </a:solidFill>
                <a:latin typeface="+mj-lt"/>
                <a:ea typeface="+mj-ea"/>
                <a:cs typeface="+mj-cs"/>
              </a:rPr>
              <a:t>Principali</a:t>
            </a:r>
            <a:r>
              <a:rPr lang="en-US" sz="3700" kern="1200" dirty="0">
                <a:solidFill>
                  <a:srgbClr val="FFFFFF"/>
                </a:solidFill>
                <a:latin typeface="+mj-lt"/>
                <a:ea typeface="+mj-ea"/>
                <a:cs typeface="+mj-cs"/>
              </a:rPr>
              <a:t> </a:t>
            </a:r>
            <a:r>
              <a:rPr lang="en-US" sz="3700" kern="1200" dirty="0" err="1">
                <a:solidFill>
                  <a:srgbClr val="FFFFFF"/>
                </a:solidFill>
                <a:latin typeface="+mj-lt"/>
                <a:ea typeface="+mj-ea"/>
                <a:cs typeface="+mj-cs"/>
              </a:rPr>
              <a:t>livelli</a:t>
            </a:r>
            <a:r>
              <a:rPr lang="en-US" sz="3700" kern="1200" dirty="0">
                <a:solidFill>
                  <a:srgbClr val="FFFFFF"/>
                </a:solidFill>
                <a:latin typeface="+mj-lt"/>
                <a:ea typeface="+mj-ea"/>
                <a:cs typeface="+mj-cs"/>
              </a:rPr>
              <a:t> di </a:t>
            </a:r>
            <a:r>
              <a:rPr lang="en-US" sz="3700" kern="1200" dirty="0" err="1">
                <a:solidFill>
                  <a:srgbClr val="FFFFFF"/>
                </a:solidFill>
                <a:latin typeface="+mj-lt"/>
                <a:ea typeface="+mj-ea"/>
                <a:cs typeface="+mj-cs"/>
              </a:rPr>
              <a:t>intervento</a:t>
            </a:r>
            <a:r>
              <a:rPr lang="en-US" sz="3700" kern="1200" dirty="0">
                <a:solidFill>
                  <a:srgbClr val="FFFFFF"/>
                </a:solidFill>
                <a:latin typeface="+mj-lt"/>
                <a:ea typeface="+mj-ea"/>
                <a:cs typeface="+mj-cs"/>
              </a:rPr>
              <a:t> in </a:t>
            </a:r>
            <a:r>
              <a:rPr lang="en-US" sz="3700" kern="1200" dirty="0" err="1">
                <a:solidFill>
                  <a:srgbClr val="FFFFFF"/>
                </a:solidFill>
                <a:latin typeface="+mj-lt"/>
                <a:ea typeface="+mj-ea"/>
                <a:cs typeface="+mj-cs"/>
              </a:rPr>
              <a:t>un’ottica</a:t>
            </a:r>
            <a:r>
              <a:rPr lang="en-US" sz="3700" kern="1200" dirty="0">
                <a:solidFill>
                  <a:srgbClr val="FFFFFF"/>
                </a:solidFill>
                <a:latin typeface="+mj-lt"/>
                <a:ea typeface="+mj-ea"/>
                <a:cs typeface="+mj-cs"/>
              </a:rPr>
              <a:t> di </a:t>
            </a:r>
            <a:r>
              <a:rPr lang="en-US" sz="3700" kern="1200" dirty="0" err="1">
                <a:solidFill>
                  <a:srgbClr val="FFFFFF"/>
                </a:solidFill>
                <a:latin typeface="+mj-lt"/>
                <a:ea typeface="+mj-ea"/>
                <a:cs typeface="+mj-cs"/>
              </a:rPr>
              <a:t>sistema</a:t>
            </a:r>
            <a:r>
              <a:rPr lang="en-US" sz="3700" kern="1200" dirty="0">
                <a:solidFill>
                  <a:srgbClr val="FFFFFF"/>
                </a:solidFill>
                <a:latin typeface="+mj-lt"/>
                <a:ea typeface="+mj-ea"/>
                <a:cs typeface="+mj-cs"/>
              </a:rPr>
              <a:t> </a:t>
            </a:r>
            <a:r>
              <a:rPr lang="en-US" sz="2000" kern="1200" dirty="0">
                <a:solidFill>
                  <a:srgbClr val="FFFFFF"/>
                </a:solidFill>
                <a:latin typeface="+mj-lt"/>
                <a:ea typeface="+mj-ea"/>
                <a:cs typeface="+mj-cs"/>
              </a:rPr>
              <a:t>(adapted from Costa 1997, 30)</a:t>
            </a:r>
          </a:p>
        </p:txBody>
      </p:sp>
      <p:graphicFrame>
        <p:nvGraphicFramePr>
          <p:cNvPr id="4" name="Table 4">
            <a:extLst>
              <a:ext uri="{FF2B5EF4-FFF2-40B4-BE49-F238E27FC236}">
                <a16:creationId xmlns:a16="http://schemas.microsoft.com/office/drawing/2014/main" id="{BB1A5DED-0884-81A1-FFD0-6D87E12180BD}"/>
              </a:ext>
            </a:extLst>
          </p:cNvPr>
          <p:cNvGraphicFramePr>
            <a:graphicFrameLocks noGrp="1"/>
          </p:cNvGraphicFramePr>
          <p:nvPr>
            <p:ph idx="1"/>
            <p:extLst>
              <p:ext uri="{D42A27DB-BD31-4B8C-83A1-F6EECF244321}">
                <p14:modId xmlns:p14="http://schemas.microsoft.com/office/powerpoint/2010/main" val="2260802409"/>
              </p:ext>
            </p:extLst>
          </p:nvPr>
        </p:nvGraphicFramePr>
        <p:xfrm>
          <a:off x="0" y="1594424"/>
          <a:ext cx="12192000" cy="5580575"/>
        </p:xfrm>
        <a:graphic>
          <a:graphicData uri="http://schemas.openxmlformats.org/drawingml/2006/table">
            <a:tbl>
              <a:tblPr firstRow="1" bandRow="1">
                <a:tableStyleId>{5C22544A-7EE6-4342-B048-85BDC9FD1C3A}</a:tableStyleId>
              </a:tblPr>
              <a:tblGrid>
                <a:gridCol w="1699708">
                  <a:extLst>
                    <a:ext uri="{9D8B030D-6E8A-4147-A177-3AD203B41FA5}">
                      <a16:colId xmlns:a16="http://schemas.microsoft.com/office/drawing/2014/main" val="2500260259"/>
                    </a:ext>
                  </a:extLst>
                </a:gridCol>
                <a:gridCol w="3356386">
                  <a:extLst>
                    <a:ext uri="{9D8B030D-6E8A-4147-A177-3AD203B41FA5}">
                      <a16:colId xmlns:a16="http://schemas.microsoft.com/office/drawing/2014/main" val="727283296"/>
                    </a:ext>
                  </a:extLst>
                </a:gridCol>
                <a:gridCol w="3593054">
                  <a:extLst>
                    <a:ext uri="{9D8B030D-6E8A-4147-A177-3AD203B41FA5}">
                      <a16:colId xmlns:a16="http://schemas.microsoft.com/office/drawing/2014/main" val="2391015979"/>
                    </a:ext>
                  </a:extLst>
                </a:gridCol>
                <a:gridCol w="3542852">
                  <a:extLst>
                    <a:ext uri="{9D8B030D-6E8A-4147-A177-3AD203B41FA5}">
                      <a16:colId xmlns:a16="http://schemas.microsoft.com/office/drawing/2014/main" val="208038225"/>
                    </a:ext>
                  </a:extLst>
                </a:gridCol>
              </a:tblGrid>
              <a:tr h="416218">
                <a:tc>
                  <a:txBody>
                    <a:bodyPr/>
                    <a:lstStyle/>
                    <a:p>
                      <a:pPr algn="ctr"/>
                      <a:endParaRPr lang="en-IT" sz="1800"/>
                    </a:p>
                  </a:txBody>
                  <a:tcPr marL="75433" marR="75433" marT="37717" marB="37717"/>
                </a:tc>
                <a:tc>
                  <a:txBody>
                    <a:bodyPr/>
                    <a:lstStyle/>
                    <a:p>
                      <a:pPr algn="ctr"/>
                      <a:r>
                        <a:rPr lang="en-IT" sz="1800"/>
                        <a:t>Lavoratore</a:t>
                      </a:r>
                    </a:p>
                  </a:txBody>
                  <a:tcPr marL="75433" marR="75433" marT="37717" marB="37717"/>
                </a:tc>
                <a:tc>
                  <a:txBody>
                    <a:bodyPr/>
                    <a:lstStyle/>
                    <a:p>
                      <a:pPr algn="ctr"/>
                      <a:r>
                        <a:rPr lang="en-IT" sz="1800"/>
                        <a:t>Impresa</a:t>
                      </a:r>
                    </a:p>
                  </a:txBody>
                  <a:tcPr marL="75433" marR="75433" marT="37717" marB="37717"/>
                </a:tc>
                <a:tc>
                  <a:txBody>
                    <a:bodyPr/>
                    <a:lstStyle/>
                    <a:p>
                      <a:pPr algn="ctr"/>
                      <a:r>
                        <a:rPr lang="en-IT" sz="1800" dirty="0"/>
                        <a:t>Contesto istituzionale e sociale</a:t>
                      </a:r>
                    </a:p>
                  </a:txBody>
                  <a:tcPr marL="75433" marR="75433" marT="37717" marB="37717"/>
                </a:tc>
                <a:extLst>
                  <a:ext uri="{0D108BD9-81ED-4DB2-BD59-A6C34878D82A}">
                    <a16:rowId xmlns:a16="http://schemas.microsoft.com/office/drawing/2014/main" val="1845471053"/>
                  </a:ext>
                </a:extLst>
              </a:tr>
              <a:tr h="1267572">
                <a:tc>
                  <a:txBody>
                    <a:bodyPr/>
                    <a:lstStyle/>
                    <a:p>
                      <a:r>
                        <a:rPr lang="en-IT" sz="1800" b="1" dirty="0"/>
                        <a:t>Costituzione delle competenze</a:t>
                      </a:r>
                    </a:p>
                  </a:txBody>
                  <a:tcPr marL="75433" marR="75433" marT="37717" marB="37717"/>
                </a:tc>
                <a:tc>
                  <a:txBody>
                    <a:bodyPr/>
                    <a:lstStyle/>
                    <a:p>
                      <a:r>
                        <a:rPr lang="en-IT" sz="1800"/>
                        <a:t>Socializzazione, acculturazione, scolarizzazione, professionalizzazione</a:t>
                      </a:r>
                    </a:p>
                  </a:txBody>
                  <a:tcPr marL="75433" marR="75433" marT="37717" marB="37717"/>
                </a:tc>
                <a:tc>
                  <a:txBody>
                    <a:bodyPr/>
                    <a:lstStyle/>
                    <a:p>
                      <a:r>
                        <a:rPr lang="en-IT" sz="1800" dirty="0"/>
                        <a:t>Training on the job, formazione, programmi di sviluppo, ricerca e sviluppo, competenze distintive d’impresa e sua cultura</a:t>
                      </a:r>
                    </a:p>
                  </a:txBody>
                  <a:tcPr marL="75433" marR="75433" marT="37717" marB="37717"/>
                </a:tc>
                <a:tc>
                  <a:txBody>
                    <a:bodyPr/>
                    <a:lstStyle/>
                    <a:p>
                      <a:r>
                        <a:rPr lang="en-IT" sz="1800"/>
                        <a:t>Acculturazione e socializzazione operate dalla famiglia e dalla comunità, scuola, ricerca scientifica, mass media</a:t>
                      </a:r>
                    </a:p>
                  </a:txBody>
                  <a:tcPr marL="75433" marR="75433" marT="37717" marB="37717"/>
                </a:tc>
                <a:extLst>
                  <a:ext uri="{0D108BD9-81ED-4DB2-BD59-A6C34878D82A}">
                    <a16:rowId xmlns:a16="http://schemas.microsoft.com/office/drawing/2014/main" val="3851050116"/>
                  </a:ext>
                </a:extLst>
              </a:tr>
              <a:tr h="1551357">
                <a:tc>
                  <a:txBody>
                    <a:bodyPr/>
                    <a:lstStyle/>
                    <a:p>
                      <a:r>
                        <a:rPr lang="en-IT" sz="1800" b="1" dirty="0"/>
                        <a:t>Costituzione e gestione delle prestazioni</a:t>
                      </a:r>
                    </a:p>
                  </a:txBody>
                  <a:tcPr marL="75433" marR="75433" marT="37717" marB="3771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T" sz="1800" dirty="0"/>
                        <a:t>Contratto di lavoro e contratto psicologico, coinvolgimento, rapporti sociali, integrazioni e gruppi professionali</a:t>
                      </a:r>
                    </a:p>
                    <a:p>
                      <a:endParaRPr lang="en-IT" sz="1800" dirty="0"/>
                    </a:p>
                  </a:txBody>
                  <a:tcPr marL="75433" marR="75433" marT="37717" marB="37717"/>
                </a:tc>
                <a:tc>
                  <a:txBody>
                    <a:bodyPr/>
                    <a:lstStyle/>
                    <a:p>
                      <a:r>
                        <a:rPr lang="en-IT" sz="1800" dirty="0"/>
                        <a:t>Contratto di lavoro, contratto psicologico, politiche di reclutamento e selezione, leverage relazonale</a:t>
                      </a:r>
                    </a:p>
                  </a:txBody>
                  <a:tcPr marL="75433" marR="75433" marT="37717" marB="37717"/>
                </a:tc>
                <a:tc>
                  <a:txBody>
                    <a:bodyPr/>
                    <a:lstStyle/>
                    <a:p>
                      <a:r>
                        <a:rPr lang="en-IT" sz="1800"/>
                        <a:t>Quadro giuridico e culturale, sistema di relazioni industriali, politiche attive del mercato del lavoro, segmentazione dei mercati del lavoro</a:t>
                      </a:r>
                    </a:p>
                  </a:txBody>
                  <a:tcPr marL="75433" marR="75433" marT="37717" marB="37717"/>
                </a:tc>
                <a:extLst>
                  <a:ext uri="{0D108BD9-81ED-4DB2-BD59-A6C34878D82A}">
                    <a16:rowId xmlns:a16="http://schemas.microsoft.com/office/drawing/2014/main" val="1382253657"/>
                  </a:ext>
                </a:extLst>
              </a:tr>
              <a:tr h="983789">
                <a:tc>
                  <a:txBody>
                    <a:bodyPr/>
                    <a:lstStyle/>
                    <a:p>
                      <a:r>
                        <a:rPr lang="en-IT" sz="1800" b="1" dirty="0"/>
                        <a:t>Erogazione della prestazione</a:t>
                      </a:r>
                    </a:p>
                  </a:txBody>
                  <a:tcPr marL="75433" marR="75433" marT="37717" marB="37717"/>
                </a:tc>
                <a:tc>
                  <a:txBody>
                    <a:bodyPr/>
                    <a:lstStyle/>
                    <a:p>
                      <a:r>
                        <a:rPr lang="en-IT" sz="1800"/>
                        <a:t>Qualità ed intensità della prestazione, grado di cooperazione</a:t>
                      </a:r>
                    </a:p>
                  </a:txBody>
                  <a:tcPr marL="75433" marR="75433" marT="37717" marB="37717"/>
                </a:tc>
                <a:tc>
                  <a:txBody>
                    <a:bodyPr/>
                    <a:lstStyle/>
                    <a:p>
                      <a:r>
                        <a:rPr lang="en-IT" sz="1800"/>
                        <a:t>Contesto organizzativo e tecnologico, sistema di controllo sulla prestazione</a:t>
                      </a:r>
                    </a:p>
                  </a:txBody>
                  <a:tcPr marL="75433" marR="75433" marT="37717" marB="37717"/>
                </a:tc>
                <a:tc>
                  <a:txBody>
                    <a:bodyPr/>
                    <a:lstStyle/>
                    <a:p>
                      <a:r>
                        <a:rPr lang="en-IT" sz="1800" dirty="0"/>
                        <a:t>Aspettative sociali, prestigio professionale, risposta ai bisogni di vita, flessibilità, gestione work-life balance</a:t>
                      </a:r>
                    </a:p>
                  </a:txBody>
                  <a:tcPr marL="75433" marR="75433" marT="37717" marB="37717"/>
                </a:tc>
                <a:extLst>
                  <a:ext uri="{0D108BD9-81ED-4DB2-BD59-A6C34878D82A}">
                    <a16:rowId xmlns:a16="http://schemas.microsoft.com/office/drawing/2014/main" val="1854227754"/>
                  </a:ext>
                </a:extLst>
              </a:tr>
              <a:tr h="983789">
                <a:tc>
                  <a:txBody>
                    <a:bodyPr/>
                    <a:lstStyle/>
                    <a:p>
                      <a:r>
                        <a:rPr lang="en-IT" sz="1800" b="1" dirty="0"/>
                        <a:t>Valorizzazione della prestazione</a:t>
                      </a:r>
                    </a:p>
                  </a:txBody>
                  <a:tcPr marL="75433" marR="75433" marT="37717" marB="37717"/>
                </a:tc>
                <a:tc>
                  <a:txBody>
                    <a:bodyPr/>
                    <a:lstStyle/>
                    <a:p>
                      <a:r>
                        <a:rPr lang="en-IT" sz="1800"/>
                        <a:t>Ricompense intrinseche ed estrinseche, esperienza, rinforzo della relazione</a:t>
                      </a:r>
                    </a:p>
                  </a:txBody>
                  <a:tcPr marL="75433" marR="75433" marT="37717" marB="37717"/>
                </a:tc>
                <a:tc>
                  <a:txBody>
                    <a:bodyPr/>
                    <a:lstStyle/>
                    <a:p>
                      <a:r>
                        <a:rPr lang="en-IT" sz="1800"/>
                        <a:t>Catena del valore dell’azienda e dei cllienti, sistema di ricompensa, esperienza, informazioni, potere</a:t>
                      </a:r>
                    </a:p>
                  </a:txBody>
                  <a:tcPr marL="75433" marR="75433" marT="37717" marB="37717"/>
                </a:tc>
                <a:tc>
                  <a:txBody>
                    <a:bodyPr/>
                    <a:lstStyle/>
                    <a:p>
                      <a:r>
                        <a:rPr lang="en-IT" sz="1800" dirty="0"/>
                        <a:t>Regolazione dei mercati e grado di protezione dell’innovazione e della risorsa umana, , qualità del tessuto sociale, welfare</a:t>
                      </a:r>
                    </a:p>
                  </a:txBody>
                  <a:tcPr marL="75433" marR="75433" marT="37717" marB="37717"/>
                </a:tc>
                <a:extLst>
                  <a:ext uri="{0D108BD9-81ED-4DB2-BD59-A6C34878D82A}">
                    <a16:rowId xmlns:a16="http://schemas.microsoft.com/office/drawing/2014/main" val="402398540"/>
                  </a:ext>
                </a:extLst>
              </a:tr>
            </a:tbl>
          </a:graphicData>
        </a:graphic>
      </p:graphicFrame>
      <p:sp>
        <p:nvSpPr>
          <p:cNvPr id="3" name="Doughnut 2">
            <a:extLst>
              <a:ext uri="{FF2B5EF4-FFF2-40B4-BE49-F238E27FC236}">
                <a16:creationId xmlns:a16="http://schemas.microsoft.com/office/drawing/2014/main" id="{5A8D7983-42B1-59F3-032B-3ED2E9BF604A}"/>
              </a:ext>
            </a:extLst>
          </p:cNvPr>
          <p:cNvSpPr/>
          <p:nvPr/>
        </p:nvSpPr>
        <p:spPr>
          <a:xfrm>
            <a:off x="1312432" y="3076687"/>
            <a:ext cx="7164593" cy="989704"/>
          </a:xfrm>
          <a:prstGeom prst="donut">
            <a:avLst>
              <a:gd name="adj" fmla="val 119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sp>
        <p:nvSpPr>
          <p:cNvPr id="5" name="Doughnut 4">
            <a:extLst>
              <a:ext uri="{FF2B5EF4-FFF2-40B4-BE49-F238E27FC236}">
                <a16:creationId xmlns:a16="http://schemas.microsoft.com/office/drawing/2014/main" id="{B6A6DD0D-6216-67A9-24A2-80C6E368C943}"/>
              </a:ext>
            </a:extLst>
          </p:cNvPr>
          <p:cNvSpPr/>
          <p:nvPr/>
        </p:nvSpPr>
        <p:spPr>
          <a:xfrm>
            <a:off x="8294145" y="4487955"/>
            <a:ext cx="3980329" cy="2805730"/>
          </a:xfrm>
          <a:prstGeom prst="donut">
            <a:avLst>
              <a:gd name="adj" fmla="val 247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spTree>
    <p:extLst>
      <p:ext uri="{BB962C8B-B14F-4D97-AF65-F5344CB8AC3E}">
        <p14:creationId xmlns:p14="http://schemas.microsoft.com/office/powerpoint/2010/main" val="1486700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72CF89-AD6C-9405-2470-B7508E982CC4}"/>
              </a:ext>
            </a:extLst>
          </p:cNvPr>
          <p:cNvSpPr>
            <a:spLocks noGrp="1"/>
          </p:cNvSpPr>
          <p:nvPr>
            <p:ph type="title"/>
          </p:nvPr>
        </p:nvSpPr>
        <p:spPr>
          <a:xfrm>
            <a:off x="838200" y="459863"/>
            <a:ext cx="10515600" cy="1004594"/>
          </a:xfrm>
        </p:spPr>
        <p:txBody>
          <a:bodyPr>
            <a:normAutofit/>
          </a:bodyPr>
          <a:lstStyle/>
          <a:p>
            <a:pPr algn="ctr"/>
            <a:r>
              <a:rPr lang="en-IT" sz="4100" dirty="0">
                <a:solidFill>
                  <a:srgbClr val="FFFFFF"/>
                </a:solidFill>
              </a:rPr>
              <a:t>Balance scorecard nelle HR </a:t>
            </a:r>
            <a:r>
              <a:rPr lang="en-IT" sz="1800" dirty="0">
                <a:solidFill>
                  <a:srgbClr val="FFFFFF"/>
                </a:solidFill>
              </a:rPr>
              <a:t>(adapted Ulrich 1997)</a:t>
            </a:r>
          </a:p>
        </p:txBody>
      </p:sp>
      <p:sp>
        <p:nvSpPr>
          <p:cNvPr id="14" name="Rectangle: Rounded Corners 13">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7">
            <a:extLst>
              <a:ext uri="{FF2B5EF4-FFF2-40B4-BE49-F238E27FC236}">
                <a16:creationId xmlns:a16="http://schemas.microsoft.com/office/drawing/2014/main" id="{235C613C-A43F-CF9D-3A86-E73FE4576F5F}"/>
              </a:ext>
            </a:extLst>
          </p:cNvPr>
          <p:cNvGraphicFramePr>
            <a:graphicFrameLocks noGrp="1"/>
          </p:cNvGraphicFramePr>
          <p:nvPr>
            <p:ph idx="1"/>
            <p:extLst>
              <p:ext uri="{D42A27DB-BD31-4B8C-83A1-F6EECF244321}">
                <p14:modId xmlns:p14="http://schemas.microsoft.com/office/powerpoint/2010/main" val="1228966821"/>
              </p:ext>
            </p:extLst>
          </p:nvPr>
        </p:nvGraphicFramePr>
        <p:xfrm>
          <a:off x="708847" y="1896650"/>
          <a:ext cx="10774305" cy="4151020"/>
        </p:xfrm>
        <a:graphic>
          <a:graphicData uri="http://schemas.openxmlformats.org/drawingml/2006/table">
            <a:tbl>
              <a:tblPr firstRow="1" bandRow="1">
                <a:tableStyleId>{5C22544A-7EE6-4342-B048-85BDC9FD1C3A}</a:tableStyleId>
              </a:tblPr>
              <a:tblGrid>
                <a:gridCol w="2423653">
                  <a:extLst>
                    <a:ext uri="{9D8B030D-6E8A-4147-A177-3AD203B41FA5}">
                      <a16:colId xmlns:a16="http://schemas.microsoft.com/office/drawing/2014/main" val="1428179015"/>
                    </a:ext>
                  </a:extLst>
                </a:gridCol>
                <a:gridCol w="2843397">
                  <a:extLst>
                    <a:ext uri="{9D8B030D-6E8A-4147-A177-3AD203B41FA5}">
                      <a16:colId xmlns:a16="http://schemas.microsoft.com/office/drawing/2014/main" val="251724991"/>
                    </a:ext>
                  </a:extLst>
                </a:gridCol>
                <a:gridCol w="2605547">
                  <a:extLst>
                    <a:ext uri="{9D8B030D-6E8A-4147-A177-3AD203B41FA5}">
                      <a16:colId xmlns:a16="http://schemas.microsoft.com/office/drawing/2014/main" val="672817561"/>
                    </a:ext>
                  </a:extLst>
                </a:gridCol>
                <a:gridCol w="2901708">
                  <a:extLst>
                    <a:ext uri="{9D8B030D-6E8A-4147-A177-3AD203B41FA5}">
                      <a16:colId xmlns:a16="http://schemas.microsoft.com/office/drawing/2014/main" val="941622815"/>
                    </a:ext>
                  </a:extLst>
                </a:gridCol>
              </a:tblGrid>
              <a:tr h="433813">
                <a:tc>
                  <a:txBody>
                    <a:bodyPr/>
                    <a:lstStyle/>
                    <a:p>
                      <a:r>
                        <a:rPr lang="en-IT" sz="1800"/>
                        <a:t>Produttività</a:t>
                      </a:r>
                    </a:p>
                  </a:txBody>
                  <a:tcPr marL="89690" marR="89690" marT="44845" marB="44845"/>
                </a:tc>
                <a:tc>
                  <a:txBody>
                    <a:bodyPr/>
                    <a:lstStyle/>
                    <a:p>
                      <a:pPr algn="ctr"/>
                      <a:r>
                        <a:rPr lang="en-IT" sz="1800"/>
                        <a:t>Persone</a:t>
                      </a:r>
                    </a:p>
                  </a:txBody>
                  <a:tcPr marL="89690" marR="89690" marT="44845" marB="44845"/>
                </a:tc>
                <a:tc>
                  <a:txBody>
                    <a:bodyPr/>
                    <a:lstStyle/>
                    <a:p>
                      <a:pPr algn="ctr"/>
                      <a:r>
                        <a:rPr lang="en-IT" sz="1800"/>
                        <a:t>Processi</a:t>
                      </a:r>
                    </a:p>
                  </a:txBody>
                  <a:tcPr marL="89690" marR="89690" marT="44845" marB="44845"/>
                </a:tc>
                <a:tc>
                  <a:txBody>
                    <a:bodyPr/>
                    <a:lstStyle/>
                    <a:p>
                      <a:pPr algn="ctr"/>
                      <a:r>
                        <a:rPr lang="en-IT" sz="1800"/>
                        <a:t>Ambiente</a:t>
                      </a:r>
                    </a:p>
                  </a:txBody>
                  <a:tcPr marL="89690" marR="89690" marT="44845" marB="44845"/>
                </a:tc>
                <a:extLst>
                  <a:ext uri="{0D108BD9-81ED-4DB2-BD59-A6C34878D82A}">
                    <a16:rowId xmlns:a16="http://schemas.microsoft.com/office/drawing/2014/main" val="1798628646"/>
                  </a:ext>
                </a:extLst>
              </a:tr>
              <a:tr h="3717207">
                <a:tc>
                  <a:txBody>
                    <a:bodyPr/>
                    <a:lstStyle/>
                    <a:p>
                      <a:r>
                        <a:rPr lang="en-IT" sz="1800" i="1"/>
                        <a:t>Rapporto Input/output</a:t>
                      </a:r>
                    </a:p>
                    <a:p>
                      <a:endParaRPr lang="en-IT" sz="1800"/>
                    </a:p>
                    <a:p>
                      <a:endParaRPr lang="en-IT" sz="1800"/>
                    </a:p>
                    <a:p>
                      <a:r>
                        <a:rPr lang="en-IT" sz="1800"/>
                        <a:t>-Risultato per dipendente</a:t>
                      </a:r>
                    </a:p>
                    <a:p>
                      <a:r>
                        <a:rPr lang="en-IT" sz="1800"/>
                        <a:t>-costo per dipendente</a:t>
                      </a:r>
                    </a:p>
                    <a:p>
                      <a:r>
                        <a:rPr lang="en-IT" sz="1800"/>
                        <a:t>-unità prodotte per dipendente</a:t>
                      </a:r>
                    </a:p>
                    <a:p>
                      <a:r>
                        <a:rPr lang="en-IT" sz="1800"/>
                        <a:t>-profitto per dipendente</a:t>
                      </a:r>
                    </a:p>
                    <a:p>
                      <a:endParaRPr lang="en-IT" sz="1800"/>
                    </a:p>
                  </a:txBody>
                  <a:tcPr marL="89690" marR="89690" marT="44845" marB="44845"/>
                </a:tc>
                <a:tc>
                  <a:txBody>
                    <a:bodyPr/>
                    <a:lstStyle/>
                    <a:p>
                      <a:r>
                        <a:rPr lang="en-IT" sz="1800" i="1" dirty="0"/>
                        <a:t>Fare, sapere, sentire</a:t>
                      </a:r>
                    </a:p>
                    <a:p>
                      <a:endParaRPr lang="en-IT" sz="1800" dirty="0"/>
                    </a:p>
                    <a:p>
                      <a:endParaRPr lang="en-IT" sz="1800" dirty="0"/>
                    </a:p>
                    <a:p>
                      <a:r>
                        <a:rPr lang="en-IT" sz="1800" dirty="0"/>
                        <a:t>-Soddisfazione, </a:t>
                      </a:r>
                    </a:p>
                    <a:p>
                      <a:r>
                        <a:rPr lang="en-IT" sz="1800" dirty="0"/>
                        <a:t>-</a:t>
                      </a:r>
                      <a:r>
                        <a:rPr lang="en-IT" sz="1800" b="1" dirty="0"/>
                        <a:t>commitment</a:t>
                      </a:r>
                      <a:r>
                        <a:rPr lang="en-IT" sz="1800" dirty="0"/>
                        <a:t>, </a:t>
                      </a:r>
                    </a:p>
                    <a:p>
                      <a:r>
                        <a:rPr lang="en-IT" sz="1800" dirty="0"/>
                        <a:t>-competenza, </a:t>
                      </a:r>
                    </a:p>
                    <a:p>
                      <a:r>
                        <a:rPr lang="en-IT" sz="1800" dirty="0"/>
                        <a:t>-turnover, </a:t>
                      </a:r>
                    </a:p>
                    <a:p>
                      <a:r>
                        <a:rPr lang="en-IT" sz="1800" dirty="0"/>
                        <a:t>-lamentele, </a:t>
                      </a:r>
                    </a:p>
                    <a:p>
                      <a:r>
                        <a:rPr lang="en-IT" sz="1800" dirty="0"/>
                        <a:t>-assenteismo</a:t>
                      </a:r>
                    </a:p>
                    <a:p>
                      <a:r>
                        <a:rPr lang="en-IT" sz="1800" dirty="0"/>
                        <a:t>-identificazione</a:t>
                      </a:r>
                    </a:p>
                    <a:p>
                      <a:r>
                        <a:rPr lang="en-IT" sz="1800" dirty="0"/>
                        <a:t>-brandizzazione</a:t>
                      </a:r>
                    </a:p>
                  </a:txBody>
                  <a:tcPr marL="89690" marR="89690" marT="44845" marB="44845"/>
                </a:tc>
                <a:tc>
                  <a:txBody>
                    <a:bodyPr/>
                    <a:lstStyle/>
                    <a:p>
                      <a:r>
                        <a:rPr lang="en-IT" sz="1800" i="1"/>
                        <a:t>Come si fanno le cose</a:t>
                      </a:r>
                    </a:p>
                    <a:p>
                      <a:endParaRPr lang="en-IT" sz="1800" i="1"/>
                    </a:p>
                    <a:p>
                      <a:endParaRPr lang="en-IT" sz="1800" i="1"/>
                    </a:p>
                    <a:p>
                      <a:r>
                        <a:rPr lang="en-IT" sz="1800" i="1"/>
                        <a:t>-</a:t>
                      </a:r>
                      <a:r>
                        <a:rPr lang="en-IT" sz="1800" i="0"/>
                        <a:t>leadership</a:t>
                      </a:r>
                    </a:p>
                    <a:p>
                      <a:r>
                        <a:rPr lang="en-IT" sz="1800" i="0"/>
                        <a:t>-innovazione</a:t>
                      </a:r>
                    </a:p>
                    <a:p>
                      <a:r>
                        <a:rPr lang="en-IT" sz="1800" i="0"/>
                        <a:t>-velocità/tempi di ciclo</a:t>
                      </a:r>
                    </a:p>
                    <a:p>
                      <a:r>
                        <a:rPr lang="en-IT" sz="1800" i="0"/>
                        <a:t>-apprendimento</a:t>
                      </a:r>
                    </a:p>
                    <a:p>
                      <a:r>
                        <a:rPr lang="en-IT" sz="1800" i="0"/>
                        <a:t>-unità/cultura comune</a:t>
                      </a:r>
                    </a:p>
                    <a:p>
                      <a:r>
                        <a:rPr lang="en-IT" sz="1800" i="0"/>
                        <a:t>-equità</a:t>
                      </a:r>
                    </a:p>
                    <a:p>
                      <a:r>
                        <a:rPr lang="en-IT" sz="1800" i="0"/>
                        <a:t>-partecipazione</a:t>
                      </a:r>
                    </a:p>
                    <a:p>
                      <a:r>
                        <a:rPr lang="en-IT" sz="1800" i="0"/>
                        <a:t>-inclusione</a:t>
                      </a:r>
                    </a:p>
                    <a:p>
                      <a:endParaRPr lang="en-IT" sz="1800" i="0"/>
                    </a:p>
                  </a:txBody>
                  <a:tcPr marL="89690" marR="89690" marT="44845" marB="44845"/>
                </a:tc>
                <a:tc>
                  <a:txBody>
                    <a:bodyPr/>
                    <a:lstStyle/>
                    <a:p>
                      <a:r>
                        <a:rPr lang="en-IT" sz="1800" i="1" dirty="0"/>
                        <a:t>Qualità della relazione con l’ambiente</a:t>
                      </a:r>
                    </a:p>
                    <a:p>
                      <a:endParaRPr lang="en-IT" sz="1800" i="1" dirty="0"/>
                    </a:p>
                    <a:p>
                      <a:r>
                        <a:rPr lang="en-IT" sz="1800" i="0" dirty="0"/>
                        <a:t>-sostenibilità/inquinamento</a:t>
                      </a:r>
                    </a:p>
                    <a:p>
                      <a:r>
                        <a:rPr lang="en-IT" sz="1800" i="0" dirty="0"/>
                        <a:t>-supporto tessuto locale</a:t>
                      </a:r>
                    </a:p>
                    <a:p>
                      <a:r>
                        <a:rPr lang="en-IT" sz="1800" i="0" dirty="0"/>
                        <a:t>-mobilità/accessibilità</a:t>
                      </a:r>
                    </a:p>
                    <a:p>
                      <a:r>
                        <a:rPr lang="en-IT" sz="1800" i="0" dirty="0"/>
                        <a:t>-alimentazione</a:t>
                      </a:r>
                    </a:p>
                    <a:p>
                      <a:r>
                        <a:rPr lang="en-IT" sz="1800" i="0" dirty="0"/>
                        <a:t>-attenzione ciclo di vita</a:t>
                      </a:r>
                    </a:p>
                    <a:p>
                      <a:r>
                        <a:rPr lang="en-IT" sz="1800" i="0" dirty="0"/>
                        <a:t>-welfare</a:t>
                      </a:r>
                    </a:p>
                    <a:p>
                      <a:r>
                        <a:rPr lang="en-IT" sz="1800" i="0" dirty="0"/>
                        <a:t>-</a:t>
                      </a:r>
                      <a:r>
                        <a:rPr lang="en-GB" sz="1800" i="0" dirty="0"/>
                        <a:t>a</a:t>
                      </a:r>
                      <a:r>
                        <a:rPr lang="en-IT" sz="1800" i="0" dirty="0"/>
                        <a:t>ppartenenza </a:t>
                      </a:r>
                    </a:p>
                    <a:p>
                      <a:r>
                        <a:rPr lang="en-IT" sz="1800" i="0" dirty="0"/>
                        <a:t>-identificazione/cultura</a:t>
                      </a:r>
                    </a:p>
                  </a:txBody>
                  <a:tcPr marL="89690" marR="89690" marT="44845" marB="44845"/>
                </a:tc>
                <a:extLst>
                  <a:ext uri="{0D108BD9-81ED-4DB2-BD59-A6C34878D82A}">
                    <a16:rowId xmlns:a16="http://schemas.microsoft.com/office/drawing/2014/main" val="2511519034"/>
                  </a:ext>
                </a:extLst>
              </a:tr>
            </a:tbl>
          </a:graphicData>
        </a:graphic>
      </p:graphicFrame>
    </p:spTree>
    <p:extLst>
      <p:ext uri="{BB962C8B-B14F-4D97-AF65-F5344CB8AC3E}">
        <p14:creationId xmlns:p14="http://schemas.microsoft.com/office/powerpoint/2010/main" val="1447171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1544B-D853-93CB-0741-0CC67D585A32}"/>
              </a:ext>
            </a:extLst>
          </p:cNvPr>
          <p:cNvSpPr>
            <a:spLocks noGrp="1"/>
          </p:cNvSpPr>
          <p:nvPr>
            <p:ph type="title"/>
          </p:nvPr>
        </p:nvSpPr>
        <p:spPr>
          <a:xfrm>
            <a:off x="4553733" y="548464"/>
            <a:ext cx="6798541" cy="1258821"/>
          </a:xfrm>
        </p:spPr>
        <p:txBody>
          <a:bodyPr anchor="b">
            <a:normAutofit/>
          </a:bodyPr>
          <a:lstStyle/>
          <a:p>
            <a:r>
              <a:rPr lang="en-IT" sz="4000" b="1" dirty="0"/>
              <a:t>Il commitment…</a:t>
            </a:r>
          </a:p>
        </p:txBody>
      </p:sp>
      <p:pic>
        <p:nvPicPr>
          <p:cNvPr id="5" name="Picture 4" descr="Pianta che cresce in una crepa nel cemento">
            <a:extLst>
              <a:ext uri="{FF2B5EF4-FFF2-40B4-BE49-F238E27FC236}">
                <a16:creationId xmlns:a16="http://schemas.microsoft.com/office/drawing/2014/main" id="{79C4E8E0-0958-BDD9-DDDA-270535DA8838}"/>
              </a:ext>
            </a:extLst>
          </p:cNvPr>
          <p:cNvPicPr>
            <a:picLocks noChangeAspect="1"/>
          </p:cNvPicPr>
          <p:nvPr/>
        </p:nvPicPr>
        <p:blipFill rotWithShape="1">
          <a:blip r:embed="rId2"/>
          <a:srcRect l="20260" r="38894" b="-1"/>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07E026EE-BC44-140C-27FD-98D0AC347120}"/>
              </a:ext>
            </a:extLst>
          </p:cNvPr>
          <p:cNvSpPr>
            <a:spLocks noGrp="1"/>
          </p:cNvSpPr>
          <p:nvPr>
            <p:ph idx="1"/>
          </p:nvPr>
        </p:nvSpPr>
        <p:spPr>
          <a:xfrm>
            <a:off x="4553734" y="2409830"/>
            <a:ext cx="6798539" cy="3705217"/>
          </a:xfrm>
        </p:spPr>
        <p:txBody>
          <a:bodyPr>
            <a:noAutofit/>
          </a:bodyPr>
          <a:lstStyle/>
          <a:p>
            <a:r>
              <a:rPr lang="en-IT" dirty="0"/>
              <a:t>Questa dimensione emerge tra le altre per la sua importanza per le conseguenze chepuò generare:</a:t>
            </a:r>
          </a:p>
          <a:p>
            <a:pPr lvl="1"/>
            <a:r>
              <a:rPr lang="en-GB" sz="2800" dirty="0"/>
              <a:t>D</a:t>
            </a:r>
            <a:r>
              <a:rPr lang="en-IT" sz="2800" dirty="0"/>
              <a:t>esiderio di permanere nell’organizzazione</a:t>
            </a:r>
          </a:p>
          <a:p>
            <a:pPr lvl="1"/>
            <a:r>
              <a:rPr lang="en-GB" sz="2800" dirty="0"/>
              <a:t>L</a:t>
            </a:r>
            <a:r>
              <a:rPr lang="en-IT" sz="2800" dirty="0"/>
              <a:t>a disponibilità all’effort per l’organizzazione (crisi, stress, apprendimento…)</a:t>
            </a:r>
          </a:p>
          <a:p>
            <a:pPr lvl="1"/>
            <a:r>
              <a:rPr lang="en-GB" sz="2800" dirty="0"/>
              <a:t>L</a:t>
            </a:r>
            <a:r>
              <a:rPr lang="en-IT" sz="2800" dirty="0"/>
              <a:t>a condivisione ed accettazione degli obiettivi dell’organizzazione</a:t>
            </a:r>
          </a:p>
        </p:txBody>
      </p:sp>
    </p:spTree>
    <p:extLst>
      <p:ext uri="{BB962C8B-B14F-4D97-AF65-F5344CB8AC3E}">
        <p14:creationId xmlns:p14="http://schemas.microsoft.com/office/powerpoint/2010/main" val="1796546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51E5E7-A739-93E9-1EF0-94FAABA519A1}"/>
              </a:ext>
            </a:extLst>
          </p:cNvPr>
          <p:cNvSpPr>
            <a:spLocks noGrp="1"/>
          </p:cNvSpPr>
          <p:nvPr>
            <p:ph type="title"/>
          </p:nvPr>
        </p:nvSpPr>
        <p:spPr>
          <a:xfrm>
            <a:off x="466722" y="586855"/>
            <a:ext cx="3201366" cy="3387497"/>
          </a:xfrm>
        </p:spPr>
        <p:txBody>
          <a:bodyPr anchor="b">
            <a:normAutofit/>
          </a:bodyPr>
          <a:lstStyle/>
          <a:p>
            <a:pPr algn="r"/>
            <a:r>
              <a:rPr lang="en-IT" sz="4000" b="1">
                <a:solidFill>
                  <a:srgbClr val="FFFFFF"/>
                </a:solidFill>
              </a:rPr>
              <a:t>Il contratto psicologico</a:t>
            </a:r>
          </a:p>
        </p:txBody>
      </p:sp>
      <p:sp>
        <p:nvSpPr>
          <p:cNvPr id="3" name="Content Placeholder 2">
            <a:extLst>
              <a:ext uri="{FF2B5EF4-FFF2-40B4-BE49-F238E27FC236}">
                <a16:creationId xmlns:a16="http://schemas.microsoft.com/office/drawing/2014/main" id="{073D5A2B-D13E-09FA-38B8-18ECE25BC7F8}"/>
              </a:ext>
            </a:extLst>
          </p:cNvPr>
          <p:cNvSpPr>
            <a:spLocks noGrp="1"/>
          </p:cNvSpPr>
          <p:nvPr>
            <p:ph idx="1"/>
          </p:nvPr>
        </p:nvSpPr>
        <p:spPr>
          <a:xfrm>
            <a:off x="4810259" y="649480"/>
            <a:ext cx="6555347" cy="5546047"/>
          </a:xfrm>
        </p:spPr>
        <p:txBody>
          <a:bodyPr anchor="ctr">
            <a:normAutofit/>
          </a:bodyPr>
          <a:lstStyle/>
          <a:p>
            <a:pPr>
              <a:buClrTx/>
              <a:buFontTx/>
              <a:buNone/>
            </a:pPr>
            <a:r>
              <a:rPr lang="it-IT" altLang="en-IT" sz="2000">
                <a:latin typeface="Arial" panose="020B0604020202020204" pitchFamily="34" charset="0"/>
                <a:cs typeface="Times New Roman" panose="02020603050405020304" pitchFamily="18" charset="0"/>
              </a:rPr>
              <a:t>La relazione tra persona e organizzazione può essere considerata un rapporto di scambio reciproco che si può tradurre come un «contratto» che attiene alla regolazione di uno «scambio»:</a:t>
            </a:r>
          </a:p>
          <a:p>
            <a:pPr>
              <a:spcBef>
                <a:spcPts val="575"/>
              </a:spcBef>
              <a:spcAft>
                <a:spcPts val="575"/>
              </a:spcAft>
              <a:buClrTx/>
              <a:buFontTx/>
              <a:buNone/>
            </a:pPr>
            <a:endParaRPr lang="it-IT" altLang="en-IT" sz="2000">
              <a:latin typeface="Arial" panose="020B0604020202020204" pitchFamily="34" charset="0"/>
              <a:cs typeface="Times New Roman" panose="02020603050405020304" pitchFamily="18" charset="0"/>
            </a:endParaRPr>
          </a:p>
          <a:p>
            <a:pPr marL="514350" indent="-514350">
              <a:spcBef>
                <a:spcPts val="575"/>
              </a:spcBef>
              <a:spcAft>
                <a:spcPts val="575"/>
              </a:spcAft>
              <a:buClrTx/>
              <a:buFontTx/>
              <a:buAutoNum type="arabicPeriod"/>
            </a:pPr>
            <a:r>
              <a:rPr lang="it-IT" altLang="en-IT" sz="2000" b="1">
                <a:latin typeface="Arial" panose="020B0604020202020204" pitchFamily="34" charset="0"/>
                <a:cs typeface="Times New Roman" panose="02020603050405020304" pitchFamily="18" charset="0"/>
              </a:rPr>
              <a:t>uno scambio economico</a:t>
            </a:r>
            <a:r>
              <a:rPr lang="it-IT" altLang="en-IT" sz="2000">
                <a:latin typeface="Arial" panose="020B0604020202020204" pitchFamily="34" charset="0"/>
                <a:cs typeface="Times New Roman" panose="02020603050405020304" pitchFamily="18" charset="0"/>
              </a:rPr>
              <a:t> </a:t>
            </a:r>
          </a:p>
          <a:p>
            <a:pPr lvl="1">
              <a:spcBef>
                <a:spcPts val="575"/>
              </a:spcBef>
              <a:spcAft>
                <a:spcPts val="575"/>
              </a:spcAft>
            </a:pPr>
            <a:r>
              <a:rPr lang="it-IT" altLang="en-IT" sz="2000">
                <a:latin typeface="Arial" panose="020B0604020202020204" pitchFamily="34" charset="0"/>
                <a:cs typeface="Times New Roman" panose="02020603050405020304" pitchFamily="18" charset="0"/>
              </a:rPr>
              <a:t>lavoro prestato in cambio di una remunerazione</a:t>
            </a:r>
          </a:p>
          <a:p>
            <a:pPr>
              <a:spcBef>
                <a:spcPts val="575"/>
              </a:spcBef>
              <a:spcAft>
                <a:spcPts val="575"/>
              </a:spcAft>
              <a:buClrTx/>
              <a:buFontTx/>
              <a:buNone/>
            </a:pPr>
            <a:r>
              <a:rPr lang="it-IT" altLang="en-IT" sz="2000">
                <a:latin typeface="Arial" panose="020B0604020202020204" pitchFamily="34" charset="0"/>
                <a:cs typeface="Times New Roman" panose="02020603050405020304" pitchFamily="18" charset="0"/>
              </a:rPr>
              <a:t>2. </a:t>
            </a:r>
            <a:r>
              <a:rPr lang="it-IT" altLang="en-IT" sz="2000" b="1">
                <a:latin typeface="Arial" panose="020B0604020202020204" pitchFamily="34" charset="0"/>
                <a:cs typeface="Times New Roman" panose="02020603050405020304" pitchFamily="18" charset="0"/>
              </a:rPr>
              <a:t>un rapporto di appartenenza</a:t>
            </a:r>
          </a:p>
          <a:p>
            <a:pPr lvl="1">
              <a:spcBef>
                <a:spcPts val="575"/>
              </a:spcBef>
              <a:spcAft>
                <a:spcPts val="575"/>
              </a:spcAft>
            </a:pPr>
            <a:r>
              <a:rPr lang="it-IT" altLang="en-IT" sz="2000">
                <a:latin typeface="Arial" panose="020B0604020202020204" pitchFamily="34" charset="0"/>
                <a:cs typeface="Times New Roman" panose="02020603050405020304" pitchFamily="18" charset="0"/>
              </a:rPr>
              <a:t>gli individui entrano a far parte dell’organizzazione</a:t>
            </a:r>
          </a:p>
          <a:p>
            <a:pPr>
              <a:spcBef>
                <a:spcPts val="575"/>
              </a:spcBef>
              <a:spcAft>
                <a:spcPts val="575"/>
              </a:spcAft>
              <a:buClrTx/>
              <a:buFontTx/>
              <a:buNone/>
            </a:pPr>
            <a:r>
              <a:rPr lang="it-IT" altLang="en-IT" sz="2000">
                <a:latin typeface="Arial" panose="020B0604020202020204" pitchFamily="34" charset="0"/>
                <a:cs typeface="Times New Roman" panose="02020603050405020304" pitchFamily="18" charset="0"/>
              </a:rPr>
              <a:t>3. </a:t>
            </a:r>
            <a:r>
              <a:rPr lang="it-IT" altLang="en-IT" sz="2000" b="1">
                <a:latin typeface="Arial" panose="020B0604020202020204" pitchFamily="34" charset="0"/>
                <a:cs typeface="Times New Roman" panose="02020603050405020304" pitchFamily="18" charset="0"/>
              </a:rPr>
              <a:t>uno scambio di tipo psicologico</a:t>
            </a:r>
          </a:p>
          <a:p>
            <a:pPr lvl="1">
              <a:spcBef>
                <a:spcPts val="575"/>
              </a:spcBef>
              <a:spcAft>
                <a:spcPts val="575"/>
              </a:spcAft>
            </a:pPr>
            <a:r>
              <a:rPr lang="it-IT" altLang="en-IT" sz="2000">
                <a:latin typeface="Arial" panose="020B0604020202020204" pitchFamily="34" charset="0"/>
                <a:cs typeface="Times New Roman" panose="02020603050405020304" pitchFamily="18" charset="0"/>
              </a:rPr>
              <a:t>ci sono aspettative reciproche tra lavoratore e organizzazione formali ed informali</a:t>
            </a:r>
            <a:endParaRPr lang="en-IT" sz="2000"/>
          </a:p>
        </p:txBody>
      </p:sp>
    </p:spTree>
    <p:extLst>
      <p:ext uri="{BB962C8B-B14F-4D97-AF65-F5344CB8AC3E}">
        <p14:creationId xmlns:p14="http://schemas.microsoft.com/office/powerpoint/2010/main" val="19371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20" name="Rectangle 3891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3" name="Rectangle 1">
            <a:extLst>
              <a:ext uri="{FF2B5EF4-FFF2-40B4-BE49-F238E27FC236}">
                <a16:creationId xmlns:a16="http://schemas.microsoft.com/office/drawing/2014/main" id="{DA7B9C85-4FFE-1422-C6A2-351FCFFCB2EA}"/>
              </a:ext>
            </a:extLst>
          </p:cNvPr>
          <p:cNvSpPr>
            <a:spLocks noGrp="1" noChangeArrowheads="1"/>
          </p:cNvSpPr>
          <p:nvPr>
            <p:ph type="title" idx="4294967295"/>
          </p:nvPr>
        </p:nvSpPr>
        <p:spPr>
          <a:xfrm>
            <a:off x="5297762" y="329184"/>
            <a:ext cx="6251110" cy="1783080"/>
          </a:xfrm>
        </p:spPr>
        <p:txBody>
          <a:bodyPr vert="horz" lIns="91440" tIns="45720" rIns="91440" bIns="45720" rtlCol="0" anchor="b">
            <a:norm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IT" sz="5400"/>
              <a:t>Perché un contratto psicologico?</a:t>
            </a:r>
          </a:p>
        </p:txBody>
      </p:sp>
      <p:pic>
        <p:nvPicPr>
          <p:cNvPr id="38916" name="Picture 38915">
            <a:extLst>
              <a:ext uri="{FF2B5EF4-FFF2-40B4-BE49-F238E27FC236}">
                <a16:creationId xmlns:a16="http://schemas.microsoft.com/office/drawing/2014/main" id="{799FD6C8-97D8-1C89-CC39-ACD4A462568C}"/>
              </a:ext>
            </a:extLst>
          </p:cNvPr>
          <p:cNvPicPr>
            <a:picLocks noChangeAspect="1"/>
          </p:cNvPicPr>
          <p:nvPr/>
        </p:nvPicPr>
        <p:blipFill rotWithShape="1">
          <a:blip r:embed="rId3"/>
          <a:srcRect l="3208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892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Text Box 2">
            <a:extLst>
              <a:ext uri="{FF2B5EF4-FFF2-40B4-BE49-F238E27FC236}">
                <a16:creationId xmlns:a16="http://schemas.microsoft.com/office/drawing/2014/main" id="{208A8AC7-A7EA-EE62-AB98-DB0D4D9C020D}"/>
              </a:ext>
            </a:extLst>
          </p:cNvPr>
          <p:cNvSpPr txBox="1">
            <a:spLocks noChangeArrowheads="1"/>
          </p:cNvSpPr>
          <p:nvPr/>
        </p:nvSpPr>
        <p:spPr bwMode="auto">
          <a:xfrm>
            <a:off x="4801051" y="2475315"/>
            <a:ext cx="6612016" cy="34838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oAutofit/>
          </a:bodyPr>
          <a:lstStyle>
            <a:lvl1pPr marL="215900" indent="-212725">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9pPr>
          </a:lstStyle>
          <a:p>
            <a:pPr indent="-228600">
              <a:lnSpc>
                <a:spcPct val="90000"/>
              </a:lnSpc>
              <a:spcBef>
                <a:spcPts val="1138"/>
              </a:spcBef>
              <a:spcAft>
                <a:spcPts val="1138"/>
              </a:spcAft>
              <a:buFont typeface="Arial" panose="020B0604020202020204" pitchFamily="34" charset="0"/>
              <a:buChar char="•"/>
            </a:pPr>
            <a:r>
              <a:rPr lang="en-US" altLang="en-IT" sz="2200" dirty="0">
                <a:solidFill>
                  <a:schemeClr val="tx1"/>
                </a:solidFill>
                <a:latin typeface="+mn-lt"/>
                <a:cs typeface="+mn-cs"/>
              </a:rPr>
              <a:t>Il </a:t>
            </a:r>
            <a:r>
              <a:rPr lang="en-US" altLang="en-IT" sz="2200" dirty="0" err="1">
                <a:solidFill>
                  <a:schemeClr val="tx1"/>
                </a:solidFill>
                <a:latin typeface="+mn-lt"/>
                <a:cs typeface="+mn-cs"/>
              </a:rPr>
              <a:t>lavoratore</a:t>
            </a:r>
            <a:r>
              <a:rPr lang="en-US" altLang="en-IT" sz="2200" dirty="0">
                <a:solidFill>
                  <a:schemeClr val="tx1"/>
                </a:solidFill>
                <a:latin typeface="+mn-lt"/>
                <a:cs typeface="+mn-cs"/>
              </a:rPr>
              <a:t> “</a:t>
            </a:r>
            <a:r>
              <a:rPr lang="en-US" altLang="en-IT" sz="2200" dirty="0" err="1">
                <a:solidFill>
                  <a:schemeClr val="tx1"/>
                </a:solidFill>
                <a:latin typeface="+mn-lt"/>
                <a:cs typeface="+mn-cs"/>
              </a:rPr>
              <a:t>stipula</a:t>
            </a:r>
            <a:r>
              <a:rPr lang="en-US" altLang="en-IT" sz="2200" dirty="0">
                <a:solidFill>
                  <a:schemeClr val="tx1"/>
                </a:solidFill>
                <a:latin typeface="+mn-lt"/>
                <a:cs typeface="+mn-cs"/>
              </a:rPr>
              <a:t>” il </a:t>
            </a:r>
            <a:r>
              <a:rPr lang="en-US" altLang="en-IT" sz="2200" dirty="0" err="1">
                <a:solidFill>
                  <a:schemeClr val="tx1"/>
                </a:solidFill>
                <a:latin typeface="+mn-lt"/>
                <a:cs typeface="+mn-cs"/>
              </a:rPr>
              <a:t>contratto</a:t>
            </a:r>
            <a:r>
              <a:rPr lang="en-US" altLang="en-IT" sz="2200" dirty="0">
                <a:solidFill>
                  <a:schemeClr val="tx1"/>
                </a:solidFill>
                <a:latin typeface="+mn-lt"/>
                <a:cs typeface="+mn-cs"/>
              </a:rPr>
              <a:t> </a:t>
            </a:r>
            <a:r>
              <a:rPr lang="en-US" altLang="en-IT" sz="2200" dirty="0" err="1">
                <a:solidFill>
                  <a:schemeClr val="tx1"/>
                </a:solidFill>
                <a:latin typeface="+mn-lt"/>
                <a:cs typeface="+mn-cs"/>
              </a:rPr>
              <a:t>psicologico</a:t>
            </a:r>
            <a:r>
              <a:rPr lang="en-US" altLang="en-IT" sz="2200" dirty="0">
                <a:solidFill>
                  <a:schemeClr val="tx1"/>
                </a:solidFill>
                <a:latin typeface="+mn-lt"/>
                <a:cs typeface="+mn-cs"/>
              </a:rPr>
              <a:t> per </a:t>
            </a:r>
            <a:r>
              <a:rPr lang="en-US" altLang="en-IT" sz="2200" dirty="0" err="1">
                <a:solidFill>
                  <a:schemeClr val="tx1"/>
                </a:solidFill>
                <a:latin typeface="+mn-lt"/>
                <a:cs typeface="+mn-cs"/>
              </a:rPr>
              <a:t>varie</a:t>
            </a:r>
            <a:r>
              <a:rPr lang="en-US" altLang="en-IT" sz="2200" dirty="0">
                <a:solidFill>
                  <a:schemeClr val="tx1"/>
                </a:solidFill>
                <a:latin typeface="+mn-lt"/>
                <a:cs typeface="+mn-cs"/>
              </a:rPr>
              <a:t> </a:t>
            </a:r>
            <a:r>
              <a:rPr lang="en-US" altLang="en-IT" sz="2200" dirty="0" err="1">
                <a:solidFill>
                  <a:schemeClr val="tx1"/>
                </a:solidFill>
                <a:latin typeface="+mn-lt"/>
                <a:cs typeface="+mn-cs"/>
              </a:rPr>
              <a:t>ragioni</a:t>
            </a:r>
            <a:r>
              <a:rPr lang="en-US" altLang="en-IT" sz="2200" dirty="0">
                <a:solidFill>
                  <a:schemeClr val="tx1"/>
                </a:solidFill>
                <a:latin typeface="+mn-lt"/>
                <a:cs typeface="+mn-cs"/>
              </a:rPr>
              <a:t>:</a:t>
            </a:r>
          </a:p>
          <a:p>
            <a:pPr marL="212725" indent="-228600">
              <a:lnSpc>
                <a:spcPct val="90000"/>
              </a:lnSpc>
              <a:spcBef>
                <a:spcPts val="1138"/>
              </a:spcBef>
              <a:spcAft>
                <a:spcPts val="1138"/>
              </a:spcAft>
              <a:buClr>
                <a:srgbClr val="008080"/>
              </a:buClr>
              <a:buSzPct val="45000"/>
              <a:buFont typeface="Arial" panose="020B0604020202020204" pitchFamily="34" charset="0"/>
              <a:buChar char="•"/>
            </a:pPr>
            <a:r>
              <a:rPr lang="en-US" altLang="en-IT" sz="2200" dirty="0">
                <a:solidFill>
                  <a:schemeClr val="tx1"/>
                </a:solidFill>
                <a:latin typeface="+mn-lt"/>
                <a:cs typeface="+mn-cs"/>
              </a:rPr>
              <a:t> </a:t>
            </a:r>
            <a:r>
              <a:rPr lang="en-US" altLang="en-IT" sz="2200" b="1" dirty="0" err="1">
                <a:solidFill>
                  <a:schemeClr val="tx1"/>
                </a:solidFill>
                <a:latin typeface="+mn-lt"/>
                <a:cs typeface="+mn-cs"/>
              </a:rPr>
              <a:t>Contribuisce</a:t>
            </a:r>
            <a:r>
              <a:rPr lang="en-US" altLang="en-IT" sz="2200" b="1" dirty="0">
                <a:solidFill>
                  <a:schemeClr val="tx1"/>
                </a:solidFill>
                <a:latin typeface="+mn-lt"/>
                <a:cs typeface="+mn-cs"/>
              </a:rPr>
              <a:t> a </a:t>
            </a:r>
            <a:r>
              <a:rPr lang="en-US" altLang="en-IT" sz="2200" b="1" dirty="0" err="1">
                <a:solidFill>
                  <a:schemeClr val="tx1"/>
                </a:solidFill>
                <a:latin typeface="+mn-lt"/>
                <a:cs typeface="+mn-cs"/>
              </a:rPr>
              <a:t>ridurre</a:t>
            </a:r>
            <a:r>
              <a:rPr lang="en-US" altLang="en-IT" sz="2200" b="1" dirty="0">
                <a:solidFill>
                  <a:schemeClr val="tx1"/>
                </a:solidFill>
                <a:latin typeface="+mn-lt"/>
                <a:cs typeface="+mn-cs"/>
              </a:rPr>
              <a:t> </a:t>
            </a:r>
            <a:r>
              <a:rPr lang="en-US" altLang="en-IT" sz="2200" b="1" dirty="0" err="1">
                <a:solidFill>
                  <a:schemeClr val="tx1"/>
                </a:solidFill>
                <a:latin typeface="+mn-lt"/>
                <a:cs typeface="+mn-cs"/>
              </a:rPr>
              <a:t>l'incertezza</a:t>
            </a:r>
            <a:r>
              <a:rPr lang="en-US" altLang="en-IT" sz="2200" dirty="0">
                <a:solidFill>
                  <a:schemeClr val="tx1"/>
                </a:solidFill>
                <a:latin typeface="+mn-lt"/>
                <a:cs typeface="+mn-cs"/>
              </a:rPr>
              <a:t>. I </a:t>
            </a:r>
            <a:r>
              <a:rPr lang="en-US" altLang="en-IT" sz="2200" dirty="0" err="1">
                <a:solidFill>
                  <a:schemeClr val="tx1"/>
                </a:solidFill>
                <a:latin typeface="+mn-lt"/>
                <a:cs typeface="+mn-cs"/>
              </a:rPr>
              <a:t>contratti</a:t>
            </a:r>
            <a:r>
              <a:rPr lang="en-US" altLang="en-IT" sz="2200" dirty="0">
                <a:solidFill>
                  <a:schemeClr val="tx1"/>
                </a:solidFill>
                <a:latin typeface="+mn-lt"/>
                <a:cs typeface="+mn-cs"/>
              </a:rPr>
              <a:t> di </a:t>
            </a:r>
            <a:r>
              <a:rPr lang="en-US" altLang="en-IT" sz="2200" dirty="0" err="1">
                <a:solidFill>
                  <a:schemeClr val="tx1"/>
                </a:solidFill>
                <a:latin typeface="+mn-lt"/>
                <a:cs typeface="+mn-cs"/>
              </a:rPr>
              <a:t>impiego</a:t>
            </a:r>
            <a:r>
              <a:rPr lang="en-US" altLang="en-IT" sz="2200" dirty="0">
                <a:solidFill>
                  <a:schemeClr val="tx1"/>
                </a:solidFill>
                <a:latin typeface="+mn-lt"/>
                <a:cs typeface="+mn-cs"/>
              </a:rPr>
              <a:t> non </a:t>
            </a:r>
            <a:r>
              <a:rPr lang="en-US" altLang="en-IT" sz="2200" dirty="0" err="1">
                <a:solidFill>
                  <a:schemeClr val="tx1"/>
                </a:solidFill>
                <a:latin typeface="+mn-lt"/>
                <a:cs typeface="+mn-cs"/>
              </a:rPr>
              <a:t>riescono</a:t>
            </a:r>
            <a:r>
              <a:rPr lang="en-US" altLang="en-IT" sz="2200" dirty="0">
                <a:solidFill>
                  <a:schemeClr val="tx1"/>
                </a:solidFill>
                <a:latin typeface="+mn-lt"/>
                <a:cs typeface="+mn-cs"/>
              </a:rPr>
              <a:t> a </a:t>
            </a:r>
            <a:r>
              <a:rPr lang="en-US" altLang="en-IT" sz="2200" dirty="0" err="1">
                <a:solidFill>
                  <a:schemeClr val="tx1"/>
                </a:solidFill>
                <a:latin typeface="+mn-lt"/>
                <a:cs typeface="+mn-cs"/>
              </a:rPr>
              <a:t>disciplinare</a:t>
            </a:r>
            <a:r>
              <a:rPr lang="en-US" altLang="en-IT" sz="2200" dirty="0">
                <a:solidFill>
                  <a:schemeClr val="tx1"/>
                </a:solidFill>
                <a:latin typeface="+mn-lt"/>
                <a:cs typeface="+mn-cs"/>
              </a:rPr>
              <a:t> </a:t>
            </a:r>
            <a:r>
              <a:rPr lang="en-US" altLang="en-IT" sz="2200" dirty="0" err="1">
                <a:solidFill>
                  <a:schemeClr val="tx1"/>
                </a:solidFill>
                <a:latin typeface="+mn-lt"/>
                <a:cs typeface="+mn-cs"/>
              </a:rPr>
              <a:t>ogni</a:t>
            </a:r>
            <a:r>
              <a:rPr lang="en-US" altLang="en-IT" sz="2200" dirty="0">
                <a:solidFill>
                  <a:schemeClr val="tx1"/>
                </a:solidFill>
                <a:latin typeface="+mn-lt"/>
                <a:cs typeface="+mn-cs"/>
              </a:rPr>
              <a:t> </a:t>
            </a:r>
            <a:r>
              <a:rPr lang="en-US" altLang="en-IT" sz="2200" dirty="0" err="1">
                <a:solidFill>
                  <a:schemeClr val="tx1"/>
                </a:solidFill>
                <a:latin typeface="+mn-lt"/>
                <a:cs typeface="+mn-cs"/>
              </a:rPr>
              <a:t>aspetto</a:t>
            </a:r>
            <a:r>
              <a:rPr lang="en-US" altLang="en-IT" sz="2200" dirty="0">
                <a:solidFill>
                  <a:schemeClr val="tx1"/>
                </a:solidFill>
                <a:latin typeface="+mn-lt"/>
                <a:cs typeface="+mn-cs"/>
              </a:rPr>
              <a:t> del </a:t>
            </a:r>
            <a:r>
              <a:rPr lang="en-US" altLang="en-IT" sz="2200" dirty="0" err="1">
                <a:solidFill>
                  <a:schemeClr val="tx1"/>
                </a:solidFill>
                <a:latin typeface="+mn-lt"/>
                <a:cs typeface="+mn-cs"/>
              </a:rPr>
              <a:t>rapporto</a:t>
            </a:r>
            <a:r>
              <a:rPr lang="en-US" altLang="en-IT" sz="2200" dirty="0">
                <a:solidFill>
                  <a:schemeClr val="tx1"/>
                </a:solidFill>
                <a:latin typeface="+mn-lt"/>
                <a:cs typeface="+mn-cs"/>
              </a:rPr>
              <a:t> di </a:t>
            </a:r>
            <a:r>
              <a:rPr lang="en-US" altLang="en-IT" sz="2200" dirty="0" err="1">
                <a:solidFill>
                  <a:schemeClr val="tx1"/>
                </a:solidFill>
                <a:latin typeface="+mn-lt"/>
                <a:cs typeface="+mn-cs"/>
              </a:rPr>
              <a:t>lavoro</a:t>
            </a:r>
            <a:r>
              <a:rPr lang="en-US" altLang="en-IT" sz="2200" dirty="0">
                <a:solidFill>
                  <a:schemeClr val="tx1"/>
                </a:solidFill>
                <a:latin typeface="+mn-lt"/>
                <a:cs typeface="+mn-cs"/>
              </a:rPr>
              <a:t>.</a:t>
            </a:r>
          </a:p>
          <a:p>
            <a:pPr marL="212725" indent="-228600">
              <a:lnSpc>
                <a:spcPct val="90000"/>
              </a:lnSpc>
              <a:spcBef>
                <a:spcPts val="1138"/>
              </a:spcBef>
              <a:spcAft>
                <a:spcPts val="1138"/>
              </a:spcAft>
              <a:buClr>
                <a:srgbClr val="008080"/>
              </a:buClr>
              <a:buSzPct val="45000"/>
              <a:buFont typeface="Arial" panose="020B0604020202020204" pitchFamily="34" charset="0"/>
              <a:buChar char="•"/>
            </a:pPr>
            <a:r>
              <a:rPr lang="en-US" altLang="en-IT" sz="2200" b="1" dirty="0" err="1">
                <a:solidFill>
                  <a:schemeClr val="tx1"/>
                </a:solidFill>
                <a:latin typeface="+mn-lt"/>
                <a:cs typeface="+mn-cs"/>
              </a:rPr>
              <a:t>Riduce</a:t>
            </a:r>
            <a:r>
              <a:rPr lang="en-US" altLang="en-IT" sz="2200" b="1" dirty="0">
                <a:solidFill>
                  <a:schemeClr val="tx1"/>
                </a:solidFill>
                <a:latin typeface="+mn-lt"/>
                <a:cs typeface="+mn-cs"/>
              </a:rPr>
              <a:t> la </a:t>
            </a:r>
            <a:r>
              <a:rPr lang="en-US" altLang="en-IT" sz="2200" b="1" dirty="0" err="1">
                <a:solidFill>
                  <a:schemeClr val="tx1"/>
                </a:solidFill>
                <a:latin typeface="+mn-lt"/>
                <a:cs typeface="+mn-cs"/>
              </a:rPr>
              <a:t>necessità</a:t>
            </a:r>
            <a:r>
              <a:rPr lang="en-US" altLang="en-IT" sz="2200" b="1" dirty="0">
                <a:solidFill>
                  <a:schemeClr val="tx1"/>
                </a:solidFill>
                <a:latin typeface="+mn-lt"/>
                <a:cs typeface="+mn-cs"/>
              </a:rPr>
              <a:t> di </a:t>
            </a:r>
            <a:r>
              <a:rPr lang="en-US" altLang="en-IT" sz="2200" b="1" dirty="0" err="1">
                <a:solidFill>
                  <a:schemeClr val="tx1"/>
                </a:solidFill>
                <a:latin typeface="+mn-lt"/>
                <a:cs typeface="+mn-cs"/>
              </a:rPr>
              <a:t>supervisione</a:t>
            </a:r>
            <a:r>
              <a:rPr lang="en-US" altLang="en-IT" sz="2200" b="1" dirty="0">
                <a:solidFill>
                  <a:schemeClr val="tx1"/>
                </a:solidFill>
                <a:latin typeface="+mn-lt"/>
                <a:cs typeface="+mn-cs"/>
              </a:rPr>
              <a:t> </a:t>
            </a:r>
            <a:r>
              <a:rPr lang="en-US" altLang="en-IT" sz="2200" b="1" dirty="0" err="1">
                <a:solidFill>
                  <a:schemeClr val="tx1"/>
                </a:solidFill>
                <a:latin typeface="+mn-lt"/>
                <a:cs typeface="+mn-cs"/>
              </a:rPr>
              <a:t>organizzativa</a:t>
            </a:r>
            <a:r>
              <a:rPr lang="en-US" altLang="en-IT" sz="2200" dirty="0">
                <a:solidFill>
                  <a:schemeClr val="tx1"/>
                </a:solidFill>
                <a:latin typeface="+mn-lt"/>
                <a:cs typeface="+mn-cs"/>
              </a:rPr>
              <a:t>. </a:t>
            </a:r>
            <a:r>
              <a:rPr lang="en-US" altLang="en-IT" sz="2200" dirty="0" err="1">
                <a:solidFill>
                  <a:schemeClr val="tx1"/>
                </a:solidFill>
                <a:latin typeface="+mn-lt"/>
                <a:cs typeface="+mn-cs"/>
              </a:rPr>
              <a:t>Sono</a:t>
            </a:r>
            <a:r>
              <a:rPr lang="en-US" altLang="en-IT" sz="2200" dirty="0">
                <a:solidFill>
                  <a:schemeClr val="tx1"/>
                </a:solidFill>
                <a:latin typeface="+mn-lt"/>
                <a:cs typeface="+mn-cs"/>
              </a:rPr>
              <a:t> </a:t>
            </a:r>
            <a:r>
              <a:rPr lang="en-US" altLang="en-IT" sz="2200" dirty="0" err="1">
                <a:solidFill>
                  <a:schemeClr val="tx1"/>
                </a:solidFill>
                <a:latin typeface="+mn-lt"/>
                <a:cs typeface="+mn-cs"/>
              </a:rPr>
              <a:t>gli</a:t>
            </a:r>
            <a:r>
              <a:rPr lang="en-US" altLang="en-IT" sz="2200" dirty="0">
                <a:solidFill>
                  <a:schemeClr val="tx1"/>
                </a:solidFill>
                <a:latin typeface="+mn-lt"/>
                <a:cs typeface="+mn-cs"/>
              </a:rPr>
              <a:t> </a:t>
            </a:r>
            <a:r>
              <a:rPr lang="en-US" altLang="en-IT" sz="2200" dirty="0" err="1">
                <a:solidFill>
                  <a:schemeClr val="tx1"/>
                </a:solidFill>
                <a:latin typeface="+mn-lt"/>
                <a:cs typeface="+mn-cs"/>
              </a:rPr>
              <a:t>stessi</a:t>
            </a:r>
            <a:r>
              <a:rPr lang="en-US" altLang="en-IT" sz="2200" dirty="0">
                <a:solidFill>
                  <a:schemeClr val="tx1"/>
                </a:solidFill>
                <a:latin typeface="+mn-lt"/>
                <a:cs typeface="+mn-cs"/>
              </a:rPr>
              <a:t> </a:t>
            </a:r>
            <a:r>
              <a:rPr lang="en-US" altLang="en-IT" sz="2200" dirty="0" err="1">
                <a:solidFill>
                  <a:schemeClr val="tx1"/>
                </a:solidFill>
                <a:latin typeface="+mn-lt"/>
                <a:cs typeface="+mn-cs"/>
              </a:rPr>
              <a:t>dipendenti</a:t>
            </a:r>
            <a:r>
              <a:rPr lang="en-US" altLang="en-IT" sz="2200" dirty="0">
                <a:solidFill>
                  <a:schemeClr val="tx1"/>
                </a:solidFill>
                <a:latin typeface="+mn-lt"/>
                <a:cs typeface="+mn-cs"/>
              </a:rPr>
              <a:t> </a:t>
            </a:r>
            <a:r>
              <a:rPr lang="en-US" altLang="en-IT" sz="2200" dirty="0" err="1">
                <a:solidFill>
                  <a:schemeClr val="tx1"/>
                </a:solidFill>
                <a:latin typeface="+mn-lt"/>
                <a:cs typeface="+mn-cs"/>
              </a:rPr>
              <a:t>che</a:t>
            </a:r>
            <a:r>
              <a:rPr lang="en-US" altLang="en-IT" sz="2200" dirty="0">
                <a:solidFill>
                  <a:schemeClr val="tx1"/>
                </a:solidFill>
                <a:latin typeface="+mn-lt"/>
                <a:cs typeface="+mn-cs"/>
              </a:rPr>
              <a:t>, </a:t>
            </a:r>
            <a:r>
              <a:rPr lang="en-US" altLang="en-IT" sz="2200" dirty="0" err="1">
                <a:solidFill>
                  <a:schemeClr val="tx1"/>
                </a:solidFill>
                <a:latin typeface="+mn-lt"/>
                <a:cs typeface="+mn-cs"/>
              </a:rPr>
              <a:t>attendendosi</a:t>
            </a:r>
            <a:r>
              <a:rPr lang="en-US" altLang="en-IT" sz="2200" dirty="0">
                <a:solidFill>
                  <a:schemeClr val="tx1"/>
                </a:solidFill>
                <a:latin typeface="+mn-lt"/>
                <a:cs typeface="+mn-cs"/>
              </a:rPr>
              <a:t> </a:t>
            </a:r>
            <a:r>
              <a:rPr lang="en-US" altLang="en-IT" sz="2200" dirty="0" err="1">
                <a:solidFill>
                  <a:schemeClr val="tx1"/>
                </a:solidFill>
                <a:latin typeface="+mn-lt"/>
                <a:cs typeface="+mn-cs"/>
              </a:rPr>
              <a:t>delle</a:t>
            </a:r>
            <a:r>
              <a:rPr lang="en-US" altLang="en-IT" sz="2200" dirty="0">
                <a:solidFill>
                  <a:schemeClr val="tx1"/>
                </a:solidFill>
                <a:latin typeface="+mn-lt"/>
                <a:cs typeface="+mn-cs"/>
              </a:rPr>
              <a:t> </a:t>
            </a:r>
            <a:r>
              <a:rPr lang="en-US" altLang="en-IT" sz="2200" dirty="0" err="1">
                <a:solidFill>
                  <a:schemeClr val="tx1"/>
                </a:solidFill>
                <a:latin typeface="+mn-lt"/>
                <a:cs typeface="+mn-cs"/>
              </a:rPr>
              <a:t>ricompense</a:t>
            </a:r>
            <a:r>
              <a:rPr lang="en-US" altLang="en-IT" sz="2200" dirty="0">
                <a:solidFill>
                  <a:schemeClr val="tx1"/>
                </a:solidFill>
                <a:latin typeface="+mn-lt"/>
                <a:cs typeface="+mn-cs"/>
              </a:rPr>
              <a:t>, </a:t>
            </a:r>
            <a:r>
              <a:rPr lang="en-US" altLang="en-IT" sz="2200" dirty="0" err="1">
                <a:solidFill>
                  <a:schemeClr val="tx1"/>
                </a:solidFill>
                <a:latin typeface="+mn-lt"/>
                <a:cs typeface="+mn-cs"/>
              </a:rPr>
              <a:t>esercitano</a:t>
            </a:r>
            <a:r>
              <a:rPr lang="en-US" altLang="en-IT" sz="2200" dirty="0">
                <a:solidFill>
                  <a:schemeClr val="tx1"/>
                </a:solidFill>
                <a:latin typeface="+mn-lt"/>
                <a:cs typeface="+mn-cs"/>
              </a:rPr>
              <a:t> </a:t>
            </a:r>
            <a:r>
              <a:rPr lang="en-US" altLang="en-IT" sz="2200" dirty="0" err="1">
                <a:solidFill>
                  <a:schemeClr val="tx1"/>
                </a:solidFill>
                <a:latin typeface="+mn-lt"/>
                <a:cs typeface="+mn-cs"/>
              </a:rPr>
              <a:t>autocontrollo</a:t>
            </a:r>
            <a:r>
              <a:rPr lang="en-US" altLang="en-IT" sz="2200" dirty="0">
                <a:solidFill>
                  <a:schemeClr val="tx1"/>
                </a:solidFill>
                <a:latin typeface="+mn-lt"/>
                <a:cs typeface="+mn-cs"/>
              </a:rPr>
              <a:t> sui </a:t>
            </a:r>
            <a:r>
              <a:rPr lang="en-US" altLang="en-IT" sz="2200" dirty="0" err="1">
                <a:solidFill>
                  <a:schemeClr val="tx1"/>
                </a:solidFill>
                <a:latin typeface="+mn-lt"/>
                <a:cs typeface="+mn-cs"/>
              </a:rPr>
              <a:t>propri</a:t>
            </a:r>
            <a:r>
              <a:rPr lang="en-US" altLang="en-IT" sz="2200" dirty="0">
                <a:solidFill>
                  <a:schemeClr val="tx1"/>
                </a:solidFill>
                <a:latin typeface="+mn-lt"/>
                <a:cs typeface="+mn-cs"/>
              </a:rPr>
              <a:t> </a:t>
            </a:r>
            <a:r>
              <a:rPr lang="en-US" altLang="en-IT" sz="2200" dirty="0" err="1">
                <a:solidFill>
                  <a:schemeClr val="tx1"/>
                </a:solidFill>
                <a:latin typeface="+mn-lt"/>
                <a:cs typeface="+mn-cs"/>
              </a:rPr>
              <a:t>comportamenti</a:t>
            </a:r>
            <a:r>
              <a:rPr lang="en-US" altLang="en-IT" sz="2200" dirty="0">
                <a:solidFill>
                  <a:schemeClr val="tx1"/>
                </a:solidFill>
                <a:latin typeface="+mn-lt"/>
                <a:cs typeface="+mn-cs"/>
              </a:rPr>
              <a:t>.</a:t>
            </a:r>
          </a:p>
          <a:p>
            <a:pPr marL="212725" indent="-228600">
              <a:lnSpc>
                <a:spcPct val="90000"/>
              </a:lnSpc>
              <a:spcBef>
                <a:spcPts val="1138"/>
              </a:spcBef>
              <a:spcAft>
                <a:spcPts val="1138"/>
              </a:spcAft>
              <a:buClr>
                <a:srgbClr val="008080"/>
              </a:buClr>
              <a:buSzPct val="45000"/>
              <a:buFont typeface="Arial" panose="020B0604020202020204" pitchFamily="34" charset="0"/>
              <a:buChar char="•"/>
            </a:pPr>
            <a:r>
              <a:rPr lang="en-US" altLang="en-IT" sz="2200" dirty="0" err="1">
                <a:solidFill>
                  <a:schemeClr val="tx1"/>
                </a:solidFill>
                <a:latin typeface="+mn-lt"/>
                <a:cs typeface="+mn-cs"/>
              </a:rPr>
              <a:t>Fornisce</a:t>
            </a:r>
            <a:r>
              <a:rPr lang="en-US" altLang="en-IT" sz="2200" dirty="0">
                <a:solidFill>
                  <a:schemeClr val="tx1"/>
                </a:solidFill>
                <a:latin typeface="+mn-lt"/>
                <a:cs typeface="+mn-cs"/>
              </a:rPr>
              <a:t> la </a:t>
            </a:r>
            <a:r>
              <a:rPr lang="en-US" altLang="en-IT" sz="2200" dirty="0" err="1">
                <a:solidFill>
                  <a:schemeClr val="tx1"/>
                </a:solidFill>
                <a:latin typeface="+mn-lt"/>
                <a:cs typeface="+mn-cs"/>
              </a:rPr>
              <a:t>sensazione</a:t>
            </a:r>
            <a:r>
              <a:rPr lang="en-US" altLang="en-IT" sz="2200" dirty="0">
                <a:solidFill>
                  <a:schemeClr val="tx1"/>
                </a:solidFill>
                <a:latin typeface="+mn-lt"/>
                <a:cs typeface="+mn-cs"/>
              </a:rPr>
              <a:t> di</a:t>
            </a:r>
            <a:r>
              <a:rPr lang="en-US" altLang="en-IT" sz="2200" b="1" dirty="0">
                <a:solidFill>
                  <a:schemeClr val="tx1"/>
                </a:solidFill>
                <a:latin typeface="+mn-lt"/>
                <a:cs typeface="+mn-cs"/>
              </a:rPr>
              <a:t> </a:t>
            </a:r>
            <a:r>
              <a:rPr lang="en-US" altLang="en-IT" sz="2200" b="1" dirty="0" err="1">
                <a:solidFill>
                  <a:schemeClr val="tx1"/>
                </a:solidFill>
                <a:latin typeface="+mn-lt"/>
                <a:cs typeface="+mn-cs"/>
              </a:rPr>
              <a:t>influenzare</a:t>
            </a:r>
            <a:r>
              <a:rPr lang="en-US" altLang="en-IT" sz="2200" b="1" dirty="0">
                <a:solidFill>
                  <a:schemeClr val="tx1"/>
                </a:solidFill>
                <a:latin typeface="+mn-lt"/>
                <a:cs typeface="+mn-cs"/>
              </a:rPr>
              <a:t> il proprio </a:t>
            </a:r>
            <a:r>
              <a:rPr lang="en-US" altLang="en-IT" sz="2200" b="1" dirty="0" err="1">
                <a:solidFill>
                  <a:schemeClr val="tx1"/>
                </a:solidFill>
                <a:latin typeface="+mn-lt"/>
                <a:cs typeface="+mn-cs"/>
              </a:rPr>
              <a:t>destino</a:t>
            </a:r>
            <a:r>
              <a:rPr lang="en-US" altLang="en-IT" sz="2200" dirty="0">
                <a:solidFill>
                  <a:schemeClr val="tx1"/>
                </a:solidFill>
                <a:latin typeface="+mn-lt"/>
                <a:cs typeface="+mn-cs"/>
              </a:rPr>
              <a:t> </a:t>
            </a:r>
            <a:r>
              <a:rPr lang="en-US" altLang="en-IT" sz="2200" dirty="0" err="1">
                <a:solidFill>
                  <a:schemeClr val="tx1"/>
                </a:solidFill>
                <a:latin typeface="+mn-lt"/>
                <a:cs typeface="+mn-cs"/>
              </a:rPr>
              <a:t>all'interno</a:t>
            </a:r>
            <a:r>
              <a:rPr lang="en-US" altLang="en-IT" sz="2200" dirty="0">
                <a:solidFill>
                  <a:schemeClr val="tx1"/>
                </a:solidFill>
                <a:latin typeface="+mn-lt"/>
                <a:cs typeface="+mn-cs"/>
              </a:rPr>
              <a:t> </a:t>
            </a:r>
            <a:r>
              <a:rPr lang="en-US" altLang="en-IT" sz="2200" dirty="0" err="1">
                <a:solidFill>
                  <a:schemeClr val="tx1"/>
                </a:solidFill>
                <a:latin typeface="+mn-lt"/>
                <a:cs typeface="+mn-cs"/>
              </a:rPr>
              <a:t>dell'organizzazione</a:t>
            </a:r>
            <a:r>
              <a:rPr lang="en-US" altLang="en-IT" sz="2200" dirty="0">
                <a:solidFill>
                  <a:schemeClr val="tx1"/>
                </a:solidFill>
                <a:latin typeface="+mn-lt"/>
                <a:cs typeface="+mn-cs"/>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3" name="Rectangle 3994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945" name="Rectangle 3994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47" name="Rectangle 3994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49" name="Rectangle 3994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51" name="Rectangle 3995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53" name="Freeform: Shape 3995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955" name="Rectangle 3995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7" name="Rectangle 1">
            <a:extLst>
              <a:ext uri="{FF2B5EF4-FFF2-40B4-BE49-F238E27FC236}">
                <a16:creationId xmlns:a16="http://schemas.microsoft.com/office/drawing/2014/main" id="{BBAE1050-DFA3-3A9C-315D-7366FEE0AEAF}"/>
              </a:ext>
            </a:extLst>
          </p:cNvPr>
          <p:cNvSpPr>
            <a:spLocks noGrp="1" noChangeArrowheads="1"/>
          </p:cNvSpPr>
          <p:nvPr>
            <p:ph type="title" idx="4294967295"/>
          </p:nvPr>
        </p:nvSpPr>
        <p:spPr>
          <a:xfrm>
            <a:off x="466722" y="586855"/>
            <a:ext cx="3201366" cy="3387497"/>
          </a:xfrm>
        </p:spPr>
        <p:txBody>
          <a:bodyPr vert="horz" lIns="91440" tIns="45720" rIns="91440" bIns="45720" rtlCol="0" anchor="b">
            <a:normAutofit/>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IT" sz="4000" kern="1200">
                <a:solidFill>
                  <a:srgbClr val="FFFFFF"/>
                </a:solidFill>
                <a:latin typeface="+mj-lt"/>
                <a:ea typeface="+mj-ea"/>
                <a:cs typeface="+mj-cs"/>
              </a:rPr>
              <a:t>Creazione del contratto psicologico: il processo</a:t>
            </a:r>
          </a:p>
        </p:txBody>
      </p:sp>
      <p:sp>
        <p:nvSpPr>
          <p:cNvPr id="39938" name="Text Box 2">
            <a:extLst>
              <a:ext uri="{FF2B5EF4-FFF2-40B4-BE49-F238E27FC236}">
                <a16:creationId xmlns:a16="http://schemas.microsoft.com/office/drawing/2014/main" id="{B0494A03-ACBB-6C5D-F9B9-8172F0E7BC11}"/>
              </a:ext>
            </a:extLst>
          </p:cNvPr>
          <p:cNvSpPr txBox="1">
            <a:spLocks noChangeArrowheads="1"/>
          </p:cNvSpPr>
          <p:nvPr/>
        </p:nvSpPr>
        <p:spPr bwMode="auto">
          <a:xfrm>
            <a:off x="4134810" y="649480"/>
            <a:ext cx="7737875" cy="594323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Autofit/>
          </a:bodyPr>
          <a:lstStyle>
            <a:lvl1pPr marL="212725" indent="-212725">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2400">
                <a:solidFill>
                  <a:srgbClr val="000000"/>
                </a:solidFill>
                <a:latin typeface="Verdana" panose="020B0604030504040204" pitchFamily="34" charset="0"/>
                <a:cs typeface="Arial" panose="020B0604020202020204" pitchFamily="34" charset="0"/>
              </a:defRPr>
            </a:lvl1pPr>
            <a:lvl2pPr>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2400">
                <a:solidFill>
                  <a:srgbClr val="000000"/>
                </a:solidFill>
                <a:latin typeface="Verdana" panose="020B0604030504040204" pitchFamily="34" charset="0"/>
                <a:cs typeface="Arial" panose="020B0604020202020204" pitchFamily="34" charset="0"/>
              </a:defRPr>
            </a:lvl2pPr>
            <a:lvl3pPr>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2400">
                <a:solidFill>
                  <a:srgbClr val="000000"/>
                </a:solidFill>
                <a:latin typeface="Verdana" panose="020B0604030504040204" pitchFamily="34" charset="0"/>
                <a:cs typeface="Arial" panose="020B0604020202020204" pitchFamily="34" charset="0"/>
              </a:defRPr>
            </a:lvl3pPr>
            <a:lvl4pPr>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2400">
                <a:solidFill>
                  <a:srgbClr val="000000"/>
                </a:solidFill>
                <a:latin typeface="Verdana" panose="020B0604030504040204" pitchFamily="34" charset="0"/>
                <a:cs typeface="Arial" panose="020B0604020202020204" pitchFamily="34" charset="0"/>
              </a:defRPr>
            </a:lvl4pPr>
            <a:lvl5pPr>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2400">
                <a:solidFill>
                  <a:srgbClr val="000000"/>
                </a:solidFill>
                <a:latin typeface="Verdana" panose="020B060403050404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2400">
                <a:solidFill>
                  <a:srgbClr val="000000"/>
                </a:solidFill>
                <a:latin typeface="Verdana" panose="020B060403050404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2400">
                <a:solidFill>
                  <a:srgbClr val="000000"/>
                </a:solidFill>
                <a:latin typeface="Verdana" panose="020B060403050404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2400">
                <a:solidFill>
                  <a:srgbClr val="000000"/>
                </a:solidFill>
                <a:latin typeface="Verdana" panose="020B060403050404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sz="2400">
                <a:solidFill>
                  <a:srgbClr val="000000"/>
                </a:solidFill>
                <a:latin typeface="Verdana" panose="020B0604030504040204" pitchFamily="34" charset="0"/>
                <a:cs typeface="Arial" panose="020B0604020202020204" pitchFamily="34" charset="0"/>
              </a:defRPr>
            </a:lvl9pPr>
          </a:lstStyle>
          <a:p>
            <a:pPr indent="-228600">
              <a:lnSpc>
                <a:spcPct val="90000"/>
              </a:lnSpc>
              <a:spcBef>
                <a:spcPts val="575"/>
              </a:spcBef>
              <a:spcAft>
                <a:spcPts val="575"/>
              </a:spcAft>
              <a:buClr>
                <a:srgbClr val="008080"/>
              </a:buClr>
              <a:buSzPct val="45000"/>
              <a:buFont typeface="Arial" panose="020B0604020202020204" pitchFamily="34" charset="0"/>
              <a:buChar char="•"/>
            </a:pPr>
            <a:r>
              <a:rPr lang="en-US" altLang="en-IT" dirty="0">
                <a:solidFill>
                  <a:schemeClr val="tx1"/>
                </a:solidFill>
                <a:latin typeface="+mn-lt"/>
                <a:cs typeface="+mn-cs"/>
              </a:rPr>
              <a:t>Il/la </a:t>
            </a:r>
            <a:r>
              <a:rPr lang="en-US" altLang="en-IT" b="1" dirty="0" err="1">
                <a:solidFill>
                  <a:schemeClr val="tx1"/>
                </a:solidFill>
                <a:latin typeface="+mn-lt"/>
                <a:cs typeface="+mn-cs"/>
              </a:rPr>
              <a:t>dipendente</a:t>
            </a:r>
            <a:r>
              <a:rPr lang="en-US" altLang="en-IT" dirty="0">
                <a:solidFill>
                  <a:schemeClr val="tx1"/>
                </a:solidFill>
                <a:latin typeface="+mn-lt"/>
                <a:cs typeface="+mn-cs"/>
              </a:rPr>
              <a:t> </a:t>
            </a:r>
            <a:r>
              <a:rPr lang="en-US" altLang="en-IT" dirty="0" err="1">
                <a:solidFill>
                  <a:schemeClr val="tx1"/>
                </a:solidFill>
                <a:latin typeface="+mn-lt"/>
                <a:cs typeface="+mn-cs"/>
              </a:rPr>
              <a:t>attraverso</a:t>
            </a:r>
            <a:r>
              <a:rPr lang="en-US" altLang="en-IT" dirty="0">
                <a:solidFill>
                  <a:schemeClr val="tx1"/>
                </a:solidFill>
                <a:latin typeface="+mn-lt"/>
                <a:cs typeface="+mn-cs"/>
              </a:rPr>
              <a:t> la </a:t>
            </a:r>
            <a:r>
              <a:rPr lang="en-US" altLang="en-IT" dirty="0" err="1">
                <a:solidFill>
                  <a:schemeClr val="tx1"/>
                </a:solidFill>
                <a:latin typeface="+mn-lt"/>
                <a:cs typeface="+mn-cs"/>
              </a:rPr>
              <a:t>stipulazione</a:t>
            </a:r>
            <a:r>
              <a:rPr lang="en-US" altLang="en-IT" dirty="0">
                <a:solidFill>
                  <a:schemeClr val="tx1"/>
                </a:solidFill>
                <a:latin typeface="+mn-lt"/>
                <a:cs typeface="+mn-cs"/>
              </a:rPr>
              <a:t> del </a:t>
            </a:r>
            <a:r>
              <a:rPr lang="en-US" altLang="en-IT" dirty="0" err="1">
                <a:solidFill>
                  <a:schemeClr val="tx1"/>
                </a:solidFill>
                <a:latin typeface="+mn-lt"/>
                <a:cs typeface="+mn-cs"/>
              </a:rPr>
              <a:t>contratto</a:t>
            </a:r>
            <a:r>
              <a:rPr lang="en-US" altLang="en-IT" dirty="0">
                <a:solidFill>
                  <a:schemeClr val="tx1"/>
                </a:solidFill>
                <a:latin typeface="+mn-lt"/>
                <a:cs typeface="+mn-cs"/>
              </a:rPr>
              <a:t> </a:t>
            </a:r>
            <a:r>
              <a:rPr lang="en-US" altLang="en-IT" dirty="0" err="1">
                <a:solidFill>
                  <a:schemeClr val="tx1"/>
                </a:solidFill>
                <a:latin typeface="+mn-lt"/>
                <a:cs typeface="+mn-cs"/>
              </a:rPr>
              <a:t>svolge</a:t>
            </a:r>
            <a:r>
              <a:rPr lang="en-US" altLang="en-IT" dirty="0">
                <a:solidFill>
                  <a:schemeClr val="tx1"/>
                </a:solidFill>
                <a:latin typeface="+mn-lt"/>
                <a:cs typeface="+mn-cs"/>
              </a:rPr>
              <a:t> </a:t>
            </a:r>
            <a:r>
              <a:rPr lang="en-US" altLang="en-IT" dirty="0" err="1">
                <a:solidFill>
                  <a:schemeClr val="tx1"/>
                </a:solidFill>
                <a:latin typeface="+mn-lt"/>
                <a:cs typeface="+mn-cs"/>
              </a:rPr>
              <a:t>un'attività</a:t>
            </a:r>
            <a:r>
              <a:rPr lang="en-US" altLang="en-IT" dirty="0">
                <a:solidFill>
                  <a:schemeClr val="tx1"/>
                </a:solidFill>
                <a:latin typeface="+mn-lt"/>
                <a:cs typeface="+mn-cs"/>
              </a:rPr>
              <a:t> </a:t>
            </a:r>
            <a:r>
              <a:rPr lang="en-US" altLang="en-IT" dirty="0" err="1">
                <a:solidFill>
                  <a:schemeClr val="tx1"/>
                </a:solidFill>
                <a:latin typeface="+mn-lt"/>
                <a:cs typeface="+mn-cs"/>
              </a:rPr>
              <a:t>lavorativa</a:t>
            </a:r>
            <a:r>
              <a:rPr lang="en-US" altLang="en-IT" dirty="0">
                <a:solidFill>
                  <a:schemeClr val="tx1"/>
                </a:solidFill>
                <a:latin typeface="+mn-lt"/>
                <a:cs typeface="+mn-cs"/>
              </a:rPr>
              <a:t> </a:t>
            </a:r>
            <a:r>
              <a:rPr lang="en-US" altLang="en-IT" i="1" dirty="0">
                <a:solidFill>
                  <a:schemeClr val="tx1"/>
                </a:solidFill>
                <a:latin typeface="+mn-lt"/>
                <a:cs typeface="+mn-cs"/>
              </a:rPr>
              <a:t>alle </a:t>
            </a:r>
            <a:r>
              <a:rPr lang="en-US" altLang="en-IT" i="1" dirty="0" err="1">
                <a:solidFill>
                  <a:schemeClr val="tx1"/>
                </a:solidFill>
                <a:latin typeface="+mn-lt"/>
                <a:cs typeface="+mn-cs"/>
              </a:rPr>
              <a:t>dipendenze</a:t>
            </a:r>
            <a:r>
              <a:rPr lang="en-US" altLang="en-IT" i="1" dirty="0">
                <a:solidFill>
                  <a:schemeClr val="tx1"/>
                </a:solidFill>
                <a:latin typeface="+mn-lt"/>
                <a:cs typeface="+mn-cs"/>
              </a:rPr>
              <a:t> del </a:t>
            </a:r>
            <a:r>
              <a:rPr lang="en-US" altLang="en-IT" i="1" dirty="0" err="1">
                <a:solidFill>
                  <a:schemeClr val="tx1"/>
                </a:solidFill>
                <a:latin typeface="+mn-lt"/>
                <a:cs typeface="+mn-cs"/>
              </a:rPr>
              <a:t>datore</a:t>
            </a:r>
            <a:r>
              <a:rPr lang="en-US" altLang="en-IT" i="1" dirty="0">
                <a:solidFill>
                  <a:schemeClr val="tx1"/>
                </a:solidFill>
                <a:latin typeface="+mn-lt"/>
                <a:cs typeface="+mn-cs"/>
              </a:rPr>
              <a:t> di </a:t>
            </a:r>
            <a:r>
              <a:rPr lang="en-US" altLang="en-IT" i="1" dirty="0" err="1">
                <a:solidFill>
                  <a:schemeClr val="tx1"/>
                </a:solidFill>
                <a:latin typeface="+mn-lt"/>
                <a:cs typeface="+mn-cs"/>
              </a:rPr>
              <a:t>lavoro</a:t>
            </a:r>
            <a:r>
              <a:rPr lang="en-US" altLang="en-IT" dirty="0">
                <a:solidFill>
                  <a:schemeClr val="tx1"/>
                </a:solidFill>
                <a:latin typeface="+mn-lt"/>
                <a:cs typeface="+mn-cs"/>
              </a:rPr>
              <a:t>.</a:t>
            </a:r>
          </a:p>
          <a:p>
            <a:pPr indent="-228600">
              <a:lnSpc>
                <a:spcPct val="90000"/>
              </a:lnSpc>
              <a:spcBef>
                <a:spcPts val="575"/>
              </a:spcBef>
              <a:spcAft>
                <a:spcPts val="575"/>
              </a:spcAft>
              <a:buClr>
                <a:srgbClr val="008080"/>
              </a:buClr>
              <a:buSzPct val="45000"/>
              <a:buFont typeface="Arial" panose="020B0604020202020204" pitchFamily="34" charset="0"/>
              <a:buChar char="•"/>
            </a:pPr>
            <a:r>
              <a:rPr lang="en-US" altLang="en-IT" dirty="0">
                <a:solidFill>
                  <a:schemeClr val="tx1"/>
                </a:solidFill>
                <a:latin typeface="+mn-lt"/>
                <a:cs typeface="+mn-cs"/>
              </a:rPr>
              <a:t>Il </a:t>
            </a:r>
            <a:r>
              <a:rPr lang="en-US" altLang="en-IT" dirty="0" err="1">
                <a:solidFill>
                  <a:schemeClr val="tx1"/>
                </a:solidFill>
                <a:latin typeface="+mn-lt"/>
                <a:cs typeface="+mn-cs"/>
              </a:rPr>
              <a:t>datore</a:t>
            </a:r>
            <a:r>
              <a:rPr lang="en-US" altLang="en-IT" dirty="0">
                <a:solidFill>
                  <a:schemeClr val="tx1"/>
                </a:solidFill>
                <a:latin typeface="+mn-lt"/>
                <a:cs typeface="+mn-cs"/>
              </a:rPr>
              <a:t> di </a:t>
            </a:r>
            <a:r>
              <a:rPr lang="en-US" altLang="en-IT" dirty="0" err="1">
                <a:solidFill>
                  <a:schemeClr val="tx1"/>
                </a:solidFill>
                <a:latin typeface="+mn-lt"/>
                <a:cs typeface="+mn-cs"/>
              </a:rPr>
              <a:t>lavoro</a:t>
            </a:r>
            <a:r>
              <a:rPr lang="en-US" altLang="en-IT" dirty="0">
                <a:solidFill>
                  <a:schemeClr val="tx1"/>
                </a:solidFill>
                <a:latin typeface="+mn-lt"/>
                <a:cs typeface="+mn-cs"/>
              </a:rPr>
              <a:t> </a:t>
            </a:r>
            <a:r>
              <a:rPr lang="en-US" altLang="en-IT" dirty="0" err="1">
                <a:solidFill>
                  <a:schemeClr val="tx1"/>
                </a:solidFill>
                <a:latin typeface="+mn-lt"/>
                <a:cs typeface="+mn-cs"/>
              </a:rPr>
              <a:t>viene</a:t>
            </a:r>
            <a:r>
              <a:rPr lang="en-US" altLang="en-IT" dirty="0">
                <a:solidFill>
                  <a:schemeClr val="tx1"/>
                </a:solidFill>
                <a:latin typeface="+mn-lt"/>
                <a:cs typeface="+mn-cs"/>
              </a:rPr>
              <a:t> </a:t>
            </a:r>
            <a:r>
              <a:rPr lang="en-US" altLang="en-IT" dirty="0" err="1">
                <a:solidFill>
                  <a:schemeClr val="tx1"/>
                </a:solidFill>
                <a:latin typeface="+mn-lt"/>
                <a:cs typeface="+mn-cs"/>
              </a:rPr>
              <a:t>identificato</a:t>
            </a:r>
            <a:r>
              <a:rPr lang="en-US" altLang="en-IT" dirty="0">
                <a:solidFill>
                  <a:schemeClr val="tx1"/>
                </a:solidFill>
                <a:latin typeface="+mn-lt"/>
                <a:cs typeface="+mn-cs"/>
              </a:rPr>
              <a:t> e </a:t>
            </a:r>
            <a:r>
              <a:rPr lang="en-US" altLang="en-IT" dirty="0" err="1">
                <a:solidFill>
                  <a:schemeClr val="tx1"/>
                </a:solidFill>
                <a:latin typeface="+mn-lt"/>
                <a:cs typeface="+mn-cs"/>
              </a:rPr>
              <a:t>proiettato</a:t>
            </a:r>
            <a:r>
              <a:rPr lang="en-US" altLang="en-IT" dirty="0">
                <a:solidFill>
                  <a:schemeClr val="tx1"/>
                </a:solidFill>
                <a:latin typeface="+mn-lt"/>
                <a:cs typeface="+mn-cs"/>
              </a:rPr>
              <a:t> </a:t>
            </a:r>
            <a:r>
              <a:rPr lang="en-US" altLang="en-IT" dirty="0" err="1">
                <a:solidFill>
                  <a:schemeClr val="tx1"/>
                </a:solidFill>
                <a:latin typeface="+mn-lt"/>
                <a:cs typeface="+mn-cs"/>
              </a:rPr>
              <a:t>sull’</a:t>
            </a:r>
            <a:r>
              <a:rPr lang="en-US" altLang="en-IT" b="1" dirty="0" err="1">
                <a:solidFill>
                  <a:schemeClr val="tx1"/>
                </a:solidFill>
                <a:latin typeface="+mn-lt"/>
                <a:cs typeface="+mn-cs"/>
              </a:rPr>
              <a:t>organizzazione</a:t>
            </a:r>
            <a:r>
              <a:rPr lang="en-US" altLang="en-IT" dirty="0">
                <a:solidFill>
                  <a:schemeClr val="tx1"/>
                </a:solidFill>
                <a:latin typeface="+mn-lt"/>
                <a:cs typeface="+mn-cs"/>
              </a:rPr>
              <a:t>. </a:t>
            </a:r>
          </a:p>
          <a:p>
            <a:pPr indent="-228600">
              <a:lnSpc>
                <a:spcPct val="90000"/>
              </a:lnSpc>
              <a:spcBef>
                <a:spcPts val="575"/>
              </a:spcBef>
              <a:spcAft>
                <a:spcPts val="575"/>
              </a:spcAft>
              <a:buClr>
                <a:srgbClr val="008080"/>
              </a:buClr>
              <a:buSzPct val="45000"/>
              <a:buFont typeface="Arial" panose="020B0604020202020204" pitchFamily="34" charset="0"/>
              <a:buChar char="•"/>
            </a:pPr>
            <a:r>
              <a:rPr lang="en-US" altLang="en-IT" dirty="0" err="1">
                <a:solidFill>
                  <a:schemeClr val="tx1"/>
                </a:solidFill>
                <a:latin typeface="+mn-lt"/>
                <a:cs typeface="+mn-cs"/>
              </a:rPr>
              <a:t>Gli</a:t>
            </a:r>
            <a:r>
              <a:rPr lang="en-US" altLang="en-IT" dirty="0">
                <a:solidFill>
                  <a:schemeClr val="tx1"/>
                </a:solidFill>
                <a:latin typeface="+mn-lt"/>
                <a:cs typeface="+mn-cs"/>
              </a:rPr>
              <a:t> </a:t>
            </a:r>
            <a:r>
              <a:rPr lang="en-US" altLang="en-IT" dirty="0" err="1">
                <a:solidFill>
                  <a:schemeClr val="tx1"/>
                </a:solidFill>
                <a:latin typeface="+mn-lt"/>
                <a:cs typeface="+mn-cs"/>
              </a:rPr>
              <a:t>obiettivi</a:t>
            </a:r>
            <a:r>
              <a:rPr lang="en-US" altLang="en-IT" dirty="0">
                <a:solidFill>
                  <a:schemeClr val="tx1"/>
                </a:solidFill>
                <a:latin typeface="+mn-lt"/>
                <a:cs typeface="+mn-cs"/>
              </a:rPr>
              <a:t> </a:t>
            </a:r>
            <a:r>
              <a:rPr lang="en-US" altLang="en-IT" dirty="0" err="1">
                <a:solidFill>
                  <a:schemeClr val="tx1"/>
                </a:solidFill>
                <a:latin typeface="+mn-lt"/>
                <a:cs typeface="+mn-cs"/>
              </a:rPr>
              <a:t>dell'org</a:t>
            </a:r>
            <a:r>
              <a:rPr lang="en-US" altLang="en-IT" dirty="0">
                <a:solidFill>
                  <a:schemeClr val="tx1"/>
                </a:solidFill>
                <a:latin typeface="+mn-lt"/>
                <a:cs typeface="+mn-cs"/>
              </a:rPr>
              <a:t>. </a:t>
            </a:r>
            <a:r>
              <a:rPr lang="en-US" altLang="en-IT" dirty="0" err="1">
                <a:solidFill>
                  <a:schemeClr val="tx1"/>
                </a:solidFill>
                <a:latin typeface="+mn-lt"/>
                <a:cs typeface="+mn-cs"/>
              </a:rPr>
              <a:t>possono</a:t>
            </a:r>
            <a:r>
              <a:rPr lang="en-US" altLang="en-IT" dirty="0">
                <a:solidFill>
                  <a:schemeClr val="tx1"/>
                </a:solidFill>
                <a:latin typeface="+mn-lt"/>
                <a:cs typeface="+mn-cs"/>
              </a:rPr>
              <a:t> </a:t>
            </a:r>
            <a:r>
              <a:rPr lang="en-US" altLang="en-IT" dirty="0" err="1">
                <a:solidFill>
                  <a:schemeClr val="tx1"/>
                </a:solidFill>
                <a:latin typeface="+mn-lt"/>
                <a:cs typeface="+mn-cs"/>
              </a:rPr>
              <a:t>incoraggiare</a:t>
            </a:r>
            <a:r>
              <a:rPr lang="en-US" altLang="en-IT" dirty="0">
                <a:solidFill>
                  <a:schemeClr val="tx1"/>
                </a:solidFill>
                <a:latin typeface="+mn-lt"/>
                <a:cs typeface="+mn-cs"/>
              </a:rPr>
              <a:t> lo </a:t>
            </a:r>
            <a:r>
              <a:rPr lang="en-US" altLang="en-IT" dirty="0" err="1">
                <a:solidFill>
                  <a:schemeClr val="tx1"/>
                </a:solidFill>
                <a:latin typeface="+mn-lt"/>
                <a:cs typeface="+mn-cs"/>
              </a:rPr>
              <a:t>sviluppo</a:t>
            </a:r>
            <a:r>
              <a:rPr lang="en-US" altLang="en-IT" dirty="0">
                <a:solidFill>
                  <a:schemeClr val="tx1"/>
                </a:solidFill>
                <a:latin typeface="+mn-lt"/>
                <a:cs typeface="+mn-cs"/>
              </a:rPr>
              <a:t> del </a:t>
            </a:r>
            <a:r>
              <a:rPr lang="en-US" altLang="en-IT" dirty="0" err="1">
                <a:solidFill>
                  <a:schemeClr val="tx1"/>
                </a:solidFill>
                <a:latin typeface="+mn-lt"/>
                <a:cs typeface="+mn-cs"/>
              </a:rPr>
              <a:t>contratto</a:t>
            </a:r>
            <a:r>
              <a:rPr lang="en-US" altLang="en-IT" dirty="0">
                <a:solidFill>
                  <a:schemeClr val="tx1"/>
                </a:solidFill>
                <a:latin typeface="+mn-lt"/>
                <a:cs typeface="+mn-cs"/>
              </a:rPr>
              <a:t> </a:t>
            </a:r>
            <a:r>
              <a:rPr lang="en-US" altLang="en-IT" dirty="0" err="1">
                <a:solidFill>
                  <a:schemeClr val="tx1"/>
                </a:solidFill>
                <a:latin typeface="+mn-lt"/>
                <a:cs typeface="+mn-cs"/>
              </a:rPr>
              <a:t>psicologico</a:t>
            </a:r>
            <a:r>
              <a:rPr lang="en-US" altLang="en-IT" dirty="0">
                <a:solidFill>
                  <a:schemeClr val="tx1"/>
                </a:solidFill>
                <a:latin typeface="+mn-lt"/>
                <a:cs typeface="+mn-cs"/>
              </a:rPr>
              <a:t> in </a:t>
            </a:r>
            <a:r>
              <a:rPr lang="en-US" altLang="en-IT" dirty="0" err="1">
                <a:solidFill>
                  <a:schemeClr val="tx1"/>
                </a:solidFill>
                <a:latin typeface="+mn-lt"/>
                <a:cs typeface="+mn-cs"/>
              </a:rPr>
              <a:t>diversi</a:t>
            </a:r>
            <a:r>
              <a:rPr lang="en-US" altLang="en-IT" dirty="0">
                <a:solidFill>
                  <a:schemeClr val="tx1"/>
                </a:solidFill>
                <a:latin typeface="+mn-lt"/>
                <a:cs typeface="+mn-cs"/>
              </a:rPr>
              <a:t> </a:t>
            </a:r>
            <a:r>
              <a:rPr lang="en-US" altLang="en-IT" dirty="0" err="1">
                <a:solidFill>
                  <a:schemeClr val="tx1"/>
                </a:solidFill>
                <a:latin typeface="+mn-lt"/>
                <a:cs typeface="+mn-cs"/>
              </a:rPr>
              <a:t>modi</a:t>
            </a:r>
            <a:r>
              <a:rPr lang="en-US" altLang="en-IT" dirty="0">
                <a:solidFill>
                  <a:schemeClr val="tx1"/>
                </a:solidFill>
                <a:latin typeface="+mn-lt"/>
                <a:cs typeface="+mn-cs"/>
              </a:rPr>
              <a:t>: </a:t>
            </a:r>
          </a:p>
          <a:p>
            <a:pPr marL="587375" lvl="1" indent="-228600">
              <a:spcBef>
                <a:spcPts val="575"/>
              </a:spcBef>
              <a:spcAft>
                <a:spcPts val="575"/>
              </a:spcAft>
              <a:buFont typeface="Arial" panose="020B0604020202020204" pitchFamily="34" charset="0"/>
              <a:buChar char="•"/>
            </a:pPr>
            <a:r>
              <a:rPr lang="en-US" altLang="en-IT" b="1" dirty="0" err="1">
                <a:solidFill>
                  <a:schemeClr val="tx1"/>
                </a:solidFill>
                <a:latin typeface="+mn-lt"/>
                <a:cs typeface="+mn-cs"/>
              </a:rPr>
              <a:t>comunicazione</a:t>
            </a:r>
            <a:r>
              <a:rPr lang="en-US" altLang="en-IT" dirty="0">
                <a:solidFill>
                  <a:schemeClr val="tx1"/>
                </a:solidFill>
                <a:latin typeface="+mn-lt"/>
                <a:cs typeface="+mn-cs"/>
              </a:rPr>
              <a:t> (es. </a:t>
            </a:r>
            <a:r>
              <a:rPr lang="en-US" altLang="en-IT" i="1" dirty="0" err="1">
                <a:solidFill>
                  <a:schemeClr val="tx1"/>
                </a:solidFill>
                <a:latin typeface="+mn-lt"/>
                <a:cs typeface="+mn-cs"/>
              </a:rPr>
              <a:t>brevi</a:t>
            </a:r>
            <a:r>
              <a:rPr lang="en-US" altLang="en-IT" i="1" dirty="0">
                <a:solidFill>
                  <a:schemeClr val="tx1"/>
                </a:solidFill>
                <a:latin typeface="+mn-lt"/>
                <a:cs typeface="+mn-cs"/>
              </a:rPr>
              <a:t> </a:t>
            </a:r>
            <a:r>
              <a:rPr lang="en-US" altLang="en-IT" i="1" dirty="0" err="1">
                <a:solidFill>
                  <a:schemeClr val="tx1"/>
                </a:solidFill>
                <a:latin typeface="+mn-lt"/>
                <a:cs typeface="+mn-cs"/>
              </a:rPr>
              <a:t>messagg</a:t>
            </a:r>
            <a:r>
              <a:rPr lang="en-US" altLang="en-IT" dirty="0" err="1">
                <a:solidFill>
                  <a:schemeClr val="tx1"/>
                </a:solidFill>
                <a:latin typeface="+mn-lt"/>
                <a:cs typeface="+mn-cs"/>
              </a:rPr>
              <a:t>i</a:t>
            </a:r>
            <a:r>
              <a:rPr lang="en-US" altLang="en-IT" dirty="0">
                <a:solidFill>
                  <a:schemeClr val="tx1"/>
                </a:solidFill>
                <a:latin typeface="+mn-lt"/>
                <a:cs typeface="+mn-cs"/>
              </a:rPr>
              <a:t> </a:t>
            </a:r>
            <a:r>
              <a:rPr lang="en-US" altLang="en-IT" dirty="0" err="1">
                <a:solidFill>
                  <a:schemeClr val="tx1"/>
                </a:solidFill>
                <a:latin typeface="+mn-lt"/>
                <a:cs typeface="+mn-cs"/>
              </a:rPr>
              <a:t>sulle</a:t>
            </a:r>
            <a:r>
              <a:rPr lang="en-US" altLang="en-IT" dirty="0">
                <a:solidFill>
                  <a:schemeClr val="tx1"/>
                </a:solidFill>
                <a:latin typeface="+mn-lt"/>
                <a:cs typeface="+mn-cs"/>
              </a:rPr>
              <a:t> performance o </a:t>
            </a:r>
            <a:r>
              <a:rPr lang="en-US" altLang="en-IT" i="1" dirty="0">
                <a:solidFill>
                  <a:schemeClr val="tx1"/>
                </a:solidFill>
                <a:latin typeface="+mn-lt"/>
                <a:cs typeface="+mn-cs"/>
              </a:rPr>
              <a:t>feedback</a:t>
            </a:r>
            <a:r>
              <a:rPr lang="en-US" altLang="en-IT" dirty="0">
                <a:solidFill>
                  <a:schemeClr val="tx1"/>
                </a:solidFill>
                <a:latin typeface="+mn-lt"/>
                <a:cs typeface="+mn-cs"/>
              </a:rPr>
              <a:t> </a:t>
            </a:r>
            <a:r>
              <a:rPr lang="en-US" altLang="en-IT" dirty="0" err="1">
                <a:solidFill>
                  <a:schemeClr val="tx1"/>
                </a:solidFill>
                <a:latin typeface="+mn-lt"/>
                <a:cs typeface="+mn-cs"/>
              </a:rPr>
              <a:t>sul</a:t>
            </a:r>
            <a:r>
              <a:rPr lang="en-US" altLang="en-IT" dirty="0">
                <a:solidFill>
                  <a:schemeClr val="tx1"/>
                </a:solidFill>
                <a:latin typeface="+mn-lt"/>
                <a:cs typeface="+mn-cs"/>
              </a:rPr>
              <a:t> </a:t>
            </a:r>
            <a:r>
              <a:rPr lang="en-US" altLang="en-IT" dirty="0" err="1">
                <a:solidFill>
                  <a:schemeClr val="tx1"/>
                </a:solidFill>
                <a:latin typeface="+mn-lt"/>
                <a:cs typeface="+mn-cs"/>
              </a:rPr>
              <a:t>riconoscimento</a:t>
            </a:r>
            <a:r>
              <a:rPr lang="en-US" altLang="en-IT" dirty="0">
                <a:solidFill>
                  <a:schemeClr val="tx1"/>
                </a:solidFill>
                <a:latin typeface="+mn-lt"/>
                <a:cs typeface="+mn-cs"/>
              </a:rPr>
              <a:t> </a:t>
            </a:r>
            <a:r>
              <a:rPr lang="en-US" altLang="en-IT" dirty="0" err="1">
                <a:solidFill>
                  <a:schemeClr val="tx1"/>
                </a:solidFill>
                <a:latin typeface="+mn-lt"/>
                <a:cs typeface="+mn-cs"/>
              </a:rPr>
              <a:t>della</a:t>
            </a:r>
            <a:r>
              <a:rPr lang="en-US" altLang="en-IT" dirty="0">
                <a:solidFill>
                  <a:schemeClr val="tx1"/>
                </a:solidFill>
                <a:latin typeface="+mn-lt"/>
                <a:cs typeface="+mn-cs"/>
              </a:rPr>
              <a:t> </a:t>
            </a:r>
            <a:r>
              <a:rPr lang="en-US" altLang="en-IT" dirty="0" err="1">
                <a:solidFill>
                  <a:schemeClr val="tx1"/>
                </a:solidFill>
                <a:latin typeface="+mn-lt"/>
                <a:cs typeface="+mn-cs"/>
              </a:rPr>
              <a:t>lealtà</a:t>
            </a:r>
            <a:r>
              <a:rPr lang="en-US" altLang="en-IT" dirty="0">
                <a:solidFill>
                  <a:schemeClr val="tx1"/>
                </a:solidFill>
                <a:latin typeface="+mn-lt"/>
                <a:cs typeface="+mn-cs"/>
              </a:rPr>
              <a:t>)</a:t>
            </a:r>
          </a:p>
          <a:p>
            <a:pPr marL="587375" lvl="1" indent="-228600">
              <a:spcBef>
                <a:spcPts val="575"/>
              </a:spcBef>
              <a:spcAft>
                <a:spcPts val="575"/>
              </a:spcAft>
              <a:buFont typeface="Arial" panose="020B0604020202020204" pitchFamily="34" charset="0"/>
              <a:buChar char="•"/>
            </a:pPr>
            <a:r>
              <a:rPr lang="en-US" altLang="en-IT" b="1" i="1" dirty="0" err="1">
                <a:solidFill>
                  <a:schemeClr val="tx1"/>
                </a:solidFill>
                <a:latin typeface="+mn-lt"/>
                <a:cs typeface="+mn-cs"/>
              </a:rPr>
              <a:t>incentivi</a:t>
            </a:r>
            <a:r>
              <a:rPr lang="en-US" altLang="en-IT" dirty="0">
                <a:solidFill>
                  <a:schemeClr val="tx1"/>
                </a:solidFill>
                <a:latin typeface="+mn-lt"/>
                <a:cs typeface="+mn-cs"/>
              </a:rPr>
              <a:t> </a:t>
            </a:r>
            <a:r>
              <a:rPr lang="en-US" altLang="en-IT" dirty="0" err="1">
                <a:solidFill>
                  <a:schemeClr val="tx1"/>
                </a:solidFill>
                <a:latin typeface="+mn-lt"/>
                <a:cs typeface="+mn-cs"/>
              </a:rPr>
              <a:t>offerti</a:t>
            </a:r>
            <a:endParaRPr lang="en-US" altLang="en-IT" dirty="0">
              <a:solidFill>
                <a:schemeClr val="tx1"/>
              </a:solidFill>
              <a:latin typeface="+mn-lt"/>
              <a:cs typeface="+mn-cs"/>
            </a:endParaRPr>
          </a:p>
          <a:p>
            <a:pPr marL="587375" lvl="1" indent="-228600">
              <a:spcBef>
                <a:spcPts val="575"/>
              </a:spcBef>
              <a:spcAft>
                <a:spcPts val="575"/>
              </a:spcAft>
              <a:buFont typeface="Arial" panose="020B0604020202020204" pitchFamily="34" charset="0"/>
              <a:buChar char="•"/>
            </a:pPr>
            <a:r>
              <a:rPr lang="en-US" altLang="en-IT" b="1" dirty="0" err="1">
                <a:solidFill>
                  <a:schemeClr val="tx1"/>
                </a:solidFill>
                <a:latin typeface="+mn-lt"/>
                <a:cs typeface="+mn-cs"/>
              </a:rPr>
              <a:t>Ecosistema</a:t>
            </a:r>
            <a:r>
              <a:rPr lang="en-US" altLang="en-IT" dirty="0">
                <a:solidFill>
                  <a:schemeClr val="tx1"/>
                </a:solidFill>
                <a:latin typeface="+mn-lt"/>
                <a:cs typeface="+mn-cs"/>
              </a:rPr>
              <a:t>/</a:t>
            </a:r>
            <a:r>
              <a:rPr lang="en-US" altLang="en-IT" dirty="0" err="1">
                <a:solidFill>
                  <a:schemeClr val="tx1"/>
                </a:solidFill>
                <a:latin typeface="+mn-lt"/>
                <a:cs typeface="+mn-cs"/>
              </a:rPr>
              <a:t>ambiente</a:t>
            </a:r>
            <a:r>
              <a:rPr lang="en-US" altLang="en-IT" dirty="0">
                <a:solidFill>
                  <a:schemeClr val="tx1"/>
                </a:solidFill>
                <a:latin typeface="+mn-lt"/>
                <a:cs typeface="+mn-cs"/>
              </a:rPr>
              <a:t> (</a:t>
            </a:r>
            <a:r>
              <a:rPr lang="en-US" altLang="en-IT" dirty="0" err="1">
                <a:solidFill>
                  <a:schemeClr val="tx1"/>
                </a:solidFill>
                <a:latin typeface="+mn-lt"/>
                <a:cs typeface="+mn-cs"/>
              </a:rPr>
              <a:t>valori</a:t>
            </a:r>
            <a:r>
              <a:rPr lang="en-US" altLang="en-IT" dirty="0">
                <a:solidFill>
                  <a:schemeClr val="tx1"/>
                </a:solidFill>
                <a:latin typeface="+mn-lt"/>
                <a:cs typeface="+mn-cs"/>
              </a:rPr>
              <a:t> ed </a:t>
            </a:r>
            <a:r>
              <a:rPr lang="en-US" altLang="en-IT" dirty="0" err="1">
                <a:solidFill>
                  <a:schemeClr val="tx1"/>
                </a:solidFill>
                <a:latin typeface="+mn-lt"/>
                <a:cs typeface="+mn-cs"/>
              </a:rPr>
              <a:t>artefatti</a:t>
            </a:r>
            <a:r>
              <a:rPr lang="en-US" altLang="en-IT" dirty="0">
                <a:solidFill>
                  <a:schemeClr val="tx1"/>
                </a:solidFill>
                <a:latin typeface="+mn-lt"/>
                <a:cs typeface="+mn-cs"/>
              </a:rPr>
              <a:t>)</a:t>
            </a:r>
          </a:p>
          <a:p>
            <a:pPr marL="587375" lvl="1" indent="-228600">
              <a:spcBef>
                <a:spcPts val="575"/>
              </a:spcBef>
              <a:spcAft>
                <a:spcPts val="575"/>
              </a:spcAft>
              <a:buFont typeface="Arial" panose="020B0604020202020204" pitchFamily="34" charset="0"/>
              <a:buChar char="•"/>
            </a:pPr>
            <a:r>
              <a:rPr lang="en-US" altLang="en-IT" b="1" dirty="0" err="1">
                <a:solidFill>
                  <a:schemeClr val="tx1"/>
                </a:solidFill>
                <a:latin typeface="+mn-lt"/>
                <a:cs typeface="+mn-cs"/>
              </a:rPr>
              <a:t>norme</a:t>
            </a:r>
            <a:r>
              <a:rPr lang="en-US" altLang="en-IT" b="1" dirty="0">
                <a:solidFill>
                  <a:schemeClr val="tx1"/>
                </a:solidFill>
                <a:latin typeface="+mn-lt"/>
                <a:cs typeface="+mn-cs"/>
              </a:rPr>
              <a:t> </a:t>
            </a:r>
            <a:r>
              <a:rPr lang="en-US" altLang="en-IT" b="1" dirty="0" err="1">
                <a:solidFill>
                  <a:schemeClr val="tx1"/>
                </a:solidFill>
                <a:latin typeface="+mn-lt"/>
                <a:cs typeface="+mn-cs"/>
              </a:rPr>
              <a:t>sociali</a:t>
            </a:r>
            <a:r>
              <a:rPr lang="en-US" altLang="en-IT" b="1" dirty="0">
                <a:solidFill>
                  <a:schemeClr val="tx1"/>
                </a:solidFill>
                <a:latin typeface="+mn-lt"/>
                <a:cs typeface="+mn-cs"/>
              </a:rPr>
              <a:t> </a:t>
            </a:r>
            <a:r>
              <a:rPr lang="en-US" altLang="en-IT" dirty="0" err="1">
                <a:solidFill>
                  <a:schemeClr val="tx1"/>
                </a:solidFill>
                <a:latin typeface="+mn-lt"/>
                <a:cs typeface="+mn-cs"/>
              </a:rPr>
              <a:t>che</a:t>
            </a:r>
            <a:r>
              <a:rPr lang="en-US" altLang="en-IT" dirty="0">
                <a:solidFill>
                  <a:schemeClr val="tx1"/>
                </a:solidFill>
                <a:latin typeface="+mn-lt"/>
                <a:cs typeface="+mn-cs"/>
              </a:rPr>
              <a:t> </a:t>
            </a:r>
            <a:r>
              <a:rPr lang="en-US" altLang="en-IT" dirty="0" err="1">
                <a:solidFill>
                  <a:schemeClr val="tx1"/>
                </a:solidFill>
                <a:latin typeface="+mn-lt"/>
                <a:cs typeface="+mn-cs"/>
              </a:rPr>
              <a:t>spingono</a:t>
            </a:r>
            <a:r>
              <a:rPr lang="en-US" altLang="en-IT" dirty="0">
                <a:solidFill>
                  <a:schemeClr val="tx1"/>
                </a:solidFill>
                <a:latin typeface="+mn-lt"/>
                <a:cs typeface="+mn-cs"/>
              </a:rPr>
              <a:t> </a:t>
            </a:r>
            <a:r>
              <a:rPr lang="en-US" altLang="en-IT" dirty="0" err="1">
                <a:solidFill>
                  <a:schemeClr val="tx1"/>
                </a:solidFill>
                <a:latin typeface="+mn-lt"/>
                <a:cs typeface="+mn-cs"/>
              </a:rPr>
              <a:t>i</a:t>
            </a:r>
            <a:r>
              <a:rPr lang="en-US" altLang="en-IT" dirty="0">
                <a:solidFill>
                  <a:schemeClr val="tx1"/>
                </a:solidFill>
                <a:latin typeface="+mn-lt"/>
                <a:cs typeface="+mn-cs"/>
              </a:rPr>
              <a:t>/le </a:t>
            </a:r>
            <a:r>
              <a:rPr lang="en-US" altLang="en-IT" dirty="0" err="1">
                <a:solidFill>
                  <a:schemeClr val="tx1"/>
                </a:solidFill>
                <a:latin typeface="+mn-lt"/>
                <a:cs typeface="+mn-cs"/>
              </a:rPr>
              <a:t>dipendenti</a:t>
            </a:r>
            <a:r>
              <a:rPr lang="en-US" altLang="en-IT" dirty="0">
                <a:solidFill>
                  <a:schemeClr val="tx1"/>
                </a:solidFill>
                <a:latin typeface="+mn-lt"/>
                <a:cs typeface="+mn-cs"/>
              </a:rPr>
              <a:t> a </a:t>
            </a:r>
            <a:r>
              <a:rPr lang="en-US" altLang="en-IT" i="1" dirty="0" err="1">
                <a:solidFill>
                  <a:schemeClr val="tx1"/>
                </a:solidFill>
                <a:latin typeface="+mn-lt"/>
                <a:cs typeface="+mn-cs"/>
              </a:rPr>
              <a:t>creare</a:t>
            </a:r>
            <a:r>
              <a:rPr lang="en-US" altLang="en-IT" i="1" dirty="0">
                <a:solidFill>
                  <a:schemeClr val="tx1"/>
                </a:solidFill>
                <a:latin typeface="+mn-lt"/>
                <a:cs typeface="+mn-cs"/>
              </a:rPr>
              <a:t> un </a:t>
            </a:r>
            <a:r>
              <a:rPr lang="en-US" altLang="en-IT" i="1" dirty="0" err="1">
                <a:solidFill>
                  <a:schemeClr val="tx1"/>
                </a:solidFill>
                <a:latin typeface="+mn-lt"/>
                <a:cs typeface="+mn-cs"/>
              </a:rPr>
              <a:t>accordo</a:t>
            </a:r>
            <a:r>
              <a:rPr lang="en-US" altLang="en-IT" i="1" dirty="0">
                <a:solidFill>
                  <a:schemeClr val="tx1"/>
                </a:solidFill>
                <a:latin typeface="+mn-lt"/>
                <a:cs typeface="+mn-cs"/>
              </a:rPr>
              <a:t> </a:t>
            </a:r>
            <a:r>
              <a:rPr lang="en-US" altLang="en-IT" i="1" dirty="0" err="1">
                <a:solidFill>
                  <a:schemeClr val="tx1"/>
                </a:solidFill>
                <a:latin typeface="+mn-lt"/>
                <a:cs typeface="+mn-cs"/>
              </a:rPr>
              <a:t>che</a:t>
            </a:r>
            <a:r>
              <a:rPr lang="en-US" altLang="en-IT" i="1" dirty="0">
                <a:solidFill>
                  <a:schemeClr val="tx1"/>
                </a:solidFill>
                <a:latin typeface="+mn-lt"/>
                <a:cs typeface="+mn-cs"/>
              </a:rPr>
              <a:t> </a:t>
            </a:r>
            <a:r>
              <a:rPr lang="en-US" altLang="en-IT" i="1" dirty="0" err="1">
                <a:solidFill>
                  <a:schemeClr val="tx1"/>
                </a:solidFill>
                <a:latin typeface="+mn-lt"/>
                <a:cs typeface="+mn-cs"/>
              </a:rPr>
              <a:t>rappresenti</a:t>
            </a:r>
            <a:r>
              <a:rPr lang="en-US" altLang="en-IT" i="1" dirty="0">
                <a:solidFill>
                  <a:schemeClr val="tx1"/>
                </a:solidFill>
                <a:latin typeface="+mn-lt"/>
                <a:cs typeface="+mn-cs"/>
              </a:rPr>
              <a:t> il </a:t>
            </a:r>
            <a:r>
              <a:rPr lang="en-US" altLang="en-IT" i="1" dirty="0" err="1">
                <a:solidFill>
                  <a:schemeClr val="tx1"/>
                </a:solidFill>
                <a:latin typeface="+mn-lt"/>
                <a:cs typeface="+mn-cs"/>
              </a:rPr>
              <a:t>loro</a:t>
            </a:r>
            <a:r>
              <a:rPr lang="en-US" altLang="en-IT" i="1" dirty="0">
                <a:solidFill>
                  <a:schemeClr val="tx1"/>
                </a:solidFill>
                <a:latin typeface="+mn-lt"/>
                <a:cs typeface="+mn-cs"/>
              </a:rPr>
              <a:t> </a:t>
            </a:r>
            <a:r>
              <a:rPr lang="en-US" altLang="en-IT" i="1" dirty="0" err="1">
                <a:solidFill>
                  <a:schemeClr val="tx1"/>
                </a:solidFill>
                <a:latin typeface="+mn-lt"/>
                <a:cs typeface="+mn-cs"/>
              </a:rPr>
              <a:t>rapporto</a:t>
            </a:r>
            <a:r>
              <a:rPr lang="en-US" altLang="en-IT" i="1" dirty="0">
                <a:solidFill>
                  <a:schemeClr val="tx1"/>
                </a:solidFill>
                <a:latin typeface="+mn-lt"/>
                <a:cs typeface="+mn-cs"/>
              </a:rPr>
              <a:t> con </a:t>
            </a:r>
            <a:r>
              <a:rPr lang="en-US" altLang="en-IT" i="1" dirty="0" err="1">
                <a:solidFill>
                  <a:schemeClr val="tx1"/>
                </a:solidFill>
                <a:latin typeface="+mn-lt"/>
                <a:cs typeface="+mn-cs"/>
              </a:rPr>
              <a:t>l'org</a:t>
            </a:r>
            <a:r>
              <a:rPr lang="en-US" altLang="en-IT" i="1" dirty="0">
                <a:solidFill>
                  <a:schemeClr val="tx1"/>
                </a:solidFill>
                <a:latin typeface="+mn-lt"/>
                <a:cs typeface="+mn-cs"/>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F3D9A-F686-A5AA-ABDA-8C3B68F5DA9A}"/>
              </a:ext>
            </a:extLst>
          </p:cNvPr>
          <p:cNvSpPr>
            <a:spLocks noGrp="1"/>
          </p:cNvSpPr>
          <p:nvPr>
            <p:ph type="title"/>
          </p:nvPr>
        </p:nvSpPr>
        <p:spPr/>
        <p:txBody>
          <a:bodyPr/>
          <a:lstStyle/>
          <a:p>
            <a:pPr algn="ctr"/>
            <a:r>
              <a:rPr lang="en-IT" dirty="0"/>
              <a:t>Il contratto psicologico</a:t>
            </a:r>
          </a:p>
        </p:txBody>
      </p:sp>
      <p:pic>
        <p:nvPicPr>
          <p:cNvPr id="4" name="Content Placeholder 3">
            <a:extLst>
              <a:ext uri="{FF2B5EF4-FFF2-40B4-BE49-F238E27FC236}">
                <a16:creationId xmlns:a16="http://schemas.microsoft.com/office/drawing/2014/main" id="{4D95F30B-D9BD-6578-FA74-3D353D13C5CD}"/>
              </a:ext>
            </a:extLst>
          </p:cNvPr>
          <p:cNvPicPr>
            <a:picLocks noGrp="1" noChangeAspect="1"/>
          </p:cNvPicPr>
          <p:nvPr>
            <p:ph idx="1"/>
          </p:nvPr>
        </p:nvPicPr>
        <p:blipFill>
          <a:blip r:embed="rId2"/>
          <a:stretch>
            <a:fillRect/>
          </a:stretch>
        </p:blipFill>
        <p:spPr>
          <a:xfrm>
            <a:off x="3075007" y="1825624"/>
            <a:ext cx="6838250" cy="4924795"/>
          </a:xfrm>
          <a:prstGeom prst="rect">
            <a:avLst/>
          </a:prstGeom>
        </p:spPr>
      </p:pic>
    </p:spTree>
    <p:extLst>
      <p:ext uri="{BB962C8B-B14F-4D97-AF65-F5344CB8AC3E}">
        <p14:creationId xmlns:p14="http://schemas.microsoft.com/office/powerpoint/2010/main" val="3027107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40" name="Rectangle 44039">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42" name="Rectangle 44041">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4" name="Text Box 2">
            <a:extLst>
              <a:ext uri="{FF2B5EF4-FFF2-40B4-BE49-F238E27FC236}">
                <a16:creationId xmlns:a16="http://schemas.microsoft.com/office/drawing/2014/main" id="{C2E8897E-5DA8-FD92-E956-B9011247D41F}"/>
              </a:ext>
            </a:extLst>
          </p:cNvPr>
          <p:cNvSpPr txBox="1">
            <a:spLocks noChangeArrowheads="1"/>
          </p:cNvSpPr>
          <p:nvPr/>
        </p:nvSpPr>
        <p:spPr bwMode="auto">
          <a:xfrm>
            <a:off x="4106125" y="105032"/>
            <a:ext cx="7599042" cy="133869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9pPr>
          </a:lstStyle>
          <a:p>
            <a:pPr algn="ctr">
              <a:lnSpc>
                <a:spcPct val="90000"/>
              </a:lnSpc>
              <a:spcBef>
                <a:spcPct val="0"/>
              </a:spcBef>
              <a:spcAft>
                <a:spcPts val="600"/>
              </a:spcAft>
              <a:buClrTx/>
            </a:pPr>
            <a:r>
              <a:rPr lang="en-US" altLang="en-IT" sz="2800" b="1" dirty="0">
                <a:solidFill>
                  <a:schemeClr val="tx1"/>
                </a:solidFill>
                <a:latin typeface="+mj-lt"/>
                <a:ea typeface="+mj-ea"/>
                <a:cs typeface="+mj-cs"/>
              </a:rPr>
              <a:t>Il </a:t>
            </a:r>
            <a:r>
              <a:rPr lang="en-US" altLang="en-IT" sz="2800" b="1" dirty="0" err="1">
                <a:solidFill>
                  <a:schemeClr val="tx1"/>
                </a:solidFill>
                <a:latin typeface="+mj-lt"/>
                <a:ea typeface="+mj-ea"/>
                <a:cs typeface="+mj-cs"/>
              </a:rPr>
              <a:t>contratto</a:t>
            </a:r>
            <a:r>
              <a:rPr lang="en-US" altLang="en-IT" sz="2800" b="1" dirty="0">
                <a:solidFill>
                  <a:schemeClr val="tx1"/>
                </a:solidFill>
                <a:latin typeface="+mj-lt"/>
                <a:ea typeface="+mj-ea"/>
                <a:cs typeface="+mj-cs"/>
              </a:rPr>
              <a:t> </a:t>
            </a:r>
            <a:r>
              <a:rPr lang="en-US" altLang="en-IT" sz="2800" b="1" dirty="0" err="1">
                <a:solidFill>
                  <a:schemeClr val="tx1"/>
                </a:solidFill>
                <a:latin typeface="+mj-lt"/>
                <a:ea typeface="+mj-ea"/>
                <a:cs typeface="+mj-cs"/>
              </a:rPr>
              <a:t>psicologico</a:t>
            </a:r>
            <a:r>
              <a:rPr lang="en-US" altLang="en-IT" sz="2800" b="1" dirty="0">
                <a:solidFill>
                  <a:schemeClr val="tx1"/>
                </a:solidFill>
                <a:latin typeface="+mj-lt"/>
                <a:ea typeface="+mj-ea"/>
                <a:cs typeface="+mj-cs"/>
              </a:rPr>
              <a:t> (</a:t>
            </a:r>
            <a:r>
              <a:rPr lang="en-US" altLang="en-IT" sz="2800" b="1" dirty="0" err="1">
                <a:solidFill>
                  <a:schemeClr val="tx1"/>
                </a:solidFill>
                <a:latin typeface="+mj-lt"/>
                <a:ea typeface="+mj-ea"/>
                <a:cs typeface="+mj-cs"/>
              </a:rPr>
              <a:t>percezione</a:t>
            </a:r>
            <a:r>
              <a:rPr lang="en-US" altLang="en-IT" sz="2800" b="1" dirty="0">
                <a:solidFill>
                  <a:schemeClr val="tx1"/>
                </a:solidFill>
                <a:latin typeface="+mj-lt"/>
                <a:ea typeface="+mj-ea"/>
                <a:cs typeface="+mj-cs"/>
              </a:rPr>
              <a:t> del </a:t>
            </a:r>
            <a:r>
              <a:rPr lang="en-US" altLang="en-IT" sz="2800" b="1" dirty="0" err="1">
                <a:solidFill>
                  <a:schemeClr val="tx1"/>
                </a:solidFill>
                <a:latin typeface="+mj-lt"/>
                <a:ea typeface="+mj-ea"/>
                <a:cs typeface="+mj-cs"/>
              </a:rPr>
              <a:t>dipendente</a:t>
            </a:r>
            <a:r>
              <a:rPr lang="en-US" altLang="en-IT" sz="2800" b="1" dirty="0">
                <a:solidFill>
                  <a:schemeClr val="tx1"/>
                </a:solidFill>
                <a:latin typeface="+mj-lt"/>
                <a:ea typeface="+mj-ea"/>
                <a:cs typeface="+mj-cs"/>
              </a:rPr>
              <a:t>)</a:t>
            </a:r>
          </a:p>
        </p:txBody>
      </p:sp>
      <p:pic>
        <p:nvPicPr>
          <p:cNvPr id="44036" name="Picture 44035" descr="Background pattern&#10;&#10;Description automatically generated">
            <a:extLst>
              <a:ext uri="{FF2B5EF4-FFF2-40B4-BE49-F238E27FC236}">
                <a16:creationId xmlns:a16="http://schemas.microsoft.com/office/drawing/2014/main" id="{06B6DA99-19A8-0ACA-AEAF-CCA69944753C}"/>
              </a:ext>
            </a:extLst>
          </p:cNvPr>
          <p:cNvPicPr>
            <a:picLocks noChangeAspect="1"/>
          </p:cNvPicPr>
          <p:nvPr/>
        </p:nvPicPr>
        <p:blipFill rotWithShape="1">
          <a:blip r:embed="rId3"/>
          <a:srcRect l="14687" r="17010" b="-3"/>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44033" name="Text Box 1">
            <a:extLst>
              <a:ext uri="{FF2B5EF4-FFF2-40B4-BE49-F238E27FC236}">
                <a16:creationId xmlns:a16="http://schemas.microsoft.com/office/drawing/2014/main" id="{81BBEBF1-507C-56B5-090D-3E3730C5CC3F}"/>
              </a:ext>
            </a:extLst>
          </p:cNvPr>
          <p:cNvSpPr txBox="1">
            <a:spLocks noChangeArrowheads="1"/>
          </p:cNvSpPr>
          <p:nvPr/>
        </p:nvSpPr>
        <p:spPr bwMode="auto">
          <a:xfrm>
            <a:off x="3754759" y="1320801"/>
            <a:ext cx="8301774" cy="52944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t">
            <a:noAutofit/>
          </a:bodyPr>
          <a:lstStyle>
            <a:lvl1pPr marL="215900" indent="-212725">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1pPr>
            <a:lvl2pPr marL="428625" indent="-21590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9pPr>
          </a:lstStyle>
          <a:p>
            <a:pPr marL="460375" indent="-228600">
              <a:lnSpc>
                <a:spcPct val="90000"/>
              </a:lnSpc>
              <a:spcAft>
                <a:spcPts val="600"/>
              </a:spcAft>
              <a:buClr>
                <a:srgbClr val="008080"/>
              </a:buClr>
              <a:buSzPct val="45000"/>
              <a:buFont typeface="Arial" panose="020B0604020202020204" pitchFamily="34" charset="0"/>
              <a:buChar char="•"/>
            </a:pPr>
            <a:r>
              <a:rPr lang="en-US" altLang="en-IT" b="1" i="1" dirty="0">
                <a:solidFill>
                  <a:schemeClr val="tx1"/>
                </a:solidFill>
                <a:latin typeface="+mn-lt"/>
                <a:cs typeface="+mn-cs"/>
              </a:rPr>
              <a:t>La </a:t>
            </a:r>
            <a:r>
              <a:rPr lang="en-US" altLang="en-IT" b="1" i="1" dirty="0" err="1">
                <a:solidFill>
                  <a:schemeClr val="tx1"/>
                </a:solidFill>
                <a:latin typeface="+mn-lt"/>
                <a:cs typeface="+mn-cs"/>
              </a:rPr>
              <a:t>promessa</a:t>
            </a:r>
            <a:r>
              <a:rPr lang="en-US" altLang="en-IT" dirty="0">
                <a:solidFill>
                  <a:schemeClr val="tx1"/>
                </a:solidFill>
                <a:latin typeface="+mn-lt"/>
                <a:cs typeface="+mn-cs"/>
              </a:rPr>
              <a:t>: </a:t>
            </a:r>
            <a:r>
              <a:rPr lang="en-US" altLang="en-IT" dirty="0" err="1">
                <a:solidFill>
                  <a:schemeClr val="tx1"/>
                </a:solidFill>
                <a:latin typeface="+mn-lt"/>
                <a:cs typeface="+mn-cs"/>
              </a:rPr>
              <a:t>un'assicurazione</a:t>
            </a:r>
            <a:r>
              <a:rPr lang="en-US" altLang="en-IT" dirty="0">
                <a:solidFill>
                  <a:schemeClr val="tx1"/>
                </a:solidFill>
                <a:latin typeface="+mn-lt"/>
                <a:cs typeface="+mn-cs"/>
              </a:rPr>
              <a:t> </a:t>
            </a:r>
            <a:r>
              <a:rPr lang="en-US" altLang="en-IT" dirty="0" err="1">
                <a:solidFill>
                  <a:schemeClr val="tx1"/>
                </a:solidFill>
                <a:latin typeface="+mn-lt"/>
                <a:cs typeface="+mn-cs"/>
              </a:rPr>
              <a:t>detta</a:t>
            </a:r>
            <a:r>
              <a:rPr lang="en-US" altLang="en-IT" dirty="0">
                <a:solidFill>
                  <a:schemeClr val="tx1"/>
                </a:solidFill>
                <a:latin typeface="+mn-lt"/>
                <a:cs typeface="+mn-cs"/>
              </a:rPr>
              <a:t> o </a:t>
            </a:r>
            <a:r>
              <a:rPr lang="en-US" altLang="en-IT" dirty="0" err="1">
                <a:solidFill>
                  <a:schemeClr val="tx1"/>
                </a:solidFill>
                <a:latin typeface="+mn-lt"/>
                <a:cs typeface="+mn-cs"/>
              </a:rPr>
              <a:t>scritta</a:t>
            </a:r>
            <a:r>
              <a:rPr lang="en-US" altLang="en-IT" dirty="0">
                <a:solidFill>
                  <a:schemeClr val="tx1"/>
                </a:solidFill>
                <a:latin typeface="+mn-lt"/>
                <a:cs typeface="+mn-cs"/>
              </a:rPr>
              <a:t> o </a:t>
            </a:r>
            <a:r>
              <a:rPr lang="en-US" altLang="en-IT" dirty="0" err="1">
                <a:solidFill>
                  <a:schemeClr val="tx1"/>
                </a:solidFill>
                <a:latin typeface="+mn-lt"/>
                <a:cs typeface="+mn-cs"/>
              </a:rPr>
              <a:t>una</a:t>
            </a:r>
            <a:r>
              <a:rPr lang="en-US" altLang="en-IT" dirty="0">
                <a:solidFill>
                  <a:schemeClr val="tx1"/>
                </a:solidFill>
                <a:latin typeface="+mn-lt"/>
                <a:cs typeface="+mn-cs"/>
              </a:rPr>
              <a:t> </a:t>
            </a:r>
            <a:r>
              <a:rPr lang="en-US" altLang="en-IT" dirty="0" err="1">
                <a:solidFill>
                  <a:schemeClr val="tx1"/>
                </a:solidFill>
                <a:latin typeface="+mn-lt"/>
                <a:cs typeface="+mn-cs"/>
              </a:rPr>
              <a:t>condizione</a:t>
            </a:r>
            <a:r>
              <a:rPr lang="en-US" altLang="en-IT" dirty="0">
                <a:solidFill>
                  <a:schemeClr val="tx1"/>
                </a:solidFill>
                <a:latin typeface="+mn-lt"/>
                <a:cs typeface="+mn-cs"/>
              </a:rPr>
              <a:t> </a:t>
            </a:r>
            <a:r>
              <a:rPr lang="en-US" altLang="en-IT" dirty="0" err="1">
                <a:solidFill>
                  <a:schemeClr val="tx1"/>
                </a:solidFill>
                <a:latin typeface="+mn-lt"/>
                <a:cs typeface="+mn-cs"/>
              </a:rPr>
              <a:t>che</a:t>
            </a:r>
            <a:r>
              <a:rPr lang="en-US" altLang="en-IT" dirty="0">
                <a:solidFill>
                  <a:schemeClr val="tx1"/>
                </a:solidFill>
                <a:latin typeface="+mn-lt"/>
                <a:cs typeface="+mn-cs"/>
              </a:rPr>
              <a:t> fa </a:t>
            </a:r>
            <a:r>
              <a:rPr lang="en-US" altLang="en-IT" dirty="0" err="1">
                <a:solidFill>
                  <a:schemeClr val="tx1"/>
                </a:solidFill>
                <a:latin typeface="+mn-lt"/>
                <a:cs typeface="+mn-cs"/>
              </a:rPr>
              <a:t>sorgere</a:t>
            </a:r>
            <a:r>
              <a:rPr lang="en-US" altLang="en-IT" dirty="0">
                <a:solidFill>
                  <a:schemeClr val="tx1"/>
                </a:solidFill>
                <a:latin typeface="+mn-lt"/>
                <a:cs typeface="+mn-cs"/>
              </a:rPr>
              <a:t> </a:t>
            </a:r>
            <a:r>
              <a:rPr lang="en-US" altLang="en-IT" dirty="0" err="1">
                <a:solidFill>
                  <a:schemeClr val="tx1"/>
                </a:solidFill>
                <a:latin typeface="+mn-lt"/>
                <a:cs typeface="+mn-cs"/>
              </a:rPr>
              <a:t>delle</a:t>
            </a:r>
            <a:r>
              <a:rPr lang="en-US" altLang="en-IT" dirty="0">
                <a:solidFill>
                  <a:schemeClr val="tx1"/>
                </a:solidFill>
                <a:latin typeface="+mn-lt"/>
                <a:cs typeface="+mn-cs"/>
              </a:rPr>
              <a:t> </a:t>
            </a:r>
            <a:r>
              <a:rPr lang="en-US" altLang="en-IT" dirty="0" err="1">
                <a:solidFill>
                  <a:schemeClr val="tx1"/>
                </a:solidFill>
                <a:latin typeface="+mn-lt"/>
                <a:cs typeface="+mn-cs"/>
              </a:rPr>
              <a:t>aspettative</a:t>
            </a:r>
            <a:r>
              <a:rPr lang="en-US" altLang="en-IT" dirty="0">
                <a:solidFill>
                  <a:schemeClr val="tx1"/>
                </a:solidFill>
                <a:latin typeface="+mn-lt"/>
                <a:cs typeface="+mn-cs"/>
              </a:rPr>
              <a:t> </a:t>
            </a:r>
            <a:r>
              <a:rPr lang="en-US" altLang="en-IT" dirty="0" err="1">
                <a:solidFill>
                  <a:schemeClr val="tx1"/>
                </a:solidFill>
                <a:latin typeface="+mn-lt"/>
                <a:cs typeface="+mn-cs"/>
              </a:rPr>
              <a:t>tra</a:t>
            </a:r>
            <a:r>
              <a:rPr lang="en-US" altLang="en-IT" dirty="0">
                <a:solidFill>
                  <a:schemeClr val="tx1"/>
                </a:solidFill>
                <a:latin typeface="+mn-lt"/>
                <a:cs typeface="+mn-cs"/>
              </a:rPr>
              <a:t> le parti.</a:t>
            </a:r>
          </a:p>
          <a:p>
            <a:pPr lvl="2" indent="-228600">
              <a:lnSpc>
                <a:spcPct val="90000"/>
              </a:lnSpc>
              <a:spcAft>
                <a:spcPts val="600"/>
              </a:spcAft>
              <a:buClr>
                <a:srgbClr val="008080"/>
              </a:buClr>
              <a:buSzPct val="45000"/>
              <a:buFont typeface="Arial" panose="020B0604020202020204" pitchFamily="34" charset="0"/>
              <a:buChar char="•"/>
            </a:pPr>
            <a:r>
              <a:rPr lang="en-US" altLang="en-IT" i="1" dirty="0" err="1">
                <a:solidFill>
                  <a:schemeClr val="tx1"/>
                </a:solidFill>
                <a:latin typeface="+mn-lt"/>
                <a:cs typeface="+mn-cs"/>
              </a:rPr>
              <a:t>Promesse</a:t>
            </a:r>
            <a:r>
              <a:rPr lang="en-US" altLang="en-IT" i="1" dirty="0">
                <a:solidFill>
                  <a:schemeClr val="tx1"/>
                </a:solidFill>
                <a:latin typeface="+mn-lt"/>
                <a:cs typeface="+mn-cs"/>
              </a:rPr>
              <a:t> </a:t>
            </a:r>
            <a:r>
              <a:rPr lang="en-US" altLang="en-IT" i="1" dirty="0" err="1">
                <a:solidFill>
                  <a:schemeClr val="tx1"/>
                </a:solidFill>
                <a:latin typeface="+mn-lt"/>
                <a:cs typeface="+mn-cs"/>
              </a:rPr>
              <a:t>comunicate</a:t>
            </a:r>
            <a:r>
              <a:rPr lang="en-US" altLang="en-IT" i="1" dirty="0">
                <a:solidFill>
                  <a:schemeClr val="tx1"/>
                </a:solidFill>
                <a:latin typeface="+mn-lt"/>
                <a:cs typeface="+mn-cs"/>
              </a:rPr>
              <a:t> </a:t>
            </a:r>
            <a:r>
              <a:rPr lang="en-US" altLang="en-IT" i="1" dirty="0" err="1">
                <a:solidFill>
                  <a:schemeClr val="tx1"/>
                </a:solidFill>
                <a:latin typeface="+mn-lt"/>
                <a:cs typeface="+mn-cs"/>
              </a:rPr>
              <a:t>attraverso</a:t>
            </a:r>
            <a:r>
              <a:rPr lang="en-US" altLang="en-IT" i="1" dirty="0">
                <a:solidFill>
                  <a:schemeClr val="tx1"/>
                </a:solidFill>
                <a:latin typeface="+mn-lt"/>
                <a:cs typeface="+mn-cs"/>
              </a:rPr>
              <a:t> parole </a:t>
            </a:r>
            <a:r>
              <a:rPr lang="en-US" altLang="en-IT" dirty="0">
                <a:solidFill>
                  <a:schemeClr val="tx1"/>
                </a:solidFill>
                <a:latin typeface="+mn-lt"/>
                <a:cs typeface="+mn-cs"/>
              </a:rPr>
              <a:t>(</a:t>
            </a:r>
            <a:r>
              <a:rPr lang="en-US" altLang="en-IT" dirty="0" err="1">
                <a:solidFill>
                  <a:schemeClr val="tx1"/>
                </a:solidFill>
                <a:latin typeface="+mn-lt"/>
                <a:cs typeface="+mn-cs"/>
              </a:rPr>
              <a:t>scritte</a:t>
            </a:r>
            <a:r>
              <a:rPr lang="en-US" altLang="en-IT" dirty="0">
                <a:solidFill>
                  <a:schemeClr val="tx1"/>
                </a:solidFill>
                <a:latin typeface="+mn-lt"/>
                <a:cs typeface="+mn-cs"/>
              </a:rPr>
              <a:t> o </a:t>
            </a:r>
            <a:r>
              <a:rPr lang="en-US" altLang="en-IT" dirty="0" err="1">
                <a:solidFill>
                  <a:schemeClr val="tx1"/>
                </a:solidFill>
                <a:latin typeface="+mn-lt"/>
                <a:cs typeface="+mn-cs"/>
              </a:rPr>
              <a:t>dette</a:t>
            </a:r>
            <a:r>
              <a:rPr lang="en-US" altLang="en-IT" dirty="0">
                <a:solidFill>
                  <a:schemeClr val="tx1"/>
                </a:solidFill>
                <a:latin typeface="+mn-lt"/>
                <a:cs typeface="+mn-cs"/>
              </a:rPr>
              <a:t>),  </a:t>
            </a:r>
            <a:r>
              <a:rPr lang="en-US" altLang="en-IT" i="1" dirty="0" err="1">
                <a:solidFill>
                  <a:schemeClr val="tx1"/>
                </a:solidFill>
                <a:latin typeface="+mn-lt"/>
                <a:cs typeface="+mn-cs"/>
              </a:rPr>
              <a:t>garanzie</a:t>
            </a:r>
            <a:r>
              <a:rPr lang="en-US" altLang="en-IT" i="1" dirty="0">
                <a:solidFill>
                  <a:schemeClr val="tx1"/>
                </a:solidFill>
                <a:latin typeface="+mn-lt"/>
                <a:cs typeface="+mn-cs"/>
              </a:rPr>
              <a:t> </a:t>
            </a:r>
            <a:r>
              <a:rPr lang="en-US" altLang="en-IT" i="1" dirty="0" err="1">
                <a:solidFill>
                  <a:schemeClr val="tx1"/>
                </a:solidFill>
                <a:latin typeface="+mn-lt"/>
                <a:cs typeface="+mn-cs"/>
              </a:rPr>
              <a:t>basate</a:t>
            </a:r>
            <a:r>
              <a:rPr lang="en-US" altLang="en-IT" i="1" dirty="0">
                <a:solidFill>
                  <a:schemeClr val="tx1"/>
                </a:solidFill>
                <a:latin typeface="+mn-lt"/>
                <a:cs typeface="+mn-cs"/>
              </a:rPr>
              <a:t> </a:t>
            </a:r>
            <a:r>
              <a:rPr lang="en-US" altLang="en-IT" i="1" dirty="0" err="1">
                <a:solidFill>
                  <a:schemeClr val="tx1"/>
                </a:solidFill>
                <a:latin typeface="+mn-lt"/>
                <a:cs typeface="+mn-cs"/>
              </a:rPr>
              <a:t>su</a:t>
            </a:r>
            <a:r>
              <a:rPr lang="en-US" altLang="en-IT" dirty="0">
                <a:solidFill>
                  <a:schemeClr val="tx1"/>
                </a:solidFill>
                <a:latin typeface="+mn-lt"/>
                <a:cs typeface="+mn-cs"/>
              </a:rPr>
              <a:t> </a:t>
            </a:r>
            <a:r>
              <a:rPr lang="en-US" altLang="en-IT" dirty="0" err="1">
                <a:solidFill>
                  <a:schemeClr val="tx1"/>
                </a:solidFill>
                <a:latin typeface="+mn-lt"/>
                <a:cs typeface="+mn-cs"/>
              </a:rPr>
              <a:t>fatti</a:t>
            </a:r>
            <a:r>
              <a:rPr lang="en-US" altLang="en-IT" dirty="0">
                <a:solidFill>
                  <a:schemeClr val="tx1"/>
                </a:solidFill>
                <a:latin typeface="+mn-lt"/>
                <a:cs typeface="+mn-cs"/>
              </a:rPr>
              <a:t> </a:t>
            </a:r>
            <a:r>
              <a:rPr lang="en-US" altLang="en-IT" dirty="0" err="1">
                <a:solidFill>
                  <a:schemeClr val="tx1"/>
                </a:solidFill>
                <a:latin typeface="+mn-lt"/>
                <a:cs typeface="+mn-cs"/>
              </a:rPr>
              <a:t>sono</a:t>
            </a:r>
            <a:r>
              <a:rPr lang="en-US" altLang="en-IT" dirty="0">
                <a:solidFill>
                  <a:schemeClr val="tx1"/>
                </a:solidFill>
                <a:latin typeface="+mn-lt"/>
                <a:cs typeface="+mn-cs"/>
              </a:rPr>
              <a:t> “</a:t>
            </a:r>
            <a:r>
              <a:rPr lang="en-US" altLang="en-IT" dirty="0" err="1">
                <a:solidFill>
                  <a:schemeClr val="tx1"/>
                </a:solidFill>
                <a:latin typeface="+mn-lt"/>
                <a:cs typeface="+mn-cs"/>
              </a:rPr>
              <a:t>veri</a:t>
            </a:r>
            <a:r>
              <a:rPr lang="en-US" altLang="en-IT" dirty="0">
                <a:solidFill>
                  <a:schemeClr val="tx1"/>
                </a:solidFill>
                <a:latin typeface="+mn-lt"/>
                <a:cs typeface="+mn-cs"/>
              </a:rPr>
              <a:t>”; </a:t>
            </a:r>
            <a:r>
              <a:rPr lang="en-US" altLang="en-IT" i="1" dirty="0" err="1">
                <a:solidFill>
                  <a:schemeClr val="tx1"/>
                </a:solidFill>
                <a:latin typeface="+mn-lt"/>
                <a:cs typeface="+mn-cs"/>
              </a:rPr>
              <a:t>promesse</a:t>
            </a:r>
            <a:r>
              <a:rPr lang="en-US" altLang="en-IT" i="1" dirty="0">
                <a:solidFill>
                  <a:schemeClr val="tx1"/>
                </a:solidFill>
                <a:latin typeface="+mn-lt"/>
                <a:cs typeface="+mn-cs"/>
              </a:rPr>
              <a:t> </a:t>
            </a:r>
            <a:r>
              <a:rPr lang="en-US" altLang="en-IT" i="1" dirty="0" err="1">
                <a:solidFill>
                  <a:schemeClr val="tx1"/>
                </a:solidFill>
                <a:latin typeface="+mn-lt"/>
                <a:cs typeface="+mn-cs"/>
              </a:rPr>
              <a:t>esplicite</a:t>
            </a:r>
            <a:r>
              <a:rPr lang="en-US" altLang="en-IT" dirty="0">
                <a:solidFill>
                  <a:schemeClr val="tx1"/>
                </a:solidFill>
                <a:latin typeface="+mn-lt"/>
                <a:cs typeface="+mn-cs"/>
              </a:rPr>
              <a:t>, </a:t>
            </a:r>
            <a:r>
              <a:rPr lang="en-US" altLang="en-IT" dirty="0" err="1">
                <a:solidFill>
                  <a:schemeClr val="tx1"/>
                </a:solidFill>
                <a:latin typeface="+mn-lt"/>
                <a:cs typeface="+mn-cs"/>
              </a:rPr>
              <a:t>che</a:t>
            </a:r>
            <a:r>
              <a:rPr lang="en-US" altLang="en-IT" dirty="0">
                <a:solidFill>
                  <a:schemeClr val="tx1"/>
                </a:solidFill>
                <a:latin typeface="+mn-lt"/>
                <a:cs typeface="+mn-cs"/>
              </a:rPr>
              <a:t> </a:t>
            </a:r>
            <a:r>
              <a:rPr lang="en-US" altLang="en-IT" dirty="0" err="1">
                <a:solidFill>
                  <a:schemeClr val="tx1"/>
                </a:solidFill>
                <a:latin typeface="+mn-lt"/>
                <a:cs typeface="+mn-cs"/>
              </a:rPr>
              <a:t>orientano</a:t>
            </a:r>
            <a:r>
              <a:rPr lang="en-US" altLang="en-IT" dirty="0">
                <a:solidFill>
                  <a:schemeClr val="tx1"/>
                </a:solidFill>
                <a:latin typeface="+mn-lt"/>
                <a:cs typeface="+mn-cs"/>
              </a:rPr>
              <a:t> il </a:t>
            </a:r>
            <a:r>
              <a:rPr lang="en-US" altLang="en-IT" dirty="0" err="1">
                <a:solidFill>
                  <a:schemeClr val="tx1"/>
                </a:solidFill>
                <a:latin typeface="+mn-lt"/>
                <a:cs typeface="+mn-cs"/>
              </a:rPr>
              <a:t>soggetto</a:t>
            </a:r>
            <a:r>
              <a:rPr lang="en-US" altLang="en-IT" dirty="0">
                <a:solidFill>
                  <a:schemeClr val="tx1"/>
                </a:solidFill>
                <a:latin typeface="+mn-lt"/>
                <a:cs typeface="+mn-cs"/>
              </a:rPr>
              <a:t> verso un </a:t>
            </a:r>
            <a:r>
              <a:rPr lang="en-US" altLang="en-IT" dirty="0" err="1">
                <a:solidFill>
                  <a:schemeClr val="tx1"/>
                </a:solidFill>
                <a:latin typeface="+mn-lt"/>
                <a:cs typeface="+mn-cs"/>
              </a:rPr>
              <a:t>particolare</a:t>
            </a:r>
            <a:r>
              <a:rPr lang="en-US" altLang="en-IT" dirty="0">
                <a:solidFill>
                  <a:schemeClr val="tx1"/>
                </a:solidFill>
                <a:latin typeface="+mn-lt"/>
                <a:cs typeface="+mn-cs"/>
              </a:rPr>
              <a:t> </a:t>
            </a:r>
            <a:r>
              <a:rPr lang="en-US" altLang="en-IT" dirty="0" err="1">
                <a:solidFill>
                  <a:schemeClr val="tx1"/>
                </a:solidFill>
                <a:latin typeface="+mn-lt"/>
                <a:cs typeface="+mn-cs"/>
              </a:rPr>
              <a:t>corso</a:t>
            </a:r>
            <a:r>
              <a:rPr lang="en-US" altLang="en-IT" dirty="0">
                <a:solidFill>
                  <a:schemeClr val="tx1"/>
                </a:solidFill>
                <a:latin typeface="+mn-lt"/>
                <a:cs typeface="+mn-cs"/>
              </a:rPr>
              <a:t> di </a:t>
            </a:r>
            <a:r>
              <a:rPr lang="en-US" altLang="en-IT" dirty="0" err="1">
                <a:solidFill>
                  <a:schemeClr val="tx1"/>
                </a:solidFill>
                <a:latin typeface="+mn-lt"/>
                <a:cs typeface="+mn-cs"/>
              </a:rPr>
              <a:t>azioni</a:t>
            </a:r>
            <a:r>
              <a:rPr lang="en-US" altLang="en-IT" dirty="0">
                <a:solidFill>
                  <a:schemeClr val="tx1"/>
                </a:solidFill>
                <a:latin typeface="+mn-lt"/>
                <a:cs typeface="+mn-cs"/>
              </a:rPr>
              <a:t>.</a:t>
            </a:r>
          </a:p>
          <a:p>
            <a:pPr lvl="2" indent="-228600">
              <a:lnSpc>
                <a:spcPct val="90000"/>
              </a:lnSpc>
              <a:spcAft>
                <a:spcPts val="600"/>
              </a:spcAft>
              <a:buClr>
                <a:srgbClr val="008080"/>
              </a:buClr>
              <a:buSzPct val="45000"/>
              <a:buFont typeface="Arial" panose="020B0604020202020204" pitchFamily="34" charset="0"/>
              <a:buChar char="•"/>
            </a:pPr>
            <a:r>
              <a:rPr lang="en-US" altLang="en-IT" u="sng" dirty="0" err="1">
                <a:solidFill>
                  <a:schemeClr val="tx1"/>
                </a:solidFill>
                <a:latin typeface="+mn-lt"/>
                <a:cs typeface="+mn-cs"/>
              </a:rPr>
              <a:t>Promesse</a:t>
            </a:r>
            <a:r>
              <a:rPr lang="en-US" altLang="en-IT" u="sng" dirty="0">
                <a:solidFill>
                  <a:schemeClr val="tx1"/>
                </a:solidFill>
                <a:latin typeface="+mn-lt"/>
                <a:cs typeface="+mn-cs"/>
              </a:rPr>
              <a:t> </a:t>
            </a:r>
            <a:r>
              <a:rPr lang="en-US" altLang="en-IT" u="sng" dirty="0" err="1">
                <a:solidFill>
                  <a:schemeClr val="tx1"/>
                </a:solidFill>
                <a:latin typeface="+mn-lt"/>
                <a:cs typeface="+mn-cs"/>
              </a:rPr>
              <a:t>comunicate</a:t>
            </a:r>
            <a:r>
              <a:rPr lang="en-US" altLang="en-IT" u="sng" dirty="0">
                <a:solidFill>
                  <a:schemeClr val="tx1"/>
                </a:solidFill>
                <a:latin typeface="+mn-lt"/>
                <a:cs typeface="+mn-cs"/>
              </a:rPr>
              <a:t> </a:t>
            </a:r>
            <a:r>
              <a:rPr lang="en-US" altLang="en-IT" u="sng" dirty="0" err="1">
                <a:solidFill>
                  <a:schemeClr val="tx1"/>
                </a:solidFill>
                <a:latin typeface="+mn-lt"/>
                <a:cs typeface="+mn-cs"/>
              </a:rPr>
              <a:t>tramite</a:t>
            </a:r>
            <a:r>
              <a:rPr lang="en-US" altLang="en-IT" u="sng" dirty="0">
                <a:solidFill>
                  <a:schemeClr val="tx1"/>
                </a:solidFill>
                <a:latin typeface="+mn-lt"/>
                <a:cs typeface="+mn-cs"/>
              </a:rPr>
              <a:t> </a:t>
            </a:r>
            <a:r>
              <a:rPr lang="en-US" altLang="en-IT" u="sng" dirty="0" err="1">
                <a:solidFill>
                  <a:schemeClr val="tx1"/>
                </a:solidFill>
                <a:latin typeface="+mn-lt"/>
                <a:cs typeface="+mn-cs"/>
              </a:rPr>
              <a:t>l'interpretazione</a:t>
            </a:r>
            <a:r>
              <a:rPr lang="en-US" altLang="en-IT" u="sng" dirty="0">
                <a:solidFill>
                  <a:schemeClr val="tx1"/>
                </a:solidFill>
                <a:latin typeface="+mn-lt"/>
                <a:cs typeface="+mn-cs"/>
              </a:rPr>
              <a:t> di </a:t>
            </a:r>
            <a:r>
              <a:rPr lang="en-US" altLang="en-IT" u="sng" dirty="0" err="1">
                <a:solidFill>
                  <a:schemeClr val="tx1"/>
                </a:solidFill>
                <a:latin typeface="+mn-lt"/>
                <a:cs typeface="+mn-cs"/>
              </a:rPr>
              <a:t>un'azione</a:t>
            </a:r>
            <a:r>
              <a:rPr lang="en-US" altLang="en-IT" dirty="0">
                <a:solidFill>
                  <a:schemeClr val="tx1"/>
                </a:solidFill>
                <a:latin typeface="+mn-lt"/>
                <a:cs typeface="+mn-cs"/>
              </a:rPr>
              <a:t>: </a:t>
            </a:r>
            <a:r>
              <a:rPr lang="en-US" altLang="en-IT" dirty="0" err="1">
                <a:solidFill>
                  <a:schemeClr val="tx1"/>
                </a:solidFill>
                <a:latin typeface="+mn-lt"/>
                <a:cs typeface="+mn-cs"/>
              </a:rPr>
              <a:t>importanza</a:t>
            </a:r>
            <a:r>
              <a:rPr lang="en-US" altLang="en-IT" dirty="0">
                <a:solidFill>
                  <a:schemeClr val="tx1"/>
                </a:solidFill>
                <a:latin typeface="+mn-lt"/>
                <a:cs typeface="+mn-cs"/>
              </a:rPr>
              <a:t> del </a:t>
            </a:r>
            <a:r>
              <a:rPr lang="en-US" altLang="en-IT" dirty="0" err="1">
                <a:solidFill>
                  <a:schemeClr val="tx1"/>
                </a:solidFill>
                <a:latin typeface="+mn-lt"/>
                <a:cs typeface="+mn-cs"/>
              </a:rPr>
              <a:t>contesto</a:t>
            </a:r>
            <a:r>
              <a:rPr lang="en-US" altLang="en-IT" dirty="0">
                <a:solidFill>
                  <a:schemeClr val="tx1"/>
                </a:solidFill>
                <a:latin typeface="+mn-lt"/>
                <a:cs typeface="+mn-cs"/>
              </a:rPr>
              <a:t> e </a:t>
            </a:r>
            <a:r>
              <a:rPr lang="en-US" altLang="en-IT" dirty="0" err="1">
                <a:solidFill>
                  <a:schemeClr val="tx1"/>
                </a:solidFill>
                <a:latin typeface="+mn-lt"/>
                <a:cs typeface="+mn-cs"/>
              </a:rPr>
              <a:t>della</a:t>
            </a:r>
            <a:r>
              <a:rPr lang="en-US" altLang="en-IT" dirty="0">
                <a:solidFill>
                  <a:schemeClr val="tx1"/>
                </a:solidFill>
                <a:latin typeface="+mn-lt"/>
                <a:cs typeface="+mn-cs"/>
              </a:rPr>
              <a:t> </a:t>
            </a:r>
            <a:r>
              <a:rPr lang="en-US" altLang="en-IT" dirty="0" err="1">
                <a:solidFill>
                  <a:schemeClr val="tx1"/>
                </a:solidFill>
                <a:latin typeface="+mn-lt"/>
                <a:cs typeface="+mn-cs"/>
              </a:rPr>
              <a:t>credibilità</a:t>
            </a:r>
            <a:r>
              <a:rPr lang="en-US" altLang="en-IT" dirty="0">
                <a:solidFill>
                  <a:schemeClr val="tx1"/>
                </a:solidFill>
                <a:latin typeface="+mn-lt"/>
                <a:cs typeface="+mn-cs"/>
              </a:rPr>
              <a:t>. </a:t>
            </a:r>
          </a:p>
          <a:p>
            <a:pPr marL="460375" indent="-228600">
              <a:lnSpc>
                <a:spcPct val="90000"/>
              </a:lnSpc>
              <a:spcAft>
                <a:spcPts val="600"/>
              </a:spcAft>
              <a:buClr>
                <a:srgbClr val="008080"/>
              </a:buClr>
              <a:buSzPct val="45000"/>
              <a:buFont typeface="Arial" panose="020B0604020202020204" pitchFamily="34" charset="0"/>
              <a:buChar char="•"/>
            </a:pPr>
            <a:endParaRPr lang="en-US" altLang="en-IT" b="1" i="1" dirty="0">
              <a:solidFill>
                <a:schemeClr val="tx1"/>
              </a:solidFill>
              <a:latin typeface="+mn-lt"/>
              <a:cs typeface="+mn-cs"/>
            </a:endParaRPr>
          </a:p>
          <a:p>
            <a:pPr marL="460375" indent="-228600">
              <a:lnSpc>
                <a:spcPct val="90000"/>
              </a:lnSpc>
              <a:spcAft>
                <a:spcPts val="600"/>
              </a:spcAft>
              <a:buClr>
                <a:srgbClr val="008080"/>
              </a:buClr>
              <a:buSzPct val="45000"/>
              <a:buFont typeface="Arial" panose="020B0604020202020204" pitchFamily="34" charset="0"/>
              <a:buChar char="•"/>
            </a:pPr>
            <a:r>
              <a:rPr lang="en-US" altLang="en-IT" b="1" i="1" dirty="0" err="1">
                <a:solidFill>
                  <a:schemeClr val="tx1"/>
                </a:solidFill>
                <a:latin typeface="+mn-lt"/>
                <a:cs typeface="+mn-cs"/>
              </a:rPr>
              <a:t>L'accordo</a:t>
            </a:r>
            <a:r>
              <a:rPr lang="en-US" altLang="en-IT" b="1" i="1" dirty="0">
                <a:solidFill>
                  <a:schemeClr val="tx1"/>
                </a:solidFill>
                <a:latin typeface="+mn-lt"/>
                <a:cs typeface="+mn-cs"/>
              </a:rPr>
              <a:t> </a:t>
            </a:r>
            <a:r>
              <a:rPr lang="en-US" altLang="en-IT" dirty="0" err="1">
                <a:solidFill>
                  <a:schemeClr val="tx1"/>
                </a:solidFill>
                <a:latin typeface="+mn-lt"/>
                <a:cs typeface="+mn-cs"/>
              </a:rPr>
              <a:t>tra</a:t>
            </a:r>
            <a:r>
              <a:rPr lang="en-US" altLang="en-IT" dirty="0">
                <a:solidFill>
                  <a:schemeClr val="tx1"/>
                </a:solidFill>
                <a:latin typeface="+mn-lt"/>
                <a:cs typeface="+mn-cs"/>
              </a:rPr>
              <a:t> </a:t>
            </a:r>
            <a:r>
              <a:rPr lang="en-US" altLang="en-IT" dirty="0" err="1">
                <a:solidFill>
                  <a:schemeClr val="tx1"/>
                </a:solidFill>
                <a:latin typeface="+mn-lt"/>
                <a:cs typeface="+mn-cs"/>
              </a:rPr>
              <a:t>lavoratore</a:t>
            </a:r>
            <a:r>
              <a:rPr lang="en-US" altLang="en-IT" dirty="0">
                <a:solidFill>
                  <a:schemeClr val="tx1"/>
                </a:solidFill>
                <a:latin typeface="+mn-lt"/>
                <a:cs typeface="+mn-cs"/>
              </a:rPr>
              <a:t>/trice e org. </a:t>
            </a:r>
            <a:r>
              <a:rPr lang="en-US" altLang="en-IT" dirty="0" err="1">
                <a:solidFill>
                  <a:schemeClr val="tx1"/>
                </a:solidFill>
                <a:latin typeface="+mn-lt"/>
                <a:cs typeface="+mn-cs"/>
              </a:rPr>
              <a:t>è</a:t>
            </a:r>
            <a:r>
              <a:rPr lang="en-US" altLang="en-IT" dirty="0">
                <a:solidFill>
                  <a:schemeClr val="tx1"/>
                </a:solidFill>
                <a:latin typeface="+mn-lt"/>
                <a:cs typeface="+mn-cs"/>
              </a:rPr>
              <a:t> </a:t>
            </a:r>
            <a:r>
              <a:rPr lang="en-US" altLang="en-IT" dirty="0" err="1">
                <a:solidFill>
                  <a:schemeClr val="tx1"/>
                </a:solidFill>
                <a:latin typeface="+mn-lt"/>
                <a:cs typeface="+mn-cs"/>
              </a:rPr>
              <a:t>percepito</a:t>
            </a:r>
            <a:r>
              <a:rPr lang="en-US" altLang="en-IT" dirty="0">
                <a:solidFill>
                  <a:schemeClr val="tx1"/>
                </a:solidFill>
                <a:latin typeface="+mn-lt"/>
                <a:cs typeface="+mn-cs"/>
              </a:rPr>
              <a:t> dal/la </a:t>
            </a:r>
            <a:r>
              <a:rPr lang="en-US" altLang="en-IT" dirty="0" err="1">
                <a:solidFill>
                  <a:schemeClr val="tx1"/>
                </a:solidFill>
                <a:latin typeface="+mn-lt"/>
                <a:cs typeface="+mn-cs"/>
              </a:rPr>
              <a:t>dipendente</a:t>
            </a:r>
            <a:r>
              <a:rPr lang="en-US" altLang="en-IT" dirty="0">
                <a:solidFill>
                  <a:schemeClr val="tx1"/>
                </a:solidFill>
                <a:latin typeface="+mn-lt"/>
                <a:cs typeface="+mn-cs"/>
              </a:rPr>
              <a:t>. </a:t>
            </a:r>
            <a:r>
              <a:rPr lang="en-US" altLang="en-IT" dirty="0" err="1">
                <a:solidFill>
                  <a:schemeClr val="tx1"/>
                </a:solidFill>
                <a:latin typeface="+mn-lt"/>
                <a:cs typeface="+mn-cs"/>
              </a:rPr>
              <a:t>Esiste</a:t>
            </a:r>
            <a:r>
              <a:rPr lang="en-US" altLang="en-IT" dirty="0">
                <a:solidFill>
                  <a:schemeClr val="tx1"/>
                </a:solidFill>
                <a:latin typeface="+mn-lt"/>
                <a:cs typeface="+mn-cs"/>
              </a:rPr>
              <a:t> se le parti </a:t>
            </a:r>
            <a:r>
              <a:rPr lang="en-US" altLang="en-IT" dirty="0" err="1">
                <a:solidFill>
                  <a:schemeClr val="tx1"/>
                </a:solidFill>
                <a:latin typeface="+mn-lt"/>
                <a:cs typeface="+mn-cs"/>
              </a:rPr>
              <a:t>coinvolte</a:t>
            </a:r>
            <a:r>
              <a:rPr lang="en-US" altLang="en-IT" dirty="0">
                <a:solidFill>
                  <a:schemeClr val="tx1"/>
                </a:solidFill>
                <a:latin typeface="+mn-lt"/>
                <a:cs typeface="+mn-cs"/>
              </a:rPr>
              <a:t> </a:t>
            </a:r>
            <a:r>
              <a:rPr lang="en-US" altLang="en-IT" dirty="0" err="1">
                <a:solidFill>
                  <a:schemeClr val="tx1"/>
                </a:solidFill>
                <a:latin typeface="+mn-lt"/>
                <a:cs typeface="+mn-cs"/>
              </a:rPr>
              <a:t>hanno</a:t>
            </a:r>
            <a:r>
              <a:rPr lang="en-US" altLang="en-IT" dirty="0">
                <a:solidFill>
                  <a:schemeClr val="tx1"/>
                </a:solidFill>
                <a:latin typeface="+mn-lt"/>
                <a:cs typeface="+mn-cs"/>
              </a:rPr>
              <a:t> le </a:t>
            </a:r>
            <a:r>
              <a:rPr lang="en-US" altLang="en-IT" dirty="0" err="1">
                <a:solidFill>
                  <a:schemeClr val="tx1"/>
                </a:solidFill>
                <a:latin typeface="+mn-lt"/>
                <a:cs typeface="+mn-cs"/>
              </a:rPr>
              <a:t>stesse</a:t>
            </a:r>
            <a:r>
              <a:rPr lang="en-US" altLang="en-IT" dirty="0">
                <a:solidFill>
                  <a:schemeClr val="tx1"/>
                </a:solidFill>
                <a:latin typeface="+mn-lt"/>
                <a:cs typeface="+mn-cs"/>
              </a:rPr>
              <a:t> </a:t>
            </a:r>
            <a:r>
              <a:rPr lang="en-US" altLang="en-IT" dirty="0" err="1">
                <a:solidFill>
                  <a:schemeClr val="tx1"/>
                </a:solidFill>
                <a:latin typeface="+mn-lt"/>
                <a:cs typeface="+mn-cs"/>
              </a:rPr>
              <a:t>credenze</a:t>
            </a:r>
            <a:r>
              <a:rPr lang="en-US" altLang="en-IT" dirty="0">
                <a:solidFill>
                  <a:schemeClr val="tx1"/>
                </a:solidFill>
                <a:latin typeface="+mn-lt"/>
                <a:cs typeface="+mn-cs"/>
              </a:rPr>
              <a:t> circa le </a:t>
            </a:r>
            <a:r>
              <a:rPr lang="en-US" altLang="en-IT" dirty="0" err="1">
                <a:solidFill>
                  <a:schemeClr val="tx1"/>
                </a:solidFill>
                <a:latin typeface="+mn-lt"/>
                <a:cs typeface="+mn-cs"/>
              </a:rPr>
              <a:t>obbligazioni</a:t>
            </a:r>
            <a:r>
              <a:rPr lang="en-US" altLang="en-IT" dirty="0">
                <a:solidFill>
                  <a:schemeClr val="tx1"/>
                </a:solidFill>
                <a:latin typeface="+mn-lt"/>
                <a:cs typeface="+mn-cs"/>
              </a:rPr>
              <a:t> </a:t>
            </a:r>
            <a:r>
              <a:rPr lang="en-US" altLang="en-IT" dirty="0" err="1">
                <a:solidFill>
                  <a:schemeClr val="tx1"/>
                </a:solidFill>
                <a:latin typeface="+mn-lt"/>
                <a:cs typeface="+mn-cs"/>
              </a:rPr>
              <a:t>reciproche</a:t>
            </a:r>
            <a:r>
              <a:rPr lang="en-US" altLang="en-IT" dirty="0">
                <a:solidFill>
                  <a:schemeClr val="tx1"/>
                </a:solidFill>
                <a:latin typeface="+mn-lt"/>
                <a:cs typeface="+mn-cs"/>
              </a:rPr>
              <a:t>. Si </a:t>
            </a:r>
            <a:r>
              <a:rPr lang="en-US" altLang="en-IT" dirty="0" err="1">
                <a:solidFill>
                  <a:schemeClr val="tx1"/>
                </a:solidFill>
                <a:latin typeface="+mn-lt"/>
                <a:cs typeface="+mn-cs"/>
              </a:rPr>
              <a:t>consolida</a:t>
            </a:r>
            <a:r>
              <a:rPr lang="en-US" altLang="en-IT" dirty="0">
                <a:solidFill>
                  <a:schemeClr val="tx1"/>
                </a:solidFill>
                <a:latin typeface="+mn-lt"/>
                <a:cs typeface="+mn-cs"/>
              </a:rPr>
              <a:t> se:</a:t>
            </a:r>
          </a:p>
          <a:p>
            <a:pPr marL="1257300" lvl="2" indent="-228600">
              <a:lnSpc>
                <a:spcPct val="90000"/>
              </a:lnSpc>
              <a:spcAft>
                <a:spcPts val="600"/>
              </a:spcAft>
              <a:buClr>
                <a:srgbClr val="008080"/>
              </a:buClr>
              <a:buSzPct val="45000"/>
              <a:buFont typeface="Arial" panose="020B0604020202020204" pitchFamily="34" charset="0"/>
              <a:buChar char="•"/>
            </a:pPr>
            <a:r>
              <a:rPr lang="en-US" altLang="en-IT" dirty="0">
                <a:solidFill>
                  <a:schemeClr val="tx1"/>
                </a:solidFill>
                <a:latin typeface="+mn-lt"/>
                <a:cs typeface="+mn-cs"/>
              </a:rPr>
              <a:t>Le </a:t>
            </a:r>
            <a:r>
              <a:rPr lang="en-US" altLang="en-IT" dirty="0" err="1">
                <a:solidFill>
                  <a:schemeClr val="tx1"/>
                </a:solidFill>
                <a:latin typeface="+mn-lt"/>
                <a:cs typeface="+mn-cs"/>
              </a:rPr>
              <a:t>percezioni</a:t>
            </a:r>
            <a:r>
              <a:rPr lang="en-US" altLang="en-IT" dirty="0">
                <a:solidFill>
                  <a:schemeClr val="tx1"/>
                </a:solidFill>
                <a:latin typeface="+mn-lt"/>
                <a:cs typeface="+mn-cs"/>
              </a:rPr>
              <a:t> </a:t>
            </a:r>
            <a:r>
              <a:rPr lang="en-US" altLang="en-IT" dirty="0" err="1">
                <a:solidFill>
                  <a:schemeClr val="tx1"/>
                </a:solidFill>
                <a:latin typeface="+mn-lt"/>
                <a:cs typeface="+mn-cs"/>
              </a:rPr>
              <a:t>individuali</a:t>
            </a:r>
            <a:r>
              <a:rPr lang="en-US" altLang="en-IT" dirty="0">
                <a:solidFill>
                  <a:schemeClr val="tx1"/>
                </a:solidFill>
                <a:latin typeface="+mn-lt"/>
                <a:cs typeface="+mn-cs"/>
              </a:rPr>
              <a:t> </a:t>
            </a:r>
            <a:r>
              <a:rPr lang="en-US" altLang="en-IT" dirty="0" err="1">
                <a:solidFill>
                  <a:schemeClr val="tx1"/>
                </a:solidFill>
                <a:latin typeface="+mn-lt"/>
                <a:cs typeface="+mn-cs"/>
              </a:rPr>
              <a:t>sono</a:t>
            </a:r>
            <a:r>
              <a:rPr lang="en-US" altLang="en-IT" dirty="0">
                <a:solidFill>
                  <a:schemeClr val="tx1"/>
                </a:solidFill>
                <a:latin typeface="+mn-lt"/>
                <a:cs typeface="+mn-cs"/>
              </a:rPr>
              <a:t> </a:t>
            </a:r>
            <a:r>
              <a:rPr lang="en-US" altLang="en-IT" dirty="0" err="1">
                <a:solidFill>
                  <a:schemeClr val="tx1"/>
                </a:solidFill>
                <a:latin typeface="+mn-lt"/>
                <a:cs typeface="+mn-cs"/>
              </a:rPr>
              <a:t>obiettivamente</a:t>
            </a:r>
            <a:r>
              <a:rPr lang="en-US" altLang="en-IT" dirty="0">
                <a:solidFill>
                  <a:schemeClr val="tx1"/>
                </a:solidFill>
                <a:latin typeface="+mn-lt"/>
                <a:cs typeface="+mn-cs"/>
              </a:rPr>
              <a:t> precise.</a:t>
            </a:r>
          </a:p>
          <a:p>
            <a:pPr marL="1257300" lvl="2" indent="-228600">
              <a:lnSpc>
                <a:spcPct val="90000"/>
              </a:lnSpc>
              <a:spcAft>
                <a:spcPts val="600"/>
              </a:spcAft>
              <a:buClr>
                <a:srgbClr val="008080"/>
              </a:buClr>
              <a:buSzPct val="45000"/>
              <a:buFont typeface="Arial" panose="020B0604020202020204" pitchFamily="34" charset="0"/>
              <a:buChar char="•"/>
            </a:pPr>
            <a:r>
              <a:rPr lang="en-US" altLang="en-IT" dirty="0">
                <a:solidFill>
                  <a:schemeClr val="tx1"/>
                </a:solidFill>
                <a:latin typeface="+mn-lt"/>
                <a:cs typeface="+mn-cs"/>
              </a:rPr>
              <a:t>Le </a:t>
            </a:r>
            <a:r>
              <a:rPr lang="en-US" altLang="en-IT" dirty="0" err="1">
                <a:solidFill>
                  <a:schemeClr val="tx1"/>
                </a:solidFill>
                <a:latin typeface="+mn-lt"/>
                <a:cs typeface="+mn-cs"/>
              </a:rPr>
              <a:t>informazioni</a:t>
            </a:r>
            <a:r>
              <a:rPr lang="en-US" altLang="en-IT" dirty="0">
                <a:solidFill>
                  <a:schemeClr val="tx1"/>
                </a:solidFill>
                <a:latin typeface="+mn-lt"/>
                <a:cs typeface="+mn-cs"/>
              </a:rPr>
              <a:t> </a:t>
            </a:r>
            <a:r>
              <a:rPr lang="en-US" altLang="en-IT" dirty="0" err="1">
                <a:solidFill>
                  <a:schemeClr val="tx1"/>
                </a:solidFill>
                <a:latin typeface="+mn-lt"/>
                <a:cs typeface="+mn-cs"/>
              </a:rPr>
              <a:t>sono</a:t>
            </a:r>
            <a:r>
              <a:rPr lang="en-US" altLang="en-IT" dirty="0">
                <a:solidFill>
                  <a:schemeClr val="tx1"/>
                </a:solidFill>
                <a:latin typeface="+mn-lt"/>
                <a:cs typeface="+mn-cs"/>
              </a:rPr>
              <a:t> </a:t>
            </a:r>
            <a:r>
              <a:rPr lang="en-US" altLang="en-IT" dirty="0" err="1">
                <a:solidFill>
                  <a:schemeClr val="tx1"/>
                </a:solidFill>
                <a:latin typeface="+mn-lt"/>
                <a:cs typeface="+mn-cs"/>
              </a:rPr>
              <a:t>condivise</a:t>
            </a:r>
            <a:r>
              <a:rPr lang="en-US" altLang="en-IT" dirty="0">
                <a:solidFill>
                  <a:schemeClr val="tx1"/>
                </a:solidFill>
                <a:latin typeface="+mn-lt"/>
                <a:cs typeface="+mn-cs"/>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2AB0011-0281-3ACD-D51D-6B2AC3A12FDB}"/>
              </a:ext>
            </a:extLst>
          </p:cNvPr>
          <p:cNvSpPr>
            <a:spLocks noGrp="1"/>
          </p:cNvSpPr>
          <p:nvPr>
            <p:ph type="title"/>
          </p:nvPr>
        </p:nvSpPr>
        <p:spPr>
          <a:xfrm>
            <a:off x="4572001" y="601744"/>
            <a:ext cx="6781800" cy="1338696"/>
          </a:xfrm>
        </p:spPr>
        <p:txBody>
          <a:bodyPr>
            <a:normAutofit/>
          </a:bodyPr>
          <a:lstStyle/>
          <a:p>
            <a:r>
              <a:rPr lang="en-IT" dirty="0"/>
              <a:t>Lavoro possibile… Azienda </a:t>
            </a:r>
          </a:p>
        </p:txBody>
      </p:sp>
      <p:pic>
        <p:nvPicPr>
          <p:cNvPr id="9" name="Picture 8">
            <a:extLst>
              <a:ext uri="{FF2B5EF4-FFF2-40B4-BE49-F238E27FC236}">
                <a16:creationId xmlns:a16="http://schemas.microsoft.com/office/drawing/2014/main" id="{1DD6F6D7-58E4-FE80-D7E1-5403A8E3D1CB}"/>
              </a:ext>
            </a:extLst>
          </p:cNvPr>
          <p:cNvPicPr>
            <a:picLocks noChangeAspect="1"/>
          </p:cNvPicPr>
          <p:nvPr/>
        </p:nvPicPr>
        <p:blipFill rotWithShape="1">
          <a:blip r:embed="rId2"/>
          <a:srcRect l="13031" r="50423"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7" name="Content Placeholder 6">
            <a:extLst>
              <a:ext uri="{FF2B5EF4-FFF2-40B4-BE49-F238E27FC236}">
                <a16:creationId xmlns:a16="http://schemas.microsoft.com/office/drawing/2014/main" id="{FB25F316-2FE6-6B5D-E19E-3AD21EC37765}"/>
              </a:ext>
            </a:extLst>
          </p:cNvPr>
          <p:cNvSpPr>
            <a:spLocks noGrp="1"/>
          </p:cNvSpPr>
          <p:nvPr>
            <p:ph idx="1"/>
          </p:nvPr>
        </p:nvSpPr>
        <p:spPr>
          <a:xfrm>
            <a:off x="4572001" y="2201958"/>
            <a:ext cx="6781800" cy="3900730"/>
          </a:xfrm>
        </p:spPr>
        <p:txBody>
          <a:bodyPr anchor="t">
            <a:normAutofit/>
          </a:bodyPr>
          <a:lstStyle/>
          <a:p>
            <a:pPr marL="457200" indent="-457200">
              <a:lnSpc>
                <a:spcPct val="150000"/>
              </a:lnSpc>
              <a:buFont typeface="+mj-lt"/>
              <a:buAutoNum type="arabicPeriod"/>
            </a:pPr>
            <a:r>
              <a:rPr lang="en-GB" sz="2000" dirty="0" err="1">
                <a:effectLst/>
                <a:latin typeface="ArialMT"/>
              </a:rPr>
              <a:t>Prendere</a:t>
            </a:r>
            <a:r>
              <a:rPr lang="en-GB" sz="2000" dirty="0">
                <a:effectLst/>
                <a:latin typeface="ArialMT"/>
              </a:rPr>
              <a:t> </a:t>
            </a:r>
            <a:r>
              <a:rPr lang="en-GB" sz="2000" dirty="0" err="1">
                <a:effectLst/>
                <a:latin typeface="ArialMT"/>
              </a:rPr>
              <a:t>confidenza</a:t>
            </a:r>
            <a:r>
              <a:rPr lang="en-GB" sz="2000" dirty="0">
                <a:effectLst/>
                <a:latin typeface="ArialMT"/>
              </a:rPr>
              <a:t> con il </a:t>
            </a:r>
            <a:r>
              <a:rPr lang="en-GB" sz="2000" dirty="0" err="1">
                <a:effectLst/>
                <a:latin typeface="ArialMT"/>
              </a:rPr>
              <a:t>contesto</a:t>
            </a:r>
            <a:r>
              <a:rPr lang="en-GB" sz="2000" dirty="0">
                <a:effectLst/>
                <a:latin typeface="ArialMT"/>
              </a:rPr>
              <a:t>: </a:t>
            </a:r>
            <a:r>
              <a:rPr lang="en-GB" sz="2000" dirty="0" err="1">
                <a:effectLst/>
                <a:latin typeface="ArialMT"/>
              </a:rPr>
              <a:t>sito</a:t>
            </a:r>
            <a:r>
              <a:rPr lang="en-GB" sz="2000" dirty="0">
                <a:effectLst/>
                <a:latin typeface="ArialMT"/>
              </a:rPr>
              <a:t> web, </a:t>
            </a:r>
            <a:r>
              <a:rPr lang="en-GB" sz="2000" dirty="0" err="1">
                <a:effectLst/>
                <a:latin typeface="ArialMT"/>
              </a:rPr>
              <a:t>ecc</a:t>
            </a:r>
            <a:r>
              <a:rPr lang="en-GB" sz="2000" dirty="0">
                <a:effectLst/>
                <a:latin typeface="ArialMT"/>
              </a:rPr>
              <a:t>. 2. </a:t>
            </a:r>
            <a:r>
              <a:rPr lang="en-GB" sz="2000" dirty="0" err="1">
                <a:effectLst/>
                <a:latin typeface="ArialMT"/>
              </a:rPr>
              <a:t>Preparare</a:t>
            </a:r>
            <a:r>
              <a:rPr lang="en-GB" sz="2000" dirty="0">
                <a:effectLst/>
                <a:latin typeface="ArialMT"/>
              </a:rPr>
              <a:t> la </a:t>
            </a:r>
            <a:r>
              <a:rPr lang="en-GB" sz="2000" dirty="0" err="1">
                <a:effectLst/>
                <a:latin typeface="ArialMT"/>
              </a:rPr>
              <a:t>traccia</a:t>
            </a:r>
            <a:r>
              <a:rPr lang="en-GB" sz="2000" dirty="0">
                <a:effectLst/>
                <a:latin typeface="ArialMT"/>
              </a:rPr>
              <a:t> di </a:t>
            </a:r>
            <a:r>
              <a:rPr lang="en-GB" sz="2000" dirty="0" err="1">
                <a:effectLst/>
                <a:latin typeface="ArialMT"/>
              </a:rPr>
              <a:t>intervista</a:t>
            </a:r>
            <a:r>
              <a:rPr lang="en-GB" sz="2000" dirty="0">
                <a:effectLst/>
                <a:latin typeface="ArialMT"/>
              </a:rPr>
              <a:t>.</a:t>
            </a:r>
            <a:endParaRPr lang="en-GB" sz="2000" dirty="0">
              <a:latin typeface="ArialMT"/>
            </a:endParaRPr>
          </a:p>
          <a:p>
            <a:pPr marL="457200" indent="-457200">
              <a:lnSpc>
                <a:spcPct val="150000"/>
              </a:lnSpc>
              <a:buFont typeface="+mj-lt"/>
              <a:buAutoNum type="arabicPeriod"/>
            </a:pPr>
            <a:r>
              <a:rPr lang="en-GB" sz="2000" dirty="0" err="1">
                <a:effectLst/>
                <a:latin typeface="ArialMT"/>
              </a:rPr>
              <a:t>Realizzare</a:t>
            </a:r>
            <a:r>
              <a:rPr lang="en-GB" sz="2000" dirty="0">
                <a:effectLst/>
                <a:latin typeface="ArialMT"/>
              </a:rPr>
              <a:t> le (</a:t>
            </a:r>
            <a:r>
              <a:rPr lang="en-GB" sz="2000" dirty="0" err="1">
                <a:effectLst/>
                <a:latin typeface="ArialMT"/>
              </a:rPr>
              <a:t>almeno</a:t>
            </a:r>
            <a:r>
              <a:rPr lang="en-GB" sz="2000" dirty="0">
                <a:effectLst/>
                <a:latin typeface="ArialMT"/>
              </a:rPr>
              <a:t>) </a:t>
            </a:r>
            <a:r>
              <a:rPr lang="en-GB" sz="2000" dirty="0" err="1">
                <a:effectLst/>
                <a:latin typeface="ArialMT"/>
              </a:rPr>
              <a:t>una</a:t>
            </a:r>
            <a:r>
              <a:rPr lang="en-GB" sz="2000" dirty="0">
                <a:effectLst/>
                <a:latin typeface="ArialMT"/>
              </a:rPr>
              <a:t> </a:t>
            </a:r>
            <a:r>
              <a:rPr lang="en-GB" sz="2000" dirty="0" err="1">
                <a:effectLst/>
                <a:latin typeface="ArialMT"/>
              </a:rPr>
              <a:t>intervista</a:t>
            </a:r>
            <a:endParaRPr lang="en-GB" sz="2000" dirty="0">
              <a:effectLst/>
              <a:latin typeface="ArialMT"/>
            </a:endParaRPr>
          </a:p>
          <a:p>
            <a:pPr marL="457200" indent="-457200">
              <a:lnSpc>
                <a:spcPct val="150000"/>
              </a:lnSpc>
              <a:buFont typeface="+mj-lt"/>
              <a:buAutoNum type="arabicPeriod"/>
            </a:pPr>
            <a:r>
              <a:rPr lang="en-GB" sz="2000" dirty="0" err="1">
                <a:effectLst/>
                <a:latin typeface="ArialMT"/>
              </a:rPr>
              <a:t>Riascoltarle</a:t>
            </a:r>
            <a:r>
              <a:rPr lang="en-GB" sz="2000" dirty="0">
                <a:effectLst/>
                <a:latin typeface="ArialMT"/>
              </a:rPr>
              <a:t> / </a:t>
            </a:r>
            <a:r>
              <a:rPr lang="en-GB" sz="2000" dirty="0" err="1">
                <a:effectLst/>
                <a:latin typeface="ArialMT"/>
              </a:rPr>
              <a:t>Trascrivere</a:t>
            </a:r>
            <a:r>
              <a:rPr lang="en-GB" sz="2000" dirty="0">
                <a:effectLst/>
                <a:latin typeface="ArialMT"/>
              </a:rPr>
              <a:t> parti </a:t>
            </a:r>
            <a:r>
              <a:rPr lang="en-GB" sz="2000" dirty="0" err="1">
                <a:effectLst/>
                <a:latin typeface="ArialMT"/>
              </a:rPr>
              <a:t>salienti</a:t>
            </a:r>
            <a:endParaRPr lang="en-GB" sz="2000" dirty="0">
              <a:effectLst/>
            </a:endParaRPr>
          </a:p>
          <a:p>
            <a:pPr marL="457200" indent="-457200">
              <a:lnSpc>
                <a:spcPct val="150000"/>
              </a:lnSpc>
              <a:buFont typeface="+mj-lt"/>
              <a:buAutoNum type="arabicPeriod"/>
            </a:pPr>
            <a:r>
              <a:rPr lang="en-GB" sz="2000" dirty="0" err="1">
                <a:effectLst/>
                <a:latin typeface="ArialMT"/>
              </a:rPr>
              <a:t>Analizzare</a:t>
            </a:r>
            <a:r>
              <a:rPr lang="en-GB" sz="2000" dirty="0">
                <a:effectLst/>
                <a:latin typeface="ArialMT"/>
              </a:rPr>
              <a:t> le </a:t>
            </a:r>
            <a:r>
              <a:rPr lang="en-GB" sz="2000" dirty="0" err="1">
                <a:effectLst/>
                <a:latin typeface="ArialMT"/>
              </a:rPr>
              <a:t>interviste</a:t>
            </a:r>
            <a:r>
              <a:rPr lang="en-GB" sz="2000" dirty="0">
                <a:effectLst/>
                <a:latin typeface="ArialMT"/>
              </a:rPr>
              <a:t>, con un focus </a:t>
            </a:r>
            <a:r>
              <a:rPr lang="en-GB" sz="2000" dirty="0" err="1">
                <a:effectLst/>
                <a:latin typeface="ArialMT"/>
              </a:rPr>
              <a:t>su</a:t>
            </a:r>
            <a:r>
              <a:rPr lang="en-GB" sz="2000" dirty="0">
                <a:effectLst/>
                <a:latin typeface="ArialMT"/>
              </a:rPr>
              <a:t> </a:t>
            </a:r>
            <a:r>
              <a:rPr lang="en-GB" sz="2000" dirty="0" err="1">
                <a:effectLst/>
                <a:latin typeface="ArialMT"/>
              </a:rPr>
              <a:t>punti</a:t>
            </a:r>
            <a:r>
              <a:rPr lang="en-GB" sz="2000" dirty="0">
                <a:effectLst/>
                <a:latin typeface="ArialMT"/>
              </a:rPr>
              <a:t> di forza e </a:t>
            </a:r>
            <a:r>
              <a:rPr lang="en-GB" sz="2000" dirty="0" err="1">
                <a:effectLst/>
                <a:latin typeface="ArialMT"/>
              </a:rPr>
              <a:t>problematicita</a:t>
            </a:r>
            <a:r>
              <a:rPr lang="en-GB" sz="2000" dirty="0">
                <a:effectLst/>
                <a:latin typeface="ArialMT"/>
              </a:rPr>
              <a:t>̀ + </a:t>
            </a:r>
            <a:r>
              <a:rPr lang="en-GB" sz="2000" dirty="0" err="1">
                <a:effectLst/>
                <a:latin typeface="ArialMT"/>
              </a:rPr>
              <a:t>proposte</a:t>
            </a:r>
            <a:r>
              <a:rPr lang="en-GB" sz="2000" dirty="0">
                <a:effectLst/>
                <a:latin typeface="ArialMT"/>
              </a:rPr>
              <a:t> per lo HRM</a:t>
            </a:r>
            <a:endParaRPr lang="en-GB" sz="2000" dirty="0">
              <a:effectLst/>
            </a:endParaRPr>
          </a:p>
          <a:p>
            <a:pPr marL="457200" indent="-457200">
              <a:lnSpc>
                <a:spcPct val="150000"/>
              </a:lnSpc>
              <a:buFont typeface="+mj-lt"/>
              <a:buAutoNum type="arabicPeriod"/>
            </a:pPr>
            <a:r>
              <a:rPr lang="en-GB" sz="2000" dirty="0" err="1">
                <a:effectLst/>
                <a:latin typeface="ArialMT"/>
              </a:rPr>
              <a:t>Presentazione</a:t>
            </a:r>
            <a:r>
              <a:rPr lang="en-GB" sz="2000" dirty="0">
                <a:effectLst/>
                <a:latin typeface="ArialMT"/>
              </a:rPr>
              <a:t> </a:t>
            </a:r>
            <a:r>
              <a:rPr lang="en-GB" sz="2000" dirty="0" err="1">
                <a:effectLst/>
                <a:latin typeface="ArialMT"/>
              </a:rPr>
              <a:t>orale</a:t>
            </a:r>
            <a:r>
              <a:rPr lang="en-GB" sz="2000" dirty="0">
                <a:latin typeface="ArialMT"/>
              </a:rPr>
              <a:t>/</a:t>
            </a:r>
            <a:r>
              <a:rPr lang="en-GB" sz="2000" dirty="0" err="1">
                <a:latin typeface="ArialMT"/>
              </a:rPr>
              <a:t>scritta</a:t>
            </a:r>
            <a:endParaRPr lang="en-GB" sz="2000" dirty="0">
              <a:effectLst/>
            </a:endParaRPr>
          </a:p>
          <a:p>
            <a:pPr marL="457200" indent="-457200">
              <a:buFont typeface="+mj-lt"/>
              <a:buAutoNum type="arabicPeriod"/>
            </a:pPr>
            <a:endParaRPr lang="en-IT" sz="2000" dirty="0"/>
          </a:p>
        </p:txBody>
      </p:sp>
    </p:spTree>
    <p:extLst>
      <p:ext uri="{BB962C8B-B14F-4D97-AF65-F5344CB8AC3E}">
        <p14:creationId xmlns:p14="http://schemas.microsoft.com/office/powerpoint/2010/main" val="2056243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4" name="Rectangle 4506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8" name="Text Box 2">
            <a:extLst>
              <a:ext uri="{FF2B5EF4-FFF2-40B4-BE49-F238E27FC236}">
                <a16:creationId xmlns:a16="http://schemas.microsoft.com/office/drawing/2014/main" id="{415D19BA-00D6-1DF1-C159-116C24FDF401}"/>
              </a:ext>
            </a:extLst>
          </p:cNvPr>
          <p:cNvSpPr txBox="1">
            <a:spLocks noChangeArrowheads="1"/>
          </p:cNvSpPr>
          <p:nvPr/>
        </p:nvSpPr>
        <p:spPr bwMode="auto">
          <a:xfrm>
            <a:off x="5297762" y="329184"/>
            <a:ext cx="6251110" cy="17830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rm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9pPr>
          </a:lstStyle>
          <a:p>
            <a:pPr>
              <a:lnSpc>
                <a:spcPct val="90000"/>
              </a:lnSpc>
              <a:spcBef>
                <a:spcPct val="0"/>
              </a:spcBef>
              <a:spcAft>
                <a:spcPts val="600"/>
              </a:spcAft>
              <a:buClrTx/>
            </a:pPr>
            <a:r>
              <a:rPr lang="en-US" altLang="en-IT" sz="5400" b="1" dirty="0">
                <a:solidFill>
                  <a:schemeClr val="tx1"/>
                </a:solidFill>
                <a:latin typeface="+mj-lt"/>
                <a:ea typeface="+mj-ea"/>
                <a:cs typeface="+mj-cs"/>
              </a:rPr>
              <a:t>Due </a:t>
            </a:r>
            <a:r>
              <a:rPr lang="en-US" altLang="en-IT" sz="5400" b="1" dirty="0" err="1">
                <a:solidFill>
                  <a:schemeClr val="tx1"/>
                </a:solidFill>
                <a:latin typeface="+mj-lt"/>
                <a:ea typeface="+mj-ea"/>
                <a:cs typeface="+mj-cs"/>
              </a:rPr>
              <a:t>forme</a:t>
            </a:r>
            <a:r>
              <a:rPr lang="en-US" altLang="en-IT" sz="5400" b="1" dirty="0">
                <a:solidFill>
                  <a:schemeClr val="tx1"/>
                </a:solidFill>
                <a:latin typeface="+mj-lt"/>
                <a:ea typeface="+mj-ea"/>
                <a:cs typeface="+mj-cs"/>
              </a:rPr>
              <a:t> di </a:t>
            </a:r>
            <a:r>
              <a:rPr lang="en-US" altLang="en-IT" sz="5400" b="1" dirty="0" err="1">
                <a:solidFill>
                  <a:schemeClr val="tx1"/>
                </a:solidFill>
                <a:latin typeface="+mj-lt"/>
                <a:ea typeface="+mj-ea"/>
                <a:cs typeface="+mj-cs"/>
              </a:rPr>
              <a:t>contratto</a:t>
            </a:r>
            <a:r>
              <a:rPr lang="en-US" altLang="en-IT" sz="5400" b="1" dirty="0">
                <a:solidFill>
                  <a:schemeClr val="tx1"/>
                </a:solidFill>
                <a:latin typeface="+mj-lt"/>
                <a:ea typeface="+mj-ea"/>
                <a:cs typeface="+mj-cs"/>
              </a:rPr>
              <a:t> </a:t>
            </a:r>
            <a:r>
              <a:rPr lang="en-US" altLang="en-IT" sz="5400" b="1" dirty="0" err="1">
                <a:solidFill>
                  <a:schemeClr val="tx1"/>
                </a:solidFill>
                <a:latin typeface="+mj-lt"/>
                <a:ea typeface="+mj-ea"/>
                <a:cs typeface="+mj-cs"/>
              </a:rPr>
              <a:t>psicologico</a:t>
            </a:r>
            <a:endParaRPr lang="en-US" altLang="en-IT" sz="5400" b="1" dirty="0">
              <a:solidFill>
                <a:schemeClr val="tx1"/>
              </a:solidFill>
              <a:latin typeface="+mj-lt"/>
              <a:ea typeface="+mj-ea"/>
              <a:cs typeface="+mj-cs"/>
            </a:endParaRPr>
          </a:p>
        </p:txBody>
      </p:sp>
      <p:pic>
        <p:nvPicPr>
          <p:cNvPr id="45060" name="Picture 45059">
            <a:extLst>
              <a:ext uri="{FF2B5EF4-FFF2-40B4-BE49-F238E27FC236}">
                <a16:creationId xmlns:a16="http://schemas.microsoft.com/office/drawing/2014/main" id="{18A6A63B-6B64-5912-BB13-E34D4DBE4D14}"/>
              </a:ext>
            </a:extLst>
          </p:cNvPr>
          <p:cNvPicPr>
            <a:picLocks noChangeAspect="1"/>
          </p:cNvPicPr>
          <p:nvPr/>
        </p:nvPicPr>
        <p:blipFill rotWithShape="1">
          <a:blip r:embed="rId3"/>
          <a:srcRect l="62116" r="873"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506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7" name="Text Box 1">
            <a:extLst>
              <a:ext uri="{FF2B5EF4-FFF2-40B4-BE49-F238E27FC236}">
                <a16:creationId xmlns:a16="http://schemas.microsoft.com/office/drawing/2014/main" id="{F9BBBB27-E0CD-11CF-386A-7937CAD339A4}"/>
              </a:ext>
            </a:extLst>
          </p:cNvPr>
          <p:cNvSpPr txBox="1">
            <a:spLocks noChangeArrowheads="1"/>
          </p:cNvSpPr>
          <p:nvPr/>
        </p:nvSpPr>
        <p:spPr bwMode="auto">
          <a:xfrm>
            <a:off x="4383314" y="2478024"/>
            <a:ext cx="7805638" cy="41689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o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9pPr>
          </a:lstStyle>
          <a:p>
            <a:pPr marL="457200" indent="-228600">
              <a:lnSpc>
                <a:spcPct val="90000"/>
              </a:lnSpc>
              <a:spcAft>
                <a:spcPts val="600"/>
              </a:spcAft>
              <a:buClrTx/>
              <a:buFont typeface="Arial" panose="020B0604020202020204" pitchFamily="34" charset="0"/>
              <a:buChar char="•"/>
            </a:pPr>
            <a:r>
              <a:rPr lang="en-US" altLang="en-IT" sz="1800" b="1" dirty="0" err="1">
                <a:solidFill>
                  <a:schemeClr val="tx1"/>
                </a:solidFill>
                <a:latin typeface="+mn-lt"/>
                <a:cs typeface="+mn-cs"/>
              </a:rPr>
              <a:t>Contratto</a:t>
            </a:r>
            <a:r>
              <a:rPr lang="en-US" altLang="en-IT" sz="1800" b="1" dirty="0">
                <a:solidFill>
                  <a:schemeClr val="tx1"/>
                </a:solidFill>
                <a:latin typeface="+mn-lt"/>
                <a:cs typeface="+mn-cs"/>
              </a:rPr>
              <a:t> </a:t>
            </a:r>
            <a:r>
              <a:rPr lang="en-US" altLang="en-IT" sz="1800" b="1" dirty="0" err="1">
                <a:solidFill>
                  <a:schemeClr val="tx1"/>
                </a:solidFill>
                <a:latin typeface="+mn-lt"/>
                <a:cs typeface="+mn-cs"/>
              </a:rPr>
              <a:t>psicologico</a:t>
            </a:r>
            <a:r>
              <a:rPr lang="en-US" altLang="en-IT" sz="1800" b="1" dirty="0">
                <a:solidFill>
                  <a:schemeClr val="tx1"/>
                </a:solidFill>
                <a:latin typeface="+mn-lt"/>
                <a:cs typeface="+mn-cs"/>
              </a:rPr>
              <a:t> </a:t>
            </a:r>
            <a:r>
              <a:rPr lang="en-US" altLang="en-IT" sz="1800" b="1" dirty="0" err="1">
                <a:solidFill>
                  <a:schemeClr val="tx1"/>
                </a:solidFill>
                <a:latin typeface="+mn-lt"/>
                <a:cs typeface="+mn-cs"/>
              </a:rPr>
              <a:t>transazionale</a:t>
            </a:r>
            <a:r>
              <a:rPr lang="en-US" altLang="en-IT" sz="1800" dirty="0">
                <a:solidFill>
                  <a:schemeClr val="tx1"/>
                </a:solidFill>
                <a:latin typeface="+mn-lt"/>
                <a:cs typeface="+mn-cs"/>
              </a:rPr>
              <a:t>: </a:t>
            </a:r>
            <a:r>
              <a:rPr lang="en-US" altLang="en-IT" sz="1800" dirty="0" err="1">
                <a:solidFill>
                  <a:schemeClr val="tx1"/>
                </a:solidFill>
                <a:latin typeface="+mn-lt"/>
                <a:cs typeface="+mn-cs"/>
              </a:rPr>
              <a:t>scambio</a:t>
            </a:r>
            <a:r>
              <a:rPr lang="en-US" altLang="en-IT" sz="1800" dirty="0">
                <a:solidFill>
                  <a:schemeClr val="tx1"/>
                </a:solidFill>
                <a:latin typeface="+mn-lt"/>
                <a:cs typeface="+mn-cs"/>
              </a:rPr>
              <a:t> </a:t>
            </a:r>
            <a:r>
              <a:rPr lang="en-US" altLang="en-IT" sz="1800" dirty="0" err="1">
                <a:solidFill>
                  <a:schemeClr val="tx1"/>
                </a:solidFill>
                <a:latin typeface="+mn-lt"/>
                <a:cs typeface="+mn-cs"/>
              </a:rPr>
              <a:t>economico</a:t>
            </a:r>
            <a:r>
              <a:rPr lang="en-US" altLang="en-IT" sz="1800" dirty="0">
                <a:solidFill>
                  <a:schemeClr val="tx1"/>
                </a:solidFill>
                <a:latin typeface="+mn-lt"/>
                <a:cs typeface="+mn-cs"/>
              </a:rPr>
              <a:t>. </a:t>
            </a:r>
          </a:p>
          <a:p>
            <a:pPr marL="914400" lvl="1" indent="-228600">
              <a:lnSpc>
                <a:spcPct val="90000"/>
              </a:lnSpc>
              <a:spcAft>
                <a:spcPts val="600"/>
              </a:spcAft>
              <a:buFont typeface="Arial" panose="020B0604020202020204" pitchFamily="34" charset="0"/>
              <a:buChar char="•"/>
            </a:pPr>
            <a:r>
              <a:rPr lang="en-US" altLang="en-IT" sz="1800" dirty="0">
                <a:solidFill>
                  <a:schemeClr val="tx1"/>
                </a:solidFill>
                <a:latin typeface="+mn-lt"/>
                <a:cs typeface="+mn-cs"/>
              </a:rPr>
              <a:t>Il </a:t>
            </a:r>
            <a:r>
              <a:rPr lang="en-US" altLang="en-IT" sz="1800" dirty="0" err="1">
                <a:solidFill>
                  <a:schemeClr val="tx1"/>
                </a:solidFill>
                <a:latin typeface="+mn-lt"/>
                <a:cs typeface="+mn-cs"/>
              </a:rPr>
              <a:t>rapporto</a:t>
            </a:r>
            <a:r>
              <a:rPr lang="en-US" altLang="en-IT" sz="1800" dirty="0">
                <a:solidFill>
                  <a:schemeClr val="tx1"/>
                </a:solidFill>
                <a:latin typeface="+mn-lt"/>
                <a:cs typeface="+mn-cs"/>
              </a:rPr>
              <a:t> </a:t>
            </a:r>
            <a:r>
              <a:rPr lang="en-US" altLang="en-IT" sz="1800" dirty="0" err="1">
                <a:solidFill>
                  <a:schemeClr val="tx1"/>
                </a:solidFill>
                <a:latin typeface="+mn-lt"/>
                <a:cs typeface="+mn-cs"/>
              </a:rPr>
              <a:t>è</a:t>
            </a:r>
            <a:r>
              <a:rPr lang="en-US" altLang="en-IT" sz="1800" dirty="0">
                <a:solidFill>
                  <a:schemeClr val="tx1"/>
                </a:solidFill>
                <a:latin typeface="+mn-lt"/>
                <a:cs typeface="+mn-cs"/>
              </a:rPr>
              <a:t> di breve </a:t>
            </a:r>
            <a:r>
              <a:rPr lang="en-US" altLang="en-IT" sz="1800" dirty="0" err="1">
                <a:solidFill>
                  <a:schemeClr val="tx1"/>
                </a:solidFill>
                <a:latin typeface="+mn-lt"/>
                <a:cs typeface="+mn-cs"/>
              </a:rPr>
              <a:t>periodo</a:t>
            </a:r>
            <a:r>
              <a:rPr lang="en-US" altLang="en-IT" sz="1800" dirty="0">
                <a:solidFill>
                  <a:schemeClr val="tx1"/>
                </a:solidFill>
                <a:latin typeface="+mn-lt"/>
                <a:cs typeface="+mn-cs"/>
              </a:rPr>
              <a:t>, </a:t>
            </a:r>
            <a:r>
              <a:rPr lang="en-US" altLang="en-IT" sz="1800" dirty="0" err="1">
                <a:solidFill>
                  <a:schemeClr val="tx1"/>
                </a:solidFill>
                <a:latin typeface="+mn-lt"/>
                <a:cs typeface="+mn-cs"/>
              </a:rPr>
              <a:t>statico</a:t>
            </a:r>
            <a:r>
              <a:rPr lang="en-US" altLang="en-IT" sz="1800" dirty="0">
                <a:solidFill>
                  <a:schemeClr val="tx1"/>
                </a:solidFill>
                <a:latin typeface="+mn-lt"/>
                <a:cs typeface="+mn-cs"/>
              </a:rPr>
              <a:t> e </a:t>
            </a:r>
            <a:r>
              <a:rPr lang="en-US" altLang="en-IT" sz="1800" dirty="0" err="1">
                <a:solidFill>
                  <a:schemeClr val="tx1"/>
                </a:solidFill>
                <a:latin typeface="+mn-lt"/>
                <a:cs typeface="+mn-cs"/>
              </a:rPr>
              <a:t>basato</a:t>
            </a:r>
            <a:r>
              <a:rPr lang="en-US" altLang="en-IT" sz="1800" dirty="0">
                <a:solidFill>
                  <a:schemeClr val="tx1"/>
                </a:solidFill>
                <a:latin typeface="+mn-lt"/>
                <a:cs typeface="+mn-cs"/>
              </a:rPr>
              <a:t> </a:t>
            </a:r>
            <a:r>
              <a:rPr lang="en-US" altLang="en-IT" sz="1800" dirty="0" err="1">
                <a:solidFill>
                  <a:schemeClr val="tx1"/>
                </a:solidFill>
                <a:latin typeface="+mn-lt"/>
                <a:cs typeface="+mn-cs"/>
              </a:rPr>
              <a:t>sull'interesse</a:t>
            </a:r>
            <a:r>
              <a:rPr lang="en-US" altLang="en-IT" sz="1800" dirty="0">
                <a:solidFill>
                  <a:schemeClr val="tx1"/>
                </a:solidFill>
                <a:latin typeface="+mn-lt"/>
                <a:cs typeface="+mn-cs"/>
              </a:rPr>
              <a:t> </a:t>
            </a:r>
            <a:r>
              <a:rPr lang="en-US" altLang="en-IT" sz="1800" dirty="0" err="1">
                <a:solidFill>
                  <a:schemeClr val="tx1"/>
                </a:solidFill>
                <a:latin typeface="+mn-lt"/>
                <a:cs typeface="+mn-cs"/>
              </a:rPr>
              <a:t>individuale</a:t>
            </a:r>
            <a:r>
              <a:rPr lang="en-US" altLang="en-IT" sz="1800" dirty="0">
                <a:solidFill>
                  <a:schemeClr val="tx1"/>
                </a:solidFill>
                <a:latin typeface="+mn-lt"/>
                <a:cs typeface="+mn-cs"/>
              </a:rPr>
              <a:t> del </a:t>
            </a:r>
            <a:r>
              <a:rPr lang="en-US" altLang="en-IT" sz="1800" dirty="0" err="1">
                <a:solidFill>
                  <a:schemeClr val="tx1"/>
                </a:solidFill>
                <a:latin typeface="+mn-lt"/>
                <a:cs typeface="+mn-cs"/>
              </a:rPr>
              <a:t>dipendente</a:t>
            </a:r>
            <a:r>
              <a:rPr lang="en-US" altLang="en-IT" sz="1800" dirty="0">
                <a:solidFill>
                  <a:schemeClr val="tx1"/>
                </a:solidFill>
                <a:latin typeface="+mn-lt"/>
                <a:cs typeface="+mn-cs"/>
              </a:rPr>
              <a:t>. Le </a:t>
            </a:r>
            <a:r>
              <a:rPr lang="en-US" altLang="en-IT" sz="1800" dirty="0" err="1">
                <a:solidFill>
                  <a:schemeClr val="tx1"/>
                </a:solidFill>
                <a:latin typeface="+mn-lt"/>
                <a:cs typeface="+mn-cs"/>
              </a:rPr>
              <a:t>aspettative</a:t>
            </a:r>
            <a:r>
              <a:rPr lang="en-US" altLang="en-IT" sz="1800" dirty="0">
                <a:solidFill>
                  <a:schemeClr val="tx1"/>
                </a:solidFill>
                <a:latin typeface="+mn-lt"/>
                <a:cs typeface="+mn-cs"/>
              </a:rPr>
              <a:t> </a:t>
            </a:r>
            <a:r>
              <a:rPr lang="en-US" altLang="en-IT" sz="1800" dirty="0" err="1">
                <a:solidFill>
                  <a:schemeClr val="tx1"/>
                </a:solidFill>
                <a:latin typeface="+mn-lt"/>
                <a:cs typeface="+mn-cs"/>
              </a:rPr>
              <a:t>dei</a:t>
            </a:r>
            <a:r>
              <a:rPr lang="en-US" altLang="en-IT" sz="1800" dirty="0">
                <a:solidFill>
                  <a:schemeClr val="tx1"/>
                </a:solidFill>
                <a:latin typeface="+mn-lt"/>
                <a:cs typeface="+mn-cs"/>
              </a:rPr>
              <a:t> </a:t>
            </a:r>
            <a:r>
              <a:rPr lang="en-US" altLang="en-IT" sz="1800" dirty="0" err="1">
                <a:solidFill>
                  <a:schemeClr val="tx1"/>
                </a:solidFill>
                <a:latin typeface="+mn-lt"/>
                <a:cs typeface="+mn-cs"/>
              </a:rPr>
              <a:t>dipendenti</a:t>
            </a:r>
            <a:r>
              <a:rPr lang="en-US" altLang="en-IT" sz="1800" dirty="0">
                <a:solidFill>
                  <a:schemeClr val="tx1"/>
                </a:solidFill>
                <a:latin typeface="+mn-lt"/>
                <a:cs typeface="+mn-cs"/>
              </a:rPr>
              <a:t> </a:t>
            </a:r>
            <a:r>
              <a:rPr lang="en-US" altLang="en-IT" sz="1800" dirty="0" err="1">
                <a:solidFill>
                  <a:schemeClr val="tx1"/>
                </a:solidFill>
                <a:latin typeface="+mn-lt"/>
                <a:cs typeface="+mn-cs"/>
              </a:rPr>
              <a:t>riguardano</a:t>
            </a:r>
            <a:r>
              <a:rPr lang="en-US" altLang="en-IT" sz="1800" dirty="0">
                <a:solidFill>
                  <a:schemeClr val="tx1"/>
                </a:solidFill>
                <a:latin typeface="+mn-lt"/>
                <a:cs typeface="+mn-cs"/>
              </a:rPr>
              <a:t> </a:t>
            </a:r>
            <a:r>
              <a:rPr lang="en-US" altLang="en-IT" sz="1800" dirty="0" err="1">
                <a:solidFill>
                  <a:schemeClr val="tx1"/>
                </a:solidFill>
                <a:latin typeface="+mn-lt"/>
                <a:cs typeface="+mn-cs"/>
              </a:rPr>
              <a:t>elementi</a:t>
            </a:r>
            <a:r>
              <a:rPr lang="en-US" altLang="en-IT" sz="1800" dirty="0">
                <a:solidFill>
                  <a:schemeClr val="tx1"/>
                </a:solidFill>
                <a:latin typeface="+mn-lt"/>
                <a:cs typeface="+mn-cs"/>
              </a:rPr>
              <a:t> </a:t>
            </a:r>
            <a:r>
              <a:rPr lang="en-US" altLang="en-IT" sz="1800" dirty="0" err="1">
                <a:solidFill>
                  <a:schemeClr val="tx1"/>
                </a:solidFill>
                <a:latin typeface="+mn-lt"/>
                <a:cs typeface="+mn-cs"/>
              </a:rPr>
              <a:t>quali</a:t>
            </a:r>
            <a:r>
              <a:rPr lang="en-US" altLang="en-IT" sz="1800" dirty="0">
                <a:solidFill>
                  <a:schemeClr val="tx1"/>
                </a:solidFill>
                <a:latin typeface="+mn-lt"/>
                <a:cs typeface="+mn-cs"/>
              </a:rPr>
              <a:t>:  </a:t>
            </a:r>
            <a:r>
              <a:rPr lang="en-US" altLang="en-IT" sz="1800" dirty="0" err="1">
                <a:solidFill>
                  <a:schemeClr val="tx1"/>
                </a:solidFill>
                <a:latin typeface="+mn-lt"/>
                <a:cs typeface="+mn-cs"/>
              </a:rPr>
              <a:t>salario</a:t>
            </a:r>
            <a:r>
              <a:rPr lang="en-US" altLang="en-IT" sz="1800" dirty="0">
                <a:solidFill>
                  <a:schemeClr val="tx1"/>
                </a:solidFill>
                <a:latin typeface="+mn-lt"/>
                <a:cs typeface="+mn-cs"/>
              </a:rPr>
              <a:t>, </a:t>
            </a:r>
            <a:r>
              <a:rPr lang="en-US" altLang="en-IT" sz="1800" dirty="0" err="1">
                <a:solidFill>
                  <a:schemeClr val="tx1"/>
                </a:solidFill>
                <a:latin typeface="+mn-lt"/>
                <a:cs typeface="+mn-cs"/>
              </a:rPr>
              <a:t>formazione</a:t>
            </a:r>
            <a:r>
              <a:rPr lang="en-US" altLang="en-IT" sz="1800" dirty="0">
                <a:solidFill>
                  <a:schemeClr val="tx1"/>
                </a:solidFill>
                <a:latin typeface="+mn-lt"/>
                <a:cs typeface="+mn-cs"/>
              </a:rPr>
              <a:t>, </a:t>
            </a:r>
            <a:r>
              <a:rPr lang="en-US" altLang="en-IT" sz="1800" dirty="0" err="1">
                <a:solidFill>
                  <a:schemeClr val="tx1"/>
                </a:solidFill>
                <a:latin typeface="+mn-lt"/>
                <a:cs typeface="+mn-cs"/>
              </a:rPr>
              <a:t>avanzamenti</a:t>
            </a:r>
            <a:r>
              <a:rPr lang="en-US" altLang="en-IT" sz="1800" dirty="0">
                <a:solidFill>
                  <a:schemeClr val="tx1"/>
                </a:solidFill>
                <a:latin typeface="+mn-lt"/>
                <a:cs typeface="+mn-cs"/>
              </a:rPr>
              <a:t> di </a:t>
            </a:r>
            <a:r>
              <a:rPr lang="en-US" altLang="en-IT" sz="1800" dirty="0" err="1">
                <a:solidFill>
                  <a:schemeClr val="tx1"/>
                </a:solidFill>
                <a:latin typeface="+mn-lt"/>
                <a:cs typeface="+mn-cs"/>
              </a:rPr>
              <a:t>carriera</a:t>
            </a:r>
            <a:r>
              <a:rPr lang="en-US" altLang="en-IT" sz="1800" dirty="0">
                <a:solidFill>
                  <a:schemeClr val="tx1"/>
                </a:solidFill>
                <a:latin typeface="+mn-lt"/>
                <a:cs typeface="+mn-cs"/>
              </a:rPr>
              <a:t>, status, </a:t>
            </a:r>
            <a:r>
              <a:rPr lang="en-US" altLang="en-IT" sz="1800" dirty="0" err="1">
                <a:solidFill>
                  <a:schemeClr val="tx1"/>
                </a:solidFill>
                <a:latin typeface="+mn-lt"/>
                <a:cs typeface="+mn-cs"/>
              </a:rPr>
              <a:t>ottenimento</a:t>
            </a:r>
            <a:r>
              <a:rPr lang="en-US" altLang="en-IT" sz="1800" dirty="0">
                <a:solidFill>
                  <a:schemeClr val="tx1"/>
                </a:solidFill>
                <a:latin typeface="+mn-lt"/>
                <a:cs typeface="+mn-cs"/>
              </a:rPr>
              <a:t> di </a:t>
            </a:r>
            <a:r>
              <a:rPr lang="en-US" altLang="en-IT" sz="1800" dirty="0" err="1">
                <a:solidFill>
                  <a:schemeClr val="tx1"/>
                </a:solidFill>
                <a:latin typeface="+mn-lt"/>
                <a:cs typeface="+mn-cs"/>
              </a:rPr>
              <a:t>salario</a:t>
            </a:r>
            <a:r>
              <a:rPr lang="en-US" altLang="en-IT" sz="1800" dirty="0">
                <a:solidFill>
                  <a:schemeClr val="tx1"/>
                </a:solidFill>
                <a:latin typeface="+mn-lt"/>
                <a:cs typeface="+mn-cs"/>
              </a:rPr>
              <a:t> </a:t>
            </a:r>
            <a:r>
              <a:rPr lang="en-US" altLang="en-IT" sz="1800" dirty="0" err="1">
                <a:solidFill>
                  <a:schemeClr val="tx1"/>
                </a:solidFill>
                <a:latin typeface="+mn-lt"/>
                <a:cs typeface="+mn-cs"/>
              </a:rPr>
              <a:t>accessorio</a:t>
            </a:r>
            <a:r>
              <a:rPr lang="en-US" altLang="en-IT" sz="1800" dirty="0">
                <a:solidFill>
                  <a:schemeClr val="tx1"/>
                </a:solidFill>
                <a:latin typeface="+mn-lt"/>
                <a:cs typeface="+mn-cs"/>
              </a:rPr>
              <a:t>. </a:t>
            </a:r>
            <a:r>
              <a:rPr lang="en-US" altLang="en-IT" sz="1800" dirty="0" err="1">
                <a:solidFill>
                  <a:schemeClr val="tx1"/>
                </a:solidFill>
                <a:latin typeface="+mn-lt"/>
                <a:cs typeface="+mn-cs"/>
              </a:rPr>
              <a:t>È</a:t>
            </a:r>
            <a:r>
              <a:rPr lang="en-US" altLang="en-IT" sz="1800" dirty="0">
                <a:solidFill>
                  <a:schemeClr val="tx1"/>
                </a:solidFill>
                <a:latin typeface="+mn-lt"/>
                <a:cs typeface="+mn-cs"/>
              </a:rPr>
              <a:t> </a:t>
            </a:r>
            <a:r>
              <a:rPr lang="en-US" altLang="en-IT" sz="1800" dirty="0" err="1">
                <a:solidFill>
                  <a:schemeClr val="tx1"/>
                </a:solidFill>
                <a:latin typeface="+mn-lt"/>
                <a:cs typeface="+mn-cs"/>
              </a:rPr>
              <a:t>caratterizzato</a:t>
            </a:r>
            <a:r>
              <a:rPr lang="en-US" altLang="en-IT" sz="1800" dirty="0">
                <a:solidFill>
                  <a:schemeClr val="tx1"/>
                </a:solidFill>
                <a:latin typeface="+mn-lt"/>
                <a:cs typeface="+mn-cs"/>
              </a:rPr>
              <a:t> da un basso </a:t>
            </a:r>
            <a:r>
              <a:rPr lang="en-US" altLang="en-IT" sz="1800" dirty="0" err="1">
                <a:solidFill>
                  <a:schemeClr val="tx1"/>
                </a:solidFill>
                <a:latin typeface="+mn-lt"/>
                <a:cs typeface="+mn-cs"/>
              </a:rPr>
              <a:t>attacamento</a:t>
            </a:r>
            <a:r>
              <a:rPr lang="en-US" altLang="en-IT" sz="1800" dirty="0">
                <a:solidFill>
                  <a:schemeClr val="tx1"/>
                </a:solidFill>
                <a:latin typeface="+mn-lt"/>
                <a:cs typeface="+mn-cs"/>
              </a:rPr>
              <a:t> </a:t>
            </a:r>
            <a:r>
              <a:rPr lang="en-US" altLang="en-IT" sz="1800" dirty="0" err="1">
                <a:solidFill>
                  <a:schemeClr val="tx1"/>
                </a:solidFill>
                <a:latin typeface="+mn-lt"/>
                <a:cs typeface="+mn-cs"/>
              </a:rPr>
              <a:t>emozionale</a:t>
            </a:r>
            <a:r>
              <a:rPr lang="en-US" altLang="en-IT" sz="1800" dirty="0">
                <a:solidFill>
                  <a:schemeClr val="tx1"/>
                </a:solidFill>
                <a:latin typeface="+mn-lt"/>
                <a:cs typeface="+mn-cs"/>
              </a:rPr>
              <a:t>.</a:t>
            </a:r>
          </a:p>
          <a:p>
            <a:pPr indent="-228600">
              <a:lnSpc>
                <a:spcPct val="90000"/>
              </a:lnSpc>
              <a:spcAft>
                <a:spcPts val="600"/>
              </a:spcAft>
              <a:buClrTx/>
              <a:buFont typeface="Arial" panose="020B0604020202020204" pitchFamily="34" charset="0"/>
              <a:buChar char="•"/>
            </a:pPr>
            <a:endParaRPr lang="en-US" altLang="en-IT" sz="1800" dirty="0">
              <a:solidFill>
                <a:schemeClr val="tx1"/>
              </a:solidFill>
              <a:latin typeface="+mn-lt"/>
              <a:cs typeface="+mn-cs"/>
            </a:endParaRPr>
          </a:p>
          <a:p>
            <a:pPr marL="457200" indent="-228600">
              <a:lnSpc>
                <a:spcPct val="90000"/>
              </a:lnSpc>
              <a:spcAft>
                <a:spcPts val="600"/>
              </a:spcAft>
              <a:buClrTx/>
              <a:buFont typeface="Arial" panose="020B0604020202020204" pitchFamily="34" charset="0"/>
              <a:buChar char="•"/>
            </a:pPr>
            <a:r>
              <a:rPr lang="en-US" altLang="en-IT" sz="1800" b="1" dirty="0" err="1">
                <a:solidFill>
                  <a:schemeClr val="tx1"/>
                </a:solidFill>
                <a:latin typeface="+mn-lt"/>
                <a:cs typeface="+mn-cs"/>
              </a:rPr>
              <a:t>Contratto</a:t>
            </a:r>
            <a:r>
              <a:rPr lang="en-US" altLang="en-IT" sz="1800" b="1" dirty="0">
                <a:solidFill>
                  <a:schemeClr val="tx1"/>
                </a:solidFill>
                <a:latin typeface="+mn-lt"/>
                <a:cs typeface="+mn-cs"/>
              </a:rPr>
              <a:t> </a:t>
            </a:r>
            <a:r>
              <a:rPr lang="en-US" altLang="en-IT" sz="1800" b="1" dirty="0" err="1">
                <a:solidFill>
                  <a:schemeClr val="tx1"/>
                </a:solidFill>
                <a:latin typeface="+mn-lt"/>
                <a:cs typeface="+mn-cs"/>
              </a:rPr>
              <a:t>psicologico</a:t>
            </a:r>
            <a:r>
              <a:rPr lang="en-US" altLang="en-IT" sz="1800" b="1" dirty="0">
                <a:solidFill>
                  <a:schemeClr val="tx1"/>
                </a:solidFill>
                <a:latin typeface="+mn-lt"/>
                <a:cs typeface="+mn-cs"/>
              </a:rPr>
              <a:t> </a:t>
            </a:r>
            <a:r>
              <a:rPr lang="en-US" altLang="en-IT" sz="1800" b="1" dirty="0" err="1">
                <a:solidFill>
                  <a:schemeClr val="tx1"/>
                </a:solidFill>
                <a:latin typeface="+mn-lt"/>
                <a:cs typeface="+mn-cs"/>
              </a:rPr>
              <a:t>relazionale</a:t>
            </a:r>
            <a:r>
              <a:rPr lang="en-US" altLang="en-IT" sz="1800" dirty="0">
                <a:solidFill>
                  <a:schemeClr val="tx1"/>
                </a:solidFill>
                <a:latin typeface="+mn-lt"/>
                <a:cs typeface="+mn-cs"/>
              </a:rPr>
              <a:t>: </a:t>
            </a:r>
            <a:r>
              <a:rPr lang="en-US" altLang="en-IT" sz="1800" dirty="0" err="1">
                <a:solidFill>
                  <a:schemeClr val="tx1"/>
                </a:solidFill>
                <a:latin typeface="+mn-lt"/>
                <a:cs typeface="+mn-cs"/>
              </a:rPr>
              <a:t>scambio</a:t>
            </a:r>
            <a:r>
              <a:rPr lang="en-US" altLang="en-IT" sz="1800" dirty="0">
                <a:solidFill>
                  <a:schemeClr val="tx1"/>
                </a:solidFill>
                <a:latin typeface="+mn-lt"/>
                <a:cs typeface="+mn-cs"/>
              </a:rPr>
              <a:t> </a:t>
            </a:r>
            <a:r>
              <a:rPr lang="en-US" altLang="en-IT" sz="1800" dirty="0" err="1">
                <a:solidFill>
                  <a:schemeClr val="tx1"/>
                </a:solidFill>
                <a:latin typeface="+mn-lt"/>
                <a:cs typeface="+mn-cs"/>
              </a:rPr>
              <a:t>sociale</a:t>
            </a:r>
            <a:r>
              <a:rPr lang="en-US" altLang="en-IT" sz="1800" dirty="0">
                <a:solidFill>
                  <a:schemeClr val="tx1"/>
                </a:solidFill>
                <a:latin typeface="+mn-lt"/>
                <a:cs typeface="+mn-cs"/>
              </a:rPr>
              <a:t>. </a:t>
            </a:r>
          </a:p>
          <a:p>
            <a:pPr marL="914400" lvl="1" indent="-228600">
              <a:lnSpc>
                <a:spcPct val="90000"/>
              </a:lnSpc>
              <a:spcAft>
                <a:spcPts val="600"/>
              </a:spcAft>
              <a:buFont typeface="Arial" panose="020B0604020202020204" pitchFamily="34" charset="0"/>
              <a:buChar char="•"/>
            </a:pPr>
            <a:r>
              <a:rPr lang="en-US" altLang="en-IT" sz="1800" dirty="0">
                <a:solidFill>
                  <a:schemeClr val="tx1"/>
                </a:solidFill>
                <a:latin typeface="+mn-lt"/>
                <a:cs typeface="+mn-cs"/>
              </a:rPr>
              <a:t>Il </a:t>
            </a:r>
            <a:r>
              <a:rPr lang="en-US" altLang="en-IT" sz="1800" dirty="0" err="1">
                <a:solidFill>
                  <a:schemeClr val="tx1"/>
                </a:solidFill>
                <a:latin typeface="+mn-lt"/>
                <a:cs typeface="+mn-cs"/>
              </a:rPr>
              <a:t>rapporto</a:t>
            </a:r>
            <a:r>
              <a:rPr lang="en-US" altLang="en-IT" sz="1800" dirty="0">
                <a:solidFill>
                  <a:schemeClr val="tx1"/>
                </a:solidFill>
                <a:latin typeface="+mn-lt"/>
                <a:cs typeface="+mn-cs"/>
              </a:rPr>
              <a:t> </a:t>
            </a:r>
            <a:r>
              <a:rPr lang="en-US" altLang="en-IT" sz="1800" dirty="0" err="1">
                <a:solidFill>
                  <a:schemeClr val="tx1"/>
                </a:solidFill>
                <a:latin typeface="+mn-lt"/>
                <a:cs typeface="+mn-cs"/>
              </a:rPr>
              <a:t>tende</a:t>
            </a:r>
            <a:r>
              <a:rPr lang="en-US" altLang="en-IT" sz="1800" dirty="0">
                <a:solidFill>
                  <a:schemeClr val="tx1"/>
                </a:solidFill>
                <a:latin typeface="+mn-lt"/>
                <a:cs typeface="+mn-cs"/>
              </a:rPr>
              <a:t> ad </a:t>
            </a:r>
            <a:r>
              <a:rPr lang="en-US" altLang="en-IT" sz="1800" dirty="0" err="1">
                <a:solidFill>
                  <a:schemeClr val="tx1"/>
                </a:solidFill>
                <a:latin typeface="+mn-lt"/>
                <a:cs typeface="+mn-cs"/>
              </a:rPr>
              <a:t>essere</a:t>
            </a:r>
            <a:r>
              <a:rPr lang="en-US" altLang="en-IT" sz="1800" dirty="0">
                <a:solidFill>
                  <a:schemeClr val="tx1"/>
                </a:solidFill>
                <a:latin typeface="+mn-lt"/>
                <a:cs typeface="+mn-cs"/>
              </a:rPr>
              <a:t> di </a:t>
            </a:r>
            <a:r>
              <a:rPr lang="en-US" altLang="en-IT" sz="1800" dirty="0" err="1">
                <a:solidFill>
                  <a:schemeClr val="tx1"/>
                </a:solidFill>
                <a:latin typeface="+mn-lt"/>
                <a:cs typeface="+mn-cs"/>
              </a:rPr>
              <a:t>lungo</a:t>
            </a:r>
            <a:r>
              <a:rPr lang="en-US" altLang="en-IT" sz="1800" dirty="0">
                <a:solidFill>
                  <a:schemeClr val="tx1"/>
                </a:solidFill>
                <a:latin typeface="+mn-lt"/>
                <a:cs typeface="+mn-cs"/>
              </a:rPr>
              <a:t> </a:t>
            </a:r>
            <a:r>
              <a:rPr lang="en-US" altLang="en-IT" sz="1800" dirty="0" err="1">
                <a:solidFill>
                  <a:schemeClr val="tx1"/>
                </a:solidFill>
                <a:latin typeface="+mn-lt"/>
                <a:cs typeface="+mn-cs"/>
              </a:rPr>
              <a:t>periodo</a:t>
            </a:r>
            <a:r>
              <a:rPr lang="en-US" altLang="en-IT" sz="1800" dirty="0">
                <a:solidFill>
                  <a:schemeClr val="tx1"/>
                </a:solidFill>
                <a:latin typeface="+mn-lt"/>
                <a:cs typeface="+mn-cs"/>
              </a:rPr>
              <a:t>, </a:t>
            </a:r>
            <a:r>
              <a:rPr lang="en-US" altLang="en-IT" sz="1800" dirty="0" err="1">
                <a:solidFill>
                  <a:schemeClr val="tx1"/>
                </a:solidFill>
                <a:latin typeface="+mn-lt"/>
                <a:cs typeface="+mn-cs"/>
              </a:rPr>
              <a:t>dinamico</a:t>
            </a:r>
            <a:r>
              <a:rPr lang="en-US" altLang="en-IT" sz="1800" dirty="0">
                <a:solidFill>
                  <a:schemeClr val="tx1"/>
                </a:solidFill>
                <a:latin typeface="+mn-lt"/>
                <a:cs typeface="+mn-cs"/>
              </a:rPr>
              <a:t> e </a:t>
            </a:r>
            <a:r>
              <a:rPr lang="en-US" altLang="en-IT" sz="1800" dirty="0" err="1">
                <a:solidFill>
                  <a:schemeClr val="tx1"/>
                </a:solidFill>
                <a:latin typeface="+mn-lt"/>
                <a:cs typeface="+mn-cs"/>
              </a:rPr>
              <a:t>basato</a:t>
            </a:r>
            <a:r>
              <a:rPr lang="en-US" altLang="en-IT" sz="1800" dirty="0">
                <a:solidFill>
                  <a:schemeClr val="tx1"/>
                </a:solidFill>
                <a:latin typeface="+mn-lt"/>
                <a:cs typeface="+mn-cs"/>
              </a:rPr>
              <a:t> </a:t>
            </a:r>
            <a:r>
              <a:rPr lang="en-US" altLang="en-IT" sz="1800" dirty="0" err="1">
                <a:solidFill>
                  <a:schemeClr val="tx1"/>
                </a:solidFill>
                <a:latin typeface="+mn-lt"/>
                <a:cs typeface="+mn-cs"/>
              </a:rPr>
              <a:t>su</a:t>
            </a:r>
            <a:r>
              <a:rPr lang="en-US" altLang="en-IT" sz="1800" dirty="0">
                <a:solidFill>
                  <a:schemeClr val="tx1"/>
                </a:solidFill>
                <a:latin typeface="+mn-lt"/>
                <a:cs typeface="+mn-cs"/>
              </a:rPr>
              <a:t> </a:t>
            </a:r>
            <a:r>
              <a:rPr lang="en-US" altLang="en-IT" sz="1800" dirty="0" err="1">
                <a:solidFill>
                  <a:schemeClr val="tx1"/>
                </a:solidFill>
                <a:latin typeface="+mn-lt"/>
                <a:cs typeface="+mn-cs"/>
              </a:rPr>
              <a:t>interessi</a:t>
            </a:r>
            <a:r>
              <a:rPr lang="en-US" altLang="en-IT" sz="1800" dirty="0">
                <a:solidFill>
                  <a:schemeClr val="tx1"/>
                </a:solidFill>
                <a:latin typeface="+mn-lt"/>
                <a:cs typeface="+mn-cs"/>
              </a:rPr>
              <a:t> </a:t>
            </a:r>
            <a:r>
              <a:rPr lang="en-US" altLang="en-IT" sz="1800" dirty="0" err="1">
                <a:solidFill>
                  <a:schemeClr val="tx1"/>
                </a:solidFill>
                <a:latin typeface="+mn-lt"/>
                <a:cs typeface="+mn-cs"/>
              </a:rPr>
              <a:t>collettivi</a:t>
            </a:r>
            <a:r>
              <a:rPr lang="en-US" altLang="en-IT" sz="1800" dirty="0">
                <a:solidFill>
                  <a:schemeClr val="tx1"/>
                </a:solidFill>
                <a:latin typeface="+mn-lt"/>
                <a:cs typeface="+mn-cs"/>
              </a:rPr>
              <a:t> e </a:t>
            </a:r>
            <a:r>
              <a:rPr lang="en-US" altLang="en-IT" sz="1800" dirty="0" err="1">
                <a:solidFill>
                  <a:schemeClr val="tx1"/>
                </a:solidFill>
                <a:latin typeface="+mn-lt"/>
                <a:cs typeface="+mn-cs"/>
              </a:rPr>
              <a:t>su</a:t>
            </a:r>
            <a:r>
              <a:rPr lang="en-US" altLang="en-IT" sz="1800" dirty="0">
                <a:solidFill>
                  <a:schemeClr val="tx1"/>
                </a:solidFill>
                <a:latin typeface="+mn-lt"/>
                <a:cs typeface="+mn-cs"/>
              </a:rPr>
              <a:t> </a:t>
            </a:r>
            <a:r>
              <a:rPr lang="en-US" altLang="en-IT" sz="1800" dirty="0" err="1">
                <a:solidFill>
                  <a:schemeClr val="tx1"/>
                </a:solidFill>
                <a:latin typeface="+mn-lt"/>
                <a:cs typeface="+mn-cs"/>
              </a:rPr>
              <a:t>aspetti</a:t>
            </a:r>
            <a:r>
              <a:rPr lang="en-US" altLang="en-IT" sz="1800" dirty="0">
                <a:solidFill>
                  <a:schemeClr val="tx1"/>
                </a:solidFill>
                <a:latin typeface="+mn-lt"/>
                <a:cs typeface="+mn-cs"/>
              </a:rPr>
              <a:t> di </a:t>
            </a:r>
            <a:r>
              <a:rPr lang="en-US" altLang="en-IT" sz="1800" dirty="0" err="1">
                <a:solidFill>
                  <a:schemeClr val="tx1"/>
                </a:solidFill>
                <a:latin typeface="+mn-lt"/>
                <a:cs typeface="+mn-cs"/>
              </a:rPr>
              <a:t>tipo</a:t>
            </a:r>
            <a:r>
              <a:rPr lang="en-US" altLang="en-IT" sz="1800" dirty="0">
                <a:solidFill>
                  <a:schemeClr val="tx1"/>
                </a:solidFill>
                <a:latin typeface="+mn-lt"/>
                <a:cs typeface="+mn-cs"/>
              </a:rPr>
              <a:t> socio-</a:t>
            </a:r>
            <a:r>
              <a:rPr lang="en-US" altLang="en-IT" sz="1800" dirty="0" err="1">
                <a:solidFill>
                  <a:schemeClr val="tx1"/>
                </a:solidFill>
                <a:latin typeface="+mn-lt"/>
                <a:cs typeface="+mn-cs"/>
              </a:rPr>
              <a:t>emozionale</a:t>
            </a:r>
            <a:r>
              <a:rPr lang="en-US" altLang="en-IT" sz="1800" dirty="0">
                <a:solidFill>
                  <a:schemeClr val="tx1"/>
                </a:solidFill>
                <a:latin typeface="+mn-lt"/>
                <a:cs typeface="+mn-cs"/>
              </a:rPr>
              <a:t>. </a:t>
            </a:r>
            <a:r>
              <a:rPr lang="en-US" altLang="en-IT" sz="1800" dirty="0" err="1">
                <a:solidFill>
                  <a:schemeClr val="tx1"/>
                </a:solidFill>
                <a:latin typeface="+mn-lt"/>
                <a:cs typeface="+mn-cs"/>
              </a:rPr>
              <a:t>Gli</a:t>
            </a:r>
            <a:r>
              <a:rPr lang="en-US" altLang="en-IT" sz="1800" dirty="0">
                <a:solidFill>
                  <a:schemeClr val="tx1"/>
                </a:solidFill>
                <a:latin typeface="+mn-lt"/>
                <a:cs typeface="+mn-cs"/>
              </a:rPr>
              <a:t> </a:t>
            </a:r>
            <a:r>
              <a:rPr lang="en-US" altLang="en-IT" sz="1800" dirty="0" err="1">
                <a:solidFill>
                  <a:schemeClr val="tx1"/>
                </a:solidFill>
                <a:latin typeface="+mn-lt"/>
                <a:cs typeface="+mn-cs"/>
              </a:rPr>
              <a:t>elementi</a:t>
            </a:r>
            <a:r>
              <a:rPr lang="en-US" altLang="en-IT" sz="1800" dirty="0">
                <a:solidFill>
                  <a:schemeClr val="tx1"/>
                </a:solidFill>
                <a:latin typeface="+mn-lt"/>
                <a:cs typeface="+mn-cs"/>
              </a:rPr>
              <a:t> </a:t>
            </a:r>
            <a:r>
              <a:rPr lang="en-US" altLang="en-IT" sz="1800" dirty="0" err="1">
                <a:solidFill>
                  <a:schemeClr val="tx1"/>
                </a:solidFill>
                <a:latin typeface="+mn-lt"/>
                <a:cs typeface="+mn-cs"/>
              </a:rPr>
              <a:t>oggetto</a:t>
            </a:r>
            <a:r>
              <a:rPr lang="en-US" altLang="en-IT" sz="1800" dirty="0">
                <a:solidFill>
                  <a:schemeClr val="tx1"/>
                </a:solidFill>
                <a:latin typeface="+mn-lt"/>
                <a:cs typeface="+mn-cs"/>
              </a:rPr>
              <a:t> </a:t>
            </a:r>
            <a:r>
              <a:rPr lang="en-US" altLang="en-IT" sz="1800" dirty="0" err="1">
                <a:solidFill>
                  <a:schemeClr val="tx1"/>
                </a:solidFill>
                <a:latin typeface="+mn-lt"/>
                <a:cs typeface="+mn-cs"/>
              </a:rPr>
              <a:t>dello</a:t>
            </a:r>
            <a:r>
              <a:rPr lang="en-US" altLang="en-IT" sz="1800" dirty="0">
                <a:solidFill>
                  <a:schemeClr val="tx1"/>
                </a:solidFill>
                <a:latin typeface="+mn-lt"/>
                <a:cs typeface="+mn-cs"/>
              </a:rPr>
              <a:t> </a:t>
            </a:r>
            <a:r>
              <a:rPr lang="en-US" altLang="en-IT" sz="1800" dirty="0" err="1">
                <a:solidFill>
                  <a:schemeClr val="tx1"/>
                </a:solidFill>
                <a:latin typeface="+mn-lt"/>
                <a:cs typeface="+mn-cs"/>
              </a:rPr>
              <a:t>scambio</a:t>
            </a:r>
            <a:r>
              <a:rPr lang="en-US" altLang="en-IT" sz="1800" dirty="0">
                <a:solidFill>
                  <a:schemeClr val="tx1"/>
                </a:solidFill>
                <a:latin typeface="+mn-lt"/>
                <a:cs typeface="+mn-cs"/>
              </a:rPr>
              <a:t> </a:t>
            </a:r>
            <a:r>
              <a:rPr lang="en-US" altLang="en-IT" sz="1800" dirty="0" err="1">
                <a:solidFill>
                  <a:schemeClr val="tx1"/>
                </a:solidFill>
                <a:latin typeface="+mn-lt"/>
                <a:cs typeface="+mn-cs"/>
              </a:rPr>
              <a:t>sono</a:t>
            </a:r>
            <a:r>
              <a:rPr lang="en-US" altLang="en-IT" sz="1800" dirty="0">
                <a:solidFill>
                  <a:schemeClr val="tx1"/>
                </a:solidFill>
                <a:latin typeface="+mn-lt"/>
                <a:cs typeface="+mn-cs"/>
              </a:rPr>
              <a:t> di </a:t>
            </a:r>
            <a:r>
              <a:rPr lang="en-US" altLang="en-IT" sz="1800" dirty="0" err="1">
                <a:solidFill>
                  <a:schemeClr val="tx1"/>
                </a:solidFill>
                <a:latin typeface="+mn-lt"/>
                <a:cs typeface="+mn-cs"/>
              </a:rPr>
              <a:t>tipo</a:t>
            </a:r>
            <a:r>
              <a:rPr lang="en-US" altLang="en-IT" sz="1800" dirty="0">
                <a:solidFill>
                  <a:schemeClr val="tx1"/>
                </a:solidFill>
                <a:latin typeface="+mn-lt"/>
                <a:cs typeface="+mn-cs"/>
              </a:rPr>
              <a:t> </a:t>
            </a:r>
            <a:r>
              <a:rPr lang="en-US" altLang="en-IT" sz="1800" dirty="0" err="1">
                <a:solidFill>
                  <a:schemeClr val="tx1"/>
                </a:solidFill>
                <a:latin typeface="+mn-lt"/>
                <a:cs typeface="+mn-cs"/>
              </a:rPr>
              <a:t>materiale</a:t>
            </a:r>
            <a:r>
              <a:rPr lang="en-US" altLang="en-IT" sz="1800" dirty="0">
                <a:solidFill>
                  <a:schemeClr val="tx1"/>
                </a:solidFill>
                <a:latin typeface="+mn-lt"/>
                <a:cs typeface="+mn-cs"/>
              </a:rPr>
              <a:t> e </a:t>
            </a:r>
            <a:r>
              <a:rPr lang="en-US" altLang="en-IT" sz="1800" dirty="0" err="1">
                <a:solidFill>
                  <a:schemeClr val="tx1"/>
                </a:solidFill>
                <a:latin typeface="+mn-lt"/>
                <a:cs typeface="+mn-cs"/>
              </a:rPr>
              <a:t>immateriale</a:t>
            </a:r>
            <a:r>
              <a:rPr lang="en-US" altLang="en-IT" sz="1800" dirty="0">
                <a:solidFill>
                  <a:schemeClr val="tx1"/>
                </a:solidFill>
                <a:latin typeface="+mn-lt"/>
                <a:cs typeface="+mn-cs"/>
              </a:rPr>
              <a:t>. I/le </a:t>
            </a:r>
            <a:r>
              <a:rPr lang="en-US" altLang="en-IT" sz="1800" dirty="0" err="1">
                <a:solidFill>
                  <a:schemeClr val="tx1"/>
                </a:solidFill>
                <a:latin typeface="+mn-lt"/>
                <a:cs typeface="+mn-cs"/>
              </a:rPr>
              <a:t>dipendenti</a:t>
            </a:r>
            <a:r>
              <a:rPr lang="en-US" altLang="en-IT" sz="1800" dirty="0">
                <a:solidFill>
                  <a:schemeClr val="tx1"/>
                </a:solidFill>
                <a:latin typeface="+mn-lt"/>
                <a:cs typeface="+mn-cs"/>
              </a:rPr>
              <a:t> </a:t>
            </a:r>
            <a:r>
              <a:rPr lang="en-US" altLang="en-IT" sz="1800" dirty="0" err="1">
                <a:solidFill>
                  <a:schemeClr val="tx1"/>
                </a:solidFill>
                <a:latin typeface="+mn-lt"/>
                <a:cs typeface="+mn-cs"/>
              </a:rPr>
              <a:t>puntano</a:t>
            </a:r>
            <a:r>
              <a:rPr lang="en-US" altLang="en-IT" sz="1800" dirty="0">
                <a:solidFill>
                  <a:schemeClr val="tx1"/>
                </a:solidFill>
                <a:latin typeface="+mn-lt"/>
                <a:cs typeface="+mn-cs"/>
              </a:rPr>
              <a:t> </a:t>
            </a:r>
            <a:r>
              <a:rPr lang="en-US" altLang="en-IT" sz="1800" dirty="0" err="1">
                <a:solidFill>
                  <a:schemeClr val="tx1"/>
                </a:solidFill>
                <a:latin typeface="+mn-lt"/>
                <a:cs typeface="+mn-cs"/>
              </a:rPr>
              <a:t>soprattutto</a:t>
            </a:r>
            <a:r>
              <a:rPr lang="en-US" altLang="en-IT" sz="1800" dirty="0">
                <a:solidFill>
                  <a:schemeClr val="tx1"/>
                </a:solidFill>
                <a:latin typeface="+mn-lt"/>
                <a:cs typeface="+mn-cs"/>
              </a:rPr>
              <a:t> a </a:t>
            </a:r>
            <a:r>
              <a:rPr lang="en-US" altLang="en-IT" sz="1800" dirty="0" err="1">
                <a:solidFill>
                  <a:schemeClr val="tx1"/>
                </a:solidFill>
                <a:latin typeface="+mn-lt"/>
                <a:cs typeface="+mn-cs"/>
              </a:rPr>
              <a:t>una</a:t>
            </a:r>
            <a:r>
              <a:rPr lang="en-US" altLang="en-IT" sz="1800" dirty="0">
                <a:solidFill>
                  <a:schemeClr val="tx1"/>
                </a:solidFill>
                <a:latin typeface="+mn-lt"/>
                <a:cs typeface="+mn-cs"/>
              </a:rPr>
              <a:t> </a:t>
            </a:r>
            <a:r>
              <a:rPr lang="en-US" altLang="en-IT" sz="1800" dirty="0" err="1">
                <a:solidFill>
                  <a:schemeClr val="tx1"/>
                </a:solidFill>
                <a:latin typeface="+mn-lt"/>
                <a:cs typeface="+mn-cs"/>
              </a:rPr>
              <a:t>riduzione</a:t>
            </a:r>
            <a:r>
              <a:rPr lang="en-US" altLang="en-IT" sz="1800" dirty="0">
                <a:solidFill>
                  <a:schemeClr val="tx1"/>
                </a:solidFill>
                <a:latin typeface="+mn-lt"/>
                <a:cs typeface="+mn-cs"/>
              </a:rPr>
              <a:t> </a:t>
            </a:r>
            <a:r>
              <a:rPr lang="en-US" altLang="en-IT" sz="1800" dirty="0" err="1">
                <a:solidFill>
                  <a:schemeClr val="tx1"/>
                </a:solidFill>
                <a:latin typeface="+mn-lt"/>
                <a:cs typeface="+mn-cs"/>
              </a:rPr>
              <a:t>dell'incertezza</a:t>
            </a:r>
            <a:r>
              <a:rPr lang="en-US" altLang="en-IT" sz="1800" dirty="0">
                <a:solidFill>
                  <a:schemeClr val="tx1"/>
                </a:solidFill>
                <a:latin typeface="+mn-lt"/>
                <a:cs typeface="+mn-cs"/>
              </a:rPr>
              <a:t> e </a:t>
            </a:r>
            <a:r>
              <a:rPr lang="en-US" altLang="en-IT" sz="1800" dirty="0" err="1">
                <a:solidFill>
                  <a:schemeClr val="tx1"/>
                </a:solidFill>
                <a:latin typeface="+mn-lt"/>
                <a:cs typeface="+mn-cs"/>
              </a:rPr>
              <a:t>dello</a:t>
            </a:r>
            <a:r>
              <a:rPr lang="en-US" altLang="en-IT" sz="1800" dirty="0">
                <a:solidFill>
                  <a:schemeClr val="tx1"/>
                </a:solidFill>
                <a:latin typeface="+mn-lt"/>
                <a:cs typeface="+mn-cs"/>
              </a:rPr>
              <a:t> stress </a:t>
            </a:r>
            <a:r>
              <a:rPr lang="en-US" altLang="en-IT" sz="1800" dirty="0" err="1">
                <a:solidFill>
                  <a:schemeClr val="tx1"/>
                </a:solidFill>
                <a:latin typeface="+mn-lt"/>
                <a:cs typeface="+mn-cs"/>
              </a:rPr>
              <a:t>legati</a:t>
            </a:r>
            <a:r>
              <a:rPr lang="en-US" altLang="en-IT" sz="1800" dirty="0">
                <a:solidFill>
                  <a:schemeClr val="tx1"/>
                </a:solidFill>
                <a:latin typeface="+mn-lt"/>
                <a:cs typeface="+mn-cs"/>
              </a:rPr>
              <a:t> al </a:t>
            </a:r>
            <a:r>
              <a:rPr lang="en-US" altLang="en-IT" sz="1800" dirty="0" err="1">
                <a:solidFill>
                  <a:schemeClr val="tx1"/>
                </a:solidFill>
                <a:latin typeface="+mn-lt"/>
                <a:cs typeface="+mn-cs"/>
              </a:rPr>
              <a:t>posto</a:t>
            </a:r>
            <a:r>
              <a:rPr lang="en-US" altLang="en-IT" sz="1800" dirty="0">
                <a:solidFill>
                  <a:schemeClr val="tx1"/>
                </a:solidFill>
                <a:latin typeface="+mn-lt"/>
                <a:cs typeface="+mn-cs"/>
              </a:rPr>
              <a:t> di </a:t>
            </a:r>
            <a:r>
              <a:rPr lang="en-US" altLang="en-IT" sz="1800" dirty="0" err="1">
                <a:solidFill>
                  <a:schemeClr val="tx1"/>
                </a:solidFill>
                <a:latin typeface="+mn-lt"/>
                <a:cs typeface="+mn-cs"/>
              </a:rPr>
              <a:t>lavoro</a:t>
            </a:r>
            <a:r>
              <a:rPr lang="en-US" altLang="en-IT" sz="1800" dirty="0">
                <a:solidFill>
                  <a:schemeClr val="tx1"/>
                </a:solidFill>
                <a:latin typeface="+mn-lt"/>
                <a:cs typeface="+mn-cs"/>
              </a:rPr>
              <a:t>, ad un </a:t>
            </a:r>
            <a:r>
              <a:rPr lang="en-US" altLang="en-IT" sz="1800" dirty="0" err="1">
                <a:solidFill>
                  <a:schemeClr val="tx1"/>
                </a:solidFill>
                <a:latin typeface="+mn-lt"/>
                <a:cs typeface="+mn-cs"/>
              </a:rPr>
              <a:t>lavoro</a:t>
            </a:r>
            <a:r>
              <a:rPr lang="en-US" altLang="en-IT" sz="1800" dirty="0">
                <a:solidFill>
                  <a:schemeClr val="tx1"/>
                </a:solidFill>
                <a:latin typeface="+mn-lt"/>
                <a:cs typeface="+mn-cs"/>
              </a:rPr>
              <a:t> </a:t>
            </a:r>
            <a:r>
              <a:rPr lang="en-US" altLang="en-IT" sz="1800" dirty="0" err="1">
                <a:solidFill>
                  <a:schemeClr val="tx1"/>
                </a:solidFill>
                <a:latin typeface="+mn-lt"/>
                <a:cs typeface="+mn-cs"/>
              </a:rPr>
              <a:t>stimolante</a:t>
            </a:r>
            <a:r>
              <a:rPr lang="en-US" altLang="en-IT" sz="1800" dirty="0">
                <a:solidFill>
                  <a:schemeClr val="tx1"/>
                </a:solidFill>
                <a:latin typeface="+mn-lt"/>
                <a:cs typeface="+mn-cs"/>
              </a:rPr>
              <a:t> e </a:t>
            </a:r>
            <a:r>
              <a:rPr lang="en-US" altLang="en-IT" sz="1800" dirty="0" err="1">
                <a:solidFill>
                  <a:schemeClr val="tx1"/>
                </a:solidFill>
                <a:latin typeface="+mn-lt"/>
                <a:cs typeface="+mn-cs"/>
              </a:rPr>
              <a:t>che</a:t>
            </a:r>
            <a:r>
              <a:rPr lang="en-US" altLang="en-IT" sz="1800" dirty="0">
                <a:solidFill>
                  <a:schemeClr val="tx1"/>
                </a:solidFill>
                <a:latin typeface="+mn-lt"/>
                <a:cs typeface="+mn-cs"/>
              </a:rPr>
              <a:t> </a:t>
            </a:r>
            <a:r>
              <a:rPr lang="en-US" altLang="en-IT" sz="1800" dirty="0" err="1">
                <a:solidFill>
                  <a:schemeClr val="tx1"/>
                </a:solidFill>
                <a:latin typeface="+mn-lt"/>
                <a:cs typeface="+mn-cs"/>
              </a:rPr>
              <a:t>permetta</a:t>
            </a:r>
            <a:r>
              <a:rPr lang="en-US" altLang="en-IT" sz="1800" dirty="0">
                <a:solidFill>
                  <a:schemeClr val="tx1"/>
                </a:solidFill>
                <a:latin typeface="+mn-lt"/>
                <a:cs typeface="+mn-cs"/>
              </a:rPr>
              <a:t> di fare </a:t>
            </a:r>
            <a:r>
              <a:rPr lang="en-US" altLang="en-IT" sz="1800" dirty="0" err="1">
                <a:solidFill>
                  <a:schemeClr val="tx1"/>
                </a:solidFill>
                <a:latin typeface="+mn-lt"/>
                <a:cs typeface="+mn-cs"/>
              </a:rPr>
              <a:t>esperienza</a:t>
            </a:r>
            <a:r>
              <a:rPr lang="en-US" altLang="en-IT" sz="1800" dirty="0">
                <a:solidFill>
                  <a:schemeClr val="tx1"/>
                </a:solidFill>
                <a:latin typeface="+mn-lt"/>
                <a:cs typeface="+mn-cs"/>
              </a:rPr>
              <a:t>. </a:t>
            </a:r>
            <a:r>
              <a:rPr lang="en-US" altLang="en-IT" sz="1800" dirty="0" err="1">
                <a:solidFill>
                  <a:schemeClr val="tx1"/>
                </a:solidFill>
                <a:latin typeface="+mn-lt"/>
                <a:cs typeface="+mn-cs"/>
              </a:rPr>
              <a:t>L'org</a:t>
            </a:r>
            <a:r>
              <a:rPr lang="en-US" altLang="en-IT" sz="1800" dirty="0">
                <a:solidFill>
                  <a:schemeClr val="tx1"/>
                </a:solidFill>
                <a:latin typeface="+mn-lt"/>
                <a:cs typeface="+mn-cs"/>
              </a:rPr>
              <a:t>. </a:t>
            </a:r>
            <a:r>
              <a:rPr lang="en-US" altLang="en-IT" sz="1800" dirty="0" err="1">
                <a:solidFill>
                  <a:schemeClr val="tx1"/>
                </a:solidFill>
                <a:latin typeface="+mn-lt"/>
                <a:cs typeface="+mn-cs"/>
              </a:rPr>
              <a:t>mira</a:t>
            </a:r>
            <a:r>
              <a:rPr lang="en-US" altLang="en-IT" sz="1800" dirty="0">
                <a:solidFill>
                  <a:schemeClr val="tx1"/>
                </a:solidFill>
                <a:latin typeface="+mn-lt"/>
                <a:cs typeface="+mn-cs"/>
              </a:rPr>
              <a:t> a </a:t>
            </a:r>
            <a:r>
              <a:rPr lang="en-US" altLang="en-IT" sz="1800" dirty="0" err="1">
                <a:solidFill>
                  <a:schemeClr val="tx1"/>
                </a:solidFill>
                <a:latin typeface="+mn-lt"/>
                <a:cs typeface="+mn-cs"/>
              </a:rPr>
              <a:t>una</a:t>
            </a:r>
            <a:r>
              <a:rPr lang="en-US" altLang="en-IT" sz="1800" dirty="0">
                <a:solidFill>
                  <a:schemeClr val="tx1"/>
                </a:solidFill>
                <a:latin typeface="+mn-lt"/>
                <a:cs typeface="+mn-cs"/>
              </a:rPr>
              <a:t> </a:t>
            </a:r>
            <a:r>
              <a:rPr lang="en-US" altLang="en-IT" sz="1800" dirty="0" err="1">
                <a:solidFill>
                  <a:schemeClr val="tx1"/>
                </a:solidFill>
                <a:latin typeface="+mn-lt"/>
                <a:cs typeface="+mn-cs"/>
              </a:rPr>
              <a:t>riduzione</a:t>
            </a:r>
            <a:r>
              <a:rPr lang="en-US" altLang="en-IT" sz="1800" dirty="0">
                <a:solidFill>
                  <a:schemeClr val="tx1"/>
                </a:solidFill>
                <a:latin typeface="+mn-lt"/>
                <a:cs typeface="+mn-cs"/>
              </a:rPr>
              <a:t> del </a:t>
            </a:r>
            <a:r>
              <a:rPr lang="en-US" altLang="en-IT" sz="1800" dirty="0" err="1">
                <a:solidFill>
                  <a:schemeClr val="tx1"/>
                </a:solidFill>
                <a:latin typeface="+mn-lt"/>
                <a:cs typeface="+mn-cs"/>
              </a:rPr>
              <a:t>controllo</a:t>
            </a:r>
            <a:r>
              <a:rPr lang="en-US" altLang="en-IT" sz="1800" dirty="0">
                <a:solidFill>
                  <a:schemeClr val="tx1"/>
                </a:solidFill>
                <a:latin typeface="+mn-lt"/>
                <a:cs typeface="+mn-cs"/>
              </a:rPr>
              <a:t>, </a:t>
            </a:r>
            <a:r>
              <a:rPr lang="en-US" altLang="en-IT" sz="1800" dirty="0" err="1">
                <a:solidFill>
                  <a:schemeClr val="tx1"/>
                </a:solidFill>
                <a:latin typeface="+mn-lt"/>
                <a:cs typeface="+mn-cs"/>
              </a:rPr>
              <a:t>cercando</a:t>
            </a:r>
            <a:r>
              <a:rPr lang="en-US" altLang="en-IT" sz="1800" dirty="0">
                <a:solidFill>
                  <a:schemeClr val="tx1"/>
                </a:solidFill>
                <a:latin typeface="+mn-lt"/>
                <a:cs typeface="+mn-cs"/>
              </a:rPr>
              <a:t> di </a:t>
            </a:r>
            <a:r>
              <a:rPr lang="en-US" altLang="en-IT" sz="1800" dirty="0" err="1">
                <a:solidFill>
                  <a:schemeClr val="tx1"/>
                </a:solidFill>
                <a:latin typeface="+mn-lt"/>
                <a:cs typeface="+mn-cs"/>
              </a:rPr>
              <a:t>ottenere</a:t>
            </a:r>
            <a:r>
              <a:rPr lang="en-US" altLang="en-IT" sz="1800" dirty="0">
                <a:solidFill>
                  <a:schemeClr val="tx1"/>
                </a:solidFill>
                <a:latin typeface="+mn-lt"/>
                <a:cs typeface="+mn-cs"/>
              </a:rPr>
              <a:t> un </a:t>
            </a:r>
            <a:r>
              <a:rPr lang="en-US" altLang="en-IT" sz="1800" dirty="0" err="1">
                <a:solidFill>
                  <a:schemeClr val="tx1"/>
                </a:solidFill>
                <a:latin typeface="+mn-lt"/>
                <a:cs typeface="+mn-cs"/>
              </a:rPr>
              <a:t>impegno</a:t>
            </a:r>
            <a:r>
              <a:rPr lang="en-US" altLang="en-IT" sz="1800" dirty="0">
                <a:solidFill>
                  <a:schemeClr val="tx1"/>
                </a:solidFill>
                <a:latin typeface="+mn-lt"/>
                <a:cs typeface="+mn-cs"/>
              </a:rPr>
              <a:t> </a:t>
            </a:r>
            <a:r>
              <a:rPr lang="en-US" altLang="en-IT" sz="1800" dirty="0" err="1">
                <a:solidFill>
                  <a:schemeClr val="tx1"/>
                </a:solidFill>
                <a:latin typeface="+mn-lt"/>
                <a:cs typeface="+mn-cs"/>
              </a:rPr>
              <a:t>proporzionale</a:t>
            </a:r>
            <a:r>
              <a:rPr lang="en-US" altLang="en-IT" sz="1800" dirty="0">
                <a:solidFill>
                  <a:schemeClr val="tx1"/>
                </a:solidFill>
                <a:latin typeface="+mn-lt"/>
                <a:cs typeface="+mn-cs"/>
              </a:rPr>
              <a:t> alle </a:t>
            </a:r>
            <a:r>
              <a:rPr lang="en-US" altLang="en-IT" sz="1800" dirty="0" err="1">
                <a:solidFill>
                  <a:schemeClr val="tx1"/>
                </a:solidFill>
                <a:latin typeface="+mn-lt"/>
                <a:cs typeface="+mn-cs"/>
              </a:rPr>
              <a:t>attitudini</a:t>
            </a:r>
            <a:r>
              <a:rPr lang="en-US" altLang="en-IT" sz="1800" dirty="0">
                <a:solidFill>
                  <a:schemeClr val="tx1"/>
                </a:solidFill>
                <a:latin typeface="+mn-lt"/>
                <a:cs typeface="+mn-cs"/>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087" name="Rectangle 46086">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2" name="Text Box 2">
            <a:extLst>
              <a:ext uri="{FF2B5EF4-FFF2-40B4-BE49-F238E27FC236}">
                <a16:creationId xmlns:a16="http://schemas.microsoft.com/office/drawing/2014/main" id="{064CCF54-7519-3A5F-3280-C115322B4977}"/>
              </a:ext>
            </a:extLst>
          </p:cNvPr>
          <p:cNvSpPr txBox="1">
            <a:spLocks noChangeArrowheads="1"/>
          </p:cNvSpPr>
          <p:nvPr/>
        </p:nvSpPr>
        <p:spPr bwMode="auto">
          <a:xfrm>
            <a:off x="841248" y="643467"/>
            <a:ext cx="4027314" cy="557106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9pPr>
          </a:lstStyle>
          <a:p>
            <a:pPr>
              <a:lnSpc>
                <a:spcPct val="90000"/>
              </a:lnSpc>
              <a:spcBef>
                <a:spcPct val="0"/>
              </a:spcBef>
              <a:spcAft>
                <a:spcPts val="600"/>
              </a:spcAft>
              <a:buClrTx/>
            </a:pPr>
            <a:r>
              <a:rPr lang="en-US" altLang="en-IT" sz="5400" b="1" kern="1200" dirty="0" err="1">
                <a:solidFill>
                  <a:schemeClr val="tx1"/>
                </a:solidFill>
                <a:latin typeface="+mj-lt"/>
                <a:ea typeface="+mj-ea"/>
                <a:cs typeface="+mj-cs"/>
              </a:rPr>
              <a:t>Cambiamenti</a:t>
            </a:r>
            <a:r>
              <a:rPr lang="en-US" altLang="en-IT" sz="5400" b="1" kern="1200" dirty="0">
                <a:solidFill>
                  <a:schemeClr val="tx1"/>
                </a:solidFill>
                <a:latin typeface="+mj-lt"/>
                <a:ea typeface="+mj-ea"/>
                <a:cs typeface="+mj-cs"/>
              </a:rPr>
              <a:t> </a:t>
            </a:r>
            <a:r>
              <a:rPr lang="en-US" altLang="en-IT" sz="5400" b="1" kern="1200" dirty="0" err="1">
                <a:solidFill>
                  <a:schemeClr val="tx1"/>
                </a:solidFill>
                <a:latin typeface="+mj-lt"/>
                <a:ea typeface="+mj-ea"/>
                <a:cs typeface="+mj-cs"/>
              </a:rPr>
              <a:t>recenti</a:t>
            </a:r>
            <a:endParaRPr lang="en-US" altLang="en-IT" sz="5400" b="1" kern="1200" dirty="0">
              <a:solidFill>
                <a:schemeClr val="tx1"/>
              </a:solidFill>
              <a:latin typeface="+mj-lt"/>
              <a:ea typeface="+mj-ea"/>
              <a:cs typeface="+mj-cs"/>
            </a:endParaRPr>
          </a:p>
        </p:txBody>
      </p:sp>
      <p:sp>
        <p:nvSpPr>
          <p:cNvPr id="46089" name="Freeform: Shape 46088">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081" name="Text Box 1">
            <a:extLst>
              <a:ext uri="{FF2B5EF4-FFF2-40B4-BE49-F238E27FC236}">
                <a16:creationId xmlns:a16="http://schemas.microsoft.com/office/drawing/2014/main" id="{D157C423-08E0-D62A-B542-9F52A6F76108}"/>
              </a:ext>
            </a:extLst>
          </p:cNvPr>
          <p:cNvSpPr txBox="1">
            <a:spLocks noChangeArrowheads="1"/>
          </p:cNvSpPr>
          <p:nvPr/>
        </p:nvSpPr>
        <p:spPr bwMode="auto">
          <a:xfrm>
            <a:off x="5568695" y="643467"/>
            <a:ext cx="6449133" cy="557106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ctr">
            <a:normAutofit/>
          </a:bodyPr>
          <a:lstStyle>
            <a:lvl1pPr marL="215900" indent="-212725">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9pPr>
          </a:lstStyle>
          <a:p>
            <a:pPr marL="346075" indent="-228600">
              <a:lnSpc>
                <a:spcPct val="90000"/>
              </a:lnSpc>
              <a:spcBef>
                <a:spcPts val="288"/>
              </a:spcBef>
              <a:spcAft>
                <a:spcPts val="288"/>
              </a:spcAft>
              <a:buFont typeface="Arial" panose="020B0604020202020204" pitchFamily="34" charset="0"/>
              <a:buChar char="•"/>
            </a:pPr>
            <a:r>
              <a:rPr lang="en-US" altLang="en-IT" b="1" dirty="0" err="1">
                <a:solidFill>
                  <a:srgbClr val="FFFFFF"/>
                </a:solidFill>
                <a:latin typeface="+mn-lt"/>
                <a:cs typeface="+mn-cs"/>
              </a:rPr>
              <a:t>Instabilità</a:t>
            </a:r>
            <a:r>
              <a:rPr lang="en-US" altLang="en-IT" b="1" dirty="0">
                <a:solidFill>
                  <a:srgbClr val="FFFFFF"/>
                </a:solidFill>
                <a:latin typeface="+mn-lt"/>
                <a:cs typeface="+mn-cs"/>
              </a:rPr>
              <a:t> </a:t>
            </a:r>
            <a:r>
              <a:rPr lang="en-US" altLang="en-IT" b="1" dirty="0" err="1">
                <a:solidFill>
                  <a:srgbClr val="FFFFFF"/>
                </a:solidFill>
                <a:latin typeface="+mn-lt"/>
                <a:cs typeface="+mn-cs"/>
              </a:rPr>
              <a:t>dei</a:t>
            </a:r>
            <a:r>
              <a:rPr lang="en-US" altLang="en-IT" b="1" dirty="0">
                <a:solidFill>
                  <a:srgbClr val="FFFFFF"/>
                </a:solidFill>
                <a:latin typeface="+mn-lt"/>
                <a:cs typeface="+mn-cs"/>
              </a:rPr>
              <a:t> </a:t>
            </a:r>
            <a:r>
              <a:rPr lang="en-US" altLang="en-IT" b="1" dirty="0" err="1">
                <a:solidFill>
                  <a:srgbClr val="FFFFFF"/>
                </a:solidFill>
                <a:latin typeface="+mn-lt"/>
                <a:cs typeface="+mn-cs"/>
              </a:rPr>
              <a:t>mercati</a:t>
            </a:r>
            <a:r>
              <a:rPr lang="en-US" altLang="en-IT" b="1" dirty="0">
                <a:solidFill>
                  <a:srgbClr val="FFFFFF"/>
                </a:solidFill>
                <a:latin typeface="+mn-lt"/>
                <a:cs typeface="+mn-cs"/>
              </a:rPr>
              <a:t> </a:t>
            </a:r>
            <a:r>
              <a:rPr lang="en-US" altLang="en-IT" dirty="0">
                <a:solidFill>
                  <a:srgbClr val="FFFFFF"/>
                </a:solidFill>
                <a:latin typeface="+mn-lt"/>
                <a:cs typeface="+mn-cs"/>
              </a:rPr>
              <a:t>e </a:t>
            </a:r>
            <a:r>
              <a:rPr lang="en-US" altLang="en-IT" dirty="0" err="1">
                <a:solidFill>
                  <a:srgbClr val="FFFFFF"/>
                </a:solidFill>
                <a:latin typeface="+mn-lt"/>
                <a:cs typeface="+mn-cs"/>
              </a:rPr>
              <a:t>nuove</a:t>
            </a:r>
            <a:r>
              <a:rPr lang="en-US" altLang="en-IT" dirty="0">
                <a:solidFill>
                  <a:srgbClr val="FFFFFF"/>
                </a:solidFill>
                <a:latin typeface="+mn-lt"/>
                <a:cs typeface="+mn-cs"/>
              </a:rPr>
              <a:t> </a:t>
            </a:r>
            <a:r>
              <a:rPr lang="en-US" altLang="en-IT" dirty="0" err="1">
                <a:solidFill>
                  <a:srgbClr val="FFFFFF"/>
                </a:solidFill>
                <a:latin typeface="+mn-lt"/>
                <a:cs typeface="+mn-cs"/>
              </a:rPr>
              <a:t>forme</a:t>
            </a:r>
            <a:r>
              <a:rPr lang="en-US" altLang="en-IT" dirty="0">
                <a:solidFill>
                  <a:srgbClr val="FFFFFF"/>
                </a:solidFill>
                <a:latin typeface="+mn-lt"/>
                <a:cs typeface="+mn-cs"/>
              </a:rPr>
              <a:t> di </a:t>
            </a:r>
            <a:r>
              <a:rPr lang="en-US" altLang="en-IT" dirty="0" err="1">
                <a:solidFill>
                  <a:srgbClr val="FFFFFF"/>
                </a:solidFill>
                <a:latin typeface="+mn-lt"/>
                <a:cs typeface="+mn-cs"/>
              </a:rPr>
              <a:t>impiego</a:t>
            </a:r>
            <a:r>
              <a:rPr lang="en-US" altLang="en-IT" dirty="0">
                <a:solidFill>
                  <a:srgbClr val="FFFFFF"/>
                </a:solidFill>
                <a:latin typeface="+mn-lt"/>
                <a:cs typeface="+mn-cs"/>
              </a:rPr>
              <a:t> </a:t>
            </a:r>
            <a:r>
              <a:rPr lang="en-US" altLang="en-IT" dirty="0" err="1">
                <a:solidFill>
                  <a:srgbClr val="FFFFFF"/>
                </a:solidFill>
                <a:latin typeface="+mn-lt"/>
                <a:cs typeface="+mn-cs"/>
              </a:rPr>
              <a:t>basate</a:t>
            </a:r>
            <a:r>
              <a:rPr lang="en-US" altLang="en-IT" dirty="0">
                <a:solidFill>
                  <a:srgbClr val="FFFFFF"/>
                </a:solidFill>
                <a:latin typeface="+mn-lt"/>
                <a:cs typeface="+mn-cs"/>
              </a:rPr>
              <a:t> </a:t>
            </a:r>
            <a:r>
              <a:rPr lang="en-US" altLang="en-IT" dirty="0" err="1">
                <a:solidFill>
                  <a:srgbClr val="FFFFFF"/>
                </a:solidFill>
                <a:latin typeface="+mn-lt"/>
                <a:cs typeface="+mn-cs"/>
              </a:rPr>
              <a:t>sulla</a:t>
            </a:r>
            <a:r>
              <a:rPr lang="en-US" altLang="en-IT" dirty="0">
                <a:solidFill>
                  <a:srgbClr val="FFFFFF"/>
                </a:solidFill>
                <a:latin typeface="+mn-lt"/>
                <a:cs typeface="+mn-cs"/>
              </a:rPr>
              <a:t> </a:t>
            </a:r>
            <a:r>
              <a:rPr lang="en-US" altLang="en-IT" dirty="0" err="1">
                <a:solidFill>
                  <a:srgbClr val="FFFFFF"/>
                </a:solidFill>
                <a:latin typeface="+mn-lt"/>
                <a:cs typeface="+mn-cs"/>
              </a:rPr>
              <a:t>flessibilità</a:t>
            </a:r>
            <a:r>
              <a:rPr lang="en-US" altLang="en-IT" dirty="0">
                <a:solidFill>
                  <a:srgbClr val="FFFFFF"/>
                </a:solidFill>
                <a:latin typeface="+mn-lt"/>
                <a:cs typeface="+mn-cs"/>
              </a:rPr>
              <a:t>, il passaggio </a:t>
            </a:r>
            <a:r>
              <a:rPr lang="en-US" altLang="en-IT" dirty="0" err="1">
                <a:solidFill>
                  <a:srgbClr val="FFFFFF"/>
                </a:solidFill>
                <a:latin typeface="+mn-lt"/>
                <a:cs typeface="+mn-cs"/>
              </a:rPr>
              <a:t>tra</a:t>
            </a:r>
            <a:r>
              <a:rPr lang="en-US" altLang="en-IT" dirty="0">
                <a:solidFill>
                  <a:srgbClr val="FFFFFF"/>
                </a:solidFill>
                <a:latin typeface="+mn-lt"/>
                <a:cs typeface="+mn-cs"/>
              </a:rPr>
              <a:t> </a:t>
            </a:r>
            <a:r>
              <a:rPr lang="en-US" altLang="en-IT" dirty="0" err="1">
                <a:solidFill>
                  <a:srgbClr val="FFFFFF"/>
                </a:solidFill>
                <a:latin typeface="+mn-lt"/>
                <a:cs typeface="+mn-cs"/>
              </a:rPr>
              <a:t>ruoli</a:t>
            </a:r>
            <a:r>
              <a:rPr lang="en-US" altLang="en-IT" dirty="0">
                <a:solidFill>
                  <a:srgbClr val="FFFFFF"/>
                </a:solidFill>
                <a:latin typeface="+mn-lt"/>
                <a:cs typeface="+mn-cs"/>
              </a:rPr>
              <a:t> ed </a:t>
            </a:r>
            <a:r>
              <a:rPr lang="en-US" altLang="en-IT" dirty="0" err="1">
                <a:solidFill>
                  <a:srgbClr val="FFFFFF"/>
                </a:solidFill>
                <a:latin typeface="+mn-lt"/>
                <a:cs typeface="+mn-cs"/>
              </a:rPr>
              <a:t>aziende</a:t>
            </a:r>
            <a:r>
              <a:rPr lang="en-US" altLang="en-IT" dirty="0">
                <a:solidFill>
                  <a:srgbClr val="FFFFFF"/>
                </a:solidFill>
                <a:latin typeface="+mn-lt"/>
                <a:cs typeface="+mn-cs"/>
              </a:rPr>
              <a:t> </a:t>
            </a:r>
            <a:r>
              <a:rPr lang="en-US" altLang="en-IT" dirty="0" err="1">
                <a:solidFill>
                  <a:srgbClr val="FFFFFF"/>
                </a:solidFill>
                <a:latin typeface="+mn-lt"/>
                <a:cs typeface="+mn-cs"/>
              </a:rPr>
              <a:t>più</a:t>
            </a:r>
            <a:r>
              <a:rPr lang="en-US" altLang="en-IT" dirty="0">
                <a:solidFill>
                  <a:srgbClr val="FFFFFF"/>
                </a:solidFill>
                <a:latin typeface="+mn-lt"/>
                <a:cs typeface="+mn-cs"/>
              </a:rPr>
              <a:t> </a:t>
            </a:r>
            <a:r>
              <a:rPr lang="en-US" altLang="en-IT" dirty="0" err="1">
                <a:solidFill>
                  <a:srgbClr val="FFFFFF"/>
                </a:solidFill>
                <a:latin typeface="+mn-lt"/>
                <a:cs typeface="+mn-cs"/>
              </a:rPr>
              <a:t>frequente</a:t>
            </a:r>
            <a:endParaRPr lang="en-US" altLang="en-IT" dirty="0">
              <a:solidFill>
                <a:srgbClr val="FFFFFF"/>
              </a:solidFill>
              <a:latin typeface="+mn-lt"/>
              <a:cs typeface="+mn-cs"/>
            </a:endParaRPr>
          </a:p>
          <a:p>
            <a:pPr marL="346075" indent="-228600">
              <a:lnSpc>
                <a:spcPct val="90000"/>
              </a:lnSpc>
              <a:spcBef>
                <a:spcPts val="288"/>
              </a:spcBef>
              <a:spcAft>
                <a:spcPts val="288"/>
              </a:spcAft>
              <a:buClr>
                <a:srgbClr val="008080"/>
              </a:buClr>
              <a:buSzPct val="100000"/>
              <a:buFont typeface="Arial" panose="020B0604020202020204" pitchFamily="34" charset="0"/>
              <a:buChar char="•"/>
            </a:pPr>
            <a:r>
              <a:rPr lang="en-US" altLang="en-IT" dirty="0" err="1">
                <a:solidFill>
                  <a:srgbClr val="FFFFFF"/>
                </a:solidFill>
                <a:latin typeface="+mn-lt"/>
                <a:cs typeface="+mn-cs"/>
              </a:rPr>
              <a:t>Incremento</a:t>
            </a:r>
            <a:r>
              <a:rPr lang="en-US" altLang="en-IT" dirty="0">
                <a:solidFill>
                  <a:srgbClr val="FFFFFF"/>
                </a:solidFill>
                <a:latin typeface="+mn-lt"/>
                <a:cs typeface="+mn-cs"/>
              </a:rPr>
              <a:t> </a:t>
            </a:r>
            <a:r>
              <a:rPr lang="en-US" altLang="en-IT" dirty="0" err="1">
                <a:solidFill>
                  <a:srgbClr val="FFFFFF"/>
                </a:solidFill>
                <a:latin typeface="+mn-lt"/>
                <a:cs typeface="+mn-cs"/>
              </a:rPr>
              <a:t>della</a:t>
            </a:r>
            <a:r>
              <a:rPr lang="en-US" altLang="en-IT" dirty="0">
                <a:solidFill>
                  <a:srgbClr val="FFFFFF"/>
                </a:solidFill>
                <a:latin typeface="+mn-lt"/>
                <a:cs typeface="+mn-cs"/>
              </a:rPr>
              <a:t> </a:t>
            </a:r>
            <a:r>
              <a:rPr lang="en-US" altLang="en-IT" b="1" dirty="0" err="1">
                <a:solidFill>
                  <a:srgbClr val="FFFFFF"/>
                </a:solidFill>
                <a:latin typeface="+mn-lt"/>
                <a:cs typeface="+mn-cs"/>
              </a:rPr>
              <a:t>competizione</a:t>
            </a:r>
            <a:r>
              <a:rPr lang="en-US" altLang="en-IT" b="1" dirty="0">
                <a:solidFill>
                  <a:srgbClr val="FFFFFF"/>
                </a:solidFill>
                <a:latin typeface="+mn-lt"/>
                <a:cs typeface="+mn-cs"/>
              </a:rPr>
              <a:t> interna ed </a:t>
            </a:r>
            <a:r>
              <a:rPr lang="en-US" altLang="en-IT" b="1" dirty="0" err="1">
                <a:solidFill>
                  <a:srgbClr val="FFFFFF"/>
                </a:solidFill>
                <a:latin typeface="+mn-lt"/>
                <a:cs typeface="+mn-cs"/>
              </a:rPr>
              <a:t>esterna</a:t>
            </a:r>
            <a:endParaRPr lang="en-US" altLang="en-IT" b="1" dirty="0">
              <a:solidFill>
                <a:srgbClr val="FFFFFF"/>
              </a:solidFill>
              <a:latin typeface="+mn-lt"/>
              <a:cs typeface="+mn-cs"/>
            </a:endParaRPr>
          </a:p>
          <a:p>
            <a:pPr marL="346075" indent="-228600">
              <a:lnSpc>
                <a:spcPct val="90000"/>
              </a:lnSpc>
              <a:spcBef>
                <a:spcPts val="288"/>
              </a:spcBef>
              <a:spcAft>
                <a:spcPts val="288"/>
              </a:spcAft>
              <a:buClr>
                <a:srgbClr val="008080"/>
              </a:buClr>
              <a:buSzPct val="100000"/>
              <a:buFont typeface="Arial" panose="020B0604020202020204" pitchFamily="34" charset="0"/>
              <a:buChar char="•"/>
            </a:pPr>
            <a:r>
              <a:rPr lang="en-US" altLang="en-IT" b="1" dirty="0" err="1">
                <a:solidFill>
                  <a:srgbClr val="FFFFFF"/>
                </a:solidFill>
                <a:latin typeface="+mn-lt"/>
                <a:cs typeface="+mn-cs"/>
              </a:rPr>
              <a:t>Diffusione</a:t>
            </a:r>
            <a:r>
              <a:rPr lang="en-US" altLang="en-IT" b="1" dirty="0">
                <a:solidFill>
                  <a:srgbClr val="FFFFFF"/>
                </a:solidFill>
                <a:latin typeface="+mn-lt"/>
                <a:cs typeface="+mn-cs"/>
              </a:rPr>
              <a:t> di </a:t>
            </a:r>
            <a:r>
              <a:rPr lang="en-US" altLang="en-IT" b="1" dirty="0" err="1">
                <a:solidFill>
                  <a:srgbClr val="FFFFFF"/>
                </a:solidFill>
                <a:latin typeface="+mn-lt"/>
                <a:cs typeface="+mn-cs"/>
              </a:rPr>
              <a:t>nuove</a:t>
            </a:r>
            <a:r>
              <a:rPr lang="en-US" altLang="en-IT" b="1" dirty="0">
                <a:solidFill>
                  <a:srgbClr val="FFFFFF"/>
                </a:solidFill>
                <a:latin typeface="+mn-lt"/>
                <a:cs typeface="+mn-cs"/>
              </a:rPr>
              <a:t> </a:t>
            </a:r>
            <a:r>
              <a:rPr lang="en-US" altLang="en-IT" b="1" dirty="0" err="1">
                <a:solidFill>
                  <a:srgbClr val="FFFFFF"/>
                </a:solidFill>
                <a:latin typeface="+mn-lt"/>
                <a:cs typeface="+mn-cs"/>
              </a:rPr>
              <a:t>tecniche</a:t>
            </a:r>
            <a:r>
              <a:rPr lang="en-US" altLang="en-IT" b="1" dirty="0">
                <a:solidFill>
                  <a:srgbClr val="FFFFFF"/>
                </a:solidFill>
                <a:latin typeface="+mn-lt"/>
                <a:cs typeface="+mn-cs"/>
              </a:rPr>
              <a:t> </a:t>
            </a:r>
            <a:r>
              <a:rPr lang="en-US" altLang="en-IT" b="1" dirty="0" err="1">
                <a:solidFill>
                  <a:srgbClr val="FFFFFF"/>
                </a:solidFill>
                <a:latin typeface="+mn-lt"/>
                <a:cs typeface="+mn-cs"/>
              </a:rPr>
              <a:t>manageriali</a:t>
            </a:r>
            <a:r>
              <a:rPr lang="en-US" altLang="en-IT" b="1" dirty="0">
                <a:solidFill>
                  <a:srgbClr val="FFFFFF"/>
                </a:solidFill>
                <a:latin typeface="+mn-lt"/>
                <a:cs typeface="+mn-cs"/>
              </a:rPr>
              <a:t> </a:t>
            </a:r>
            <a:r>
              <a:rPr lang="en-US" altLang="en-IT" dirty="0">
                <a:solidFill>
                  <a:srgbClr val="FFFFFF"/>
                </a:solidFill>
                <a:latin typeface="+mn-lt"/>
                <a:cs typeface="+mn-cs"/>
              </a:rPr>
              <a:t>orientate al breve </a:t>
            </a:r>
            <a:r>
              <a:rPr lang="en-US" altLang="en-IT" dirty="0" err="1">
                <a:solidFill>
                  <a:srgbClr val="FFFFFF"/>
                </a:solidFill>
                <a:latin typeface="+mn-lt"/>
                <a:cs typeface="+mn-cs"/>
              </a:rPr>
              <a:t>periodo</a:t>
            </a:r>
            <a:endParaRPr lang="en-US" altLang="en-IT" dirty="0">
              <a:solidFill>
                <a:srgbClr val="FFFFFF"/>
              </a:solidFill>
              <a:latin typeface="+mn-lt"/>
              <a:cs typeface="+mn-cs"/>
            </a:endParaRPr>
          </a:p>
          <a:p>
            <a:pPr marL="346075" indent="-228600">
              <a:lnSpc>
                <a:spcPct val="90000"/>
              </a:lnSpc>
              <a:spcBef>
                <a:spcPts val="288"/>
              </a:spcBef>
              <a:spcAft>
                <a:spcPts val="288"/>
              </a:spcAft>
              <a:buClr>
                <a:srgbClr val="008080"/>
              </a:buClr>
              <a:buSzPct val="100000"/>
              <a:buFont typeface="Arial" panose="020B0604020202020204" pitchFamily="34" charset="0"/>
              <a:buChar char="•"/>
            </a:pPr>
            <a:r>
              <a:rPr lang="en-US" altLang="en-IT" b="1" dirty="0" err="1">
                <a:solidFill>
                  <a:srgbClr val="FFFFFF"/>
                </a:solidFill>
                <a:latin typeface="+mn-lt"/>
                <a:cs typeface="+mn-cs"/>
              </a:rPr>
              <a:t>Cambiamenti</a:t>
            </a:r>
            <a:r>
              <a:rPr lang="en-US" altLang="en-IT" b="1" dirty="0">
                <a:solidFill>
                  <a:srgbClr val="FFFFFF"/>
                </a:solidFill>
                <a:latin typeface="+mn-lt"/>
                <a:cs typeface="+mn-cs"/>
              </a:rPr>
              <a:t> </a:t>
            </a:r>
            <a:r>
              <a:rPr lang="en-US" altLang="en-IT" b="1" dirty="0" err="1">
                <a:solidFill>
                  <a:srgbClr val="FFFFFF"/>
                </a:solidFill>
                <a:latin typeface="+mn-lt"/>
                <a:cs typeface="+mn-cs"/>
              </a:rPr>
              <a:t>sociali</a:t>
            </a:r>
            <a:r>
              <a:rPr lang="en-US" altLang="en-IT" b="1" dirty="0">
                <a:solidFill>
                  <a:srgbClr val="FFFFFF"/>
                </a:solidFill>
                <a:latin typeface="+mn-lt"/>
                <a:cs typeface="+mn-cs"/>
              </a:rPr>
              <a:t> </a:t>
            </a:r>
            <a:r>
              <a:rPr lang="en-US" altLang="en-IT" dirty="0" err="1">
                <a:solidFill>
                  <a:srgbClr val="FFFFFF"/>
                </a:solidFill>
                <a:latin typeface="+mn-lt"/>
                <a:cs typeface="+mn-cs"/>
              </a:rPr>
              <a:t>che</a:t>
            </a:r>
            <a:r>
              <a:rPr lang="en-US" altLang="en-IT" dirty="0">
                <a:solidFill>
                  <a:srgbClr val="FFFFFF"/>
                </a:solidFill>
                <a:latin typeface="+mn-lt"/>
                <a:cs typeface="+mn-cs"/>
              </a:rPr>
              <a:t> </a:t>
            </a:r>
            <a:r>
              <a:rPr lang="en-US" altLang="en-IT" dirty="0" err="1">
                <a:solidFill>
                  <a:srgbClr val="FFFFFF"/>
                </a:solidFill>
                <a:latin typeface="+mn-lt"/>
                <a:cs typeface="+mn-cs"/>
              </a:rPr>
              <a:t>tendono</a:t>
            </a:r>
            <a:r>
              <a:rPr lang="en-US" altLang="en-IT" dirty="0">
                <a:solidFill>
                  <a:srgbClr val="FFFFFF"/>
                </a:solidFill>
                <a:latin typeface="+mn-lt"/>
                <a:cs typeface="+mn-cs"/>
              </a:rPr>
              <a:t> a </a:t>
            </a:r>
            <a:r>
              <a:rPr lang="en-US" altLang="en-IT" dirty="0" err="1">
                <a:solidFill>
                  <a:srgbClr val="FFFFFF"/>
                </a:solidFill>
                <a:latin typeface="+mn-lt"/>
                <a:cs typeface="+mn-cs"/>
              </a:rPr>
              <a:t>marginalizzare</a:t>
            </a:r>
            <a:r>
              <a:rPr lang="en-US" altLang="en-IT" dirty="0">
                <a:solidFill>
                  <a:srgbClr val="FFFFFF"/>
                </a:solidFill>
                <a:latin typeface="+mn-lt"/>
                <a:cs typeface="+mn-cs"/>
              </a:rPr>
              <a:t> lo </a:t>
            </a:r>
            <a:r>
              <a:rPr lang="en-US" altLang="en-IT" dirty="0" err="1">
                <a:solidFill>
                  <a:srgbClr val="FFFFFF"/>
                </a:solidFill>
                <a:latin typeface="+mn-lt"/>
                <a:cs typeface="+mn-cs"/>
              </a:rPr>
              <a:t>Stato</a:t>
            </a:r>
            <a:r>
              <a:rPr lang="en-US" altLang="en-IT" dirty="0">
                <a:solidFill>
                  <a:srgbClr val="FFFFFF"/>
                </a:solidFill>
                <a:latin typeface="+mn-lt"/>
                <a:cs typeface="+mn-cs"/>
              </a:rPr>
              <a:t>, il </a:t>
            </a:r>
            <a:r>
              <a:rPr lang="en-US" altLang="en-IT" dirty="0" err="1">
                <a:solidFill>
                  <a:srgbClr val="FFFFFF"/>
                </a:solidFill>
                <a:latin typeface="+mn-lt"/>
                <a:cs typeface="+mn-cs"/>
              </a:rPr>
              <a:t>sindacato</a:t>
            </a:r>
            <a:r>
              <a:rPr lang="en-US" altLang="en-IT" dirty="0">
                <a:solidFill>
                  <a:srgbClr val="FFFFFF"/>
                </a:solidFill>
                <a:latin typeface="+mn-lt"/>
                <a:cs typeface="+mn-cs"/>
              </a:rPr>
              <a:t>, </a:t>
            </a:r>
            <a:r>
              <a:rPr lang="en-US" altLang="en-IT" dirty="0" err="1">
                <a:solidFill>
                  <a:srgbClr val="FFFFFF"/>
                </a:solidFill>
                <a:latin typeface="+mn-lt"/>
                <a:cs typeface="+mn-cs"/>
              </a:rPr>
              <a:t>trasformare</a:t>
            </a:r>
            <a:r>
              <a:rPr lang="en-US" altLang="en-IT" dirty="0">
                <a:solidFill>
                  <a:srgbClr val="FFFFFF"/>
                </a:solidFill>
                <a:latin typeface="+mn-lt"/>
                <a:cs typeface="+mn-cs"/>
              </a:rPr>
              <a:t> le </a:t>
            </a:r>
            <a:r>
              <a:rPr lang="en-US" altLang="en-IT" dirty="0" err="1">
                <a:solidFill>
                  <a:srgbClr val="FFFFFF"/>
                </a:solidFill>
                <a:latin typeface="+mn-lt"/>
                <a:cs typeface="+mn-cs"/>
              </a:rPr>
              <a:t>aspettative</a:t>
            </a:r>
            <a:r>
              <a:rPr lang="en-US" altLang="en-IT" dirty="0">
                <a:solidFill>
                  <a:srgbClr val="FFFFFF"/>
                </a:solidFill>
                <a:latin typeface="+mn-lt"/>
                <a:cs typeface="+mn-cs"/>
              </a:rPr>
              <a:t>, </a:t>
            </a:r>
            <a:r>
              <a:rPr lang="en-US" altLang="en-IT" dirty="0" err="1">
                <a:solidFill>
                  <a:srgbClr val="FFFFFF"/>
                </a:solidFill>
                <a:latin typeface="+mn-lt"/>
                <a:cs typeface="+mn-cs"/>
              </a:rPr>
              <a:t>mercato</a:t>
            </a:r>
            <a:r>
              <a:rPr lang="en-US" altLang="en-IT" dirty="0">
                <a:solidFill>
                  <a:srgbClr val="FFFFFF"/>
                </a:solidFill>
                <a:latin typeface="+mn-lt"/>
                <a:cs typeface="+mn-cs"/>
              </a:rPr>
              <a:t> </a:t>
            </a:r>
            <a:r>
              <a:rPr lang="en-US" altLang="en-IT" dirty="0" err="1">
                <a:solidFill>
                  <a:srgbClr val="FFFFFF"/>
                </a:solidFill>
                <a:latin typeface="+mn-lt"/>
                <a:cs typeface="+mn-cs"/>
              </a:rPr>
              <a:t>internazionale</a:t>
            </a:r>
            <a:endParaRPr lang="en-US" altLang="en-IT" dirty="0">
              <a:solidFill>
                <a:srgbClr val="FFFFFF"/>
              </a:solidFill>
              <a:latin typeface="+mn-lt"/>
              <a:cs typeface="+mn-cs"/>
            </a:endParaRPr>
          </a:p>
          <a:p>
            <a:pPr marL="346075" indent="-228600">
              <a:lnSpc>
                <a:spcPct val="90000"/>
              </a:lnSpc>
              <a:buFont typeface="Arial" panose="020B0604020202020204" pitchFamily="34" charset="0"/>
              <a:buChar char="•"/>
            </a:pPr>
            <a:r>
              <a:rPr lang="en-US" altLang="en-IT" b="1" dirty="0" err="1">
                <a:solidFill>
                  <a:srgbClr val="FFFFFF"/>
                </a:solidFill>
                <a:latin typeface="+mn-lt"/>
                <a:cs typeface="+mn-cs"/>
              </a:rPr>
              <a:t>Legislazione</a:t>
            </a:r>
            <a:r>
              <a:rPr lang="en-US" altLang="en-IT" dirty="0">
                <a:solidFill>
                  <a:srgbClr val="FFFFFF"/>
                </a:solidFill>
                <a:latin typeface="+mn-lt"/>
                <a:cs typeface="+mn-cs"/>
              </a:rPr>
              <a:t>: ha </a:t>
            </a:r>
            <a:r>
              <a:rPr lang="en-US" altLang="en-IT" dirty="0" err="1">
                <a:solidFill>
                  <a:srgbClr val="FFFFFF"/>
                </a:solidFill>
                <a:latin typeface="+mn-lt"/>
                <a:cs typeface="+mn-cs"/>
              </a:rPr>
              <a:t>aumentato</a:t>
            </a:r>
            <a:r>
              <a:rPr lang="en-US" altLang="en-IT" dirty="0">
                <a:solidFill>
                  <a:srgbClr val="FFFFFF"/>
                </a:solidFill>
                <a:latin typeface="+mn-lt"/>
                <a:cs typeface="+mn-cs"/>
              </a:rPr>
              <a:t> </a:t>
            </a:r>
            <a:r>
              <a:rPr lang="en-US" altLang="en-IT" dirty="0" err="1">
                <a:solidFill>
                  <a:srgbClr val="FFFFFF"/>
                </a:solidFill>
                <a:latin typeface="+mn-lt"/>
                <a:cs typeface="+mn-cs"/>
              </a:rPr>
              <a:t>notevolmente</a:t>
            </a:r>
            <a:r>
              <a:rPr lang="en-US" altLang="en-IT" dirty="0">
                <a:solidFill>
                  <a:srgbClr val="FFFFFF"/>
                </a:solidFill>
                <a:latin typeface="+mn-lt"/>
                <a:cs typeface="+mn-cs"/>
              </a:rPr>
              <a:t> </a:t>
            </a:r>
            <a:r>
              <a:rPr lang="en-US" altLang="en-IT" dirty="0" err="1">
                <a:solidFill>
                  <a:srgbClr val="FFFFFF"/>
                </a:solidFill>
                <a:latin typeface="+mn-lt"/>
                <a:cs typeface="+mn-cs"/>
              </a:rPr>
              <a:t>i</a:t>
            </a:r>
            <a:r>
              <a:rPr lang="en-US" altLang="en-IT" dirty="0">
                <a:solidFill>
                  <a:srgbClr val="FFFFFF"/>
                </a:solidFill>
                <a:latin typeface="+mn-lt"/>
                <a:cs typeface="+mn-cs"/>
              </a:rPr>
              <a:t> </a:t>
            </a:r>
            <a:r>
              <a:rPr lang="en-US" altLang="en-IT" dirty="0" err="1">
                <a:solidFill>
                  <a:srgbClr val="FFFFFF"/>
                </a:solidFill>
                <a:latin typeface="+mn-lt"/>
                <a:cs typeface="+mn-cs"/>
              </a:rPr>
              <a:t>vincoli</a:t>
            </a:r>
            <a:r>
              <a:rPr lang="en-US" altLang="en-IT" dirty="0">
                <a:solidFill>
                  <a:srgbClr val="FFFFFF"/>
                </a:solidFill>
                <a:latin typeface="+mn-lt"/>
                <a:cs typeface="+mn-cs"/>
              </a:rPr>
              <a:t>, </a:t>
            </a:r>
            <a:r>
              <a:rPr lang="en-US" altLang="en-IT" dirty="0" err="1">
                <a:solidFill>
                  <a:srgbClr val="FFFFFF"/>
                </a:solidFill>
                <a:latin typeface="+mn-lt"/>
                <a:cs typeface="+mn-cs"/>
              </a:rPr>
              <a:t>spingendo</a:t>
            </a:r>
            <a:r>
              <a:rPr lang="en-US" altLang="en-IT" dirty="0">
                <a:solidFill>
                  <a:srgbClr val="FFFFFF"/>
                </a:solidFill>
                <a:latin typeface="+mn-lt"/>
                <a:cs typeface="+mn-cs"/>
              </a:rPr>
              <a:t> le </a:t>
            </a:r>
            <a:r>
              <a:rPr lang="en-US" altLang="en-IT" dirty="0" err="1">
                <a:solidFill>
                  <a:srgbClr val="FFFFFF"/>
                </a:solidFill>
                <a:latin typeface="+mn-lt"/>
                <a:cs typeface="+mn-cs"/>
              </a:rPr>
              <a:t>imprese</a:t>
            </a:r>
            <a:r>
              <a:rPr lang="en-US" altLang="en-IT" dirty="0">
                <a:solidFill>
                  <a:srgbClr val="FFFFFF"/>
                </a:solidFill>
                <a:latin typeface="+mn-lt"/>
                <a:cs typeface="+mn-cs"/>
              </a:rPr>
              <a:t> a </a:t>
            </a:r>
            <a:r>
              <a:rPr lang="en-US" altLang="en-IT" dirty="0" err="1">
                <a:solidFill>
                  <a:srgbClr val="FFFFFF"/>
                </a:solidFill>
                <a:latin typeface="+mn-lt"/>
                <a:cs typeface="+mn-cs"/>
              </a:rPr>
              <a:t>cercare</a:t>
            </a:r>
            <a:r>
              <a:rPr lang="en-US" altLang="en-IT" dirty="0">
                <a:solidFill>
                  <a:srgbClr val="FFFFFF"/>
                </a:solidFill>
                <a:latin typeface="+mn-lt"/>
                <a:cs typeface="+mn-cs"/>
              </a:rPr>
              <a:t> </a:t>
            </a:r>
            <a:r>
              <a:rPr lang="en-US" altLang="en-IT" dirty="0" err="1">
                <a:solidFill>
                  <a:srgbClr val="FFFFFF"/>
                </a:solidFill>
                <a:latin typeface="+mn-lt"/>
                <a:cs typeface="+mn-cs"/>
              </a:rPr>
              <a:t>opzioni</a:t>
            </a:r>
            <a:r>
              <a:rPr lang="en-US" altLang="en-IT" dirty="0">
                <a:solidFill>
                  <a:srgbClr val="FFFFFF"/>
                </a:solidFill>
                <a:latin typeface="+mn-lt"/>
                <a:cs typeface="+mn-cs"/>
              </a:rPr>
              <a:t> non </a:t>
            </a:r>
            <a:r>
              <a:rPr lang="en-US" altLang="en-IT" dirty="0" err="1">
                <a:solidFill>
                  <a:srgbClr val="FFFFFF"/>
                </a:solidFill>
                <a:latin typeface="+mn-lt"/>
                <a:cs typeface="+mn-cs"/>
              </a:rPr>
              <a:t>vincolanti</a:t>
            </a:r>
            <a:r>
              <a:rPr lang="en-US" altLang="en-IT" dirty="0">
                <a:solidFill>
                  <a:srgbClr val="FFFFFF"/>
                </a:solidFill>
                <a:latin typeface="+mn-lt"/>
                <a:cs typeface="+mn-cs"/>
              </a:rPr>
              <a:t>.</a:t>
            </a:r>
          </a:p>
          <a:p>
            <a:pPr marL="346075" indent="-228600">
              <a:lnSpc>
                <a:spcPct val="90000"/>
              </a:lnSpc>
              <a:buClrTx/>
              <a:buFont typeface="Arial" panose="020B0604020202020204" pitchFamily="34" charset="0"/>
              <a:buChar char="•"/>
            </a:pPr>
            <a:endParaRPr lang="en-US" altLang="en-IT" dirty="0">
              <a:solidFill>
                <a:srgbClr val="FFFFFF"/>
              </a:solidFill>
              <a:latin typeface="+mn-lt"/>
              <a:cs typeface="+mn-cs"/>
            </a:endParaRPr>
          </a:p>
          <a:p>
            <a:pPr indent="-228600">
              <a:lnSpc>
                <a:spcPct val="90000"/>
              </a:lnSpc>
              <a:buClrTx/>
              <a:buFont typeface="Arial" panose="020B0604020202020204" pitchFamily="34" charset="0"/>
              <a:buChar char="•"/>
            </a:pPr>
            <a:endParaRPr lang="en-US" altLang="en-IT" dirty="0">
              <a:solidFill>
                <a:srgbClr val="FFFFFF"/>
              </a:solidFill>
              <a:latin typeface="+mn-lt"/>
              <a:cs typeface="+mn-cs"/>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112" name="Rectangle 471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6" name="Text Box 2">
            <a:extLst>
              <a:ext uri="{FF2B5EF4-FFF2-40B4-BE49-F238E27FC236}">
                <a16:creationId xmlns:a16="http://schemas.microsoft.com/office/drawing/2014/main" id="{8969092A-6E79-5A26-E22F-F006165815E3}"/>
              </a:ext>
            </a:extLst>
          </p:cNvPr>
          <p:cNvSpPr txBox="1">
            <a:spLocks noChangeArrowheads="1"/>
          </p:cNvSpPr>
          <p:nvPr/>
        </p:nvSpPr>
        <p:spPr bwMode="auto">
          <a:xfrm>
            <a:off x="4654296" y="329184"/>
            <a:ext cx="6894576" cy="17830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chor="b">
            <a:norm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Verdana" panose="020B0604030504040204" pitchFamily="34" charset="0"/>
                <a:cs typeface="Arial" panose="020B0604020202020204" pitchFamily="34" charset="0"/>
              </a:defRPr>
            </a:lvl9pPr>
          </a:lstStyle>
          <a:p>
            <a:pPr>
              <a:lnSpc>
                <a:spcPct val="90000"/>
              </a:lnSpc>
              <a:spcBef>
                <a:spcPct val="0"/>
              </a:spcBef>
              <a:spcAft>
                <a:spcPts val="600"/>
              </a:spcAft>
              <a:buClrTx/>
            </a:pPr>
            <a:r>
              <a:rPr lang="en-US" altLang="en-IT" sz="4200" b="1">
                <a:solidFill>
                  <a:schemeClr val="tx1"/>
                </a:solidFill>
                <a:latin typeface="+mj-lt"/>
                <a:ea typeface="+mj-ea"/>
                <a:cs typeface="+mj-cs"/>
              </a:rPr>
              <a:t>Conseguenze dei cambiamenti sul contratto psicologico</a:t>
            </a:r>
          </a:p>
        </p:txBody>
      </p:sp>
      <p:pic>
        <p:nvPicPr>
          <p:cNvPr id="47108" name="Picture 47107" descr="Chart, scatter chart&#10;&#10;Description automatically generated">
            <a:extLst>
              <a:ext uri="{FF2B5EF4-FFF2-40B4-BE49-F238E27FC236}">
                <a16:creationId xmlns:a16="http://schemas.microsoft.com/office/drawing/2014/main" id="{74542E16-55CC-EBD1-E248-37F5EBC1CDB5}"/>
              </a:ext>
            </a:extLst>
          </p:cNvPr>
          <p:cNvPicPr>
            <a:picLocks noChangeAspect="1"/>
          </p:cNvPicPr>
          <p:nvPr/>
        </p:nvPicPr>
        <p:blipFill rotWithShape="1">
          <a:blip r:embed="rId3"/>
          <a:srcRect l="51100" r="458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47114"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21" name="Text Box 1">
            <a:extLst>
              <a:ext uri="{FF2B5EF4-FFF2-40B4-BE49-F238E27FC236}">
                <a16:creationId xmlns:a16="http://schemas.microsoft.com/office/drawing/2014/main" id="{721BE440-5339-985A-0B32-365F4601C68A}"/>
              </a:ext>
            </a:extLst>
          </p:cNvPr>
          <p:cNvSpPr txBox="1">
            <a:spLocks noChangeArrowheads="1"/>
          </p:cNvSpPr>
          <p:nvPr/>
        </p:nvSpPr>
        <p:spPr bwMode="auto">
          <a:xfrm>
            <a:off x="3476978" y="2702053"/>
            <a:ext cx="8884355" cy="34838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1440" tIns="45720" rIns="91440" bIns="45720" rtlCol="0">
            <a:noAutofit/>
          </a:bodyPr>
          <a:lstStyle>
            <a:lvl1pPr marL="215900" indent="-212725">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sz="2400">
                <a:solidFill>
                  <a:srgbClr val="000000"/>
                </a:solidFill>
                <a:latin typeface="Verdana" panose="020B0604030504040204" pitchFamily="34" charset="0"/>
                <a:cs typeface="Arial" panose="020B0604020202020204" pitchFamily="34" charset="0"/>
              </a:defRPr>
            </a:lvl9pPr>
          </a:lstStyle>
          <a:p>
            <a:pPr marL="212725" indent="-228600">
              <a:lnSpc>
                <a:spcPct val="90000"/>
              </a:lnSpc>
              <a:spcAft>
                <a:spcPts val="600"/>
              </a:spcAft>
              <a:buClr>
                <a:srgbClr val="008080"/>
              </a:buClr>
              <a:buSzPct val="45000"/>
              <a:buFont typeface="Arial" panose="020B0604020202020204" pitchFamily="34" charset="0"/>
              <a:buChar char="•"/>
            </a:pPr>
            <a:r>
              <a:rPr lang="en-US" altLang="en-IT" sz="2000" b="1" dirty="0" err="1">
                <a:solidFill>
                  <a:schemeClr val="tx1"/>
                </a:solidFill>
                <a:latin typeface="+mn-lt"/>
                <a:cs typeface="+mn-cs"/>
              </a:rPr>
              <a:t>Cambiamento</a:t>
            </a:r>
            <a:r>
              <a:rPr lang="en-US" altLang="en-IT" sz="2000" b="1" dirty="0">
                <a:solidFill>
                  <a:schemeClr val="tx1"/>
                </a:solidFill>
                <a:latin typeface="+mn-lt"/>
                <a:cs typeface="+mn-cs"/>
              </a:rPr>
              <a:t> </a:t>
            </a:r>
            <a:r>
              <a:rPr lang="en-US" altLang="en-IT" sz="2000" b="1" dirty="0" err="1">
                <a:solidFill>
                  <a:schemeClr val="tx1"/>
                </a:solidFill>
                <a:latin typeface="+mn-lt"/>
                <a:cs typeface="+mn-cs"/>
              </a:rPr>
              <a:t>dei</a:t>
            </a:r>
            <a:r>
              <a:rPr lang="en-US" altLang="en-IT" sz="2000" b="1" dirty="0">
                <a:solidFill>
                  <a:schemeClr val="tx1"/>
                </a:solidFill>
                <a:latin typeface="+mn-lt"/>
                <a:cs typeface="+mn-cs"/>
              </a:rPr>
              <a:t> </a:t>
            </a:r>
            <a:r>
              <a:rPr lang="en-US" altLang="en-IT" sz="2000" b="1" dirty="0" err="1">
                <a:solidFill>
                  <a:schemeClr val="tx1"/>
                </a:solidFill>
                <a:latin typeface="+mn-lt"/>
                <a:cs typeface="+mn-cs"/>
              </a:rPr>
              <a:t>modelli</a:t>
            </a:r>
            <a:r>
              <a:rPr lang="en-US" altLang="en-IT" sz="2000" b="1" dirty="0">
                <a:solidFill>
                  <a:schemeClr val="tx1"/>
                </a:solidFill>
                <a:latin typeface="+mn-lt"/>
                <a:cs typeface="+mn-cs"/>
              </a:rPr>
              <a:t> </a:t>
            </a:r>
            <a:r>
              <a:rPr lang="en-US" altLang="en-IT" sz="2000" b="1" dirty="0" err="1">
                <a:solidFill>
                  <a:schemeClr val="tx1"/>
                </a:solidFill>
                <a:latin typeface="+mn-lt"/>
                <a:cs typeface="+mn-cs"/>
              </a:rPr>
              <a:t>organizzativi</a:t>
            </a:r>
            <a:r>
              <a:rPr lang="en-US" altLang="en-IT" sz="2000" dirty="0">
                <a:solidFill>
                  <a:schemeClr val="tx1"/>
                </a:solidFill>
                <a:latin typeface="+mn-lt"/>
                <a:cs typeface="+mn-cs"/>
              </a:rPr>
              <a:t>, </a:t>
            </a:r>
            <a:r>
              <a:rPr lang="en-US" altLang="en-IT" sz="2000" dirty="0" err="1">
                <a:solidFill>
                  <a:schemeClr val="tx1"/>
                </a:solidFill>
                <a:latin typeface="+mn-lt"/>
                <a:cs typeface="+mn-cs"/>
              </a:rPr>
              <a:t>che</a:t>
            </a:r>
            <a:r>
              <a:rPr lang="en-US" altLang="en-IT" sz="2000" dirty="0">
                <a:solidFill>
                  <a:schemeClr val="tx1"/>
                </a:solidFill>
                <a:latin typeface="+mn-lt"/>
                <a:cs typeface="+mn-cs"/>
              </a:rPr>
              <a:t> </a:t>
            </a:r>
            <a:r>
              <a:rPr lang="en-US" altLang="en-IT" sz="2000" dirty="0" err="1">
                <a:solidFill>
                  <a:schemeClr val="tx1"/>
                </a:solidFill>
                <a:latin typeface="+mn-lt"/>
                <a:cs typeface="+mn-cs"/>
              </a:rPr>
              <a:t>espone</a:t>
            </a:r>
            <a:r>
              <a:rPr lang="en-US" altLang="en-IT" sz="2000" dirty="0">
                <a:solidFill>
                  <a:schemeClr val="tx1"/>
                </a:solidFill>
                <a:latin typeface="+mn-lt"/>
                <a:cs typeface="+mn-cs"/>
              </a:rPr>
              <a:t> le </a:t>
            </a:r>
            <a:r>
              <a:rPr lang="en-US" altLang="en-IT" sz="2000" dirty="0" err="1">
                <a:solidFill>
                  <a:schemeClr val="tx1"/>
                </a:solidFill>
                <a:latin typeface="+mn-lt"/>
                <a:cs typeface="+mn-cs"/>
              </a:rPr>
              <a:t>imprese</a:t>
            </a:r>
            <a:r>
              <a:rPr lang="en-US" altLang="en-IT" sz="2000" dirty="0">
                <a:solidFill>
                  <a:schemeClr val="tx1"/>
                </a:solidFill>
                <a:latin typeface="+mn-lt"/>
                <a:cs typeface="+mn-cs"/>
              </a:rPr>
              <a:t> </a:t>
            </a:r>
            <a:r>
              <a:rPr lang="en-US" altLang="en-IT" sz="2000" dirty="0" err="1">
                <a:solidFill>
                  <a:schemeClr val="tx1"/>
                </a:solidFill>
                <a:latin typeface="+mn-lt"/>
                <a:cs typeface="+mn-cs"/>
              </a:rPr>
              <a:t>alla</a:t>
            </a:r>
            <a:r>
              <a:rPr lang="en-US" altLang="en-IT" sz="2000" dirty="0">
                <a:solidFill>
                  <a:schemeClr val="tx1"/>
                </a:solidFill>
                <a:latin typeface="+mn-lt"/>
                <a:cs typeface="+mn-cs"/>
              </a:rPr>
              <a:t> </a:t>
            </a:r>
            <a:r>
              <a:rPr lang="en-US" altLang="en-IT" sz="2000" dirty="0" err="1">
                <a:solidFill>
                  <a:schemeClr val="tx1"/>
                </a:solidFill>
                <a:latin typeface="+mn-lt"/>
                <a:cs typeface="+mn-cs"/>
              </a:rPr>
              <a:t>necessità</a:t>
            </a:r>
            <a:r>
              <a:rPr lang="en-US" altLang="en-IT" sz="2000" dirty="0">
                <a:solidFill>
                  <a:schemeClr val="tx1"/>
                </a:solidFill>
                <a:latin typeface="+mn-lt"/>
                <a:cs typeface="+mn-cs"/>
              </a:rPr>
              <a:t> di </a:t>
            </a:r>
            <a:r>
              <a:rPr lang="en-US" altLang="en-IT" sz="2000" dirty="0" err="1">
                <a:solidFill>
                  <a:schemeClr val="tx1"/>
                </a:solidFill>
                <a:latin typeface="+mn-lt"/>
                <a:cs typeface="+mn-cs"/>
              </a:rPr>
              <a:t>assicurarsi</a:t>
            </a:r>
            <a:r>
              <a:rPr lang="en-US" altLang="en-IT" sz="2000" dirty="0">
                <a:solidFill>
                  <a:schemeClr val="tx1"/>
                </a:solidFill>
                <a:latin typeface="+mn-lt"/>
                <a:cs typeface="+mn-cs"/>
              </a:rPr>
              <a:t> </a:t>
            </a:r>
            <a:r>
              <a:rPr lang="en-US" altLang="en-IT" sz="2000" dirty="0" err="1">
                <a:solidFill>
                  <a:schemeClr val="tx1"/>
                </a:solidFill>
                <a:latin typeface="+mn-lt"/>
                <a:cs typeface="+mn-cs"/>
              </a:rPr>
              <a:t>maggiore</a:t>
            </a:r>
            <a:r>
              <a:rPr lang="en-US" altLang="en-IT" sz="2000" dirty="0">
                <a:solidFill>
                  <a:schemeClr val="tx1"/>
                </a:solidFill>
                <a:latin typeface="+mn-lt"/>
                <a:cs typeface="+mn-cs"/>
              </a:rPr>
              <a:t> </a:t>
            </a:r>
            <a:r>
              <a:rPr lang="en-US" altLang="en-IT" sz="2000" dirty="0" err="1">
                <a:solidFill>
                  <a:schemeClr val="tx1"/>
                </a:solidFill>
                <a:latin typeface="+mn-lt"/>
                <a:cs typeface="+mn-cs"/>
              </a:rPr>
              <a:t>coinvolgimento</a:t>
            </a:r>
            <a:r>
              <a:rPr lang="en-US" altLang="en-IT" sz="2000" dirty="0">
                <a:solidFill>
                  <a:schemeClr val="tx1"/>
                </a:solidFill>
                <a:latin typeface="+mn-lt"/>
                <a:cs typeface="+mn-cs"/>
              </a:rPr>
              <a:t>.</a:t>
            </a:r>
          </a:p>
          <a:p>
            <a:pPr marL="212725" indent="-228600">
              <a:lnSpc>
                <a:spcPct val="90000"/>
              </a:lnSpc>
              <a:spcAft>
                <a:spcPts val="600"/>
              </a:spcAft>
              <a:buClr>
                <a:srgbClr val="008080"/>
              </a:buClr>
              <a:buSzPct val="45000"/>
              <a:buFont typeface="Arial" panose="020B0604020202020204" pitchFamily="34" charset="0"/>
              <a:buChar char="•"/>
            </a:pPr>
            <a:r>
              <a:rPr lang="en-US" altLang="en-IT" sz="2000" dirty="0">
                <a:solidFill>
                  <a:schemeClr val="tx1"/>
                </a:solidFill>
                <a:latin typeface="+mn-lt"/>
                <a:cs typeface="+mn-cs"/>
              </a:rPr>
              <a:t>La </a:t>
            </a:r>
            <a:r>
              <a:rPr lang="en-US" altLang="en-IT" sz="2000" b="1" dirty="0" err="1">
                <a:solidFill>
                  <a:schemeClr val="tx1"/>
                </a:solidFill>
                <a:latin typeface="+mn-lt"/>
                <a:cs typeface="+mn-cs"/>
              </a:rPr>
              <a:t>provvisorietà</a:t>
            </a:r>
            <a:r>
              <a:rPr lang="en-US" altLang="en-IT" sz="2000" b="1" dirty="0">
                <a:solidFill>
                  <a:schemeClr val="tx1"/>
                </a:solidFill>
                <a:latin typeface="+mn-lt"/>
                <a:cs typeface="+mn-cs"/>
              </a:rPr>
              <a:t> </a:t>
            </a:r>
            <a:r>
              <a:rPr lang="en-US" altLang="en-IT" sz="2000" b="1" dirty="0" err="1">
                <a:solidFill>
                  <a:schemeClr val="tx1"/>
                </a:solidFill>
                <a:latin typeface="+mn-lt"/>
                <a:cs typeface="+mn-cs"/>
              </a:rPr>
              <a:t>delle</a:t>
            </a:r>
            <a:r>
              <a:rPr lang="en-US" altLang="en-IT" sz="2000" b="1" dirty="0">
                <a:solidFill>
                  <a:schemeClr val="tx1"/>
                </a:solidFill>
                <a:latin typeface="+mn-lt"/>
                <a:cs typeface="+mn-cs"/>
              </a:rPr>
              <a:t> </a:t>
            </a:r>
            <a:r>
              <a:rPr lang="en-US" altLang="en-IT" sz="2000" b="1" dirty="0" err="1">
                <a:solidFill>
                  <a:schemeClr val="tx1"/>
                </a:solidFill>
                <a:latin typeface="+mn-lt"/>
                <a:cs typeface="+mn-cs"/>
              </a:rPr>
              <a:t>relazioni</a:t>
            </a:r>
            <a:r>
              <a:rPr lang="en-US" altLang="en-IT" sz="2000" b="1" dirty="0">
                <a:solidFill>
                  <a:schemeClr val="tx1"/>
                </a:solidFill>
                <a:latin typeface="+mn-lt"/>
                <a:cs typeface="+mn-cs"/>
              </a:rPr>
              <a:t> di </a:t>
            </a:r>
            <a:r>
              <a:rPr lang="en-US" altLang="en-IT" sz="2000" b="1" dirty="0" err="1">
                <a:solidFill>
                  <a:schemeClr val="tx1"/>
                </a:solidFill>
                <a:latin typeface="+mn-lt"/>
                <a:cs typeface="+mn-cs"/>
              </a:rPr>
              <a:t>lavoro</a:t>
            </a:r>
            <a:r>
              <a:rPr lang="en-US" altLang="en-IT" sz="2000" dirty="0">
                <a:solidFill>
                  <a:schemeClr val="tx1"/>
                </a:solidFill>
                <a:latin typeface="+mn-lt"/>
                <a:cs typeface="+mn-cs"/>
              </a:rPr>
              <a:t>, </a:t>
            </a:r>
            <a:r>
              <a:rPr lang="en-US" altLang="en-IT" sz="2000" dirty="0" err="1">
                <a:solidFill>
                  <a:schemeClr val="tx1"/>
                </a:solidFill>
                <a:latin typeface="+mn-lt"/>
                <a:cs typeface="+mn-cs"/>
              </a:rPr>
              <a:t>che</a:t>
            </a:r>
            <a:r>
              <a:rPr lang="en-US" altLang="en-IT" sz="2000" dirty="0">
                <a:solidFill>
                  <a:schemeClr val="tx1"/>
                </a:solidFill>
                <a:latin typeface="+mn-lt"/>
                <a:cs typeface="+mn-cs"/>
              </a:rPr>
              <a:t> </a:t>
            </a:r>
            <a:r>
              <a:rPr lang="en-US" altLang="en-IT" sz="2000" dirty="0" err="1">
                <a:solidFill>
                  <a:schemeClr val="tx1"/>
                </a:solidFill>
                <a:latin typeface="+mn-lt"/>
                <a:cs typeface="+mn-cs"/>
              </a:rPr>
              <a:t>toglie</a:t>
            </a:r>
            <a:r>
              <a:rPr lang="en-US" altLang="en-IT" sz="2000" dirty="0">
                <a:solidFill>
                  <a:schemeClr val="tx1"/>
                </a:solidFill>
                <a:latin typeface="+mn-lt"/>
                <a:cs typeface="+mn-cs"/>
              </a:rPr>
              <a:t> </a:t>
            </a:r>
            <a:r>
              <a:rPr lang="en-US" altLang="en-IT" sz="2000" dirty="0" err="1">
                <a:solidFill>
                  <a:schemeClr val="tx1"/>
                </a:solidFill>
                <a:latin typeface="+mn-lt"/>
                <a:cs typeface="+mn-cs"/>
              </a:rPr>
              <a:t>incentivi</a:t>
            </a:r>
            <a:r>
              <a:rPr lang="en-US" altLang="en-IT" sz="2000" dirty="0">
                <a:solidFill>
                  <a:schemeClr val="tx1"/>
                </a:solidFill>
                <a:latin typeface="+mn-lt"/>
                <a:cs typeface="+mn-cs"/>
              </a:rPr>
              <a:t> alle </a:t>
            </a:r>
            <a:r>
              <a:rPr lang="en-US" altLang="en-IT" sz="2000" dirty="0" err="1">
                <a:solidFill>
                  <a:schemeClr val="tx1"/>
                </a:solidFill>
                <a:latin typeface="+mn-lt"/>
                <a:cs typeface="+mn-cs"/>
              </a:rPr>
              <a:t>imprese</a:t>
            </a:r>
            <a:r>
              <a:rPr lang="en-US" altLang="en-IT" sz="2000" dirty="0">
                <a:solidFill>
                  <a:schemeClr val="tx1"/>
                </a:solidFill>
                <a:latin typeface="+mn-lt"/>
                <a:cs typeface="+mn-cs"/>
              </a:rPr>
              <a:t> </a:t>
            </a:r>
            <a:r>
              <a:rPr lang="en-US" altLang="en-IT" sz="2000" dirty="0" err="1">
                <a:solidFill>
                  <a:schemeClr val="tx1"/>
                </a:solidFill>
                <a:latin typeface="+mn-lt"/>
                <a:cs typeface="+mn-cs"/>
              </a:rPr>
              <a:t>nell'investire</a:t>
            </a:r>
            <a:r>
              <a:rPr lang="en-US" altLang="en-IT" sz="2000" dirty="0">
                <a:solidFill>
                  <a:schemeClr val="tx1"/>
                </a:solidFill>
                <a:latin typeface="+mn-lt"/>
                <a:cs typeface="+mn-cs"/>
              </a:rPr>
              <a:t> </a:t>
            </a:r>
            <a:r>
              <a:rPr lang="en-US" altLang="en-IT" sz="2000" dirty="0" err="1">
                <a:solidFill>
                  <a:schemeClr val="tx1"/>
                </a:solidFill>
                <a:latin typeface="+mn-lt"/>
                <a:cs typeface="+mn-cs"/>
              </a:rPr>
              <a:t>nello</a:t>
            </a:r>
            <a:r>
              <a:rPr lang="en-US" altLang="en-IT" sz="2000" dirty="0">
                <a:solidFill>
                  <a:schemeClr val="tx1"/>
                </a:solidFill>
                <a:latin typeface="+mn-lt"/>
                <a:cs typeface="+mn-cs"/>
              </a:rPr>
              <a:t> </a:t>
            </a:r>
            <a:r>
              <a:rPr lang="en-US" altLang="en-IT" sz="2000" dirty="0" err="1">
                <a:solidFill>
                  <a:schemeClr val="tx1"/>
                </a:solidFill>
                <a:latin typeface="+mn-lt"/>
                <a:cs typeface="+mn-cs"/>
              </a:rPr>
              <a:t>sviluppo</a:t>
            </a:r>
            <a:r>
              <a:rPr lang="en-US" altLang="en-IT" sz="2000" dirty="0">
                <a:solidFill>
                  <a:schemeClr val="tx1"/>
                </a:solidFill>
                <a:latin typeface="+mn-lt"/>
                <a:cs typeface="+mn-cs"/>
              </a:rPr>
              <a:t> di skills </a:t>
            </a:r>
            <a:r>
              <a:rPr lang="en-US" altLang="en-IT" sz="2000" dirty="0" err="1">
                <a:solidFill>
                  <a:schemeClr val="tx1"/>
                </a:solidFill>
                <a:latin typeface="+mn-lt"/>
                <a:cs typeface="+mn-cs"/>
              </a:rPr>
              <a:t>attraverso</a:t>
            </a:r>
            <a:r>
              <a:rPr lang="en-US" altLang="en-IT" sz="2000" dirty="0">
                <a:solidFill>
                  <a:schemeClr val="tx1"/>
                </a:solidFill>
                <a:latin typeface="+mn-lt"/>
                <a:cs typeface="+mn-cs"/>
              </a:rPr>
              <a:t> la </a:t>
            </a:r>
            <a:r>
              <a:rPr lang="en-US" altLang="en-IT" sz="2000" dirty="0" err="1">
                <a:solidFill>
                  <a:schemeClr val="tx1"/>
                </a:solidFill>
                <a:latin typeface="+mn-lt"/>
                <a:cs typeface="+mn-cs"/>
              </a:rPr>
              <a:t>formazione</a:t>
            </a:r>
            <a:r>
              <a:rPr lang="en-US" altLang="en-IT" sz="2000" dirty="0">
                <a:solidFill>
                  <a:schemeClr val="tx1"/>
                </a:solidFill>
                <a:latin typeface="+mn-lt"/>
                <a:cs typeface="+mn-cs"/>
              </a:rPr>
              <a:t>, </a:t>
            </a:r>
            <a:r>
              <a:rPr lang="en-US" altLang="en-IT" sz="2000" dirty="0" err="1">
                <a:solidFill>
                  <a:schemeClr val="tx1"/>
                </a:solidFill>
                <a:latin typeface="+mn-lt"/>
                <a:cs typeface="+mn-cs"/>
              </a:rPr>
              <a:t>mentre</a:t>
            </a:r>
            <a:r>
              <a:rPr lang="en-US" altLang="en-IT" sz="2000" dirty="0">
                <a:solidFill>
                  <a:schemeClr val="tx1"/>
                </a:solidFill>
                <a:latin typeface="+mn-lt"/>
                <a:cs typeface="+mn-cs"/>
              </a:rPr>
              <a:t> </a:t>
            </a:r>
            <a:r>
              <a:rPr lang="en-US" altLang="en-IT" sz="2000" dirty="0" err="1">
                <a:solidFill>
                  <a:schemeClr val="tx1"/>
                </a:solidFill>
                <a:latin typeface="+mn-lt"/>
                <a:cs typeface="+mn-cs"/>
              </a:rPr>
              <a:t>i</a:t>
            </a:r>
            <a:r>
              <a:rPr lang="en-US" altLang="en-IT" sz="2000" dirty="0">
                <a:solidFill>
                  <a:schemeClr val="tx1"/>
                </a:solidFill>
                <a:latin typeface="+mn-lt"/>
                <a:cs typeface="+mn-cs"/>
              </a:rPr>
              <a:t> </a:t>
            </a:r>
            <a:r>
              <a:rPr lang="en-US" altLang="en-IT" sz="2000" dirty="0" err="1">
                <a:solidFill>
                  <a:schemeClr val="tx1"/>
                </a:solidFill>
                <a:latin typeface="+mn-lt"/>
                <a:cs typeface="+mn-cs"/>
              </a:rPr>
              <a:t>lavoratori</a:t>
            </a:r>
            <a:r>
              <a:rPr lang="en-US" altLang="en-IT" sz="2000" dirty="0">
                <a:solidFill>
                  <a:schemeClr val="tx1"/>
                </a:solidFill>
                <a:latin typeface="+mn-lt"/>
                <a:cs typeface="+mn-cs"/>
              </a:rPr>
              <a:t> </a:t>
            </a:r>
            <a:r>
              <a:rPr lang="en-US" altLang="en-IT" sz="2000" dirty="0" err="1">
                <a:solidFill>
                  <a:schemeClr val="tx1"/>
                </a:solidFill>
                <a:latin typeface="+mn-lt"/>
                <a:cs typeface="+mn-cs"/>
              </a:rPr>
              <a:t>hanno</a:t>
            </a:r>
            <a:r>
              <a:rPr lang="en-US" altLang="en-IT" sz="2000" dirty="0">
                <a:solidFill>
                  <a:schemeClr val="tx1"/>
                </a:solidFill>
                <a:latin typeface="+mn-lt"/>
                <a:cs typeface="+mn-cs"/>
              </a:rPr>
              <a:t> </a:t>
            </a:r>
            <a:r>
              <a:rPr lang="en-US" altLang="en-IT" sz="2000" dirty="0" err="1">
                <a:solidFill>
                  <a:schemeClr val="tx1"/>
                </a:solidFill>
                <a:latin typeface="+mn-lt"/>
                <a:cs typeface="+mn-cs"/>
              </a:rPr>
              <a:t>incentivi</a:t>
            </a:r>
            <a:r>
              <a:rPr lang="en-US" altLang="en-IT" sz="2000" dirty="0">
                <a:solidFill>
                  <a:schemeClr val="tx1"/>
                </a:solidFill>
                <a:latin typeface="+mn-lt"/>
                <a:cs typeface="+mn-cs"/>
              </a:rPr>
              <a:t> </a:t>
            </a:r>
            <a:r>
              <a:rPr lang="en-US" altLang="en-IT" sz="2000" dirty="0" err="1">
                <a:solidFill>
                  <a:schemeClr val="tx1"/>
                </a:solidFill>
                <a:latin typeface="+mn-lt"/>
                <a:cs typeface="+mn-cs"/>
              </a:rPr>
              <a:t>crescenti</a:t>
            </a:r>
            <a:r>
              <a:rPr lang="en-US" altLang="en-IT" sz="2000" dirty="0">
                <a:solidFill>
                  <a:schemeClr val="tx1"/>
                </a:solidFill>
                <a:latin typeface="+mn-lt"/>
                <a:cs typeface="+mn-cs"/>
              </a:rPr>
              <a:t> a </a:t>
            </a:r>
            <a:r>
              <a:rPr lang="en-US" altLang="en-IT" sz="2000" dirty="0" err="1">
                <a:solidFill>
                  <a:schemeClr val="tx1"/>
                </a:solidFill>
                <a:latin typeface="+mn-lt"/>
                <a:cs typeface="+mn-cs"/>
              </a:rPr>
              <a:t>sviluppare</a:t>
            </a:r>
            <a:r>
              <a:rPr lang="en-US" altLang="en-IT" sz="2000" dirty="0">
                <a:solidFill>
                  <a:schemeClr val="tx1"/>
                </a:solidFill>
                <a:latin typeface="+mn-lt"/>
                <a:cs typeface="+mn-cs"/>
              </a:rPr>
              <a:t> skills </a:t>
            </a:r>
            <a:r>
              <a:rPr lang="en-US" altLang="en-IT" sz="2000" dirty="0" err="1">
                <a:solidFill>
                  <a:schemeClr val="tx1"/>
                </a:solidFill>
                <a:latin typeface="+mn-lt"/>
                <a:cs typeface="+mn-cs"/>
              </a:rPr>
              <a:t>occupazionali</a:t>
            </a:r>
            <a:r>
              <a:rPr lang="en-US" altLang="en-IT" sz="2000" dirty="0">
                <a:solidFill>
                  <a:schemeClr val="tx1"/>
                </a:solidFill>
                <a:latin typeface="+mn-lt"/>
                <a:cs typeface="+mn-cs"/>
              </a:rPr>
              <a:t>.</a:t>
            </a:r>
          </a:p>
          <a:p>
            <a:pPr marL="212725" indent="-228600">
              <a:lnSpc>
                <a:spcPct val="90000"/>
              </a:lnSpc>
              <a:spcAft>
                <a:spcPts val="600"/>
              </a:spcAft>
              <a:buClr>
                <a:srgbClr val="008080"/>
              </a:buClr>
              <a:buSzPct val="45000"/>
              <a:buFont typeface="Arial" panose="020B0604020202020204" pitchFamily="34" charset="0"/>
              <a:buChar char="•"/>
            </a:pPr>
            <a:r>
              <a:rPr lang="en-US" altLang="en-IT" sz="2000" dirty="0">
                <a:solidFill>
                  <a:schemeClr val="tx1"/>
                </a:solidFill>
                <a:latin typeface="+mn-lt"/>
                <a:cs typeface="+mn-cs"/>
              </a:rPr>
              <a:t>La </a:t>
            </a:r>
            <a:r>
              <a:rPr lang="en-US" altLang="en-IT" sz="2000" b="1" dirty="0" err="1">
                <a:solidFill>
                  <a:schemeClr val="tx1"/>
                </a:solidFill>
                <a:latin typeface="+mn-lt"/>
                <a:cs typeface="+mn-cs"/>
              </a:rPr>
              <a:t>diminuzione</a:t>
            </a:r>
            <a:r>
              <a:rPr lang="en-US" altLang="en-IT" sz="2000" b="1" dirty="0">
                <a:solidFill>
                  <a:schemeClr val="tx1"/>
                </a:solidFill>
                <a:latin typeface="+mn-lt"/>
                <a:cs typeface="+mn-cs"/>
              </a:rPr>
              <a:t> </a:t>
            </a:r>
            <a:r>
              <a:rPr lang="en-US" altLang="en-IT" sz="2000" b="1" dirty="0" err="1">
                <a:solidFill>
                  <a:schemeClr val="tx1"/>
                </a:solidFill>
                <a:latin typeface="+mn-lt"/>
                <a:cs typeface="+mn-cs"/>
              </a:rPr>
              <a:t>dei</a:t>
            </a:r>
            <a:r>
              <a:rPr lang="en-US" altLang="en-IT" sz="2000" b="1" dirty="0">
                <a:solidFill>
                  <a:schemeClr val="tx1"/>
                </a:solidFill>
                <a:latin typeface="+mn-lt"/>
                <a:cs typeface="+mn-cs"/>
              </a:rPr>
              <a:t> </a:t>
            </a:r>
            <a:r>
              <a:rPr lang="en-US" altLang="en-IT" sz="2000" b="1" dirty="0" err="1">
                <a:solidFill>
                  <a:schemeClr val="tx1"/>
                </a:solidFill>
                <a:latin typeface="+mn-lt"/>
                <a:cs typeface="+mn-cs"/>
              </a:rPr>
              <a:t>livelli</a:t>
            </a:r>
            <a:r>
              <a:rPr lang="en-US" altLang="en-IT" sz="2000" b="1" dirty="0">
                <a:solidFill>
                  <a:schemeClr val="tx1"/>
                </a:solidFill>
                <a:latin typeface="+mn-lt"/>
                <a:cs typeface="+mn-cs"/>
              </a:rPr>
              <a:t> di commitmen</a:t>
            </a:r>
            <a:r>
              <a:rPr lang="en-US" altLang="en-IT" sz="2000" dirty="0">
                <a:solidFill>
                  <a:schemeClr val="tx1"/>
                </a:solidFill>
                <a:latin typeface="+mn-lt"/>
                <a:cs typeface="+mn-cs"/>
              </a:rPr>
              <a:t>t, </a:t>
            </a:r>
            <a:r>
              <a:rPr lang="en-US" altLang="en-IT" sz="2000" dirty="0" err="1">
                <a:solidFill>
                  <a:schemeClr val="tx1"/>
                </a:solidFill>
                <a:latin typeface="+mn-lt"/>
                <a:cs typeface="+mn-cs"/>
              </a:rPr>
              <a:t>che</a:t>
            </a:r>
            <a:r>
              <a:rPr lang="en-US" altLang="en-IT" sz="2000" dirty="0">
                <a:solidFill>
                  <a:schemeClr val="tx1"/>
                </a:solidFill>
                <a:latin typeface="+mn-lt"/>
                <a:cs typeface="+mn-cs"/>
              </a:rPr>
              <a:t> </a:t>
            </a:r>
            <a:r>
              <a:rPr lang="en-US" altLang="en-IT" sz="2000" dirty="0" err="1">
                <a:solidFill>
                  <a:schemeClr val="tx1"/>
                </a:solidFill>
                <a:latin typeface="+mn-lt"/>
                <a:cs typeface="+mn-cs"/>
              </a:rPr>
              <a:t>crea</a:t>
            </a:r>
            <a:r>
              <a:rPr lang="en-US" altLang="en-IT" sz="2000" dirty="0">
                <a:solidFill>
                  <a:schemeClr val="tx1"/>
                </a:solidFill>
                <a:latin typeface="+mn-lt"/>
                <a:cs typeface="+mn-cs"/>
              </a:rPr>
              <a:t> </a:t>
            </a:r>
            <a:r>
              <a:rPr lang="en-US" altLang="en-IT" sz="2000" dirty="0" err="1">
                <a:solidFill>
                  <a:schemeClr val="tx1"/>
                </a:solidFill>
                <a:latin typeface="+mn-lt"/>
                <a:cs typeface="+mn-cs"/>
              </a:rPr>
              <a:t>dei</a:t>
            </a:r>
            <a:r>
              <a:rPr lang="en-US" altLang="en-IT" sz="2000" dirty="0">
                <a:solidFill>
                  <a:schemeClr val="tx1"/>
                </a:solidFill>
                <a:latin typeface="+mn-lt"/>
                <a:cs typeface="+mn-cs"/>
              </a:rPr>
              <a:t> </a:t>
            </a:r>
            <a:r>
              <a:rPr lang="en-US" altLang="en-IT" sz="2000" dirty="0" err="1">
                <a:solidFill>
                  <a:schemeClr val="tx1"/>
                </a:solidFill>
                <a:latin typeface="+mn-lt"/>
                <a:cs typeface="+mn-cs"/>
              </a:rPr>
              <a:t>problemi</a:t>
            </a:r>
            <a:r>
              <a:rPr lang="en-US" altLang="en-IT" sz="2000" dirty="0">
                <a:solidFill>
                  <a:schemeClr val="tx1"/>
                </a:solidFill>
                <a:latin typeface="+mn-lt"/>
                <a:cs typeface="+mn-cs"/>
              </a:rPr>
              <a:t> di medio-</a:t>
            </a:r>
            <a:r>
              <a:rPr lang="en-US" altLang="en-IT" sz="2000" dirty="0" err="1">
                <a:solidFill>
                  <a:schemeClr val="tx1"/>
                </a:solidFill>
                <a:latin typeface="+mn-lt"/>
                <a:cs typeface="+mn-cs"/>
              </a:rPr>
              <a:t>lungo</a:t>
            </a:r>
            <a:r>
              <a:rPr lang="en-US" altLang="en-IT" sz="2000" dirty="0">
                <a:solidFill>
                  <a:schemeClr val="tx1"/>
                </a:solidFill>
                <a:latin typeface="+mn-lt"/>
                <a:cs typeface="+mn-cs"/>
              </a:rPr>
              <a:t> </a:t>
            </a:r>
            <a:r>
              <a:rPr lang="en-US" altLang="en-IT" sz="2000" dirty="0" err="1">
                <a:solidFill>
                  <a:schemeClr val="tx1"/>
                </a:solidFill>
                <a:latin typeface="+mn-lt"/>
                <a:cs typeface="+mn-cs"/>
              </a:rPr>
              <a:t>termine</a:t>
            </a:r>
            <a:r>
              <a:rPr lang="en-US" altLang="en-IT" sz="2000" dirty="0">
                <a:solidFill>
                  <a:schemeClr val="tx1"/>
                </a:solidFill>
                <a:latin typeface="+mn-lt"/>
                <a:cs typeface="+mn-cs"/>
              </a:rPr>
              <a:t>, </a:t>
            </a:r>
            <a:r>
              <a:rPr lang="en-US" altLang="en-IT" sz="2000" dirty="0" err="1">
                <a:solidFill>
                  <a:schemeClr val="tx1"/>
                </a:solidFill>
                <a:latin typeface="+mn-lt"/>
                <a:cs typeface="+mn-cs"/>
              </a:rPr>
              <a:t>che</a:t>
            </a:r>
            <a:r>
              <a:rPr lang="en-US" altLang="en-IT" sz="2000" dirty="0">
                <a:solidFill>
                  <a:schemeClr val="tx1"/>
                </a:solidFill>
                <a:latin typeface="+mn-lt"/>
                <a:cs typeface="+mn-cs"/>
              </a:rPr>
              <a:t> </a:t>
            </a:r>
            <a:r>
              <a:rPr lang="en-US" altLang="en-IT" sz="2000" dirty="0" err="1">
                <a:solidFill>
                  <a:schemeClr val="tx1"/>
                </a:solidFill>
                <a:latin typeface="+mn-lt"/>
                <a:cs typeface="+mn-cs"/>
              </a:rPr>
              <a:t>possono</a:t>
            </a:r>
            <a:r>
              <a:rPr lang="en-US" altLang="en-IT" sz="2000" dirty="0">
                <a:solidFill>
                  <a:schemeClr val="tx1"/>
                </a:solidFill>
                <a:latin typeface="+mn-lt"/>
                <a:cs typeface="+mn-cs"/>
              </a:rPr>
              <a:t> solo in </a:t>
            </a:r>
            <a:r>
              <a:rPr lang="en-US" altLang="en-IT" sz="2000" dirty="0" err="1">
                <a:solidFill>
                  <a:schemeClr val="tx1"/>
                </a:solidFill>
                <a:latin typeface="+mn-lt"/>
                <a:cs typeface="+mn-cs"/>
              </a:rPr>
              <a:t>parte</a:t>
            </a:r>
            <a:r>
              <a:rPr lang="en-US" altLang="en-IT" sz="2000" dirty="0">
                <a:solidFill>
                  <a:schemeClr val="tx1"/>
                </a:solidFill>
                <a:latin typeface="+mn-lt"/>
                <a:cs typeface="+mn-cs"/>
              </a:rPr>
              <a:t> </a:t>
            </a:r>
            <a:r>
              <a:rPr lang="en-US" altLang="en-IT" sz="2000" dirty="0" err="1">
                <a:solidFill>
                  <a:schemeClr val="tx1"/>
                </a:solidFill>
                <a:latin typeface="+mn-lt"/>
                <a:cs typeface="+mn-cs"/>
              </a:rPr>
              <a:t>essere</a:t>
            </a:r>
            <a:r>
              <a:rPr lang="en-US" altLang="en-IT" sz="2000" dirty="0">
                <a:solidFill>
                  <a:schemeClr val="tx1"/>
                </a:solidFill>
                <a:latin typeface="+mn-lt"/>
                <a:cs typeface="+mn-cs"/>
              </a:rPr>
              <a:t> </a:t>
            </a:r>
            <a:r>
              <a:rPr lang="en-US" altLang="en-IT" sz="2000" dirty="0" err="1">
                <a:solidFill>
                  <a:schemeClr val="tx1"/>
                </a:solidFill>
                <a:latin typeface="+mn-lt"/>
                <a:cs typeface="+mn-cs"/>
              </a:rPr>
              <a:t>risolti</a:t>
            </a:r>
            <a:r>
              <a:rPr lang="en-US" altLang="en-IT" sz="2000" dirty="0">
                <a:solidFill>
                  <a:schemeClr val="tx1"/>
                </a:solidFill>
                <a:latin typeface="+mn-lt"/>
                <a:cs typeface="+mn-cs"/>
              </a:rPr>
              <a:t> </a:t>
            </a:r>
            <a:r>
              <a:rPr lang="en-US" altLang="en-IT" sz="2000" dirty="0" err="1">
                <a:solidFill>
                  <a:schemeClr val="tx1"/>
                </a:solidFill>
                <a:latin typeface="+mn-lt"/>
                <a:cs typeface="+mn-cs"/>
              </a:rPr>
              <a:t>dalla</a:t>
            </a:r>
            <a:r>
              <a:rPr lang="en-US" altLang="en-IT" sz="2000" dirty="0">
                <a:solidFill>
                  <a:schemeClr val="tx1"/>
                </a:solidFill>
                <a:latin typeface="+mn-lt"/>
                <a:cs typeface="+mn-cs"/>
              </a:rPr>
              <a:t> </a:t>
            </a:r>
            <a:r>
              <a:rPr lang="en-US" altLang="en-IT" sz="2000" dirty="0" err="1">
                <a:solidFill>
                  <a:schemeClr val="tx1"/>
                </a:solidFill>
                <a:latin typeface="+mn-lt"/>
                <a:cs typeface="+mn-cs"/>
              </a:rPr>
              <a:t>pressione</a:t>
            </a:r>
            <a:r>
              <a:rPr lang="en-US" altLang="en-IT" sz="2000" dirty="0">
                <a:solidFill>
                  <a:schemeClr val="tx1"/>
                </a:solidFill>
                <a:latin typeface="+mn-lt"/>
                <a:cs typeface="+mn-cs"/>
              </a:rPr>
              <a:t> di </a:t>
            </a:r>
            <a:r>
              <a:rPr lang="en-US" altLang="en-IT" sz="2000" dirty="0" err="1">
                <a:solidFill>
                  <a:schemeClr val="tx1"/>
                </a:solidFill>
                <a:latin typeface="+mn-lt"/>
                <a:cs typeface="+mn-cs"/>
              </a:rPr>
              <a:t>gruppo</a:t>
            </a:r>
            <a:r>
              <a:rPr lang="en-US" altLang="en-IT" sz="2000" dirty="0">
                <a:solidFill>
                  <a:schemeClr val="tx1"/>
                </a:solidFill>
                <a:latin typeface="+mn-lt"/>
                <a:cs typeface="+mn-cs"/>
              </a:rPr>
              <a:t>, </a:t>
            </a:r>
            <a:r>
              <a:rPr lang="en-US" altLang="en-IT" sz="2000" dirty="0" err="1">
                <a:solidFill>
                  <a:schemeClr val="tx1"/>
                </a:solidFill>
                <a:latin typeface="+mn-lt"/>
                <a:cs typeface="+mn-cs"/>
              </a:rPr>
              <a:t>dall'utilizzo</a:t>
            </a:r>
            <a:r>
              <a:rPr lang="en-US" altLang="en-IT" sz="2000" dirty="0">
                <a:solidFill>
                  <a:schemeClr val="tx1"/>
                </a:solidFill>
                <a:latin typeface="+mn-lt"/>
                <a:cs typeface="+mn-cs"/>
              </a:rPr>
              <a:t> di </a:t>
            </a:r>
            <a:r>
              <a:rPr lang="en-US" altLang="en-IT" sz="2000" dirty="0" err="1">
                <a:solidFill>
                  <a:schemeClr val="tx1"/>
                </a:solidFill>
                <a:latin typeface="+mn-lt"/>
                <a:cs typeface="+mn-cs"/>
              </a:rPr>
              <a:t>contratti</a:t>
            </a:r>
            <a:r>
              <a:rPr lang="en-US" altLang="en-IT" sz="2000" dirty="0">
                <a:solidFill>
                  <a:schemeClr val="tx1"/>
                </a:solidFill>
                <a:latin typeface="+mn-lt"/>
                <a:cs typeface="+mn-cs"/>
              </a:rPr>
              <a:t> a </a:t>
            </a:r>
            <a:r>
              <a:rPr lang="en-US" altLang="en-IT" sz="2000" dirty="0" err="1">
                <a:solidFill>
                  <a:schemeClr val="tx1"/>
                </a:solidFill>
                <a:latin typeface="+mn-lt"/>
                <a:cs typeface="+mn-cs"/>
              </a:rPr>
              <a:t>termine</a:t>
            </a:r>
            <a:r>
              <a:rPr lang="en-US" altLang="en-IT" sz="2000" dirty="0">
                <a:solidFill>
                  <a:schemeClr val="tx1"/>
                </a:solidFill>
                <a:latin typeface="+mn-lt"/>
                <a:cs typeface="+mn-cs"/>
              </a:rPr>
              <a:t> e </a:t>
            </a:r>
            <a:r>
              <a:rPr lang="en-US" altLang="en-IT" sz="2000" dirty="0" err="1">
                <a:solidFill>
                  <a:schemeClr val="tx1"/>
                </a:solidFill>
                <a:latin typeface="+mn-lt"/>
                <a:cs typeface="+mn-cs"/>
              </a:rPr>
              <a:t>dalla</a:t>
            </a:r>
            <a:r>
              <a:rPr lang="en-US" altLang="en-IT" sz="2000" dirty="0">
                <a:solidFill>
                  <a:schemeClr val="tx1"/>
                </a:solidFill>
                <a:latin typeface="+mn-lt"/>
                <a:cs typeface="+mn-cs"/>
              </a:rPr>
              <a:t> </a:t>
            </a:r>
            <a:r>
              <a:rPr lang="en-US" altLang="en-IT" sz="2000" dirty="0" err="1">
                <a:solidFill>
                  <a:schemeClr val="tx1"/>
                </a:solidFill>
                <a:latin typeface="+mn-lt"/>
                <a:cs typeface="+mn-cs"/>
              </a:rPr>
              <a:t>revisione</a:t>
            </a:r>
            <a:r>
              <a:rPr lang="en-US" altLang="en-IT" sz="2000" dirty="0">
                <a:solidFill>
                  <a:schemeClr val="tx1"/>
                </a:solidFill>
                <a:latin typeface="+mn-lt"/>
                <a:cs typeface="+mn-cs"/>
              </a:rPr>
              <a:t> </a:t>
            </a:r>
            <a:r>
              <a:rPr lang="en-US" altLang="en-IT" sz="2000" dirty="0" err="1">
                <a:solidFill>
                  <a:schemeClr val="tx1"/>
                </a:solidFill>
                <a:latin typeface="+mn-lt"/>
                <a:cs typeface="+mn-cs"/>
              </a:rPr>
              <a:t>delle</a:t>
            </a:r>
            <a:r>
              <a:rPr lang="en-US" altLang="en-IT" sz="2000" dirty="0">
                <a:solidFill>
                  <a:schemeClr val="tx1"/>
                </a:solidFill>
                <a:latin typeface="+mn-lt"/>
                <a:cs typeface="+mn-cs"/>
              </a:rPr>
              <a:t> </a:t>
            </a:r>
            <a:r>
              <a:rPr lang="en-US" altLang="en-IT" sz="2000" dirty="0" err="1">
                <a:solidFill>
                  <a:schemeClr val="tx1"/>
                </a:solidFill>
                <a:latin typeface="+mn-lt"/>
                <a:cs typeface="+mn-cs"/>
              </a:rPr>
              <a:t>aspettative</a:t>
            </a:r>
            <a:r>
              <a:rPr lang="en-US" altLang="en-IT" sz="2000" dirty="0">
                <a:solidFill>
                  <a:schemeClr val="tx1"/>
                </a:solidFill>
                <a:latin typeface="+mn-lt"/>
                <a:cs typeface="+mn-cs"/>
              </a:rPr>
              <a:t>.</a:t>
            </a:r>
          </a:p>
          <a:p>
            <a:pPr marL="212725" indent="-228600">
              <a:lnSpc>
                <a:spcPct val="90000"/>
              </a:lnSpc>
              <a:spcAft>
                <a:spcPts val="600"/>
              </a:spcAft>
              <a:buClr>
                <a:srgbClr val="008080"/>
              </a:buClr>
              <a:buSzPct val="45000"/>
              <a:buFont typeface="Arial" panose="020B0604020202020204" pitchFamily="34" charset="0"/>
              <a:buChar char="•"/>
            </a:pPr>
            <a:r>
              <a:rPr lang="en-US" altLang="en-IT" sz="2000" dirty="0">
                <a:solidFill>
                  <a:schemeClr val="tx1"/>
                </a:solidFill>
                <a:latin typeface="+mn-lt"/>
                <a:cs typeface="+mn-cs"/>
              </a:rPr>
              <a:t>I </a:t>
            </a:r>
            <a:r>
              <a:rPr lang="en-US" altLang="en-IT" sz="2000" b="1" dirty="0" err="1">
                <a:solidFill>
                  <a:schemeClr val="tx1"/>
                </a:solidFill>
                <a:latin typeface="+mn-lt"/>
                <a:cs typeface="+mn-cs"/>
              </a:rPr>
              <a:t>rischi</a:t>
            </a:r>
            <a:r>
              <a:rPr lang="en-US" altLang="en-IT" sz="2000" b="1" dirty="0">
                <a:solidFill>
                  <a:schemeClr val="tx1"/>
                </a:solidFill>
                <a:latin typeface="+mn-lt"/>
                <a:cs typeface="+mn-cs"/>
              </a:rPr>
              <a:t> di impresa </a:t>
            </a:r>
            <a:r>
              <a:rPr lang="en-US" altLang="en-IT" sz="2000" b="1" dirty="0" err="1">
                <a:solidFill>
                  <a:schemeClr val="tx1"/>
                </a:solidFill>
                <a:latin typeface="+mn-lt"/>
                <a:cs typeface="+mn-cs"/>
              </a:rPr>
              <a:t>sono</a:t>
            </a:r>
            <a:r>
              <a:rPr lang="en-US" altLang="en-IT" sz="2000" b="1" dirty="0">
                <a:solidFill>
                  <a:schemeClr val="tx1"/>
                </a:solidFill>
                <a:latin typeface="+mn-lt"/>
                <a:cs typeface="+mn-cs"/>
              </a:rPr>
              <a:t> sempre </a:t>
            </a:r>
            <a:r>
              <a:rPr lang="en-US" altLang="en-IT" sz="2000" b="1" dirty="0" err="1">
                <a:solidFill>
                  <a:schemeClr val="tx1"/>
                </a:solidFill>
                <a:latin typeface="+mn-lt"/>
                <a:cs typeface="+mn-cs"/>
              </a:rPr>
              <a:t>più</a:t>
            </a:r>
            <a:r>
              <a:rPr lang="en-US" altLang="en-IT" sz="2000" b="1" dirty="0">
                <a:solidFill>
                  <a:schemeClr val="tx1"/>
                </a:solidFill>
                <a:latin typeface="+mn-lt"/>
                <a:cs typeface="+mn-cs"/>
              </a:rPr>
              <a:t> </a:t>
            </a:r>
            <a:r>
              <a:rPr lang="en-US" altLang="en-IT" sz="2000" b="1" dirty="0" err="1">
                <a:solidFill>
                  <a:schemeClr val="tx1"/>
                </a:solidFill>
                <a:latin typeface="+mn-lt"/>
                <a:cs typeface="+mn-cs"/>
              </a:rPr>
              <a:t>scaricati</a:t>
            </a:r>
            <a:r>
              <a:rPr lang="en-US" altLang="en-IT" sz="2000" b="1" dirty="0">
                <a:solidFill>
                  <a:schemeClr val="tx1"/>
                </a:solidFill>
                <a:latin typeface="+mn-lt"/>
                <a:cs typeface="+mn-cs"/>
              </a:rPr>
              <a:t> sui </a:t>
            </a:r>
            <a:r>
              <a:rPr lang="en-US" altLang="en-IT" sz="2000" b="1" dirty="0" err="1">
                <a:solidFill>
                  <a:schemeClr val="tx1"/>
                </a:solidFill>
                <a:latin typeface="+mn-lt"/>
                <a:cs typeface="+mn-cs"/>
              </a:rPr>
              <a:t>lavorator</a:t>
            </a:r>
            <a:r>
              <a:rPr lang="en-US" altLang="en-IT" sz="2000" dirty="0" err="1">
                <a:solidFill>
                  <a:schemeClr val="tx1"/>
                </a:solidFill>
                <a:latin typeface="+mn-lt"/>
                <a:cs typeface="+mn-cs"/>
              </a:rPr>
              <a:t>i</a:t>
            </a:r>
            <a:r>
              <a:rPr lang="en-US" altLang="en-IT" sz="2000" dirty="0">
                <a:solidFill>
                  <a:schemeClr val="tx1"/>
                </a:solidFill>
                <a:latin typeface="+mn-lt"/>
                <a:cs typeface="+mn-cs"/>
              </a:rPr>
              <a:t>, </a:t>
            </a:r>
            <a:r>
              <a:rPr lang="en-US" altLang="en-IT" sz="2000" dirty="0" err="1">
                <a:solidFill>
                  <a:schemeClr val="tx1"/>
                </a:solidFill>
                <a:latin typeface="+mn-lt"/>
                <a:cs typeface="+mn-cs"/>
              </a:rPr>
              <a:t>soprattutto</a:t>
            </a:r>
            <a:r>
              <a:rPr lang="en-US" altLang="en-IT" sz="2000" dirty="0">
                <a:solidFill>
                  <a:schemeClr val="tx1"/>
                </a:solidFill>
                <a:latin typeface="+mn-lt"/>
                <a:cs typeface="+mn-cs"/>
              </a:rPr>
              <a:t> </a:t>
            </a:r>
            <a:r>
              <a:rPr lang="en-US" altLang="en-IT" sz="2000" dirty="0" err="1">
                <a:solidFill>
                  <a:schemeClr val="tx1"/>
                </a:solidFill>
                <a:latin typeface="+mn-lt"/>
                <a:cs typeface="+mn-cs"/>
              </a:rPr>
              <a:t>ceto</a:t>
            </a:r>
            <a:r>
              <a:rPr lang="en-US" altLang="en-IT" sz="2000" dirty="0">
                <a:solidFill>
                  <a:schemeClr val="tx1"/>
                </a:solidFill>
                <a:latin typeface="+mn-lt"/>
                <a:cs typeface="+mn-cs"/>
              </a:rPr>
              <a:t> medio e </a:t>
            </a:r>
            <a:r>
              <a:rPr lang="en-US" altLang="en-IT" sz="2000" dirty="0" err="1">
                <a:solidFill>
                  <a:schemeClr val="tx1"/>
                </a:solidFill>
                <a:latin typeface="+mn-lt"/>
                <a:cs typeface="+mn-cs"/>
              </a:rPr>
              <a:t>giovani</a:t>
            </a:r>
            <a:r>
              <a:rPr lang="en-US" altLang="en-IT" sz="2000" dirty="0">
                <a:solidFill>
                  <a:schemeClr val="tx1"/>
                </a:solidFill>
                <a:latin typeface="+mn-lt"/>
                <a:cs typeface="+mn-cs"/>
              </a:rPr>
              <a:t>.</a:t>
            </a:r>
          </a:p>
          <a:p>
            <a:pPr marL="212725" indent="-228600">
              <a:lnSpc>
                <a:spcPct val="90000"/>
              </a:lnSpc>
              <a:spcAft>
                <a:spcPts val="600"/>
              </a:spcAft>
              <a:buClr>
                <a:srgbClr val="008080"/>
              </a:buClr>
              <a:buSzPct val="45000"/>
              <a:buFont typeface="Arial" panose="020B0604020202020204" pitchFamily="34" charset="0"/>
              <a:buChar char="•"/>
            </a:pPr>
            <a:r>
              <a:rPr lang="en-US" altLang="en-IT" sz="2000" dirty="0">
                <a:solidFill>
                  <a:schemeClr val="tx1"/>
                </a:solidFill>
                <a:latin typeface="+mn-lt"/>
                <a:cs typeface="+mn-cs"/>
              </a:rPr>
              <a:t>La </a:t>
            </a:r>
            <a:r>
              <a:rPr lang="en-US" altLang="en-IT" sz="2000" dirty="0" err="1">
                <a:solidFill>
                  <a:schemeClr val="tx1"/>
                </a:solidFill>
                <a:latin typeface="+mn-lt"/>
                <a:cs typeface="+mn-cs"/>
              </a:rPr>
              <a:t>società</a:t>
            </a:r>
            <a:r>
              <a:rPr lang="en-US" altLang="en-IT" sz="2000" dirty="0">
                <a:solidFill>
                  <a:schemeClr val="tx1"/>
                </a:solidFill>
                <a:latin typeface="+mn-lt"/>
                <a:cs typeface="+mn-cs"/>
              </a:rPr>
              <a:t> ha un interesse </a:t>
            </a:r>
            <a:r>
              <a:rPr lang="en-US" altLang="en-IT" sz="2000" dirty="0" err="1">
                <a:solidFill>
                  <a:schemeClr val="tx1"/>
                </a:solidFill>
                <a:latin typeface="+mn-lt"/>
                <a:cs typeface="+mn-cs"/>
              </a:rPr>
              <a:t>nello</a:t>
            </a:r>
            <a:r>
              <a:rPr lang="en-US" altLang="en-IT" sz="2000" dirty="0">
                <a:solidFill>
                  <a:schemeClr val="tx1"/>
                </a:solidFill>
                <a:latin typeface="+mn-lt"/>
                <a:cs typeface="+mn-cs"/>
              </a:rPr>
              <a:t> </a:t>
            </a:r>
            <a:r>
              <a:rPr lang="en-US" altLang="en-IT" sz="2000" dirty="0" err="1">
                <a:solidFill>
                  <a:schemeClr val="tx1"/>
                </a:solidFill>
                <a:latin typeface="+mn-lt"/>
                <a:cs typeface="+mn-cs"/>
              </a:rPr>
              <a:t>sviluppo</a:t>
            </a:r>
            <a:r>
              <a:rPr lang="en-US" altLang="en-IT" sz="2000" dirty="0">
                <a:solidFill>
                  <a:schemeClr val="tx1"/>
                </a:solidFill>
                <a:latin typeface="+mn-lt"/>
                <a:cs typeface="+mn-cs"/>
              </a:rPr>
              <a:t> di skills </a:t>
            </a:r>
            <a:r>
              <a:rPr lang="en-US" altLang="en-IT" sz="2000" dirty="0" err="1">
                <a:solidFill>
                  <a:schemeClr val="tx1"/>
                </a:solidFill>
                <a:latin typeface="+mn-lt"/>
                <a:cs typeface="+mn-cs"/>
              </a:rPr>
              <a:t>lavorativi</a:t>
            </a:r>
            <a:r>
              <a:rPr lang="en-US" altLang="en-IT" sz="2000" dirty="0">
                <a:solidFill>
                  <a:schemeClr val="tx1"/>
                </a:solidFill>
                <a:latin typeface="+mn-lt"/>
                <a:cs typeface="+mn-cs"/>
              </a:rPr>
              <a:t> e </a:t>
            </a:r>
            <a:r>
              <a:rPr lang="en-US" altLang="en-IT" sz="2000" dirty="0" err="1">
                <a:solidFill>
                  <a:schemeClr val="tx1"/>
                </a:solidFill>
                <a:latin typeface="+mn-lt"/>
                <a:cs typeface="+mn-cs"/>
              </a:rPr>
              <a:t>richiede</a:t>
            </a:r>
            <a:r>
              <a:rPr lang="en-US" altLang="en-IT" sz="2000" dirty="0">
                <a:solidFill>
                  <a:schemeClr val="tx1"/>
                </a:solidFill>
                <a:latin typeface="+mn-lt"/>
                <a:cs typeface="+mn-cs"/>
              </a:rPr>
              <a:t> il rispetto di</a:t>
            </a:r>
            <a:r>
              <a:rPr lang="en-US" altLang="en-IT" sz="2000" b="1" dirty="0">
                <a:solidFill>
                  <a:schemeClr val="tx1"/>
                </a:solidFill>
                <a:latin typeface="+mn-lt"/>
                <a:cs typeface="+mn-cs"/>
              </a:rPr>
              <a:t> </a:t>
            </a:r>
            <a:r>
              <a:rPr lang="en-US" altLang="en-IT" sz="2000" b="1" dirty="0" err="1">
                <a:solidFill>
                  <a:schemeClr val="tx1"/>
                </a:solidFill>
                <a:latin typeface="+mn-lt"/>
                <a:cs typeface="+mn-cs"/>
              </a:rPr>
              <a:t>norme</a:t>
            </a:r>
            <a:r>
              <a:rPr lang="en-US" altLang="en-IT" sz="2000" b="1" dirty="0">
                <a:solidFill>
                  <a:schemeClr val="tx1"/>
                </a:solidFill>
                <a:latin typeface="+mn-lt"/>
                <a:cs typeface="+mn-cs"/>
              </a:rPr>
              <a:t> di </a:t>
            </a:r>
            <a:r>
              <a:rPr lang="en-US" altLang="en-IT" sz="2000" b="1" dirty="0" err="1">
                <a:solidFill>
                  <a:schemeClr val="tx1"/>
                </a:solidFill>
                <a:latin typeface="+mn-lt"/>
                <a:cs typeface="+mn-cs"/>
              </a:rPr>
              <a:t>reciprocità</a:t>
            </a:r>
            <a:r>
              <a:rPr lang="en-US" altLang="en-IT" sz="2000" b="1" dirty="0">
                <a:solidFill>
                  <a:schemeClr val="tx1"/>
                </a:solidFill>
                <a:latin typeface="+mn-lt"/>
                <a:cs typeface="+mn-cs"/>
              </a:rPr>
              <a:t> e </a:t>
            </a:r>
            <a:r>
              <a:rPr lang="en-US" altLang="en-IT" sz="2000" b="1" dirty="0" err="1">
                <a:solidFill>
                  <a:schemeClr val="tx1"/>
                </a:solidFill>
                <a:latin typeface="+mn-lt"/>
                <a:cs typeface="+mn-cs"/>
              </a:rPr>
              <a:t>giustizia</a:t>
            </a:r>
            <a:r>
              <a:rPr lang="en-US" altLang="en-IT" sz="2000" b="1" dirty="0">
                <a:solidFill>
                  <a:schemeClr val="tx1"/>
                </a:solidFill>
                <a:latin typeface="+mn-lt"/>
                <a:cs typeface="+mn-cs"/>
              </a:rPr>
              <a:t> </a:t>
            </a:r>
            <a:r>
              <a:rPr lang="en-US" altLang="en-IT" sz="2000" b="1" dirty="0" err="1">
                <a:solidFill>
                  <a:schemeClr val="tx1"/>
                </a:solidFill>
                <a:latin typeface="+mn-lt"/>
                <a:cs typeface="+mn-cs"/>
              </a:rPr>
              <a:t>sociale</a:t>
            </a:r>
            <a:r>
              <a:rPr lang="en-US" altLang="en-IT" sz="2000" b="1" dirty="0">
                <a:solidFill>
                  <a:schemeClr val="tx1"/>
                </a:solidFill>
                <a:latin typeface="+mn-lt"/>
                <a:cs typeface="+mn-cs"/>
              </a:rPr>
              <a:t> </a:t>
            </a:r>
            <a:r>
              <a:rPr lang="en-US" altLang="en-IT" sz="2000" b="1" dirty="0" err="1">
                <a:solidFill>
                  <a:schemeClr val="tx1"/>
                </a:solidFill>
                <a:latin typeface="+mn-lt"/>
                <a:cs typeface="+mn-cs"/>
              </a:rPr>
              <a:t>oggi</a:t>
            </a:r>
            <a:r>
              <a:rPr lang="en-US" altLang="en-IT" sz="2000" b="1" dirty="0">
                <a:solidFill>
                  <a:schemeClr val="tx1"/>
                </a:solidFill>
                <a:latin typeface="+mn-lt"/>
                <a:cs typeface="+mn-cs"/>
              </a:rPr>
              <a:t> violate </a:t>
            </a:r>
            <a:r>
              <a:rPr lang="en-US" altLang="en-IT" sz="2000" b="1" dirty="0" err="1">
                <a:solidFill>
                  <a:schemeClr val="tx1"/>
                </a:solidFill>
                <a:latin typeface="+mn-lt"/>
                <a:cs typeface="+mn-cs"/>
              </a:rPr>
              <a:t>dalle</a:t>
            </a:r>
            <a:r>
              <a:rPr lang="en-US" altLang="en-IT" sz="2000" b="1" dirty="0">
                <a:solidFill>
                  <a:schemeClr val="tx1"/>
                </a:solidFill>
                <a:latin typeface="+mn-lt"/>
                <a:cs typeface="+mn-cs"/>
              </a:rPr>
              <a:t> </a:t>
            </a:r>
            <a:r>
              <a:rPr lang="en-US" altLang="en-IT" sz="2000" b="1" dirty="0" err="1">
                <a:solidFill>
                  <a:schemeClr val="tx1"/>
                </a:solidFill>
                <a:latin typeface="+mn-lt"/>
                <a:cs typeface="+mn-cs"/>
              </a:rPr>
              <a:t>imprese</a:t>
            </a:r>
            <a:r>
              <a:rPr lang="en-US" altLang="en-IT" sz="2000" dirty="0">
                <a:solidFill>
                  <a:schemeClr val="tx1"/>
                </a:solidFill>
                <a:latin typeface="+mn-lt"/>
                <a:cs typeface="+mn-cs"/>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93B1A18-98D1-D9FF-0893-0E432D411B53}"/>
              </a:ext>
            </a:extLst>
          </p:cNvPr>
          <p:cNvPicPr>
            <a:picLocks noChangeAspect="1"/>
          </p:cNvPicPr>
          <p:nvPr/>
        </p:nvPicPr>
        <p:blipFill>
          <a:blip r:embed="rId2"/>
          <a:stretch>
            <a:fillRect/>
          </a:stretch>
        </p:blipFill>
        <p:spPr>
          <a:xfrm>
            <a:off x="1685709" y="0"/>
            <a:ext cx="8820582" cy="6857999"/>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299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E5EEAED-E7C7-ADB4-5D19-282D831B93F6}"/>
              </a:ext>
            </a:extLst>
          </p:cNvPr>
          <p:cNvSpPr>
            <a:spLocks noGrp="1"/>
          </p:cNvSpPr>
          <p:nvPr>
            <p:ph type="title"/>
          </p:nvPr>
        </p:nvSpPr>
        <p:spPr>
          <a:xfrm>
            <a:off x="640080" y="325369"/>
            <a:ext cx="4368602" cy="1956841"/>
          </a:xfrm>
        </p:spPr>
        <p:txBody>
          <a:bodyPr anchor="b">
            <a:normAutofit fontScale="90000"/>
          </a:bodyPr>
          <a:lstStyle/>
          <a:p>
            <a:r>
              <a:rPr lang="en-IT" sz="5400" dirty="0"/>
              <a:t>I colloqui di lavoro sbagliati… </a:t>
            </a:r>
            <a:r>
              <a:rPr lang="en-GB" sz="5400" dirty="0"/>
              <a:t>I</a:t>
            </a:r>
            <a:r>
              <a:rPr lang="en-IT" sz="5400" dirty="0"/>
              <a:t> film…</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04E1042F-C194-A522-6902-4EDCFA42DE66}"/>
              </a:ext>
            </a:extLst>
          </p:cNvPr>
          <p:cNvSpPr>
            <a:spLocks noGrp="1"/>
          </p:cNvSpPr>
          <p:nvPr>
            <p:ph idx="1"/>
          </p:nvPr>
        </p:nvSpPr>
        <p:spPr>
          <a:xfrm>
            <a:off x="640080" y="2872899"/>
            <a:ext cx="4243589" cy="3320668"/>
          </a:xfrm>
        </p:spPr>
        <p:txBody>
          <a:bodyPr>
            <a:normAutofit/>
          </a:bodyPr>
          <a:lstStyle/>
          <a:p>
            <a:r>
              <a:rPr lang="en-IT" sz="2200" dirty="0"/>
              <a:t>Trainspotting</a:t>
            </a:r>
          </a:p>
          <a:p>
            <a:r>
              <a:rPr lang="en-IT" sz="2200" dirty="0"/>
              <a:t>Tu, io e Dupree</a:t>
            </a:r>
          </a:p>
          <a:p>
            <a:r>
              <a:rPr lang="en-IT" sz="2200" dirty="0"/>
              <a:t>Prendi </a:t>
            </a:r>
            <a:r>
              <a:rPr lang="en-GB" sz="2200" dirty="0"/>
              <a:t>I</a:t>
            </a:r>
            <a:r>
              <a:rPr lang="en-IT" sz="2200" dirty="0"/>
              <a:t> soldi e scappa Woody Allen</a:t>
            </a:r>
          </a:p>
          <a:p>
            <a:r>
              <a:rPr lang="en-IT" sz="2200" dirty="0"/>
              <a:t>Santa Maradona</a:t>
            </a:r>
          </a:p>
          <a:p>
            <a:r>
              <a:rPr lang="en-IT" sz="2200" dirty="0"/>
              <a:t>La ricerca della felicità</a:t>
            </a:r>
          </a:p>
          <a:p>
            <a:endParaRPr lang="en-IT" sz="2200" dirty="0"/>
          </a:p>
        </p:txBody>
      </p:sp>
      <p:pic>
        <p:nvPicPr>
          <p:cNvPr id="16" name="Picture 5" descr="Lo snack perfetto per l'intrattenimento">
            <a:extLst>
              <a:ext uri="{FF2B5EF4-FFF2-40B4-BE49-F238E27FC236}">
                <a16:creationId xmlns:a16="http://schemas.microsoft.com/office/drawing/2014/main" id="{86F724B3-31B2-1BB6-68CA-2EA6F74F9014}"/>
              </a:ext>
            </a:extLst>
          </p:cNvPr>
          <p:cNvPicPr>
            <a:picLocks noChangeAspect="1"/>
          </p:cNvPicPr>
          <p:nvPr/>
        </p:nvPicPr>
        <p:blipFill rotWithShape="1">
          <a:blip r:embed="rId2"/>
          <a:srcRect l="21745" r="11302" b="-1"/>
          <a:stretch/>
        </p:blipFill>
        <p:spPr>
          <a:xfrm>
            <a:off x="5210629" y="-35234"/>
            <a:ext cx="6981371" cy="696027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25198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1.Colloqui di lavoro...m4v">
            <a:hlinkClick r:id="" action="ppaction://media"/>
            <a:extLst>
              <a:ext uri="{FF2B5EF4-FFF2-40B4-BE49-F238E27FC236}">
                <a16:creationId xmlns:a16="http://schemas.microsoft.com/office/drawing/2014/main" id="{FE0F3FE5-87D5-AA83-2292-5917D72671D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2"/>
            <a:ext cx="12191241" cy="6857570"/>
          </a:xfrm>
          <a:prstGeom prst="rect">
            <a:avLst/>
          </a:prstGeom>
        </p:spPr>
      </p:pic>
    </p:spTree>
    <p:extLst>
      <p:ext uri="{BB962C8B-B14F-4D97-AF65-F5344CB8AC3E}">
        <p14:creationId xmlns:p14="http://schemas.microsoft.com/office/powerpoint/2010/main" val="29735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0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592FB-03E8-E536-C4B2-ABCD324BBB1F}"/>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F97D5975-694B-75A6-EE8F-979CBD2BC20B}"/>
              </a:ext>
            </a:extLst>
          </p:cNvPr>
          <p:cNvSpPr>
            <a:spLocks noGrp="1"/>
          </p:cNvSpPr>
          <p:nvPr>
            <p:ph idx="1"/>
          </p:nvPr>
        </p:nvSpPr>
        <p:spPr/>
        <p:txBody>
          <a:bodyPr/>
          <a:lstStyle/>
          <a:p>
            <a:endParaRPr lang="en-IT"/>
          </a:p>
        </p:txBody>
      </p:sp>
      <p:sp>
        <p:nvSpPr>
          <p:cNvPr id="5" name="Rectangle 4">
            <a:extLst>
              <a:ext uri="{FF2B5EF4-FFF2-40B4-BE49-F238E27FC236}">
                <a16:creationId xmlns:a16="http://schemas.microsoft.com/office/drawing/2014/main" id="{8492C5A8-2692-16F1-B273-862ECA8E9D5A}"/>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2.Santa Maradona Colloquio (La Sincerità) HD (flv 360p).m4v">
            <a:hlinkClick r:id="" action="ppaction://media"/>
            <a:extLst>
              <a:ext uri="{FF2B5EF4-FFF2-40B4-BE49-F238E27FC236}">
                <a16:creationId xmlns:a16="http://schemas.microsoft.com/office/drawing/2014/main" id="{469CB49E-3946-8C81-7635-BA6B00F988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40001"/>
            <a:ext cx="12192000" cy="5143500"/>
          </a:xfrm>
          <a:prstGeom prst="rect">
            <a:avLst/>
          </a:prstGeom>
        </p:spPr>
      </p:pic>
    </p:spTree>
    <p:extLst>
      <p:ext uri="{BB962C8B-B14F-4D97-AF65-F5344CB8AC3E}">
        <p14:creationId xmlns:p14="http://schemas.microsoft.com/office/powerpoint/2010/main" val="92015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3.Colloquio Lavoro (flv 360p).m4v">
            <a:hlinkClick r:id="" action="ppaction://media"/>
            <a:extLst>
              <a:ext uri="{FF2B5EF4-FFF2-40B4-BE49-F238E27FC236}">
                <a16:creationId xmlns:a16="http://schemas.microsoft.com/office/drawing/2014/main" id="{7AFF24FE-4EC3-5185-195F-459B4B63F8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9039" y="54866"/>
            <a:ext cx="9070846" cy="6803134"/>
          </a:xfrm>
          <a:prstGeom prst="rect">
            <a:avLst/>
          </a:prstGeom>
        </p:spPr>
      </p:pic>
    </p:spTree>
    <p:extLst>
      <p:ext uri="{BB962C8B-B14F-4D97-AF65-F5344CB8AC3E}">
        <p14:creationId xmlns:p14="http://schemas.microsoft.com/office/powerpoint/2010/main" val="3323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3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6B8E76-E81D-29AA-B334-51DA12321DDA}"/>
              </a:ext>
            </a:extLst>
          </p:cNvPr>
          <p:cNvSpPr>
            <a:spLocks noGrp="1"/>
          </p:cNvSpPr>
          <p:nvPr>
            <p:ph type="title"/>
          </p:nvPr>
        </p:nvSpPr>
        <p:spPr>
          <a:xfrm>
            <a:off x="717422" y="1967265"/>
            <a:ext cx="3151990" cy="2547257"/>
          </a:xfrm>
          <a:noFill/>
        </p:spPr>
        <p:txBody>
          <a:bodyPr vert="horz" lIns="91440" tIns="45720" rIns="91440" bIns="45720" rtlCol="0" anchor="ctr">
            <a:normAutofit/>
          </a:bodyPr>
          <a:lstStyle/>
          <a:p>
            <a:pPr algn="ctr"/>
            <a:r>
              <a:rPr lang="en-US" sz="4000" b="1" kern="1200" dirty="0" err="1">
                <a:solidFill>
                  <a:srgbClr val="FFFFFF"/>
                </a:solidFill>
                <a:effectLst/>
                <a:latin typeface="+mj-lt"/>
                <a:ea typeface="+mj-ea"/>
                <a:cs typeface="+mj-cs"/>
              </a:rPr>
              <a:t>Pianificazione</a:t>
            </a:r>
            <a:r>
              <a:rPr lang="en-US" sz="4000" b="1" kern="1200" dirty="0">
                <a:solidFill>
                  <a:srgbClr val="FFFFFF"/>
                </a:solidFill>
                <a:effectLst/>
                <a:latin typeface="+mj-lt"/>
                <a:ea typeface="+mj-ea"/>
                <a:cs typeface="+mj-cs"/>
              </a:rPr>
              <a:t> </a:t>
            </a:r>
            <a:r>
              <a:rPr lang="en-US" sz="4000" b="1" kern="1200" dirty="0" err="1">
                <a:solidFill>
                  <a:srgbClr val="FFFFFF"/>
                </a:solidFill>
                <a:effectLst/>
                <a:latin typeface="+mj-lt"/>
                <a:ea typeface="+mj-ea"/>
                <a:cs typeface="+mj-cs"/>
              </a:rPr>
              <a:t>delle</a:t>
            </a:r>
            <a:r>
              <a:rPr lang="en-US" sz="4000" b="1" kern="1200" dirty="0">
                <a:solidFill>
                  <a:srgbClr val="FFFFFF"/>
                </a:solidFill>
                <a:effectLst/>
                <a:latin typeface="+mj-lt"/>
                <a:ea typeface="+mj-ea"/>
                <a:cs typeface="+mj-cs"/>
              </a:rPr>
              <a:t> HR…</a:t>
            </a:r>
            <a:br>
              <a:rPr lang="en-US" sz="2500" kern="1200" dirty="0">
                <a:solidFill>
                  <a:srgbClr val="FFFFFF"/>
                </a:solidFill>
                <a:effectLst/>
                <a:latin typeface="+mj-lt"/>
                <a:ea typeface="+mj-ea"/>
                <a:cs typeface="+mj-cs"/>
              </a:rPr>
            </a:br>
            <a:r>
              <a:rPr lang="en-US" sz="1600" kern="1200" dirty="0">
                <a:solidFill>
                  <a:srgbClr val="FFFFFF"/>
                </a:solidFill>
                <a:effectLst/>
                <a:latin typeface="+mj-lt"/>
                <a:ea typeface="+mj-ea"/>
                <a:cs typeface="+mj-cs"/>
              </a:rPr>
              <a:t>(</a:t>
            </a:r>
            <a:r>
              <a:rPr lang="en-US" sz="1600" kern="1200" dirty="0" err="1">
                <a:solidFill>
                  <a:srgbClr val="FFFFFF"/>
                </a:solidFill>
                <a:effectLst/>
                <a:latin typeface="+mj-lt"/>
                <a:ea typeface="+mj-ea"/>
                <a:cs typeface="+mj-cs"/>
              </a:rPr>
              <a:t>Frombrun</a:t>
            </a:r>
            <a:r>
              <a:rPr lang="en-US" sz="1600" kern="1200" dirty="0">
                <a:solidFill>
                  <a:srgbClr val="FFFFFF"/>
                </a:solidFill>
                <a:effectLst/>
                <a:latin typeface="+mj-lt"/>
                <a:ea typeface="+mj-ea"/>
                <a:cs typeface="+mj-cs"/>
              </a:rPr>
              <a:t>, </a:t>
            </a:r>
            <a:r>
              <a:rPr lang="en-US" sz="1600" kern="1200" dirty="0" err="1">
                <a:solidFill>
                  <a:srgbClr val="FFFFFF"/>
                </a:solidFill>
                <a:effectLst/>
                <a:latin typeface="+mj-lt"/>
                <a:ea typeface="+mj-ea"/>
                <a:cs typeface="+mj-cs"/>
              </a:rPr>
              <a:t>Tichy</a:t>
            </a:r>
            <a:r>
              <a:rPr lang="en-US" sz="1600" kern="1200" dirty="0">
                <a:solidFill>
                  <a:srgbClr val="FFFFFF"/>
                </a:solidFill>
                <a:effectLst/>
                <a:latin typeface="+mj-lt"/>
                <a:ea typeface="+mj-ea"/>
                <a:cs typeface="+mj-cs"/>
              </a:rPr>
              <a:t>, </a:t>
            </a:r>
            <a:r>
              <a:rPr lang="en-US" sz="1600" kern="1200" dirty="0" err="1">
                <a:solidFill>
                  <a:srgbClr val="FFFFFF"/>
                </a:solidFill>
                <a:effectLst/>
                <a:latin typeface="+mj-lt"/>
                <a:ea typeface="+mj-ea"/>
                <a:cs typeface="+mj-cs"/>
              </a:rPr>
              <a:t>Dewanna</a:t>
            </a:r>
            <a:r>
              <a:rPr lang="en-US" sz="1600" kern="1200" dirty="0">
                <a:solidFill>
                  <a:srgbClr val="FFFFFF"/>
                </a:solidFill>
                <a:effectLst/>
                <a:latin typeface="+mj-lt"/>
                <a:ea typeface="+mj-ea"/>
                <a:cs typeface="+mj-cs"/>
              </a:rPr>
              <a:t>, 1984, </a:t>
            </a:r>
            <a:r>
              <a:rPr lang="en-US" sz="1600" i="1" kern="1200" dirty="0">
                <a:solidFill>
                  <a:srgbClr val="FFFFFF"/>
                </a:solidFill>
                <a:effectLst/>
                <a:latin typeface="+mj-lt"/>
                <a:ea typeface="+mj-ea"/>
                <a:cs typeface="+mj-cs"/>
              </a:rPr>
              <a:t>Il </a:t>
            </a:r>
            <a:r>
              <a:rPr lang="en-US" sz="1600" i="1" kern="1200" dirty="0" err="1">
                <a:solidFill>
                  <a:srgbClr val="FFFFFF"/>
                </a:solidFill>
                <a:effectLst/>
                <a:latin typeface="+mj-lt"/>
                <a:ea typeface="+mj-ea"/>
                <a:cs typeface="+mj-cs"/>
              </a:rPr>
              <a:t>ciclo</a:t>
            </a:r>
            <a:r>
              <a:rPr lang="en-US" sz="1600" i="1" kern="1200" dirty="0">
                <a:solidFill>
                  <a:srgbClr val="FFFFFF"/>
                </a:solidFill>
                <a:effectLst/>
                <a:latin typeface="+mj-lt"/>
                <a:ea typeface="+mj-ea"/>
                <a:cs typeface="+mj-cs"/>
              </a:rPr>
              <a:t> </a:t>
            </a:r>
            <a:r>
              <a:rPr lang="en-US" sz="1600" i="1" kern="1200" dirty="0" err="1">
                <a:solidFill>
                  <a:srgbClr val="FFFFFF"/>
                </a:solidFill>
                <a:effectLst/>
                <a:latin typeface="+mj-lt"/>
                <a:ea typeface="+mj-ea"/>
                <a:cs typeface="+mj-cs"/>
              </a:rPr>
              <a:t>delle</a:t>
            </a:r>
            <a:r>
              <a:rPr lang="en-US" sz="1600" i="1" kern="1200" dirty="0">
                <a:solidFill>
                  <a:srgbClr val="FFFFFF"/>
                </a:solidFill>
                <a:effectLst/>
                <a:latin typeface="+mj-lt"/>
                <a:ea typeface="+mj-ea"/>
                <a:cs typeface="+mj-cs"/>
              </a:rPr>
              <a:t> </a:t>
            </a:r>
            <a:r>
              <a:rPr lang="en-US" sz="1600" i="1" kern="1200" dirty="0" err="1">
                <a:solidFill>
                  <a:srgbClr val="FFFFFF"/>
                </a:solidFill>
                <a:effectLst/>
                <a:latin typeface="+mj-lt"/>
                <a:ea typeface="+mj-ea"/>
                <a:cs typeface="+mj-cs"/>
              </a:rPr>
              <a:t>risorse</a:t>
            </a:r>
            <a:r>
              <a:rPr lang="en-US" sz="1600" i="1" kern="1200" dirty="0">
                <a:solidFill>
                  <a:srgbClr val="FFFFFF"/>
                </a:solidFill>
                <a:effectLst/>
                <a:latin typeface="+mj-lt"/>
                <a:ea typeface="+mj-ea"/>
                <a:cs typeface="+mj-cs"/>
              </a:rPr>
              <a:t> </a:t>
            </a:r>
            <a:r>
              <a:rPr lang="en-US" sz="1600" i="1" kern="1200" dirty="0" err="1">
                <a:solidFill>
                  <a:srgbClr val="FFFFFF"/>
                </a:solidFill>
                <a:effectLst/>
                <a:latin typeface="+mj-lt"/>
                <a:ea typeface="+mj-ea"/>
                <a:cs typeface="+mj-cs"/>
              </a:rPr>
              <a:t>umane</a:t>
            </a:r>
            <a:r>
              <a:rPr lang="en-US" sz="1600" kern="1200" dirty="0">
                <a:solidFill>
                  <a:srgbClr val="FFFFFF"/>
                </a:solidFill>
                <a:effectLst/>
                <a:latin typeface="+mj-lt"/>
                <a:ea typeface="+mj-ea"/>
                <a:cs typeface="+mj-cs"/>
              </a:rPr>
              <a:t>, </a:t>
            </a:r>
            <a:r>
              <a:rPr lang="en-US" sz="1600" dirty="0" err="1">
                <a:solidFill>
                  <a:srgbClr val="FFFFFF"/>
                </a:solidFill>
              </a:rPr>
              <a:t>ripreso</a:t>
            </a:r>
            <a:r>
              <a:rPr lang="en-US" sz="1600" kern="1200" dirty="0">
                <a:solidFill>
                  <a:srgbClr val="FFFFFF"/>
                </a:solidFill>
                <a:effectLst/>
                <a:latin typeface="+mj-lt"/>
                <a:ea typeface="+mj-ea"/>
                <a:cs typeface="+mj-cs"/>
              </a:rPr>
              <a:t> da </a:t>
            </a:r>
            <a:r>
              <a:rPr lang="en-US" sz="1600" kern="1200" dirty="0" err="1">
                <a:solidFill>
                  <a:srgbClr val="FFFFFF"/>
                </a:solidFill>
                <a:effectLst/>
                <a:latin typeface="+mj-lt"/>
                <a:ea typeface="+mj-ea"/>
                <a:cs typeface="+mj-cs"/>
              </a:rPr>
              <a:t>Bollizzoni</a:t>
            </a:r>
            <a:r>
              <a:rPr lang="en-US" sz="1600" kern="1200" dirty="0">
                <a:solidFill>
                  <a:srgbClr val="FFFFFF"/>
                </a:solidFill>
                <a:effectLst/>
                <a:latin typeface="+mj-lt"/>
                <a:ea typeface="+mj-ea"/>
                <a:cs typeface="+mj-cs"/>
              </a:rPr>
              <a:t> 1990) </a:t>
            </a:r>
            <a:endParaRPr lang="en-US" sz="1600" kern="1200" dirty="0">
              <a:solidFill>
                <a:srgbClr val="FFFFFF"/>
              </a:solidFill>
              <a:latin typeface="+mj-lt"/>
              <a:ea typeface="+mj-ea"/>
              <a:cs typeface="+mj-cs"/>
            </a:endParaRPr>
          </a:p>
        </p:txBody>
      </p:sp>
      <p:pic>
        <p:nvPicPr>
          <p:cNvPr id="4" name="Content Placeholder 3">
            <a:extLst>
              <a:ext uri="{FF2B5EF4-FFF2-40B4-BE49-F238E27FC236}">
                <a16:creationId xmlns:a16="http://schemas.microsoft.com/office/drawing/2014/main" id="{ABBFF990-1C14-6926-F819-5F62BE93CA19}"/>
              </a:ext>
            </a:extLst>
          </p:cNvPr>
          <p:cNvPicPr>
            <a:picLocks noGrp="1" noChangeAspect="1"/>
          </p:cNvPicPr>
          <p:nvPr>
            <p:ph idx="1"/>
          </p:nvPr>
        </p:nvPicPr>
        <p:blipFill>
          <a:blip r:embed="rId2"/>
          <a:stretch>
            <a:fillRect/>
          </a:stretch>
        </p:blipFill>
        <p:spPr>
          <a:xfrm>
            <a:off x="4254196" y="1001485"/>
            <a:ext cx="7936040" cy="4920343"/>
          </a:xfrm>
          <a:prstGeom prst="rect">
            <a:avLst/>
          </a:prstGeom>
        </p:spPr>
      </p:pic>
    </p:spTree>
    <p:extLst>
      <p:ext uri="{BB962C8B-B14F-4D97-AF65-F5344CB8AC3E}">
        <p14:creationId xmlns:p14="http://schemas.microsoft.com/office/powerpoint/2010/main" val="268099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4C10CBC8-7837-4750-8EE9-B4C3D5048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1">
            <a:extLst>
              <a:ext uri="{FF2B5EF4-FFF2-40B4-BE49-F238E27FC236}">
                <a16:creationId xmlns:a16="http://schemas.microsoft.com/office/drawing/2014/main" id="{69014793-11D4-4A17-9261-1A2E683AD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104482" y="-5104482"/>
            <a:ext cx="1983037" cy="12192001"/>
          </a:xfrm>
          <a:custGeom>
            <a:avLst/>
            <a:gdLst>
              <a:gd name="connsiteX0" fmla="*/ 0 w 1983037"/>
              <a:gd name="connsiteY0" fmla="*/ 0 h 12192001"/>
              <a:gd name="connsiteX1" fmla="*/ 0 w 1983037"/>
              <a:gd name="connsiteY1" fmla="*/ 12192001 h 12192001"/>
              <a:gd name="connsiteX2" fmla="*/ 1945626 w 1983037"/>
              <a:gd name="connsiteY2" fmla="*/ 12192001 h 12192001"/>
              <a:gd name="connsiteX3" fmla="*/ 1914883 w 1983037"/>
              <a:gd name="connsiteY3" fmla="*/ 11926947 h 12192001"/>
              <a:gd name="connsiteX4" fmla="*/ 1887405 w 1983037"/>
              <a:gd name="connsiteY4" fmla="*/ 10882179 h 12192001"/>
              <a:gd name="connsiteX5" fmla="*/ 1955094 w 1983037"/>
              <a:gd name="connsiteY5" fmla="*/ 9717835 h 12192001"/>
              <a:gd name="connsiteX6" fmla="*/ 1955094 w 1983037"/>
              <a:gd name="connsiteY6" fmla="*/ 9338013 h 12192001"/>
              <a:gd name="connsiteX7" fmla="*/ 1947423 w 1983037"/>
              <a:gd name="connsiteY7" fmla="*/ 8936699 h 12192001"/>
              <a:gd name="connsiteX8" fmla="*/ 1949002 w 1983037"/>
              <a:gd name="connsiteY8" fmla="*/ 7709920 h 12192001"/>
              <a:gd name="connsiteX9" fmla="*/ 1930276 w 1983037"/>
              <a:gd name="connsiteY9" fmla="*/ 6277504 h 12192001"/>
              <a:gd name="connsiteX10" fmla="*/ 1954643 w 1983037"/>
              <a:gd name="connsiteY10" fmla="*/ 5307481 h 12192001"/>
              <a:gd name="connsiteX11" fmla="*/ 1944941 w 1983037"/>
              <a:gd name="connsiteY11" fmla="*/ 4949831 h 12192001"/>
              <a:gd name="connsiteX12" fmla="*/ 1961187 w 1983037"/>
              <a:gd name="connsiteY12" fmla="*/ 4137481 h 12192001"/>
              <a:gd name="connsiteX13" fmla="*/ 1964118 w 1983037"/>
              <a:gd name="connsiteY13" fmla="*/ 3194148 h 12192001"/>
              <a:gd name="connsiteX14" fmla="*/ 1914708 w 1983037"/>
              <a:gd name="connsiteY14" fmla="*/ 1979808 h 12192001"/>
              <a:gd name="connsiteX15" fmla="*/ 1949679 w 1983037"/>
              <a:gd name="connsiteY15" fmla="*/ 1443897 h 12192001"/>
              <a:gd name="connsiteX16" fmla="*/ 1942685 w 1983037"/>
              <a:gd name="connsiteY16" fmla="*/ 749860 h 12192001"/>
              <a:gd name="connsiteX17" fmla="*/ 1933706 w 1983037"/>
              <a:gd name="connsiteY17" fmla="*/ 168558 h 12192001"/>
              <a:gd name="connsiteX18" fmla="*/ 1950785 w 1983037"/>
              <a:gd name="connsiteY18" fmla="*/ 0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3037" h="12192001">
                <a:moveTo>
                  <a:pt x="0" y="0"/>
                </a:moveTo>
                <a:lnTo>
                  <a:pt x="0" y="12192001"/>
                </a:lnTo>
                <a:lnTo>
                  <a:pt x="1945626" y="12192001"/>
                </a:lnTo>
                <a:lnTo>
                  <a:pt x="1914883" y="11926947"/>
                </a:lnTo>
                <a:cubicBezTo>
                  <a:pt x="1884529" y="11579709"/>
                  <a:pt x="1881652" y="11231009"/>
                  <a:pt x="1887405" y="10882179"/>
                </a:cubicBezTo>
                <a:cubicBezTo>
                  <a:pt x="1893725" y="10493309"/>
                  <a:pt x="1911547" y="10104667"/>
                  <a:pt x="1955094" y="9717835"/>
                </a:cubicBezTo>
                <a:cubicBezTo>
                  <a:pt x="1966715" y="9591491"/>
                  <a:pt x="1966715" y="9464357"/>
                  <a:pt x="1955094" y="9338013"/>
                </a:cubicBezTo>
                <a:cubicBezTo>
                  <a:pt x="1945663" y="9204453"/>
                  <a:pt x="1943091" y="9070511"/>
                  <a:pt x="1947423" y="8936699"/>
                </a:cubicBezTo>
                <a:cubicBezTo>
                  <a:pt x="1960283" y="8527701"/>
                  <a:pt x="1930726" y="8118470"/>
                  <a:pt x="1949002" y="7709920"/>
                </a:cubicBezTo>
                <a:cubicBezTo>
                  <a:pt x="1970436" y="7231918"/>
                  <a:pt x="1945393" y="6755049"/>
                  <a:pt x="1930276" y="6277504"/>
                </a:cubicBezTo>
                <a:cubicBezTo>
                  <a:pt x="1920123" y="5954014"/>
                  <a:pt x="1913803" y="5630292"/>
                  <a:pt x="1954643" y="5307481"/>
                </a:cubicBezTo>
                <a:cubicBezTo>
                  <a:pt x="1969761" y="5188718"/>
                  <a:pt x="1956899" y="5068596"/>
                  <a:pt x="1944941" y="4949831"/>
                </a:cubicBezTo>
                <a:cubicBezTo>
                  <a:pt x="1917866" y="4678139"/>
                  <a:pt x="1932758" y="4407584"/>
                  <a:pt x="1961187" y="4137481"/>
                </a:cubicBezTo>
                <a:cubicBezTo>
                  <a:pt x="1994579" y="3823035"/>
                  <a:pt x="1984877" y="3508818"/>
                  <a:pt x="1964118" y="3194148"/>
                </a:cubicBezTo>
                <a:cubicBezTo>
                  <a:pt x="1937270" y="2789895"/>
                  <a:pt x="1903424" y="2387003"/>
                  <a:pt x="1914708" y="1979808"/>
                </a:cubicBezTo>
                <a:cubicBezTo>
                  <a:pt x="1919446" y="1800868"/>
                  <a:pt x="1935466" y="1622384"/>
                  <a:pt x="1949679" y="1443897"/>
                </a:cubicBezTo>
                <a:cubicBezTo>
                  <a:pt x="1964278" y="1212701"/>
                  <a:pt x="1961931" y="980722"/>
                  <a:pt x="1942685" y="749860"/>
                </a:cubicBezTo>
                <a:cubicBezTo>
                  <a:pt x="1929825" y="555933"/>
                  <a:pt x="1921533" y="362007"/>
                  <a:pt x="1933706" y="168558"/>
                </a:cubicBezTo>
                <a:lnTo>
                  <a:pt x="19507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B51F017-093B-859C-F5EF-2AD2222130E3}"/>
              </a:ext>
            </a:extLst>
          </p:cNvPr>
          <p:cNvSpPr>
            <a:spLocks noGrp="1"/>
          </p:cNvSpPr>
          <p:nvPr>
            <p:ph type="title"/>
          </p:nvPr>
        </p:nvSpPr>
        <p:spPr>
          <a:xfrm>
            <a:off x="838200" y="365125"/>
            <a:ext cx="10515600" cy="1325563"/>
          </a:xfrm>
        </p:spPr>
        <p:txBody>
          <a:bodyPr>
            <a:normAutofit/>
          </a:bodyPr>
          <a:lstStyle/>
          <a:p>
            <a:r>
              <a:rPr lang="en-IT" sz="5400">
                <a:solidFill>
                  <a:srgbClr val="FFFFFF"/>
                </a:solidFill>
              </a:rPr>
              <a:t>Remind sugli approcci: il caso italiano</a:t>
            </a:r>
          </a:p>
        </p:txBody>
      </p:sp>
      <p:sp>
        <p:nvSpPr>
          <p:cNvPr id="3" name="Content Placeholder 2">
            <a:extLst>
              <a:ext uri="{FF2B5EF4-FFF2-40B4-BE49-F238E27FC236}">
                <a16:creationId xmlns:a16="http://schemas.microsoft.com/office/drawing/2014/main" id="{E999D94C-0978-2F0D-CFA4-3A0BBAC7A648}"/>
              </a:ext>
            </a:extLst>
          </p:cNvPr>
          <p:cNvSpPr>
            <a:spLocks noGrp="1"/>
          </p:cNvSpPr>
          <p:nvPr>
            <p:ph idx="1"/>
          </p:nvPr>
        </p:nvSpPr>
        <p:spPr>
          <a:xfrm>
            <a:off x="667658" y="2191657"/>
            <a:ext cx="10109528" cy="3847204"/>
          </a:xfrm>
        </p:spPr>
        <p:txBody>
          <a:bodyPr/>
          <a:lstStyle/>
          <a:p>
            <a:pPr marL="192024" indent="-192024" defTabSz="768096">
              <a:spcBef>
                <a:spcPts val="840"/>
              </a:spcBef>
            </a:pPr>
            <a:r>
              <a:rPr lang="en-GB" sz="1512" b="1" kern="1200" dirty="0" err="1">
                <a:solidFill>
                  <a:srgbClr val="002D5B"/>
                </a:solidFill>
                <a:latin typeface="Verdana" panose="020B0604030504040204" pitchFamily="34" charset="0"/>
                <a:ea typeface="+mn-ea"/>
                <a:cs typeface="+mn-cs"/>
              </a:rPr>
              <a:t>Costituzione</a:t>
            </a:r>
            <a:r>
              <a:rPr lang="en-GB" sz="1512" b="1" kern="1200" dirty="0">
                <a:solidFill>
                  <a:srgbClr val="002D5B"/>
                </a:solidFill>
                <a:latin typeface="Verdana" panose="020B0604030504040204" pitchFamily="34" charset="0"/>
                <a:ea typeface="+mn-ea"/>
                <a:cs typeface="+mn-cs"/>
              </a:rPr>
              <a:t> </a:t>
            </a:r>
            <a:r>
              <a:rPr lang="en-GB" sz="1512" kern="1200" dirty="0">
                <a:solidFill>
                  <a:srgbClr val="002D5B"/>
                </a:solidFill>
                <a:latin typeface="Verdana" panose="020B0604030504040204" pitchFamily="34" charset="0"/>
                <a:ea typeface="+mn-ea"/>
                <a:cs typeface="+mn-cs"/>
              </a:rPr>
              <a:t>(in </a:t>
            </a:r>
            <a:r>
              <a:rPr lang="en-GB" sz="1512" kern="1200" dirty="0" err="1">
                <a:solidFill>
                  <a:srgbClr val="002D5B"/>
                </a:solidFill>
                <a:latin typeface="Verdana" panose="020B0604030504040204" pitchFamily="34" charset="0"/>
                <a:ea typeface="+mn-ea"/>
                <a:cs typeface="+mn-cs"/>
              </a:rPr>
              <a:t>vigore</a:t>
            </a:r>
            <a:r>
              <a:rPr lang="en-GB" sz="1512" kern="1200" dirty="0">
                <a:solidFill>
                  <a:srgbClr val="002D5B"/>
                </a:solidFill>
                <a:latin typeface="Verdana" panose="020B0604030504040204" pitchFamily="34" charset="0"/>
                <a:ea typeface="+mn-ea"/>
                <a:cs typeface="+mn-cs"/>
              </a:rPr>
              <a:t> da 1 </a:t>
            </a:r>
            <a:r>
              <a:rPr lang="en-GB" sz="1512" kern="1200" dirty="0" err="1">
                <a:solidFill>
                  <a:srgbClr val="002D5B"/>
                </a:solidFill>
                <a:latin typeface="Verdana" panose="020B0604030504040204" pitchFamily="34" charset="0"/>
                <a:ea typeface="+mn-ea"/>
                <a:cs typeface="+mn-cs"/>
              </a:rPr>
              <a:t>gennaio</a:t>
            </a:r>
            <a:r>
              <a:rPr lang="en-GB" sz="1512" kern="1200" dirty="0">
                <a:solidFill>
                  <a:srgbClr val="002D5B"/>
                </a:solidFill>
                <a:latin typeface="Verdana" panose="020B0604030504040204" pitchFamily="34" charset="0"/>
                <a:ea typeface="+mn-ea"/>
                <a:cs typeface="+mn-cs"/>
              </a:rPr>
              <a:t> 1948) </a:t>
            </a:r>
          </a:p>
          <a:p>
            <a:pPr marL="576072" lvl="1" indent="-192024" defTabSz="768096">
              <a:spcBef>
                <a:spcPts val="420"/>
              </a:spcBef>
            </a:pPr>
            <a:r>
              <a:rPr lang="en-GB" sz="2016" kern="1200" dirty="0">
                <a:solidFill>
                  <a:srgbClr val="002D5B"/>
                </a:solidFill>
                <a:latin typeface="Verdana" panose="020B0604030504040204" pitchFamily="34" charset="0"/>
                <a:ea typeface="+mn-ea"/>
                <a:cs typeface="+mn-cs"/>
              </a:rPr>
              <a:t>Art 1: </a:t>
            </a:r>
            <a:r>
              <a:rPr lang="en-GB" sz="1512" kern="1200" dirty="0" err="1">
                <a:solidFill>
                  <a:schemeClr val="tx1"/>
                </a:solidFill>
                <a:latin typeface="Verdana" panose="020B0604030504040204" pitchFamily="34" charset="0"/>
                <a:ea typeface="+mn-ea"/>
                <a:cs typeface="+mn-cs"/>
              </a:rPr>
              <a:t>L'Italia</a:t>
            </a:r>
            <a:r>
              <a:rPr lang="en-GB" sz="1512" kern="1200" dirty="0">
                <a:solidFill>
                  <a:schemeClr val="tx1"/>
                </a:solidFill>
                <a:latin typeface="Verdana" panose="020B0604030504040204" pitchFamily="34" charset="0"/>
                <a:ea typeface="+mn-ea"/>
                <a:cs typeface="+mn-cs"/>
              </a:rPr>
              <a:t> è </a:t>
            </a:r>
            <a:r>
              <a:rPr lang="en-GB" sz="1512" kern="1200" dirty="0" err="1">
                <a:solidFill>
                  <a:schemeClr val="tx1"/>
                </a:solidFill>
                <a:latin typeface="Verdana" panose="020B0604030504040204" pitchFamily="34" charset="0"/>
                <a:ea typeface="+mn-ea"/>
                <a:cs typeface="+mn-cs"/>
              </a:rPr>
              <a:t>una</a:t>
            </a:r>
            <a:r>
              <a:rPr lang="en-GB" sz="1512" kern="1200" dirty="0">
                <a:solidFill>
                  <a:schemeClr val="tx1"/>
                </a:solidFill>
                <a:latin typeface="Verdana" panose="020B0604030504040204" pitchFamily="34" charset="0"/>
                <a:ea typeface="+mn-ea"/>
                <a:cs typeface="+mn-cs"/>
              </a:rPr>
              <a:t> Repubblica </a:t>
            </a:r>
            <a:r>
              <a:rPr lang="en-GB" sz="1512" kern="1200" dirty="0" err="1">
                <a:solidFill>
                  <a:schemeClr val="tx1"/>
                </a:solidFill>
                <a:latin typeface="Verdana" panose="020B0604030504040204" pitchFamily="34" charset="0"/>
                <a:ea typeface="+mn-ea"/>
                <a:cs typeface="+mn-cs"/>
              </a:rPr>
              <a:t>democratica</a:t>
            </a:r>
            <a:r>
              <a:rPr lang="en-GB" sz="1512" kern="1200" dirty="0">
                <a:solidFill>
                  <a:schemeClr val="tx1"/>
                </a:solidFill>
                <a:latin typeface="Verdana" panose="020B0604030504040204" pitchFamily="34" charset="0"/>
                <a:ea typeface="+mn-ea"/>
                <a:cs typeface="+mn-cs"/>
              </a:rPr>
              <a:t> </a:t>
            </a:r>
            <a:r>
              <a:rPr lang="en-GB" sz="1512" kern="1200" dirty="0" err="1">
                <a:solidFill>
                  <a:schemeClr val="tx1"/>
                </a:solidFill>
                <a:latin typeface="Verdana" panose="020B0604030504040204" pitchFamily="34" charset="0"/>
                <a:ea typeface="+mn-ea"/>
                <a:cs typeface="+mn-cs"/>
              </a:rPr>
              <a:t>fondata</a:t>
            </a:r>
            <a:r>
              <a:rPr lang="en-GB" sz="1512" kern="1200" dirty="0">
                <a:solidFill>
                  <a:schemeClr val="tx1"/>
                </a:solidFill>
                <a:latin typeface="Verdana" panose="020B0604030504040204" pitchFamily="34" charset="0"/>
                <a:ea typeface="+mn-ea"/>
                <a:cs typeface="+mn-cs"/>
              </a:rPr>
              <a:t> </a:t>
            </a:r>
            <a:r>
              <a:rPr lang="en-GB" sz="1512" kern="1200" dirty="0" err="1">
                <a:solidFill>
                  <a:schemeClr val="tx1"/>
                </a:solidFill>
                <a:latin typeface="Verdana" panose="020B0604030504040204" pitchFamily="34" charset="0"/>
                <a:ea typeface="+mn-ea"/>
                <a:cs typeface="+mn-cs"/>
              </a:rPr>
              <a:t>sul</a:t>
            </a:r>
            <a:r>
              <a:rPr lang="en-GB" sz="1512" kern="1200" dirty="0">
                <a:solidFill>
                  <a:schemeClr val="tx1"/>
                </a:solidFill>
                <a:latin typeface="Verdana" panose="020B0604030504040204" pitchFamily="34" charset="0"/>
                <a:ea typeface="+mn-ea"/>
                <a:cs typeface="+mn-cs"/>
              </a:rPr>
              <a:t> </a:t>
            </a:r>
            <a:r>
              <a:rPr lang="en-GB" sz="1512" kern="1200" dirty="0" err="1">
                <a:solidFill>
                  <a:schemeClr val="tx1"/>
                </a:solidFill>
                <a:latin typeface="Verdana" panose="020B0604030504040204" pitchFamily="34" charset="0"/>
                <a:ea typeface="+mn-ea"/>
                <a:cs typeface="+mn-cs"/>
              </a:rPr>
              <a:t>lavoro</a:t>
            </a:r>
            <a:r>
              <a:rPr lang="en-GB" sz="1512" kern="1200" dirty="0">
                <a:solidFill>
                  <a:schemeClr val="tx1"/>
                </a:solidFill>
                <a:latin typeface="Verdana" panose="020B0604030504040204" pitchFamily="34" charset="0"/>
                <a:ea typeface="+mn-ea"/>
                <a:cs typeface="+mn-cs"/>
              </a:rPr>
              <a:t> (</a:t>
            </a:r>
            <a:r>
              <a:rPr lang="en-GB" sz="1512" kern="1200" dirty="0" err="1">
                <a:solidFill>
                  <a:schemeClr val="tx1"/>
                </a:solidFill>
                <a:latin typeface="Verdana" panose="020B0604030504040204" pitchFamily="34" charset="0"/>
                <a:ea typeface="+mn-ea"/>
                <a:cs typeface="+mn-cs"/>
              </a:rPr>
              <a:t>superamento</a:t>
            </a:r>
            <a:r>
              <a:rPr lang="en-GB" sz="1512" kern="1200" dirty="0">
                <a:solidFill>
                  <a:schemeClr val="tx1"/>
                </a:solidFill>
                <a:latin typeface="Verdana" panose="020B0604030504040204" pitchFamily="34" charset="0"/>
                <a:ea typeface="+mn-ea"/>
                <a:cs typeface="+mn-cs"/>
              </a:rPr>
              <a:t> </a:t>
            </a:r>
            <a:r>
              <a:rPr lang="en-GB" sz="1512" kern="1200" dirty="0" err="1">
                <a:solidFill>
                  <a:schemeClr val="tx1"/>
                </a:solidFill>
                <a:latin typeface="Verdana" panose="020B0604030504040204" pitchFamily="34" charset="0"/>
                <a:ea typeface="+mn-ea"/>
                <a:cs typeface="+mn-cs"/>
              </a:rPr>
              <a:t>retaggio</a:t>
            </a:r>
            <a:r>
              <a:rPr lang="en-GB" sz="1512" kern="1200" dirty="0">
                <a:solidFill>
                  <a:schemeClr val="tx1"/>
                </a:solidFill>
                <a:latin typeface="Verdana" panose="020B0604030504040204" pitchFamily="34" charset="0"/>
                <a:ea typeface="+mn-ea"/>
                <a:cs typeface="+mn-cs"/>
              </a:rPr>
              <a:t> </a:t>
            </a:r>
            <a:r>
              <a:rPr lang="en-GB" sz="1512" kern="1200" dirty="0" err="1">
                <a:solidFill>
                  <a:schemeClr val="tx1"/>
                </a:solidFill>
                <a:latin typeface="Verdana" panose="020B0604030504040204" pitchFamily="34" charset="0"/>
                <a:ea typeface="+mn-ea"/>
                <a:cs typeface="+mn-cs"/>
              </a:rPr>
              <a:t>fino</a:t>
            </a:r>
            <a:r>
              <a:rPr lang="en-GB" sz="1512" kern="1200" dirty="0">
                <a:solidFill>
                  <a:schemeClr val="tx1"/>
                </a:solidFill>
                <a:latin typeface="Verdana" panose="020B0604030504040204" pitchFamily="34" charset="0"/>
                <a:ea typeface="+mn-ea"/>
                <a:cs typeface="+mn-cs"/>
              </a:rPr>
              <a:t> al XIX </a:t>
            </a:r>
            <a:r>
              <a:rPr lang="en-GB" sz="1512" kern="1200" dirty="0" err="1">
                <a:solidFill>
                  <a:schemeClr val="tx1"/>
                </a:solidFill>
                <a:latin typeface="Verdana" panose="020B0604030504040204" pitchFamily="34" charset="0"/>
                <a:ea typeface="+mn-ea"/>
                <a:cs typeface="+mn-cs"/>
              </a:rPr>
              <a:t>secolo</a:t>
            </a:r>
            <a:r>
              <a:rPr lang="en-GB" sz="1512" kern="1200" dirty="0">
                <a:solidFill>
                  <a:schemeClr val="tx1"/>
                </a:solidFill>
                <a:latin typeface="Verdana" panose="020B0604030504040204" pitchFamily="34" charset="0"/>
                <a:ea typeface="+mn-ea"/>
                <a:cs typeface="+mn-cs"/>
              </a:rPr>
              <a:t> in cui il </a:t>
            </a:r>
            <a:r>
              <a:rPr lang="en-GB" sz="1512" kern="1200" dirty="0" err="1">
                <a:solidFill>
                  <a:schemeClr val="tx1"/>
                </a:solidFill>
                <a:latin typeface="Verdana" panose="020B0604030504040204" pitchFamily="34" charset="0"/>
                <a:ea typeface="+mn-ea"/>
                <a:cs typeface="+mn-cs"/>
              </a:rPr>
              <a:t>lavoro</a:t>
            </a:r>
            <a:r>
              <a:rPr lang="en-GB" sz="1512" kern="1200" dirty="0">
                <a:solidFill>
                  <a:schemeClr val="tx1"/>
                </a:solidFill>
                <a:latin typeface="Verdana" panose="020B0604030504040204" pitchFamily="34" charset="0"/>
                <a:ea typeface="+mn-ea"/>
                <a:cs typeface="+mn-cs"/>
              </a:rPr>
              <a:t> era </a:t>
            </a:r>
            <a:r>
              <a:rPr lang="en-GB" sz="1512" kern="1200" dirty="0" err="1">
                <a:solidFill>
                  <a:schemeClr val="tx1"/>
                </a:solidFill>
                <a:latin typeface="Verdana" panose="020B0604030504040204" pitchFamily="34" charset="0"/>
                <a:ea typeface="+mn-ea"/>
                <a:cs typeface="+mn-cs"/>
              </a:rPr>
              <a:t>discrimine</a:t>
            </a:r>
            <a:r>
              <a:rPr lang="en-GB" sz="1512" kern="1200" dirty="0">
                <a:solidFill>
                  <a:schemeClr val="tx1"/>
                </a:solidFill>
                <a:latin typeface="Verdana" panose="020B0604030504040204" pitchFamily="34" charset="0"/>
                <a:ea typeface="+mn-ea"/>
                <a:cs typeface="+mn-cs"/>
              </a:rPr>
              <a:t> e </a:t>
            </a:r>
            <a:r>
              <a:rPr lang="en-GB" sz="1512" kern="1200" dirty="0" err="1">
                <a:solidFill>
                  <a:schemeClr val="tx1"/>
                </a:solidFill>
                <a:latin typeface="Verdana" panose="020B0604030504040204" pitchFamily="34" charset="0"/>
                <a:ea typeface="+mn-ea"/>
                <a:cs typeface="+mn-cs"/>
              </a:rPr>
              <a:t>sopruso</a:t>
            </a:r>
            <a:endParaRPr lang="en-GB" sz="2016" kern="1200" dirty="0">
              <a:solidFill>
                <a:schemeClr val="tx1"/>
              </a:solidFill>
              <a:latin typeface="+mn-lt"/>
              <a:ea typeface="+mn-ea"/>
              <a:cs typeface="+mn-cs"/>
            </a:endParaRPr>
          </a:p>
          <a:p>
            <a:pPr marL="576072" lvl="1" indent="-192024" defTabSz="768096">
              <a:spcBef>
                <a:spcPts val="420"/>
              </a:spcBef>
            </a:pPr>
            <a:r>
              <a:rPr lang="en-GB" sz="1512" kern="1200" dirty="0">
                <a:solidFill>
                  <a:srgbClr val="002D5B"/>
                </a:solidFill>
                <a:latin typeface="Verdana" panose="020B0604030504040204" pitchFamily="34" charset="0"/>
                <a:ea typeface="+mn-ea"/>
                <a:cs typeface="+mn-cs"/>
              </a:rPr>
              <a:t>art. 3: </a:t>
            </a:r>
            <a:r>
              <a:rPr lang="en-GB" sz="1512" i="1" kern="1200" dirty="0" err="1">
                <a:solidFill>
                  <a:srgbClr val="002D5B"/>
                </a:solidFill>
                <a:latin typeface="Verdana" panose="020B0604030504040204" pitchFamily="34" charset="0"/>
                <a:ea typeface="+mn-ea"/>
                <a:cs typeface="+mn-cs"/>
              </a:rPr>
              <a:t>pari</a:t>
            </a:r>
            <a:r>
              <a:rPr lang="en-GB" sz="1512" i="1" kern="1200" dirty="0">
                <a:solidFill>
                  <a:srgbClr val="002D5B"/>
                </a:solidFill>
                <a:latin typeface="Verdana" panose="020B0604030504040204" pitchFamily="34" charset="0"/>
                <a:ea typeface="+mn-ea"/>
                <a:cs typeface="+mn-cs"/>
              </a:rPr>
              <a:t> </a:t>
            </a:r>
            <a:r>
              <a:rPr lang="en-GB" sz="1512" i="1" kern="1200" dirty="0" err="1">
                <a:solidFill>
                  <a:srgbClr val="002D5B"/>
                </a:solidFill>
                <a:latin typeface="Verdana" panose="020B0604030504040204" pitchFamily="34" charset="0"/>
                <a:ea typeface="+mn-ea"/>
                <a:cs typeface="+mn-cs"/>
              </a:rPr>
              <a:t>dignita</a:t>
            </a:r>
            <a:r>
              <a:rPr lang="en-GB" sz="1512" i="1" kern="1200" dirty="0">
                <a:solidFill>
                  <a:srgbClr val="002D5B"/>
                </a:solidFill>
                <a:latin typeface="Verdana" panose="020B0604030504040204" pitchFamily="34" charset="0"/>
                <a:ea typeface="+mn-ea"/>
                <a:cs typeface="+mn-cs"/>
              </a:rPr>
              <a:t>̀ </a:t>
            </a:r>
            <a:r>
              <a:rPr lang="en-GB" sz="1512" i="1" kern="1200" dirty="0" err="1">
                <a:solidFill>
                  <a:srgbClr val="002D5B"/>
                </a:solidFill>
                <a:latin typeface="Verdana" panose="020B0604030504040204" pitchFamily="34" charset="0"/>
                <a:ea typeface="+mn-ea"/>
                <a:cs typeface="+mn-cs"/>
              </a:rPr>
              <a:t>sociale</a:t>
            </a:r>
            <a:r>
              <a:rPr lang="en-GB" sz="1512" kern="1200" dirty="0">
                <a:solidFill>
                  <a:srgbClr val="002D5B"/>
                </a:solidFill>
                <a:latin typeface="Verdana" panose="020B0604030504040204" pitchFamily="34" charset="0"/>
                <a:ea typeface="+mn-ea"/>
                <a:cs typeface="+mn-cs"/>
              </a:rPr>
              <a:t>; </a:t>
            </a:r>
          </a:p>
          <a:p>
            <a:pPr marL="576072" lvl="1" indent="-192024" defTabSz="768096">
              <a:spcBef>
                <a:spcPts val="420"/>
              </a:spcBef>
            </a:pPr>
            <a:r>
              <a:rPr lang="en-GB" sz="1512" kern="1200" dirty="0">
                <a:solidFill>
                  <a:srgbClr val="002D5B"/>
                </a:solidFill>
                <a:latin typeface="Verdana" panose="020B0604030504040204" pitchFamily="34" charset="0"/>
                <a:ea typeface="+mn-ea"/>
                <a:cs typeface="+mn-cs"/>
              </a:rPr>
              <a:t>art. 36: </a:t>
            </a:r>
            <a:r>
              <a:rPr lang="en-GB" sz="1512" i="1" kern="1200" dirty="0" err="1">
                <a:solidFill>
                  <a:srgbClr val="002D5B"/>
                </a:solidFill>
                <a:latin typeface="Verdana" panose="020B0604030504040204" pitchFamily="34" charset="0"/>
                <a:ea typeface="+mn-ea"/>
                <a:cs typeface="+mn-cs"/>
              </a:rPr>
              <a:t>giusta</a:t>
            </a:r>
            <a:r>
              <a:rPr lang="en-GB" sz="1512" i="1" kern="1200" dirty="0">
                <a:solidFill>
                  <a:srgbClr val="002D5B"/>
                </a:solidFill>
                <a:latin typeface="Verdana" panose="020B0604030504040204" pitchFamily="34" charset="0"/>
                <a:ea typeface="+mn-ea"/>
                <a:cs typeface="+mn-cs"/>
              </a:rPr>
              <a:t> </a:t>
            </a:r>
            <a:r>
              <a:rPr lang="en-GB" sz="1512" i="1" kern="1200" dirty="0" err="1">
                <a:solidFill>
                  <a:srgbClr val="002D5B"/>
                </a:solidFill>
                <a:latin typeface="Verdana" panose="020B0604030504040204" pitchFamily="34" charset="0"/>
                <a:ea typeface="+mn-ea"/>
                <a:cs typeface="+mn-cs"/>
              </a:rPr>
              <a:t>retribuzione</a:t>
            </a:r>
            <a:r>
              <a:rPr lang="en-GB" sz="1512" kern="1200" dirty="0">
                <a:solidFill>
                  <a:srgbClr val="002D5B"/>
                </a:solidFill>
                <a:latin typeface="Verdana" panose="020B0604030504040204" pitchFamily="34" charset="0"/>
                <a:ea typeface="+mn-ea"/>
                <a:cs typeface="+mn-cs"/>
              </a:rPr>
              <a:t>; </a:t>
            </a:r>
          </a:p>
          <a:p>
            <a:pPr marL="576072" lvl="1" indent="-192024" defTabSz="768096">
              <a:spcBef>
                <a:spcPts val="420"/>
              </a:spcBef>
            </a:pPr>
            <a:r>
              <a:rPr lang="en-GB" sz="1512" kern="1200" dirty="0">
                <a:solidFill>
                  <a:srgbClr val="002D5B"/>
                </a:solidFill>
                <a:latin typeface="Verdana" panose="020B0604030504040204" pitchFamily="34" charset="0"/>
                <a:ea typeface="+mn-ea"/>
                <a:cs typeface="+mn-cs"/>
              </a:rPr>
              <a:t>Art. 39: </a:t>
            </a:r>
            <a:r>
              <a:rPr lang="en-GB" sz="1512" i="1" kern="1200" dirty="0" err="1">
                <a:solidFill>
                  <a:srgbClr val="002D5B"/>
                </a:solidFill>
                <a:latin typeface="Verdana" panose="020B0604030504040204" pitchFamily="34" charset="0"/>
                <a:ea typeface="+mn-ea"/>
                <a:cs typeface="+mn-cs"/>
              </a:rPr>
              <a:t>l’organizzazione</a:t>
            </a:r>
            <a:r>
              <a:rPr lang="en-GB" sz="1512" i="1" kern="1200" dirty="0">
                <a:solidFill>
                  <a:srgbClr val="002D5B"/>
                </a:solidFill>
                <a:latin typeface="Verdana" panose="020B0604030504040204" pitchFamily="34" charset="0"/>
                <a:ea typeface="+mn-ea"/>
                <a:cs typeface="+mn-cs"/>
              </a:rPr>
              <a:t> </a:t>
            </a:r>
            <a:r>
              <a:rPr lang="en-GB" sz="1512" i="1" kern="1200" dirty="0" err="1">
                <a:solidFill>
                  <a:srgbClr val="002D5B"/>
                </a:solidFill>
                <a:latin typeface="Verdana" panose="020B0604030504040204" pitchFamily="34" charset="0"/>
                <a:ea typeface="+mn-ea"/>
                <a:cs typeface="+mn-cs"/>
              </a:rPr>
              <a:t>sindacale</a:t>
            </a:r>
            <a:r>
              <a:rPr lang="en-GB" sz="1512" i="1" kern="1200" dirty="0">
                <a:solidFill>
                  <a:srgbClr val="002D5B"/>
                </a:solidFill>
                <a:latin typeface="Verdana" panose="020B0604030504040204" pitchFamily="34" charset="0"/>
                <a:ea typeface="+mn-ea"/>
                <a:cs typeface="+mn-cs"/>
              </a:rPr>
              <a:t> </a:t>
            </a:r>
            <a:r>
              <a:rPr lang="en-GB" sz="1512" i="1" kern="1200" dirty="0" err="1">
                <a:solidFill>
                  <a:srgbClr val="002D5B"/>
                </a:solidFill>
                <a:latin typeface="Verdana" panose="020B0604030504040204" pitchFamily="34" charset="0"/>
                <a:ea typeface="+mn-ea"/>
                <a:cs typeface="+mn-cs"/>
              </a:rPr>
              <a:t>è</a:t>
            </a:r>
            <a:r>
              <a:rPr lang="en-GB" sz="1512" i="1" kern="1200" dirty="0">
                <a:solidFill>
                  <a:srgbClr val="002D5B"/>
                </a:solidFill>
                <a:latin typeface="Verdana" panose="020B0604030504040204" pitchFamily="34" charset="0"/>
                <a:ea typeface="+mn-ea"/>
                <a:cs typeface="+mn-cs"/>
              </a:rPr>
              <a:t> libera</a:t>
            </a:r>
          </a:p>
          <a:p>
            <a:pPr marL="576072" lvl="1" indent="-192024" defTabSz="768096">
              <a:spcBef>
                <a:spcPts val="420"/>
              </a:spcBef>
            </a:pPr>
            <a:r>
              <a:rPr lang="en-GB" sz="1512" kern="1200" dirty="0">
                <a:solidFill>
                  <a:srgbClr val="002D5B"/>
                </a:solidFill>
                <a:latin typeface="Verdana" panose="020B0604030504040204" pitchFamily="34" charset="0"/>
                <a:ea typeface="+mn-ea"/>
                <a:cs typeface="+mn-cs"/>
              </a:rPr>
              <a:t>art. 41 </a:t>
            </a:r>
            <a:r>
              <a:rPr lang="en-GB" sz="1512" i="1" kern="1200" dirty="0" err="1">
                <a:solidFill>
                  <a:srgbClr val="002D5B"/>
                </a:solidFill>
                <a:latin typeface="Verdana" panose="020B0604030504040204" pitchFamily="34" charset="0"/>
                <a:ea typeface="+mn-ea"/>
                <a:cs typeface="+mn-cs"/>
              </a:rPr>
              <a:t>liberta</a:t>
            </a:r>
            <a:r>
              <a:rPr lang="en-GB" sz="1512" i="1" kern="1200" dirty="0">
                <a:solidFill>
                  <a:srgbClr val="002D5B"/>
                </a:solidFill>
                <a:latin typeface="Verdana" panose="020B0604030504040204" pitchFamily="34" charset="0"/>
                <a:ea typeface="+mn-ea"/>
                <a:cs typeface="+mn-cs"/>
              </a:rPr>
              <a:t>̀ e </a:t>
            </a:r>
            <a:r>
              <a:rPr lang="en-GB" sz="1512" i="1" kern="1200" dirty="0" err="1">
                <a:solidFill>
                  <a:srgbClr val="002D5B"/>
                </a:solidFill>
                <a:latin typeface="Verdana" panose="020B0604030504040204" pitchFamily="34" charset="0"/>
                <a:ea typeface="+mn-ea"/>
                <a:cs typeface="+mn-cs"/>
              </a:rPr>
              <a:t>dignita</a:t>
            </a:r>
            <a:r>
              <a:rPr lang="en-GB" sz="1512" i="1" kern="1200" dirty="0">
                <a:solidFill>
                  <a:srgbClr val="002D5B"/>
                </a:solidFill>
                <a:latin typeface="Verdana" panose="020B0604030504040204" pitchFamily="34" charset="0"/>
                <a:ea typeface="+mn-ea"/>
                <a:cs typeface="+mn-cs"/>
              </a:rPr>
              <a:t>̀ </a:t>
            </a:r>
            <a:r>
              <a:rPr lang="en-GB" sz="1512" i="1" kern="1200" dirty="0" err="1">
                <a:solidFill>
                  <a:srgbClr val="002D5B"/>
                </a:solidFill>
                <a:latin typeface="Verdana" panose="020B0604030504040204" pitchFamily="34" charset="0"/>
                <a:ea typeface="+mn-ea"/>
                <a:cs typeface="+mn-cs"/>
              </a:rPr>
              <a:t>umana</a:t>
            </a:r>
            <a:r>
              <a:rPr lang="en-GB" sz="1512" kern="1200" dirty="0">
                <a:solidFill>
                  <a:srgbClr val="002D5B"/>
                </a:solidFill>
                <a:latin typeface="Verdana" panose="020B0604030504040204" pitchFamily="34" charset="0"/>
                <a:ea typeface="+mn-ea"/>
                <a:cs typeface="+mn-cs"/>
              </a:rPr>
              <a:t>). </a:t>
            </a:r>
            <a:endParaRPr lang="en-GB" sz="2016" kern="1200" dirty="0">
              <a:solidFill>
                <a:schemeClr val="tx1"/>
              </a:solidFill>
              <a:latin typeface="+mn-lt"/>
              <a:ea typeface="+mn-ea"/>
              <a:cs typeface="+mn-cs"/>
            </a:endParaRPr>
          </a:p>
          <a:p>
            <a:pPr marL="192024" indent="-192024" defTabSz="768096">
              <a:spcBef>
                <a:spcPts val="840"/>
              </a:spcBef>
            </a:pPr>
            <a:r>
              <a:rPr lang="en-GB" sz="1512" b="1" kern="1200" dirty="0" err="1">
                <a:solidFill>
                  <a:srgbClr val="002D5B"/>
                </a:solidFill>
                <a:latin typeface="Verdana" panose="020B0604030504040204" pitchFamily="34" charset="0"/>
                <a:ea typeface="+mn-ea"/>
                <a:cs typeface="+mn-cs"/>
              </a:rPr>
              <a:t>Statuto</a:t>
            </a:r>
            <a:r>
              <a:rPr lang="en-GB" sz="1512" b="1" kern="1200" dirty="0">
                <a:solidFill>
                  <a:srgbClr val="002D5B"/>
                </a:solidFill>
                <a:latin typeface="Verdana" panose="020B0604030504040204" pitchFamily="34" charset="0"/>
                <a:ea typeface="+mn-ea"/>
                <a:cs typeface="+mn-cs"/>
              </a:rPr>
              <a:t> </a:t>
            </a:r>
            <a:r>
              <a:rPr lang="en-GB" sz="1512" b="1" kern="1200" dirty="0" err="1">
                <a:solidFill>
                  <a:srgbClr val="002D5B"/>
                </a:solidFill>
                <a:latin typeface="Verdana" panose="020B0604030504040204" pitchFamily="34" charset="0"/>
                <a:ea typeface="+mn-ea"/>
                <a:cs typeface="+mn-cs"/>
              </a:rPr>
              <a:t>dei</a:t>
            </a:r>
            <a:r>
              <a:rPr lang="en-GB" sz="1512" b="1" kern="1200" dirty="0">
                <a:solidFill>
                  <a:srgbClr val="002D5B"/>
                </a:solidFill>
                <a:latin typeface="Verdana" panose="020B0604030504040204" pitchFamily="34" charset="0"/>
                <a:ea typeface="+mn-ea"/>
                <a:cs typeface="+mn-cs"/>
              </a:rPr>
              <a:t> </a:t>
            </a:r>
            <a:r>
              <a:rPr lang="en-GB" sz="1512" b="1" kern="1200" dirty="0" err="1">
                <a:solidFill>
                  <a:srgbClr val="002D5B"/>
                </a:solidFill>
                <a:latin typeface="Verdana" panose="020B0604030504040204" pitchFamily="34" charset="0"/>
                <a:ea typeface="+mn-ea"/>
                <a:cs typeface="+mn-cs"/>
              </a:rPr>
              <a:t>Lavoratori</a:t>
            </a:r>
            <a:r>
              <a:rPr lang="en-GB" sz="1512" b="1" kern="1200" dirty="0">
                <a:solidFill>
                  <a:srgbClr val="002D5B"/>
                </a:solidFill>
                <a:latin typeface="Verdana" panose="020B0604030504040204" pitchFamily="34" charset="0"/>
                <a:ea typeface="+mn-ea"/>
                <a:cs typeface="+mn-cs"/>
              </a:rPr>
              <a:t> </a:t>
            </a:r>
            <a:r>
              <a:rPr lang="en-GB" sz="1512" kern="1200" dirty="0">
                <a:solidFill>
                  <a:srgbClr val="002D5B"/>
                </a:solidFill>
                <a:latin typeface="Verdana" panose="020B0604030504040204" pitchFamily="34" charset="0"/>
                <a:ea typeface="+mn-ea"/>
                <a:cs typeface="+mn-cs"/>
              </a:rPr>
              <a:t>(</a:t>
            </a:r>
            <a:r>
              <a:rPr lang="en-GB" sz="1512" kern="1200" dirty="0" err="1">
                <a:solidFill>
                  <a:srgbClr val="002D5B"/>
                </a:solidFill>
                <a:latin typeface="Verdana" panose="020B0604030504040204" pitchFamily="34" charset="0"/>
                <a:ea typeface="+mn-ea"/>
                <a:cs typeface="+mn-cs"/>
              </a:rPr>
              <a:t>Legge</a:t>
            </a:r>
            <a:r>
              <a:rPr lang="en-GB" sz="1512" kern="1200" dirty="0">
                <a:solidFill>
                  <a:srgbClr val="002D5B"/>
                </a:solidFill>
                <a:latin typeface="Verdana" panose="020B0604030504040204" pitchFamily="34" charset="0"/>
                <a:ea typeface="+mn-ea"/>
                <a:cs typeface="+mn-cs"/>
              </a:rPr>
              <a:t> 20 </a:t>
            </a:r>
            <a:r>
              <a:rPr lang="en-GB" sz="1512" kern="1200" dirty="0" err="1">
                <a:solidFill>
                  <a:srgbClr val="002D5B"/>
                </a:solidFill>
                <a:latin typeface="Verdana" panose="020B0604030504040204" pitchFamily="34" charset="0"/>
                <a:ea typeface="+mn-ea"/>
                <a:cs typeface="+mn-cs"/>
              </a:rPr>
              <a:t>maggio</a:t>
            </a:r>
            <a:r>
              <a:rPr lang="en-GB" sz="1512" kern="1200" dirty="0">
                <a:solidFill>
                  <a:srgbClr val="002D5B"/>
                </a:solidFill>
                <a:latin typeface="Verdana" panose="020B0604030504040204" pitchFamily="34" charset="0"/>
                <a:ea typeface="+mn-ea"/>
                <a:cs typeface="+mn-cs"/>
              </a:rPr>
              <a:t> 1970 n.300) </a:t>
            </a:r>
            <a:endParaRPr lang="en-GB" sz="2352" kern="1200" dirty="0">
              <a:solidFill>
                <a:schemeClr val="tx1"/>
              </a:solidFill>
              <a:latin typeface="+mn-lt"/>
              <a:ea typeface="+mn-ea"/>
              <a:cs typeface="+mn-cs"/>
            </a:endParaRPr>
          </a:p>
          <a:p>
            <a:pPr marL="192024" indent="-192024" defTabSz="768096">
              <a:spcBef>
                <a:spcPts val="840"/>
              </a:spcBef>
            </a:pPr>
            <a:r>
              <a:rPr lang="en-GB" sz="1512" b="1" kern="1200" dirty="0" err="1">
                <a:solidFill>
                  <a:srgbClr val="002D5B"/>
                </a:solidFill>
                <a:latin typeface="Verdana" panose="020B0604030504040204" pitchFamily="34" charset="0"/>
                <a:ea typeface="+mn-ea"/>
                <a:cs typeface="+mn-cs"/>
              </a:rPr>
              <a:t>Leggi</a:t>
            </a:r>
            <a:r>
              <a:rPr lang="en-GB" sz="1512" b="1" kern="1200" dirty="0">
                <a:solidFill>
                  <a:srgbClr val="002D5B"/>
                </a:solidFill>
                <a:latin typeface="Verdana" panose="020B0604030504040204" pitchFamily="34" charset="0"/>
                <a:ea typeface="+mn-ea"/>
                <a:cs typeface="+mn-cs"/>
              </a:rPr>
              <a:t> </a:t>
            </a:r>
            <a:r>
              <a:rPr lang="en-GB" sz="1512" b="1" kern="1200" dirty="0" err="1">
                <a:solidFill>
                  <a:srgbClr val="002D5B"/>
                </a:solidFill>
                <a:latin typeface="Verdana" panose="020B0604030504040204" pitchFamily="34" charset="0"/>
                <a:ea typeface="+mn-ea"/>
                <a:cs typeface="+mn-cs"/>
              </a:rPr>
              <a:t>ordinarie</a:t>
            </a:r>
            <a:r>
              <a:rPr lang="en-GB" sz="1512" b="1" kern="1200" dirty="0">
                <a:solidFill>
                  <a:srgbClr val="002D5B"/>
                </a:solidFill>
                <a:latin typeface="Verdana" panose="020B0604030504040204" pitchFamily="34" charset="0"/>
                <a:ea typeface="+mn-ea"/>
                <a:cs typeface="+mn-cs"/>
              </a:rPr>
              <a:t> </a:t>
            </a:r>
          </a:p>
          <a:p>
            <a:pPr marL="192024" indent="-192024" defTabSz="768096">
              <a:spcBef>
                <a:spcPts val="840"/>
              </a:spcBef>
            </a:pPr>
            <a:r>
              <a:rPr lang="en-GB" sz="1512" b="1" kern="1200" dirty="0" err="1">
                <a:solidFill>
                  <a:srgbClr val="002D5B"/>
                </a:solidFill>
                <a:latin typeface="Verdana" panose="020B0604030504040204" pitchFamily="34" charset="0"/>
                <a:ea typeface="+mn-ea"/>
                <a:cs typeface="+mn-cs"/>
              </a:rPr>
              <a:t>Contrattazione</a:t>
            </a:r>
            <a:r>
              <a:rPr lang="en-GB" sz="1512" b="1" kern="1200" dirty="0">
                <a:solidFill>
                  <a:srgbClr val="002D5B"/>
                </a:solidFill>
                <a:latin typeface="Verdana" panose="020B0604030504040204" pitchFamily="34" charset="0"/>
                <a:ea typeface="+mn-ea"/>
                <a:cs typeface="+mn-cs"/>
              </a:rPr>
              <a:t> </a:t>
            </a:r>
            <a:endParaRPr lang="en-GB" dirty="0">
              <a:effectLst/>
            </a:endParaRPr>
          </a:p>
        </p:txBody>
      </p:sp>
      <p:sp>
        <p:nvSpPr>
          <p:cNvPr id="4" name="TextBox 3">
            <a:extLst>
              <a:ext uri="{FF2B5EF4-FFF2-40B4-BE49-F238E27FC236}">
                <a16:creationId xmlns:a16="http://schemas.microsoft.com/office/drawing/2014/main" id="{C854A42F-451D-1703-4A1B-C9E4A9DE87AC}"/>
              </a:ext>
            </a:extLst>
          </p:cNvPr>
          <p:cNvSpPr txBox="1"/>
          <p:nvPr/>
        </p:nvSpPr>
        <p:spPr>
          <a:xfrm>
            <a:off x="5284310" y="4923927"/>
            <a:ext cx="6069490" cy="2092881"/>
          </a:xfrm>
          <a:prstGeom prst="rect">
            <a:avLst/>
          </a:prstGeom>
          <a:noFill/>
        </p:spPr>
        <p:txBody>
          <a:bodyPr wrap="square" rtlCol="0">
            <a:spAutoFit/>
          </a:bodyPr>
          <a:lstStyle/>
          <a:p>
            <a:pPr defTabSz="768096">
              <a:spcAft>
                <a:spcPts val="600"/>
              </a:spcAft>
            </a:pPr>
            <a:r>
              <a:rPr lang="en-GB" sz="2000" b="1" kern="1200" dirty="0" err="1">
                <a:solidFill>
                  <a:srgbClr val="002D5B"/>
                </a:solidFill>
                <a:latin typeface="Verdana" panose="020B0604030504040204" pitchFamily="34" charset="0"/>
                <a:ea typeface="+mn-ea"/>
                <a:cs typeface="+mn-cs"/>
              </a:rPr>
              <a:t>Sindacati</a:t>
            </a:r>
            <a:r>
              <a:rPr lang="en-GB" sz="2000" b="1" kern="1200" dirty="0">
                <a:solidFill>
                  <a:srgbClr val="002D5B"/>
                </a:solidFill>
                <a:latin typeface="Verdana" panose="020B0604030504040204" pitchFamily="34" charset="0"/>
                <a:ea typeface="+mn-ea"/>
                <a:cs typeface="+mn-cs"/>
              </a:rPr>
              <a:t> e </a:t>
            </a:r>
            <a:r>
              <a:rPr lang="en-GB" sz="2000" b="1" kern="1200" dirty="0" err="1">
                <a:solidFill>
                  <a:srgbClr val="002D5B"/>
                </a:solidFill>
                <a:latin typeface="Verdana" panose="020B0604030504040204" pitchFamily="34" charset="0"/>
                <a:ea typeface="+mn-ea"/>
                <a:cs typeface="+mn-cs"/>
              </a:rPr>
              <a:t>contratti</a:t>
            </a:r>
            <a:r>
              <a:rPr lang="en-GB" sz="2000" b="1" kern="1200" dirty="0">
                <a:solidFill>
                  <a:srgbClr val="002D5B"/>
                </a:solidFill>
                <a:latin typeface="Verdana" panose="020B0604030504040204" pitchFamily="34" charset="0"/>
                <a:ea typeface="+mn-ea"/>
                <a:cs typeface="+mn-cs"/>
              </a:rPr>
              <a:t> </a:t>
            </a:r>
            <a:r>
              <a:rPr lang="en-GB" sz="2000" b="1" kern="1200" dirty="0" err="1">
                <a:solidFill>
                  <a:srgbClr val="002D5B"/>
                </a:solidFill>
                <a:latin typeface="Verdana" panose="020B0604030504040204" pitchFamily="34" charset="0"/>
                <a:ea typeface="+mn-ea"/>
                <a:cs typeface="+mn-cs"/>
              </a:rPr>
              <a:t>collettivi</a:t>
            </a:r>
            <a:r>
              <a:rPr lang="en-GB" sz="2000" b="1" kern="1200" dirty="0">
                <a:solidFill>
                  <a:srgbClr val="002D5B"/>
                </a:solidFill>
                <a:latin typeface="Verdana" panose="020B0604030504040204" pitchFamily="34" charset="0"/>
                <a:ea typeface="+mn-ea"/>
                <a:cs typeface="+mn-cs"/>
              </a:rPr>
              <a:t> </a:t>
            </a:r>
            <a:r>
              <a:rPr lang="en-GB" sz="2000" kern="1200" dirty="0" err="1">
                <a:solidFill>
                  <a:srgbClr val="002D5B"/>
                </a:solidFill>
                <a:latin typeface="Verdana" panose="020B0604030504040204" pitchFamily="34" charset="0"/>
                <a:ea typeface="+mn-ea"/>
                <a:cs typeface="+mn-cs"/>
              </a:rPr>
              <a:t>sono</a:t>
            </a:r>
            <a:r>
              <a:rPr lang="en-GB" sz="2000" kern="1200" dirty="0">
                <a:solidFill>
                  <a:srgbClr val="002D5B"/>
                </a:solidFill>
                <a:latin typeface="Verdana" panose="020B0604030504040204" pitchFamily="34" charset="0"/>
                <a:ea typeface="+mn-ea"/>
                <a:cs typeface="+mn-cs"/>
              </a:rPr>
              <a:t> </a:t>
            </a:r>
            <a:r>
              <a:rPr lang="en-GB" sz="2000" kern="1200" dirty="0" err="1">
                <a:solidFill>
                  <a:srgbClr val="002D5B"/>
                </a:solidFill>
                <a:latin typeface="Verdana" panose="020B0604030504040204" pitchFamily="34" charset="0"/>
                <a:ea typeface="+mn-ea"/>
                <a:cs typeface="+mn-cs"/>
              </a:rPr>
              <a:t>dunque</a:t>
            </a:r>
            <a:r>
              <a:rPr lang="en-GB" sz="2000" kern="1200" dirty="0">
                <a:solidFill>
                  <a:srgbClr val="002D5B"/>
                </a:solidFill>
                <a:latin typeface="Verdana" panose="020B0604030504040204" pitchFamily="34" charset="0"/>
                <a:ea typeface="+mn-ea"/>
                <a:cs typeface="+mn-cs"/>
              </a:rPr>
              <a:t> </a:t>
            </a:r>
            <a:r>
              <a:rPr lang="en-GB" sz="2000" kern="1200" dirty="0" err="1">
                <a:solidFill>
                  <a:srgbClr val="002D5B"/>
                </a:solidFill>
                <a:latin typeface="Verdana" panose="020B0604030504040204" pitchFamily="34" charset="0"/>
                <a:ea typeface="+mn-ea"/>
                <a:cs typeface="+mn-cs"/>
              </a:rPr>
              <a:t>i</a:t>
            </a:r>
            <a:r>
              <a:rPr lang="en-GB" sz="2000" kern="1200" dirty="0">
                <a:solidFill>
                  <a:srgbClr val="002D5B"/>
                </a:solidFill>
                <a:latin typeface="Verdana" panose="020B0604030504040204" pitchFamily="34" charset="0"/>
                <a:ea typeface="+mn-ea"/>
                <a:cs typeface="+mn-cs"/>
              </a:rPr>
              <a:t> due </a:t>
            </a:r>
            <a:r>
              <a:rPr lang="en-GB" sz="2000" kern="1200" dirty="0" err="1">
                <a:solidFill>
                  <a:srgbClr val="002D5B"/>
                </a:solidFill>
                <a:latin typeface="Verdana" panose="020B0604030504040204" pitchFamily="34" charset="0"/>
                <a:ea typeface="+mn-ea"/>
                <a:cs typeface="+mn-cs"/>
              </a:rPr>
              <a:t>aspetti</a:t>
            </a:r>
            <a:r>
              <a:rPr lang="en-GB" sz="2000" kern="1200" dirty="0">
                <a:solidFill>
                  <a:srgbClr val="002D5B"/>
                </a:solidFill>
                <a:latin typeface="Verdana" panose="020B0604030504040204" pitchFamily="34" charset="0"/>
                <a:ea typeface="+mn-ea"/>
                <a:cs typeface="+mn-cs"/>
              </a:rPr>
              <a:t> </a:t>
            </a:r>
            <a:r>
              <a:rPr lang="en-GB" sz="2000" kern="1200" dirty="0" err="1">
                <a:solidFill>
                  <a:srgbClr val="002D5B"/>
                </a:solidFill>
                <a:latin typeface="Verdana" panose="020B0604030504040204" pitchFamily="34" charset="0"/>
                <a:ea typeface="+mn-ea"/>
                <a:cs typeface="+mn-cs"/>
              </a:rPr>
              <a:t>qualificanti</a:t>
            </a:r>
            <a:r>
              <a:rPr lang="en-GB" sz="2000" kern="1200" dirty="0">
                <a:solidFill>
                  <a:srgbClr val="002D5B"/>
                </a:solidFill>
                <a:latin typeface="Verdana" panose="020B0604030504040204" pitchFamily="34" charset="0"/>
                <a:ea typeface="+mn-ea"/>
                <a:cs typeface="+mn-cs"/>
              </a:rPr>
              <a:t> </a:t>
            </a:r>
            <a:r>
              <a:rPr lang="en-GB" sz="2000" kern="1200" dirty="0" err="1">
                <a:solidFill>
                  <a:srgbClr val="002D5B"/>
                </a:solidFill>
                <a:latin typeface="Verdana" panose="020B0604030504040204" pitchFamily="34" charset="0"/>
                <a:ea typeface="+mn-ea"/>
                <a:cs typeface="+mn-cs"/>
              </a:rPr>
              <a:t>delle</a:t>
            </a:r>
            <a:r>
              <a:rPr lang="en-GB" sz="2000" kern="1200" dirty="0">
                <a:solidFill>
                  <a:srgbClr val="002D5B"/>
                </a:solidFill>
                <a:latin typeface="Verdana" panose="020B0604030504040204" pitchFamily="34" charset="0"/>
                <a:ea typeface="+mn-ea"/>
                <a:cs typeface="+mn-cs"/>
              </a:rPr>
              <a:t> </a:t>
            </a:r>
            <a:r>
              <a:rPr lang="en-GB" sz="2000" kern="1200" dirty="0" err="1">
                <a:solidFill>
                  <a:srgbClr val="002D5B"/>
                </a:solidFill>
                <a:latin typeface="Verdana" panose="020B0604030504040204" pitchFamily="34" charset="0"/>
                <a:ea typeface="+mn-ea"/>
                <a:cs typeface="+mn-cs"/>
              </a:rPr>
              <a:t>relazioni</a:t>
            </a:r>
            <a:r>
              <a:rPr lang="en-GB" sz="2000" kern="1200" dirty="0">
                <a:solidFill>
                  <a:srgbClr val="002D5B"/>
                </a:solidFill>
                <a:latin typeface="Verdana" panose="020B0604030504040204" pitchFamily="34" charset="0"/>
                <a:ea typeface="+mn-ea"/>
                <a:cs typeface="+mn-cs"/>
              </a:rPr>
              <a:t> </a:t>
            </a:r>
            <a:r>
              <a:rPr lang="en-GB" sz="2000" kern="1200" dirty="0" err="1">
                <a:solidFill>
                  <a:srgbClr val="002D5B"/>
                </a:solidFill>
                <a:latin typeface="Verdana" panose="020B0604030504040204" pitchFamily="34" charset="0"/>
                <a:ea typeface="+mn-ea"/>
                <a:cs typeface="+mn-cs"/>
              </a:rPr>
              <a:t>tra</a:t>
            </a:r>
            <a:r>
              <a:rPr lang="en-GB" sz="2000" kern="1200" dirty="0">
                <a:solidFill>
                  <a:srgbClr val="002D5B"/>
                </a:solidFill>
                <a:latin typeface="Verdana" panose="020B0604030504040204" pitchFamily="34" charset="0"/>
                <a:ea typeface="+mn-ea"/>
                <a:cs typeface="+mn-cs"/>
              </a:rPr>
              <a:t> </a:t>
            </a:r>
            <a:r>
              <a:rPr lang="en-GB" sz="2000" kern="1200" dirty="0" err="1">
                <a:solidFill>
                  <a:srgbClr val="002D5B"/>
                </a:solidFill>
                <a:latin typeface="Verdana" panose="020B0604030504040204" pitchFamily="34" charset="0"/>
                <a:ea typeface="+mn-ea"/>
                <a:cs typeface="+mn-cs"/>
              </a:rPr>
              <a:t>datori</a:t>
            </a:r>
            <a:r>
              <a:rPr lang="en-GB" sz="2000" kern="1200" dirty="0">
                <a:solidFill>
                  <a:srgbClr val="002D5B"/>
                </a:solidFill>
                <a:latin typeface="Verdana" panose="020B0604030504040204" pitchFamily="34" charset="0"/>
                <a:ea typeface="+mn-ea"/>
                <a:cs typeface="+mn-cs"/>
              </a:rPr>
              <a:t> di </a:t>
            </a:r>
            <a:r>
              <a:rPr lang="en-GB" sz="2000" kern="1200" dirty="0" err="1">
                <a:solidFill>
                  <a:srgbClr val="002D5B"/>
                </a:solidFill>
                <a:latin typeface="Verdana" panose="020B0604030504040204" pitchFamily="34" charset="0"/>
                <a:ea typeface="+mn-ea"/>
                <a:cs typeface="+mn-cs"/>
              </a:rPr>
              <a:t>lavoro</a:t>
            </a:r>
            <a:r>
              <a:rPr lang="en-GB" sz="2000" kern="1200" dirty="0">
                <a:solidFill>
                  <a:srgbClr val="002D5B"/>
                </a:solidFill>
                <a:latin typeface="Verdana" panose="020B0604030504040204" pitchFamily="34" charset="0"/>
                <a:ea typeface="+mn-ea"/>
                <a:cs typeface="+mn-cs"/>
              </a:rPr>
              <a:t> e </a:t>
            </a:r>
            <a:r>
              <a:rPr lang="en-GB" sz="2000" kern="1200" dirty="0" err="1">
                <a:solidFill>
                  <a:srgbClr val="002D5B"/>
                </a:solidFill>
                <a:latin typeface="Verdana" panose="020B0604030504040204" pitchFamily="34" charset="0"/>
                <a:ea typeface="+mn-ea"/>
                <a:cs typeface="+mn-cs"/>
              </a:rPr>
              <a:t>lavoratori</a:t>
            </a:r>
            <a:r>
              <a:rPr lang="en-GB" sz="2000" kern="1200" dirty="0">
                <a:solidFill>
                  <a:srgbClr val="002D5B"/>
                </a:solidFill>
                <a:latin typeface="Verdana" panose="020B0604030504040204" pitchFamily="34" charset="0"/>
                <a:ea typeface="+mn-ea"/>
                <a:cs typeface="+mn-cs"/>
              </a:rPr>
              <a:t> volute </a:t>
            </a:r>
            <a:r>
              <a:rPr lang="en-GB" sz="2000" kern="1200" dirty="0" err="1">
                <a:solidFill>
                  <a:srgbClr val="002D5B"/>
                </a:solidFill>
                <a:latin typeface="Verdana" panose="020B0604030504040204" pitchFamily="34" charset="0"/>
                <a:ea typeface="+mn-ea"/>
                <a:cs typeface="+mn-cs"/>
              </a:rPr>
              <a:t>dalla</a:t>
            </a:r>
            <a:r>
              <a:rPr lang="en-GB" sz="2000" kern="1200" dirty="0">
                <a:solidFill>
                  <a:srgbClr val="002D5B"/>
                </a:solidFill>
                <a:latin typeface="Verdana" panose="020B0604030504040204" pitchFamily="34" charset="0"/>
                <a:ea typeface="+mn-ea"/>
                <a:cs typeface="+mn-cs"/>
              </a:rPr>
              <a:t> </a:t>
            </a:r>
            <a:r>
              <a:rPr lang="en-GB" sz="2000" kern="1200" dirty="0" err="1">
                <a:solidFill>
                  <a:srgbClr val="002D5B"/>
                </a:solidFill>
                <a:latin typeface="Verdana" panose="020B0604030504040204" pitchFamily="34" charset="0"/>
                <a:ea typeface="+mn-ea"/>
                <a:cs typeface="+mn-cs"/>
              </a:rPr>
              <a:t>Costituzione</a:t>
            </a:r>
            <a:r>
              <a:rPr lang="en-GB" sz="2000" kern="1200" dirty="0">
                <a:solidFill>
                  <a:srgbClr val="002D5B"/>
                </a:solidFill>
                <a:latin typeface="Verdana" panose="020B0604030504040204" pitchFamily="34" charset="0"/>
                <a:ea typeface="+mn-ea"/>
                <a:cs typeface="+mn-cs"/>
              </a:rPr>
              <a:t>. </a:t>
            </a:r>
          </a:p>
          <a:p>
            <a:pPr defTabSz="768096">
              <a:spcAft>
                <a:spcPts val="600"/>
              </a:spcAft>
            </a:pPr>
            <a:r>
              <a:rPr lang="en-GB" sz="2000" b="1" kern="1200" dirty="0">
                <a:solidFill>
                  <a:srgbClr val="002D5B"/>
                </a:solidFill>
                <a:latin typeface="Verdana" panose="020B0604030504040204" pitchFamily="34" charset="0"/>
                <a:ea typeface="+mn-ea"/>
                <a:cs typeface="+mn-cs"/>
              </a:rPr>
              <a:t>Non </a:t>
            </a:r>
            <a:r>
              <a:rPr lang="en-GB" sz="2000" b="1" kern="1200" dirty="0" err="1">
                <a:solidFill>
                  <a:srgbClr val="002D5B"/>
                </a:solidFill>
                <a:latin typeface="Verdana" panose="020B0604030504040204" pitchFamily="34" charset="0"/>
                <a:ea typeface="+mn-ea"/>
                <a:cs typeface="+mn-cs"/>
              </a:rPr>
              <a:t>sono</a:t>
            </a:r>
            <a:r>
              <a:rPr lang="en-GB" sz="2000" b="1" kern="1200" dirty="0">
                <a:solidFill>
                  <a:srgbClr val="002D5B"/>
                </a:solidFill>
                <a:latin typeface="Verdana" panose="020B0604030504040204" pitchFamily="34" charset="0"/>
                <a:ea typeface="+mn-ea"/>
                <a:cs typeface="+mn-cs"/>
              </a:rPr>
              <a:t> </a:t>
            </a:r>
            <a:r>
              <a:rPr lang="en-GB" sz="2000" b="1" kern="1200" dirty="0" err="1">
                <a:solidFill>
                  <a:srgbClr val="002D5B"/>
                </a:solidFill>
                <a:latin typeface="Verdana" panose="020B0604030504040204" pitchFamily="34" charset="0"/>
                <a:ea typeface="+mn-ea"/>
                <a:cs typeface="+mn-cs"/>
              </a:rPr>
              <a:t>elementi</a:t>
            </a:r>
            <a:r>
              <a:rPr lang="en-GB" sz="2000" b="1" kern="1200" dirty="0">
                <a:solidFill>
                  <a:srgbClr val="002D5B"/>
                </a:solidFill>
                <a:latin typeface="Verdana" panose="020B0604030504040204" pitchFamily="34" charset="0"/>
                <a:ea typeface="+mn-ea"/>
                <a:cs typeface="+mn-cs"/>
              </a:rPr>
              <a:t> </a:t>
            </a:r>
            <a:r>
              <a:rPr lang="en-GB" sz="2000" b="1" kern="1200" dirty="0" err="1">
                <a:solidFill>
                  <a:srgbClr val="002D5B"/>
                </a:solidFill>
                <a:latin typeface="Verdana" panose="020B0604030504040204" pitchFamily="34" charset="0"/>
                <a:ea typeface="+mn-ea"/>
                <a:cs typeface="+mn-cs"/>
              </a:rPr>
              <a:t>accidentali</a:t>
            </a:r>
            <a:r>
              <a:rPr lang="en-GB" sz="2000" b="1" kern="1200" dirty="0">
                <a:solidFill>
                  <a:srgbClr val="002D5B"/>
                </a:solidFill>
                <a:latin typeface="Verdana" panose="020B0604030504040204" pitchFamily="34" charset="0"/>
                <a:ea typeface="+mn-ea"/>
                <a:cs typeface="+mn-cs"/>
              </a:rPr>
              <a:t>. </a:t>
            </a:r>
            <a:endParaRPr lang="en-GB" sz="2000" kern="1200" dirty="0">
              <a:solidFill>
                <a:schemeClr val="tx1"/>
              </a:solidFill>
              <a:latin typeface="+mn-lt"/>
              <a:ea typeface="+mn-ea"/>
              <a:cs typeface="+mn-cs"/>
            </a:endParaRPr>
          </a:p>
          <a:p>
            <a:pPr>
              <a:spcAft>
                <a:spcPts val="600"/>
              </a:spcAft>
            </a:pPr>
            <a:endParaRPr lang="en-IT" sz="2000" dirty="0"/>
          </a:p>
        </p:txBody>
      </p:sp>
    </p:spTree>
    <p:extLst>
      <p:ext uri="{BB962C8B-B14F-4D97-AF65-F5344CB8AC3E}">
        <p14:creationId xmlns:p14="http://schemas.microsoft.com/office/powerpoint/2010/main" val="330319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FF0DA-90FF-D02D-133C-570DD53FD120}"/>
              </a:ext>
            </a:extLst>
          </p:cNvPr>
          <p:cNvSpPr>
            <a:spLocks noGrp="1"/>
          </p:cNvSpPr>
          <p:nvPr>
            <p:ph type="title"/>
          </p:nvPr>
        </p:nvSpPr>
        <p:spPr>
          <a:xfrm>
            <a:off x="838200" y="365125"/>
            <a:ext cx="10515600" cy="1325563"/>
          </a:xfrm>
        </p:spPr>
        <p:txBody>
          <a:bodyPr>
            <a:normAutofit/>
          </a:bodyPr>
          <a:lstStyle/>
          <a:p>
            <a:r>
              <a:rPr lang="en-GB" sz="4200" b="1">
                <a:effectLst/>
                <a:latin typeface="Arial" panose="020B0604020202020204" pitchFamily="34" charset="0"/>
              </a:rPr>
              <a:t>Prospettive teoriche e HRM (Bach e Sisson, 2000) </a:t>
            </a:r>
            <a:endParaRPr lang="en-IT" sz="42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ACB728-DF14-4891-1557-C75EC7D4D93A}"/>
              </a:ext>
            </a:extLst>
          </p:cNvPr>
          <p:cNvSpPr>
            <a:spLocks noGrp="1"/>
          </p:cNvSpPr>
          <p:nvPr>
            <p:ph idx="1"/>
          </p:nvPr>
        </p:nvSpPr>
        <p:spPr>
          <a:xfrm>
            <a:off x="838200" y="1929384"/>
            <a:ext cx="10515600" cy="4251960"/>
          </a:xfrm>
        </p:spPr>
        <p:txBody>
          <a:bodyPr>
            <a:normAutofit/>
          </a:bodyPr>
          <a:lstStyle/>
          <a:p>
            <a:r>
              <a:rPr lang="en-GB" sz="2200" dirty="0">
                <a:effectLst/>
                <a:latin typeface="ArialMT"/>
              </a:rPr>
              <a:t>La </a:t>
            </a:r>
            <a:r>
              <a:rPr lang="en-GB" sz="2200" b="1" dirty="0" err="1">
                <a:effectLst/>
                <a:latin typeface="Arial" panose="020B0604020202020204" pitchFamily="34" charset="0"/>
              </a:rPr>
              <a:t>tradizione</a:t>
            </a:r>
            <a:r>
              <a:rPr lang="en-GB" sz="2200" b="1" dirty="0">
                <a:effectLst/>
                <a:latin typeface="Arial" panose="020B0604020202020204" pitchFamily="34" charset="0"/>
              </a:rPr>
              <a:t> </a:t>
            </a:r>
            <a:r>
              <a:rPr lang="en-GB" sz="2200" b="1" dirty="0" err="1">
                <a:effectLst/>
                <a:latin typeface="Arial" panose="020B0604020202020204" pitchFamily="34" charset="0"/>
              </a:rPr>
              <a:t>prescrittiva</a:t>
            </a:r>
            <a:r>
              <a:rPr lang="en-GB" sz="2200" b="1" dirty="0">
                <a:effectLst/>
                <a:latin typeface="Arial" panose="020B0604020202020204" pitchFamily="34" charset="0"/>
              </a:rPr>
              <a:t> </a:t>
            </a:r>
            <a:r>
              <a:rPr lang="en-GB" sz="2200" dirty="0" err="1">
                <a:effectLst/>
                <a:latin typeface="ArialMT"/>
              </a:rPr>
              <a:t>comprende</a:t>
            </a:r>
            <a:r>
              <a:rPr lang="en-GB" sz="2200" dirty="0">
                <a:effectLst/>
                <a:latin typeface="ArialMT"/>
              </a:rPr>
              <a:t> </a:t>
            </a:r>
            <a:r>
              <a:rPr lang="en-GB" sz="2200" dirty="0" err="1">
                <a:effectLst/>
                <a:latin typeface="ArialMT"/>
              </a:rPr>
              <a:t>i</a:t>
            </a:r>
            <a:r>
              <a:rPr lang="en-GB" sz="2200" dirty="0">
                <a:effectLst/>
                <a:latin typeface="ArialMT"/>
              </a:rPr>
              <a:t> </a:t>
            </a:r>
            <a:r>
              <a:rPr lang="en-GB" sz="2200" dirty="0" err="1">
                <a:effectLst/>
                <a:latin typeface="ArialMT"/>
              </a:rPr>
              <a:t>modelli</a:t>
            </a:r>
            <a:r>
              <a:rPr lang="en-GB" sz="2200" dirty="0">
                <a:effectLst/>
                <a:latin typeface="ArialMT"/>
              </a:rPr>
              <a:t> </a:t>
            </a:r>
            <a:r>
              <a:rPr lang="en-GB" sz="2200" dirty="0" err="1">
                <a:effectLst/>
                <a:latin typeface="ArialMT"/>
              </a:rPr>
              <a:t>manageriali</a:t>
            </a:r>
            <a:r>
              <a:rPr lang="en-GB" sz="2200" dirty="0">
                <a:effectLst/>
                <a:latin typeface="ArialMT"/>
              </a:rPr>
              <a:t>, </a:t>
            </a:r>
            <a:r>
              <a:rPr lang="en-GB" sz="2200" dirty="0" err="1">
                <a:effectLst/>
                <a:latin typeface="ArialMT"/>
              </a:rPr>
              <a:t>che</a:t>
            </a:r>
            <a:r>
              <a:rPr lang="en-GB" sz="2200" dirty="0">
                <a:effectLst/>
                <a:latin typeface="ArialMT"/>
              </a:rPr>
              <a:t> </a:t>
            </a:r>
            <a:r>
              <a:rPr lang="en-GB" sz="2200" dirty="0" err="1">
                <a:effectLst/>
                <a:latin typeface="ArialMT"/>
              </a:rPr>
              <a:t>guardano</a:t>
            </a:r>
            <a:r>
              <a:rPr lang="en-GB" sz="2200" dirty="0">
                <a:effectLst/>
                <a:latin typeface="ArialMT"/>
              </a:rPr>
              <a:t> </a:t>
            </a:r>
            <a:r>
              <a:rPr lang="en-GB" sz="2200" dirty="0" err="1">
                <a:effectLst/>
                <a:latin typeface="ArialMT"/>
              </a:rPr>
              <a:t>alla</a:t>
            </a:r>
            <a:r>
              <a:rPr lang="en-GB" sz="2200" dirty="0">
                <a:effectLst/>
                <a:latin typeface="ArialMT"/>
              </a:rPr>
              <a:t> HRM come a uno </a:t>
            </a:r>
            <a:r>
              <a:rPr lang="en-GB" sz="2200" dirty="0" err="1">
                <a:effectLst/>
                <a:latin typeface="ArialMT"/>
              </a:rPr>
              <a:t>strumento</a:t>
            </a:r>
            <a:r>
              <a:rPr lang="en-GB" sz="2200" dirty="0">
                <a:effectLst/>
                <a:latin typeface="ArialMT"/>
              </a:rPr>
              <a:t> </a:t>
            </a:r>
            <a:r>
              <a:rPr lang="en-GB" sz="2200" dirty="0" err="1">
                <a:effectLst/>
                <a:latin typeface="ArialMT"/>
              </a:rPr>
              <a:t>volto</a:t>
            </a:r>
            <a:r>
              <a:rPr lang="en-GB" sz="2200" dirty="0">
                <a:effectLst/>
                <a:latin typeface="ArialMT"/>
              </a:rPr>
              <a:t> ad </a:t>
            </a:r>
            <a:r>
              <a:rPr lang="en-GB" sz="2200" dirty="0" err="1">
                <a:effectLst/>
                <a:latin typeface="ArialMT"/>
              </a:rPr>
              <a:t>aumentare</a:t>
            </a:r>
            <a:r>
              <a:rPr lang="en-GB" sz="2200" dirty="0">
                <a:effectLst/>
                <a:latin typeface="ArialMT"/>
              </a:rPr>
              <a:t> la </a:t>
            </a:r>
            <a:r>
              <a:rPr lang="en-GB" sz="2200" dirty="0" err="1">
                <a:effectLst/>
                <a:latin typeface="ArialMT"/>
              </a:rPr>
              <a:t>capacita</a:t>
            </a:r>
            <a:r>
              <a:rPr lang="en-GB" sz="2200" dirty="0">
                <a:effectLst/>
                <a:latin typeface="ArialMT"/>
              </a:rPr>
              <a:t>̀ di </a:t>
            </a:r>
            <a:r>
              <a:rPr lang="en-GB" sz="2200" dirty="0" err="1">
                <a:effectLst/>
                <a:latin typeface="ArialMT"/>
              </a:rPr>
              <a:t>creazione</a:t>
            </a:r>
            <a:r>
              <a:rPr lang="en-GB" sz="2200" dirty="0">
                <a:effectLst/>
                <a:latin typeface="ArialMT"/>
              </a:rPr>
              <a:t> di </a:t>
            </a:r>
            <a:r>
              <a:rPr lang="en-GB" sz="2200" dirty="0" err="1">
                <a:effectLst/>
                <a:latin typeface="ArialMT"/>
              </a:rPr>
              <a:t>valore</a:t>
            </a:r>
            <a:r>
              <a:rPr lang="en-GB" sz="2200" dirty="0">
                <a:effectLst/>
                <a:latin typeface="ArialMT"/>
              </a:rPr>
              <a:t> da </a:t>
            </a:r>
            <a:r>
              <a:rPr lang="en-GB" sz="2200" dirty="0" err="1">
                <a:effectLst/>
                <a:latin typeface="ArialMT"/>
              </a:rPr>
              <a:t>parte</a:t>
            </a:r>
            <a:r>
              <a:rPr lang="en-GB" sz="2200" dirty="0">
                <a:effectLst/>
                <a:latin typeface="ArialMT"/>
              </a:rPr>
              <a:t> </a:t>
            </a:r>
            <a:r>
              <a:rPr lang="en-GB" sz="2200" dirty="0" err="1">
                <a:effectLst/>
                <a:latin typeface="ArialMT"/>
              </a:rPr>
              <a:t>dell'impresa</a:t>
            </a:r>
            <a:r>
              <a:rPr lang="en-GB" sz="2200" dirty="0">
                <a:effectLst/>
                <a:latin typeface="ArialMT"/>
              </a:rPr>
              <a:t> [prima </a:t>
            </a:r>
            <a:r>
              <a:rPr lang="en-GB" sz="2200" dirty="0" err="1">
                <a:effectLst/>
                <a:latin typeface="ArialMT"/>
              </a:rPr>
              <a:t>parte</a:t>
            </a:r>
            <a:r>
              <a:rPr lang="en-GB" sz="2200" dirty="0">
                <a:effectLst/>
                <a:latin typeface="ArialMT"/>
              </a:rPr>
              <a:t> del </a:t>
            </a:r>
            <a:r>
              <a:rPr lang="en-GB" sz="2200" dirty="0" err="1">
                <a:effectLst/>
                <a:latin typeface="ArialMT"/>
              </a:rPr>
              <a:t>manuale</a:t>
            </a:r>
            <a:r>
              <a:rPr lang="en-GB" sz="2200" dirty="0">
                <a:effectLst/>
                <a:latin typeface="ArialMT"/>
              </a:rPr>
              <a:t>]. </a:t>
            </a:r>
            <a:endParaRPr lang="en-GB" sz="2200" dirty="0">
              <a:effectLst/>
            </a:endParaRPr>
          </a:p>
          <a:p>
            <a:r>
              <a:rPr lang="en-GB" sz="2200" dirty="0">
                <a:effectLst/>
                <a:latin typeface="ArialMT"/>
              </a:rPr>
              <a:t>La </a:t>
            </a:r>
            <a:r>
              <a:rPr lang="en-GB" sz="2200" b="1" dirty="0" err="1">
                <a:effectLst/>
                <a:latin typeface="Arial" panose="020B0604020202020204" pitchFamily="34" charset="0"/>
              </a:rPr>
              <a:t>tradizione</a:t>
            </a:r>
            <a:r>
              <a:rPr lang="en-GB" sz="2200" b="1" dirty="0">
                <a:effectLst/>
                <a:latin typeface="Arial" panose="020B0604020202020204" pitchFamily="34" charset="0"/>
              </a:rPr>
              <a:t> del </a:t>
            </a:r>
            <a:r>
              <a:rPr lang="en-GB" sz="2200" b="1" dirty="0" err="1">
                <a:effectLst/>
                <a:latin typeface="Arial" panose="020B0604020202020204" pitchFamily="34" charset="0"/>
              </a:rPr>
              <a:t>processo</a:t>
            </a:r>
            <a:r>
              <a:rPr lang="en-GB" sz="2200" b="1" dirty="0">
                <a:effectLst/>
                <a:latin typeface="Arial" panose="020B0604020202020204" pitchFamily="34" charset="0"/>
              </a:rPr>
              <a:t> di </a:t>
            </a:r>
            <a:r>
              <a:rPr lang="en-GB" sz="2200" b="1" dirty="0" err="1">
                <a:effectLst/>
                <a:latin typeface="Arial" panose="020B0604020202020204" pitchFamily="34" charset="0"/>
              </a:rPr>
              <a:t>lavoro</a:t>
            </a:r>
            <a:r>
              <a:rPr lang="en-GB" sz="2200" b="1" dirty="0">
                <a:effectLst/>
                <a:latin typeface="Arial" panose="020B0604020202020204" pitchFamily="34" charset="0"/>
              </a:rPr>
              <a:t> </a:t>
            </a:r>
            <a:r>
              <a:rPr lang="en-GB" sz="2200" dirty="0" err="1">
                <a:effectLst/>
                <a:latin typeface="ArialMT"/>
              </a:rPr>
              <a:t>si</a:t>
            </a:r>
            <a:r>
              <a:rPr lang="en-GB" sz="2200" dirty="0">
                <a:effectLst/>
                <a:latin typeface="ArialMT"/>
              </a:rPr>
              <a:t> </a:t>
            </a:r>
            <a:r>
              <a:rPr lang="en-GB" sz="2200" dirty="0" err="1">
                <a:effectLst/>
                <a:latin typeface="ArialMT"/>
              </a:rPr>
              <a:t>concentra</a:t>
            </a:r>
            <a:r>
              <a:rPr lang="en-GB" sz="2200" dirty="0">
                <a:effectLst/>
                <a:latin typeface="ArialMT"/>
              </a:rPr>
              <a:t> </a:t>
            </a:r>
            <a:r>
              <a:rPr lang="en-GB" sz="2200" dirty="0" err="1">
                <a:effectLst/>
                <a:latin typeface="ArialMT"/>
              </a:rPr>
              <a:t>sul</a:t>
            </a:r>
            <a:r>
              <a:rPr lang="en-GB" sz="2200" dirty="0">
                <a:effectLst/>
                <a:latin typeface="ArialMT"/>
              </a:rPr>
              <a:t> </a:t>
            </a:r>
            <a:r>
              <a:rPr lang="en-GB" sz="2200" dirty="0" err="1">
                <a:effectLst/>
                <a:latin typeface="ArialMT"/>
              </a:rPr>
              <a:t>controllo</a:t>
            </a:r>
            <a:r>
              <a:rPr lang="en-GB" sz="2200" dirty="0">
                <a:effectLst/>
                <a:latin typeface="ArialMT"/>
              </a:rPr>
              <a:t> da </a:t>
            </a:r>
            <a:r>
              <a:rPr lang="en-GB" sz="2200" dirty="0" err="1">
                <a:effectLst/>
                <a:latin typeface="ArialMT"/>
              </a:rPr>
              <a:t>parte</a:t>
            </a:r>
            <a:r>
              <a:rPr lang="en-GB" sz="2200" dirty="0">
                <a:effectLst/>
                <a:latin typeface="ArialMT"/>
              </a:rPr>
              <a:t> del management e </a:t>
            </a:r>
            <a:r>
              <a:rPr lang="en-GB" sz="2200" dirty="0" err="1">
                <a:effectLst/>
                <a:latin typeface="ArialMT"/>
              </a:rPr>
              <a:t>sulla</a:t>
            </a:r>
            <a:r>
              <a:rPr lang="en-GB" sz="2200" dirty="0">
                <a:effectLst/>
                <a:latin typeface="ArialMT"/>
              </a:rPr>
              <a:t> </a:t>
            </a:r>
            <a:r>
              <a:rPr lang="en-GB" sz="2200" dirty="0" err="1">
                <a:effectLst/>
                <a:latin typeface="ArialMT"/>
              </a:rPr>
              <a:t>ricerca</a:t>
            </a:r>
            <a:r>
              <a:rPr lang="en-GB" sz="2200" dirty="0">
                <a:effectLst/>
                <a:latin typeface="ArialMT"/>
              </a:rPr>
              <a:t> di </a:t>
            </a:r>
            <a:r>
              <a:rPr lang="en-GB" sz="2200" dirty="0" err="1">
                <a:effectLst/>
                <a:latin typeface="ArialMT"/>
              </a:rPr>
              <a:t>autonomia</a:t>
            </a:r>
            <a:r>
              <a:rPr lang="en-GB" sz="2200" dirty="0">
                <a:effectLst/>
                <a:latin typeface="ArialMT"/>
              </a:rPr>
              <a:t> da </a:t>
            </a:r>
            <a:r>
              <a:rPr lang="en-GB" sz="2200" dirty="0" err="1">
                <a:effectLst/>
                <a:latin typeface="ArialMT"/>
              </a:rPr>
              <a:t>parte</a:t>
            </a:r>
            <a:r>
              <a:rPr lang="en-GB" sz="2200" dirty="0">
                <a:effectLst/>
                <a:latin typeface="ArialMT"/>
              </a:rPr>
              <a:t> </a:t>
            </a:r>
            <a:r>
              <a:rPr lang="en-GB" sz="2200" dirty="0" err="1">
                <a:effectLst/>
                <a:latin typeface="ArialMT"/>
              </a:rPr>
              <a:t>dei</a:t>
            </a:r>
            <a:r>
              <a:rPr lang="en-GB" sz="2200" dirty="0">
                <a:effectLst/>
                <a:latin typeface="ArialMT"/>
              </a:rPr>
              <a:t>/</a:t>
            </a:r>
            <a:r>
              <a:rPr lang="en-GB" sz="2200" dirty="0" err="1">
                <a:effectLst/>
                <a:latin typeface="ArialMT"/>
              </a:rPr>
              <a:t>lle</a:t>
            </a:r>
            <a:r>
              <a:rPr lang="en-GB" sz="2200" dirty="0">
                <a:effectLst/>
                <a:latin typeface="ArialMT"/>
              </a:rPr>
              <a:t> </a:t>
            </a:r>
            <a:r>
              <a:rPr lang="en-GB" sz="2200" dirty="0" err="1">
                <a:effectLst/>
                <a:latin typeface="ArialMT"/>
              </a:rPr>
              <a:t>lavoratori</a:t>
            </a:r>
            <a:r>
              <a:rPr lang="en-GB" sz="2200" dirty="0">
                <a:effectLst/>
                <a:latin typeface="ArialMT"/>
              </a:rPr>
              <a:t>/</a:t>
            </a:r>
            <a:r>
              <a:rPr lang="en-GB" sz="2200" dirty="0" err="1">
                <a:effectLst/>
                <a:latin typeface="ArialMT"/>
              </a:rPr>
              <a:t>trici</a:t>
            </a:r>
            <a:r>
              <a:rPr lang="en-GB" sz="2200" dirty="0">
                <a:effectLst/>
                <a:latin typeface="ArialMT"/>
              </a:rPr>
              <a:t>. </a:t>
            </a:r>
            <a:endParaRPr lang="en-GB" sz="2200" dirty="0">
              <a:effectLst/>
            </a:endParaRPr>
          </a:p>
          <a:p>
            <a:pPr lvl="1"/>
            <a:r>
              <a:rPr lang="en-GB" sz="2200" dirty="0" err="1">
                <a:effectLst/>
                <a:latin typeface="ArialMT"/>
              </a:rPr>
              <a:t>Approccio</a:t>
            </a:r>
            <a:r>
              <a:rPr lang="en-GB" sz="2200" dirty="0">
                <a:effectLst/>
                <a:latin typeface="ArialMT"/>
              </a:rPr>
              <a:t> </a:t>
            </a:r>
            <a:r>
              <a:rPr lang="en-GB" sz="2200" dirty="0" err="1">
                <a:effectLst/>
                <a:latin typeface="ArialMT"/>
              </a:rPr>
              <a:t>persistenza</a:t>
            </a:r>
            <a:r>
              <a:rPr lang="en-GB" sz="2200" dirty="0">
                <a:effectLst/>
                <a:latin typeface="ArialMT"/>
              </a:rPr>
              <a:t> </a:t>
            </a:r>
            <a:r>
              <a:rPr lang="en-GB" sz="2200" dirty="0" err="1">
                <a:effectLst/>
                <a:latin typeface="ArialMT"/>
              </a:rPr>
              <a:t>modello</a:t>
            </a:r>
            <a:r>
              <a:rPr lang="en-GB" sz="2200" dirty="0">
                <a:effectLst/>
                <a:latin typeface="ArialMT"/>
              </a:rPr>
              <a:t> </a:t>
            </a:r>
            <a:r>
              <a:rPr lang="en-GB" sz="2200" dirty="0" err="1">
                <a:effectLst/>
                <a:latin typeface="ArialMT"/>
              </a:rPr>
              <a:t>taylorista</a:t>
            </a:r>
            <a:r>
              <a:rPr lang="en-GB" sz="2200" dirty="0">
                <a:effectLst/>
                <a:latin typeface="ArialMT"/>
              </a:rPr>
              <a:t> → </a:t>
            </a:r>
            <a:r>
              <a:rPr lang="en-GB" sz="2200" dirty="0" err="1">
                <a:effectLst/>
                <a:latin typeface="ArialMT"/>
              </a:rPr>
              <a:t>sfiducia</a:t>
            </a:r>
            <a:r>
              <a:rPr lang="en-GB" sz="2200" dirty="0">
                <a:effectLst/>
                <a:latin typeface="ArialMT"/>
              </a:rPr>
              <a:t> </a:t>
            </a:r>
            <a:r>
              <a:rPr lang="en-GB" sz="2200" dirty="0" err="1">
                <a:effectLst/>
                <a:latin typeface="ArialMT"/>
              </a:rPr>
              <a:t>nei</a:t>
            </a:r>
            <a:r>
              <a:rPr lang="en-GB" sz="2200" dirty="0">
                <a:effectLst/>
                <a:latin typeface="ArialMT"/>
              </a:rPr>
              <a:t> </a:t>
            </a:r>
            <a:r>
              <a:rPr lang="en-GB" sz="2200" dirty="0" err="1">
                <a:effectLst/>
                <a:latin typeface="ArialMT"/>
              </a:rPr>
              <a:t>confronti</a:t>
            </a:r>
            <a:r>
              <a:rPr lang="en-GB" sz="2200" dirty="0">
                <a:effectLst/>
                <a:latin typeface="ArialMT"/>
              </a:rPr>
              <a:t> </a:t>
            </a:r>
            <a:r>
              <a:rPr lang="en-GB" sz="2200" dirty="0" err="1">
                <a:effectLst/>
                <a:latin typeface="ArialMT"/>
              </a:rPr>
              <a:t>dei</a:t>
            </a:r>
            <a:r>
              <a:rPr lang="en-GB" sz="2200" dirty="0">
                <a:effectLst/>
                <a:latin typeface="ArialMT"/>
              </a:rPr>
              <a:t>/</a:t>
            </a:r>
            <a:r>
              <a:rPr lang="en-GB" sz="2200" dirty="0" err="1">
                <a:effectLst/>
                <a:latin typeface="ArialMT"/>
              </a:rPr>
              <a:t>lle</a:t>
            </a:r>
            <a:r>
              <a:rPr lang="en-GB" sz="2200" dirty="0">
                <a:effectLst/>
                <a:latin typeface="ArialMT"/>
              </a:rPr>
              <a:t> </a:t>
            </a:r>
            <a:r>
              <a:rPr lang="en-GB" sz="2200" dirty="0" err="1">
                <a:effectLst/>
                <a:latin typeface="ArialMT"/>
              </a:rPr>
              <a:t>lavoratori</a:t>
            </a:r>
            <a:r>
              <a:rPr lang="en-GB" sz="2200" dirty="0">
                <a:effectLst/>
                <a:latin typeface="ArialMT"/>
              </a:rPr>
              <a:t>/</a:t>
            </a:r>
            <a:r>
              <a:rPr lang="en-GB" sz="2200" dirty="0" err="1">
                <a:effectLst/>
                <a:latin typeface="ArialMT"/>
              </a:rPr>
              <a:t>trici</a:t>
            </a:r>
            <a:r>
              <a:rPr lang="en-GB" sz="2200" dirty="0">
                <a:effectLst/>
                <a:latin typeface="ArialMT"/>
              </a:rPr>
              <a:t>. </a:t>
            </a:r>
            <a:endParaRPr lang="en-GB" sz="2200" dirty="0">
              <a:effectLst/>
            </a:endParaRPr>
          </a:p>
          <a:p>
            <a:pPr lvl="1"/>
            <a:r>
              <a:rPr lang="en-GB" sz="2200" dirty="0" err="1">
                <a:effectLst/>
                <a:latin typeface="ArialMT"/>
              </a:rPr>
              <a:t>Approccio</a:t>
            </a:r>
            <a:r>
              <a:rPr lang="en-GB" sz="2200" dirty="0">
                <a:effectLst/>
                <a:latin typeface="ArialMT"/>
              </a:rPr>
              <a:t> </a:t>
            </a:r>
            <a:r>
              <a:rPr lang="en-GB" sz="2200" dirty="0" err="1">
                <a:effectLst/>
                <a:latin typeface="ArialMT"/>
              </a:rPr>
              <a:t>focalizzato</a:t>
            </a:r>
            <a:r>
              <a:rPr lang="en-GB" sz="2200" dirty="0">
                <a:effectLst/>
                <a:latin typeface="ArialMT"/>
              </a:rPr>
              <a:t> </a:t>
            </a:r>
            <a:r>
              <a:rPr lang="en-GB" sz="2200" dirty="0" err="1">
                <a:effectLst/>
                <a:latin typeface="ArialMT"/>
              </a:rPr>
              <a:t>su</a:t>
            </a:r>
            <a:r>
              <a:rPr lang="en-GB" sz="2200" dirty="0">
                <a:effectLst/>
                <a:latin typeface="ArialMT"/>
              </a:rPr>
              <a:t> </a:t>
            </a:r>
            <a:r>
              <a:rPr lang="en-GB" sz="2200" dirty="0" err="1">
                <a:effectLst/>
                <a:latin typeface="ArialMT"/>
              </a:rPr>
              <a:t>controllo</a:t>
            </a:r>
            <a:r>
              <a:rPr lang="en-GB" sz="2200" dirty="0">
                <a:effectLst/>
                <a:latin typeface="ArialMT"/>
              </a:rPr>
              <a:t> come </a:t>
            </a:r>
            <a:r>
              <a:rPr lang="en-GB" sz="2200" dirty="0" err="1">
                <a:effectLst/>
                <a:latin typeface="ArialMT"/>
              </a:rPr>
              <a:t>sorveglianza</a:t>
            </a:r>
            <a:r>
              <a:rPr lang="en-GB" sz="2200" dirty="0">
                <a:effectLst/>
                <a:latin typeface="ArialMT"/>
              </a:rPr>
              <a:t> </a:t>
            </a:r>
            <a:r>
              <a:rPr lang="en-GB" sz="2200" dirty="0" err="1">
                <a:effectLst/>
                <a:latin typeface="ArialMT"/>
              </a:rPr>
              <a:t>pervasiva</a:t>
            </a:r>
            <a:r>
              <a:rPr lang="en-GB" sz="2200" dirty="0">
                <a:effectLst/>
                <a:latin typeface="ArialMT"/>
              </a:rPr>
              <a:t> / </a:t>
            </a:r>
            <a:r>
              <a:rPr lang="en-GB" sz="2200" dirty="0" err="1">
                <a:effectLst/>
                <a:latin typeface="ArialMT"/>
              </a:rPr>
              <a:t>interiorizzazione</a:t>
            </a:r>
            <a:r>
              <a:rPr lang="en-GB" sz="2200" dirty="0">
                <a:effectLst/>
                <a:latin typeface="ArialMT"/>
              </a:rPr>
              <a:t> (Foucault). </a:t>
            </a:r>
            <a:endParaRPr lang="en-GB" sz="2200" dirty="0">
              <a:effectLst/>
            </a:endParaRPr>
          </a:p>
          <a:p>
            <a:r>
              <a:rPr lang="en-GB" sz="2200" dirty="0">
                <a:effectLst/>
                <a:latin typeface="ArialMT"/>
              </a:rPr>
              <a:t>La </a:t>
            </a:r>
            <a:r>
              <a:rPr lang="en-GB" sz="2200" b="1" dirty="0" err="1">
                <a:effectLst/>
                <a:latin typeface="Arial" panose="020B0604020202020204" pitchFamily="34" charset="0"/>
              </a:rPr>
              <a:t>tradizione</a:t>
            </a:r>
            <a:r>
              <a:rPr lang="en-GB" sz="2200" b="1" dirty="0">
                <a:effectLst/>
                <a:latin typeface="Arial" panose="020B0604020202020204" pitchFamily="34" charset="0"/>
              </a:rPr>
              <a:t> </a:t>
            </a:r>
            <a:r>
              <a:rPr lang="en-GB" sz="2200" b="1" dirty="0" err="1">
                <a:effectLst/>
                <a:latin typeface="Arial" panose="020B0604020202020204" pitchFamily="34" charset="0"/>
              </a:rPr>
              <a:t>delle</a:t>
            </a:r>
            <a:r>
              <a:rPr lang="en-GB" sz="2200" b="1" dirty="0">
                <a:effectLst/>
                <a:latin typeface="Arial" panose="020B0604020202020204" pitchFamily="34" charset="0"/>
              </a:rPr>
              <a:t> </a:t>
            </a:r>
            <a:r>
              <a:rPr lang="en-GB" sz="2200" b="1" dirty="0" err="1">
                <a:effectLst/>
                <a:latin typeface="Arial" panose="020B0604020202020204" pitchFamily="34" charset="0"/>
              </a:rPr>
              <a:t>relazioni</a:t>
            </a:r>
            <a:r>
              <a:rPr lang="en-GB" sz="2200" b="1" dirty="0">
                <a:effectLst/>
                <a:latin typeface="Arial" panose="020B0604020202020204" pitchFamily="34" charset="0"/>
              </a:rPr>
              <a:t> </a:t>
            </a:r>
            <a:r>
              <a:rPr lang="en-GB" sz="2200" b="1" dirty="0" err="1">
                <a:effectLst/>
                <a:latin typeface="Arial" panose="020B0604020202020204" pitchFamily="34" charset="0"/>
              </a:rPr>
              <a:t>industrial</a:t>
            </a:r>
            <a:r>
              <a:rPr lang="en-GB" sz="2200" dirty="0" err="1">
                <a:effectLst/>
                <a:latin typeface="ArialMT"/>
              </a:rPr>
              <a:t>i</a:t>
            </a:r>
            <a:r>
              <a:rPr lang="en-GB" sz="2200" dirty="0">
                <a:effectLst/>
                <a:latin typeface="ArialMT"/>
              </a:rPr>
              <a:t>, </a:t>
            </a:r>
            <a:r>
              <a:rPr lang="en-GB" sz="2200" dirty="0" err="1">
                <a:effectLst/>
                <a:latin typeface="ArialMT"/>
              </a:rPr>
              <a:t>che</a:t>
            </a:r>
            <a:r>
              <a:rPr lang="en-GB" sz="2200" dirty="0">
                <a:effectLst/>
                <a:latin typeface="ArialMT"/>
              </a:rPr>
              <a:t> </a:t>
            </a:r>
            <a:r>
              <a:rPr lang="en-GB" sz="2200" dirty="0" err="1">
                <a:effectLst/>
                <a:latin typeface="ArialMT"/>
              </a:rPr>
              <a:t>leggono</a:t>
            </a:r>
            <a:r>
              <a:rPr lang="en-GB" sz="2200" dirty="0">
                <a:effectLst/>
                <a:latin typeface="ArialMT"/>
              </a:rPr>
              <a:t> la HRM </a:t>
            </a:r>
            <a:r>
              <a:rPr lang="en-GB" sz="2200" dirty="0" err="1">
                <a:effectLst/>
                <a:latin typeface="ArialMT"/>
              </a:rPr>
              <a:t>all'interno</a:t>
            </a:r>
            <a:r>
              <a:rPr lang="en-GB" sz="2200" dirty="0">
                <a:effectLst/>
                <a:latin typeface="ArialMT"/>
              </a:rPr>
              <a:t> di un </a:t>
            </a:r>
            <a:r>
              <a:rPr lang="en-GB" sz="2200" dirty="0" err="1">
                <a:effectLst/>
                <a:latin typeface="ArialMT"/>
              </a:rPr>
              <a:t>contesto</a:t>
            </a:r>
            <a:r>
              <a:rPr lang="en-GB" sz="2200" dirty="0">
                <a:effectLst/>
                <a:latin typeface="ArialMT"/>
              </a:rPr>
              <a:t> di </a:t>
            </a:r>
            <a:r>
              <a:rPr lang="en-GB" sz="2200" dirty="0" err="1">
                <a:effectLst/>
                <a:latin typeface="ArialMT"/>
              </a:rPr>
              <a:t>relazioni</a:t>
            </a:r>
            <a:r>
              <a:rPr lang="en-GB" sz="2200" dirty="0">
                <a:effectLst/>
                <a:latin typeface="ArialMT"/>
              </a:rPr>
              <a:t> di </a:t>
            </a:r>
            <a:r>
              <a:rPr lang="en-GB" sz="2200" dirty="0" err="1">
                <a:effectLst/>
                <a:latin typeface="ArialMT"/>
              </a:rPr>
              <a:t>lavoro</a:t>
            </a:r>
            <a:r>
              <a:rPr lang="en-GB" sz="2200" dirty="0">
                <a:effectLst/>
                <a:latin typeface="ArialMT"/>
              </a:rPr>
              <a:t> (</a:t>
            </a:r>
            <a:r>
              <a:rPr lang="en-GB" sz="2200" dirty="0" err="1">
                <a:effectLst/>
                <a:latin typeface="ArialMT"/>
              </a:rPr>
              <a:t>cooperazione</a:t>
            </a:r>
            <a:r>
              <a:rPr lang="en-GB" sz="2200" dirty="0">
                <a:effectLst/>
                <a:latin typeface="ArialMT"/>
              </a:rPr>
              <a:t>/</a:t>
            </a:r>
            <a:r>
              <a:rPr lang="en-GB" sz="2200" dirty="0" err="1">
                <a:effectLst/>
                <a:latin typeface="ArialMT"/>
              </a:rPr>
              <a:t>conflitto</a:t>
            </a:r>
            <a:r>
              <a:rPr lang="en-GB" sz="2200" dirty="0">
                <a:effectLst/>
                <a:latin typeface="ArialMT"/>
              </a:rPr>
              <a:t>). </a:t>
            </a:r>
            <a:endParaRPr lang="en-GB" sz="2200" dirty="0">
              <a:effectLst/>
            </a:endParaRPr>
          </a:p>
          <a:p>
            <a:endParaRPr lang="en-IT" sz="2200" dirty="0"/>
          </a:p>
        </p:txBody>
      </p:sp>
    </p:spTree>
    <p:extLst>
      <p:ext uri="{BB962C8B-B14F-4D97-AF65-F5344CB8AC3E}">
        <p14:creationId xmlns:p14="http://schemas.microsoft.com/office/powerpoint/2010/main" val="255835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5C27B-A705-2F46-942B-E1F1A75125B7}"/>
              </a:ext>
            </a:extLst>
          </p:cNvPr>
          <p:cNvSpPr>
            <a:spLocks noGrp="1"/>
          </p:cNvSpPr>
          <p:nvPr>
            <p:ph type="title"/>
          </p:nvPr>
        </p:nvSpPr>
        <p:spPr/>
        <p:txBody>
          <a:bodyPr/>
          <a:lstStyle/>
          <a:p>
            <a:pPr algn="ctr"/>
            <a:r>
              <a:rPr lang="en-IT" b="1" dirty="0"/>
              <a:t>Sindacati e diritti</a:t>
            </a:r>
          </a:p>
        </p:txBody>
      </p:sp>
      <p:sp>
        <p:nvSpPr>
          <p:cNvPr id="3" name="Content Placeholder 2">
            <a:extLst>
              <a:ext uri="{FF2B5EF4-FFF2-40B4-BE49-F238E27FC236}">
                <a16:creationId xmlns:a16="http://schemas.microsoft.com/office/drawing/2014/main" id="{75CED9C3-780F-AA7F-60A2-133C17440ADD}"/>
              </a:ext>
            </a:extLst>
          </p:cNvPr>
          <p:cNvSpPr>
            <a:spLocks noGrp="1"/>
          </p:cNvSpPr>
          <p:nvPr>
            <p:ph idx="1"/>
          </p:nvPr>
        </p:nvSpPr>
        <p:spPr>
          <a:xfrm>
            <a:off x="838200" y="1513653"/>
            <a:ext cx="10515600" cy="1240304"/>
          </a:xfrm>
        </p:spPr>
        <p:txBody>
          <a:bodyPr/>
          <a:lstStyle/>
          <a:p>
            <a:r>
              <a:rPr lang="en-GB" sz="1800" b="1" dirty="0">
                <a:solidFill>
                  <a:srgbClr val="002D5B"/>
                </a:solidFill>
                <a:effectLst/>
                <a:latin typeface="Verdana" panose="020B0604030504040204" pitchFamily="34" charset="0"/>
              </a:rPr>
              <a:t>CGIL</a:t>
            </a:r>
            <a:r>
              <a:rPr lang="en-GB" sz="1800" dirty="0">
                <a:solidFill>
                  <a:srgbClr val="002D5B"/>
                </a:solidFill>
                <a:effectLst/>
                <a:latin typeface="Verdana" panose="020B0604030504040204" pitchFamily="34" charset="0"/>
              </a:rPr>
              <a:t>: </a:t>
            </a:r>
            <a:r>
              <a:rPr lang="en-GB" sz="1800" dirty="0" err="1">
                <a:solidFill>
                  <a:srgbClr val="002D5B"/>
                </a:solidFill>
                <a:effectLst/>
                <a:latin typeface="Verdana" panose="020B0604030504040204" pitchFamily="34" charset="0"/>
              </a:rPr>
              <a:t>Confederazione</a:t>
            </a:r>
            <a:r>
              <a:rPr lang="en-GB" sz="1800" dirty="0">
                <a:solidFill>
                  <a:srgbClr val="002D5B"/>
                </a:solidFill>
                <a:effectLst/>
                <a:latin typeface="Verdana" panose="020B0604030504040204" pitchFamily="34" charset="0"/>
              </a:rPr>
              <a:t> </a:t>
            </a:r>
            <a:r>
              <a:rPr lang="en-GB" sz="1800" dirty="0" err="1">
                <a:solidFill>
                  <a:srgbClr val="002D5B"/>
                </a:solidFill>
                <a:latin typeface="Verdana" panose="020B0604030504040204" pitchFamily="34" charset="0"/>
              </a:rPr>
              <a:t>G</a:t>
            </a:r>
            <a:r>
              <a:rPr lang="en-GB" sz="1800" dirty="0" err="1">
                <a:solidFill>
                  <a:srgbClr val="002D5B"/>
                </a:solidFill>
                <a:effectLst/>
                <a:latin typeface="Verdana" panose="020B0604030504040204" pitchFamily="34" charset="0"/>
              </a:rPr>
              <a:t>enerale</a:t>
            </a:r>
            <a:r>
              <a:rPr lang="en-GB" sz="1800" dirty="0">
                <a:solidFill>
                  <a:srgbClr val="002D5B"/>
                </a:solidFill>
                <a:effectLst/>
                <a:latin typeface="Verdana" panose="020B0604030504040204" pitchFamily="34" charset="0"/>
              </a:rPr>
              <a:t> </a:t>
            </a:r>
            <a:r>
              <a:rPr lang="en-GB" sz="1800" dirty="0" err="1">
                <a:solidFill>
                  <a:srgbClr val="002D5B"/>
                </a:solidFill>
                <a:latin typeface="Verdana" panose="020B0604030504040204" pitchFamily="34" charset="0"/>
              </a:rPr>
              <a:t>I</a:t>
            </a:r>
            <a:r>
              <a:rPr lang="en-GB" sz="1800" dirty="0" err="1">
                <a:solidFill>
                  <a:srgbClr val="002D5B"/>
                </a:solidFill>
                <a:effectLst/>
                <a:latin typeface="Verdana" panose="020B0604030504040204" pitchFamily="34" charset="0"/>
              </a:rPr>
              <a:t>taliana</a:t>
            </a:r>
            <a:r>
              <a:rPr lang="en-GB" sz="1800" dirty="0">
                <a:solidFill>
                  <a:srgbClr val="002D5B"/>
                </a:solidFill>
                <a:effectLst/>
                <a:latin typeface="Verdana" panose="020B0604030504040204" pitchFamily="34" charset="0"/>
              </a:rPr>
              <a:t> del </a:t>
            </a:r>
            <a:r>
              <a:rPr lang="en-GB" sz="1800" dirty="0" err="1">
                <a:solidFill>
                  <a:srgbClr val="002D5B"/>
                </a:solidFill>
                <a:latin typeface="Verdana" panose="020B0604030504040204" pitchFamily="34" charset="0"/>
              </a:rPr>
              <a:t>L</a:t>
            </a:r>
            <a:r>
              <a:rPr lang="en-GB" sz="1800" dirty="0" err="1">
                <a:solidFill>
                  <a:srgbClr val="002D5B"/>
                </a:solidFill>
                <a:effectLst/>
                <a:latin typeface="Verdana" panose="020B0604030504040204" pitchFamily="34" charset="0"/>
              </a:rPr>
              <a:t>avoro</a:t>
            </a:r>
            <a:r>
              <a:rPr lang="en-GB" sz="1800" dirty="0">
                <a:solidFill>
                  <a:srgbClr val="002D5B"/>
                </a:solidFill>
                <a:effectLst/>
                <a:latin typeface="Verdana" panose="020B0604030504040204" pitchFamily="34" charset="0"/>
              </a:rPr>
              <a:t> ; </a:t>
            </a:r>
          </a:p>
          <a:p>
            <a:r>
              <a:rPr lang="en-GB" sz="1800" b="1" dirty="0">
                <a:solidFill>
                  <a:srgbClr val="002D5B"/>
                </a:solidFill>
                <a:effectLst/>
                <a:latin typeface="Verdana" panose="020B0604030504040204" pitchFamily="34" charset="0"/>
              </a:rPr>
              <a:t>CISL</a:t>
            </a:r>
            <a:r>
              <a:rPr lang="en-GB" sz="1800" dirty="0">
                <a:solidFill>
                  <a:srgbClr val="002D5B"/>
                </a:solidFill>
                <a:effectLst/>
                <a:latin typeface="Verdana" panose="020B0604030504040204" pitchFamily="34" charset="0"/>
              </a:rPr>
              <a:t>: </a:t>
            </a:r>
            <a:r>
              <a:rPr lang="en-GB" sz="1800" dirty="0" err="1">
                <a:solidFill>
                  <a:srgbClr val="002D5B"/>
                </a:solidFill>
                <a:effectLst/>
                <a:latin typeface="Verdana" panose="020B0604030504040204" pitchFamily="34" charset="0"/>
              </a:rPr>
              <a:t>Confederazione</a:t>
            </a:r>
            <a:r>
              <a:rPr lang="en-GB" sz="1800" dirty="0">
                <a:solidFill>
                  <a:srgbClr val="002D5B"/>
                </a:solidFill>
                <a:effectLst/>
                <a:latin typeface="Verdana" panose="020B0604030504040204" pitchFamily="34" charset="0"/>
              </a:rPr>
              <a:t> </a:t>
            </a:r>
            <a:r>
              <a:rPr lang="en-GB" sz="1800" dirty="0" err="1">
                <a:solidFill>
                  <a:srgbClr val="002D5B"/>
                </a:solidFill>
                <a:latin typeface="Verdana" panose="020B0604030504040204" pitchFamily="34" charset="0"/>
              </a:rPr>
              <a:t>I</a:t>
            </a:r>
            <a:r>
              <a:rPr lang="en-GB" sz="1800" dirty="0" err="1">
                <a:solidFill>
                  <a:srgbClr val="002D5B"/>
                </a:solidFill>
                <a:effectLst/>
                <a:latin typeface="Verdana" panose="020B0604030504040204" pitchFamily="34" charset="0"/>
              </a:rPr>
              <a:t>taliana</a:t>
            </a:r>
            <a:r>
              <a:rPr lang="en-GB" sz="1800" dirty="0">
                <a:solidFill>
                  <a:srgbClr val="002D5B"/>
                </a:solidFill>
                <a:effectLst/>
                <a:latin typeface="Verdana" panose="020B0604030504040204" pitchFamily="34" charset="0"/>
              </a:rPr>
              <a:t> </a:t>
            </a:r>
            <a:r>
              <a:rPr lang="en-GB" sz="1800" dirty="0" err="1">
                <a:solidFill>
                  <a:srgbClr val="002D5B"/>
                </a:solidFill>
                <a:latin typeface="Verdana" panose="020B0604030504040204" pitchFamily="34" charset="0"/>
              </a:rPr>
              <a:t>S</a:t>
            </a:r>
            <a:r>
              <a:rPr lang="en-GB" sz="1800" dirty="0" err="1">
                <a:solidFill>
                  <a:srgbClr val="002D5B"/>
                </a:solidFill>
                <a:effectLst/>
                <a:latin typeface="Verdana" panose="020B0604030504040204" pitchFamily="34" charset="0"/>
              </a:rPr>
              <a:t>indacati</a:t>
            </a:r>
            <a:r>
              <a:rPr lang="en-GB" sz="1800" dirty="0">
                <a:solidFill>
                  <a:srgbClr val="002D5B"/>
                </a:solidFill>
                <a:effectLst/>
                <a:latin typeface="Verdana" panose="020B0604030504040204" pitchFamily="34" charset="0"/>
              </a:rPr>
              <a:t> </a:t>
            </a:r>
            <a:r>
              <a:rPr lang="en-GB" sz="1800" dirty="0" err="1">
                <a:solidFill>
                  <a:srgbClr val="002D5B"/>
                </a:solidFill>
                <a:latin typeface="Verdana" panose="020B0604030504040204" pitchFamily="34" charset="0"/>
              </a:rPr>
              <a:t>L</a:t>
            </a:r>
            <a:r>
              <a:rPr lang="en-GB" sz="1800" dirty="0" err="1">
                <a:solidFill>
                  <a:srgbClr val="002D5B"/>
                </a:solidFill>
                <a:effectLst/>
                <a:latin typeface="Verdana" panose="020B0604030504040204" pitchFamily="34" charset="0"/>
              </a:rPr>
              <a:t>iberi</a:t>
            </a:r>
            <a:r>
              <a:rPr lang="en-GB" sz="1800" dirty="0">
                <a:solidFill>
                  <a:srgbClr val="002D5B"/>
                </a:solidFill>
                <a:effectLst/>
                <a:latin typeface="Verdana" panose="020B0604030504040204" pitchFamily="34" charset="0"/>
              </a:rPr>
              <a:t> ; </a:t>
            </a:r>
          </a:p>
          <a:p>
            <a:r>
              <a:rPr lang="en-GB" sz="1800" b="1" dirty="0">
                <a:solidFill>
                  <a:srgbClr val="002D5B"/>
                </a:solidFill>
                <a:effectLst/>
                <a:latin typeface="Verdana" panose="020B0604030504040204" pitchFamily="34" charset="0"/>
              </a:rPr>
              <a:t>UIL</a:t>
            </a:r>
            <a:r>
              <a:rPr lang="en-GB" sz="1800" dirty="0">
                <a:solidFill>
                  <a:srgbClr val="002D5B"/>
                </a:solidFill>
                <a:effectLst/>
                <a:latin typeface="Verdana" panose="020B0604030504040204" pitchFamily="34" charset="0"/>
              </a:rPr>
              <a:t>:   </a:t>
            </a:r>
            <a:r>
              <a:rPr lang="en-GB" sz="1800" dirty="0" err="1">
                <a:solidFill>
                  <a:srgbClr val="002D5B"/>
                </a:solidFill>
                <a:effectLst/>
                <a:latin typeface="Verdana" panose="020B0604030504040204" pitchFamily="34" charset="0"/>
              </a:rPr>
              <a:t>Unione</a:t>
            </a:r>
            <a:r>
              <a:rPr lang="en-GB" sz="1800" dirty="0">
                <a:solidFill>
                  <a:srgbClr val="002D5B"/>
                </a:solidFill>
                <a:effectLst/>
                <a:latin typeface="Verdana" panose="020B0604030504040204" pitchFamily="34" charset="0"/>
              </a:rPr>
              <a:t> </a:t>
            </a:r>
            <a:r>
              <a:rPr lang="en-GB" sz="1800" dirty="0" err="1">
                <a:solidFill>
                  <a:srgbClr val="002D5B"/>
                </a:solidFill>
                <a:latin typeface="Verdana" panose="020B0604030504040204" pitchFamily="34" charset="0"/>
              </a:rPr>
              <a:t>I</a:t>
            </a:r>
            <a:r>
              <a:rPr lang="en-GB" sz="1800" dirty="0" err="1">
                <a:solidFill>
                  <a:srgbClr val="002D5B"/>
                </a:solidFill>
                <a:effectLst/>
                <a:latin typeface="Verdana" panose="020B0604030504040204" pitchFamily="34" charset="0"/>
              </a:rPr>
              <a:t>taliana</a:t>
            </a:r>
            <a:r>
              <a:rPr lang="en-GB" sz="1800" dirty="0">
                <a:solidFill>
                  <a:srgbClr val="002D5B"/>
                </a:solidFill>
                <a:effectLst/>
                <a:latin typeface="Verdana" panose="020B0604030504040204" pitchFamily="34" charset="0"/>
              </a:rPr>
              <a:t> del </a:t>
            </a:r>
            <a:r>
              <a:rPr lang="en-GB" sz="1800" dirty="0" err="1">
                <a:solidFill>
                  <a:srgbClr val="002D5B"/>
                </a:solidFill>
                <a:latin typeface="Verdana" panose="020B0604030504040204" pitchFamily="34" charset="0"/>
              </a:rPr>
              <a:t>L</a:t>
            </a:r>
            <a:r>
              <a:rPr lang="en-GB" sz="1800" dirty="0" err="1">
                <a:solidFill>
                  <a:srgbClr val="002D5B"/>
                </a:solidFill>
                <a:effectLst/>
                <a:latin typeface="Verdana" panose="020B0604030504040204" pitchFamily="34" charset="0"/>
              </a:rPr>
              <a:t>avoro</a:t>
            </a:r>
            <a:r>
              <a:rPr lang="en-GB" sz="1800" dirty="0">
                <a:solidFill>
                  <a:srgbClr val="002D5B"/>
                </a:solidFill>
                <a:effectLst/>
                <a:latin typeface="Verdana" panose="020B0604030504040204" pitchFamily="34" charset="0"/>
              </a:rPr>
              <a:t>) </a:t>
            </a:r>
            <a:endParaRPr lang="en-GB" dirty="0">
              <a:effectLst/>
            </a:endParaRPr>
          </a:p>
          <a:p>
            <a:endParaRPr lang="en-IT" dirty="0"/>
          </a:p>
        </p:txBody>
      </p:sp>
      <p:pic>
        <p:nvPicPr>
          <p:cNvPr id="5" name="Picture 4">
            <a:extLst>
              <a:ext uri="{FF2B5EF4-FFF2-40B4-BE49-F238E27FC236}">
                <a16:creationId xmlns:a16="http://schemas.microsoft.com/office/drawing/2014/main" id="{9256EC3D-8FAF-B292-C614-F11AD3B855C7}"/>
              </a:ext>
            </a:extLst>
          </p:cNvPr>
          <p:cNvPicPr>
            <a:picLocks noChangeAspect="1"/>
          </p:cNvPicPr>
          <p:nvPr/>
        </p:nvPicPr>
        <p:blipFill>
          <a:blip r:embed="rId2"/>
          <a:stretch>
            <a:fillRect/>
          </a:stretch>
        </p:blipFill>
        <p:spPr>
          <a:xfrm>
            <a:off x="0" y="2973477"/>
            <a:ext cx="4189207" cy="2816274"/>
          </a:xfrm>
          <a:prstGeom prst="rect">
            <a:avLst/>
          </a:prstGeom>
        </p:spPr>
      </p:pic>
      <p:graphicFrame>
        <p:nvGraphicFramePr>
          <p:cNvPr id="9" name="TextBox 3">
            <a:extLst>
              <a:ext uri="{FF2B5EF4-FFF2-40B4-BE49-F238E27FC236}">
                <a16:creationId xmlns:a16="http://schemas.microsoft.com/office/drawing/2014/main" id="{91533BEB-1F15-07A4-F305-95973DD93697}"/>
              </a:ext>
            </a:extLst>
          </p:cNvPr>
          <p:cNvGraphicFramePr/>
          <p:nvPr>
            <p:extLst>
              <p:ext uri="{D42A27DB-BD31-4B8C-83A1-F6EECF244321}">
                <p14:modId xmlns:p14="http://schemas.microsoft.com/office/powerpoint/2010/main" val="432560023"/>
              </p:ext>
            </p:extLst>
          </p:nvPr>
        </p:nvGraphicFramePr>
        <p:xfrm>
          <a:off x="4189207" y="3012914"/>
          <a:ext cx="8002793" cy="341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5095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004390-22C1-5437-6269-9C684B331E9A}"/>
              </a:ext>
            </a:extLst>
          </p:cNvPr>
          <p:cNvSpPr>
            <a:spLocks noGrp="1"/>
          </p:cNvSpPr>
          <p:nvPr>
            <p:ph type="title"/>
          </p:nvPr>
        </p:nvSpPr>
        <p:spPr>
          <a:xfrm>
            <a:off x="838201" y="365125"/>
            <a:ext cx="5251316" cy="1807305"/>
          </a:xfrm>
        </p:spPr>
        <p:txBody>
          <a:bodyPr>
            <a:normAutofit/>
          </a:bodyPr>
          <a:lstStyle/>
          <a:p>
            <a:r>
              <a:rPr lang="en-IT" b="1" dirty="0"/>
              <a:t>Lavoro è(e) diritto, NB.:</a:t>
            </a:r>
            <a:endParaRPr lang="en-IT" b="1"/>
          </a:p>
        </p:txBody>
      </p:sp>
      <p:sp>
        <p:nvSpPr>
          <p:cNvPr id="3" name="Content Placeholder 2">
            <a:extLst>
              <a:ext uri="{FF2B5EF4-FFF2-40B4-BE49-F238E27FC236}">
                <a16:creationId xmlns:a16="http://schemas.microsoft.com/office/drawing/2014/main" id="{E4910FDF-BA50-2974-3C05-28D1B7C7B456}"/>
              </a:ext>
            </a:extLst>
          </p:cNvPr>
          <p:cNvSpPr>
            <a:spLocks noGrp="1"/>
          </p:cNvSpPr>
          <p:nvPr>
            <p:ph idx="1"/>
          </p:nvPr>
        </p:nvSpPr>
        <p:spPr>
          <a:xfrm>
            <a:off x="838200" y="2333297"/>
            <a:ext cx="4619621" cy="3843666"/>
          </a:xfrm>
        </p:spPr>
        <p:txBody>
          <a:bodyPr>
            <a:normAutofit/>
          </a:bodyPr>
          <a:lstStyle/>
          <a:p>
            <a:r>
              <a:rPr lang="en-GB" sz="1700">
                <a:effectLst/>
                <a:latin typeface="Verdana" panose="020B0604030504040204" pitchFamily="34" charset="0"/>
              </a:rPr>
              <a:t>Il lavoro come diritto, previsto dalla Costituzione, in questi anni è stato </a:t>
            </a:r>
            <a:r>
              <a:rPr lang="en-GB" sz="1700" b="1">
                <a:effectLst/>
                <a:latin typeface="Verdana" panose="020B0604030504040204" pitchFamily="34" charset="0"/>
              </a:rPr>
              <a:t>radicalmente negato</a:t>
            </a:r>
            <a:r>
              <a:rPr lang="en-GB" sz="1700">
                <a:effectLst/>
                <a:latin typeface="Verdana" panose="020B0604030504040204" pitchFamily="34" charset="0"/>
              </a:rPr>
              <a:t>, da una logica di mercato che, in nome della produttività e degli imperativi della globalizzazione, </a:t>
            </a:r>
            <a:r>
              <a:rPr lang="en-GB" sz="1700" b="1">
                <a:effectLst/>
                <a:latin typeface="Verdana" panose="020B0604030504040204" pitchFamily="34" charset="0"/>
              </a:rPr>
              <a:t>prosciuga i diritti</a:t>
            </a:r>
            <a:r>
              <a:rPr lang="en-GB" sz="1700">
                <a:effectLst/>
                <a:latin typeface="Verdana" panose="020B0604030504040204" pitchFamily="34" charset="0"/>
              </a:rPr>
              <a:t>. </a:t>
            </a:r>
            <a:endParaRPr lang="en-GB" sz="1700">
              <a:effectLst/>
            </a:endParaRPr>
          </a:p>
          <a:p>
            <a:r>
              <a:rPr lang="en-GB" sz="1700">
                <a:effectLst/>
                <a:latin typeface="Verdana" panose="020B0604030504040204" pitchFamily="34" charset="0"/>
              </a:rPr>
              <a:t>Viene </a:t>
            </a:r>
            <a:r>
              <a:rPr lang="en-GB" sz="1700" b="1">
                <a:effectLst/>
                <a:latin typeface="Verdana" panose="020B0604030504040204" pitchFamily="34" charset="0"/>
              </a:rPr>
              <a:t>spezzato il nesso tra lavoro e dignità</a:t>
            </a:r>
            <a:r>
              <a:rPr lang="en-GB" sz="1700">
                <a:effectLst/>
                <a:latin typeface="Verdana" panose="020B0604030504040204" pitchFamily="34" charset="0"/>
              </a:rPr>
              <a:t>, le persone sono ridotte a cose, a oggetti compatibili con le esigenze della produzione. </a:t>
            </a:r>
            <a:endParaRPr lang="en-GB" sz="1700">
              <a:effectLst/>
            </a:endParaRPr>
          </a:p>
          <a:p>
            <a:r>
              <a:rPr lang="en-GB" sz="1700">
                <a:effectLst/>
                <a:latin typeface="Verdana" panose="020B0604030504040204" pitchFamily="34" charset="0"/>
              </a:rPr>
              <a:t>Dall'esistenza libera e dignitosa si tende a passare ad una sorta di “grado zero” dell'esistenza, alla </a:t>
            </a:r>
            <a:r>
              <a:rPr lang="en-GB" sz="1700" b="1">
                <a:effectLst/>
                <a:latin typeface="Verdana" panose="020B0604030504040204" pitchFamily="34" charset="0"/>
              </a:rPr>
              <a:t>retribuzione come mera soglia di sopravvivenza. </a:t>
            </a:r>
            <a:endParaRPr lang="en-GB" sz="1700" b="1">
              <a:effectLst/>
            </a:endParaRPr>
          </a:p>
          <a:p>
            <a:endParaRPr lang="en-IT" sz="1700"/>
          </a:p>
        </p:txBody>
      </p:sp>
      <p:pic>
        <p:nvPicPr>
          <p:cNvPr id="4" name="Picture 3">
            <a:extLst>
              <a:ext uri="{FF2B5EF4-FFF2-40B4-BE49-F238E27FC236}">
                <a16:creationId xmlns:a16="http://schemas.microsoft.com/office/drawing/2014/main" id="{5A869B10-0096-F9E9-3A01-6CEA43C534B1}"/>
              </a:ext>
            </a:extLst>
          </p:cNvPr>
          <p:cNvPicPr>
            <a:picLocks noChangeAspect="1"/>
          </p:cNvPicPr>
          <p:nvPr/>
        </p:nvPicPr>
        <p:blipFill rotWithShape="1">
          <a:blip r:embed="rId2"/>
          <a:srcRect r="-2" b="1258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74189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821698-1EB1-7CD6-594C-A56259DD4AA0}"/>
              </a:ext>
            </a:extLst>
          </p:cNvPr>
          <p:cNvSpPr>
            <a:spLocks noGrp="1"/>
          </p:cNvSpPr>
          <p:nvPr>
            <p:ph type="title"/>
          </p:nvPr>
        </p:nvSpPr>
        <p:spPr>
          <a:xfrm>
            <a:off x="838200" y="365125"/>
            <a:ext cx="10515600" cy="1325563"/>
          </a:xfrm>
        </p:spPr>
        <p:txBody>
          <a:bodyPr>
            <a:normAutofit/>
          </a:bodyPr>
          <a:lstStyle/>
          <a:p>
            <a:pPr algn="ctr"/>
            <a:r>
              <a:rPr lang="en-IT" sz="5400" b="1"/>
              <a:t>Il management strategico</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F49A42D8-0269-9769-C08D-44630A39FF37}"/>
              </a:ext>
            </a:extLst>
          </p:cNvPr>
          <p:cNvGraphicFramePr>
            <a:graphicFrameLocks noGrp="1"/>
          </p:cNvGraphicFramePr>
          <p:nvPr>
            <p:ph idx="1"/>
            <p:extLst>
              <p:ext uri="{D42A27DB-BD31-4B8C-83A1-F6EECF244321}">
                <p14:modId xmlns:p14="http://schemas.microsoft.com/office/powerpoint/2010/main" val="2208685939"/>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3461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CABAB-5D0A-BC6C-EC8B-10B794E5EE13}"/>
              </a:ext>
            </a:extLst>
          </p:cNvPr>
          <p:cNvSpPr>
            <a:spLocks noGrp="1"/>
          </p:cNvSpPr>
          <p:nvPr>
            <p:ph type="title"/>
          </p:nvPr>
        </p:nvSpPr>
        <p:spPr/>
        <p:txBody>
          <a:bodyPr/>
          <a:lstStyle/>
          <a:p>
            <a:pPr algn="ctr"/>
            <a:r>
              <a:rPr lang="en-IT" dirty="0"/>
              <a:t>Matrice SWOT</a:t>
            </a:r>
          </a:p>
        </p:txBody>
      </p:sp>
      <p:graphicFrame>
        <p:nvGraphicFramePr>
          <p:cNvPr id="4" name="Table 4">
            <a:extLst>
              <a:ext uri="{FF2B5EF4-FFF2-40B4-BE49-F238E27FC236}">
                <a16:creationId xmlns:a16="http://schemas.microsoft.com/office/drawing/2014/main" id="{BC3A4BB4-1D52-5D2C-EDE2-0B9B5B348744}"/>
              </a:ext>
            </a:extLst>
          </p:cNvPr>
          <p:cNvGraphicFramePr>
            <a:graphicFrameLocks noGrp="1"/>
          </p:cNvGraphicFramePr>
          <p:nvPr>
            <p:ph idx="1"/>
            <p:extLst>
              <p:ext uri="{D42A27DB-BD31-4B8C-83A1-F6EECF244321}">
                <p14:modId xmlns:p14="http://schemas.microsoft.com/office/powerpoint/2010/main" val="946463670"/>
              </p:ext>
            </p:extLst>
          </p:nvPr>
        </p:nvGraphicFramePr>
        <p:xfrm>
          <a:off x="838200" y="1825625"/>
          <a:ext cx="10515600" cy="4668520"/>
        </p:xfrm>
        <a:graphic>
          <a:graphicData uri="http://schemas.openxmlformats.org/drawingml/2006/table">
            <a:tbl>
              <a:tblPr firstRow="1" bandRow="1">
                <a:tableStyleId>{5C22544A-7EE6-4342-B048-85BDC9FD1C3A}</a:tableStyleId>
              </a:tblPr>
              <a:tblGrid>
                <a:gridCol w="1033631">
                  <a:extLst>
                    <a:ext uri="{9D8B030D-6E8A-4147-A177-3AD203B41FA5}">
                      <a16:colId xmlns:a16="http://schemas.microsoft.com/office/drawing/2014/main" val="3079213774"/>
                    </a:ext>
                  </a:extLst>
                </a:gridCol>
                <a:gridCol w="5976769">
                  <a:extLst>
                    <a:ext uri="{9D8B030D-6E8A-4147-A177-3AD203B41FA5}">
                      <a16:colId xmlns:a16="http://schemas.microsoft.com/office/drawing/2014/main" val="2325346849"/>
                    </a:ext>
                  </a:extLst>
                </a:gridCol>
                <a:gridCol w="3505200">
                  <a:extLst>
                    <a:ext uri="{9D8B030D-6E8A-4147-A177-3AD203B41FA5}">
                      <a16:colId xmlns:a16="http://schemas.microsoft.com/office/drawing/2014/main" val="1667994124"/>
                    </a:ext>
                  </a:extLst>
                </a:gridCol>
              </a:tblGrid>
              <a:tr h="370840">
                <a:tc>
                  <a:txBody>
                    <a:bodyPr/>
                    <a:lstStyle/>
                    <a:p>
                      <a:endParaRPr lang="en-IT" b="0" dirty="0"/>
                    </a:p>
                  </a:txBody>
                  <a:tcPr/>
                </a:tc>
                <a:tc>
                  <a:txBody>
                    <a:bodyPr/>
                    <a:lstStyle/>
                    <a:p>
                      <a:pPr algn="ctr"/>
                      <a:r>
                        <a:rPr lang="en-IT" b="0" dirty="0"/>
                        <a:t>Interni</a:t>
                      </a:r>
                    </a:p>
                  </a:txBody>
                  <a:tcPr/>
                </a:tc>
                <a:tc>
                  <a:txBody>
                    <a:bodyPr/>
                    <a:lstStyle/>
                    <a:p>
                      <a:pPr algn="ctr"/>
                      <a:r>
                        <a:rPr lang="en-IT" b="0" dirty="0"/>
                        <a:t>Esterni</a:t>
                      </a:r>
                    </a:p>
                  </a:txBody>
                  <a:tcPr/>
                </a:tc>
                <a:extLst>
                  <a:ext uri="{0D108BD9-81ED-4DB2-BD59-A6C34878D82A}">
                    <a16:rowId xmlns:a16="http://schemas.microsoft.com/office/drawing/2014/main" val="38650279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T" b="1"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IT"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IT" b="1"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IT" b="1" dirty="0"/>
                        <a:t>obiettivi</a:t>
                      </a:r>
                      <a:endParaRPr lang="en-IT" b="0" dirty="0"/>
                    </a:p>
                  </a:txBody>
                  <a:tcPr/>
                </a:tc>
                <a:tc>
                  <a:txBody>
                    <a:bodyPr/>
                    <a:lstStyle/>
                    <a:p>
                      <a:r>
                        <a:rPr lang="en-IT" b="1" dirty="0"/>
                        <a:t>Punti di forza (Strengths)</a:t>
                      </a:r>
                    </a:p>
                    <a:p>
                      <a:endParaRPr lang="en-IT" dirty="0"/>
                    </a:p>
                    <a:p>
                      <a:r>
                        <a:rPr lang="en-IT" b="0" dirty="0"/>
                        <a:t>Leadership di mercato</a:t>
                      </a:r>
                    </a:p>
                    <a:p>
                      <a:r>
                        <a:rPr lang="en-IT" b="0" dirty="0"/>
                        <a:t>Ricerca e sviluppo </a:t>
                      </a:r>
                    </a:p>
                    <a:p>
                      <a:r>
                        <a:rPr lang="en-GB" b="0" dirty="0"/>
                        <a:t>Q</a:t>
                      </a:r>
                      <a:r>
                        <a:rPr lang="en-IT" b="0" dirty="0"/>
                        <a:t>ualità dei prodotti</a:t>
                      </a:r>
                    </a:p>
                    <a:p>
                      <a:r>
                        <a:rPr lang="en-IT" b="0" dirty="0"/>
                        <a:t>Vantaggi nei costi</a:t>
                      </a:r>
                    </a:p>
                    <a:p>
                      <a:r>
                        <a:rPr lang="en-IT" b="0" dirty="0"/>
                        <a:t>Brevetti</a:t>
                      </a:r>
                    </a:p>
                  </a:txBody>
                  <a:tcPr/>
                </a:tc>
                <a:tc>
                  <a:txBody>
                    <a:bodyPr/>
                    <a:lstStyle/>
                    <a:p>
                      <a:r>
                        <a:rPr lang="en-IT" b="1" dirty="0"/>
                        <a:t>Opportunità (Opportunities)</a:t>
                      </a:r>
                    </a:p>
                    <a:p>
                      <a:endParaRPr lang="en-IT" dirty="0"/>
                    </a:p>
                    <a:p>
                      <a:r>
                        <a:rPr lang="en-GB" b="0" dirty="0"/>
                        <a:t>N</a:t>
                      </a:r>
                      <a:r>
                        <a:rPr lang="en-IT" b="0" dirty="0"/>
                        <a:t>uovi mercati (interni ed esteri)</a:t>
                      </a:r>
                    </a:p>
                    <a:p>
                      <a:r>
                        <a:rPr lang="en-IT" b="0" dirty="0"/>
                        <a:t>Superamento barriere commerciali</a:t>
                      </a:r>
                    </a:p>
                    <a:p>
                      <a:r>
                        <a:rPr lang="en-IT" b="0" dirty="0"/>
                        <a:t>Fallimento concorrenti</a:t>
                      </a:r>
                    </a:p>
                    <a:p>
                      <a:r>
                        <a:rPr lang="en-IT" b="0" dirty="0"/>
                        <a:t>Diversificazione</a:t>
                      </a:r>
                    </a:p>
                    <a:p>
                      <a:r>
                        <a:rPr lang="en-IT" b="0" dirty="0"/>
                        <a:t>Rmbalzo dell’economia</a:t>
                      </a:r>
                    </a:p>
                  </a:txBody>
                  <a:tcPr/>
                </a:tc>
                <a:extLst>
                  <a:ext uri="{0D108BD9-81ED-4DB2-BD59-A6C34878D82A}">
                    <a16:rowId xmlns:a16="http://schemas.microsoft.com/office/drawing/2014/main" val="203980365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T" b="1"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IT"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IT" b="1"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IT" b="1" dirty="0"/>
                        <a:t>obiettivi</a:t>
                      </a:r>
                      <a:endParaRPr lang="en-IT" b="0" dirty="0"/>
                    </a:p>
                    <a:p>
                      <a:endParaRPr lang="en-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T" b="1" dirty="0"/>
                        <a:t>Punti di debolezza (Weaknesses)</a:t>
                      </a:r>
                    </a:p>
                    <a:p>
                      <a:endParaRPr lang="en-IT" dirty="0"/>
                    </a:p>
                    <a:p>
                      <a:r>
                        <a:rPr lang="en-IT" dirty="0"/>
                        <a:t>Giacenze prodotti/servizi non sfruttati</a:t>
                      </a:r>
                    </a:p>
                    <a:p>
                      <a:r>
                        <a:rPr lang="en-GB" dirty="0"/>
                        <a:t>D</a:t>
                      </a:r>
                      <a:r>
                        <a:rPr lang="en-IT" dirty="0"/>
                        <a:t>ifficoltà con </a:t>
                      </a:r>
                      <a:r>
                        <a:rPr lang="en-GB" dirty="0"/>
                        <a:t>I</a:t>
                      </a:r>
                      <a:r>
                        <a:rPr lang="en-IT" dirty="0"/>
                        <a:t>l mercato</a:t>
                      </a:r>
                    </a:p>
                    <a:p>
                      <a:r>
                        <a:rPr lang="en-GB" dirty="0"/>
                        <a:t>T</a:t>
                      </a:r>
                      <a:r>
                        <a:rPr lang="en-IT" dirty="0"/>
                        <a:t>urnover personale/management</a:t>
                      </a:r>
                    </a:p>
                    <a:p>
                      <a:r>
                        <a:rPr lang="en-IT" dirty="0"/>
                        <a:t>Immagine sul mercato</a:t>
                      </a:r>
                    </a:p>
                    <a:p>
                      <a:r>
                        <a:rPr lang="en-GB" dirty="0"/>
                        <a:t>M</a:t>
                      </a:r>
                      <a:r>
                        <a:rPr lang="en-IT" dirty="0"/>
                        <a:t>ancanza di vision</a:t>
                      </a:r>
                    </a:p>
                  </a:txBody>
                  <a:tcPr/>
                </a:tc>
                <a:tc>
                  <a:txBody>
                    <a:bodyPr/>
                    <a:lstStyle/>
                    <a:p>
                      <a:r>
                        <a:rPr lang="en-IT" b="1" dirty="0"/>
                        <a:t>Minacce/rischi (Threats)</a:t>
                      </a:r>
                    </a:p>
                    <a:p>
                      <a:endParaRPr lang="en-IT" dirty="0"/>
                    </a:p>
                    <a:p>
                      <a:r>
                        <a:rPr lang="en-IT" dirty="0"/>
                        <a:t>Saturazione/trasfromazione del mercato</a:t>
                      </a:r>
                    </a:p>
                    <a:p>
                      <a:r>
                        <a:rPr lang="en-GB" dirty="0"/>
                        <a:t>R</a:t>
                      </a:r>
                      <a:r>
                        <a:rPr lang="en-IT" dirty="0"/>
                        <a:t>ischio acquisizione</a:t>
                      </a:r>
                    </a:p>
                    <a:p>
                      <a:r>
                        <a:rPr lang="en-GB" dirty="0"/>
                        <a:t>C</a:t>
                      </a:r>
                      <a:r>
                        <a:rPr lang="en-IT" dirty="0"/>
                        <a:t>oncorrenza straniera </a:t>
                      </a:r>
                    </a:p>
                    <a:p>
                      <a:r>
                        <a:rPr lang="en-GB" dirty="0"/>
                        <a:t>L</a:t>
                      </a:r>
                      <a:r>
                        <a:rPr lang="en-IT" dirty="0"/>
                        <a:t>entezza mercato</a:t>
                      </a:r>
                    </a:p>
                    <a:p>
                      <a:r>
                        <a:rPr lang="en-GB" dirty="0"/>
                        <a:t>A</a:t>
                      </a:r>
                      <a:r>
                        <a:rPr lang="en-IT"/>
                        <a:t>umento regolamentazione</a:t>
                      </a:r>
                      <a:endParaRPr lang="en-IT" dirty="0"/>
                    </a:p>
                  </a:txBody>
                  <a:tcPr/>
                </a:tc>
                <a:extLst>
                  <a:ext uri="{0D108BD9-81ED-4DB2-BD59-A6C34878D82A}">
                    <a16:rowId xmlns:a16="http://schemas.microsoft.com/office/drawing/2014/main" val="1711579267"/>
                  </a:ext>
                </a:extLst>
              </a:tr>
            </a:tbl>
          </a:graphicData>
        </a:graphic>
      </p:graphicFrame>
    </p:spTree>
    <p:extLst>
      <p:ext uri="{BB962C8B-B14F-4D97-AF65-F5344CB8AC3E}">
        <p14:creationId xmlns:p14="http://schemas.microsoft.com/office/powerpoint/2010/main" val="1326857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162C-43C6-6F40-ABA8-716AA86A1DFE}"/>
              </a:ext>
            </a:extLst>
          </p:cNvPr>
          <p:cNvSpPr>
            <a:spLocks noGrp="1"/>
          </p:cNvSpPr>
          <p:nvPr>
            <p:ph type="title"/>
          </p:nvPr>
        </p:nvSpPr>
        <p:spPr/>
        <p:txBody>
          <a:bodyPr/>
          <a:lstStyle/>
          <a:p>
            <a:pPr algn="ctr"/>
            <a:r>
              <a:rPr lang="en-IT" dirty="0"/>
              <a:t>Il piano di HR nelle aziende contemporanee</a:t>
            </a:r>
            <a:br>
              <a:rPr lang="en-IT" dirty="0"/>
            </a:br>
            <a:r>
              <a:rPr lang="en-IT" sz="2000" dirty="0"/>
              <a:t>(G</a:t>
            </a:r>
            <a:r>
              <a:rPr lang="en-GB" sz="2000" dirty="0"/>
              <a:t>a</a:t>
            </a:r>
            <a:r>
              <a:rPr lang="en-IT" sz="2000" dirty="0"/>
              <a:t>ry Dessler 2021)</a:t>
            </a:r>
          </a:p>
        </p:txBody>
      </p:sp>
      <p:sp>
        <p:nvSpPr>
          <p:cNvPr id="3" name="Content Placeholder 2">
            <a:extLst>
              <a:ext uri="{FF2B5EF4-FFF2-40B4-BE49-F238E27FC236}">
                <a16:creationId xmlns:a16="http://schemas.microsoft.com/office/drawing/2014/main" id="{EF0DEA21-3DE9-E813-83D1-4069D7061962}"/>
              </a:ext>
            </a:extLst>
          </p:cNvPr>
          <p:cNvSpPr>
            <a:spLocks noGrp="1"/>
          </p:cNvSpPr>
          <p:nvPr>
            <p:ph idx="1"/>
          </p:nvPr>
        </p:nvSpPr>
        <p:spPr/>
        <p:txBody>
          <a:bodyPr>
            <a:normAutofit/>
          </a:bodyPr>
          <a:lstStyle/>
          <a:p>
            <a:r>
              <a:rPr lang="en-IT" dirty="0"/>
              <a:t>3- Analisi della posizione</a:t>
            </a:r>
          </a:p>
          <a:p>
            <a:r>
              <a:rPr lang="en-IT" dirty="0"/>
              <a:t>4- Programmazione e reclutamento</a:t>
            </a:r>
          </a:p>
          <a:p>
            <a:r>
              <a:rPr lang="en-IT" dirty="0"/>
              <a:t>5- Criteri e tecniche di reclutamento</a:t>
            </a:r>
          </a:p>
          <a:p>
            <a:r>
              <a:rPr lang="en-IT" dirty="0"/>
              <a:t>6- Formazione e sviluppo delle competenze</a:t>
            </a:r>
          </a:p>
          <a:p>
            <a:endParaRPr lang="en-IT" dirty="0"/>
          </a:p>
          <a:p>
            <a:endParaRPr lang="en-IT" dirty="0"/>
          </a:p>
          <a:p>
            <a:endParaRPr lang="en-IT" dirty="0"/>
          </a:p>
          <a:p>
            <a:endParaRPr lang="en-IT" dirty="0"/>
          </a:p>
        </p:txBody>
      </p:sp>
    </p:spTree>
    <p:extLst>
      <p:ext uri="{BB962C8B-B14F-4D97-AF65-F5344CB8AC3E}">
        <p14:creationId xmlns:p14="http://schemas.microsoft.com/office/powerpoint/2010/main" val="15281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355AC-171A-FCB4-90D3-7D7DAE8C6710}"/>
              </a:ext>
            </a:extLst>
          </p:cNvPr>
          <p:cNvSpPr>
            <a:spLocks noGrp="1"/>
          </p:cNvSpPr>
          <p:nvPr>
            <p:ph type="title"/>
          </p:nvPr>
        </p:nvSpPr>
        <p:spPr/>
        <p:txBody>
          <a:bodyPr/>
          <a:lstStyle/>
          <a:p>
            <a:endParaRPr lang="en-IT"/>
          </a:p>
        </p:txBody>
      </p:sp>
      <p:sp>
        <p:nvSpPr>
          <p:cNvPr id="3" name="Content Placeholder 2">
            <a:extLst>
              <a:ext uri="{FF2B5EF4-FFF2-40B4-BE49-F238E27FC236}">
                <a16:creationId xmlns:a16="http://schemas.microsoft.com/office/drawing/2014/main" id="{B378953A-B7A5-C2F9-9A37-9CC4AA41ACDF}"/>
              </a:ext>
            </a:extLst>
          </p:cNvPr>
          <p:cNvSpPr>
            <a:spLocks noGrp="1"/>
          </p:cNvSpPr>
          <p:nvPr>
            <p:ph idx="1"/>
          </p:nvPr>
        </p:nvSpPr>
        <p:spPr/>
        <p:txBody>
          <a:bodyPr/>
          <a:lstStyle/>
          <a:p>
            <a:r>
              <a:rPr lang="en-IT" dirty="0"/>
              <a:t>7- Valutazione e gestione delle valutazioni</a:t>
            </a:r>
          </a:p>
          <a:p>
            <a:r>
              <a:rPr lang="en-IT" dirty="0"/>
              <a:t>8- Gestione delle carriere</a:t>
            </a:r>
          </a:p>
          <a:p>
            <a:r>
              <a:rPr lang="en-IT" dirty="0"/>
              <a:t>9- Sviluppo retribuzioni</a:t>
            </a:r>
          </a:p>
          <a:p>
            <a:r>
              <a:rPr lang="en-IT" dirty="0"/>
              <a:t>10- Incentivi e benefit</a:t>
            </a:r>
          </a:p>
          <a:p>
            <a:endParaRPr lang="en-IT" dirty="0"/>
          </a:p>
        </p:txBody>
      </p:sp>
    </p:spTree>
    <p:extLst>
      <p:ext uri="{BB962C8B-B14F-4D97-AF65-F5344CB8AC3E}">
        <p14:creationId xmlns:p14="http://schemas.microsoft.com/office/powerpoint/2010/main" val="17941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97471-D8FB-9EE9-0802-59BB41DD634B}"/>
              </a:ext>
            </a:extLst>
          </p:cNvPr>
          <p:cNvSpPr>
            <a:spLocks noGrp="1"/>
          </p:cNvSpPr>
          <p:nvPr>
            <p:ph type="title"/>
          </p:nvPr>
        </p:nvSpPr>
        <p:spPr/>
        <p:txBody>
          <a:bodyPr/>
          <a:lstStyle/>
          <a:p>
            <a:pPr algn="ctr"/>
            <a:r>
              <a:rPr lang="en-IT" dirty="0"/>
              <a:t>Gli approcci critici alle HR</a:t>
            </a:r>
          </a:p>
        </p:txBody>
      </p:sp>
      <p:sp>
        <p:nvSpPr>
          <p:cNvPr id="4" name="Text Placeholder 3">
            <a:extLst>
              <a:ext uri="{FF2B5EF4-FFF2-40B4-BE49-F238E27FC236}">
                <a16:creationId xmlns:a16="http://schemas.microsoft.com/office/drawing/2014/main" id="{D15FBACD-F157-F014-377C-4F3F5A38E5A5}"/>
              </a:ext>
            </a:extLst>
          </p:cNvPr>
          <p:cNvSpPr>
            <a:spLocks noGrp="1"/>
          </p:cNvSpPr>
          <p:nvPr>
            <p:ph type="body" sz="quarter" idx="10"/>
          </p:nvPr>
        </p:nvSpPr>
        <p:spPr/>
        <p:txBody>
          <a:bodyPr/>
          <a:lstStyle/>
          <a:p>
            <a:endParaRPr lang="en-IT"/>
          </a:p>
        </p:txBody>
      </p:sp>
      <p:sp>
        <p:nvSpPr>
          <p:cNvPr id="6" name="Text Placeholder 5">
            <a:extLst>
              <a:ext uri="{FF2B5EF4-FFF2-40B4-BE49-F238E27FC236}">
                <a16:creationId xmlns:a16="http://schemas.microsoft.com/office/drawing/2014/main" id="{965F11A2-A45B-3F36-AE88-CFAD0A10B84C}"/>
              </a:ext>
            </a:extLst>
          </p:cNvPr>
          <p:cNvSpPr>
            <a:spLocks noGrp="1"/>
          </p:cNvSpPr>
          <p:nvPr>
            <p:ph type="body" sz="quarter" idx="12"/>
          </p:nvPr>
        </p:nvSpPr>
        <p:spPr/>
        <p:txBody>
          <a:bodyPr/>
          <a:lstStyle/>
          <a:p>
            <a:endParaRPr lang="en-IT"/>
          </a:p>
        </p:txBody>
      </p:sp>
      <p:pic>
        <p:nvPicPr>
          <p:cNvPr id="7" name="Picture Placeholder 6">
            <a:extLst>
              <a:ext uri="{FF2B5EF4-FFF2-40B4-BE49-F238E27FC236}">
                <a16:creationId xmlns:a16="http://schemas.microsoft.com/office/drawing/2014/main" id="{793A785E-6349-5184-BDCF-131A1D3FE21A}"/>
              </a:ext>
            </a:extLst>
          </p:cNvPr>
          <p:cNvPicPr>
            <a:picLocks noGrp="1" noChangeAspect="1"/>
          </p:cNvPicPr>
          <p:nvPr>
            <p:ph type="pic" sz="quarter" idx="11"/>
          </p:nvPr>
        </p:nvPicPr>
        <p:blipFill>
          <a:blip r:embed="rId2"/>
          <a:srcRect l="20061" r="20061"/>
          <a:stretch>
            <a:fillRect/>
          </a:stretch>
        </p:blipFill>
        <p:spPr>
          <a:xfrm>
            <a:off x="6457637" y="946404"/>
            <a:ext cx="5239512" cy="4965192"/>
          </a:xfrm>
          <a:prstGeom prst="rect">
            <a:avLst/>
          </a:prstGeom>
        </p:spPr>
      </p:pic>
    </p:spTree>
    <p:extLst>
      <p:ext uri="{BB962C8B-B14F-4D97-AF65-F5344CB8AC3E}">
        <p14:creationId xmlns:p14="http://schemas.microsoft.com/office/powerpoint/2010/main" val="1434663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5">
            <a:extLst>
              <a:ext uri="{FF2B5EF4-FFF2-40B4-BE49-F238E27FC236}">
                <a16:creationId xmlns:a16="http://schemas.microsoft.com/office/drawing/2014/main" id="{4B078F60-8AC6-2F63-C35F-FB2FDC8FC8B2}"/>
              </a:ext>
            </a:extLst>
          </p:cNvPr>
          <p:cNvSpPr>
            <a:spLocks noGrp="1"/>
          </p:cNvSpPr>
          <p:nvPr>
            <p:ph type="title"/>
          </p:nvPr>
        </p:nvSpPr>
        <p:spPr>
          <a:xfrm>
            <a:off x="4672583" y="676656"/>
            <a:ext cx="3599688" cy="1463040"/>
          </a:xfrm>
        </p:spPr>
        <p:txBody>
          <a:bodyPr anchor="ctr">
            <a:normAutofit/>
          </a:bodyPr>
          <a:lstStyle/>
          <a:p>
            <a:r>
              <a:rPr lang="en-IT" sz="4800" dirty="0">
                <a:solidFill>
                  <a:srgbClr val="FFFFFF"/>
                </a:solidFill>
              </a:rPr>
              <a:t>Tre sistemi di governo</a:t>
            </a:r>
          </a:p>
        </p:txBody>
      </p:sp>
      <p:sp>
        <p:nvSpPr>
          <p:cNvPr id="19"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2B36C268-1763-0C13-0B36-2B1621899A70}"/>
              </a:ext>
            </a:extLst>
          </p:cNvPr>
          <p:cNvPicPr>
            <a:picLocks noChangeAspect="1"/>
          </p:cNvPicPr>
          <p:nvPr/>
        </p:nvPicPr>
        <p:blipFill>
          <a:blip r:embed="rId2"/>
          <a:stretch>
            <a:fillRect/>
          </a:stretch>
        </p:blipFill>
        <p:spPr>
          <a:xfrm>
            <a:off x="630936" y="3628431"/>
            <a:ext cx="10917936" cy="1965225"/>
          </a:xfrm>
          <a:prstGeom prst="rect">
            <a:avLst/>
          </a:prstGeom>
        </p:spPr>
      </p:pic>
    </p:spTree>
    <p:extLst>
      <p:ext uri="{BB962C8B-B14F-4D97-AF65-F5344CB8AC3E}">
        <p14:creationId xmlns:p14="http://schemas.microsoft.com/office/powerpoint/2010/main" val="933342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10E6DD-A30E-25FF-7461-45547663B526}"/>
              </a:ext>
            </a:extLst>
          </p:cNvPr>
          <p:cNvSpPr>
            <a:spLocks noGrp="1"/>
          </p:cNvSpPr>
          <p:nvPr>
            <p:ph type="title"/>
          </p:nvPr>
        </p:nvSpPr>
        <p:spPr>
          <a:xfrm>
            <a:off x="5297762" y="329184"/>
            <a:ext cx="6251110" cy="1783080"/>
          </a:xfrm>
        </p:spPr>
        <p:txBody>
          <a:bodyPr anchor="b">
            <a:normAutofit/>
          </a:bodyPr>
          <a:lstStyle/>
          <a:p>
            <a:r>
              <a:rPr lang="en-GB" sz="3800">
                <a:effectLst/>
                <a:latin typeface="ArialMT"/>
              </a:rPr>
              <a:t>Relazione tra organizzazione e individuo:</a:t>
            </a:r>
            <a:endParaRPr lang="en-IT" sz="3800"/>
          </a:p>
        </p:txBody>
      </p:sp>
      <p:pic>
        <p:nvPicPr>
          <p:cNvPr id="5" name="Picture 4" descr="Grafico su documento con penna">
            <a:extLst>
              <a:ext uri="{FF2B5EF4-FFF2-40B4-BE49-F238E27FC236}">
                <a16:creationId xmlns:a16="http://schemas.microsoft.com/office/drawing/2014/main" id="{80BBE862-1EBB-8B49-ABAD-D0D283A99E6B}"/>
              </a:ext>
            </a:extLst>
          </p:cNvPr>
          <p:cNvPicPr>
            <a:picLocks noChangeAspect="1"/>
          </p:cNvPicPr>
          <p:nvPr/>
        </p:nvPicPr>
        <p:blipFill rotWithShape="1">
          <a:blip r:embed="rId2"/>
          <a:srcRect l="34196" r="20473"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134FCF9-8323-31E4-E9FA-4FB8448C7C1C}"/>
              </a:ext>
            </a:extLst>
          </p:cNvPr>
          <p:cNvSpPr>
            <a:spLocks noGrp="1"/>
          </p:cNvSpPr>
          <p:nvPr>
            <p:ph idx="1"/>
          </p:nvPr>
        </p:nvSpPr>
        <p:spPr>
          <a:xfrm>
            <a:off x="5297762" y="2706624"/>
            <a:ext cx="6251110" cy="3483864"/>
          </a:xfrm>
        </p:spPr>
        <p:txBody>
          <a:bodyPr>
            <a:normAutofit/>
          </a:bodyPr>
          <a:lstStyle/>
          <a:p>
            <a:pPr marL="0" indent="0">
              <a:buNone/>
            </a:pPr>
            <a:r>
              <a:rPr lang="en-GB" sz="2200" b="1" i="1" dirty="0" err="1">
                <a:effectLst/>
                <a:latin typeface="Arial" panose="020B0604020202020204" pitchFamily="34" charset="0"/>
              </a:rPr>
              <a:t>Rapporto</a:t>
            </a:r>
            <a:r>
              <a:rPr lang="en-GB" sz="2200" b="1" i="1" dirty="0">
                <a:effectLst/>
                <a:latin typeface="Arial" panose="020B0604020202020204" pitchFamily="34" charset="0"/>
              </a:rPr>
              <a:t> </a:t>
            </a:r>
            <a:r>
              <a:rPr lang="en-GB" sz="2200" b="1" i="1" dirty="0" err="1">
                <a:effectLst/>
                <a:latin typeface="Arial" panose="020B0604020202020204" pitchFamily="34" charset="0"/>
              </a:rPr>
              <a:t>psicologico</a:t>
            </a:r>
            <a:r>
              <a:rPr lang="en-GB" sz="2200" dirty="0">
                <a:effectLst/>
                <a:latin typeface="ArialMT"/>
              </a:rPr>
              <a:t>: </a:t>
            </a:r>
            <a:r>
              <a:rPr lang="en-GB" sz="2200" dirty="0" err="1">
                <a:effectLst/>
                <a:latin typeface="ArialMT"/>
              </a:rPr>
              <a:t>attese</a:t>
            </a:r>
            <a:r>
              <a:rPr lang="en-GB" sz="2200" dirty="0">
                <a:effectLst/>
                <a:latin typeface="ArialMT"/>
              </a:rPr>
              <a:t> </a:t>
            </a:r>
            <a:r>
              <a:rPr lang="en-GB" sz="2200" dirty="0" err="1">
                <a:effectLst/>
                <a:latin typeface="ArialMT"/>
              </a:rPr>
              <a:t>reciproche</a:t>
            </a:r>
            <a:r>
              <a:rPr lang="en-GB" sz="2200" dirty="0">
                <a:effectLst/>
                <a:latin typeface="ArialMT"/>
              </a:rPr>
              <a:t> </a:t>
            </a:r>
          </a:p>
          <a:p>
            <a:pPr marL="0" indent="0">
              <a:buNone/>
            </a:pPr>
            <a:endParaRPr lang="en-GB" sz="2200" b="1" i="1" dirty="0">
              <a:effectLst/>
              <a:latin typeface="Arial" panose="020B0604020202020204" pitchFamily="34" charset="0"/>
            </a:endParaRPr>
          </a:p>
          <a:p>
            <a:pPr marL="0" indent="0">
              <a:buNone/>
            </a:pPr>
            <a:r>
              <a:rPr lang="en-GB" sz="2200" b="1" i="1" dirty="0" err="1">
                <a:effectLst/>
                <a:latin typeface="Arial" panose="020B0604020202020204" pitchFamily="34" charset="0"/>
              </a:rPr>
              <a:t>Relazione</a:t>
            </a:r>
            <a:r>
              <a:rPr lang="en-GB" sz="2200" b="1" i="1" dirty="0">
                <a:effectLst/>
                <a:latin typeface="Arial" panose="020B0604020202020204" pitchFamily="34" charset="0"/>
              </a:rPr>
              <a:t> di </a:t>
            </a:r>
            <a:r>
              <a:rPr lang="en-GB" sz="2200" b="1" i="1" dirty="0" err="1">
                <a:effectLst/>
                <a:latin typeface="Arial" panose="020B0604020202020204" pitchFamily="34" charset="0"/>
              </a:rPr>
              <a:t>dominio</a:t>
            </a:r>
            <a:r>
              <a:rPr lang="en-GB" sz="2200" dirty="0">
                <a:effectLst/>
                <a:latin typeface="ArialMT"/>
              </a:rPr>
              <a:t>: </a:t>
            </a:r>
            <a:r>
              <a:rPr lang="en-GB" sz="2200" dirty="0" err="1">
                <a:effectLst/>
                <a:latin typeface="ArialMT"/>
              </a:rPr>
              <a:t>controllo</a:t>
            </a:r>
            <a:r>
              <a:rPr lang="en-GB" sz="2200" dirty="0">
                <a:effectLst/>
                <a:latin typeface="ArialMT"/>
              </a:rPr>
              <a:t>, </a:t>
            </a:r>
            <a:r>
              <a:rPr lang="en-GB" sz="2200" dirty="0" err="1">
                <a:effectLst/>
                <a:latin typeface="ArialMT"/>
              </a:rPr>
              <a:t>disciplina</a:t>
            </a:r>
            <a:r>
              <a:rPr lang="en-GB" sz="2200" dirty="0">
                <a:effectLst/>
                <a:latin typeface="ArialMT"/>
              </a:rPr>
              <a:t>, </a:t>
            </a:r>
            <a:r>
              <a:rPr lang="en-GB" sz="2200" dirty="0" err="1">
                <a:effectLst/>
                <a:latin typeface="ArialMT"/>
              </a:rPr>
              <a:t>sfruttamento</a:t>
            </a:r>
            <a:br>
              <a:rPr lang="en-GB" sz="2200" dirty="0">
                <a:effectLst/>
                <a:latin typeface="ArialMT"/>
              </a:rPr>
            </a:br>
            <a:endParaRPr lang="en-GB" sz="2200" dirty="0">
              <a:effectLst/>
              <a:latin typeface="ArialMT"/>
            </a:endParaRPr>
          </a:p>
          <a:p>
            <a:pPr marL="0" indent="0">
              <a:buNone/>
            </a:pPr>
            <a:r>
              <a:rPr lang="en-GB" sz="2200" b="1" i="1" dirty="0" err="1">
                <a:effectLst/>
                <a:latin typeface="Arial" panose="020B0604020202020204" pitchFamily="34" charset="0"/>
              </a:rPr>
              <a:t>Transazione</a:t>
            </a:r>
            <a:r>
              <a:rPr lang="en-GB" sz="2200" dirty="0">
                <a:effectLst/>
                <a:latin typeface="ArialMT"/>
              </a:rPr>
              <a:t>: </a:t>
            </a:r>
            <a:r>
              <a:rPr lang="en-GB" sz="2200" dirty="0" err="1">
                <a:effectLst/>
                <a:latin typeface="ArialMT"/>
              </a:rPr>
              <a:t>incertezza</a:t>
            </a:r>
            <a:r>
              <a:rPr lang="en-GB" sz="2200" dirty="0">
                <a:effectLst/>
                <a:latin typeface="ArialMT"/>
              </a:rPr>
              <a:t>, </a:t>
            </a:r>
            <a:r>
              <a:rPr lang="en-GB" sz="2200" dirty="0" err="1">
                <a:effectLst/>
                <a:latin typeface="ArialMT"/>
              </a:rPr>
              <a:t>opportunismo</a:t>
            </a:r>
            <a:r>
              <a:rPr lang="en-GB" sz="2200" dirty="0">
                <a:effectLst/>
                <a:latin typeface="ArialMT"/>
              </a:rPr>
              <a:t>, </a:t>
            </a:r>
            <a:r>
              <a:rPr lang="en-GB" sz="2200" dirty="0" err="1">
                <a:effectLst/>
                <a:latin typeface="ArialMT"/>
              </a:rPr>
              <a:t>razionalita</a:t>
            </a:r>
            <a:r>
              <a:rPr lang="en-GB" sz="2200" dirty="0">
                <a:effectLst/>
                <a:latin typeface="ArialMT"/>
              </a:rPr>
              <a:t>̀ </a:t>
            </a:r>
            <a:r>
              <a:rPr lang="en-GB" sz="2200" dirty="0" err="1">
                <a:effectLst/>
                <a:latin typeface="ArialMT"/>
              </a:rPr>
              <a:t>limitata</a:t>
            </a:r>
            <a:r>
              <a:rPr lang="en-GB" sz="2200" dirty="0">
                <a:effectLst/>
                <a:latin typeface="ArialMT"/>
              </a:rPr>
              <a:t> </a:t>
            </a:r>
            <a:endParaRPr lang="en-GB" sz="2200" dirty="0">
              <a:effectLst/>
            </a:endParaRPr>
          </a:p>
          <a:p>
            <a:endParaRPr lang="en-IT" sz="2200" dirty="0"/>
          </a:p>
        </p:txBody>
      </p:sp>
    </p:spTree>
    <p:extLst>
      <p:ext uri="{BB962C8B-B14F-4D97-AF65-F5344CB8AC3E}">
        <p14:creationId xmlns:p14="http://schemas.microsoft.com/office/powerpoint/2010/main" val="3306147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FB26BF-8A24-2F8E-2994-58089267DD56}"/>
              </a:ext>
            </a:extLst>
          </p:cNvPr>
          <p:cNvSpPr>
            <a:spLocks noGrp="1"/>
          </p:cNvSpPr>
          <p:nvPr>
            <p:ph type="title"/>
          </p:nvPr>
        </p:nvSpPr>
        <p:spPr>
          <a:xfrm>
            <a:off x="5297762" y="329184"/>
            <a:ext cx="6251110" cy="1783080"/>
          </a:xfrm>
        </p:spPr>
        <p:txBody>
          <a:bodyPr anchor="b">
            <a:normAutofit/>
          </a:bodyPr>
          <a:lstStyle/>
          <a:p>
            <a:r>
              <a:rPr lang="en-IT" sz="5400" dirty="0"/>
              <a:t>Le relazioni umane</a:t>
            </a:r>
          </a:p>
        </p:txBody>
      </p:sp>
      <p:pic>
        <p:nvPicPr>
          <p:cNvPr id="5" name="Picture 4" descr="Lucchetto con un cuore d'amore">
            <a:extLst>
              <a:ext uri="{FF2B5EF4-FFF2-40B4-BE49-F238E27FC236}">
                <a16:creationId xmlns:a16="http://schemas.microsoft.com/office/drawing/2014/main" id="{DE924A5E-E091-FABF-1972-9ACF73DAF619}"/>
              </a:ext>
            </a:extLst>
          </p:cNvPr>
          <p:cNvPicPr>
            <a:picLocks noChangeAspect="1"/>
          </p:cNvPicPr>
          <p:nvPr/>
        </p:nvPicPr>
        <p:blipFill rotWithShape="1">
          <a:blip r:embed="rId2"/>
          <a:srcRect l="31175" r="30625"/>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22B532C-5340-8270-997F-140322B5808E}"/>
              </a:ext>
            </a:extLst>
          </p:cNvPr>
          <p:cNvSpPr>
            <a:spLocks noGrp="1"/>
          </p:cNvSpPr>
          <p:nvPr>
            <p:ph idx="1"/>
          </p:nvPr>
        </p:nvSpPr>
        <p:spPr>
          <a:xfrm>
            <a:off x="5297762" y="2706624"/>
            <a:ext cx="6251110" cy="3483864"/>
          </a:xfrm>
        </p:spPr>
        <p:txBody>
          <a:bodyPr>
            <a:normAutofit/>
          </a:bodyPr>
          <a:lstStyle/>
          <a:p>
            <a:r>
              <a:rPr lang="en-GB" sz="2000">
                <a:effectLst/>
                <a:latin typeface="ArialMT"/>
              </a:rPr>
              <a:t>Al di là delle relazioni che comporta la HRM si è sviluppata come neutra rispetto ai valori e al potere. </a:t>
            </a:r>
            <a:endParaRPr lang="en-GB" sz="2000">
              <a:effectLst/>
            </a:endParaRPr>
          </a:p>
          <a:p>
            <a:r>
              <a:rPr lang="en-GB" sz="2000">
                <a:effectLst/>
                <a:latin typeface="ArialMT"/>
              </a:rPr>
              <a:t>Questo deriverebbe dalla visione della scuola delle relazioni umane di Elton Mayo che ha definito l’ambito «dell’umano» nelle teorie dell’organizzazione. </a:t>
            </a:r>
            <a:endParaRPr lang="en-GB" sz="2000">
              <a:effectLst/>
            </a:endParaRPr>
          </a:p>
          <a:p>
            <a:r>
              <a:rPr lang="en-GB" sz="2000">
                <a:effectLst/>
                <a:latin typeface="ArialMT"/>
              </a:rPr>
              <a:t>Il management agisce come un attore paternalistico che aiuta lavoratori e lavoratrici a liberarsi da irrazionalità ed emozioni per consentire loro di adattarsi al sistema che invece è perfettamente razionale. </a:t>
            </a:r>
            <a:endParaRPr lang="en-GB" sz="2000">
              <a:effectLst/>
            </a:endParaRPr>
          </a:p>
        </p:txBody>
      </p:sp>
    </p:spTree>
    <p:extLst>
      <p:ext uri="{BB962C8B-B14F-4D97-AF65-F5344CB8AC3E}">
        <p14:creationId xmlns:p14="http://schemas.microsoft.com/office/powerpoint/2010/main" val="1319109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389A39-49E7-259A-C87D-443BAB2ECA06}"/>
              </a:ext>
            </a:extLst>
          </p:cNvPr>
          <p:cNvSpPr>
            <a:spLocks noGrp="1"/>
          </p:cNvSpPr>
          <p:nvPr>
            <p:ph type="title"/>
          </p:nvPr>
        </p:nvSpPr>
        <p:spPr>
          <a:xfrm>
            <a:off x="635000" y="640823"/>
            <a:ext cx="3418659" cy="5583148"/>
          </a:xfrm>
        </p:spPr>
        <p:txBody>
          <a:bodyPr anchor="ctr">
            <a:normAutofit/>
          </a:bodyPr>
          <a:lstStyle/>
          <a:p>
            <a:r>
              <a:rPr lang="en-IT" sz="5400" dirty="0"/>
              <a:t>Due visioni prevalenti:</a:t>
            </a:r>
            <a:br>
              <a:rPr lang="en-IT" sz="5400" dirty="0"/>
            </a:br>
            <a:br>
              <a:rPr lang="en-IT" sz="5400" dirty="0"/>
            </a:br>
            <a:r>
              <a:rPr lang="en-IT" sz="5400" dirty="0"/>
              <a:t>tradizionale</a:t>
            </a:r>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13146306-B06A-8549-58D5-C1CB194E08C7}"/>
              </a:ext>
            </a:extLst>
          </p:cNvPr>
          <p:cNvGraphicFramePr>
            <a:graphicFrameLocks noGrp="1"/>
          </p:cNvGraphicFramePr>
          <p:nvPr>
            <p:ph idx="1"/>
            <p:extLst>
              <p:ext uri="{D42A27DB-BD31-4B8C-83A1-F6EECF244321}">
                <p14:modId xmlns:p14="http://schemas.microsoft.com/office/powerpoint/2010/main" val="187265244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0626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FC8758-6316-8655-AEF5-F481EC635429}"/>
              </a:ext>
            </a:extLst>
          </p:cNvPr>
          <p:cNvSpPr>
            <a:spLocks noGrp="1"/>
          </p:cNvSpPr>
          <p:nvPr>
            <p:ph type="title"/>
          </p:nvPr>
        </p:nvSpPr>
        <p:spPr>
          <a:xfrm>
            <a:off x="5297762" y="329184"/>
            <a:ext cx="6251110" cy="1783080"/>
          </a:xfrm>
        </p:spPr>
        <p:txBody>
          <a:bodyPr anchor="b">
            <a:normAutofit/>
          </a:bodyPr>
          <a:lstStyle/>
          <a:p>
            <a:r>
              <a:rPr lang="en-IT" sz="5400" dirty="0"/>
              <a:t>Un terreno ambiguo</a:t>
            </a:r>
          </a:p>
        </p:txBody>
      </p:sp>
      <p:pic>
        <p:nvPicPr>
          <p:cNvPr id="5" name="Picture 4" descr="Scacco matto in una partita a scacchi">
            <a:extLst>
              <a:ext uri="{FF2B5EF4-FFF2-40B4-BE49-F238E27FC236}">
                <a16:creationId xmlns:a16="http://schemas.microsoft.com/office/drawing/2014/main" id="{AFD2D63C-978E-6780-F167-B913D481C5A6}"/>
              </a:ext>
            </a:extLst>
          </p:cNvPr>
          <p:cNvPicPr>
            <a:picLocks noChangeAspect="1"/>
          </p:cNvPicPr>
          <p:nvPr/>
        </p:nvPicPr>
        <p:blipFill rotWithShape="1">
          <a:blip r:embed="rId2"/>
          <a:srcRect l="23022" r="25536"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A2A6AFC-639D-C39F-1C82-E822AE260CFA}"/>
              </a:ext>
            </a:extLst>
          </p:cNvPr>
          <p:cNvSpPr>
            <a:spLocks noGrp="1"/>
          </p:cNvSpPr>
          <p:nvPr>
            <p:ph idx="1"/>
          </p:nvPr>
        </p:nvSpPr>
        <p:spPr>
          <a:xfrm>
            <a:off x="5297762" y="2706624"/>
            <a:ext cx="6251110" cy="3483864"/>
          </a:xfrm>
        </p:spPr>
        <p:txBody>
          <a:bodyPr>
            <a:normAutofit/>
          </a:bodyPr>
          <a:lstStyle/>
          <a:p>
            <a:r>
              <a:rPr lang="en-GB" sz="2000">
                <a:effectLst/>
                <a:latin typeface="ArialMT"/>
              </a:rPr>
              <a:t>L’ambiguità nel sistema di HRM ha raggiunto livelli difficili da gestire. </a:t>
            </a:r>
            <a:endParaRPr lang="en-GB" sz="2000">
              <a:effectLst/>
            </a:endParaRPr>
          </a:p>
          <a:p>
            <a:r>
              <a:rPr lang="en-GB" sz="2000">
                <a:effectLst/>
                <a:latin typeface="ArialMT"/>
              </a:rPr>
              <a:t>Esiste la percezione di una crisi interna alla funzione. </a:t>
            </a:r>
            <a:endParaRPr lang="en-GB" sz="2000">
              <a:effectLst/>
            </a:endParaRPr>
          </a:p>
          <a:p>
            <a:r>
              <a:rPr lang="en-GB" sz="2000">
                <a:effectLst/>
                <a:latin typeface="ArialMT"/>
              </a:rPr>
              <a:t>L’ambiguità accomuna il malessere delle persone e il malessere del sistema che si traduce nel bisogno di una modifica delle relazioni di lavoro a partire propriamente dalla natura del contratto psicologico. </a:t>
            </a:r>
            <a:endParaRPr lang="en-GB" sz="2000">
              <a:effectLst/>
            </a:endParaRPr>
          </a:p>
          <a:p>
            <a:r>
              <a:rPr lang="en-GB" sz="2000">
                <a:effectLst/>
                <a:latin typeface="ArialMT"/>
              </a:rPr>
              <a:t>È da qui che parte il dibattito sull’etica delle risorse umane. </a:t>
            </a:r>
            <a:endParaRPr lang="en-GB" sz="2000">
              <a:effectLst/>
            </a:endParaRPr>
          </a:p>
        </p:txBody>
      </p:sp>
    </p:spTree>
    <p:extLst>
      <p:ext uri="{BB962C8B-B14F-4D97-AF65-F5344CB8AC3E}">
        <p14:creationId xmlns:p14="http://schemas.microsoft.com/office/powerpoint/2010/main" val="2809022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EDE987-8F2C-3E96-A93F-3110DE6CEF8A}"/>
              </a:ext>
            </a:extLst>
          </p:cNvPr>
          <p:cNvSpPr>
            <a:spLocks noGrp="1"/>
          </p:cNvSpPr>
          <p:nvPr>
            <p:ph type="title"/>
          </p:nvPr>
        </p:nvSpPr>
        <p:spPr>
          <a:xfrm>
            <a:off x="841248" y="548640"/>
            <a:ext cx="3600860" cy="5431536"/>
          </a:xfrm>
        </p:spPr>
        <p:txBody>
          <a:bodyPr>
            <a:normAutofit/>
          </a:bodyPr>
          <a:lstStyle/>
          <a:p>
            <a:r>
              <a:rPr lang="en-IT" sz="5400" dirty="0"/>
              <a:t>Wellbeing e lavoro</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AD06AF-AE35-CBD7-9E90-95D474E85D94}"/>
              </a:ext>
            </a:extLst>
          </p:cNvPr>
          <p:cNvSpPr>
            <a:spLocks noGrp="1"/>
          </p:cNvSpPr>
          <p:nvPr>
            <p:ph idx="1"/>
          </p:nvPr>
        </p:nvSpPr>
        <p:spPr>
          <a:xfrm>
            <a:off x="5126418" y="552091"/>
            <a:ext cx="6224335" cy="5431536"/>
          </a:xfrm>
        </p:spPr>
        <p:txBody>
          <a:bodyPr anchor="ctr">
            <a:normAutofit/>
          </a:bodyPr>
          <a:lstStyle/>
          <a:p>
            <a:r>
              <a:rPr lang="en-GB" sz="2200">
                <a:effectLst/>
                <a:latin typeface="ArialMT"/>
              </a:rPr>
              <a:t>Doherty e Tyson (2000) rilevano una mancata presa di coscienza da parte delle imprese della necessità di farsi carico del benessere del personale. </a:t>
            </a:r>
            <a:endParaRPr lang="en-GB" sz="2200">
              <a:effectLst/>
            </a:endParaRPr>
          </a:p>
          <a:p>
            <a:r>
              <a:rPr lang="en-GB" sz="2200">
                <a:effectLst/>
                <a:latin typeface="ArialMT"/>
              </a:rPr>
              <a:t>Il rapporto di lavoro è caratterizzato da sempre maggiori pressioni per lavoratori e lavoratrici. </a:t>
            </a:r>
            <a:endParaRPr lang="en-GB" sz="2200">
              <a:effectLst/>
            </a:endParaRPr>
          </a:p>
          <a:p>
            <a:r>
              <a:rPr lang="en-GB" sz="2200" b="1">
                <a:effectLst/>
                <a:latin typeface="Arial" panose="020B0604020202020204" pitchFamily="34" charset="0"/>
              </a:rPr>
              <a:t>Relazioni tra malessere psicologico </a:t>
            </a:r>
            <a:r>
              <a:rPr lang="en-GB" sz="2200">
                <a:effectLst/>
                <a:latin typeface="ArialMT"/>
              </a:rPr>
              <a:t>(ansia, depressione, spossatezza, ecc.) </a:t>
            </a:r>
            <a:r>
              <a:rPr lang="en-GB" sz="2200" b="1">
                <a:effectLst/>
                <a:latin typeface="Arial" panose="020B0604020202020204" pitchFamily="34" charset="0"/>
              </a:rPr>
              <a:t>e condizioni lavorative </a:t>
            </a:r>
            <a:r>
              <a:rPr lang="en-GB" sz="2200">
                <a:effectLst/>
                <a:latin typeface="ArialMT"/>
              </a:rPr>
              <a:t>(rischio di licenziamento, mancato rinnovo del contratto, scarso interesse al lavoro, cambiamento delle condizioni lavorative, mancato riconoscimento, ecc.) </a:t>
            </a:r>
            <a:endParaRPr lang="en-GB" sz="2200">
              <a:effectLst/>
            </a:endParaRPr>
          </a:p>
          <a:p>
            <a:pPr marL="0" indent="0">
              <a:buNone/>
            </a:pPr>
            <a:endParaRPr lang="en-IT" sz="2200"/>
          </a:p>
        </p:txBody>
      </p:sp>
    </p:spTree>
    <p:extLst>
      <p:ext uri="{BB962C8B-B14F-4D97-AF65-F5344CB8AC3E}">
        <p14:creationId xmlns:p14="http://schemas.microsoft.com/office/powerpoint/2010/main" val="4015736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B024BA-07BE-D4D9-C32A-9FD7A106E318}"/>
              </a:ext>
            </a:extLst>
          </p:cNvPr>
          <p:cNvSpPr>
            <a:spLocks noGrp="1"/>
          </p:cNvSpPr>
          <p:nvPr>
            <p:ph type="title"/>
          </p:nvPr>
        </p:nvSpPr>
        <p:spPr>
          <a:xfrm>
            <a:off x="4654296" y="329184"/>
            <a:ext cx="6894576" cy="1783080"/>
          </a:xfrm>
        </p:spPr>
        <p:txBody>
          <a:bodyPr anchor="b">
            <a:normAutofit/>
          </a:bodyPr>
          <a:lstStyle/>
          <a:p>
            <a:r>
              <a:rPr lang="en-IT" sz="5400" dirty="0"/>
              <a:t>Wellbeing e lavoro</a:t>
            </a:r>
          </a:p>
        </p:txBody>
      </p:sp>
      <p:pic>
        <p:nvPicPr>
          <p:cNvPr id="5" name="Picture 4" descr="Tavolo con stetoscopio e tastiera di computer">
            <a:extLst>
              <a:ext uri="{FF2B5EF4-FFF2-40B4-BE49-F238E27FC236}">
                <a16:creationId xmlns:a16="http://schemas.microsoft.com/office/drawing/2014/main" id="{8FA3FA23-3701-0EF5-062D-C0876692B145}"/>
              </a:ext>
            </a:extLst>
          </p:cNvPr>
          <p:cNvPicPr>
            <a:picLocks noChangeAspect="1"/>
          </p:cNvPicPr>
          <p:nvPr/>
        </p:nvPicPr>
        <p:blipFill rotWithShape="1">
          <a:blip r:embed="rId2"/>
          <a:srcRect l="57754" r="2802"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05D6AD-94BD-DBAC-51D4-8A3883AF6A89}"/>
              </a:ext>
            </a:extLst>
          </p:cNvPr>
          <p:cNvSpPr>
            <a:spLocks noGrp="1"/>
          </p:cNvSpPr>
          <p:nvPr>
            <p:ph idx="1"/>
          </p:nvPr>
        </p:nvSpPr>
        <p:spPr>
          <a:xfrm>
            <a:off x="4654296" y="2706624"/>
            <a:ext cx="6894576" cy="3483864"/>
          </a:xfrm>
        </p:spPr>
        <p:txBody>
          <a:bodyPr>
            <a:normAutofit/>
          </a:bodyPr>
          <a:lstStyle/>
          <a:p>
            <a:pPr marL="0" indent="0">
              <a:buNone/>
            </a:pPr>
            <a:r>
              <a:rPr lang="en-GB" sz="2200">
                <a:effectLst/>
                <a:latin typeface="ArialMT"/>
              </a:rPr>
              <a:t>La sofferenza (definita anche come «normalità sofferente») ha molteplici cause nel mondo del lavoro: </a:t>
            </a:r>
            <a:endParaRPr lang="en-GB" sz="2200">
              <a:effectLst/>
            </a:endParaRPr>
          </a:p>
          <a:p>
            <a:r>
              <a:rPr lang="en-GB" sz="2200">
                <a:effectLst/>
                <a:latin typeface="ArialMT"/>
              </a:rPr>
              <a:t>Il timore di essere incompetenti e di non avere la padronanza del lavoro. </a:t>
            </a:r>
            <a:endParaRPr lang="en-GB" sz="2200">
              <a:effectLst/>
            </a:endParaRPr>
          </a:p>
          <a:p>
            <a:r>
              <a:rPr lang="en-GB" sz="2200">
                <a:effectLst/>
                <a:latin typeface="ArialMT"/>
              </a:rPr>
              <a:t>Condizioni di lavoro e di clima organizzativo non coerenti con la padronanza e la professionalità. </a:t>
            </a:r>
            <a:endParaRPr lang="en-GB" sz="2200">
              <a:effectLst/>
            </a:endParaRPr>
          </a:p>
          <a:p>
            <a:r>
              <a:rPr lang="en-GB" sz="2200">
                <a:effectLst/>
                <a:latin typeface="ArialMT"/>
              </a:rPr>
              <a:t>La mancanza di riconoscimento del lavoro svolto. </a:t>
            </a:r>
            <a:endParaRPr lang="en-GB" sz="2200">
              <a:effectLst/>
            </a:endParaRPr>
          </a:p>
          <a:p>
            <a:endParaRPr lang="en-IT" sz="2200"/>
          </a:p>
        </p:txBody>
      </p:sp>
    </p:spTree>
    <p:extLst>
      <p:ext uri="{BB962C8B-B14F-4D97-AF65-F5344CB8AC3E}">
        <p14:creationId xmlns:p14="http://schemas.microsoft.com/office/powerpoint/2010/main" val="1867383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7D799-9547-B952-456E-C41D187E74F2}"/>
              </a:ext>
            </a:extLst>
          </p:cNvPr>
          <p:cNvSpPr>
            <a:spLocks noGrp="1"/>
          </p:cNvSpPr>
          <p:nvPr>
            <p:ph type="title"/>
          </p:nvPr>
        </p:nvSpPr>
        <p:spPr>
          <a:xfrm>
            <a:off x="4654296" y="329184"/>
            <a:ext cx="6894576" cy="1783080"/>
          </a:xfrm>
        </p:spPr>
        <p:txBody>
          <a:bodyPr anchor="b">
            <a:normAutofit/>
          </a:bodyPr>
          <a:lstStyle/>
          <a:p>
            <a:r>
              <a:rPr lang="en-IT" sz="5400" dirty="0"/>
              <a:t>Wellbeing e lavoro</a:t>
            </a:r>
          </a:p>
        </p:txBody>
      </p:sp>
      <p:pic>
        <p:nvPicPr>
          <p:cNvPr id="5" name="Picture 4" descr="Sfondo dello spazio di lavoro">
            <a:extLst>
              <a:ext uri="{FF2B5EF4-FFF2-40B4-BE49-F238E27FC236}">
                <a16:creationId xmlns:a16="http://schemas.microsoft.com/office/drawing/2014/main" id="{20849913-D2F4-3910-C71A-8120A5767EFD}"/>
              </a:ext>
            </a:extLst>
          </p:cNvPr>
          <p:cNvPicPr>
            <a:picLocks noChangeAspect="1"/>
          </p:cNvPicPr>
          <p:nvPr/>
        </p:nvPicPr>
        <p:blipFill rotWithShape="1">
          <a:blip r:embed="rId2"/>
          <a:srcRect l="60557" r="-2"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BC741B-1485-9C1F-E74D-308CCD79788E}"/>
              </a:ext>
            </a:extLst>
          </p:cNvPr>
          <p:cNvSpPr>
            <a:spLocks noGrp="1"/>
          </p:cNvSpPr>
          <p:nvPr>
            <p:ph idx="1"/>
          </p:nvPr>
        </p:nvSpPr>
        <p:spPr>
          <a:xfrm>
            <a:off x="4654296" y="2706624"/>
            <a:ext cx="6894576" cy="3483864"/>
          </a:xfrm>
        </p:spPr>
        <p:txBody>
          <a:bodyPr>
            <a:normAutofit/>
          </a:bodyPr>
          <a:lstStyle/>
          <a:p>
            <a:pPr marL="0" indent="0">
              <a:buNone/>
            </a:pPr>
            <a:r>
              <a:rPr lang="en-GB" sz="1900" i="1">
                <a:effectLst/>
                <a:latin typeface="Arial" panose="020B0604020202020204" pitchFamily="34" charset="0"/>
              </a:rPr>
              <a:t>Come affrontare il malessere nel lavoro? </a:t>
            </a:r>
            <a:endParaRPr lang="en-GB" sz="1900">
              <a:effectLst/>
            </a:endParaRPr>
          </a:p>
          <a:p>
            <a:r>
              <a:rPr lang="en-GB" sz="1900">
                <a:effectLst/>
                <a:latin typeface="ArialMT"/>
              </a:rPr>
              <a:t>Bailyn e Fletcher (2004) sostengono la necessità di un approccio sistemico che partendo dalle esigenze delle persone non abbia l’obiettivo di “accomodarle”, ma di integrarle pienamente nella progettazione del lavoro. </a:t>
            </a:r>
            <a:endParaRPr lang="en-GB" sz="1900">
              <a:effectLst/>
            </a:endParaRPr>
          </a:p>
          <a:p>
            <a:pPr marL="0" indent="0">
              <a:buNone/>
            </a:pPr>
            <a:r>
              <a:rPr lang="en-GB" sz="1900" i="1">
                <a:effectLst/>
                <a:latin typeface="Arial" panose="020B0604020202020204" pitchFamily="34" charset="0"/>
              </a:rPr>
              <a:t>Come? </a:t>
            </a:r>
            <a:endParaRPr lang="en-GB" sz="1900">
              <a:effectLst/>
            </a:endParaRPr>
          </a:p>
          <a:p>
            <a:r>
              <a:rPr lang="en-GB" sz="1900">
                <a:effectLst/>
                <a:latin typeface="ArialMT"/>
              </a:rPr>
              <a:t>Svelando norme, regole, assunti di fondo e valori che impediscono una migliore integrazione tra vita personale e vita professionale (es. stereotipi sulla separazione delle attività pubbliche e private / di produzione/riproduzione e sulle presunte connessioni con l'appartenenza di genere). </a:t>
            </a:r>
            <a:endParaRPr lang="en-GB" sz="1900">
              <a:effectLst/>
            </a:endParaRPr>
          </a:p>
          <a:p>
            <a:endParaRPr lang="en-IT" sz="1900"/>
          </a:p>
        </p:txBody>
      </p:sp>
    </p:spTree>
    <p:extLst>
      <p:ext uri="{BB962C8B-B14F-4D97-AF65-F5344CB8AC3E}">
        <p14:creationId xmlns:p14="http://schemas.microsoft.com/office/powerpoint/2010/main" val="12502912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81A7F8-09B7-C802-7615-DE8AEE871C76}"/>
              </a:ext>
            </a:extLst>
          </p:cNvPr>
          <p:cNvSpPr>
            <a:spLocks noGrp="1"/>
          </p:cNvSpPr>
          <p:nvPr>
            <p:ph type="title"/>
          </p:nvPr>
        </p:nvSpPr>
        <p:spPr>
          <a:xfrm>
            <a:off x="4654296" y="329184"/>
            <a:ext cx="6894576" cy="1783080"/>
          </a:xfrm>
        </p:spPr>
        <p:txBody>
          <a:bodyPr anchor="b">
            <a:normAutofit/>
          </a:bodyPr>
          <a:lstStyle/>
          <a:p>
            <a:r>
              <a:rPr lang="en-IT" sz="5400" dirty="0"/>
              <a:t>Wellbeing e lavoro</a:t>
            </a:r>
          </a:p>
        </p:txBody>
      </p:sp>
      <p:pic>
        <p:nvPicPr>
          <p:cNvPr id="5" name="Picture 4" descr="Puzzle bianco con un pezzo rosso">
            <a:extLst>
              <a:ext uri="{FF2B5EF4-FFF2-40B4-BE49-F238E27FC236}">
                <a16:creationId xmlns:a16="http://schemas.microsoft.com/office/drawing/2014/main" id="{EA6EA005-7197-F5B4-50F7-D4FE46936659}"/>
              </a:ext>
            </a:extLst>
          </p:cNvPr>
          <p:cNvPicPr>
            <a:picLocks noChangeAspect="1"/>
          </p:cNvPicPr>
          <p:nvPr/>
        </p:nvPicPr>
        <p:blipFill rotWithShape="1">
          <a:blip r:embed="rId2"/>
          <a:srcRect l="34182" r="32578"/>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BF26D1-0394-E41B-DA98-246A4F1B72F8}"/>
              </a:ext>
            </a:extLst>
          </p:cNvPr>
          <p:cNvSpPr>
            <a:spLocks noGrp="1"/>
          </p:cNvSpPr>
          <p:nvPr>
            <p:ph idx="1"/>
          </p:nvPr>
        </p:nvSpPr>
        <p:spPr>
          <a:xfrm>
            <a:off x="4654296" y="2706624"/>
            <a:ext cx="6894576" cy="3483864"/>
          </a:xfrm>
        </p:spPr>
        <p:txBody>
          <a:bodyPr>
            <a:normAutofit/>
          </a:bodyPr>
          <a:lstStyle/>
          <a:p>
            <a:pPr marL="0" indent="0">
              <a:buNone/>
            </a:pPr>
            <a:r>
              <a:rPr lang="en-GB" sz="2200" dirty="0">
                <a:effectLst/>
                <a:latin typeface="ArialMT"/>
              </a:rPr>
              <a:t>Nelle </a:t>
            </a:r>
            <a:r>
              <a:rPr lang="en-GB" sz="2200" dirty="0" err="1">
                <a:effectLst/>
                <a:latin typeface="ArialMT"/>
              </a:rPr>
              <a:t>direzioni</a:t>
            </a:r>
            <a:r>
              <a:rPr lang="en-GB" sz="2200" dirty="0">
                <a:effectLst/>
                <a:latin typeface="ArialMT"/>
              </a:rPr>
              <a:t> </a:t>
            </a:r>
            <a:r>
              <a:rPr lang="en-GB" sz="2200" dirty="0" err="1">
                <a:effectLst/>
                <a:latin typeface="ArialMT"/>
              </a:rPr>
              <a:t>risorse</a:t>
            </a:r>
            <a:r>
              <a:rPr lang="en-GB" sz="2200" dirty="0">
                <a:effectLst/>
                <a:latin typeface="ArialMT"/>
              </a:rPr>
              <a:t> </a:t>
            </a:r>
            <a:r>
              <a:rPr lang="en-GB" sz="2200" dirty="0" err="1">
                <a:effectLst/>
                <a:latin typeface="ArialMT"/>
              </a:rPr>
              <a:t>umane</a:t>
            </a:r>
            <a:r>
              <a:rPr lang="en-GB" sz="2200" dirty="0">
                <a:effectLst/>
                <a:latin typeface="ArialMT"/>
              </a:rPr>
              <a:t> </a:t>
            </a:r>
            <a:r>
              <a:rPr lang="en-GB" sz="2200" dirty="0" err="1">
                <a:effectLst/>
                <a:latin typeface="ArialMT"/>
              </a:rPr>
              <a:t>si</a:t>
            </a:r>
            <a:r>
              <a:rPr lang="en-GB" sz="2200" dirty="0">
                <a:effectLst/>
                <a:latin typeface="ArialMT"/>
              </a:rPr>
              <a:t> </a:t>
            </a:r>
            <a:r>
              <a:rPr lang="en-GB" sz="2200" dirty="0" err="1">
                <a:effectLst/>
                <a:latin typeface="ArialMT"/>
              </a:rPr>
              <a:t>respira</a:t>
            </a:r>
            <a:r>
              <a:rPr lang="en-GB" sz="2200" dirty="0">
                <a:effectLst/>
                <a:latin typeface="ArialMT"/>
              </a:rPr>
              <a:t> </a:t>
            </a:r>
            <a:r>
              <a:rPr lang="en-GB" sz="2200" dirty="0" err="1">
                <a:effectLst/>
                <a:latin typeface="ArialMT"/>
              </a:rPr>
              <a:t>un’aria</a:t>
            </a:r>
            <a:r>
              <a:rPr lang="en-GB" sz="2200" dirty="0">
                <a:effectLst/>
                <a:latin typeface="ArialMT"/>
              </a:rPr>
              <a:t> del dover </a:t>
            </a:r>
            <a:r>
              <a:rPr lang="en-GB" sz="2200" dirty="0" err="1">
                <a:effectLst/>
                <a:latin typeface="ArialMT"/>
              </a:rPr>
              <a:t>essere</a:t>
            </a:r>
            <a:r>
              <a:rPr lang="en-GB" sz="2200" dirty="0">
                <a:effectLst/>
                <a:latin typeface="ArialMT"/>
              </a:rPr>
              <a:t> e </a:t>
            </a:r>
            <a:r>
              <a:rPr lang="en-GB" sz="2200" dirty="0" err="1">
                <a:effectLst/>
                <a:latin typeface="ArialMT"/>
              </a:rPr>
              <a:t>dell’ineluttabilita</a:t>
            </a:r>
            <a:r>
              <a:rPr lang="en-GB" sz="2200" dirty="0">
                <a:effectLst/>
                <a:latin typeface="ArialMT"/>
              </a:rPr>
              <a:t>̀ di </a:t>
            </a:r>
            <a:r>
              <a:rPr lang="en-GB" sz="2200" dirty="0" err="1">
                <a:effectLst/>
                <a:latin typeface="ArialMT"/>
              </a:rPr>
              <a:t>una</a:t>
            </a:r>
            <a:r>
              <a:rPr lang="en-GB" sz="2200" dirty="0">
                <a:effectLst/>
                <a:latin typeface="ArialMT"/>
              </a:rPr>
              <a:t> </a:t>
            </a:r>
            <a:r>
              <a:rPr lang="en-GB" sz="2200" dirty="0" err="1">
                <a:effectLst/>
                <a:latin typeface="ArialMT"/>
              </a:rPr>
              <a:t>pressione</a:t>
            </a:r>
            <a:r>
              <a:rPr lang="en-GB" sz="2200" dirty="0">
                <a:effectLst/>
                <a:latin typeface="ArialMT"/>
              </a:rPr>
              <a:t> </a:t>
            </a:r>
            <a:r>
              <a:rPr lang="en-GB" sz="2200" dirty="0" err="1">
                <a:effectLst/>
                <a:latin typeface="ArialMT"/>
              </a:rPr>
              <a:t>che</a:t>
            </a:r>
            <a:r>
              <a:rPr lang="en-GB" sz="2200" dirty="0">
                <a:effectLst/>
                <a:latin typeface="ArialMT"/>
              </a:rPr>
              <a:t> </a:t>
            </a:r>
            <a:r>
              <a:rPr lang="en-GB" sz="2200" dirty="0" err="1">
                <a:effectLst/>
                <a:latin typeface="ArialMT"/>
              </a:rPr>
              <a:t>deriva</a:t>
            </a:r>
            <a:r>
              <a:rPr lang="en-GB" sz="2200" dirty="0">
                <a:effectLst/>
                <a:latin typeface="ArialMT"/>
              </a:rPr>
              <a:t> da </a:t>
            </a:r>
            <a:r>
              <a:rPr lang="en-GB" sz="2200" dirty="0" err="1">
                <a:effectLst/>
                <a:latin typeface="ArialMT"/>
              </a:rPr>
              <a:t>una</a:t>
            </a:r>
            <a:r>
              <a:rPr lang="en-GB" sz="2200" dirty="0">
                <a:effectLst/>
                <a:latin typeface="ArialMT"/>
              </a:rPr>
              <a:t> </a:t>
            </a:r>
            <a:r>
              <a:rPr lang="en-GB" sz="2200" dirty="0" err="1">
                <a:effectLst/>
                <a:latin typeface="ArialMT"/>
              </a:rPr>
              <a:t>corsa</a:t>
            </a:r>
            <a:r>
              <a:rPr lang="en-GB" sz="2200" dirty="0">
                <a:effectLst/>
                <a:latin typeface="ArialMT"/>
              </a:rPr>
              <a:t> </a:t>
            </a:r>
            <a:r>
              <a:rPr lang="en-GB" sz="2200" dirty="0" err="1">
                <a:effectLst/>
                <a:latin typeface="ArialMT"/>
              </a:rPr>
              <a:t>che</a:t>
            </a:r>
            <a:r>
              <a:rPr lang="en-GB" sz="2200" dirty="0">
                <a:effectLst/>
                <a:latin typeface="ArialMT"/>
              </a:rPr>
              <a:t> non </a:t>
            </a:r>
            <a:r>
              <a:rPr lang="en-GB" sz="2200" dirty="0" err="1">
                <a:effectLst/>
                <a:latin typeface="ArialMT"/>
              </a:rPr>
              <a:t>puo</a:t>
            </a:r>
            <a:r>
              <a:rPr lang="en-GB" sz="2200" dirty="0">
                <a:effectLst/>
                <a:latin typeface="ArialMT"/>
              </a:rPr>
              <a:t>̀ </a:t>
            </a:r>
            <a:r>
              <a:rPr lang="en-GB" sz="2200" dirty="0" err="1">
                <a:effectLst/>
                <a:latin typeface="ArialMT"/>
              </a:rPr>
              <a:t>essere</a:t>
            </a:r>
            <a:r>
              <a:rPr lang="en-GB" sz="2200" dirty="0">
                <a:effectLst/>
                <a:latin typeface="ArialMT"/>
              </a:rPr>
              <a:t> </a:t>
            </a:r>
            <a:r>
              <a:rPr lang="en-GB" sz="2200" dirty="0" err="1">
                <a:effectLst/>
                <a:latin typeface="ArialMT"/>
              </a:rPr>
              <a:t>rallentata</a:t>
            </a:r>
            <a:r>
              <a:rPr lang="en-GB" sz="2200" dirty="0">
                <a:effectLst/>
                <a:latin typeface="ArialMT"/>
              </a:rPr>
              <a:t> e </a:t>
            </a:r>
            <a:r>
              <a:rPr lang="en-GB" sz="2200" dirty="0" err="1">
                <a:effectLst/>
                <a:latin typeface="ArialMT"/>
              </a:rPr>
              <a:t>che</a:t>
            </a:r>
            <a:r>
              <a:rPr lang="en-GB" sz="2200" dirty="0">
                <a:effectLst/>
                <a:latin typeface="ArialMT"/>
              </a:rPr>
              <a:t> </a:t>
            </a:r>
            <a:r>
              <a:rPr lang="en-GB" sz="2200" dirty="0" err="1">
                <a:effectLst/>
                <a:latin typeface="ArialMT"/>
              </a:rPr>
              <a:t>crea</a:t>
            </a:r>
            <a:r>
              <a:rPr lang="en-GB" sz="2200" dirty="0">
                <a:effectLst/>
                <a:latin typeface="ArialMT"/>
              </a:rPr>
              <a:t> </a:t>
            </a:r>
            <a:r>
              <a:rPr lang="en-GB" sz="2200" dirty="0" err="1">
                <a:effectLst/>
                <a:latin typeface="ArialMT"/>
              </a:rPr>
              <a:t>problemi</a:t>
            </a:r>
            <a:r>
              <a:rPr lang="en-GB" sz="2200" dirty="0">
                <a:effectLst/>
                <a:latin typeface="ArialMT"/>
              </a:rPr>
              <a:t> non solo alle </a:t>
            </a:r>
            <a:r>
              <a:rPr lang="en-GB" sz="2200" dirty="0" err="1">
                <a:effectLst/>
                <a:latin typeface="ArialMT"/>
              </a:rPr>
              <a:t>persone</a:t>
            </a:r>
            <a:r>
              <a:rPr lang="en-GB" sz="2200" dirty="0">
                <a:effectLst/>
                <a:latin typeface="ArialMT"/>
              </a:rPr>
              <a:t>, ma </a:t>
            </a:r>
            <a:r>
              <a:rPr lang="en-GB" sz="2200" dirty="0" err="1">
                <a:effectLst/>
                <a:latin typeface="ArialMT"/>
              </a:rPr>
              <a:t>alla</a:t>
            </a:r>
            <a:r>
              <a:rPr lang="en-GB" sz="2200" dirty="0">
                <a:effectLst/>
                <a:latin typeface="ArialMT"/>
              </a:rPr>
              <a:t> </a:t>
            </a:r>
            <a:r>
              <a:rPr lang="en-GB" sz="2200" dirty="0" err="1">
                <a:effectLst/>
                <a:latin typeface="ArialMT"/>
              </a:rPr>
              <a:t>stessa</a:t>
            </a:r>
            <a:r>
              <a:rPr lang="en-GB" sz="2200" dirty="0">
                <a:effectLst/>
                <a:latin typeface="ArialMT"/>
              </a:rPr>
              <a:t> </a:t>
            </a:r>
            <a:r>
              <a:rPr lang="en-GB" sz="2200" dirty="0" err="1">
                <a:effectLst/>
                <a:latin typeface="ArialMT"/>
              </a:rPr>
              <a:t>organizzazione</a:t>
            </a:r>
            <a:r>
              <a:rPr lang="en-GB" sz="2200" dirty="0">
                <a:effectLst/>
                <a:latin typeface="ArialMT"/>
              </a:rPr>
              <a:t>. </a:t>
            </a:r>
          </a:p>
          <a:p>
            <a:pPr marL="0" indent="0">
              <a:buNone/>
            </a:pPr>
            <a:endParaRPr lang="en-GB" sz="2200" dirty="0">
              <a:latin typeface="ArialMT"/>
            </a:endParaRPr>
          </a:p>
          <a:p>
            <a:pPr marL="0" indent="0">
              <a:buNone/>
            </a:pPr>
            <a:endParaRPr lang="en-GB" sz="2200" dirty="0">
              <a:effectLst/>
            </a:endParaRPr>
          </a:p>
          <a:p>
            <a:r>
              <a:rPr lang="en-GB" sz="2200" b="1" dirty="0" err="1">
                <a:effectLst/>
                <a:latin typeface="Arial" panose="020B0604020202020204" pitchFamily="34" charset="0"/>
              </a:rPr>
              <a:t>Crisi</a:t>
            </a:r>
            <a:r>
              <a:rPr lang="en-GB" sz="2200" b="1" dirty="0">
                <a:effectLst/>
                <a:latin typeface="Arial" panose="020B0604020202020204" pitchFamily="34" charset="0"/>
              </a:rPr>
              <a:t> </a:t>
            </a:r>
            <a:r>
              <a:rPr lang="en-GB" sz="2200" b="1" dirty="0" err="1">
                <a:effectLst/>
                <a:latin typeface="Arial" panose="020B0604020202020204" pitchFamily="34" charset="0"/>
              </a:rPr>
              <a:t>dei</a:t>
            </a:r>
            <a:r>
              <a:rPr lang="en-GB" sz="2200" b="1" dirty="0">
                <a:effectLst/>
                <a:latin typeface="Arial" panose="020B0604020202020204" pitchFamily="34" charset="0"/>
              </a:rPr>
              <a:t> </a:t>
            </a:r>
            <a:r>
              <a:rPr lang="en-GB" sz="2200" b="1" dirty="0" err="1">
                <a:effectLst/>
                <a:latin typeface="Arial" panose="020B0604020202020204" pitchFamily="34" charset="0"/>
              </a:rPr>
              <a:t>modelli</a:t>
            </a:r>
            <a:r>
              <a:rPr lang="en-GB" sz="2200" b="1" dirty="0">
                <a:effectLst/>
                <a:latin typeface="Arial" panose="020B0604020202020204" pitchFamily="34" charset="0"/>
              </a:rPr>
              <a:t> di </a:t>
            </a:r>
            <a:r>
              <a:rPr lang="en-GB" sz="2200" b="1" dirty="0" err="1">
                <a:effectLst/>
                <a:latin typeface="Arial" panose="020B0604020202020204" pitchFamily="34" charset="0"/>
              </a:rPr>
              <a:t>ruolo</a:t>
            </a:r>
            <a:r>
              <a:rPr lang="en-GB" sz="2200" b="1" dirty="0">
                <a:effectLst/>
                <a:latin typeface="Arial" panose="020B0604020202020204" pitchFamily="34" charset="0"/>
              </a:rPr>
              <a:t> </a:t>
            </a:r>
            <a:r>
              <a:rPr lang="en-GB" sz="2200" b="1" dirty="0" err="1">
                <a:effectLst/>
                <a:latin typeface="Arial" panose="020B0604020202020204" pitchFamily="34" charset="0"/>
              </a:rPr>
              <a:t>della</a:t>
            </a:r>
            <a:r>
              <a:rPr lang="en-GB" sz="2200" b="1" dirty="0">
                <a:effectLst/>
                <a:latin typeface="Arial" panose="020B0604020202020204" pitchFamily="34" charset="0"/>
              </a:rPr>
              <a:t> </a:t>
            </a:r>
            <a:r>
              <a:rPr lang="en-GB" sz="2200" b="1" dirty="0" err="1">
                <a:effectLst/>
                <a:latin typeface="Arial" panose="020B0604020202020204" pitchFamily="34" charset="0"/>
              </a:rPr>
              <a:t>funzione</a:t>
            </a:r>
            <a:r>
              <a:rPr lang="en-GB" sz="2200" b="1" dirty="0">
                <a:effectLst/>
                <a:latin typeface="Arial" panose="020B0604020202020204" pitchFamily="34" charset="0"/>
              </a:rPr>
              <a:t> di HRM </a:t>
            </a:r>
            <a:endParaRPr lang="en-GB" sz="2200" dirty="0">
              <a:effectLst/>
            </a:endParaRPr>
          </a:p>
          <a:p>
            <a:pPr marL="0" indent="0">
              <a:buNone/>
            </a:pPr>
            <a:endParaRPr lang="en-IT" sz="2200" dirty="0"/>
          </a:p>
        </p:txBody>
      </p:sp>
    </p:spTree>
    <p:extLst>
      <p:ext uri="{BB962C8B-B14F-4D97-AF65-F5344CB8AC3E}">
        <p14:creationId xmlns:p14="http://schemas.microsoft.com/office/powerpoint/2010/main" val="4048100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F65D75C-4FF5-6DE4-D41A-6D1A94FC98F1}"/>
              </a:ext>
            </a:extLst>
          </p:cNvPr>
          <p:cNvSpPr>
            <a:spLocks noGrp="1"/>
          </p:cNvSpPr>
          <p:nvPr>
            <p:ph type="title"/>
          </p:nvPr>
        </p:nvSpPr>
        <p:spPr>
          <a:xfrm>
            <a:off x="841246" y="673770"/>
            <a:ext cx="3644489" cy="2414488"/>
          </a:xfrm>
        </p:spPr>
        <p:txBody>
          <a:bodyPr anchor="t">
            <a:normAutofit/>
          </a:bodyPr>
          <a:lstStyle/>
          <a:p>
            <a:r>
              <a:rPr lang="en-IT" sz="5400" dirty="0">
                <a:solidFill>
                  <a:srgbClr val="FFFFFF"/>
                </a:solidFill>
              </a:rPr>
              <a:t>I limiti dei modelli tradizionali</a:t>
            </a:r>
          </a:p>
        </p:txBody>
      </p:sp>
      <p:sp>
        <p:nvSpPr>
          <p:cNvPr id="3" name="Content Placeholder 2">
            <a:extLst>
              <a:ext uri="{FF2B5EF4-FFF2-40B4-BE49-F238E27FC236}">
                <a16:creationId xmlns:a16="http://schemas.microsoft.com/office/drawing/2014/main" id="{06485A76-1AEA-D1E7-D491-935C39572A9A}"/>
              </a:ext>
            </a:extLst>
          </p:cNvPr>
          <p:cNvSpPr>
            <a:spLocks noGrp="1"/>
          </p:cNvSpPr>
          <p:nvPr>
            <p:ph idx="1"/>
          </p:nvPr>
        </p:nvSpPr>
        <p:spPr>
          <a:xfrm>
            <a:off x="6095999" y="882315"/>
            <a:ext cx="5254754" cy="5294647"/>
          </a:xfrm>
        </p:spPr>
        <p:txBody>
          <a:bodyPr>
            <a:normAutofit/>
          </a:bodyPr>
          <a:lstStyle/>
          <a:p>
            <a:pPr marL="0" indent="0">
              <a:buNone/>
            </a:pPr>
            <a:r>
              <a:rPr lang="en-GB" sz="2000" b="1">
                <a:effectLst/>
                <a:latin typeface="Arial" panose="020B0604020202020204" pitchFamily="34" charset="0"/>
              </a:rPr>
              <a:t>Possibili soluzioni: </a:t>
            </a:r>
            <a:endParaRPr lang="en-GB" sz="2000">
              <a:effectLst/>
            </a:endParaRPr>
          </a:p>
          <a:p>
            <a:r>
              <a:rPr lang="en-GB" sz="2000">
                <a:effectLst/>
                <a:latin typeface="ArialMT"/>
              </a:rPr>
              <a:t>Costruire un nuovo contesto sociale attraverso la creazione di un nuovo contratto psicologico, “morale” ed “etico”: un nuovo patto sociale tra lavoratori/trici e imprese (Sparrow 1998). </a:t>
            </a:r>
            <a:endParaRPr lang="en-GB" sz="2000">
              <a:effectLst/>
            </a:endParaRPr>
          </a:p>
          <a:p>
            <a:pPr marL="0" indent="0">
              <a:buNone/>
            </a:pPr>
            <a:r>
              <a:rPr lang="en-GB" sz="2000" b="1">
                <a:effectLst/>
                <a:latin typeface="Arial" panose="020B0604020202020204" pitchFamily="34" charset="0"/>
              </a:rPr>
              <a:t>Caratteristiche del «nuovo contratto psicologico»: </a:t>
            </a:r>
            <a:endParaRPr lang="en-GB" sz="2000">
              <a:effectLst/>
            </a:endParaRPr>
          </a:p>
          <a:p>
            <a:r>
              <a:rPr lang="en-GB" sz="2000">
                <a:effectLst/>
                <a:latin typeface="ArialMT"/>
              </a:rPr>
              <a:t>Deve riflettere la realtà dei comportamenti delle persone.</a:t>
            </a:r>
          </a:p>
          <a:p>
            <a:r>
              <a:rPr lang="en-GB" sz="2000">
                <a:effectLst/>
                <a:latin typeface="ArialMT"/>
              </a:rPr>
              <a:t>Limitare la distruzione delle comunità sociali più ampie. </a:t>
            </a:r>
            <a:endParaRPr lang="en-GB" sz="2000">
              <a:effectLst/>
            </a:endParaRPr>
          </a:p>
          <a:p>
            <a:r>
              <a:rPr lang="en-GB" sz="2000">
                <a:effectLst/>
                <a:latin typeface="ArialMT"/>
              </a:rPr>
              <a:t>Enfatizzare le modalità su cui si basa il funzionamento reale delle organizzazioni. </a:t>
            </a:r>
            <a:endParaRPr lang="en-GB" sz="2000">
              <a:effectLst/>
            </a:endParaRPr>
          </a:p>
          <a:p>
            <a:endParaRPr lang="en-IT" sz="2000"/>
          </a:p>
        </p:txBody>
      </p:sp>
    </p:spTree>
    <p:extLst>
      <p:ext uri="{BB962C8B-B14F-4D97-AF65-F5344CB8AC3E}">
        <p14:creationId xmlns:p14="http://schemas.microsoft.com/office/powerpoint/2010/main" val="3166755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0689E3-A88C-162F-3B05-E3D6F8AD1FCB}"/>
              </a:ext>
            </a:extLst>
          </p:cNvPr>
          <p:cNvSpPr>
            <a:spLocks noGrp="1"/>
          </p:cNvSpPr>
          <p:nvPr>
            <p:ph type="title"/>
          </p:nvPr>
        </p:nvSpPr>
        <p:spPr>
          <a:xfrm>
            <a:off x="630936" y="640080"/>
            <a:ext cx="4818888" cy="1481328"/>
          </a:xfrm>
        </p:spPr>
        <p:txBody>
          <a:bodyPr anchor="b">
            <a:normAutofit/>
          </a:bodyPr>
          <a:lstStyle/>
          <a:p>
            <a:r>
              <a:rPr lang="en-IT" sz="5400" dirty="0"/>
              <a:t>Nuovi percorsi</a:t>
            </a:r>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9C259E-046B-5C2D-E100-41D6B9C33D48}"/>
              </a:ext>
            </a:extLst>
          </p:cNvPr>
          <p:cNvSpPr>
            <a:spLocks noGrp="1"/>
          </p:cNvSpPr>
          <p:nvPr>
            <p:ph idx="1"/>
          </p:nvPr>
        </p:nvSpPr>
        <p:spPr>
          <a:xfrm>
            <a:off x="630936" y="2660904"/>
            <a:ext cx="4818888" cy="3547872"/>
          </a:xfrm>
        </p:spPr>
        <p:txBody>
          <a:bodyPr anchor="t">
            <a:normAutofit/>
          </a:bodyPr>
          <a:lstStyle/>
          <a:p>
            <a:r>
              <a:rPr lang="en-GB" sz="2200" dirty="0">
                <a:effectLst/>
                <a:latin typeface="ArialMT"/>
              </a:rPr>
              <a:t>Secondo Bach e Sisson (2000) </a:t>
            </a:r>
            <a:r>
              <a:rPr lang="en-GB" sz="2200" dirty="0" err="1">
                <a:effectLst/>
                <a:latin typeface="ArialMT"/>
              </a:rPr>
              <a:t>i</a:t>
            </a:r>
            <a:r>
              <a:rPr lang="en-GB" sz="2200" dirty="0">
                <a:effectLst/>
                <a:latin typeface="ArialMT"/>
              </a:rPr>
              <a:t> </a:t>
            </a:r>
            <a:r>
              <a:rPr lang="en-GB" sz="2200" dirty="0" err="1">
                <a:effectLst/>
                <a:latin typeface="ArialMT"/>
              </a:rPr>
              <a:t>modelli</a:t>
            </a:r>
            <a:r>
              <a:rPr lang="en-GB" sz="2200" dirty="0">
                <a:effectLst/>
                <a:latin typeface="ArialMT"/>
              </a:rPr>
              <a:t> di HR in Europa </a:t>
            </a:r>
            <a:r>
              <a:rPr lang="en-GB" sz="2200" dirty="0" err="1">
                <a:effectLst/>
                <a:latin typeface="ArialMT"/>
              </a:rPr>
              <a:t>saranno</a:t>
            </a:r>
            <a:r>
              <a:rPr lang="en-GB" sz="2200" dirty="0">
                <a:effectLst/>
                <a:latin typeface="ArialMT"/>
              </a:rPr>
              <a:t> sempre più </a:t>
            </a:r>
            <a:r>
              <a:rPr lang="en-GB" sz="2200" dirty="0" err="1">
                <a:effectLst/>
                <a:latin typeface="ArialMT"/>
              </a:rPr>
              <a:t>influenzati</a:t>
            </a:r>
            <a:r>
              <a:rPr lang="en-GB" sz="2200" dirty="0">
                <a:effectLst/>
                <a:latin typeface="ArialMT"/>
              </a:rPr>
              <a:t> </a:t>
            </a:r>
            <a:r>
              <a:rPr lang="en-GB" sz="2200" dirty="0" err="1">
                <a:effectLst/>
                <a:latin typeface="ArialMT"/>
              </a:rPr>
              <a:t>dall’evoluzione</a:t>
            </a:r>
            <a:r>
              <a:rPr lang="en-GB" sz="2200" dirty="0">
                <a:effectLst/>
                <a:latin typeface="ArialMT"/>
              </a:rPr>
              <a:t> del </a:t>
            </a:r>
            <a:r>
              <a:rPr lang="en-GB" sz="2200" dirty="0" err="1">
                <a:effectLst/>
                <a:latin typeface="ArialMT"/>
              </a:rPr>
              <a:t>modello</a:t>
            </a:r>
            <a:r>
              <a:rPr lang="en-GB" sz="2200" dirty="0">
                <a:effectLst/>
                <a:latin typeface="ArialMT"/>
              </a:rPr>
              <a:t> </a:t>
            </a:r>
            <a:r>
              <a:rPr lang="en-GB" sz="2200" dirty="0" err="1">
                <a:effectLst/>
                <a:latin typeface="ArialMT"/>
              </a:rPr>
              <a:t>sociale</a:t>
            </a:r>
            <a:r>
              <a:rPr lang="en-GB" sz="2200" dirty="0">
                <a:effectLst/>
                <a:latin typeface="ArialMT"/>
              </a:rPr>
              <a:t> </a:t>
            </a:r>
            <a:r>
              <a:rPr lang="en-GB" sz="2200" dirty="0" err="1">
                <a:effectLst/>
                <a:latin typeface="ArialMT"/>
              </a:rPr>
              <a:t>desiderato</a:t>
            </a:r>
            <a:r>
              <a:rPr lang="en-GB" sz="2200" dirty="0">
                <a:effectLst/>
                <a:latin typeface="ArialMT"/>
              </a:rPr>
              <a:t> </a:t>
            </a:r>
            <a:r>
              <a:rPr lang="en-GB" sz="2200" dirty="0" err="1">
                <a:effectLst/>
                <a:latin typeface="ArialMT"/>
              </a:rPr>
              <a:t>all’interno</a:t>
            </a:r>
            <a:r>
              <a:rPr lang="en-GB" sz="2200" dirty="0">
                <a:effectLst/>
                <a:latin typeface="ArialMT"/>
              </a:rPr>
              <a:t> </a:t>
            </a:r>
            <a:r>
              <a:rPr lang="en-GB" sz="2200" dirty="0" err="1">
                <a:effectLst/>
                <a:latin typeface="ArialMT"/>
              </a:rPr>
              <a:t>della</a:t>
            </a:r>
            <a:r>
              <a:rPr lang="en-GB" sz="2200" dirty="0">
                <a:effectLst/>
                <a:latin typeface="ArialMT"/>
              </a:rPr>
              <a:t> quale è </a:t>
            </a:r>
            <a:r>
              <a:rPr lang="en-GB" sz="2200" dirty="0" err="1">
                <a:effectLst/>
                <a:latin typeface="ArialMT"/>
              </a:rPr>
              <a:t>possibile</a:t>
            </a:r>
            <a:r>
              <a:rPr lang="en-GB" sz="2200" dirty="0">
                <a:effectLst/>
                <a:latin typeface="ArialMT"/>
              </a:rPr>
              <a:t> </a:t>
            </a:r>
            <a:r>
              <a:rPr lang="en-GB" sz="2200" dirty="0" err="1">
                <a:effectLst/>
                <a:latin typeface="ArialMT"/>
              </a:rPr>
              <a:t>intravedere</a:t>
            </a:r>
            <a:r>
              <a:rPr lang="en-GB" sz="2200" dirty="0">
                <a:effectLst/>
                <a:latin typeface="ArialMT"/>
              </a:rPr>
              <a:t> lo </a:t>
            </a:r>
            <a:r>
              <a:rPr lang="en-GB" sz="2200" dirty="0" err="1">
                <a:effectLst/>
                <a:latin typeface="ArialMT"/>
              </a:rPr>
              <a:t>spazio</a:t>
            </a:r>
            <a:r>
              <a:rPr lang="en-GB" sz="2200" dirty="0">
                <a:effectLst/>
                <a:latin typeface="ArialMT"/>
              </a:rPr>
              <a:t> per un nuovo </a:t>
            </a:r>
            <a:r>
              <a:rPr lang="en-GB" sz="2200" dirty="0" err="1">
                <a:effectLst/>
                <a:latin typeface="ArialMT"/>
              </a:rPr>
              <a:t>modello</a:t>
            </a:r>
            <a:r>
              <a:rPr lang="en-GB" sz="2200" dirty="0">
                <a:effectLst/>
                <a:latin typeface="ArialMT"/>
              </a:rPr>
              <a:t> </a:t>
            </a:r>
            <a:r>
              <a:rPr lang="en-GB" sz="2200" dirty="0" err="1">
                <a:effectLst/>
                <a:latin typeface="ArialMT"/>
              </a:rPr>
              <a:t>che</a:t>
            </a:r>
            <a:r>
              <a:rPr lang="en-GB" sz="2200" dirty="0">
                <a:effectLst/>
                <a:latin typeface="ArialMT"/>
              </a:rPr>
              <a:t> </a:t>
            </a:r>
            <a:r>
              <a:rPr lang="en-GB" sz="2200" dirty="0" err="1">
                <a:effectLst/>
                <a:latin typeface="ArialMT"/>
              </a:rPr>
              <a:t>trova</a:t>
            </a:r>
            <a:r>
              <a:rPr lang="en-GB" sz="2200" dirty="0">
                <a:effectLst/>
                <a:latin typeface="ArialMT"/>
              </a:rPr>
              <a:t> </a:t>
            </a:r>
            <a:r>
              <a:rPr lang="en-GB" sz="2200" dirty="0" err="1">
                <a:effectLst/>
                <a:latin typeface="ArialMT"/>
              </a:rPr>
              <a:t>conferme</a:t>
            </a:r>
            <a:r>
              <a:rPr lang="en-GB" sz="2200" dirty="0">
                <a:effectLst/>
                <a:latin typeface="ArialMT"/>
              </a:rPr>
              <a:t> </a:t>
            </a:r>
            <a:r>
              <a:rPr lang="en-GB" sz="2200" dirty="0" err="1">
                <a:effectLst/>
                <a:latin typeface="ArialMT"/>
              </a:rPr>
              <a:t>anche</a:t>
            </a:r>
            <a:r>
              <a:rPr lang="en-GB" sz="2200" dirty="0">
                <a:effectLst/>
                <a:latin typeface="ArialMT"/>
              </a:rPr>
              <a:t> </a:t>
            </a:r>
            <a:r>
              <a:rPr lang="en-GB" sz="2200" dirty="0" err="1">
                <a:effectLst/>
                <a:latin typeface="ArialMT"/>
              </a:rPr>
              <a:t>nel</a:t>
            </a:r>
            <a:r>
              <a:rPr lang="en-GB" sz="2200" dirty="0">
                <a:effectLst/>
                <a:latin typeface="ArialMT"/>
              </a:rPr>
              <a:t> </a:t>
            </a:r>
            <a:r>
              <a:rPr lang="en-GB" sz="2200" dirty="0" err="1">
                <a:effectLst/>
                <a:latin typeface="ArialMT"/>
              </a:rPr>
              <a:t>contesto</a:t>
            </a:r>
            <a:r>
              <a:rPr lang="en-GB" sz="2200" dirty="0">
                <a:effectLst/>
                <a:latin typeface="ArialMT"/>
              </a:rPr>
              <a:t> americano. </a:t>
            </a:r>
            <a:endParaRPr lang="en-IT" sz="2200" dirty="0">
              <a:effectLst/>
              <a:latin typeface="ArialMT"/>
            </a:endParaRPr>
          </a:p>
          <a:p>
            <a:endParaRPr lang="en-IT" sz="2200" dirty="0">
              <a:latin typeface="ArialMT"/>
            </a:endParaRPr>
          </a:p>
          <a:p>
            <a:endParaRPr lang="en-GB" sz="2200" dirty="0">
              <a:effectLst/>
            </a:endParaRPr>
          </a:p>
        </p:txBody>
      </p:sp>
      <p:graphicFrame>
        <p:nvGraphicFramePr>
          <p:cNvPr id="4" name="Table 4">
            <a:extLst>
              <a:ext uri="{FF2B5EF4-FFF2-40B4-BE49-F238E27FC236}">
                <a16:creationId xmlns:a16="http://schemas.microsoft.com/office/drawing/2014/main" id="{C4E2F138-B8E1-B29D-0FC6-78FA41B2C66D}"/>
              </a:ext>
            </a:extLst>
          </p:cNvPr>
          <p:cNvGraphicFramePr>
            <a:graphicFrameLocks noGrp="1"/>
          </p:cNvGraphicFramePr>
          <p:nvPr>
            <p:extLst>
              <p:ext uri="{D42A27DB-BD31-4B8C-83A1-F6EECF244321}">
                <p14:modId xmlns:p14="http://schemas.microsoft.com/office/powerpoint/2010/main" val="2579788101"/>
              </p:ext>
            </p:extLst>
          </p:nvPr>
        </p:nvGraphicFramePr>
        <p:xfrm>
          <a:off x="6099048" y="1268605"/>
          <a:ext cx="5458969" cy="4320790"/>
        </p:xfrm>
        <a:graphic>
          <a:graphicData uri="http://schemas.openxmlformats.org/drawingml/2006/table">
            <a:tbl>
              <a:tblPr firstRow="1" bandRow="1">
                <a:tableStyleId>{5C22544A-7EE6-4342-B048-85BDC9FD1C3A}</a:tableStyleId>
              </a:tblPr>
              <a:tblGrid>
                <a:gridCol w="2881686">
                  <a:extLst>
                    <a:ext uri="{9D8B030D-6E8A-4147-A177-3AD203B41FA5}">
                      <a16:colId xmlns:a16="http://schemas.microsoft.com/office/drawing/2014/main" val="563890664"/>
                    </a:ext>
                  </a:extLst>
                </a:gridCol>
                <a:gridCol w="2577283">
                  <a:extLst>
                    <a:ext uri="{9D8B030D-6E8A-4147-A177-3AD203B41FA5}">
                      <a16:colId xmlns:a16="http://schemas.microsoft.com/office/drawing/2014/main" val="1362925548"/>
                    </a:ext>
                  </a:extLst>
                </a:gridCol>
              </a:tblGrid>
              <a:tr h="459215">
                <a:tc>
                  <a:txBody>
                    <a:bodyPr/>
                    <a:lstStyle/>
                    <a:p>
                      <a:r>
                        <a:rPr lang="en-IT" sz="2100"/>
                        <a:t>Elementi principali </a:t>
                      </a:r>
                    </a:p>
                  </a:txBody>
                  <a:tcPr marL="104367" marR="104367" marT="52183" marB="52183"/>
                </a:tc>
                <a:tc>
                  <a:txBody>
                    <a:bodyPr/>
                    <a:lstStyle/>
                    <a:p>
                      <a:r>
                        <a:rPr lang="en-IT" sz="2100"/>
                        <a:t>Conseguenze</a:t>
                      </a:r>
                    </a:p>
                  </a:txBody>
                  <a:tcPr marL="104367" marR="104367" marT="52183" marB="52183"/>
                </a:tc>
                <a:extLst>
                  <a:ext uri="{0D108BD9-81ED-4DB2-BD59-A6C34878D82A}">
                    <a16:rowId xmlns:a16="http://schemas.microsoft.com/office/drawing/2014/main" val="1082909280"/>
                  </a:ext>
                </a:extLst>
              </a:tr>
              <a:tr h="772315">
                <a:tc>
                  <a:txBody>
                    <a:bodyPr/>
                    <a:lstStyle/>
                    <a:p>
                      <a:r>
                        <a:rPr lang="en-IT" sz="2100"/>
                        <a:t>Flessibilità</a:t>
                      </a:r>
                    </a:p>
                  </a:txBody>
                  <a:tcPr marL="104367" marR="104367" marT="52183" marB="52183"/>
                </a:tc>
                <a:tc>
                  <a:txBody>
                    <a:bodyPr/>
                    <a:lstStyle/>
                    <a:p>
                      <a:r>
                        <a:rPr lang="en-IT" sz="2100"/>
                        <a:t>Qualità del capitale umano</a:t>
                      </a:r>
                    </a:p>
                  </a:txBody>
                  <a:tcPr marL="104367" marR="104367" marT="52183" marB="52183"/>
                </a:tc>
                <a:extLst>
                  <a:ext uri="{0D108BD9-81ED-4DB2-BD59-A6C34878D82A}">
                    <a16:rowId xmlns:a16="http://schemas.microsoft.com/office/drawing/2014/main" val="3933779762"/>
                  </a:ext>
                </a:extLst>
              </a:tr>
              <a:tr h="772315">
                <a:tc>
                  <a:txBody>
                    <a:bodyPr/>
                    <a:lstStyle/>
                    <a:p>
                      <a:r>
                        <a:rPr lang="en-IT" sz="2100"/>
                        <a:t>Sicurezza</a:t>
                      </a:r>
                    </a:p>
                  </a:txBody>
                  <a:tcPr marL="104367" marR="104367" marT="52183" marB="52183"/>
                </a:tc>
                <a:tc>
                  <a:txBody>
                    <a:bodyPr/>
                    <a:lstStyle/>
                    <a:p>
                      <a:r>
                        <a:rPr lang="en-IT" sz="2100"/>
                        <a:t>Qualità dei benei e dei servizi</a:t>
                      </a:r>
                    </a:p>
                  </a:txBody>
                  <a:tcPr marL="104367" marR="104367" marT="52183" marB="52183"/>
                </a:tc>
                <a:extLst>
                  <a:ext uri="{0D108BD9-81ED-4DB2-BD59-A6C34878D82A}">
                    <a16:rowId xmlns:a16="http://schemas.microsoft.com/office/drawing/2014/main" val="1366033530"/>
                  </a:ext>
                </a:extLst>
              </a:tr>
              <a:tr h="772315">
                <a:tc>
                  <a:txBody>
                    <a:bodyPr/>
                    <a:lstStyle/>
                    <a:p>
                      <a:r>
                        <a:rPr lang="en-IT" sz="2100"/>
                        <a:t>Formazione ed educazione</a:t>
                      </a:r>
                    </a:p>
                  </a:txBody>
                  <a:tcPr marL="104367" marR="104367" marT="52183" marB="52183"/>
                </a:tc>
                <a:tc>
                  <a:txBody>
                    <a:bodyPr/>
                    <a:lstStyle/>
                    <a:p>
                      <a:r>
                        <a:rPr lang="en-IT" sz="2100"/>
                        <a:t>Competitività</a:t>
                      </a:r>
                    </a:p>
                  </a:txBody>
                  <a:tcPr marL="104367" marR="104367" marT="52183" marB="52183"/>
                </a:tc>
                <a:extLst>
                  <a:ext uri="{0D108BD9-81ED-4DB2-BD59-A6C34878D82A}">
                    <a16:rowId xmlns:a16="http://schemas.microsoft.com/office/drawing/2014/main" val="1424393683"/>
                  </a:ext>
                </a:extLst>
              </a:tr>
              <a:tr h="772315">
                <a:tc>
                  <a:txBody>
                    <a:bodyPr/>
                    <a:lstStyle/>
                    <a:p>
                      <a:r>
                        <a:rPr lang="en-IT" sz="2100"/>
                        <a:t>Parteciapzione diretta (empowerment)</a:t>
                      </a:r>
                    </a:p>
                  </a:txBody>
                  <a:tcPr marL="104367" marR="104367" marT="52183" marB="52183"/>
                </a:tc>
                <a:tc>
                  <a:txBody>
                    <a:bodyPr/>
                    <a:lstStyle/>
                    <a:p>
                      <a:r>
                        <a:rPr lang="en-IT" sz="2100"/>
                        <a:t>Qualità del lavoro</a:t>
                      </a:r>
                    </a:p>
                  </a:txBody>
                  <a:tcPr marL="104367" marR="104367" marT="52183" marB="52183"/>
                </a:tc>
                <a:extLst>
                  <a:ext uri="{0D108BD9-81ED-4DB2-BD59-A6C34878D82A}">
                    <a16:rowId xmlns:a16="http://schemas.microsoft.com/office/drawing/2014/main" val="894616060"/>
                  </a:ext>
                </a:extLst>
              </a:tr>
              <a:tr h="772315">
                <a:tc>
                  <a:txBody>
                    <a:bodyPr/>
                    <a:lstStyle/>
                    <a:p>
                      <a:r>
                        <a:rPr lang="en-IT" sz="2100"/>
                        <a:t>Parteciapzione diretta (partnership)</a:t>
                      </a:r>
                    </a:p>
                  </a:txBody>
                  <a:tcPr marL="104367" marR="104367" marT="52183" marB="52183"/>
                </a:tc>
                <a:tc>
                  <a:txBody>
                    <a:bodyPr/>
                    <a:lstStyle/>
                    <a:p>
                      <a:endParaRPr lang="en-IT" sz="2100" dirty="0"/>
                    </a:p>
                  </a:txBody>
                  <a:tcPr marL="104367" marR="104367" marT="52183" marB="52183"/>
                </a:tc>
                <a:extLst>
                  <a:ext uri="{0D108BD9-81ED-4DB2-BD59-A6C34878D82A}">
                    <a16:rowId xmlns:a16="http://schemas.microsoft.com/office/drawing/2014/main" val="945385779"/>
                  </a:ext>
                </a:extLst>
              </a:tr>
            </a:tbl>
          </a:graphicData>
        </a:graphic>
      </p:graphicFrame>
    </p:spTree>
    <p:extLst>
      <p:ext uri="{BB962C8B-B14F-4D97-AF65-F5344CB8AC3E}">
        <p14:creationId xmlns:p14="http://schemas.microsoft.com/office/powerpoint/2010/main" val="3843207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679785-21E4-AD48-BC61-EA7A426A8701}"/>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kern="1200" dirty="0" err="1">
                <a:solidFill>
                  <a:schemeClr val="tx1"/>
                </a:solidFill>
                <a:latin typeface="+mj-lt"/>
                <a:ea typeface="+mj-ea"/>
                <a:cs typeface="+mj-cs"/>
              </a:rPr>
              <a:t>Forme</a:t>
            </a:r>
            <a:r>
              <a:rPr lang="en-US" sz="4800" kern="1200" dirty="0">
                <a:solidFill>
                  <a:schemeClr val="tx1"/>
                </a:solidFill>
                <a:latin typeface="+mj-lt"/>
                <a:ea typeface="+mj-ea"/>
                <a:cs typeface="+mj-cs"/>
              </a:rPr>
              <a:t> di </a:t>
            </a:r>
            <a:r>
              <a:rPr lang="en-US" sz="4800" kern="1200" dirty="0" err="1">
                <a:solidFill>
                  <a:schemeClr val="tx1"/>
                </a:solidFill>
                <a:latin typeface="+mj-lt"/>
                <a:ea typeface="+mj-ea"/>
                <a:cs typeface="+mj-cs"/>
              </a:rPr>
              <a:t>artciolazione</a:t>
            </a:r>
            <a:r>
              <a:rPr lang="en-US" sz="4800" kern="1200" dirty="0">
                <a:solidFill>
                  <a:schemeClr val="tx1"/>
                </a:solidFill>
                <a:latin typeface="+mj-lt"/>
                <a:ea typeface="+mj-ea"/>
                <a:cs typeface="+mj-cs"/>
              </a:rPr>
              <a:t> </a:t>
            </a:r>
            <a:r>
              <a:rPr lang="en-US" sz="4800" kern="1200" dirty="0" err="1">
                <a:solidFill>
                  <a:schemeClr val="tx1"/>
                </a:solidFill>
                <a:latin typeface="+mj-lt"/>
                <a:ea typeface="+mj-ea"/>
                <a:cs typeface="+mj-cs"/>
              </a:rPr>
              <a:t>delle</a:t>
            </a:r>
            <a:r>
              <a:rPr lang="en-US" sz="4800" kern="1200" dirty="0">
                <a:solidFill>
                  <a:schemeClr val="tx1"/>
                </a:solidFill>
                <a:latin typeface="+mj-lt"/>
                <a:ea typeface="+mj-ea"/>
                <a:cs typeface="+mj-cs"/>
              </a:rPr>
              <a:t> HR</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A625EC8-570F-0B8F-7F2B-40985789FBAE}"/>
              </a:ext>
            </a:extLst>
          </p:cNvPr>
          <p:cNvSpPr txBox="1"/>
          <p:nvPr/>
        </p:nvSpPr>
        <p:spPr>
          <a:xfrm>
            <a:off x="793661" y="2599509"/>
            <a:ext cx="4530898" cy="363945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a:effectLst/>
              </a:rPr>
              <a:t>A partire dalla ricostruzione delle esperienze effettuate in Europa e in altri paesi sviluppati, Carrieri (1995) affronta il tema dell’evoluzione delle forme di democrazia nell’azione delle imprese analizzando quattro forme diverse: </a:t>
            </a:r>
          </a:p>
          <a:p>
            <a:pPr marL="342900" indent="-228600">
              <a:lnSpc>
                <a:spcPct val="90000"/>
              </a:lnSpc>
              <a:spcAft>
                <a:spcPts val="600"/>
              </a:spcAft>
              <a:buFont typeface="Arial" panose="020B0604020202020204" pitchFamily="34" charset="0"/>
              <a:buChar char="•"/>
            </a:pPr>
            <a:r>
              <a:rPr lang="en-US" sz="2000">
                <a:effectLst/>
              </a:rPr>
              <a:t>democrazia economica;</a:t>
            </a:r>
          </a:p>
          <a:p>
            <a:pPr marL="342900" indent="-228600">
              <a:lnSpc>
                <a:spcPct val="90000"/>
              </a:lnSpc>
              <a:spcAft>
                <a:spcPts val="600"/>
              </a:spcAft>
              <a:buFont typeface="Arial" panose="020B0604020202020204" pitchFamily="34" charset="0"/>
              <a:buChar char="•"/>
            </a:pPr>
            <a:r>
              <a:rPr lang="en-US" sz="2000">
                <a:effectLst/>
              </a:rPr>
              <a:t>economia della partecipazione;</a:t>
            </a:r>
          </a:p>
          <a:p>
            <a:pPr marL="342900" indent="-228600">
              <a:lnSpc>
                <a:spcPct val="90000"/>
              </a:lnSpc>
              <a:spcAft>
                <a:spcPts val="600"/>
              </a:spcAft>
              <a:buFont typeface="Arial" panose="020B0604020202020204" pitchFamily="34" charset="0"/>
              <a:buChar char="•"/>
            </a:pPr>
            <a:r>
              <a:rPr lang="en-US" sz="2000">
                <a:effectLst/>
              </a:rPr>
              <a:t>democrazia industriale;</a:t>
            </a:r>
          </a:p>
          <a:p>
            <a:pPr marL="342900" indent="-228600">
              <a:lnSpc>
                <a:spcPct val="90000"/>
              </a:lnSpc>
              <a:spcAft>
                <a:spcPts val="600"/>
              </a:spcAft>
              <a:buFont typeface="Arial" panose="020B0604020202020204" pitchFamily="34" charset="0"/>
              <a:buChar char="•"/>
            </a:pPr>
            <a:r>
              <a:rPr lang="en-US" sz="2000">
                <a:effectLst/>
              </a:rPr>
              <a:t>share economy. </a:t>
            </a:r>
          </a:p>
        </p:txBody>
      </p:sp>
      <p:pic>
        <p:nvPicPr>
          <p:cNvPr id="4" name="Content Placeholder 3">
            <a:extLst>
              <a:ext uri="{FF2B5EF4-FFF2-40B4-BE49-F238E27FC236}">
                <a16:creationId xmlns:a16="http://schemas.microsoft.com/office/drawing/2014/main" id="{03A09766-5902-129A-4C9F-2ED6BACD2F92}"/>
              </a:ext>
            </a:extLst>
          </p:cNvPr>
          <p:cNvPicPr>
            <a:picLocks noGrp="1" noChangeAspect="1"/>
          </p:cNvPicPr>
          <p:nvPr>
            <p:ph idx="1"/>
          </p:nvPr>
        </p:nvPicPr>
        <p:blipFill>
          <a:blip r:embed="rId2"/>
          <a:stretch>
            <a:fillRect/>
          </a:stretch>
        </p:blipFill>
        <p:spPr>
          <a:xfrm>
            <a:off x="5911532" y="2873549"/>
            <a:ext cx="5150277" cy="2935656"/>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3419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037A-EE93-DF6A-585C-C994380D766E}"/>
              </a:ext>
            </a:extLst>
          </p:cNvPr>
          <p:cNvSpPr>
            <a:spLocks noGrp="1"/>
          </p:cNvSpPr>
          <p:nvPr>
            <p:ph type="title"/>
          </p:nvPr>
        </p:nvSpPr>
        <p:spPr/>
        <p:txBody>
          <a:bodyPr/>
          <a:lstStyle/>
          <a:p>
            <a:pPr algn="ctr"/>
            <a:r>
              <a:rPr lang="en-IT"/>
              <a:t>Origini teoriche del pensiero critico</a:t>
            </a:r>
            <a:endParaRPr lang="en-IT" dirty="0"/>
          </a:p>
        </p:txBody>
      </p:sp>
      <p:graphicFrame>
        <p:nvGraphicFramePr>
          <p:cNvPr id="17" name="Content Placeholder 2">
            <a:extLst>
              <a:ext uri="{FF2B5EF4-FFF2-40B4-BE49-F238E27FC236}">
                <a16:creationId xmlns:a16="http://schemas.microsoft.com/office/drawing/2014/main" id="{27A6C68C-84A8-57C0-498C-A4B26F5A8BB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17275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55712F-EB98-BB59-BAA0-A4DDD82A8C2C}"/>
              </a:ext>
            </a:extLst>
          </p:cNvPr>
          <p:cNvSpPr>
            <a:spLocks noGrp="1"/>
          </p:cNvSpPr>
          <p:nvPr>
            <p:ph type="title"/>
          </p:nvPr>
        </p:nvSpPr>
        <p:spPr>
          <a:xfrm>
            <a:off x="5297762" y="329184"/>
            <a:ext cx="6251110" cy="1783080"/>
          </a:xfrm>
        </p:spPr>
        <p:txBody>
          <a:bodyPr anchor="b">
            <a:normAutofit/>
          </a:bodyPr>
          <a:lstStyle/>
          <a:p>
            <a:r>
              <a:rPr lang="en-GB" sz="5400" b="1">
                <a:effectLst/>
                <a:latin typeface="Arial" panose="020B0604020202020204" pitchFamily="34" charset="0"/>
              </a:rPr>
              <a:t>Il concetto di potere </a:t>
            </a:r>
            <a:endParaRPr lang="en-GB" sz="5400">
              <a:effectLst/>
            </a:endParaRPr>
          </a:p>
        </p:txBody>
      </p:sp>
      <p:pic>
        <p:nvPicPr>
          <p:cNvPr id="22" name="Picture 21" descr="Scacco matto in una partita a scacchi">
            <a:extLst>
              <a:ext uri="{FF2B5EF4-FFF2-40B4-BE49-F238E27FC236}">
                <a16:creationId xmlns:a16="http://schemas.microsoft.com/office/drawing/2014/main" id="{5B3920F5-EAF9-5D09-10F0-9B63A6DD31DC}"/>
              </a:ext>
            </a:extLst>
          </p:cNvPr>
          <p:cNvPicPr>
            <a:picLocks noChangeAspect="1"/>
          </p:cNvPicPr>
          <p:nvPr/>
        </p:nvPicPr>
        <p:blipFill rotWithShape="1">
          <a:blip r:embed="rId2"/>
          <a:srcRect l="23022" r="25536"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65CE2B-6D47-75E2-F4E1-C0DFF71B5B6B}"/>
              </a:ext>
            </a:extLst>
          </p:cNvPr>
          <p:cNvSpPr>
            <a:spLocks noGrp="1"/>
          </p:cNvSpPr>
          <p:nvPr>
            <p:ph idx="1"/>
          </p:nvPr>
        </p:nvSpPr>
        <p:spPr>
          <a:xfrm>
            <a:off x="5297762" y="2706624"/>
            <a:ext cx="6251110" cy="3483864"/>
          </a:xfrm>
        </p:spPr>
        <p:txBody>
          <a:bodyPr>
            <a:normAutofit/>
          </a:bodyPr>
          <a:lstStyle/>
          <a:p>
            <a:pPr marL="0" indent="0">
              <a:buNone/>
            </a:pPr>
            <a:r>
              <a:rPr lang="en-GB" sz="1700" b="1">
                <a:effectLst/>
                <a:latin typeface="ArialMT"/>
              </a:rPr>
              <a:t>1. </a:t>
            </a:r>
            <a:r>
              <a:rPr lang="en-GB" sz="1700" b="1">
                <a:latin typeface="ArialMT"/>
              </a:rPr>
              <a:t>P</a:t>
            </a:r>
            <a:r>
              <a:rPr lang="en-GB" sz="1700" b="1">
                <a:effectLst/>
                <a:latin typeface="ArialMT"/>
              </a:rPr>
              <a:t>otere come capacità di decisione su (controllo diretto di) risorse critiche </a:t>
            </a:r>
            <a:endParaRPr lang="en-GB" sz="1700" b="1">
              <a:effectLst/>
            </a:endParaRPr>
          </a:p>
          <a:p>
            <a:r>
              <a:rPr lang="en-GB" sz="1700">
                <a:effectLst/>
                <a:latin typeface="ArialMT"/>
              </a:rPr>
              <a:t>il conflitto è esplicito (es: controllo gerarchico</a:t>
            </a:r>
            <a:r>
              <a:rPr lang="en-GB" sz="1700">
                <a:latin typeface="ArialMT"/>
              </a:rPr>
              <a:t>)</a:t>
            </a:r>
            <a:endParaRPr lang="en-GB" sz="1700">
              <a:effectLst/>
            </a:endParaRPr>
          </a:p>
          <a:p>
            <a:pPr marL="0" indent="0">
              <a:buNone/>
            </a:pPr>
            <a:r>
              <a:rPr lang="en-GB" sz="1700" b="1">
                <a:effectLst/>
                <a:latin typeface="ArialMT"/>
              </a:rPr>
              <a:t>2. </a:t>
            </a:r>
            <a:r>
              <a:rPr lang="en-GB" sz="1700" b="1">
                <a:latin typeface="ArialMT"/>
              </a:rPr>
              <a:t>P</a:t>
            </a:r>
            <a:r>
              <a:rPr lang="en-GB" sz="1700" b="1">
                <a:effectLst/>
                <a:latin typeface="ArialMT"/>
              </a:rPr>
              <a:t>otere come esclusione dal processo decisionale </a:t>
            </a:r>
            <a:endParaRPr lang="en-GB" sz="1700" b="1">
              <a:effectLst/>
            </a:endParaRPr>
          </a:p>
          <a:p>
            <a:pPr>
              <a:buFont typeface="Arial" panose="020B0604020202020204" pitchFamily="34" charset="0"/>
              <a:buChar char="•"/>
            </a:pPr>
            <a:r>
              <a:rPr lang="en-GB" sz="1700">
                <a:effectLst/>
                <a:latin typeface="ArialMT"/>
              </a:rPr>
              <a:t>es. esclusione di alternative e opzioni, o completa esclusione di soggetti dalla partecipazione alla decisione </a:t>
            </a:r>
          </a:p>
          <a:p>
            <a:pPr>
              <a:buFont typeface="Arial" panose="020B0604020202020204" pitchFamily="34" charset="0"/>
              <a:buChar char="•"/>
            </a:pPr>
            <a:r>
              <a:rPr lang="en-GB" sz="1700">
                <a:effectLst/>
                <a:latin typeface="ArialMT"/>
              </a:rPr>
              <a:t>il conflitto è consapevole ma latente</a:t>
            </a:r>
          </a:p>
          <a:p>
            <a:pPr marL="0" indent="0">
              <a:buNone/>
            </a:pPr>
            <a:br>
              <a:rPr lang="en-GB" sz="1700">
                <a:effectLst/>
                <a:latin typeface="ArialMT"/>
              </a:rPr>
            </a:br>
            <a:r>
              <a:rPr lang="en-GB" sz="1700" b="1">
                <a:effectLst/>
                <a:latin typeface="ArialMT"/>
              </a:rPr>
              <a:t>3. </a:t>
            </a:r>
            <a:r>
              <a:rPr lang="en-GB" sz="1700" b="1">
                <a:latin typeface="ArialMT"/>
              </a:rPr>
              <a:t>P</a:t>
            </a:r>
            <a:r>
              <a:rPr lang="en-GB" sz="1700" b="1">
                <a:effectLst/>
                <a:latin typeface="ArialMT"/>
              </a:rPr>
              <a:t>otere come influenza su preferenze e percezioni </a:t>
            </a:r>
            <a:endParaRPr lang="en-GB" sz="1700" b="1">
              <a:effectLst/>
            </a:endParaRPr>
          </a:p>
          <a:p>
            <a:pPr>
              <a:buFont typeface="Arial" panose="020B0604020202020204" pitchFamily="34" charset="0"/>
              <a:buChar char="•"/>
            </a:pPr>
            <a:r>
              <a:rPr lang="en-GB" sz="1700">
                <a:effectLst/>
                <a:latin typeface="ArialMT"/>
              </a:rPr>
              <a:t>il conflitto viene reso invisibile: il potere si manifesta nella eliminazione del conflitto (percepito</a:t>
            </a:r>
            <a:r>
              <a:rPr lang="en-GB" sz="1700">
                <a:latin typeface="ArialMT"/>
              </a:rPr>
              <a:t>, </a:t>
            </a:r>
            <a:r>
              <a:rPr lang="en-GB" sz="1700">
                <a:effectLst/>
                <a:latin typeface="ArialMT"/>
              </a:rPr>
              <a:t>es: controllo culturale</a:t>
            </a:r>
            <a:r>
              <a:rPr lang="en-GB" sz="1700">
                <a:latin typeface="ArialMT"/>
              </a:rPr>
              <a:t>)</a:t>
            </a:r>
            <a:endParaRPr lang="en-GB" sz="1700">
              <a:effectLst/>
            </a:endParaRPr>
          </a:p>
          <a:p>
            <a:endParaRPr lang="en-IT" sz="1700"/>
          </a:p>
        </p:txBody>
      </p:sp>
    </p:spTree>
    <p:extLst>
      <p:ext uri="{BB962C8B-B14F-4D97-AF65-F5344CB8AC3E}">
        <p14:creationId xmlns:p14="http://schemas.microsoft.com/office/powerpoint/2010/main" val="3653914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389A39-49E7-259A-C87D-443BAB2ECA06}"/>
              </a:ext>
            </a:extLst>
          </p:cNvPr>
          <p:cNvSpPr>
            <a:spLocks noGrp="1"/>
          </p:cNvSpPr>
          <p:nvPr>
            <p:ph type="title"/>
          </p:nvPr>
        </p:nvSpPr>
        <p:spPr>
          <a:xfrm>
            <a:off x="635000" y="640823"/>
            <a:ext cx="3568865" cy="5583148"/>
          </a:xfrm>
        </p:spPr>
        <p:txBody>
          <a:bodyPr anchor="ctr">
            <a:normAutofit/>
          </a:bodyPr>
          <a:lstStyle/>
          <a:p>
            <a:r>
              <a:rPr lang="en-IT" sz="5400" dirty="0"/>
              <a:t>Due visioni prevalenti:</a:t>
            </a:r>
            <a:br>
              <a:rPr lang="en-IT" sz="5400" dirty="0"/>
            </a:br>
            <a:br>
              <a:rPr lang="en-IT" sz="5400" dirty="0"/>
            </a:br>
            <a:r>
              <a:rPr lang="en-IT" sz="5400" dirty="0"/>
              <a:t>Value-based</a:t>
            </a:r>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5">
            <a:extLst>
              <a:ext uri="{FF2B5EF4-FFF2-40B4-BE49-F238E27FC236}">
                <a16:creationId xmlns:a16="http://schemas.microsoft.com/office/drawing/2014/main" id="{13146306-B06A-8549-58D5-C1CB194E08C7}"/>
              </a:ext>
            </a:extLst>
          </p:cNvPr>
          <p:cNvGraphicFramePr>
            <a:graphicFrameLocks noGrp="1"/>
          </p:cNvGraphicFramePr>
          <p:nvPr>
            <p:ph idx="1"/>
            <p:extLst>
              <p:ext uri="{D42A27DB-BD31-4B8C-83A1-F6EECF244321}">
                <p14:modId xmlns:p14="http://schemas.microsoft.com/office/powerpoint/2010/main" val="375553066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0106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C5355-A397-BACE-FE57-EB059E157D89}"/>
              </a:ext>
            </a:extLst>
          </p:cNvPr>
          <p:cNvSpPr>
            <a:spLocks noGrp="1"/>
          </p:cNvSpPr>
          <p:nvPr>
            <p:ph type="title"/>
          </p:nvPr>
        </p:nvSpPr>
        <p:spPr/>
        <p:txBody>
          <a:bodyPr/>
          <a:lstStyle/>
          <a:p>
            <a:endParaRPr lang="en-IT" dirty="0"/>
          </a:p>
        </p:txBody>
      </p:sp>
      <p:pic>
        <p:nvPicPr>
          <p:cNvPr id="4" name="Content Placeholder 3">
            <a:extLst>
              <a:ext uri="{FF2B5EF4-FFF2-40B4-BE49-F238E27FC236}">
                <a16:creationId xmlns:a16="http://schemas.microsoft.com/office/drawing/2014/main" id="{15FBC502-C70B-C904-CCF0-6DAFE14D4A2F}"/>
              </a:ext>
            </a:extLst>
          </p:cNvPr>
          <p:cNvPicPr>
            <a:picLocks noGrp="1" noChangeAspect="1"/>
          </p:cNvPicPr>
          <p:nvPr>
            <p:ph idx="1"/>
          </p:nvPr>
        </p:nvPicPr>
        <p:blipFill>
          <a:blip r:embed="rId2"/>
          <a:stretch>
            <a:fillRect/>
          </a:stretch>
        </p:blipFill>
        <p:spPr>
          <a:xfrm>
            <a:off x="0" y="0"/>
            <a:ext cx="5561045" cy="3601059"/>
          </a:xfrm>
          <a:prstGeom prst="rect">
            <a:avLst/>
          </a:prstGeom>
        </p:spPr>
      </p:pic>
      <p:pic>
        <p:nvPicPr>
          <p:cNvPr id="5" name="Content Placeholder 3">
            <a:extLst>
              <a:ext uri="{FF2B5EF4-FFF2-40B4-BE49-F238E27FC236}">
                <a16:creationId xmlns:a16="http://schemas.microsoft.com/office/drawing/2014/main" id="{7DFEB2B3-7C7C-B406-4391-BE8EF2856A30}"/>
              </a:ext>
            </a:extLst>
          </p:cNvPr>
          <p:cNvPicPr>
            <a:picLocks noChangeAspect="1"/>
          </p:cNvPicPr>
          <p:nvPr/>
        </p:nvPicPr>
        <p:blipFill rotWithShape="1">
          <a:blip r:embed="rId3"/>
          <a:srcRect l="5520" r="3112"/>
          <a:stretch/>
        </p:blipFill>
        <p:spPr>
          <a:xfrm>
            <a:off x="2358981" y="2967643"/>
            <a:ext cx="5803324" cy="3890357"/>
          </a:xfrm>
          <a:prstGeom prst="rect">
            <a:avLst/>
          </a:prstGeom>
        </p:spPr>
      </p:pic>
      <p:pic>
        <p:nvPicPr>
          <p:cNvPr id="6" name="Picture 5">
            <a:extLst>
              <a:ext uri="{FF2B5EF4-FFF2-40B4-BE49-F238E27FC236}">
                <a16:creationId xmlns:a16="http://schemas.microsoft.com/office/drawing/2014/main" id="{879B05C2-CBFF-1343-3F40-17F950BA2658}"/>
              </a:ext>
            </a:extLst>
          </p:cNvPr>
          <p:cNvPicPr>
            <a:picLocks noChangeAspect="1"/>
          </p:cNvPicPr>
          <p:nvPr/>
        </p:nvPicPr>
        <p:blipFill rotWithShape="1">
          <a:blip r:embed="rId4"/>
          <a:srcRect t="1778" r="-2" b="-2"/>
          <a:stretch/>
        </p:blipFill>
        <p:spPr>
          <a:xfrm>
            <a:off x="6388677" y="65873"/>
            <a:ext cx="5803323" cy="3890357"/>
          </a:xfrm>
          <a:prstGeom prst="rect">
            <a:avLst/>
          </a:prstGeom>
        </p:spPr>
      </p:pic>
    </p:spTree>
    <p:extLst>
      <p:ext uri="{BB962C8B-B14F-4D97-AF65-F5344CB8AC3E}">
        <p14:creationId xmlns:p14="http://schemas.microsoft.com/office/powerpoint/2010/main" val="38737750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32F03F-9D16-0063-50DB-263BD23849F2}"/>
              </a:ext>
            </a:extLst>
          </p:cNvPr>
          <p:cNvSpPr>
            <a:spLocks noGrp="1"/>
          </p:cNvSpPr>
          <p:nvPr>
            <p:ph type="title"/>
          </p:nvPr>
        </p:nvSpPr>
        <p:spPr>
          <a:xfrm>
            <a:off x="4572001" y="601744"/>
            <a:ext cx="6781800" cy="1338696"/>
          </a:xfrm>
        </p:spPr>
        <p:txBody>
          <a:bodyPr>
            <a:normAutofit fontScale="90000"/>
          </a:bodyPr>
          <a:lstStyle/>
          <a:p>
            <a:r>
              <a:rPr lang="en-GB" b="1" dirty="0">
                <a:effectLst/>
                <a:latin typeface="Arial" panose="020B0604020202020204" pitchFamily="34" charset="0"/>
              </a:rPr>
              <a:t>La </a:t>
            </a:r>
            <a:r>
              <a:rPr lang="en-GB" b="1" dirty="0" err="1">
                <a:effectLst/>
                <a:latin typeface="Arial" panose="020B0604020202020204" pitchFamily="34" charset="0"/>
              </a:rPr>
              <a:t>metafora</a:t>
            </a:r>
            <a:r>
              <a:rPr lang="en-GB" b="1" dirty="0">
                <a:effectLst/>
                <a:latin typeface="Arial" panose="020B0604020202020204" pitchFamily="34" charset="0"/>
              </a:rPr>
              <a:t> del Panopticon (Foucault)  1/2</a:t>
            </a:r>
            <a:endParaRPr lang="en-IT" dirty="0"/>
          </a:p>
        </p:txBody>
      </p:sp>
      <p:pic>
        <p:nvPicPr>
          <p:cNvPr id="5" name="Picture 4" descr="Pianta che cresce in una crepa nel cemento">
            <a:extLst>
              <a:ext uri="{FF2B5EF4-FFF2-40B4-BE49-F238E27FC236}">
                <a16:creationId xmlns:a16="http://schemas.microsoft.com/office/drawing/2014/main" id="{5955890A-CCA8-433A-CBE4-D0CDFB14A50D}"/>
              </a:ext>
            </a:extLst>
          </p:cNvPr>
          <p:cNvPicPr>
            <a:picLocks noChangeAspect="1"/>
          </p:cNvPicPr>
          <p:nvPr/>
        </p:nvPicPr>
        <p:blipFill rotWithShape="1">
          <a:blip r:embed="rId2"/>
          <a:srcRect l="22410" r="41044"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5EE6A2C1-55D1-A85E-C9C4-21B0F455BCD5}"/>
              </a:ext>
            </a:extLst>
          </p:cNvPr>
          <p:cNvSpPr>
            <a:spLocks noGrp="1"/>
          </p:cNvSpPr>
          <p:nvPr>
            <p:ph idx="1"/>
          </p:nvPr>
        </p:nvSpPr>
        <p:spPr>
          <a:xfrm>
            <a:off x="4572001" y="2201958"/>
            <a:ext cx="6781800" cy="3900730"/>
          </a:xfrm>
        </p:spPr>
        <p:txBody>
          <a:bodyPr anchor="t">
            <a:normAutofit/>
          </a:bodyPr>
          <a:lstStyle/>
          <a:p>
            <a:r>
              <a:rPr lang="en-GB" sz="2000" dirty="0">
                <a:effectLst/>
                <a:latin typeface="ArialMT"/>
              </a:rPr>
              <a:t>La </a:t>
            </a:r>
            <a:r>
              <a:rPr lang="en-GB" sz="2000" dirty="0" err="1">
                <a:effectLst/>
                <a:latin typeface="ArialMT"/>
              </a:rPr>
              <a:t>torre</a:t>
            </a:r>
            <a:r>
              <a:rPr lang="en-GB" sz="2000" dirty="0">
                <a:effectLst/>
                <a:latin typeface="ArialMT"/>
              </a:rPr>
              <a:t> e le </a:t>
            </a:r>
            <a:r>
              <a:rPr lang="en-GB" sz="2000" dirty="0" err="1">
                <a:effectLst/>
                <a:latin typeface="ArialMT"/>
              </a:rPr>
              <a:t>celle</a:t>
            </a:r>
            <a:r>
              <a:rPr lang="en-GB" sz="2000" dirty="0">
                <a:effectLst/>
                <a:latin typeface="ArialMT"/>
              </a:rPr>
              <a:t>: </a:t>
            </a:r>
            <a:r>
              <a:rPr lang="en-GB" sz="2000" dirty="0" err="1">
                <a:effectLst/>
                <a:latin typeface="ArialMT"/>
              </a:rPr>
              <a:t>essere</a:t>
            </a:r>
            <a:r>
              <a:rPr lang="en-GB" sz="2000" dirty="0">
                <a:effectLst/>
                <a:latin typeface="ArialMT"/>
              </a:rPr>
              <a:t> </a:t>
            </a:r>
            <a:r>
              <a:rPr lang="en-GB" sz="2000" dirty="0" err="1">
                <a:effectLst/>
                <a:latin typeface="ArialMT"/>
              </a:rPr>
              <a:t>osservati</a:t>
            </a:r>
            <a:r>
              <a:rPr lang="en-GB" sz="2000" dirty="0">
                <a:effectLst/>
                <a:latin typeface="ArialMT"/>
              </a:rPr>
              <a:t> vs. </a:t>
            </a:r>
            <a:r>
              <a:rPr lang="en-GB" sz="2000" dirty="0" err="1">
                <a:effectLst/>
                <a:latin typeface="ArialMT"/>
              </a:rPr>
              <a:t>essere</a:t>
            </a:r>
            <a:r>
              <a:rPr lang="en-GB" sz="2000" dirty="0">
                <a:effectLst/>
                <a:latin typeface="ArialMT"/>
              </a:rPr>
              <a:t> </a:t>
            </a:r>
            <a:r>
              <a:rPr lang="en-GB" sz="2000" dirty="0" err="1">
                <a:effectLst/>
                <a:latin typeface="ArialMT"/>
              </a:rPr>
              <a:t>osservabili</a:t>
            </a:r>
            <a:r>
              <a:rPr lang="en-GB" sz="2000" dirty="0">
                <a:effectLst/>
                <a:latin typeface="ArialMT"/>
              </a:rPr>
              <a:t> </a:t>
            </a:r>
            <a:endParaRPr lang="en-GB" sz="2000" dirty="0">
              <a:effectLst/>
            </a:endParaRPr>
          </a:p>
          <a:p>
            <a:pPr marL="0" indent="0">
              <a:buNone/>
            </a:pPr>
            <a:r>
              <a:rPr lang="en-GB" sz="2000" b="1" dirty="0">
                <a:effectLst/>
                <a:latin typeface="ArialMT"/>
              </a:rPr>
              <a:t>Foucault</a:t>
            </a:r>
            <a:r>
              <a:rPr lang="en-GB" sz="2000" dirty="0">
                <a:effectLst/>
                <a:latin typeface="ArialMT"/>
              </a:rPr>
              <a:t>: </a:t>
            </a:r>
            <a:endParaRPr lang="en-GB" sz="2000" dirty="0">
              <a:effectLst/>
            </a:endParaRPr>
          </a:p>
          <a:p>
            <a:r>
              <a:rPr lang="en-GB" sz="2000" i="1" dirty="0">
                <a:effectLst/>
                <a:latin typeface="Arial" panose="020B0604020202020204" pitchFamily="34" charset="0"/>
              </a:rPr>
              <a:t>“.. </a:t>
            </a:r>
            <a:r>
              <a:rPr lang="en-GB" sz="2000" i="1" dirty="0" err="1">
                <a:effectLst/>
                <a:latin typeface="Arial" panose="020B0604020202020204" pitchFamily="34" charset="0"/>
              </a:rPr>
              <a:t>si</a:t>
            </a:r>
            <a:r>
              <a:rPr lang="en-GB" sz="2000" i="1" dirty="0">
                <a:effectLst/>
                <a:latin typeface="Arial" panose="020B0604020202020204" pitchFamily="34" charset="0"/>
              </a:rPr>
              <a:t> </a:t>
            </a:r>
            <a:r>
              <a:rPr lang="en-GB" sz="2000" i="1" dirty="0" err="1">
                <a:effectLst/>
                <a:latin typeface="Arial" panose="020B0604020202020204" pitchFamily="34" charset="0"/>
              </a:rPr>
              <a:t>inverte</a:t>
            </a:r>
            <a:r>
              <a:rPr lang="en-GB" sz="2000" i="1" dirty="0">
                <a:effectLst/>
                <a:latin typeface="Arial" panose="020B0604020202020204" pitchFamily="34" charset="0"/>
              </a:rPr>
              <a:t> il principio </a:t>
            </a:r>
            <a:r>
              <a:rPr lang="en-GB" sz="2000" i="1" dirty="0" err="1">
                <a:effectLst/>
                <a:latin typeface="Arial" panose="020B0604020202020204" pitchFamily="34" charset="0"/>
              </a:rPr>
              <a:t>della</a:t>
            </a:r>
            <a:r>
              <a:rPr lang="en-GB" sz="2000" i="1" dirty="0">
                <a:effectLst/>
                <a:latin typeface="Arial" panose="020B0604020202020204" pitchFamily="34" charset="0"/>
              </a:rPr>
              <a:t> </a:t>
            </a:r>
            <a:r>
              <a:rPr lang="en-GB" sz="2000" i="1" dirty="0" err="1">
                <a:effectLst/>
                <a:latin typeface="Arial" panose="020B0604020202020204" pitchFamily="34" charset="0"/>
              </a:rPr>
              <a:t>prigione</a:t>
            </a:r>
            <a:r>
              <a:rPr lang="en-GB" sz="2000" i="1" dirty="0">
                <a:effectLst/>
                <a:latin typeface="Arial" panose="020B0604020202020204" pitchFamily="34" charset="0"/>
              </a:rPr>
              <a:t> </a:t>
            </a:r>
            <a:r>
              <a:rPr lang="en-GB" sz="2000" i="1" dirty="0" err="1">
                <a:effectLst/>
                <a:latin typeface="Arial" panose="020B0604020202020204" pitchFamily="34" charset="0"/>
              </a:rPr>
              <a:t>sotterranea</a:t>
            </a:r>
            <a:r>
              <a:rPr lang="en-GB" sz="2000" i="1" dirty="0">
                <a:effectLst/>
                <a:latin typeface="Arial" panose="020B0604020202020204" pitchFamily="34" charset="0"/>
              </a:rPr>
              <a:t>, del </a:t>
            </a:r>
            <a:r>
              <a:rPr lang="en-GB" sz="2000" i="1" dirty="0" err="1">
                <a:effectLst/>
                <a:latin typeface="Arial" panose="020B0604020202020204" pitchFamily="34" charset="0"/>
              </a:rPr>
              <a:t>tugurio</a:t>
            </a:r>
            <a:r>
              <a:rPr lang="en-GB" sz="2000" i="1" dirty="0">
                <a:effectLst/>
                <a:latin typeface="Arial" panose="020B0604020202020204" pitchFamily="34" charset="0"/>
              </a:rPr>
              <a:t>. O </a:t>
            </a:r>
            <a:r>
              <a:rPr lang="en-GB" sz="2000" i="1" dirty="0" err="1">
                <a:effectLst/>
                <a:latin typeface="Arial" panose="020B0604020202020204" pitchFamily="34" charset="0"/>
              </a:rPr>
              <a:t>meglio</a:t>
            </a:r>
            <a:r>
              <a:rPr lang="en-GB" sz="2000" i="1" dirty="0">
                <a:effectLst/>
                <a:latin typeface="Arial" panose="020B0604020202020204" pitchFamily="34" charset="0"/>
              </a:rPr>
              <a:t>, </a:t>
            </a:r>
            <a:r>
              <a:rPr lang="en-GB" sz="2000" i="1" dirty="0" err="1">
                <a:effectLst/>
                <a:latin typeface="Arial" panose="020B0604020202020204" pitchFamily="34" charset="0"/>
              </a:rPr>
              <a:t>delle</a:t>
            </a:r>
            <a:r>
              <a:rPr lang="en-GB" sz="2000" i="1" dirty="0">
                <a:effectLst/>
                <a:latin typeface="Arial" panose="020B0604020202020204" pitchFamily="34" charset="0"/>
              </a:rPr>
              <a:t> sue </a:t>
            </a:r>
            <a:r>
              <a:rPr lang="en-GB" sz="2000" i="1" dirty="0" err="1">
                <a:effectLst/>
                <a:latin typeface="Arial" panose="020B0604020202020204" pitchFamily="34" charset="0"/>
              </a:rPr>
              <a:t>tre</a:t>
            </a:r>
            <a:r>
              <a:rPr lang="en-GB" sz="2000" i="1" dirty="0">
                <a:effectLst/>
                <a:latin typeface="Arial" panose="020B0604020202020204" pitchFamily="34" charset="0"/>
              </a:rPr>
              <a:t> </a:t>
            </a:r>
            <a:r>
              <a:rPr lang="en-GB" sz="2000" i="1" dirty="0" err="1">
                <a:effectLst/>
                <a:latin typeface="Arial" panose="020B0604020202020204" pitchFamily="34" charset="0"/>
              </a:rPr>
              <a:t>funzioni</a:t>
            </a:r>
            <a:r>
              <a:rPr lang="en-GB" sz="2000" i="1" dirty="0">
                <a:effectLst/>
                <a:latin typeface="Arial" panose="020B0604020202020204" pitchFamily="34" charset="0"/>
              </a:rPr>
              <a:t> – </a:t>
            </a:r>
            <a:r>
              <a:rPr lang="en-GB" sz="2000" i="1" dirty="0" err="1">
                <a:effectLst/>
                <a:latin typeface="Arial" panose="020B0604020202020204" pitchFamily="34" charset="0"/>
              </a:rPr>
              <a:t>rinchiudere</a:t>
            </a:r>
            <a:r>
              <a:rPr lang="en-GB" sz="2000" i="1" dirty="0">
                <a:effectLst/>
                <a:latin typeface="Arial" panose="020B0604020202020204" pitchFamily="34" charset="0"/>
              </a:rPr>
              <a:t>, </a:t>
            </a:r>
            <a:r>
              <a:rPr lang="en-GB" sz="2000" i="1" dirty="0" err="1">
                <a:effectLst/>
                <a:latin typeface="Arial" panose="020B0604020202020204" pitchFamily="34" charset="0"/>
              </a:rPr>
              <a:t>privare</a:t>
            </a:r>
            <a:r>
              <a:rPr lang="en-GB" sz="2000" i="1" dirty="0">
                <a:effectLst/>
                <a:latin typeface="Arial" panose="020B0604020202020204" pitchFamily="34" charset="0"/>
              </a:rPr>
              <a:t> di luce e </a:t>
            </a:r>
            <a:r>
              <a:rPr lang="en-GB" sz="2000" i="1" dirty="0" err="1">
                <a:effectLst/>
                <a:latin typeface="Arial" panose="020B0604020202020204" pitchFamily="34" charset="0"/>
              </a:rPr>
              <a:t>nascondere</a:t>
            </a:r>
            <a:r>
              <a:rPr lang="en-GB" sz="2000" i="1" dirty="0">
                <a:effectLst/>
                <a:latin typeface="Arial" panose="020B0604020202020204" pitchFamily="34" charset="0"/>
              </a:rPr>
              <a:t> – </a:t>
            </a:r>
            <a:r>
              <a:rPr lang="en-GB" sz="2000" i="1" dirty="0" err="1">
                <a:effectLst/>
                <a:latin typeface="Arial" panose="020B0604020202020204" pitchFamily="34" charset="0"/>
              </a:rPr>
              <a:t>preserva</a:t>
            </a:r>
            <a:r>
              <a:rPr lang="en-GB" sz="2000" i="1" dirty="0">
                <a:effectLst/>
                <a:latin typeface="Arial" panose="020B0604020202020204" pitchFamily="34" charset="0"/>
              </a:rPr>
              <a:t> solo la prima ed </a:t>
            </a:r>
            <a:r>
              <a:rPr lang="en-GB" sz="2000" i="1" dirty="0" err="1">
                <a:effectLst/>
                <a:latin typeface="Arial" panose="020B0604020202020204" pitchFamily="34" charset="0"/>
              </a:rPr>
              <a:t>elimina</a:t>
            </a:r>
            <a:r>
              <a:rPr lang="en-GB" sz="2000" i="1" dirty="0">
                <a:effectLst/>
                <a:latin typeface="Arial" panose="020B0604020202020204" pitchFamily="34" charset="0"/>
              </a:rPr>
              <a:t> le </a:t>
            </a:r>
            <a:r>
              <a:rPr lang="en-GB" sz="2000" i="1" dirty="0" err="1">
                <a:effectLst/>
                <a:latin typeface="Arial" panose="020B0604020202020204" pitchFamily="34" charset="0"/>
              </a:rPr>
              <a:t>altre</a:t>
            </a:r>
            <a:r>
              <a:rPr lang="en-GB" sz="2000" i="1" dirty="0">
                <a:effectLst/>
                <a:latin typeface="Arial" panose="020B0604020202020204" pitchFamily="34" charset="0"/>
              </a:rPr>
              <a:t> due. La </a:t>
            </a:r>
            <a:r>
              <a:rPr lang="en-GB" sz="2000" i="1" dirty="0" err="1">
                <a:effectLst/>
                <a:latin typeface="Arial" panose="020B0604020202020204" pitchFamily="34" charset="0"/>
              </a:rPr>
              <a:t>piena</a:t>
            </a:r>
            <a:r>
              <a:rPr lang="en-GB" sz="2000" i="1" dirty="0">
                <a:effectLst/>
                <a:latin typeface="Arial" panose="020B0604020202020204" pitchFamily="34" charset="0"/>
              </a:rPr>
              <a:t> luce e </a:t>
            </a:r>
            <a:r>
              <a:rPr lang="en-GB" sz="2000" i="1" dirty="0" err="1">
                <a:effectLst/>
                <a:latin typeface="Arial" panose="020B0604020202020204" pitchFamily="34" charset="0"/>
              </a:rPr>
              <a:t>l’occhio</a:t>
            </a:r>
            <a:r>
              <a:rPr lang="en-GB" sz="2000" i="1" dirty="0">
                <a:effectLst/>
                <a:latin typeface="Arial" panose="020B0604020202020204" pitchFamily="34" charset="0"/>
              </a:rPr>
              <a:t> del </a:t>
            </a:r>
            <a:r>
              <a:rPr lang="en-GB" sz="2000" i="1" dirty="0" err="1">
                <a:effectLst/>
                <a:latin typeface="Arial" panose="020B0604020202020204" pitchFamily="34" charset="0"/>
              </a:rPr>
              <a:t>supervisore</a:t>
            </a:r>
            <a:r>
              <a:rPr lang="en-GB" sz="2000" i="1" dirty="0">
                <a:effectLst/>
                <a:latin typeface="Arial" panose="020B0604020202020204" pitchFamily="34" charset="0"/>
              </a:rPr>
              <a:t> </a:t>
            </a:r>
            <a:r>
              <a:rPr lang="en-GB" sz="2000" i="1" dirty="0" err="1">
                <a:effectLst/>
                <a:latin typeface="Arial" panose="020B0604020202020204" pitchFamily="34" charset="0"/>
              </a:rPr>
              <a:t>imprigionano</a:t>
            </a:r>
            <a:r>
              <a:rPr lang="en-GB" sz="2000" i="1" dirty="0">
                <a:effectLst/>
                <a:latin typeface="Arial" panose="020B0604020202020204" pitchFamily="34" charset="0"/>
              </a:rPr>
              <a:t> </a:t>
            </a:r>
            <a:r>
              <a:rPr lang="en-GB" sz="2000" i="1" dirty="0" err="1">
                <a:effectLst/>
                <a:latin typeface="Arial" panose="020B0604020202020204" pitchFamily="34" charset="0"/>
              </a:rPr>
              <a:t>meglio</a:t>
            </a:r>
            <a:r>
              <a:rPr lang="en-GB" sz="2000" i="1" dirty="0">
                <a:effectLst/>
                <a:latin typeface="Arial" panose="020B0604020202020204" pitchFamily="34" charset="0"/>
              </a:rPr>
              <a:t> </a:t>
            </a:r>
            <a:r>
              <a:rPr lang="en-GB" sz="2000" i="1" dirty="0" err="1">
                <a:effectLst/>
                <a:latin typeface="Arial" panose="020B0604020202020204" pitchFamily="34" charset="0"/>
              </a:rPr>
              <a:t>dell’oscurita</a:t>
            </a:r>
            <a:r>
              <a:rPr lang="en-GB" sz="2000" i="1" dirty="0">
                <a:effectLst/>
                <a:latin typeface="Arial" panose="020B0604020202020204" pitchFamily="34" charset="0"/>
              </a:rPr>
              <a:t>̀, la quale in </a:t>
            </a:r>
            <a:r>
              <a:rPr lang="en-GB" sz="2000" i="1" dirty="0" err="1">
                <a:effectLst/>
                <a:latin typeface="Arial" panose="020B0604020202020204" pitchFamily="34" charset="0"/>
              </a:rPr>
              <a:t>definitiva</a:t>
            </a:r>
            <a:r>
              <a:rPr lang="en-GB" sz="2000" i="1" dirty="0">
                <a:effectLst/>
                <a:latin typeface="Arial" panose="020B0604020202020204" pitchFamily="34" charset="0"/>
              </a:rPr>
              <a:t>, </a:t>
            </a:r>
            <a:r>
              <a:rPr lang="en-GB" sz="2000" i="1" dirty="0" err="1">
                <a:effectLst/>
                <a:latin typeface="Arial" panose="020B0604020202020204" pitchFamily="34" charset="0"/>
              </a:rPr>
              <a:t>proteggeva</a:t>
            </a:r>
            <a:r>
              <a:rPr lang="en-GB" sz="2000" i="1" dirty="0">
                <a:effectLst/>
                <a:latin typeface="Arial" panose="020B0604020202020204" pitchFamily="34" charset="0"/>
              </a:rPr>
              <a:t>. La </a:t>
            </a:r>
            <a:r>
              <a:rPr lang="en-GB" sz="2000" i="1" dirty="0" err="1">
                <a:effectLst/>
                <a:latin typeface="Arial" panose="020B0604020202020204" pitchFamily="34" charset="0"/>
              </a:rPr>
              <a:t>visibilita</a:t>
            </a:r>
            <a:r>
              <a:rPr lang="en-GB" sz="2000" i="1" dirty="0">
                <a:effectLst/>
                <a:latin typeface="Arial" panose="020B0604020202020204" pitchFamily="34" charset="0"/>
              </a:rPr>
              <a:t>̀ è </a:t>
            </a:r>
            <a:r>
              <a:rPr lang="en-GB" sz="2000" i="1" dirty="0" err="1">
                <a:effectLst/>
                <a:latin typeface="Arial" panose="020B0604020202020204" pitchFamily="34" charset="0"/>
              </a:rPr>
              <a:t>una</a:t>
            </a:r>
            <a:r>
              <a:rPr lang="en-GB" sz="2000" i="1" dirty="0">
                <a:effectLst/>
                <a:latin typeface="Arial" panose="020B0604020202020204" pitchFamily="34" charset="0"/>
              </a:rPr>
              <a:t> </a:t>
            </a:r>
            <a:r>
              <a:rPr lang="en-GB" sz="2000" i="1" dirty="0" err="1">
                <a:effectLst/>
                <a:latin typeface="Arial" panose="020B0604020202020204" pitchFamily="34" charset="0"/>
              </a:rPr>
              <a:t>trappola</a:t>
            </a:r>
            <a:r>
              <a:rPr lang="en-GB" sz="2000" i="1" dirty="0">
                <a:effectLst/>
                <a:latin typeface="Arial" panose="020B0604020202020204" pitchFamily="34" charset="0"/>
              </a:rPr>
              <a:t>.</a:t>
            </a:r>
            <a:r>
              <a:rPr lang="en-GB" sz="2000" dirty="0">
                <a:effectLst/>
                <a:latin typeface="ArialMT"/>
              </a:rPr>
              <a:t>” </a:t>
            </a:r>
            <a:endParaRPr lang="en-GB" sz="2000" dirty="0">
              <a:effectLst/>
            </a:endParaRPr>
          </a:p>
          <a:p>
            <a:endParaRPr lang="en-IT" sz="2000" dirty="0"/>
          </a:p>
        </p:txBody>
      </p:sp>
    </p:spTree>
    <p:extLst>
      <p:ext uri="{BB962C8B-B14F-4D97-AF65-F5344CB8AC3E}">
        <p14:creationId xmlns:p14="http://schemas.microsoft.com/office/powerpoint/2010/main" val="8287847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32F03F-9D16-0063-50DB-263BD23849F2}"/>
              </a:ext>
            </a:extLst>
          </p:cNvPr>
          <p:cNvSpPr>
            <a:spLocks noGrp="1"/>
          </p:cNvSpPr>
          <p:nvPr>
            <p:ph type="title"/>
          </p:nvPr>
        </p:nvSpPr>
        <p:spPr>
          <a:xfrm>
            <a:off x="4572001" y="601744"/>
            <a:ext cx="6781800" cy="1338696"/>
          </a:xfrm>
        </p:spPr>
        <p:txBody>
          <a:bodyPr>
            <a:normAutofit fontScale="90000"/>
          </a:bodyPr>
          <a:lstStyle/>
          <a:p>
            <a:r>
              <a:rPr lang="en-GB" b="1" dirty="0">
                <a:effectLst/>
                <a:latin typeface="Arial" panose="020B0604020202020204" pitchFamily="34" charset="0"/>
              </a:rPr>
              <a:t>La </a:t>
            </a:r>
            <a:r>
              <a:rPr lang="en-GB" b="1" dirty="0" err="1">
                <a:effectLst/>
                <a:latin typeface="Arial" panose="020B0604020202020204" pitchFamily="34" charset="0"/>
              </a:rPr>
              <a:t>metafora</a:t>
            </a:r>
            <a:r>
              <a:rPr lang="en-GB" b="1" dirty="0">
                <a:effectLst/>
                <a:latin typeface="Arial" panose="020B0604020202020204" pitchFamily="34" charset="0"/>
              </a:rPr>
              <a:t> del Panopticon (Foucault) 2/2</a:t>
            </a:r>
            <a:endParaRPr lang="en-IT" dirty="0"/>
          </a:p>
        </p:txBody>
      </p:sp>
      <p:pic>
        <p:nvPicPr>
          <p:cNvPr id="5" name="Picture 4" descr="Pianta che cresce in una crepa nel cemento">
            <a:extLst>
              <a:ext uri="{FF2B5EF4-FFF2-40B4-BE49-F238E27FC236}">
                <a16:creationId xmlns:a16="http://schemas.microsoft.com/office/drawing/2014/main" id="{5955890A-CCA8-433A-CBE4-D0CDFB14A50D}"/>
              </a:ext>
            </a:extLst>
          </p:cNvPr>
          <p:cNvPicPr>
            <a:picLocks noChangeAspect="1"/>
          </p:cNvPicPr>
          <p:nvPr/>
        </p:nvPicPr>
        <p:blipFill rotWithShape="1">
          <a:blip r:embed="rId2"/>
          <a:srcRect l="22512" r="40942"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5EE6A2C1-55D1-A85E-C9C4-21B0F455BCD5}"/>
              </a:ext>
            </a:extLst>
          </p:cNvPr>
          <p:cNvSpPr>
            <a:spLocks noGrp="1"/>
          </p:cNvSpPr>
          <p:nvPr>
            <p:ph idx="1"/>
          </p:nvPr>
        </p:nvSpPr>
        <p:spPr>
          <a:xfrm>
            <a:off x="4572001" y="2201958"/>
            <a:ext cx="6781800" cy="3900730"/>
          </a:xfrm>
        </p:spPr>
        <p:txBody>
          <a:bodyPr anchor="t">
            <a:normAutofit/>
          </a:bodyPr>
          <a:lstStyle/>
          <a:p>
            <a:r>
              <a:rPr lang="en-GB" sz="2000" dirty="0">
                <a:effectLst/>
                <a:latin typeface="ArialMT"/>
              </a:rPr>
              <a:t>la </a:t>
            </a:r>
            <a:r>
              <a:rPr lang="en-GB" sz="2000" dirty="0" err="1">
                <a:effectLst/>
                <a:latin typeface="ArialMT"/>
              </a:rPr>
              <a:t>sorveglianza</a:t>
            </a:r>
            <a:r>
              <a:rPr lang="en-GB" sz="2000" dirty="0">
                <a:effectLst/>
                <a:latin typeface="ArialMT"/>
              </a:rPr>
              <a:t> non come </a:t>
            </a:r>
            <a:r>
              <a:rPr lang="en-GB" sz="2000" dirty="0" err="1">
                <a:effectLst/>
                <a:latin typeface="ArialMT"/>
              </a:rPr>
              <a:t>controllo</a:t>
            </a:r>
            <a:r>
              <a:rPr lang="en-GB" sz="2000" dirty="0">
                <a:effectLst/>
                <a:latin typeface="ArialMT"/>
              </a:rPr>
              <a:t> (</a:t>
            </a:r>
            <a:r>
              <a:rPr lang="en-GB" sz="2000" dirty="0" err="1">
                <a:effectLst/>
                <a:latin typeface="ArialMT"/>
              </a:rPr>
              <a:t>necessariamente</a:t>
            </a:r>
            <a:r>
              <a:rPr lang="en-GB" sz="2000" dirty="0">
                <a:effectLst/>
                <a:latin typeface="ArialMT"/>
              </a:rPr>
              <a:t>) </a:t>
            </a:r>
            <a:r>
              <a:rPr lang="en-GB" sz="2000" dirty="0" err="1">
                <a:effectLst/>
                <a:latin typeface="ArialMT"/>
              </a:rPr>
              <a:t>diretto</a:t>
            </a:r>
            <a:r>
              <a:rPr lang="en-GB" sz="2000" dirty="0">
                <a:effectLst/>
                <a:latin typeface="ArialMT"/>
              </a:rPr>
              <a:t>, ma </a:t>
            </a:r>
            <a:r>
              <a:rPr lang="en-GB" sz="2000" dirty="0" err="1">
                <a:effectLst/>
                <a:latin typeface="ArialMT"/>
              </a:rPr>
              <a:t>anche</a:t>
            </a:r>
            <a:r>
              <a:rPr lang="en-GB" sz="2000" dirty="0">
                <a:effectLst/>
                <a:latin typeface="ArialMT"/>
              </a:rPr>
              <a:t> </a:t>
            </a:r>
            <a:r>
              <a:rPr lang="en-GB" sz="2000" dirty="0" err="1">
                <a:effectLst/>
                <a:latin typeface="ArialMT"/>
              </a:rPr>
              <a:t>indiretto</a:t>
            </a:r>
            <a:r>
              <a:rPr lang="en-GB" sz="2000" dirty="0">
                <a:effectLst/>
                <a:latin typeface="ArialMT"/>
              </a:rPr>
              <a:t> .. </a:t>
            </a:r>
            <a:endParaRPr lang="en-GB" sz="2000" dirty="0">
              <a:effectLst/>
            </a:endParaRPr>
          </a:p>
          <a:p>
            <a:r>
              <a:rPr lang="en-GB" sz="2000" dirty="0">
                <a:effectLst/>
                <a:latin typeface="ArialMT"/>
              </a:rPr>
              <a:t>.. ossia, come </a:t>
            </a:r>
            <a:r>
              <a:rPr lang="en-GB" sz="2000" dirty="0" err="1">
                <a:effectLst/>
                <a:latin typeface="ArialMT"/>
              </a:rPr>
              <a:t>creazione</a:t>
            </a:r>
            <a:r>
              <a:rPr lang="en-GB" sz="2000" dirty="0">
                <a:effectLst/>
                <a:latin typeface="ArialMT"/>
              </a:rPr>
              <a:t> di un </a:t>
            </a:r>
            <a:r>
              <a:rPr lang="en-GB" sz="2000" i="1" dirty="0" err="1">
                <a:effectLst/>
                <a:latin typeface="Arial" panose="020B0604020202020204" pitchFamily="34" charset="0"/>
              </a:rPr>
              <a:t>quadro</a:t>
            </a:r>
            <a:r>
              <a:rPr lang="en-GB" sz="2000" i="1" dirty="0">
                <a:effectLst/>
                <a:latin typeface="Arial" panose="020B0604020202020204" pitchFamily="34" charset="0"/>
              </a:rPr>
              <a:t> di </a:t>
            </a:r>
            <a:r>
              <a:rPr lang="en-GB" sz="2000" i="1" dirty="0" err="1">
                <a:effectLst/>
                <a:latin typeface="Arial" panose="020B0604020202020204" pitchFamily="34" charset="0"/>
              </a:rPr>
              <a:t>dipendenza</a:t>
            </a:r>
            <a:r>
              <a:rPr lang="en-GB" sz="2000" i="1" dirty="0">
                <a:effectLst/>
                <a:latin typeface="Arial" panose="020B0604020202020204" pitchFamily="34" charset="0"/>
              </a:rPr>
              <a:t> </a:t>
            </a:r>
            <a:r>
              <a:rPr lang="en-GB" sz="2000" i="1" dirty="0" err="1">
                <a:effectLst/>
                <a:latin typeface="Arial" panose="020B0604020202020204" pitchFamily="34" charset="0"/>
              </a:rPr>
              <a:t>consapevole</a:t>
            </a:r>
            <a:r>
              <a:rPr lang="en-GB" sz="2000" i="1" dirty="0">
                <a:effectLst/>
                <a:latin typeface="Arial" panose="020B0604020202020204" pitchFamily="34" charset="0"/>
              </a:rPr>
              <a:t> (di un “campo di </a:t>
            </a:r>
            <a:r>
              <a:rPr lang="en-GB" sz="2000" i="1" dirty="0" err="1">
                <a:effectLst/>
                <a:latin typeface="Arial" panose="020B0604020202020204" pitchFamily="34" charset="0"/>
              </a:rPr>
              <a:t>visibilita</a:t>
            </a:r>
            <a:r>
              <a:rPr lang="en-GB" sz="2000" i="1" dirty="0">
                <a:effectLst/>
                <a:latin typeface="Arial" panose="020B0604020202020204" pitchFamily="34" charset="0"/>
              </a:rPr>
              <a:t>̀”) </a:t>
            </a:r>
            <a:endParaRPr lang="en-GB" sz="2000" dirty="0">
              <a:effectLst/>
            </a:endParaRPr>
          </a:p>
          <a:p>
            <a:r>
              <a:rPr lang="en-GB" sz="2000" dirty="0">
                <a:effectLst/>
                <a:latin typeface="ArialMT"/>
              </a:rPr>
              <a:t>la </a:t>
            </a:r>
            <a:r>
              <a:rPr lang="en-GB" sz="2000" dirty="0" err="1">
                <a:effectLst/>
                <a:latin typeface="ArialMT"/>
              </a:rPr>
              <a:t>visibilita</a:t>
            </a:r>
            <a:r>
              <a:rPr lang="en-GB" sz="2000" dirty="0">
                <a:effectLst/>
                <a:latin typeface="ArialMT"/>
              </a:rPr>
              <a:t>̀ </a:t>
            </a:r>
            <a:r>
              <a:rPr lang="en-GB" sz="2000" dirty="0" err="1">
                <a:effectLst/>
                <a:latin typeface="ArialMT"/>
              </a:rPr>
              <a:t>consapevole</a:t>
            </a:r>
            <a:r>
              <a:rPr lang="en-GB" sz="2000" dirty="0">
                <a:effectLst/>
                <a:latin typeface="ArialMT"/>
              </a:rPr>
              <a:t> induce </a:t>
            </a:r>
            <a:r>
              <a:rPr lang="en-GB" sz="2000" dirty="0" err="1">
                <a:effectLst/>
                <a:latin typeface="ArialMT"/>
              </a:rPr>
              <a:t>alla</a:t>
            </a:r>
            <a:r>
              <a:rPr lang="en-GB" sz="2000" dirty="0">
                <a:effectLst/>
                <a:latin typeface="ArialMT"/>
              </a:rPr>
              <a:t> auto- </a:t>
            </a:r>
            <a:r>
              <a:rPr lang="en-GB" sz="2000" dirty="0" err="1">
                <a:effectLst/>
                <a:latin typeface="ArialMT"/>
              </a:rPr>
              <a:t>dominazione</a:t>
            </a:r>
            <a:r>
              <a:rPr lang="en-GB" sz="2000" dirty="0">
                <a:effectLst/>
                <a:latin typeface="ArialMT"/>
              </a:rPr>
              <a:t>, </a:t>
            </a:r>
            <a:r>
              <a:rPr lang="en-GB" sz="2000" dirty="0" err="1">
                <a:effectLst/>
                <a:latin typeface="ArialMT"/>
              </a:rPr>
              <a:t>alla</a:t>
            </a:r>
            <a:r>
              <a:rPr lang="en-GB" sz="2000" dirty="0">
                <a:effectLst/>
                <a:latin typeface="ArialMT"/>
              </a:rPr>
              <a:t> “compliance”, </a:t>
            </a:r>
            <a:r>
              <a:rPr lang="en-GB" sz="2000" dirty="0" err="1">
                <a:effectLst/>
                <a:latin typeface="ArialMT"/>
              </a:rPr>
              <a:t>alla</a:t>
            </a:r>
            <a:r>
              <a:rPr lang="en-GB" sz="2000" dirty="0">
                <a:effectLst/>
                <a:latin typeface="ArialMT"/>
              </a:rPr>
              <a:t> </a:t>
            </a:r>
            <a:r>
              <a:rPr lang="en-GB" sz="2000" dirty="0" err="1">
                <a:effectLst/>
                <a:latin typeface="ArialMT"/>
              </a:rPr>
              <a:t>docilita</a:t>
            </a:r>
            <a:r>
              <a:rPr lang="en-GB" sz="2000" dirty="0">
                <a:effectLst/>
                <a:latin typeface="ArialMT"/>
              </a:rPr>
              <a:t>̀, a </a:t>
            </a:r>
            <a:r>
              <a:rPr lang="en-GB" sz="2000" dirty="0" err="1">
                <a:effectLst/>
                <a:latin typeface="ArialMT"/>
              </a:rPr>
              <a:t>comportamenti</a:t>
            </a:r>
            <a:r>
              <a:rPr lang="en-GB" sz="2000" dirty="0">
                <a:effectLst/>
                <a:latin typeface="ArialMT"/>
              </a:rPr>
              <a:t> </a:t>
            </a:r>
            <a:r>
              <a:rPr lang="en-GB" sz="2000" dirty="0" err="1">
                <a:effectLst/>
                <a:latin typeface="ArialMT"/>
              </a:rPr>
              <a:t>allineati</a:t>
            </a:r>
            <a:r>
              <a:rPr lang="en-GB" sz="2000" dirty="0">
                <a:effectLst/>
                <a:latin typeface="ArialMT"/>
              </a:rPr>
              <a:t> </a:t>
            </a:r>
            <a:r>
              <a:rPr lang="en-GB" sz="2000" dirty="0" err="1">
                <a:effectLst/>
                <a:latin typeface="ArialMT"/>
              </a:rPr>
              <a:t>agli</a:t>
            </a:r>
            <a:r>
              <a:rPr lang="en-GB" sz="2000" dirty="0">
                <a:effectLst/>
                <a:latin typeface="ArialMT"/>
              </a:rPr>
              <a:t> </a:t>
            </a:r>
            <a:r>
              <a:rPr lang="en-GB" sz="2000" dirty="0" err="1">
                <a:effectLst/>
                <a:latin typeface="ArialMT"/>
              </a:rPr>
              <a:t>interessi</a:t>
            </a:r>
            <a:r>
              <a:rPr lang="en-GB" sz="2000" dirty="0">
                <a:effectLst/>
                <a:latin typeface="ArialMT"/>
              </a:rPr>
              <a:t> non </a:t>
            </a:r>
            <a:r>
              <a:rPr lang="en-GB" sz="2000" dirty="0" err="1">
                <a:effectLst/>
                <a:latin typeface="ArialMT"/>
              </a:rPr>
              <a:t>propri</a:t>
            </a:r>
            <a:r>
              <a:rPr lang="en-GB" sz="2000" dirty="0">
                <a:effectLst/>
                <a:latin typeface="ArialMT"/>
              </a:rPr>
              <a:t>, ma di chi </a:t>
            </a:r>
            <a:r>
              <a:rPr lang="en-GB" sz="2000" dirty="0" err="1">
                <a:effectLst/>
                <a:latin typeface="ArialMT"/>
              </a:rPr>
              <a:t>sorveglia</a:t>
            </a:r>
            <a:r>
              <a:rPr lang="en-GB" sz="2000" dirty="0">
                <a:effectLst/>
                <a:latin typeface="ArialMT"/>
              </a:rPr>
              <a:t> </a:t>
            </a:r>
            <a:endParaRPr lang="en-GB" sz="2000" dirty="0">
              <a:effectLst/>
            </a:endParaRPr>
          </a:p>
          <a:p>
            <a:pPr marL="0" indent="0">
              <a:buNone/>
            </a:pPr>
            <a:endParaRPr lang="en-IT" sz="2000" dirty="0"/>
          </a:p>
        </p:txBody>
      </p:sp>
    </p:spTree>
    <p:extLst>
      <p:ext uri="{BB962C8B-B14F-4D97-AF65-F5344CB8AC3E}">
        <p14:creationId xmlns:p14="http://schemas.microsoft.com/office/powerpoint/2010/main" val="1796188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82AFC8-B405-2379-2005-9CC7890747DA}"/>
              </a:ext>
            </a:extLst>
          </p:cNvPr>
          <p:cNvSpPr>
            <a:spLocks noGrp="1"/>
          </p:cNvSpPr>
          <p:nvPr>
            <p:ph type="title"/>
          </p:nvPr>
        </p:nvSpPr>
        <p:spPr>
          <a:xfrm>
            <a:off x="5381625" y="609600"/>
            <a:ext cx="5816361" cy="1330839"/>
          </a:xfrm>
        </p:spPr>
        <p:txBody>
          <a:bodyPr>
            <a:normAutofit/>
          </a:bodyPr>
          <a:lstStyle/>
          <a:p>
            <a:r>
              <a:rPr lang="en-IT" dirty="0"/>
              <a:t>Temi in discussione…</a:t>
            </a:r>
          </a:p>
        </p:txBody>
      </p:sp>
      <p:sp>
        <p:nvSpPr>
          <p:cNvPr id="18" name="Freeform: Shape 17">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F63B32-3291-E588-58EE-943F6F3FBD50}"/>
              </a:ext>
            </a:extLst>
          </p:cNvPr>
          <p:cNvPicPr>
            <a:picLocks noChangeAspect="1"/>
          </p:cNvPicPr>
          <p:nvPr/>
        </p:nvPicPr>
        <p:blipFill>
          <a:blip r:embed="rId2"/>
          <a:stretch>
            <a:fillRect/>
          </a:stretch>
        </p:blipFill>
        <p:spPr>
          <a:xfrm>
            <a:off x="723899" y="2063399"/>
            <a:ext cx="4029075" cy="3156418"/>
          </a:xfrm>
          <a:prstGeom prst="rect">
            <a:avLst/>
          </a:prstGeom>
        </p:spPr>
      </p:pic>
      <p:sp>
        <p:nvSpPr>
          <p:cNvPr id="3" name="Content Placeholder 2">
            <a:extLst>
              <a:ext uri="{FF2B5EF4-FFF2-40B4-BE49-F238E27FC236}">
                <a16:creationId xmlns:a16="http://schemas.microsoft.com/office/drawing/2014/main" id="{4DCDB63E-0BD9-BFE5-A63A-FCF548EF7E68}"/>
              </a:ext>
            </a:extLst>
          </p:cNvPr>
          <p:cNvSpPr>
            <a:spLocks noGrp="1"/>
          </p:cNvSpPr>
          <p:nvPr>
            <p:ph idx="1"/>
          </p:nvPr>
        </p:nvSpPr>
        <p:spPr>
          <a:xfrm>
            <a:off x="5381625" y="2194101"/>
            <a:ext cx="5816362" cy="3908587"/>
          </a:xfrm>
        </p:spPr>
        <p:txBody>
          <a:bodyPr>
            <a:normAutofit/>
          </a:bodyPr>
          <a:lstStyle/>
          <a:p>
            <a:r>
              <a:rPr lang="en-GB" sz="2000">
                <a:effectLst/>
                <a:latin typeface="ArialMT"/>
              </a:rPr>
              <a:t>Temi</a:t>
            </a:r>
            <a:r>
              <a:rPr lang="en-GB" sz="2000" dirty="0">
                <a:effectLst/>
                <a:latin typeface="ArialMT"/>
              </a:rPr>
              <a:t> di </a:t>
            </a:r>
            <a:r>
              <a:rPr lang="en-GB" sz="2000">
                <a:effectLst/>
                <a:latin typeface="ArialMT"/>
              </a:rPr>
              <a:t>dibattito</a:t>
            </a:r>
            <a:r>
              <a:rPr lang="en-GB" sz="2000" dirty="0">
                <a:effectLst/>
                <a:latin typeface="ArialMT"/>
              </a:rPr>
              <a:t> </a:t>
            </a:r>
            <a:endParaRPr lang="en-GB" sz="2000" dirty="0">
              <a:effectLst/>
            </a:endParaRPr>
          </a:p>
          <a:p>
            <a:r>
              <a:rPr lang="en-GB" sz="2000">
                <a:effectLst/>
                <a:latin typeface="ArialMT"/>
              </a:rPr>
              <a:t>Nuove</a:t>
            </a:r>
            <a:r>
              <a:rPr lang="en-GB" sz="2000" dirty="0">
                <a:effectLst/>
                <a:latin typeface="ArialMT"/>
              </a:rPr>
              <a:t> </a:t>
            </a:r>
            <a:r>
              <a:rPr lang="en-GB" sz="2000">
                <a:effectLst/>
                <a:latin typeface="ArialMT"/>
              </a:rPr>
              <a:t>Tecnologie</a:t>
            </a:r>
            <a:r>
              <a:rPr lang="en-GB" sz="2000" dirty="0">
                <a:effectLst/>
                <a:latin typeface="ArialMT"/>
              </a:rPr>
              <a:t> e </a:t>
            </a:r>
            <a:r>
              <a:rPr lang="en-GB" sz="2000">
                <a:effectLst/>
                <a:latin typeface="ArialMT"/>
              </a:rPr>
              <a:t>comportamento</a:t>
            </a:r>
            <a:r>
              <a:rPr lang="en-GB" sz="2000" dirty="0">
                <a:effectLst/>
                <a:latin typeface="ArialMT"/>
              </a:rPr>
              <a:t> </a:t>
            </a:r>
            <a:r>
              <a:rPr lang="en-GB" sz="2000">
                <a:effectLst/>
                <a:latin typeface="ArialMT"/>
              </a:rPr>
              <a:t>organizzativo</a:t>
            </a:r>
            <a:r>
              <a:rPr lang="en-GB" sz="2000" dirty="0">
                <a:effectLst/>
                <a:latin typeface="ArialMT"/>
              </a:rPr>
              <a:t> </a:t>
            </a:r>
            <a:endParaRPr lang="en-GB" sz="2000" dirty="0">
              <a:effectLst/>
            </a:endParaRPr>
          </a:p>
          <a:p>
            <a:r>
              <a:rPr lang="en-GB" sz="2000" dirty="0">
                <a:effectLst/>
                <a:latin typeface="ArialMT"/>
              </a:rPr>
              <a:t>Teamwork, </a:t>
            </a:r>
            <a:r>
              <a:rPr lang="en-GB" sz="2000">
                <a:effectLst/>
                <a:latin typeface="ArialMT"/>
              </a:rPr>
              <a:t>partecipazione</a:t>
            </a:r>
            <a:r>
              <a:rPr lang="en-GB" sz="2000" dirty="0">
                <a:effectLst/>
                <a:latin typeface="ArialMT"/>
              </a:rPr>
              <a:t> e </a:t>
            </a:r>
            <a:r>
              <a:rPr lang="en-GB" sz="2000">
                <a:effectLst/>
                <a:latin typeface="ArialMT"/>
              </a:rPr>
              <a:t>organizzazione</a:t>
            </a:r>
            <a:r>
              <a:rPr lang="en-GB" sz="2000" dirty="0">
                <a:effectLst/>
                <a:latin typeface="ArialMT"/>
              </a:rPr>
              <a:t> del </a:t>
            </a:r>
            <a:r>
              <a:rPr lang="en-GB" sz="2000">
                <a:effectLst/>
                <a:latin typeface="ArialMT"/>
              </a:rPr>
              <a:t>lavoro</a:t>
            </a:r>
            <a:r>
              <a:rPr lang="en-GB" sz="2000" dirty="0">
                <a:effectLst/>
                <a:latin typeface="ArialMT"/>
              </a:rPr>
              <a:t> </a:t>
            </a:r>
            <a:endParaRPr lang="en-GB" sz="2000" dirty="0">
              <a:effectLst/>
            </a:endParaRPr>
          </a:p>
          <a:p>
            <a:r>
              <a:rPr lang="en-GB" sz="2000">
                <a:effectLst/>
                <a:latin typeface="ArialMT"/>
              </a:rPr>
              <a:t>Controllo</a:t>
            </a:r>
            <a:r>
              <a:rPr lang="en-GB" sz="2000" dirty="0">
                <a:effectLst/>
                <a:latin typeface="ArialMT"/>
              </a:rPr>
              <a:t> </a:t>
            </a:r>
            <a:r>
              <a:rPr lang="en-GB" sz="2000">
                <a:effectLst/>
                <a:latin typeface="ArialMT"/>
              </a:rPr>
              <a:t>esterno</a:t>
            </a:r>
            <a:r>
              <a:rPr lang="en-GB" sz="2000" dirty="0">
                <a:effectLst/>
                <a:latin typeface="ArialMT"/>
              </a:rPr>
              <a:t>: </a:t>
            </a:r>
            <a:r>
              <a:rPr lang="en-GB" sz="2000">
                <a:effectLst/>
                <a:latin typeface="ArialMT"/>
              </a:rPr>
              <a:t>reti</a:t>
            </a:r>
            <a:r>
              <a:rPr lang="en-GB" sz="2000" dirty="0">
                <a:effectLst/>
                <a:latin typeface="ArialMT"/>
              </a:rPr>
              <a:t>, network, </a:t>
            </a:r>
            <a:r>
              <a:rPr lang="en-GB" sz="2000">
                <a:effectLst/>
                <a:latin typeface="ArialMT"/>
              </a:rPr>
              <a:t>potere</a:t>
            </a:r>
            <a:r>
              <a:rPr lang="en-GB" sz="2000" dirty="0">
                <a:effectLst/>
                <a:latin typeface="ArialMT"/>
              </a:rPr>
              <a:t> di </a:t>
            </a:r>
            <a:r>
              <a:rPr lang="en-GB" sz="2000">
                <a:effectLst/>
                <a:latin typeface="ArialMT"/>
              </a:rPr>
              <a:t>mercato</a:t>
            </a:r>
            <a:r>
              <a:rPr lang="en-GB" sz="2000" dirty="0">
                <a:effectLst/>
                <a:latin typeface="ArialMT"/>
              </a:rPr>
              <a:t> </a:t>
            </a:r>
            <a:endParaRPr lang="en-GB" sz="2000" dirty="0">
              <a:effectLst/>
            </a:endParaRPr>
          </a:p>
        </p:txBody>
      </p:sp>
    </p:spTree>
    <p:extLst>
      <p:ext uri="{BB962C8B-B14F-4D97-AF65-F5344CB8AC3E}">
        <p14:creationId xmlns:p14="http://schemas.microsoft.com/office/powerpoint/2010/main" val="2965814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9F8F37-3300-1357-8724-51ABF9189093}"/>
              </a:ext>
            </a:extLst>
          </p:cNvPr>
          <p:cNvSpPr>
            <a:spLocks noGrp="1"/>
          </p:cNvSpPr>
          <p:nvPr>
            <p:ph type="title"/>
          </p:nvPr>
        </p:nvSpPr>
        <p:spPr>
          <a:xfrm>
            <a:off x="586478" y="1683756"/>
            <a:ext cx="3115265" cy="2396359"/>
          </a:xfrm>
        </p:spPr>
        <p:txBody>
          <a:bodyPr anchor="b">
            <a:normAutofit/>
          </a:bodyPr>
          <a:lstStyle/>
          <a:p>
            <a:pPr algn="r"/>
            <a:r>
              <a:rPr lang="en-IT" sz="4000" dirty="0">
                <a:solidFill>
                  <a:srgbClr val="FFFFFF"/>
                </a:solidFill>
              </a:rPr>
              <a:t>Temi aperti…</a:t>
            </a:r>
          </a:p>
        </p:txBody>
      </p:sp>
      <p:graphicFrame>
        <p:nvGraphicFramePr>
          <p:cNvPr id="5" name="Content Placeholder 2">
            <a:extLst>
              <a:ext uri="{FF2B5EF4-FFF2-40B4-BE49-F238E27FC236}">
                <a16:creationId xmlns:a16="http://schemas.microsoft.com/office/drawing/2014/main" id="{4F860689-DB07-464D-91B1-425B8A6C851B}"/>
              </a:ext>
            </a:extLst>
          </p:cNvPr>
          <p:cNvGraphicFramePr>
            <a:graphicFrameLocks noGrp="1"/>
          </p:cNvGraphicFramePr>
          <p:nvPr>
            <p:ph idx="1"/>
            <p:extLst>
              <p:ext uri="{D42A27DB-BD31-4B8C-83A1-F6EECF244321}">
                <p14:modId xmlns:p14="http://schemas.microsoft.com/office/powerpoint/2010/main" val="303841704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67677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1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6F17C9-37F8-DD55-53FC-0D3CD60DAF0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000" kern="1200" dirty="0" err="1">
                <a:solidFill>
                  <a:srgbClr val="FFFFFF"/>
                </a:solidFill>
                <a:latin typeface="+mj-lt"/>
                <a:ea typeface="+mj-ea"/>
                <a:cs typeface="+mj-cs"/>
              </a:rPr>
              <a:t>Approcci</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tradizionali</a:t>
            </a:r>
            <a:r>
              <a:rPr lang="en-US" sz="2000" kern="1200" dirty="0">
                <a:solidFill>
                  <a:srgbClr val="FFFFFF"/>
                </a:solidFill>
                <a:latin typeface="+mj-lt"/>
                <a:ea typeface="+mj-ea"/>
                <a:cs typeface="+mj-cs"/>
              </a:rPr>
              <a:t> vs. </a:t>
            </a:r>
            <a:r>
              <a:rPr lang="en-US" sz="2000" kern="1200" dirty="0" err="1">
                <a:solidFill>
                  <a:srgbClr val="FFFFFF"/>
                </a:solidFill>
                <a:latin typeface="+mj-lt"/>
                <a:ea typeface="+mj-ea"/>
                <a:cs typeface="+mj-cs"/>
              </a:rPr>
              <a:t>approcci</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apparentemente</a:t>
            </a:r>
            <a:r>
              <a:rPr lang="en-US" sz="2000" kern="1200" dirty="0">
                <a:solidFill>
                  <a:srgbClr val="FFFFFF"/>
                </a:solidFill>
                <a:latin typeface="+mj-lt"/>
                <a:ea typeface="+mj-ea"/>
                <a:cs typeface="+mj-cs"/>
              </a:rPr>
              <a:t> </a:t>
            </a:r>
            <a:r>
              <a:rPr lang="en-US" sz="2000" kern="1200" dirty="0" err="1">
                <a:solidFill>
                  <a:srgbClr val="FFFFFF"/>
                </a:solidFill>
                <a:latin typeface="+mj-lt"/>
                <a:ea typeface="+mj-ea"/>
                <a:cs typeface="+mj-cs"/>
              </a:rPr>
              <a:t>nuovi</a:t>
            </a:r>
            <a:r>
              <a:rPr lang="en-US" sz="2000" kern="1200" dirty="0">
                <a:solidFill>
                  <a:srgbClr val="FFFFFF"/>
                </a:solidFill>
                <a:latin typeface="+mj-lt"/>
                <a:ea typeface="+mj-ea"/>
                <a:cs typeface="+mj-cs"/>
              </a:rPr>
              <a:t>…</a:t>
            </a:r>
            <a:br>
              <a:rPr lang="en-US" sz="2000" kern="1200" dirty="0">
                <a:solidFill>
                  <a:srgbClr val="FFFFFF"/>
                </a:solidFill>
                <a:latin typeface="+mj-lt"/>
                <a:ea typeface="+mj-ea"/>
                <a:cs typeface="+mj-cs"/>
              </a:rPr>
            </a:br>
            <a:endParaRPr lang="en-US" sz="2000" kern="1200" dirty="0">
              <a:solidFill>
                <a:srgbClr val="FFFFFF"/>
              </a:solidFill>
              <a:latin typeface="+mj-lt"/>
              <a:ea typeface="+mj-ea"/>
              <a:cs typeface="+mj-cs"/>
            </a:endParaRPr>
          </a:p>
        </p:txBody>
      </p:sp>
      <p:pic>
        <p:nvPicPr>
          <p:cNvPr id="4" name="Content Placeholder 3">
            <a:extLst>
              <a:ext uri="{FF2B5EF4-FFF2-40B4-BE49-F238E27FC236}">
                <a16:creationId xmlns:a16="http://schemas.microsoft.com/office/drawing/2014/main" id="{F98138E6-90CA-B37B-B5E1-4CADA594AE2B}"/>
              </a:ext>
            </a:extLst>
          </p:cNvPr>
          <p:cNvPicPr>
            <a:picLocks noGrp="1" noChangeAspect="1"/>
          </p:cNvPicPr>
          <p:nvPr>
            <p:ph idx="1"/>
          </p:nvPr>
        </p:nvPicPr>
        <p:blipFill>
          <a:blip r:embed="rId2"/>
          <a:stretch>
            <a:fillRect/>
          </a:stretch>
        </p:blipFill>
        <p:spPr>
          <a:xfrm>
            <a:off x="4038600" y="1702138"/>
            <a:ext cx="7188199" cy="3450335"/>
          </a:xfrm>
          <a:prstGeom prst="rect">
            <a:avLst/>
          </a:prstGeom>
        </p:spPr>
      </p:pic>
    </p:spTree>
    <p:extLst>
      <p:ext uri="{BB962C8B-B14F-4D97-AF65-F5344CB8AC3E}">
        <p14:creationId xmlns:p14="http://schemas.microsoft.com/office/powerpoint/2010/main" val="18857469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nna posizionata sopra riga della firma">
            <a:extLst>
              <a:ext uri="{FF2B5EF4-FFF2-40B4-BE49-F238E27FC236}">
                <a16:creationId xmlns:a16="http://schemas.microsoft.com/office/drawing/2014/main" id="{D8FDC3D3-F9F2-BCA4-7047-375508B3FE0D}"/>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0EA911-29EC-4731-4FFE-CD6ECB3BB08F}"/>
              </a:ext>
            </a:extLst>
          </p:cNvPr>
          <p:cNvSpPr>
            <a:spLocks noGrp="1"/>
          </p:cNvSpPr>
          <p:nvPr>
            <p:ph type="title"/>
          </p:nvPr>
        </p:nvSpPr>
        <p:spPr>
          <a:xfrm>
            <a:off x="838200" y="267145"/>
            <a:ext cx="3822189" cy="1899912"/>
          </a:xfrm>
        </p:spPr>
        <p:txBody>
          <a:bodyPr>
            <a:normAutofit/>
          </a:bodyPr>
          <a:lstStyle/>
          <a:p>
            <a:r>
              <a:rPr lang="en-IT" sz="4000" b="1" dirty="0"/>
              <a:t>Da dove ripartire?</a:t>
            </a:r>
          </a:p>
        </p:txBody>
      </p:sp>
      <p:sp>
        <p:nvSpPr>
          <p:cNvPr id="3" name="Content Placeholder 2">
            <a:extLst>
              <a:ext uri="{FF2B5EF4-FFF2-40B4-BE49-F238E27FC236}">
                <a16:creationId xmlns:a16="http://schemas.microsoft.com/office/drawing/2014/main" id="{711F5226-F81A-4716-B654-618EA588CF5A}"/>
              </a:ext>
            </a:extLst>
          </p:cNvPr>
          <p:cNvSpPr>
            <a:spLocks noGrp="1"/>
          </p:cNvSpPr>
          <p:nvPr>
            <p:ph idx="1"/>
          </p:nvPr>
        </p:nvSpPr>
        <p:spPr>
          <a:xfrm>
            <a:off x="838200" y="2434201"/>
            <a:ext cx="6674708" cy="3742762"/>
          </a:xfrm>
        </p:spPr>
        <p:txBody>
          <a:bodyPr>
            <a:noAutofit/>
          </a:bodyPr>
          <a:lstStyle/>
          <a:p>
            <a:r>
              <a:rPr lang="en-GB" b="1" dirty="0">
                <a:effectLst/>
              </a:rPr>
              <a:t>I </a:t>
            </a:r>
            <a:r>
              <a:rPr lang="en-GB" b="1" dirty="0" err="1">
                <a:effectLst/>
              </a:rPr>
              <a:t>principi</a:t>
            </a:r>
            <a:r>
              <a:rPr lang="en-GB" b="1" dirty="0">
                <a:effectLst/>
              </a:rPr>
              <a:t> da cui </a:t>
            </a:r>
            <a:r>
              <a:rPr lang="en-GB" b="1" dirty="0" err="1">
                <a:effectLst/>
              </a:rPr>
              <a:t>ripartire</a:t>
            </a:r>
            <a:r>
              <a:rPr lang="en-GB" b="1" dirty="0">
                <a:effectLst/>
              </a:rPr>
              <a:t>: </a:t>
            </a:r>
            <a:endParaRPr lang="en-GB" dirty="0">
              <a:effectLst/>
            </a:endParaRPr>
          </a:p>
          <a:p>
            <a:pPr lvl="1"/>
            <a:endParaRPr lang="en-GB" sz="2800" dirty="0">
              <a:effectLst/>
            </a:endParaRPr>
          </a:p>
          <a:p>
            <a:pPr lvl="1"/>
            <a:r>
              <a:rPr lang="en-GB" sz="2800" dirty="0" err="1">
                <a:effectLst/>
              </a:rPr>
              <a:t>Un’etica</a:t>
            </a:r>
            <a:r>
              <a:rPr lang="en-GB" sz="2800" dirty="0">
                <a:effectLst/>
              </a:rPr>
              <a:t> </a:t>
            </a:r>
            <a:r>
              <a:rPr lang="en-GB" sz="2800" dirty="0" err="1">
                <a:effectLst/>
              </a:rPr>
              <a:t>della</a:t>
            </a:r>
            <a:r>
              <a:rPr lang="en-GB" sz="2800" dirty="0">
                <a:effectLst/>
              </a:rPr>
              <a:t> </a:t>
            </a:r>
            <a:r>
              <a:rPr lang="en-GB" sz="2800" dirty="0" err="1">
                <a:effectLst/>
              </a:rPr>
              <a:t>partecipazione</a:t>
            </a:r>
            <a:r>
              <a:rPr lang="en-GB" sz="2800" dirty="0">
                <a:effectLst/>
              </a:rPr>
              <a:t> e </a:t>
            </a:r>
            <a:r>
              <a:rPr lang="en-GB" sz="2800" dirty="0" err="1">
                <a:effectLst/>
              </a:rPr>
              <a:t>della</a:t>
            </a:r>
            <a:r>
              <a:rPr lang="en-GB" sz="2800" dirty="0">
                <a:effectLst/>
              </a:rPr>
              <a:t> </a:t>
            </a:r>
            <a:r>
              <a:rPr lang="en-GB" sz="2800" dirty="0" err="1">
                <a:effectLst/>
              </a:rPr>
              <a:t>cooperazione</a:t>
            </a:r>
            <a:r>
              <a:rPr lang="en-GB" sz="2800" dirty="0">
                <a:effectLst/>
              </a:rPr>
              <a:t> per il bene </a:t>
            </a:r>
            <a:r>
              <a:rPr lang="en-GB" sz="2800" dirty="0" err="1">
                <a:effectLst/>
              </a:rPr>
              <a:t>comune</a:t>
            </a:r>
            <a:r>
              <a:rPr lang="en-GB" sz="2800" dirty="0">
                <a:effectLst/>
              </a:rPr>
              <a:t>. </a:t>
            </a:r>
          </a:p>
          <a:p>
            <a:pPr lvl="1"/>
            <a:endParaRPr lang="en-GB" sz="2800" dirty="0">
              <a:effectLst/>
            </a:endParaRPr>
          </a:p>
          <a:p>
            <a:pPr lvl="1"/>
            <a:r>
              <a:rPr lang="en-GB" sz="2800" dirty="0" err="1">
                <a:effectLst/>
              </a:rPr>
              <a:t>Un’etica</a:t>
            </a:r>
            <a:r>
              <a:rPr lang="en-GB" sz="2800" dirty="0">
                <a:effectLst/>
              </a:rPr>
              <a:t> </a:t>
            </a:r>
            <a:r>
              <a:rPr lang="en-GB" sz="2800" dirty="0" err="1">
                <a:effectLst/>
              </a:rPr>
              <a:t>dell’autonomia</a:t>
            </a:r>
            <a:r>
              <a:rPr lang="en-GB" sz="2800" dirty="0">
                <a:effectLst/>
              </a:rPr>
              <a:t> </a:t>
            </a:r>
            <a:r>
              <a:rPr lang="en-GB" sz="2800" dirty="0" err="1">
                <a:effectLst/>
              </a:rPr>
              <a:t>personale</a:t>
            </a:r>
            <a:r>
              <a:rPr lang="en-GB" sz="2800" dirty="0">
                <a:effectLst/>
              </a:rPr>
              <a:t> </a:t>
            </a:r>
          </a:p>
        </p:txBody>
      </p:sp>
    </p:spTree>
    <p:extLst>
      <p:ext uri="{BB962C8B-B14F-4D97-AF65-F5344CB8AC3E}">
        <p14:creationId xmlns:p14="http://schemas.microsoft.com/office/powerpoint/2010/main" val="1279577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A79FA-83E2-7190-28E0-592C22A70D6A}"/>
              </a:ext>
            </a:extLst>
          </p:cNvPr>
          <p:cNvSpPr>
            <a:spLocks noGrp="1"/>
          </p:cNvSpPr>
          <p:nvPr>
            <p:ph type="title"/>
          </p:nvPr>
        </p:nvSpPr>
        <p:spPr/>
        <p:txBody>
          <a:bodyPr/>
          <a:lstStyle/>
          <a:p>
            <a:r>
              <a:rPr lang="en-GB" sz="4400" b="1" dirty="0">
                <a:effectLst/>
                <a:latin typeface="Arial" panose="020B0604020202020204" pitchFamily="34" charset="0"/>
              </a:rPr>
              <a:t>In </a:t>
            </a:r>
            <a:r>
              <a:rPr lang="en-GB" sz="4400" b="1" dirty="0" err="1">
                <a:effectLst/>
                <a:latin typeface="Arial" panose="020B0604020202020204" pitchFamily="34" charset="0"/>
              </a:rPr>
              <a:t>sintesi</a:t>
            </a:r>
            <a:r>
              <a:rPr lang="en-GB" sz="4400" b="1" dirty="0">
                <a:effectLst/>
                <a:latin typeface="Arial" panose="020B0604020202020204" pitchFamily="34" charset="0"/>
              </a:rPr>
              <a:t>: </a:t>
            </a:r>
            <a:endParaRPr lang="en-IT" dirty="0"/>
          </a:p>
        </p:txBody>
      </p:sp>
      <p:graphicFrame>
        <p:nvGraphicFramePr>
          <p:cNvPr id="5" name="Content Placeholder 2">
            <a:extLst>
              <a:ext uri="{FF2B5EF4-FFF2-40B4-BE49-F238E27FC236}">
                <a16:creationId xmlns:a16="http://schemas.microsoft.com/office/drawing/2014/main" id="{42017877-C515-0E5E-9757-D067D50A6F6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6714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BA7B1-063E-0D28-E3BF-5DE15778E165}"/>
              </a:ext>
            </a:extLst>
          </p:cNvPr>
          <p:cNvSpPr>
            <a:spLocks noGrp="1"/>
          </p:cNvSpPr>
          <p:nvPr>
            <p:ph type="title"/>
          </p:nvPr>
        </p:nvSpPr>
        <p:spPr>
          <a:xfrm>
            <a:off x="686834" y="1153572"/>
            <a:ext cx="3200400" cy="4461163"/>
          </a:xfrm>
        </p:spPr>
        <p:txBody>
          <a:bodyPr>
            <a:normAutofit/>
          </a:bodyPr>
          <a:lstStyle/>
          <a:p>
            <a:r>
              <a:rPr lang="en-IT" b="1">
                <a:solidFill>
                  <a:srgbClr val="FFFFFF"/>
                </a:solidFill>
              </a:rPr>
              <a:t>Le relazioni industriali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A6F73DA-81D3-1508-662A-6800FD71A24E}"/>
              </a:ext>
            </a:extLst>
          </p:cNvPr>
          <p:cNvSpPr>
            <a:spLocks noGrp="1"/>
          </p:cNvSpPr>
          <p:nvPr>
            <p:ph idx="1"/>
          </p:nvPr>
        </p:nvSpPr>
        <p:spPr>
          <a:xfrm>
            <a:off x="4447308" y="591344"/>
            <a:ext cx="6906491" cy="5585619"/>
          </a:xfrm>
        </p:spPr>
        <p:txBody>
          <a:bodyPr anchor="ctr">
            <a:normAutofit/>
          </a:bodyPr>
          <a:lstStyle/>
          <a:p>
            <a:r>
              <a:rPr lang="en-GB" sz="2400" dirty="0" err="1">
                <a:effectLst/>
                <a:latin typeface="ArialMT"/>
              </a:rPr>
              <a:t>L’aggettivo</a:t>
            </a:r>
            <a:r>
              <a:rPr lang="en-GB" sz="2400" dirty="0">
                <a:effectLst/>
                <a:latin typeface="ArialMT"/>
              </a:rPr>
              <a:t> “</a:t>
            </a:r>
            <a:r>
              <a:rPr lang="en-GB" sz="2400" dirty="0" err="1">
                <a:effectLst/>
                <a:latin typeface="ArialMT"/>
              </a:rPr>
              <a:t>industriali</a:t>
            </a:r>
            <a:r>
              <a:rPr lang="en-GB" sz="2400" dirty="0">
                <a:effectLst/>
                <a:latin typeface="ArialMT"/>
              </a:rPr>
              <a:t>” </a:t>
            </a:r>
            <a:r>
              <a:rPr lang="en-GB" sz="2400" dirty="0" err="1">
                <a:effectLst/>
                <a:latin typeface="ArialMT"/>
              </a:rPr>
              <a:t>proviene</a:t>
            </a:r>
            <a:r>
              <a:rPr lang="en-GB" sz="2400" dirty="0">
                <a:effectLst/>
                <a:latin typeface="ArialMT"/>
              </a:rPr>
              <a:t> </a:t>
            </a:r>
            <a:r>
              <a:rPr lang="en-GB" sz="2400" dirty="0" err="1">
                <a:effectLst/>
                <a:latin typeface="ArialMT"/>
              </a:rPr>
              <a:t>dalla</a:t>
            </a:r>
            <a:r>
              <a:rPr lang="en-GB" sz="2400" dirty="0">
                <a:effectLst/>
                <a:latin typeface="ArialMT"/>
              </a:rPr>
              <a:t> </a:t>
            </a:r>
            <a:r>
              <a:rPr lang="en-GB" sz="2400" dirty="0" err="1">
                <a:effectLst/>
                <a:latin typeface="ArialMT"/>
              </a:rPr>
              <a:t>tradizione</a:t>
            </a:r>
            <a:r>
              <a:rPr lang="en-GB" sz="2400" dirty="0">
                <a:effectLst/>
                <a:latin typeface="ArialMT"/>
              </a:rPr>
              <a:t> </a:t>
            </a:r>
            <a:r>
              <a:rPr lang="en-GB" sz="2400" dirty="0" err="1">
                <a:effectLst/>
                <a:latin typeface="ArialMT"/>
              </a:rPr>
              <a:t>anglosassone</a:t>
            </a:r>
            <a:r>
              <a:rPr lang="en-GB" sz="2400" dirty="0">
                <a:effectLst/>
                <a:latin typeface="ArialMT"/>
              </a:rPr>
              <a:t> (</a:t>
            </a:r>
            <a:r>
              <a:rPr lang="en-GB" sz="2400" dirty="0" err="1">
                <a:effectLst/>
                <a:latin typeface="ArialMT"/>
              </a:rPr>
              <a:t>dalla</a:t>
            </a:r>
            <a:r>
              <a:rPr lang="en-GB" sz="2400" dirty="0">
                <a:effectLst/>
                <a:latin typeface="ArialMT"/>
              </a:rPr>
              <a:t> cui </a:t>
            </a:r>
            <a:r>
              <a:rPr lang="en-GB" sz="2400" dirty="0" err="1">
                <a:effectLst/>
                <a:latin typeface="ArialMT"/>
              </a:rPr>
              <a:t>regolazione</a:t>
            </a:r>
            <a:r>
              <a:rPr lang="en-GB" sz="2400" dirty="0">
                <a:effectLst/>
                <a:latin typeface="ArialMT"/>
              </a:rPr>
              <a:t> del </a:t>
            </a:r>
            <a:r>
              <a:rPr lang="en-GB" sz="2400" dirty="0" err="1">
                <a:effectLst/>
                <a:latin typeface="ArialMT"/>
              </a:rPr>
              <a:t>conflitto</a:t>
            </a:r>
            <a:r>
              <a:rPr lang="en-GB" sz="2400" dirty="0">
                <a:effectLst/>
                <a:latin typeface="ArialMT"/>
              </a:rPr>
              <a:t> </a:t>
            </a:r>
            <a:r>
              <a:rPr lang="en-GB" sz="2400" dirty="0" err="1">
                <a:effectLst/>
                <a:latin typeface="ArialMT"/>
              </a:rPr>
              <a:t>industriale</a:t>
            </a:r>
            <a:r>
              <a:rPr lang="en-GB" sz="2400" dirty="0">
                <a:effectLst/>
                <a:latin typeface="ArialMT"/>
              </a:rPr>
              <a:t> </a:t>
            </a:r>
            <a:r>
              <a:rPr lang="en-GB" sz="2400" dirty="0" err="1">
                <a:effectLst/>
                <a:latin typeface="ArialMT"/>
              </a:rPr>
              <a:t>origina</a:t>
            </a:r>
            <a:r>
              <a:rPr lang="en-GB" sz="2400" dirty="0">
                <a:effectLst/>
                <a:latin typeface="ArialMT"/>
              </a:rPr>
              <a:t> </a:t>
            </a:r>
            <a:r>
              <a:rPr lang="en-GB" sz="2400" dirty="0" err="1">
                <a:effectLst/>
                <a:latin typeface="ArialMT"/>
              </a:rPr>
              <a:t>l’espressione</a:t>
            </a:r>
            <a:r>
              <a:rPr lang="en-GB" sz="2400" dirty="0">
                <a:effectLst/>
                <a:latin typeface="ArialMT"/>
              </a:rPr>
              <a:t>) </a:t>
            </a:r>
            <a:endParaRPr lang="en-GB" sz="2400" dirty="0">
              <a:effectLst/>
            </a:endParaRPr>
          </a:p>
          <a:p>
            <a:r>
              <a:rPr lang="en-GB" sz="2400" dirty="0">
                <a:effectLst/>
                <a:latin typeface="ArialMT"/>
              </a:rPr>
              <a:t>Il </a:t>
            </a:r>
            <a:r>
              <a:rPr lang="en-GB" sz="2400" dirty="0" err="1">
                <a:effectLst/>
                <a:latin typeface="ArialMT"/>
              </a:rPr>
              <a:t>termine</a:t>
            </a:r>
            <a:r>
              <a:rPr lang="en-GB" sz="2400" dirty="0">
                <a:effectLst/>
                <a:latin typeface="ArialMT"/>
              </a:rPr>
              <a:t> inglese </a:t>
            </a:r>
            <a:r>
              <a:rPr lang="en-GB" sz="2400" i="1" dirty="0">
                <a:effectLst/>
                <a:latin typeface="Arial" panose="020B0604020202020204" pitchFamily="34" charset="0"/>
              </a:rPr>
              <a:t>industry </a:t>
            </a:r>
            <a:r>
              <a:rPr lang="en-GB" sz="2400" dirty="0" err="1">
                <a:effectLst/>
                <a:latin typeface="ArialMT"/>
              </a:rPr>
              <a:t>si</a:t>
            </a:r>
            <a:r>
              <a:rPr lang="en-GB" sz="2400" dirty="0">
                <a:effectLst/>
                <a:latin typeface="ArialMT"/>
              </a:rPr>
              <a:t> </a:t>
            </a:r>
            <a:r>
              <a:rPr lang="en-GB" sz="2400" dirty="0" err="1">
                <a:effectLst/>
                <a:latin typeface="ArialMT"/>
              </a:rPr>
              <a:t>riferisce</a:t>
            </a:r>
            <a:r>
              <a:rPr lang="en-GB" sz="2400" dirty="0">
                <a:effectLst/>
                <a:latin typeface="ArialMT"/>
              </a:rPr>
              <a:t> a tutti </a:t>
            </a:r>
            <a:r>
              <a:rPr lang="en-GB" sz="2400" dirty="0" err="1">
                <a:effectLst/>
                <a:latin typeface="ArialMT"/>
              </a:rPr>
              <a:t>i</a:t>
            </a:r>
            <a:r>
              <a:rPr lang="en-GB" sz="2400" dirty="0">
                <a:effectLst/>
                <a:latin typeface="ArialMT"/>
              </a:rPr>
              <a:t> </a:t>
            </a:r>
            <a:r>
              <a:rPr lang="en-GB" sz="2400" dirty="0" err="1">
                <a:effectLst/>
                <a:latin typeface="ArialMT"/>
              </a:rPr>
              <a:t>settori</a:t>
            </a:r>
            <a:r>
              <a:rPr lang="en-GB" sz="2400" dirty="0">
                <a:effectLst/>
                <a:latin typeface="ArialMT"/>
              </a:rPr>
              <a:t> di </a:t>
            </a:r>
            <a:r>
              <a:rPr lang="en-GB" sz="2400" dirty="0" err="1">
                <a:effectLst/>
                <a:latin typeface="ArialMT"/>
              </a:rPr>
              <a:t>attivita</a:t>
            </a:r>
            <a:r>
              <a:rPr lang="en-GB" sz="2400" dirty="0">
                <a:effectLst/>
                <a:latin typeface="ArialMT"/>
              </a:rPr>
              <a:t>̀ (</a:t>
            </a:r>
            <a:r>
              <a:rPr lang="en-GB" sz="2400" dirty="0" err="1">
                <a:effectLst/>
                <a:latin typeface="ArialMT"/>
              </a:rPr>
              <a:t>compresi</a:t>
            </a:r>
            <a:r>
              <a:rPr lang="en-GB" sz="2400" dirty="0">
                <a:effectLst/>
                <a:latin typeface="ArialMT"/>
              </a:rPr>
              <a:t> </a:t>
            </a:r>
            <a:r>
              <a:rPr lang="en-GB" sz="2400" dirty="0" err="1">
                <a:effectLst/>
                <a:latin typeface="ArialMT"/>
              </a:rPr>
              <a:t>quelli</a:t>
            </a:r>
            <a:r>
              <a:rPr lang="en-GB" sz="2400" dirty="0">
                <a:effectLst/>
                <a:latin typeface="ArialMT"/>
              </a:rPr>
              <a:t> del </a:t>
            </a:r>
            <a:r>
              <a:rPr lang="en-GB" sz="2400" dirty="0" err="1">
                <a:effectLst/>
                <a:latin typeface="ArialMT"/>
              </a:rPr>
              <a:t>settore</a:t>
            </a:r>
            <a:r>
              <a:rPr lang="en-GB" sz="2400" dirty="0">
                <a:effectLst/>
                <a:latin typeface="ArialMT"/>
              </a:rPr>
              <a:t> </a:t>
            </a:r>
            <a:r>
              <a:rPr lang="en-GB" sz="2400" dirty="0" err="1">
                <a:effectLst/>
                <a:latin typeface="ArialMT"/>
              </a:rPr>
              <a:t>agricolo</a:t>
            </a:r>
            <a:r>
              <a:rPr lang="en-GB" sz="2400" dirty="0">
                <a:effectLst/>
                <a:latin typeface="ArialMT"/>
              </a:rPr>
              <a:t>, del </a:t>
            </a:r>
            <a:r>
              <a:rPr lang="en-GB" sz="2400" dirty="0" err="1">
                <a:effectLst/>
                <a:latin typeface="ArialMT"/>
              </a:rPr>
              <a:t>terziario</a:t>
            </a:r>
            <a:r>
              <a:rPr lang="en-GB" sz="2400" dirty="0">
                <a:effectLst/>
                <a:latin typeface="ArialMT"/>
              </a:rPr>
              <a:t> e </a:t>
            </a:r>
            <a:r>
              <a:rPr lang="en-GB" sz="2400" dirty="0" err="1">
                <a:effectLst/>
                <a:latin typeface="ArialMT"/>
              </a:rPr>
              <a:t>della</a:t>
            </a:r>
            <a:r>
              <a:rPr lang="en-GB" sz="2400" dirty="0">
                <a:effectLst/>
                <a:latin typeface="ArialMT"/>
              </a:rPr>
              <a:t> </a:t>
            </a:r>
            <a:r>
              <a:rPr lang="en-GB" sz="2400" dirty="0" err="1">
                <a:effectLst/>
                <a:latin typeface="ArialMT"/>
              </a:rPr>
              <a:t>pubblica</a:t>
            </a:r>
            <a:r>
              <a:rPr lang="en-GB" sz="2400" dirty="0">
                <a:effectLst/>
                <a:latin typeface="ArialMT"/>
              </a:rPr>
              <a:t> </a:t>
            </a:r>
            <a:r>
              <a:rPr lang="en-GB" sz="2400" dirty="0" err="1">
                <a:effectLst/>
                <a:latin typeface="ArialMT"/>
              </a:rPr>
              <a:t>amministrazione</a:t>
            </a:r>
            <a:r>
              <a:rPr lang="en-GB" sz="2400" dirty="0">
                <a:effectLst/>
                <a:latin typeface="ArialMT"/>
              </a:rPr>
              <a:t>, </a:t>
            </a:r>
            <a:r>
              <a:rPr lang="en-GB" sz="2400" dirty="0" err="1">
                <a:effectLst/>
                <a:latin typeface="ArialMT"/>
              </a:rPr>
              <a:t>ecc</a:t>
            </a:r>
            <a:r>
              <a:rPr lang="en-GB" sz="2400" dirty="0">
                <a:effectLst/>
                <a:latin typeface="ArialMT"/>
              </a:rPr>
              <a:t>.) </a:t>
            </a:r>
            <a:endParaRPr lang="en-GB" sz="2400" dirty="0">
              <a:effectLst/>
            </a:endParaRPr>
          </a:p>
          <a:p>
            <a:r>
              <a:rPr lang="en-GB" sz="2400" dirty="0" err="1">
                <a:effectLst/>
                <a:latin typeface="ArialMT"/>
              </a:rPr>
              <a:t>Definizioni</a:t>
            </a:r>
            <a:r>
              <a:rPr lang="en-GB" sz="2400" dirty="0">
                <a:effectLst/>
                <a:latin typeface="ArialMT"/>
              </a:rPr>
              <a:t> </a:t>
            </a:r>
            <a:r>
              <a:rPr lang="en-GB" sz="2400" dirty="0" err="1">
                <a:effectLst/>
                <a:latin typeface="ArialMT"/>
              </a:rPr>
              <a:t>meno</a:t>
            </a:r>
            <a:r>
              <a:rPr lang="en-GB" sz="2400" dirty="0">
                <a:effectLst/>
                <a:latin typeface="ArialMT"/>
              </a:rPr>
              <a:t> </a:t>
            </a:r>
            <a:r>
              <a:rPr lang="en-GB" sz="2400" dirty="0" err="1">
                <a:effectLst/>
                <a:latin typeface="ArialMT"/>
              </a:rPr>
              <a:t>ambigue</a:t>
            </a:r>
            <a:r>
              <a:rPr lang="en-GB" sz="2400" dirty="0">
                <a:effectLst/>
                <a:latin typeface="ArialMT"/>
              </a:rPr>
              <a:t>: Francia, </a:t>
            </a:r>
            <a:r>
              <a:rPr lang="en-GB" sz="2400" dirty="0" err="1">
                <a:effectLst/>
                <a:latin typeface="ArialMT"/>
              </a:rPr>
              <a:t>rélations</a:t>
            </a:r>
            <a:r>
              <a:rPr lang="en-GB" sz="2400" dirty="0">
                <a:effectLst/>
                <a:latin typeface="ArialMT"/>
              </a:rPr>
              <a:t> </a:t>
            </a:r>
            <a:r>
              <a:rPr lang="en-GB" sz="2400" dirty="0" err="1">
                <a:effectLst/>
                <a:latin typeface="ArialMT"/>
              </a:rPr>
              <a:t>professionnelles</a:t>
            </a:r>
            <a:r>
              <a:rPr lang="en-GB" sz="2400" dirty="0">
                <a:effectLst/>
                <a:latin typeface="ArialMT"/>
              </a:rPr>
              <a:t>; </a:t>
            </a:r>
            <a:r>
              <a:rPr lang="en-GB" sz="2400" dirty="0" err="1">
                <a:effectLst/>
                <a:latin typeface="ArialMT"/>
              </a:rPr>
              <a:t>Spagna</a:t>
            </a:r>
            <a:r>
              <a:rPr lang="en-GB" sz="2400" dirty="0">
                <a:effectLst/>
                <a:latin typeface="ArialMT"/>
              </a:rPr>
              <a:t>, </a:t>
            </a:r>
            <a:r>
              <a:rPr lang="en-GB" sz="2400" dirty="0" err="1">
                <a:effectLst/>
                <a:latin typeface="ArialMT"/>
              </a:rPr>
              <a:t>relaciones</a:t>
            </a:r>
            <a:r>
              <a:rPr lang="en-GB" sz="2400" dirty="0">
                <a:effectLst/>
                <a:latin typeface="ArialMT"/>
              </a:rPr>
              <a:t> </a:t>
            </a:r>
            <a:r>
              <a:rPr lang="en-GB" sz="2400" dirty="0" err="1">
                <a:effectLst/>
                <a:latin typeface="ArialMT"/>
              </a:rPr>
              <a:t>laborales</a:t>
            </a:r>
            <a:r>
              <a:rPr lang="en-GB" sz="2400" dirty="0">
                <a:effectLst/>
                <a:latin typeface="ArialMT"/>
              </a:rPr>
              <a:t> </a:t>
            </a:r>
            <a:endParaRPr lang="en-GB" sz="2400" dirty="0">
              <a:effectLst/>
            </a:endParaRPr>
          </a:p>
          <a:p>
            <a:endParaRPr lang="en-GB" sz="2400" dirty="0">
              <a:effectLst/>
              <a:latin typeface="ArialMT"/>
            </a:endParaRPr>
          </a:p>
          <a:p>
            <a:endParaRPr lang="en-GB" sz="2400" dirty="0">
              <a:latin typeface="ArialMT"/>
            </a:endParaRPr>
          </a:p>
          <a:p>
            <a:endParaRPr lang="en-GB" sz="2400" dirty="0">
              <a:effectLst/>
              <a:latin typeface="ArialMT"/>
            </a:endParaRPr>
          </a:p>
          <a:p>
            <a:pPr marL="0" indent="0">
              <a:buNone/>
            </a:pPr>
            <a:r>
              <a:rPr lang="en-GB" sz="2400" dirty="0">
                <a:latin typeface="ArialMT"/>
              </a:rPr>
              <a:t>							</a:t>
            </a:r>
            <a:r>
              <a:rPr lang="en-GB" sz="2400" dirty="0">
                <a:effectLst/>
                <a:latin typeface="ArialMT"/>
              </a:rPr>
              <a:t>G.P. </a:t>
            </a:r>
            <a:r>
              <a:rPr lang="en-GB" sz="2400" dirty="0" err="1">
                <a:effectLst/>
                <a:latin typeface="ArialMT"/>
              </a:rPr>
              <a:t>Cella</a:t>
            </a:r>
            <a:r>
              <a:rPr lang="en-GB" sz="2400" dirty="0">
                <a:effectLst/>
                <a:latin typeface="ArialMT"/>
              </a:rPr>
              <a:t>, T. </a:t>
            </a:r>
            <a:r>
              <a:rPr lang="en-GB" sz="2400" dirty="0" err="1">
                <a:effectLst/>
                <a:latin typeface="ArialMT"/>
              </a:rPr>
              <a:t>Treu</a:t>
            </a:r>
            <a:r>
              <a:rPr lang="en-GB" sz="2400" dirty="0">
                <a:effectLst/>
                <a:latin typeface="ArialMT"/>
              </a:rPr>
              <a:t> (1986), p.475-6 </a:t>
            </a:r>
            <a:endParaRPr lang="en-GB" sz="2400" dirty="0">
              <a:effectLst/>
            </a:endParaRPr>
          </a:p>
          <a:p>
            <a:endParaRPr lang="en-IT" sz="2400" dirty="0"/>
          </a:p>
        </p:txBody>
      </p:sp>
    </p:spTree>
    <p:extLst>
      <p:ext uri="{BB962C8B-B14F-4D97-AF65-F5344CB8AC3E}">
        <p14:creationId xmlns:p14="http://schemas.microsoft.com/office/powerpoint/2010/main" val="4196107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40CFB6-1D45-051C-A0FB-76E6D1279131}"/>
              </a:ext>
            </a:extLst>
          </p:cNvPr>
          <p:cNvSpPr>
            <a:spLocks noGrp="1"/>
          </p:cNvSpPr>
          <p:nvPr>
            <p:ph type="title"/>
          </p:nvPr>
        </p:nvSpPr>
        <p:spPr>
          <a:xfrm>
            <a:off x="686834" y="591344"/>
            <a:ext cx="3200400" cy="5585619"/>
          </a:xfrm>
        </p:spPr>
        <p:txBody>
          <a:bodyPr>
            <a:normAutofit/>
          </a:bodyPr>
          <a:lstStyle/>
          <a:p>
            <a:r>
              <a:rPr lang="en-GB" b="1">
                <a:solidFill>
                  <a:srgbClr val="FFFFFF"/>
                </a:solidFill>
                <a:effectLst/>
                <a:latin typeface="Arial" panose="020B0604020202020204" pitchFamily="34" charset="0"/>
              </a:rPr>
              <a:t>Definizione di “relazioni industriali” </a:t>
            </a:r>
            <a:endParaRPr lang="en-IT">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3559B13-D6A1-D666-FCD4-9618AEE9C31B}"/>
              </a:ext>
            </a:extLst>
          </p:cNvPr>
          <p:cNvSpPr>
            <a:spLocks noGrp="1"/>
          </p:cNvSpPr>
          <p:nvPr>
            <p:ph idx="1"/>
          </p:nvPr>
        </p:nvSpPr>
        <p:spPr>
          <a:xfrm>
            <a:off x="4447308" y="591344"/>
            <a:ext cx="6906491" cy="5585619"/>
          </a:xfrm>
        </p:spPr>
        <p:txBody>
          <a:bodyPr anchor="ctr">
            <a:normAutofit/>
          </a:bodyPr>
          <a:lstStyle/>
          <a:p>
            <a:r>
              <a:rPr lang="en-GB" sz="1800" dirty="0">
                <a:effectLst/>
                <a:latin typeface="Wingdings" pitchFamily="2" charset="2"/>
              </a:rPr>
              <a:t> </a:t>
            </a:r>
            <a:r>
              <a:rPr lang="en-GB" sz="1800" b="1" dirty="0" err="1">
                <a:effectLst/>
                <a:latin typeface="Arial" panose="020B0604020202020204" pitchFamily="34" charset="0"/>
              </a:rPr>
              <a:t>Accezione</a:t>
            </a:r>
            <a:r>
              <a:rPr lang="en-GB" sz="1800" b="1" dirty="0">
                <a:effectLst/>
                <a:latin typeface="Arial" panose="020B0604020202020204" pitchFamily="34" charset="0"/>
              </a:rPr>
              <a:t> </a:t>
            </a:r>
            <a:r>
              <a:rPr lang="en-GB" sz="1800" b="1" dirty="0" err="1">
                <a:effectLst/>
                <a:latin typeface="Arial" panose="020B0604020202020204" pitchFamily="34" charset="0"/>
              </a:rPr>
              <a:t>ristretta</a:t>
            </a:r>
            <a:r>
              <a:rPr lang="en-GB" sz="1800" dirty="0">
                <a:effectLst/>
                <a:latin typeface="ArialMT"/>
              </a:rPr>
              <a:t>: </a:t>
            </a:r>
            <a:r>
              <a:rPr lang="en-GB" sz="1800" dirty="0" err="1">
                <a:effectLst/>
                <a:latin typeface="ArialMT"/>
              </a:rPr>
              <a:t>l'insieme</a:t>
            </a:r>
            <a:r>
              <a:rPr lang="en-GB" sz="1800" dirty="0">
                <a:effectLst/>
                <a:latin typeface="ArialMT"/>
              </a:rPr>
              <a:t> </a:t>
            </a:r>
            <a:r>
              <a:rPr lang="en-GB" sz="1800" dirty="0" err="1">
                <a:effectLst/>
                <a:latin typeface="ArialMT"/>
              </a:rPr>
              <a:t>dei</a:t>
            </a:r>
            <a:r>
              <a:rPr lang="en-GB" sz="1800" dirty="0">
                <a:effectLst/>
                <a:latin typeface="ArialMT"/>
              </a:rPr>
              <a:t> </a:t>
            </a:r>
            <a:r>
              <a:rPr lang="en-GB" sz="1800" dirty="0" err="1">
                <a:effectLst/>
                <a:latin typeface="ArialMT"/>
              </a:rPr>
              <a:t>processi</a:t>
            </a:r>
            <a:r>
              <a:rPr lang="en-GB" sz="1800" dirty="0">
                <a:effectLst/>
                <a:latin typeface="ArialMT"/>
              </a:rPr>
              <a:t> di </a:t>
            </a:r>
            <a:r>
              <a:rPr lang="en-GB" sz="1800" dirty="0" err="1">
                <a:effectLst/>
                <a:latin typeface="ArialMT"/>
              </a:rPr>
              <a:t>interazione</a:t>
            </a:r>
            <a:r>
              <a:rPr lang="en-GB" sz="1800" dirty="0">
                <a:effectLst/>
                <a:latin typeface="ArialMT"/>
              </a:rPr>
              <a:t> </a:t>
            </a:r>
            <a:r>
              <a:rPr lang="en-GB" sz="1800" dirty="0" err="1">
                <a:effectLst/>
                <a:latin typeface="ArialMT"/>
              </a:rPr>
              <a:t>fra</a:t>
            </a:r>
            <a:r>
              <a:rPr lang="en-GB" sz="1800" dirty="0">
                <a:effectLst/>
                <a:latin typeface="ArialMT"/>
              </a:rPr>
              <a:t> </a:t>
            </a:r>
            <a:r>
              <a:rPr lang="en-GB" sz="1800" dirty="0" err="1">
                <a:effectLst/>
                <a:latin typeface="ArialMT"/>
              </a:rPr>
              <a:t>imprenditor</a:t>
            </a:r>
            <a:r>
              <a:rPr lang="en-GB" sz="1800" dirty="0">
                <a:effectLst/>
                <a:latin typeface="ArialMT"/>
              </a:rPr>
              <a:t>@ e </a:t>
            </a:r>
            <a:r>
              <a:rPr lang="en-GB" sz="1800" dirty="0" err="1">
                <a:effectLst/>
                <a:latin typeface="ArialMT"/>
              </a:rPr>
              <a:t>lavorator</a:t>
            </a:r>
            <a:r>
              <a:rPr lang="en-GB" sz="1800" dirty="0">
                <a:effectLst/>
                <a:latin typeface="ArialMT"/>
              </a:rPr>
              <a:t>@, </a:t>
            </a:r>
            <a:r>
              <a:rPr lang="en-GB" sz="1800" dirty="0" err="1">
                <a:effectLst/>
                <a:latin typeface="ArialMT"/>
              </a:rPr>
              <a:t>quindi</a:t>
            </a:r>
            <a:r>
              <a:rPr lang="en-GB" sz="1800" dirty="0">
                <a:effectLst/>
                <a:latin typeface="ArialMT"/>
              </a:rPr>
              <a:t> non solo le </a:t>
            </a:r>
            <a:r>
              <a:rPr lang="en-GB" sz="1800" dirty="0" err="1">
                <a:effectLst/>
                <a:latin typeface="ArialMT"/>
              </a:rPr>
              <a:t>relazioni</a:t>
            </a:r>
            <a:r>
              <a:rPr lang="en-GB" sz="1800" dirty="0">
                <a:effectLst/>
                <a:latin typeface="ArialMT"/>
              </a:rPr>
              <a:t> con le </a:t>
            </a:r>
            <a:r>
              <a:rPr lang="en-GB" sz="1800" dirty="0" err="1">
                <a:effectLst/>
                <a:latin typeface="ArialMT"/>
              </a:rPr>
              <a:t>rappresentanze</a:t>
            </a:r>
            <a:r>
              <a:rPr lang="en-GB" sz="1800" dirty="0">
                <a:effectLst/>
                <a:latin typeface="ArialMT"/>
              </a:rPr>
              <a:t> </a:t>
            </a:r>
            <a:r>
              <a:rPr lang="en-GB" sz="1800" dirty="0" err="1">
                <a:effectLst/>
                <a:latin typeface="ArialMT"/>
              </a:rPr>
              <a:t>dei</a:t>
            </a:r>
            <a:r>
              <a:rPr lang="en-GB" sz="1800" dirty="0">
                <a:effectLst/>
                <a:latin typeface="ArialMT"/>
              </a:rPr>
              <a:t>/</a:t>
            </a:r>
            <a:r>
              <a:rPr lang="en-GB" sz="1800" dirty="0" err="1">
                <a:effectLst/>
                <a:latin typeface="ArialMT"/>
              </a:rPr>
              <a:t>lle</a:t>
            </a:r>
            <a:r>
              <a:rPr lang="en-GB" sz="1800" dirty="0">
                <a:effectLst/>
                <a:latin typeface="ArialMT"/>
              </a:rPr>
              <a:t> </a:t>
            </a:r>
            <a:r>
              <a:rPr lang="en-GB" sz="1800" dirty="0" err="1">
                <a:effectLst/>
                <a:latin typeface="ArialMT"/>
              </a:rPr>
              <a:t>lavorator</a:t>
            </a:r>
            <a:r>
              <a:rPr lang="en-GB" sz="1800" dirty="0">
                <a:effectLst/>
                <a:latin typeface="ArialMT"/>
              </a:rPr>
              <a:t>@, ma </a:t>
            </a:r>
            <a:r>
              <a:rPr lang="en-GB" sz="1800" dirty="0" err="1">
                <a:effectLst/>
                <a:latin typeface="ArialMT"/>
              </a:rPr>
              <a:t>anche</a:t>
            </a:r>
            <a:r>
              <a:rPr lang="en-GB" sz="1800" dirty="0">
                <a:effectLst/>
                <a:latin typeface="ArialMT"/>
              </a:rPr>
              <a:t> quelle 'interne' e </a:t>
            </a:r>
            <a:r>
              <a:rPr lang="en-GB" sz="1800" dirty="0" err="1">
                <a:effectLst/>
                <a:latin typeface="ArialMT"/>
              </a:rPr>
              <a:t>interpersonali</a:t>
            </a:r>
            <a:r>
              <a:rPr lang="en-GB" sz="1800" dirty="0">
                <a:effectLst/>
                <a:latin typeface="ArialMT"/>
              </a:rPr>
              <a:t> con la </a:t>
            </a:r>
            <a:r>
              <a:rPr lang="en-GB" sz="1800" dirty="0" err="1">
                <a:effectLst/>
                <a:latin typeface="ArialMT"/>
              </a:rPr>
              <a:t>gerarchia</a:t>
            </a:r>
            <a:r>
              <a:rPr lang="en-GB" sz="1800" dirty="0">
                <a:effectLst/>
                <a:latin typeface="ArialMT"/>
              </a:rPr>
              <a:t> </a:t>
            </a:r>
            <a:r>
              <a:rPr lang="en-GB" sz="1800" dirty="0" err="1">
                <a:effectLst/>
                <a:latin typeface="ArialMT"/>
              </a:rPr>
              <a:t>manageriale</a:t>
            </a:r>
            <a:r>
              <a:rPr lang="en-GB" sz="1800" dirty="0">
                <a:effectLst/>
                <a:latin typeface="ArialMT"/>
              </a:rPr>
              <a:t>, le </a:t>
            </a:r>
            <a:r>
              <a:rPr lang="en-GB" sz="1800" dirty="0" err="1">
                <a:effectLst/>
                <a:latin typeface="ArialMT"/>
              </a:rPr>
              <a:t>consuetudini</a:t>
            </a:r>
            <a:r>
              <a:rPr lang="en-GB" sz="1800" dirty="0">
                <a:effectLst/>
                <a:latin typeface="ArialMT"/>
              </a:rPr>
              <a:t> e le </a:t>
            </a:r>
            <a:r>
              <a:rPr lang="en-GB" sz="1800" dirty="0" err="1">
                <a:effectLst/>
                <a:latin typeface="ArialMT"/>
              </a:rPr>
              <a:t>pratiche</a:t>
            </a:r>
            <a:r>
              <a:rPr lang="en-GB" sz="1800" dirty="0">
                <a:effectLst/>
                <a:latin typeface="ArialMT"/>
              </a:rPr>
              <a:t> </a:t>
            </a:r>
            <a:r>
              <a:rPr lang="en-GB" sz="1800" dirty="0" err="1">
                <a:effectLst/>
                <a:latin typeface="ArialMT"/>
              </a:rPr>
              <a:t>quotidiane</a:t>
            </a:r>
            <a:r>
              <a:rPr lang="en-GB" sz="1800" dirty="0">
                <a:effectLst/>
                <a:latin typeface="ArialMT"/>
              </a:rPr>
              <a:t> di </a:t>
            </a:r>
            <a:r>
              <a:rPr lang="en-GB" sz="1800" dirty="0" err="1">
                <a:effectLst/>
                <a:latin typeface="ArialMT"/>
              </a:rPr>
              <a:t>utilizzo</a:t>
            </a:r>
            <a:r>
              <a:rPr lang="en-GB" sz="1800" dirty="0">
                <a:effectLst/>
                <a:latin typeface="ArialMT"/>
              </a:rPr>
              <a:t> e di </a:t>
            </a:r>
            <a:r>
              <a:rPr lang="en-GB" sz="1800" dirty="0" err="1">
                <a:effectLst/>
                <a:latin typeface="ArialMT"/>
              </a:rPr>
              <a:t>valutazione</a:t>
            </a:r>
            <a:r>
              <a:rPr lang="en-GB" sz="1800" dirty="0">
                <a:effectLst/>
                <a:latin typeface="ArialMT"/>
              </a:rPr>
              <a:t> </a:t>
            </a:r>
            <a:r>
              <a:rPr lang="en-GB" sz="1800" dirty="0" err="1">
                <a:effectLst/>
                <a:latin typeface="ArialMT"/>
              </a:rPr>
              <a:t>delle</a:t>
            </a:r>
            <a:r>
              <a:rPr lang="en-GB" sz="1800" dirty="0">
                <a:effectLst/>
                <a:latin typeface="ArialMT"/>
              </a:rPr>
              <a:t> </a:t>
            </a:r>
            <a:r>
              <a:rPr lang="en-GB" sz="1800" dirty="0" err="1">
                <a:effectLst/>
                <a:latin typeface="ArialMT"/>
              </a:rPr>
              <a:t>prestazioni</a:t>
            </a:r>
            <a:r>
              <a:rPr lang="en-GB" sz="1800" dirty="0">
                <a:effectLst/>
                <a:latin typeface="ArialMT"/>
              </a:rPr>
              <a:t> (v. Marsh, 1979). Es. </a:t>
            </a:r>
            <a:r>
              <a:rPr lang="en-GB" sz="1800" dirty="0" err="1">
                <a:effectLst/>
                <a:latin typeface="ArialMT"/>
              </a:rPr>
              <a:t>percorsi</a:t>
            </a:r>
            <a:r>
              <a:rPr lang="en-GB" sz="1800" dirty="0">
                <a:effectLst/>
                <a:latin typeface="ArialMT"/>
              </a:rPr>
              <a:t> di </a:t>
            </a:r>
            <a:r>
              <a:rPr lang="en-GB" sz="1800" dirty="0" err="1">
                <a:effectLst/>
                <a:latin typeface="ArialMT"/>
              </a:rPr>
              <a:t>carriera</a:t>
            </a:r>
            <a:r>
              <a:rPr lang="en-GB" sz="1800" dirty="0">
                <a:effectLst/>
                <a:latin typeface="ArialMT"/>
              </a:rPr>
              <a:t>. Così </a:t>
            </a:r>
            <a:r>
              <a:rPr lang="en-GB" sz="1800" dirty="0" err="1">
                <a:effectLst/>
                <a:latin typeface="ArialMT"/>
              </a:rPr>
              <a:t>intese</a:t>
            </a:r>
            <a:r>
              <a:rPr lang="en-GB" sz="1800" dirty="0">
                <a:effectLst/>
                <a:latin typeface="ArialMT"/>
              </a:rPr>
              <a:t> le </a:t>
            </a:r>
            <a:r>
              <a:rPr lang="en-GB" sz="1800" dirty="0" err="1">
                <a:effectLst/>
                <a:latin typeface="ArialMT"/>
              </a:rPr>
              <a:t>relazioni</a:t>
            </a:r>
            <a:r>
              <a:rPr lang="en-GB" sz="1800" dirty="0">
                <a:effectLst/>
                <a:latin typeface="ArialMT"/>
              </a:rPr>
              <a:t> </a:t>
            </a:r>
            <a:r>
              <a:rPr lang="en-GB" sz="1800" dirty="0" err="1">
                <a:effectLst/>
                <a:latin typeface="ArialMT"/>
              </a:rPr>
              <a:t>industriali</a:t>
            </a:r>
            <a:r>
              <a:rPr lang="en-GB" sz="1800" dirty="0">
                <a:effectLst/>
                <a:latin typeface="ArialMT"/>
              </a:rPr>
              <a:t> </a:t>
            </a:r>
            <a:r>
              <a:rPr lang="en-GB" sz="1800" dirty="0" err="1">
                <a:effectLst/>
                <a:latin typeface="ArialMT"/>
              </a:rPr>
              <a:t>fanno</a:t>
            </a:r>
            <a:r>
              <a:rPr lang="en-GB" sz="1800" dirty="0">
                <a:effectLst/>
                <a:latin typeface="ArialMT"/>
              </a:rPr>
              <a:t> </a:t>
            </a:r>
            <a:r>
              <a:rPr lang="en-GB" sz="1800" dirty="0" err="1">
                <a:effectLst/>
                <a:latin typeface="ArialMT"/>
              </a:rPr>
              <a:t>riferimento</a:t>
            </a:r>
            <a:r>
              <a:rPr lang="en-GB" sz="1800" dirty="0">
                <a:effectLst/>
                <a:latin typeface="ArialMT"/>
              </a:rPr>
              <a:t> </a:t>
            </a:r>
            <a:r>
              <a:rPr lang="en-GB" sz="1800" dirty="0" err="1">
                <a:effectLst/>
                <a:latin typeface="ArialMT"/>
              </a:rPr>
              <a:t>soprattutto</a:t>
            </a:r>
            <a:r>
              <a:rPr lang="en-GB" sz="1800" dirty="0">
                <a:effectLst/>
                <a:latin typeface="ArialMT"/>
              </a:rPr>
              <a:t> </a:t>
            </a:r>
            <a:r>
              <a:rPr lang="en-GB" sz="1800" dirty="0" err="1">
                <a:effectLst/>
                <a:latin typeface="ArialMT"/>
              </a:rPr>
              <a:t>all'impresa</a:t>
            </a:r>
            <a:r>
              <a:rPr lang="en-GB" sz="1800" dirty="0">
                <a:effectLst/>
                <a:latin typeface="ArialMT"/>
              </a:rPr>
              <a:t>. </a:t>
            </a:r>
            <a:endParaRPr lang="en-GB" sz="1800" dirty="0">
              <a:effectLst/>
            </a:endParaRPr>
          </a:p>
          <a:p>
            <a:r>
              <a:rPr lang="en-GB" sz="1800" dirty="0">
                <a:effectLst/>
                <a:latin typeface="Wingdings" pitchFamily="2" charset="2"/>
              </a:rPr>
              <a:t> </a:t>
            </a:r>
            <a:r>
              <a:rPr lang="en-GB" sz="1800" b="1" dirty="0" err="1">
                <a:effectLst/>
                <a:latin typeface="Arial" panose="020B0604020202020204" pitchFamily="34" charset="0"/>
              </a:rPr>
              <a:t>Accezione</a:t>
            </a:r>
            <a:r>
              <a:rPr lang="en-GB" sz="1800" b="1" dirty="0">
                <a:effectLst/>
                <a:latin typeface="Arial" panose="020B0604020202020204" pitchFamily="34" charset="0"/>
              </a:rPr>
              <a:t> </a:t>
            </a:r>
            <a:r>
              <a:rPr lang="en-GB" sz="1800" b="1" dirty="0" err="1">
                <a:effectLst/>
                <a:latin typeface="Arial" panose="020B0604020202020204" pitchFamily="34" charset="0"/>
              </a:rPr>
              <a:t>ampia</a:t>
            </a:r>
            <a:r>
              <a:rPr lang="en-GB" sz="1800" dirty="0">
                <a:effectLst/>
                <a:latin typeface="ArialMT"/>
              </a:rPr>
              <a:t>: le </a:t>
            </a:r>
            <a:r>
              <a:rPr lang="en-GB" sz="1800" dirty="0" err="1">
                <a:effectLst/>
                <a:latin typeface="ArialMT"/>
              </a:rPr>
              <a:t>norme</a:t>
            </a:r>
            <a:r>
              <a:rPr lang="en-GB" sz="1800" dirty="0">
                <a:effectLst/>
                <a:latin typeface="ArialMT"/>
              </a:rPr>
              <a:t> e </a:t>
            </a:r>
            <a:r>
              <a:rPr lang="en-GB" sz="1800" dirty="0" err="1">
                <a:effectLst/>
                <a:latin typeface="ArialMT"/>
              </a:rPr>
              <a:t>agli</a:t>
            </a:r>
            <a:r>
              <a:rPr lang="en-GB" sz="1800" dirty="0">
                <a:effectLst/>
                <a:latin typeface="ArialMT"/>
              </a:rPr>
              <a:t> </a:t>
            </a:r>
            <a:r>
              <a:rPr lang="en-GB" sz="1800" dirty="0" err="1">
                <a:effectLst/>
                <a:latin typeface="ArialMT"/>
              </a:rPr>
              <a:t>attori</a:t>
            </a:r>
            <a:r>
              <a:rPr lang="en-GB" sz="1800" dirty="0">
                <a:effectLst/>
                <a:latin typeface="ArialMT"/>
              </a:rPr>
              <a:t> </a:t>
            </a:r>
            <a:r>
              <a:rPr lang="en-GB" sz="1800" dirty="0" err="1">
                <a:effectLst/>
                <a:latin typeface="ArialMT"/>
              </a:rPr>
              <a:t>della</a:t>
            </a:r>
            <a:r>
              <a:rPr lang="en-GB" sz="1800" dirty="0">
                <a:effectLst/>
                <a:latin typeface="ArialMT"/>
              </a:rPr>
              <a:t> </a:t>
            </a:r>
            <a:r>
              <a:rPr lang="en-GB" sz="1800" dirty="0" err="1">
                <a:effectLst/>
                <a:latin typeface="ArialMT"/>
              </a:rPr>
              <a:t>regolamentazione</a:t>
            </a:r>
            <a:r>
              <a:rPr lang="en-GB" sz="1800" dirty="0">
                <a:effectLst/>
                <a:latin typeface="ArialMT"/>
              </a:rPr>
              <a:t> del </a:t>
            </a:r>
            <a:r>
              <a:rPr lang="en-GB" sz="1800" dirty="0" err="1">
                <a:effectLst/>
                <a:latin typeface="ArialMT"/>
              </a:rPr>
              <a:t>rapporto</a:t>
            </a:r>
            <a:r>
              <a:rPr lang="en-GB" sz="1800" dirty="0">
                <a:effectLst/>
                <a:latin typeface="ArialMT"/>
              </a:rPr>
              <a:t> di </a:t>
            </a:r>
            <a:r>
              <a:rPr lang="en-GB" sz="1800" dirty="0" err="1">
                <a:effectLst/>
                <a:latin typeface="ArialMT"/>
              </a:rPr>
              <a:t>lavoro</a:t>
            </a:r>
            <a:r>
              <a:rPr lang="en-GB" sz="1800" dirty="0">
                <a:effectLst/>
                <a:latin typeface="ArialMT"/>
              </a:rPr>
              <a:t>, le </a:t>
            </a:r>
            <a:r>
              <a:rPr lang="en-GB" sz="1800" dirty="0" err="1">
                <a:effectLst/>
                <a:latin typeface="ArialMT"/>
              </a:rPr>
              <a:t>relazioni</a:t>
            </a:r>
            <a:r>
              <a:rPr lang="en-GB" sz="1800" dirty="0">
                <a:effectLst/>
                <a:latin typeface="ArialMT"/>
              </a:rPr>
              <a:t> </a:t>
            </a:r>
            <a:r>
              <a:rPr lang="en-GB" sz="1800" dirty="0" err="1">
                <a:effectLst/>
                <a:latin typeface="ArialMT"/>
              </a:rPr>
              <a:t>fra</a:t>
            </a:r>
            <a:r>
              <a:rPr lang="en-GB" sz="1800" dirty="0">
                <a:effectLst/>
                <a:latin typeface="ArialMT"/>
              </a:rPr>
              <a:t> </a:t>
            </a:r>
            <a:r>
              <a:rPr lang="en-GB" sz="1800" dirty="0" err="1">
                <a:effectLst/>
                <a:latin typeface="ArialMT"/>
              </a:rPr>
              <a:t>imprenditor</a:t>
            </a:r>
            <a:r>
              <a:rPr lang="en-GB" sz="1800" dirty="0">
                <a:effectLst/>
                <a:latin typeface="ArialMT"/>
              </a:rPr>
              <a:t>@ e </a:t>
            </a:r>
            <a:r>
              <a:rPr lang="en-GB" sz="1800" dirty="0" err="1">
                <a:effectLst/>
                <a:latin typeface="ArialMT"/>
              </a:rPr>
              <a:t>rappresentanze</a:t>
            </a:r>
            <a:r>
              <a:rPr lang="en-GB" sz="1800" dirty="0">
                <a:effectLst/>
                <a:latin typeface="ArialMT"/>
              </a:rPr>
              <a:t> </a:t>
            </a:r>
            <a:r>
              <a:rPr lang="en-GB" sz="1800" dirty="0" err="1">
                <a:effectLst/>
                <a:latin typeface="ArialMT"/>
              </a:rPr>
              <a:t>dei</a:t>
            </a:r>
            <a:r>
              <a:rPr lang="en-GB" sz="1800" dirty="0">
                <a:effectLst/>
                <a:latin typeface="ArialMT"/>
              </a:rPr>
              <a:t>/</a:t>
            </a:r>
            <a:r>
              <a:rPr lang="en-GB" sz="1800" dirty="0" err="1">
                <a:effectLst/>
                <a:latin typeface="ArialMT"/>
              </a:rPr>
              <a:t>lle</a:t>
            </a:r>
            <a:r>
              <a:rPr lang="en-GB" sz="1800" dirty="0">
                <a:effectLst/>
                <a:latin typeface="ArialMT"/>
              </a:rPr>
              <a:t> </a:t>
            </a:r>
            <a:r>
              <a:rPr lang="en-GB" sz="1800" dirty="0" err="1">
                <a:effectLst/>
                <a:latin typeface="ArialMT"/>
              </a:rPr>
              <a:t>lavorator</a:t>
            </a:r>
            <a:r>
              <a:rPr lang="en-GB" sz="1800" dirty="0">
                <a:effectLst/>
                <a:latin typeface="ArialMT"/>
              </a:rPr>
              <a:t>@, </a:t>
            </a:r>
            <a:r>
              <a:rPr lang="en-GB" sz="1800" dirty="0" err="1">
                <a:effectLst/>
                <a:latin typeface="ArialMT"/>
              </a:rPr>
              <a:t>gli</a:t>
            </a:r>
            <a:r>
              <a:rPr lang="en-GB" sz="1800" dirty="0">
                <a:effectLst/>
                <a:latin typeface="ArialMT"/>
              </a:rPr>
              <a:t> </a:t>
            </a:r>
            <a:r>
              <a:rPr lang="en-GB" sz="1800" dirty="0" err="1">
                <a:effectLst/>
                <a:latin typeface="ArialMT"/>
              </a:rPr>
              <a:t>orientamenti</a:t>
            </a:r>
            <a:r>
              <a:rPr lang="en-GB" sz="1800" dirty="0">
                <a:effectLst/>
                <a:latin typeface="ArialMT"/>
              </a:rPr>
              <a:t> e le </a:t>
            </a:r>
            <a:r>
              <a:rPr lang="en-GB" sz="1800" dirty="0" err="1">
                <a:effectLst/>
                <a:latin typeface="ArialMT"/>
              </a:rPr>
              <a:t>azioni</a:t>
            </a:r>
            <a:r>
              <a:rPr lang="en-GB" sz="1800" dirty="0">
                <a:effectLst/>
                <a:latin typeface="ArialMT"/>
              </a:rPr>
              <a:t> </a:t>
            </a:r>
            <a:r>
              <a:rPr lang="en-GB" sz="1800" dirty="0" err="1">
                <a:effectLst/>
                <a:latin typeface="ArialMT"/>
              </a:rPr>
              <a:t>reciproche</a:t>
            </a:r>
            <a:r>
              <a:rPr lang="en-GB" sz="1800" dirty="0">
                <a:effectLst/>
                <a:latin typeface="ArialMT"/>
              </a:rPr>
              <a:t>. Così </a:t>
            </a:r>
            <a:r>
              <a:rPr lang="en-GB" sz="1800" dirty="0" err="1">
                <a:effectLst/>
                <a:latin typeface="ArialMT"/>
              </a:rPr>
              <a:t>intese</a:t>
            </a:r>
            <a:r>
              <a:rPr lang="en-GB" sz="1800" dirty="0">
                <a:effectLst/>
                <a:latin typeface="ArialMT"/>
              </a:rPr>
              <a:t> le </a:t>
            </a:r>
            <a:r>
              <a:rPr lang="en-GB" sz="1800" dirty="0" err="1">
                <a:effectLst/>
                <a:latin typeface="ArialMT"/>
              </a:rPr>
              <a:t>relazioni</a:t>
            </a:r>
            <a:r>
              <a:rPr lang="en-GB" sz="1800" dirty="0">
                <a:effectLst/>
                <a:latin typeface="ArialMT"/>
              </a:rPr>
              <a:t> </a:t>
            </a:r>
            <a:r>
              <a:rPr lang="en-GB" sz="1800" dirty="0" err="1">
                <a:effectLst/>
                <a:latin typeface="ArialMT"/>
              </a:rPr>
              <a:t>industriali</a:t>
            </a:r>
            <a:r>
              <a:rPr lang="en-GB" sz="1800" dirty="0">
                <a:effectLst/>
                <a:latin typeface="ArialMT"/>
              </a:rPr>
              <a:t> </a:t>
            </a:r>
            <a:r>
              <a:rPr lang="en-GB" sz="1800" dirty="0" err="1">
                <a:effectLst/>
                <a:latin typeface="ArialMT"/>
              </a:rPr>
              <a:t>fanno</a:t>
            </a:r>
            <a:r>
              <a:rPr lang="en-GB" sz="1800" dirty="0">
                <a:effectLst/>
                <a:latin typeface="ArialMT"/>
              </a:rPr>
              <a:t> </a:t>
            </a:r>
            <a:r>
              <a:rPr lang="en-GB" sz="1800" dirty="0" err="1">
                <a:effectLst/>
                <a:latin typeface="ArialMT"/>
              </a:rPr>
              <a:t>riferimento</a:t>
            </a:r>
            <a:r>
              <a:rPr lang="en-GB" sz="1800" dirty="0">
                <a:effectLst/>
                <a:latin typeface="ArialMT"/>
              </a:rPr>
              <a:t> non solo </a:t>
            </a:r>
            <a:r>
              <a:rPr lang="en-GB" sz="1800" dirty="0" err="1">
                <a:effectLst/>
                <a:latin typeface="ArialMT"/>
              </a:rPr>
              <a:t>all'impresa</a:t>
            </a:r>
            <a:r>
              <a:rPr lang="en-GB" sz="1800" dirty="0">
                <a:effectLst/>
                <a:latin typeface="ArialMT"/>
              </a:rPr>
              <a:t>, ma </a:t>
            </a:r>
            <a:r>
              <a:rPr lang="en-GB" sz="1800" dirty="0" err="1">
                <a:effectLst/>
                <a:latin typeface="ArialMT"/>
              </a:rPr>
              <a:t>anche</a:t>
            </a:r>
            <a:r>
              <a:rPr lang="en-GB" sz="1800" dirty="0">
                <a:effectLst/>
                <a:latin typeface="ArialMT"/>
              </a:rPr>
              <a:t> ad </a:t>
            </a:r>
            <a:r>
              <a:rPr lang="en-GB" sz="1800" dirty="0" err="1">
                <a:effectLst/>
                <a:latin typeface="ArialMT"/>
              </a:rPr>
              <a:t>altri</a:t>
            </a:r>
            <a:r>
              <a:rPr lang="en-GB" sz="1800" dirty="0">
                <a:effectLst/>
                <a:latin typeface="ArialMT"/>
              </a:rPr>
              <a:t> </a:t>
            </a:r>
            <a:r>
              <a:rPr lang="en-GB" sz="1800" dirty="0" err="1">
                <a:effectLst/>
                <a:latin typeface="ArialMT"/>
              </a:rPr>
              <a:t>livelli</a:t>
            </a:r>
            <a:r>
              <a:rPr lang="en-GB" sz="1800" dirty="0">
                <a:effectLst/>
                <a:latin typeface="ArialMT"/>
              </a:rPr>
              <a:t> (</a:t>
            </a:r>
            <a:r>
              <a:rPr lang="en-GB" sz="1800" dirty="0" err="1">
                <a:effectLst/>
                <a:latin typeface="ArialMT"/>
              </a:rPr>
              <a:t>settore</a:t>
            </a:r>
            <a:r>
              <a:rPr lang="en-GB" sz="1800" dirty="0">
                <a:effectLst/>
                <a:latin typeface="ArialMT"/>
              </a:rPr>
              <a:t> </a:t>
            </a:r>
            <a:r>
              <a:rPr lang="en-GB" sz="1800" dirty="0" err="1">
                <a:effectLst/>
                <a:latin typeface="ArialMT"/>
              </a:rPr>
              <a:t>produttivo</a:t>
            </a:r>
            <a:r>
              <a:rPr lang="en-GB" sz="1800" dirty="0">
                <a:effectLst/>
                <a:latin typeface="ArialMT"/>
              </a:rPr>
              <a:t>, </a:t>
            </a:r>
            <a:r>
              <a:rPr lang="en-GB" sz="1800" dirty="0" err="1">
                <a:effectLst/>
                <a:latin typeface="ArialMT"/>
              </a:rPr>
              <a:t>ambito</a:t>
            </a:r>
            <a:r>
              <a:rPr lang="en-GB" sz="1800" dirty="0">
                <a:effectLst/>
                <a:latin typeface="ArialMT"/>
              </a:rPr>
              <a:t> </a:t>
            </a:r>
            <a:r>
              <a:rPr lang="en-GB" sz="1800" dirty="0" err="1">
                <a:effectLst/>
                <a:latin typeface="ArialMT"/>
              </a:rPr>
              <a:t>nazionale</a:t>
            </a:r>
            <a:r>
              <a:rPr lang="en-GB" sz="1800" dirty="0">
                <a:effectLst/>
                <a:latin typeface="ArialMT"/>
              </a:rPr>
              <a:t> o </a:t>
            </a:r>
            <a:r>
              <a:rPr lang="en-GB" sz="1800" dirty="0" err="1">
                <a:effectLst/>
                <a:latin typeface="ArialMT"/>
              </a:rPr>
              <a:t>subnazionale</a:t>
            </a:r>
            <a:r>
              <a:rPr lang="en-GB" sz="1800" dirty="0">
                <a:effectLst/>
                <a:latin typeface="ArialMT"/>
              </a:rPr>
              <a:t>). </a:t>
            </a:r>
            <a:endParaRPr lang="en-GB" sz="1800" dirty="0">
              <a:effectLst/>
            </a:endParaRPr>
          </a:p>
          <a:p>
            <a:endParaRPr lang="en-GB" sz="1800" dirty="0">
              <a:effectLst/>
              <a:latin typeface="ArialMT"/>
            </a:endParaRPr>
          </a:p>
          <a:p>
            <a:endParaRPr lang="en-GB" sz="1800" dirty="0">
              <a:latin typeface="ArialMT"/>
            </a:endParaRPr>
          </a:p>
          <a:p>
            <a:pPr marL="1779588" indent="-1779588">
              <a:buNone/>
            </a:pPr>
            <a:r>
              <a:rPr lang="en-GB" sz="1800" dirty="0">
                <a:effectLst/>
                <a:latin typeface="ArialMT"/>
              </a:rPr>
              <a:t>		[Guido Baglioni, “</a:t>
            </a:r>
            <a:r>
              <a:rPr lang="en-GB" sz="1800" dirty="0" err="1">
                <a:effectLst/>
                <a:latin typeface="ArialMT"/>
              </a:rPr>
              <a:t>Relazioni</a:t>
            </a:r>
            <a:r>
              <a:rPr lang="en-GB" sz="1800" dirty="0">
                <a:effectLst/>
                <a:latin typeface="ArialMT"/>
              </a:rPr>
              <a:t> </a:t>
            </a:r>
            <a:r>
              <a:rPr lang="en-GB" sz="1800" dirty="0" err="1">
                <a:effectLst/>
                <a:latin typeface="ArialMT"/>
              </a:rPr>
              <a:t>industriali</a:t>
            </a:r>
            <a:r>
              <a:rPr lang="en-GB" sz="1800" dirty="0">
                <a:effectLst/>
                <a:latin typeface="ArialMT"/>
              </a:rPr>
              <a:t>”, in </a:t>
            </a:r>
            <a:r>
              <a:rPr lang="en-GB" sz="1800" i="1" dirty="0" err="1">
                <a:effectLst/>
                <a:latin typeface="Arial" panose="020B0604020202020204" pitchFamily="34" charset="0"/>
              </a:rPr>
              <a:t>Enciclopedia</a:t>
            </a:r>
            <a:r>
              <a:rPr lang="en-GB" sz="1800" i="1" dirty="0">
                <a:effectLst/>
                <a:latin typeface="Arial" panose="020B0604020202020204" pitchFamily="34" charset="0"/>
              </a:rPr>
              <a:t> </a:t>
            </a:r>
            <a:r>
              <a:rPr lang="en-GB" sz="1800" i="1" dirty="0" err="1">
                <a:effectLst/>
                <a:latin typeface="Arial" panose="020B0604020202020204" pitchFamily="34" charset="0"/>
              </a:rPr>
              <a:t>delle</a:t>
            </a:r>
            <a:r>
              <a:rPr lang="en-GB" sz="1800" i="1" dirty="0">
                <a:effectLst/>
                <a:latin typeface="Arial" panose="020B0604020202020204" pitchFamily="34" charset="0"/>
              </a:rPr>
              <a:t> </a:t>
            </a:r>
            <a:r>
              <a:rPr lang="en-GB" sz="1800" i="1" dirty="0" err="1">
                <a:effectLst/>
                <a:latin typeface="Arial" panose="020B0604020202020204" pitchFamily="34" charset="0"/>
              </a:rPr>
              <a:t>Scienze</a:t>
            </a:r>
            <a:r>
              <a:rPr lang="en-GB" sz="1800" i="1" dirty="0">
                <a:effectLst/>
                <a:latin typeface="Arial" panose="020B0604020202020204" pitchFamily="34" charset="0"/>
              </a:rPr>
              <a:t> </a:t>
            </a:r>
            <a:r>
              <a:rPr lang="en-GB" sz="1800" i="1" dirty="0" err="1">
                <a:effectLst/>
                <a:latin typeface="Arial" panose="020B0604020202020204" pitchFamily="34" charset="0"/>
              </a:rPr>
              <a:t>Sociali</a:t>
            </a:r>
            <a:r>
              <a:rPr lang="en-GB" sz="1800" dirty="0">
                <a:effectLst/>
                <a:latin typeface="ArialMT"/>
              </a:rPr>
              <a:t>, 1997] </a:t>
            </a:r>
            <a:endParaRPr lang="en-GB" sz="1800" dirty="0">
              <a:effectLst/>
            </a:endParaRPr>
          </a:p>
          <a:p>
            <a:endParaRPr lang="en-IT" sz="1800" dirty="0"/>
          </a:p>
        </p:txBody>
      </p:sp>
    </p:spTree>
    <p:extLst>
      <p:ext uri="{BB962C8B-B14F-4D97-AF65-F5344CB8AC3E}">
        <p14:creationId xmlns:p14="http://schemas.microsoft.com/office/powerpoint/2010/main" val="1268091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93932-A185-410F-36D5-824AC762357C}"/>
              </a:ext>
            </a:extLst>
          </p:cNvPr>
          <p:cNvSpPr>
            <a:spLocks noGrp="1"/>
          </p:cNvSpPr>
          <p:nvPr>
            <p:ph type="title"/>
          </p:nvPr>
        </p:nvSpPr>
        <p:spPr/>
        <p:txBody>
          <a:bodyPr/>
          <a:lstStyle/>
          <a:p>
            <a:pPr algn="ctr"/>
            <a:r>
              <a:rPr lang="en-IT" b="1" dirty="0"/>
              <a:t>Elementi costitutivi dei sistemi di realzioni industriali</a:t>
            </a:r>
          </a:p>
        </p:txBody>
      </p:sp>
      <p:pic>
        <p:nvPicPr>
          <p:cNvPr id="4" name="Content Placeholder 3">
            <a:extLst>
              <a:ext uri="{FF2B5EF4-FFF2-40B4-BE49-F238E27FC236}">
                <a16:creationId xmlns:a16="http://schemas.microsoft.com/office/drawing/2014/main" id="{FFE7FD9F-C088-6749-C8EE-351DB9B67A11}"/>
              </a:ext>
            </a:extLst>
          </p:cNvPr>
          <p:cNvPicPr>
            <a:picLocks noGrp="1" noChangeAspect="1"/>
          </p:cNvPicPr>
          <p:nvPr>
            <p:ph idx="1"/>
          </p:nvPr>
        </p:nvPicPr>
        <p:blipFill>
          <a:blip r:embed="rId2"/>
          <a:stretch>
            <a:fillRect/>
          </a:stretch>
        </p:blipFill>
        <p:spPr>
          <a:xfrm>
            <a:off x="1938930" y="1825624"/>
            <a:ext cx="7323097" cy="5032375"/>
          </a:xfrm>
          <a:prstGeom prst="rect">
            <a:avLst/>
          </a:prstGeom>
        </p:spPr>
      </p:pic>
    </p:spTree>
    <p:extLst>
      <p:ext uri="{BB962C8B-B14F-4D97-AF65-F5344CB8AC3E}">
        <p14:creationId xmlns:p14="http://schemas.microsoft.com/office/powerpoint/2010/main" val="2581778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74140A-B5AA-DB12-DA9C-0F421F0B9C1E}"/>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Ancora la retorica di sistema…</a:t>
            </a:r>
          </a:p>
        </p:txBody>
      </p:sp>
      <p:pic>
        <p:nvPicPr>
          <p:cNvPr id="4" name="Content Placeholder 3">
            <a:extLst>
              <a:ext uri="{FF2B5EF4-FFF2-40B4-BE49-F238E27FC236}">
                <a16:creationId xmlns:a16="http://schemas.microsoft.com/office/drawing/2014/main" id="{4AA0869D-1828-D17F-F0DE-9BD5DBF502E2}"/>
              </a:ext>
            </a:extLst>
          </p:cNvPr>
          <p:cNvPicPr>
            <a:picLocks noGrp="1" noChangeAspect="1"/>
          </p:cNvPicPr>
          <p:nvPr>
            <p:ph idx="1"/>
          </p:nvPr>
        </p:nvPicPr>
        <p:blipFill>
          <a:blip r:embed="rId2"/>
          <a:stretch>
            <a:fillRect/>
          </a:stretch>
        </p:blipFill>
        <p:spPr>
          <a:xfrm>
            <a:off x="432225" y="2167573"/>
            <a:ext cx="11327549" cy="4049599"/>
          </a:xfrm>
          <a:prstGeom prst="rect">
            <a:avLst/>
          </a:prstGeom>
        </p:spPr>
      </p:pic>
    </p:spTree>
    <p:extLst>
      <p:ext uri="{BB962C8B-B14F-4D97-AF65-F5344CB8AC3E}">
        <p14:creationId xmlns:p14="http://schemas.microsoft.com/office/powerpoint/2010/main" val="1920276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7720</TotalTime>
  <Words>3652</Words>
  <Application>Microsoft Macintosh PowerPoint</Application>
  <PresentationFormat>Widescreen</PresentationFormat>
  <Paragraphs>406</Paragraphs>
  <Slides>57</Slides>
  <Notes>6</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ArialMT</vt:lpstr>
      <vt:lpstr>Calibri</vt:lpstr>
      <vt:lpstr>Calibri Light</vt:lpstr>
      <vt:lpstr>Titillium Web</vt:lpstr>
      <vt:lpstr>Verdana</vt:lpstr>
      <vt:lpstr>Wingdings</vt:lpstr>
      <vt:lpstr>Office Theme</vt:lpstr>
      <vt:lpstr>Le risorse umane</vt:lpstr>
      <vt:lpstr>Lavoro possibile… Azienda </vt:lpstr>
      <vt:lpstr>Prospettive teoriche e HRM (Bach e Sisson, 2000) </vt:lpstr>
      <vt:lpstr>Due visioni prevalenti:  tradizionale</vt:lpstr>
      <vt:lpstr>Due visioni prevalenti:  Value-based</vt:lpstr>
      <vt:lpstr>Le relazioni industriali</vt:lpstr>
      <vt:lpstr>Definizione di “relazioni industriali” </vt:lpstr>
      <vt:lpstr>Elementi costitutivi dei sistemi di realzioni industriali</vt:lpstr>
      <vt:lpstr>Ancora la retorica di sistema…</vt:lpstr>
      <vt:lpstr>Ancora una questione di ambiente…</vt:lpstr>
      <vt:lpstr>Principali livelli di intervento in un’ottica di sistema (Costa 1997, 30)</vt:lpstr>
      <vt:lpstr>Principali livelli di intervento in un’ottica di sistema (adapted from Costa 1997, 30)</vt:lpstr>
      <vt:lpstr>Balance scorecard nelle HR (adapted Ulrich 1997)</vt:lpstr>
      <vt:lpstr>Il commitment…</vt:lpstr>
      <vt:lpstr>Il contratto psicologico</vt:lpstr>
      <vt:lpstr>Perché un contratto psicologico?</vt:lpstr>
      <vt:lpstr>Creazione del contratto psicologico: il processo</vt:lpstr>
      <vt:lpstr>Il contratto psicologico</vt:lpstr>
      <vt:lpstr>PowerPoint Presentation</vt:lpstr>
      <vt:lpstr>PowerPoint Presentation</vt:lpstr>
      <vt:lpstr>PowerPoint Presentation</vt:lpstr>
      <vt:lpstr>PowerPoint Presentation</vt:lpstr>
      <vt:lpstr>PowerPoint Presentation</vt:lpstr>
      <vt:lpstr>I colloqui di lavoro sbagliati… I film…</vt:lpstr>
      <vt:lpstr>PowerPoint Presentation</vt:lpstr>
      <vt:lpstr>PowerPoint Presentation</vt:lpstr>
      <vt:lpstr>PowerPoint Presentation</vt:lpstr>
      <vt:lpstr>Pianificazione delle HR… (Frombrun, Tichy, Dewanna, 1984, Il ciclo delle risorse umane, ripreso da Bollizzoni 1990) </vt:lpstr>
      <vt:lpstr>Remind sugli approcci: il caso italiano</vt:lpstr>
      <vt:lpstr>Sindacati e diritti</vt:lpstr>
      <vt:lpstr>Lavoro è(e) diritto, NB.:</vt:lpstr>
      <vt:lpstr>Il management strategico</vt:lpstr>
      <vt:lpstr>Matrice SWOT</vt:lpstr>
      <vt:lpstr>Il piano di HR nelle aziende contemporanee (Gary Dessler 2021)</vt:lpstr>
      <vt:lpstr>PowerPoint Presentation</vt:lpstr>
      <vt:lpstr>Gli approcci critici alle HR</vt:lpstr>
      <vt:lpstr>Tre sistemi di governo</vt:lpstr>
      <vt:lpstr>Relazione tra organizzazione e individuo:</vt:lpstr>
      <vt:lpstr>Le relazioni umane</vt:lpstr>
      <vt:lpstr>Un terreno ambiguo</vt:lpstr>
      <vt:lpstr>Wellbeing e lavoro</vt:lpstr>
      <vt:lpstr>Wellbeing e lavoro</vt:lpstr>
      <vt:lpstr>Wellbeing e lavoro</vt:lpstr>
      <vt:lpstr>Wellbeing e lavoro</vt:lpstr>
      <vt:lpstr>I limiti dei modelli tradizionali</vt:lpstr>
      <vt:lpstr>Nuovi percorsi</vt:lpstr>
      <vt:lpstr>Forme di artciolazione delle HR</vt:lpstr>
      <vt:lpstr>Origini teoriche del pensiero critico</vt:lpstr>
      <vt:lpstr>Il concetto di potere </vt:lpstr>
      <vt:lpstr>PowerPoint Presentation</vt:lpstr>
      <vt:lpstr>La metafora del Panopticon (Foucault)  1/2</vt:lpstr>
      <vt:lpstr>La metafora del Panopticon (Foucault) 2/2</vt:lpstr>
      <vt:lpstr>Temi in discussione…</vt:lpstr>
      <vt:lpstr>Temi aperti…</vt:lpstr>
      <vt:lpstr>Approcci tradizionali vs. approcci apparentemente nuovi… </vt:lpstr>
      <vt:lpstr>Da dove ripartire?</vt:lpstr>
      <vt:lpstr>In sintesi: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OrganizzazionI internazionalI</dc:title>
  <dc:creator>alberto zanutto</dc:creator>
  <cp:lastModifiedBy>alberto zanutto</cp:lastModifiedBy>
  <cp:revision>20</cp:revision>
  <dcterms:created xsi:type="dcterms:W3CDTF">2023-02-22T13:06:27Z</dcterms:created>
  <dcterms:modified xsi:type="dcterms:W3CDTF">2023-04-26T18:25:15Z</dcterms:modified>
</cp:coreProperties>
</file>