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91" r:id="rId1"/>
  </p:sldMasterIdLst>
  <p:notesMasterIdLst>
    <p:notesMasterId r:id="rId60"/>
  </p:notesMasterIdLst>
  <p:handoutMasterIdLst>
    <p:handoutMasterId r:id="rId61"/>
  </p:handoutMasterIdLst>
  <p:sldIdLst>
    <p:sldId id="256" r:id="rId2"/>
    <p:sldId id="663" r:id="rId3"/>
    <p:sldId id="630" r:id="rId4"/>
    <p:sldId id="626" r:id="rId5"/>
    <p:sldId id="628" r:id="rId6"/>
    <p:sldId id="629" r:id="rId7"/>
    <p:sldId id="616" r:id="rId8"/>
    <p:sldId id="619" r:id="rId9"/>
    <p:sldId id="646" r:id="rId10"/>
    <p:sldId id="621" r:id="rId11"/>
    <p:sldId id="622" r:id="rId12"/>
    <p:sldId id="664" r:id="rId13"/>
    <p:sldId id="666" r:id="rId14"/>
    <p:sldId id="271" r:id="rId15"/>
    <p:sldId id="272" r:id="rId16"/>
    <p:sldId id="275" r:id="rId17"/>
    <p:sldId id="668" r:id="rId18"/>
    <p:sldId id="671" r:id="rId19"/>
    <p:sldId id="263" r:id="rId20"/>
    <p:sldId id="277" r:id="rId21"/>
    <p:sldId id="673" r:id="rId22"/>
    <p:sldId id="674" r:id="rId23"/>
    <p:sldId id="675" r:id="rId24"/>
    <p:sldId id="676" r:id="rId25"/>
    <p:sldId id="677" r:id="rId26"/>
    <p:sldId id="258" r:id="rId27"/>
    <p:sldId id="672" r:id="rId28"/>
    <p:sldId id="265" r:id="rId29"/>
    <p:sldId id="678" r:id="rId30"/>
    <p:sldId id="679" r:id="rId31"/>
    <p:sldId id="698" r:id="rId32"/>
    <p:sldId id="701" r:id="rId33"/>
    <p:sldId id="680" r:id="rId34"/>
    <p:sldId id="699" r:id="rId35"/>
    <p:sldId id="700" r:id="rId36"/>
    <p:sldId id="681" r:id="rId37"/>
    <p:sldId id="682" r:id="rId38"/>
    <p:sldId id="702" r:id="rId39"/>
    <p:sldId id="683" r:id="rId40"/>
    <p:sldId id="670" r:id="rId41"/>
    <p:sldId id="684" r:id="rId42"/>
    <p:sldId id="280" r:id="rId43"/>
    <p:sldId id="282" r:id="rId44"/>
    <p:sldId id="685" r:id="rId45"/>
    <p:sldId id="281" r:id="rId46"/>
    <p:sldId id="686" r:id="rId47"/>
    <p:sldId id="687" r:id="rId48"/>
    <p:sldId id="269" r:id="rId49"/>
    <p:sldId id="654" r:id="rId50"/>
    <p:sldId id="695" r:id="rId51"/>
    <p:sldId id="696" r:id="rId52"/>
    <p:sldId id="688" r:id="rId53"/>
    <p:sldId id="689" r:id="rId54"/>
    <p:sldId id="690" r:id="rId55"/>
    <p:sldId id="693" r:id="rId56"/>
    <p:sldId id="691" r:id="rId57"/>
    <p:sldId id="692" r:id="rId58"/>
    <p:sldId id="697" r:id="rId59"/>
  </p:sldIdLst>
  <p:sldSz cx="12192000" cy="6858000"/>
  <p:notesSz cx="6858000" cy="9144000"/>
  <p:defaultTextStyle>
    <a:defPPr>
      <a:defRPr lang="en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59"/>
    <p:restoredTop sz="93592"/>
  </p:normalViewPr>
  <p:slideViewPr>
    <p:cSldViewPr snapToGrid="0" snapToObjects="1">
      <p:cViewPr>
        <p:scale>
          <a:sx n="105" d="100"/>
          <a:sy n="105" d="100"/>
        </p:scale>
        <p:origin x="-8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3" d="100"/>
          <a:sy n="93" d="100"/>
        </p:scale>
        <p:origin x="3784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4" Type="http://schemas.openxmlformats.org/officeDocument/2006/relationships/image" Target="../media/image16.sv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4" Type="http://schemas.openxmlformats.org/officeDocument/2006/relationships/image" Target="../media/image1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A2659A6-5247-F340-B6F3-099E5AE1D53C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3287A09-22C4-B34E-938B-BF97B2405BF4}">
      <dgm:prSet phldrT="[Text]" custT="1"/>
      <dgm:spPr/>
      <dgm:t>
        <a:bodyPr/>
        <a:lstStyle/>
        <a:p>
          <a:r>
            <a:rPr lang="en-GB" sz="1800" dirty="0" err="1"/>
            <a:t>Attivazione</a:t>
          </a:r>
          <a:endParaRPr lang="en-GB" sz="1800" dirty="0"/>
        </a:p>
      </dgm:t>
    </dgm:pt>
    <dgm:pt modelId="{D33579F8-FC14-ED4D-8000-751041A7398D}" type="parTrans" cxnId="{8875F00B-D1A3-B24B-ABC3-2CAD46DB8E08}">
      <dgm:prSet/>
      <dgm:spPr/>
      <dgm:t>
        <a:bodyPr/>
        <a:lstStyle/>
        <a:p>
          <a:endParaRPr lang="en-GB" sz="1800"/>
        </a:p>
      </dgm:t>
    </dgm:pt>
    <dgm:pt modelId="{506515C7-CF59-764B-AF95-5A7430A6250E}" type="sibTrans" cxnId="{8875F00B-D1A3-B24B-ABC3-2CAD46DB8E08}">
      <dgm:prSet custT="1"/>
      <dgm:spPr/>
      <dgm:t>
        <a:bodyPr/>
        <a:lstStyle/>
        <a:p>
          <a:endParaRPr lang="en-GB" sz="1800"/>
        </a:p>
      </dgm:t>
    </dgm:pt>
    <dgm:pt modelId="{B321428B-2095-4644-A612-A607385049CF}">
      <dgm:prSet phldrT="[Text]" custT="1"/>
      <dgm:spPr/>
      <dgm:t>
        <a:bodyPr/>
        <a:lstStyle/>
        <a:p>
          <a:r>
            <a:rPr lang="en-GB" sz="1800" dirty="0" err="1"/>
            <a:t>Definizione</a:t>
          </a:r>
          <a:r>
            <a:rPr lang="en-GB" sz="1800" dirty="0"/>
            <a:t> </a:t>
          </a:r>
          <a:r>
            <a:rPr lang="en-GB" sz="1800" dirty="0" err="1"/>
            <a:t>degii</a:t>
          </a:r>
          <a:r>
            <a:rPr lang="en-GB" sz="1800" dirty="0"/>
            <a:t> </a:t>
          </a:r>
          <a:r>
            <a:rPr lang="en-GB" sz="1800" dirty="0" err="1"/>
            <a:t>attori</a:t>
          </a:r>
          <a:endParaRPr lang="en-GB" sz="1800" dirty="0"/>
        </a:p>
      </dgm:t>
    </dgm:pt>
    <dgm:pt modelId="{450EE11A-98E2-BA42-9501-0F918B6226E1}" type="parTrans" cxnId="{EAC2D8B0-5820-4648-86A6-EF14C94D3136}">
      <dgm:prSet/>
      <dgm:spPr/>
      <dgm:t>
        <a:bodyPr/>
        <a:lstStyle/>
        <a:p>
          <a:endParaRPr lang="en-GB" sz="1800"/>
        </a:p>
      </dgm:t>
    </dgm:pt>
    <dgm:pt modelId="{5537A032-80B8-304D-A0A4-5054A60E3BDB}" type="sibTrans" cxnId="{EAC2D8B0-5820-4648-86A6-EF14C94D3136}">
      <dgm:prSet custT="1"/>
      <dgm:spPr/>
      <dgm:t>
        <a:bodyPr/>
        <a:lstStyle/>
        <a:p>
          <a:endParaRPr lang="en-GB" sz="1800"/>
        </a:p>
      </dgm:t>
    </dgm:pt>
    <dgm:pt modelId="{C525714B-ADA7-814B-BD18-7207DC2BF5EF}">
      <dgm:prSet phldrT="[Text]" custT="1"/>
      <dgm:spPr/>
      <dgm:t>
        <a:bodyPr/>
        <a:lstStyle/>
        <a:p>
          <a:r>
            <a:rPr lang="en-GB" sz="1800" dirty="0" err="1"/>
            <a:t>Comunicazione</a:t>
          </a:r>
          <a:endParaRPr lang="en-GB" sz="1800" dirty="0"/>
        </a:p>
      </dgm:t>
    </dgm:pt>
    <dgm:pt modelId="{B69BEEAA-7DAA-644E-91D3-0A093E7B0B01}" type="parTrans" cxnId="{5D42ECBE-71BF-E94B-92F4-953C30DE8E7C}">
      <dgm:prSet/>
      <dgm:spPr/>
      <dgm:t>
        <a:bodyPr/>
        <a:lstStyle/>
        <a:p>
          <a:endParaRPr lang="en-GB" sz="1800"/>
        </a:p>
      </dgm:t>
    </dgm:pt>
    <dgm:pt modelId="{FC35FA17-45E6-CE47-9632-8CDE7C099666}" type="sibTrans" cxnId="{5D42ECBE-71BF-E94B-92F4-953C30DE8E7C}">
      <dgm:prSet custT="1"/>
      <dgm:spPr/>
      <dgm:t>
        <a:bodyPr/>
        <a:lstStyle/>
        <a:p>
          <a:endParaRPr lang="en-GB" sz="1800"/>
        </a:p>
      </dgm:t>
    </dgm:pt>
    <dgm:pt modelId="{C15FC97E-E0B8-A84F-A852-D5E70442248E}">
      <dgm:prSet phldrT="[Text]" custT="1"/>
      <dgm:spPr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15240" tIns="15240" rIns="15240" bIns="15240" numCol="1" spcCol="1270" anchor="ctr" anchorCtr="0"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 err="1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Analisi</a:t>
          </a:r>
          <a:endParaRPr lang="en-GB" sz="1800" kern="1200" dirty="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gm:t>
    </dgm:pt>
    <dgm:pt modelId="{932F4966-171B-E245-A683-39AD5B2875B3}" type="parTrans" cxnId="{6BA9663E-8B0F-FE4E-AC6D-E8AFEA93655B}">
      <dgm:prSet/>
      <dgm:spPr/>
      <dgm:t>
        <a:bodyPr/>
        <a:lstStyle/>
        <a:p>
          <a:endParaRPr lang="en-GB" sz="1800"/>
        </a:p>
      </dgm:t>
    </dgm:pt>
    <dgm:pt modelId="{9FC52362-17D3-F849-8EF3-1949EC263C41}" type="sibTrans" cxnId="{6BA9663E-8B0F-FE4E-AC6D-E8AFEA93655B}">
      <dgm:prSet custT="1"/>
      <dgm:spPr/>
      <dgm:t>
        <a:bodyPr/>
        <a:lstStyle/>
        <a:p>
          <a:endParaRPr lang="en-GB" sz="1800"/>
        </a:p>
      </dgm:t>
    </dgm:pt>
    <dgm:pt modelId="{147386BE-B21E-DC4E-AB85-3FA36C550DCA}">
      <dgm:prSet phldrT="[Text]" custT="1"/>
      <dgm:spPr/>
      <dgm:t>
        <a:bodyPr/>
        <a:lstStyle/>
        <a:p>
          <a:r>
            <a:rPr lang="en-GB" sz="1800" dirty="0" err="1"/>
            <a:t>Progettazione</a:t>
          </a:r>
          <a:endParaRPr lang="en-GB" sz="1800" dirty="0"/>
        </a:p>
      </dgm:t>
    </dgm:pt>
    <dgm:pt modelId="{288009AF-98FA-2F4D-8266-4F51CB56B4D2}" type="parTrans" cxnId="{247E83DE-EFDA-7244-B9DD-72327F416D57}">
      <dgm:prSet/>
      <dgm:spPr/>
      <dgm:t>
        <a:bodyPr/>
        <a:lstStyle/>
        <a:p>
          <a:endParaRPr lang="en-GB" sz="1800"/>
        </a:p>
      </dgm:t>
    </dgm:pt>
    <dgm:pt modelId="{F1101F76-F4E2-A847-B73D-E952C53C40CF}" type="sibTrans" cxnId="{247E83DE-EFDA-7244-B9DD-72327F416D57}">
      <dgm:prSet custT="1"/>
      <dgm:spPr/>
      <dgm:t>
        <a:bodyPr/>
        <a:lstStyle/>
        <a:p>
          <a:endParaRPr lang="en-GB" sz="1800"/>
        </a:p>
      </dgm:t>
    </dgm:pt>
    <dgm:pt modelId="{CA93BE7A-4B5E-BF4D-AB16-ECEB6595508C}">
      <dgm:prSet custT="1"/>
      <dgm:spPr/>
      <dgm:t>
        <a:bodyPr/>
        <a:lstStyle/>
        <a:p>
          <a:r>
            <a:rPr lang="en-GB" sz="1800" dirty="0"/>
            <a:t>Change management</a:t>
          </a:r>
        </a:p>
      </dgm:t>
    </dgm:pt>
    <dgm:pt modelId="{50255C82-A3A5-DC4E-9FC9-FDCB1C8C8514}" type="parTrans" cxnId="{20A813E9-20C0-884C-85C9-04F3C04962CC}">
      <dgm:prSet/>
      <dgm:spPr/>
      <dgm:t>
        <a:bodyPr/>
        <a:lstStyle/>
        <a:p>
          <a:endParaRPr lang="en-GB" sz="1800"/>
        </a:p>
      </dgm:t>
    </dgm:pt>
    <dgm:pt modelId="{BC669D72-E411-AC47-9765-F434B32EB0C4}" type="sibTrans" cxnId="{20A813E9-20C0-884C-85C9-04F3C04962CC}">
      <dgm:prSet custT="1"/>
      <dgm:spPr/>
      <dgm:t>
        <a:bodyPr/>
        <a:lstStyle/>
        <a:p>
          <a:endParaRPr lang="en-GB" sz="1800"/>
        </a:p>
      </dgm:t>
    </dgm:pt>
    <dgm:pt modelId="{7F84E458-21C4-1A4F-B6CC-26809CB3D990}">
      <dgm:prSet custT="1"/>
      <dgm:spPr/>
      <dgm:t>
        <a:bodyPr/>
        <a:lstStyle/>
        <a:p>
          <a:r>
            <a:rPr lang="en-GB" sz="1800" dirty="0" err="1"/>
            <a:t>Verifica</a:t>
          </a:r>
          <a:r>
            <a:rPr lang="en-GB" sz="1800" dirty="0"/>
            <a:t> e </a:t>
          </a:r>
          <a:r>
            <a:rPr lang="en-GB" sz="1800" dirty="0" err="1"/>
            <a:t>valutazione</a:t>
          </a:r>
          <a:endParaRPr lang="en-GB" sz="1800" dirty="0"/>
        </a:p>
      </dgm:t>
    </dgm:pt>
    <dgm:pt modelId="{34C0C770-3A47-BD49-99E0-2D8EAFA0215F}" type="parTrans" cxnId="{93B3745E-7C9C-9141-8AF4-FBD755ED5216}">
      <dgm:prSet/>
      <dgm:spPr/>
      <dgm:t>
        <a:bodyPr/>
        <a:lstStyle/>
        <a:p>
          <a:endParaRPr lang="en-GB" sz="1800"/>
        </a:p>
      </dgm:t>
    </dgm:pt>
    <dgm:pt modelId="{9870FF25-1460-0C49-9DDA-4CEB79109B72}" type="sibTrans" cxnId="{93B3745E-7C9C-9141-8AF4-FBD755ED5216}">
      <dgm:prSet custT="1"/>
      <dgm:spPr/>
      <dgm:t>
        <a:bodyPr/>
        <a:lstStyle/>
        <a:p>
          <a:endParaRPr lang="en-GB" sz="1800"/>
        </a:p>
      </dgm:t>
    </dgm:pt>
    <dgm:pt modelId="{C915ABE6-4499-B846-9478-B5846206DBF2}" type="pres">
      <dgm:prSet presAssocID="{CA2659A6-5247-F340-B6F3-099E5AE1D53C}" presName="cycle" presStyleCnt="0">
        <dgm:presLayoutVars>
          <dgm:dir/>
          <dgm:resizeHandles val="exact"/>
        </dgm:presLayoutVars>
      </dgm:prSet>
      <dgm:spPr/>
    </dgm:pt>
    <dgm:pt modelId="{696D07D4-3AE0-C44E-B79F-6B057C7CD1C2}" type="pres">
      <dgm:prSet presAssocID="{E3287A09-22C4-B34E-938B-BF97B2405BF4}" presName="node" presStyleLbl="node1" presStyleIdx="0" presStyleCnt="7" custScaleX="149159" custScaleY="129932" custRadScaleRad="103162" custRadScaleInc="-1138">
        <dgm:presLayoutVars>
          <dgm:bulletEnabled val="1"/>
        </dgm:presLayoutVars>
      </dgm:prSet>
      <dgm:spPr/>
    </dgm:pt>
    <dgm:pt modelId="{F480805E-6868-7D44-BAB9-64CDF6E98ADB}" type="pres">
      <dgm:prSet presAssocID="{506515C7-CF59-764B-AF95-5A7430A6250E}" presName="sibTrans" presStyleLbl="sibTrans2D1" presStyleIdx="0" presStyleCnt="7"/>
      <dgm:spPr/>
    </dgm:pt>
    <dgm:pt modelId="{91FEE362-4FBD-C148-AFE4-68A9AEFE8F32}" type="pres">
      <dgm:prSet presAssocID="{506515C7-CF59-764B-AF95-5A7430A6250E}" presName="connectorText" presStyleLbl="sibTrans2D1" presStyleIdx="0" presStyleCnt="7"/>
      <dgm:spPr/>
    </dgm:pt>
    <dgm:pt modelId="{21EC6D1C-1A7A-5348-B8B3-6EA6230676E0}" type="pres">
      <dgm:prSet presAssocID="{B321428B-2095-4644-A612-A607385049CF}" presName="node" presStyleLbl="node1" presStyleIdx="1" presStyleCnt="7" custScaleX="170341" custRadScaleRad="114838" custRadScaleInc="20901">
        <dgm:presLayoutVars>
          <dgm:bulletEnabled val="1"/>
        </dgm:presLayoutVars>
      </dgm:prSet>
      <dgm:spPr/>
    </dgm:pt>
    <dgm:pt modelId="{245FD394-1E1E-B446-801A-CD3485EB5CEC}" type="pres">
      <dgm:prSet presAssocID="{5537A032-80B8-304D-A0A4-5054A60E3BDB}" presName="sibTrans" presStyleLbl="sibTrans2D1" presStyleIdx="1" presStyleCnt="7"/>
      <dgm:spPr/>
    </dgm:pt>
    <dgm:pt modelId="{A66AF903-9991-EC43-912A-BF0193324AF4}" type="pres">
      <dgm:prSet presAssocID="{5537A032-80B8-304D-A0A4-5054A60E3BDB}" presName="connectorText" presStyleLbl="sibTrans2D1" presStyleIdx="1" presStyleCnt="7"/>
      <dgm:spPr/>
    </dgm:pt>
    <dgm:pt modelId="{C1CE28EF-51E7-EA4B-8EA5-80D9AC9A850C}" type="pres">
      <dgm:prSet presAssocID="{C525714B-ADA7-814B-BD18-7207DC2BF5EF}" presName="node" presStyleLbl="node1" presStyleIdx="2" presStyleCnt="7" custScaleX="170901">
        <dgm:presLayoutVars>
          <dgm:bulletEnabled val="1"/>
        </dgm:presLayoutVars>
      </dgm:prSet>
      <dgm:spPr/>
    </dgm:pt>
    <dgm:pt modelId="{BCF2377B-1306-474E-83DA-87EC722D1E55}" type="pres">
      <dgm:prSet presAssocID="{FC35FA17-45E6-CE47-9632-8CDE7C099666}" presName="sibTrans" presStyleLbl="sibTrans2D1" presStyleIdx="2" presStyleCnt="7"/>
      <dgm:spPr/>
    </dgm:pt>
    <dgm:pt modelId="{311728DD-2BD1-0344-A631-4EE5B91BCC78}" type="pres">
      <dgm:prSet presAssocID="{FC35FA17-45E6-CE47-9632-8CDE7C099666}" presName="connectorText" presStyleLbl="sibTrans2D1" presStyleIdx="2" presStyleCnt="7"/>
      <dgm:spPr/>
    </dgm:pt>
    <dgm:pt modelId="{63706ECE-0CB9-874D-96F7-E4EE31C2F69D}" type="pres">
      <dgm:prSet presAssocID="{C15FC97E-E0B8-A84F-A852-D5E70442248E}" presName="node" presStyleLbl="node1" presStyleIdx="3" presStyleCnt="7" custScaleX="173040" custRadScaleRad="110518" custRadScaleInc="-37456">
        <dgm:presLayoutVars>
          <dgm:bulletEnabled val="1"/>
        </dgm:presLayoutVars>
      </dgm:prSet>
      <dgm:spPr>
        <a:xfrm>
          <a:off x="5566043" y="4177432"/>
          <a:ext cx="1269236" cy="1269236"/>
        </a:xfrm>
        <a:prstGeom prst="ellipse">
          <a:avLst/>
        </a:prstGeom>
      </dgm:spPr>
    </dgm:pt>
    <dgm:pt modelId="{CF3AC334-8451-074D-92F0-8CEB2B5472D4}" type="pres">
      <dgm:prSet presAssocID="{9FC52362-17D3-F849-8EF3-1949EC263C41}" presName="sibTrans" presStyleLbl="sibTrans2D1" presStyleIdx="3" presStyleCnt="7"/>
      <dgm:spPr/>
    </dgm:pt>
    <dgm:pt modelId="{F1A4FCD5-56DB-124C-9E2D-59E2BA9DF9AD}" type="pres">
      <dgm:prSet presAssocID="{9FC52362-17D3-F849-8EF3-1949EC263C41}" presName="connectorText" presStyleLbl="sibTrans2D1" presStyleIdx="3" presStyleCnt="7"/>
      <dgm:spPr/>
    </dgm:pt>
    <dgm:pt modelId="{7F138D7A-CD21-EC4A-80EC-163AE8FB1F29}" type="pres">
      <dgm:prSet presAssocID="{147386BE-B21E-DC4E-AB85-3FA36C550DCA}" presName="node" presStyleLbl="node1" presStyleIdx="4" presStyleCnt="7" custScaleX="170076" custRadScaleRad="102232" custRadScaleInc="9441">
        <dgm:presLayoutVars>
          <dgm:bulletEnabled val="1"/>
        </dgm:presLayoutVars>
      </dgm:prSet>
      <dgm:spPr/>
    </dgm:pt>
    <dgm:pt modelId="{63C18227-63BF-3940-9856-0294AA8EF14C}" type="pres">
      <dgm:prSet presAssocID="{F1101F76-F4E2-A847-B73D-E952C53C40CF}" presName="sibTrans" presStyleLbl="sibTrans2D1" presStyleIdx="4" presStyleCnt="7"/>
      <dgm:spPr/>
    </dgm:pt>
    <dgm:pt modelId="{DDF74350-B4FD-2948-B936-86CE117B18A4}" type="pres">
      <dgm:prSet presAssocID="{F1101F76-F4E2-A847-B73D-E952C53C40CF}" presName="connectorText" presStyleLbl="sibTrans2D1" presStyleIdx="4" presStyleCnt="7"/>
      <dgm:spPr/>
    </dgm:pt>
    <dgm:pt modelId="{C5DACA3D-3679-0A41-B82A-AB098DA598AE}" type="pres">
      <dgm:prSet presAssocID="{CA93BE7A-4B5E-BF4D-AB16-ECEB6595508C}" presName="node" presStyleLbl="node1" presStyleIdx="5" presStyleCnt="7" custScaleX="170940">
        <dgm:presLayoutVars>
          <dgm:bulletEnabled val="1"/>
        </dgm:presLayoutVars>
      </dgm:prSet>
      <dgm:spPr/>
    </dgm:pt>
    <dgm:pt modelId="{D8490770-35C0-1944-AB7C-6D8C6A6E74BB}" type="pres">
      <dgm:prSet presAssocID="{BC669D72-E411-AC47-9765-F434B32EB0C4}" presName="sibTrans" presStyleLbl="sibTrans2D1" presStyleIdx="5" presStyleCnt="7"/>
      <dgm:spPr/>
    </dgm:pt>
    <dgm:pt modelId="{7EFD5971-B993-C54C-9ECB-CFFAF4AB1409}" type="pres">
      <dgm:prSet presAssocID="{BC669D72-E411-AC47-9765-F434B32EB0C4}" presName="connectorText" presStyleLbl="sibTrans2D1" presStyleIdx="5" presStyleCnt="7"/>
      <dgm:spPr/>
    </dgm:pt>
    <dgm:pt modelId="{1D5B7A0F-483E-B742-ABBD-81816F6722F1}" type="pres">
      <dgm:prSet presAssocID="{7F84E458-21C4-1A4F-B6CC-26809CB3D990}" presName="node" presStyleLbl="node1" presStyleIdx="6" presStyleCnt="7" custScaleX="171120" custRadScaleRad="111374" custRadScaleInc="-12482">
        <dgm:presLayoutVars>
          <dgm:bulletEnabled val="1"/>
        </dgm:presLayoutVars>
      </dgm:prSet>
      <dgm:spPr/>
    </dgm:pt>
    <dgm:pt modelId="{9955E98E-36A8-BA42-9FA8-CE4ABFC23D14}" type="pres">
      <dgm:prSet presAssocID="{9870FF25-1460-0C49-9DDA-4CEB79109B72}" presName="sibTrans" presStyleLbl="sibTrans2D1" presStyleIdx="6" presStyleCnt="7"/>
      <dgm:spPr/>
    </dgm:pt>
    <dgm:pt modelId="{966DD0E4-F547-0440-B8FD-BA4C193529A3}" type="pres">
      <dgm:prSet presAssocID="{9870FF25-1460-0C49-9DDA-4CEB79109B72}" presName="connectorText" presStyleLbl="sibTrans2D1" presStyleIdx="6" presStyleCnt="7"/>
      <dgm:spPr/>
    </dgm:pt>
  </dgm:ptLst>
  <dgm:cxnLst>
    <dgm:cxn modelId="{1E10A400-38F6-294C-BE88-9C08E54FEA78}" type="presOf" srcId="{C15FC97E-E0B8-A84F-A852-D5E70442248E}" destId="{63706ECE-0CB9-874D-96F7-E4EE31C2F69D}" srcOrd="0" destOrd="0" presId="urn:microsoft.com/office/officeart/2005/8/layout/cycle2"/>
    <dgm:cxn modelId="{9B017007-6021-6741-A43A-DA0E2AAD8E62}" type="presOf" srcId="{5537A032-80B8-304D-A0A4-5054A60E3BDB}" destId="{245FD394-1E1E-B446-801A-CD3485EB5CEC}" srcOrd="0" destOrd="0" presId="urn:microsoft.com/office/officeart/2005/8/layout/cycle2"/>
    <dgm:cxn modelId="{8875F00B-D1A3-B24B-ABC3-2CAD46DB8E08}" srcId="{CA2659A6-5247-F340-B6F3-099E5AE1D53C}" destId="{E3287A09-22C4-B34E-938B-BF97B2405BF4}" srcOrd="0" destOrd="0" parTransId="{D33579F8-FC14-ED4D-8000-751041A7398D}" sibTransId="{506515C7-CF59-764B-AF95-5A7430A6250E}"/>
    <dgm:cxn modelId="{FD364B11-2593-4D45-BE62-132BFF3AA0CB}" type="presOf" srcId="{CA2659A6-5247-F340-B6F3-099E5AE1D53C}" destId="{C915ABE6-4499-B846-9478-B5846206DBF2}" srcOrd="0" destOrd="0" presId="urn:microsoft.com/office/officeart/2005/8/layout/cycle2"/>
    <dgm:cxn modelId="{88EC611F-F6C4-4F4F-856F-28F583884571}" type="presOf" srcId="{FC35FA17-45E6-CE47-9632-8CDE7C099666}" destId="{BCF2377B-1306-474E-83DA-87EC722D1E55}" srcOrd="0" destOrd="0" presId="urn:microsoft.com/office/officeart/2005/8/layout/cycle2"/>
    <dgm:cxn modelId="{B3601423-00FA-E242-8E82-0D0C38A62179}" type="presOf" srcId="{147386BE-B21E-DC4E-AB85-3FA36C550DCA}" destId="{7F138D7A-CD21-EC4A-80EC-163AE8FB1F29}" srcOrd="0" destOrd="0" presId="urn:microsoft.com/office/officeart/2005/8/layout/cycle2"/>
    <dgm:cxn modelId="{ECC2D83A-B659-1540-88DF-58F180DB8233}" type="presOf" srcId="{CA93BE7A-4B5E-BF4D-AB16-ECEB6595508C}" destId="{C5DACA3D-3679-0A41-B82A-AB098DA598AE}" srcOrd="0" destOrd="0" presId="urn:microsoft.com/office/officeart/2005/8/layout/cycle2"/>
    <dgm:cxn modelId="{6BA9663E-8B0F-FE4E-AC6D-E8AFEA93655B}" srcId="{CA2659A6-5247-F340-B6F3-099E5AE1D53C}" destId="{C15FC97E-E0B8-A84F-A852-D5E70442248E}" srcOrd="3" destOrd="0" parTransId="{932F4966-171B-E245-A683-39AD5B2875B3}" sibTransId="{9FC52362-17D3-F849-8EF3-1949EC263C41}"/>
    <dgm:cxn modelId="{0DBACC42-805F-5140-95EF-9B14D7C98A5B}" type="presOf" srcId="{BC669D72-E411-AC47-9765-F434B32EB0C4}" destId="{D8490770-35C0-1944-AB7C-6D8C6A6E74BB}" srcOrd="0" destOrd="0" presId="urn:microsoft.com/office/officeart/2005/8/layout/cycle2"/>
    <dgm:cxn modelId="{5559224B-14F4-1244-9984-4CF0E6E8DDC6}" type="presOf" srcId="{5537A032-80B8-304D-A0A4-5054A60E3BDB}" destId="{A66AF903-9991-EC43-912A-BF0193324AF4}" srcOrd="1" destOrd="0" presId="urn:microsoft.com/office/officeart/2005/8/layout/cycle2"/>
    <dgm:cxn modelId="{93B3745E-7C9C-9141-8AF4-FBD755ED5216}" srcId="{CA2659A6-5247-F340-B6F3-099E5AE1D53C}" destId="{7F84E458-21C4-1A4F-B6CC-26809CB3D990}" srcOrd="6" destOrd="0" parTransId="{34C0C770-3A47-BD49-99E0-2D8EAFA0215F}" sibTransId="{9870FF25-1460-0C49-9DDA-4CEB79109B72}"/>
    <dgm:cxn modelId="{3B2AEE65-2858-B446-990F-76E4FFA30E5D}" type="presOf" srcId="{9FC52362-17D3-F849-8EF3-1949EC263C41}" destId="{F1A4FCD5-56DB-124C-9E2D-59E2BA9DF9AD}" srcOrd="1" destOrd="0" presId="urn:microsoft.com/office/officeart/2005/8/layout/cycle2"/>
    <dgm:cxn modelId="{34D2177E-BD5E-AD40-8B6B-D4E2F39B1F33}" type="presOf" srcId="{7F84E458-21C4-1A4F-B6CC-26809CB3D990}" destId="{1D5B7A0F-483E-B742-ABBD-81816F6722F1}" srcOrd="0" destOrd="0" presId="urn:microsoft.com/office/officeart/2005/8/layout/cycle2"/>
    <dgm:cxn modelId="{947C5E7E-1913-2E4C-98ED-B4A280468ED2}" type="presOf" srcId="{BC669D72-E411-AC47-9765-F434B32EB0C4}" destId="{7EFD5971-B993-C54C-9ECB-CFFAF4AB1409}" srcOrd="1" destOrd="0" presId="urn:microsoft.com/office/officeart/2005/8/layout/cycle2"/>
    <dgm:cxn modelId="{6F2C117F-8685-254A-AA4E-ACFCEFF36C22}" type="presOf" srcId="{C525714B-ADA7-814B-BD18-7207DC2BF5EF}" destId="{C1CE28EF-51E7-EA4B-8EA5-80D9AC9A850C}" srcOrd="0" destOrd="0" presId="urn:microsoft.com/office/officeart/2005/8/layout/cycle2"/>
    <dgm:cxn modelId="{74E2C883-E521-124C-95DB-A98154091999}" type="presOf" srcId="{506515C7-CF59-764B-AF95-5A7430A6250E}" destId="{91FEE362-4FBD-C148-AFE4-68A9AEFE8F32}" srcOrd="1" destOrd="0" presId="urn:microsoft.com/office/officeart/2005/8/layout/cycle2"/>
    <dgm:cxn modelId="{7D5CDE88-C211-414C-AD8D-80CBDDBFB308}" type="presOf" srcId="{F1101F76-F4E2-A847-B73D-E952C53C40CF}" destId="{63C18227-63BF-3940-9856-0294AA8EF14C}" srcOrd="0" destOrd="0" presId="urn:microsoft.com/office/officeart/2005/8/layout/cycle2"/>
    <dgm:cxn modelId="{5E102393-52D7-174D-807A-60BCBC0985C2}" type="presOf" srcId="{B321428B-2095-4644-A612-A607385049CF}" destId="{21EC6D1C-1A7A-5348-B8B3-6EA6230676E0}" srcOrd="0" destOrd="0" presId="urn:microsoft.com/office/officeart/2005/8/layout/cycle2"/>
    <dgm:cxn modelId="{CD13869C-60AF-D544-AE4A-A3A5ADCFE0BD}" type="presOf" srcId="{506515C7-CF59-764B-AF95-5A7430A6250E}" destId="{F480805E-6868-7D44-BAB9-64CDF6E98ADB}" srcOrd="0" destOrd="0" presId="urn:microsoft.com/office/officeart/2005/8/layout/cycle2"/>
    <dgm:cxn modelId="{79B5DEA1-C275-FE4E-9790-472B2A3569C1}" type="presOf" srcId="{9FC52362-17D3-F849-8EF3-1949EC263C41}" destId="{CF3AC334-8451-074D-92F0-8CEB2B5472D4}" srcOrd="0" destOrd="0" presId="urn:microsoft.com/office/officeart/2005/8/layout/cycle2"/>
    <dgm:cxn modelId="{EAC2D8B0-5820-4648-86A6-EF14C94D3136}" srcId="{CA2659A6-5247-F340-B6F3-099E5AE1D53C}" destId="{B321428B-2095-4644-A612-A607385049CF}" srcOrd="1" destOrd="0" parTransId="{450EE11A-98E2-BA42-9501-0F918B6226E1}" sibTransId="{5537A032-80B8-304D-A0A4-5054A60E3BDB}"/>
    <dgm:cxn modelId="{7D6A9CB4-F29A-CF47-B168-4E94C017E9A1}" type="presOf" srcId="{E3287A09-22C4-B34E-938B-BF97B2405BF4}" destId="{696D07D4-3AE0-C44E-B79F-6B057C7CD1C2}" srcOrd="0" destOrd="0" presId="urn:microsoft.com/office/officeart/2005/8/layout/cycle2"/>
    <dgm:cxn modelId="{5D42ECBE-71BF-E94B-92F4-953C30DE8E7C}" srcId="{CA2659A6-5247-F340-B6F3-099E5AE1D53C}" destId="{C525714B-ADA7-814B-BD18-7207DC2BF5EF}" srcOrd="2" destOrd="0" parTransId="{B69BEEAA-7DAA-644E-91D3-0A093E7B0B01}" sibTransId="{FC35FA17-45E6-CE47-9632-8CDE7C099666}"/>
    <dgm:cxn modelId="{4B1448C1-4527-AC43-A772-87301B619246}" type="presOf" srcId="{FC35FA17-45E6-CE47-9632-8CDE7C099666}" destId="{311728DD-2BD1-0344-A631-4EE5B91BCC78}" srcOrd="1" destOrd="0" presId="urn:microsoft.com/office/officeart/2005/8/layout/cycle2"/>
    <dgm:cxn modelId="{1265DFC8-F48E-D14D-9E73-91F5088211FA}" type="presOf" srcId="{F1101F76-F4E2-A847-B73D-E952C53C40CF}" destId="{DDF74350-B4FD-2948-B936-86CE117B18A4}" srcOrd="1" destOrd="0" presId="urn:microsoft.com/office/officeart/2005/8/layout/cycle2"/>
    <dgm:cxn modelId="{247E83DE-EFDA-7244-B9DD-72327F416D57}" srcId="{CA2659A6-5247-F340-B6F3-099E5AE1D53C}" destId="{147386BE-B21E-DC4E-AB85-3FA36C550DCA}" srcOrd="4" destOrd="0" parTransId="{288009AF-98FA-2F4D-8266-4F51CB56B4D2}" sibTransId="{F1101F76-F4E2-A847-B73D-E952C53C40CF}"/>
    <dgm:cxn modelId="{EB38C1E2-B5A5-0C4D-B6FF-71E8793AE773}" type="presOf" srcId="{9870FF25-1460-0C49-9DDA-4CEB79109B72}" destId="{966DD0E4-F547-0440-B8FD-BA4C193529A3}" srcOrd="1" destOrd="0" presId="urn:microsoft.com/office/officeart/2005/8/layout/cycle2"/>
    <dgm:cxn modelId="{20A813E9-20C0-884C-85C9-04F3C04962CC}" srcId="{CA2659A6-5247-F340-B6F3-099E5AE1D53C}" destId="{CA93BE7A-4B5E-BF4D-AB16-ECEB6595508C}" srcOrd="5" destOrd="0" parTransId="{50255C82-A3A5-DC4E-9FC9-FDCB1C8C8514}" sibTransId="{BC669D72-E411-AC47-9765-F434B32EB0C4}"/>
    <dgm:cxn modelId="{368023F9-7B1C-3E44-A035-8E89F04317CA}" type="presOf" srcId="{9870FF25-1460-0C49-9DDA-4CEB79109B72}" destId="{9955E98E-36A8-BA42-9FA8-CE4ABFC23D14}" srcOrd="0" destOrd="0" presId="urn:microsoft.com/office/officeart/2005/8/layout/cycle2"/>
    <dgm:cxn modelId="{0E3D4A4E-8615-A14F-92E8-3AB926DE389A}" type="presParOf" srcId="{C915ABE6-4499-B846-9478-B5846206DBF2}" destId="{696D07D4-3AE0-C44E-B79F-6B057C7CD1C2}" srcOrd="0" destOrd="0" presId="urn:microsoft.com/office/officeart/2005/8/layout/cycle2"/>
    <dgm:cxn modelId="{9008E625-158C-C64D-8F5F-A95480297A86}" type="presParOf" srcId="{C915ABE6-4499-B846-9478-B5846206DBF2}" destId="{F480805E-6868-7D44-BAB9-64CDF6E98ADB}" srcOrd="1" destOrd="0" presId="urn:microsoft.com/office/officeart/2005/8/layout/cycle2"/>
    <dgm:cxn modelId="{55A49D60-FB91-534C-B36B-A6FC5D6B9E3C}" type="presParOf" srcId="{F480805E-6868-7D44-BAB9-64CDF6E98ADB}" destId="{91FEE362-4FBD-C148-AFE4-68A9AEFE8F32}" srcOrd="0" destOrd="0" presId="urn:microsoft.com/office/officeart/2005/8/layout/cycle2"/>
    <dgm:cxn modelId="{618417D8-7ABC-FF4F-B0AB-6F7B340697E7}" type="presParOf" srcId="{C915ABE6-4499-B846-9478-B5846206DBF2}" destId="{21EC6D1C-1A7A-5348-B8B3-6EA6230676E0}" srcOrd="2" destOrd="0" presId="urn:microsoft.com/office/officeart/2005/8/layout/cycle2"/>
    <dgm:cxn modelId="{F95E6ACC-1D4D-B34D-A41C-40DADF130ABD}" type="presParOf" srcId="{C915ABE6-4499-B846-9478-B5846206DBF2}" destId="{245FD394-1E1E-B446-801A-CD3485EB5CEC}" srcOrd="3" destOrd="0" presId="urn:microsoft.com/office/officeart/2005/8/layout/cycle2"/>
    <dgm:cxn modelId="{8B9050D0-140C-2946-8758-76628B330A86}" type="presParOf" srcId="{245FD394-1E1E-B446-801A-CD3485EB5CEC}" destId="{A66AF903-9991-EC43-912A-BF0193324AF4}" srcOrd="0" destOrd="0" presId="urn:microsoft.com/office/officeart/2005/8/layout/cycle2"/>
    <dgm:cxn modelId="{0BB8BE5B-1417-6C49-A950-74F70612CE89}" type="presParOf" srcId="{C915ABE6-4499-B846-9478-B5846206DBF2}" destId="{C1CE28EF-51E7-EA4B-8EA5-80D9AC9A850C}" srcOrd="4" destOrd="0" presId="urn:microsoft.com/office/officeart/2005/8/layout/cycle2"/>
    <dgm:cxn modelId="{D5957A22-F9FC-444F-B8B4-6E8893B39F74}" type="presParOf" srcId="{C915ABE6-4499-B846-9478-B5846206DBF2}" destId="{BCF2377B-1306-474E-83DA-87EC722D1E55}" srcOrd="5" destOrd="0" presId="urn:microsoft.com/office/officeart/2005/8/layout/cycle2"/>
    <dgm:cxn modelId="{B70E9F1A-241C-944B-93F1-CB5B15A88D91}" type="presParOf" srcId="{BCF2377B-1306-474E-83DA-87EC722D1E55}" destId="{311728DD-2BD1-0344-A631-4EE5B91BCC78}" srcOrd="0" destOrd="0" presId="urn:microsoft.com/office/officeart/2005/8/layout/cycle2"/>
    <dgm:cxn modelId="{2925CA6A-1A4A-3F45-A58C-4677E4602E4F}" type="presParOf" srcId="{C915ABE6-4499-B846-9478-B5846206DBF2}" destId="{63706ECE-0CB9-874D-96F7-E4EE31C2F69D}" srcOrd="6" destOrd="0" presId="urn:microsoft.com/office/officeart/2005/8/layout/cycle2"/>
    <dgm:cxn modelId="{38240A31-9D2E-E043-9A60-062898ECA1C9}" type="presParOf" srcId="{C915ABE6-4499-B846-9478-B5846206DBF2}" destId="{CF3AC334-8451-074D-92F0-8CEB2B5472D4}" srcOrd="7" destOrd="0" presId="urn:microsoft.com/office/officeart/2005/8/layout/cycle2"/>
    <dgm:cxn modelId="{B46DC15A-88FB-5949-B456-245B1E23349F}" type="presParOf" srcId="{CF3AC334-8451-074D-92F0-8CEB2B5472D4}" destId="{F1A4FCD5-56DB-124C-9E2D-59E2BA9DF9AD}" srcOrd="0" destOrd="0" presId="urn:microsoft.com/office/officeart/2005/8/layout/cycle2"/>
    <dgm:cxn modelId="{99BAE83F-668D-3C4C-B6DA-31245B454DAC}" type="presParOf" srcId="{C915ABE6-4499-B846-9478-B5846206DBF2}" destId="{7F138D7A-CD21-EC4A-80EC-163AE8FB1F29}" srcOrd="8" destOrd="0" presId="urn:microsoft.com/office/officeart/2005/8/layout/cycle2"/>
    <dgm:cxn modelId="{9A327DA0-3E12-5A4B-AC9A-B5D862C68CEA}" type="presParOf" srcId="{C915ABE6-4499-B846-9478-B5846206DBF2}" destId="{63C18227-63BF-3940-9856-0294AA8EF14C}" srcOrd="9" destOrd="0" presId="urn:microsoft.com/office/officeart/2005/8/layout/cycle2"/>
    <dgm:cxn modelId="{E26C1946-A522-4744-AC4C-59475F9DE50D}" type="presParOf" srcId="{63C18227-63BF-3940-9856-0294AA8EF14C}" destId="{DDF74350-B4FD-2948-B936-86CE117B18A4}" srcOrd="0" destOrd="0" presId="urn:microsoft.com/office/officeart/2005/8/layout/cycle2"/>
    <dgm:cxn modelId="{CDEDBA25-F1B5-6D45-947B-9540A0548C9B}" type="presParOf" srcId="{C915ABE6-4499-B846-9478-B5846206DBF2}" destId="{C5DACA3D-3679-0A41-B82A-AB098DA598AE}" srcOrd="10" destOrd="0" presId="urn:microsoft.com/office/officeart/2005/8/layout/cycle2"/>
    <dgm:cxn modelId="{D7DF0EA6-A1D3-7D46-99C4-D4D63775CC0A}" type="presParOf" srcId="{C915ABE6-4499-B846-9478-B5846206DBF2}" destId="{D8490770-35C0-1944-AB7C-6D8C6A6E74BB}" srcOrd="11" destOrd="0" presId="urn:microsoft.com/office/officeart/2005/8/layout/cycle2"/>
    <dgm:cxn modelId="{F0490C5E-C3B5-FF45-BA38-CEEDF77FA427}" type="presParOf" srcId="{D8490770-35C0-1944-AB7C-6D8C6A6E74BB}" destId="{7EFD5971-B993-C54C-9ECB-CFFAF4AB1409}" srcOrd="0" destOrd="0" presId="urn:microsoft.com/office/officeart/2005/8/layout/cycle2"/>
    <dgm:cxn modelId="{4F91FABB-D65D-D342-9409-271A4B42E48D}" type="presParOf" srcId="{C915ABE6-4499-B846-9478-B5846206DBF2}" destId="{1D5B7A0F-483E-B742-ABBD-81816F6722F1}" srcOrd="12" destOrd="0" presId="urn:microsoft.com/office/officeart/2005/8/layout/cycle2"/>
    <dgm:cxn modelId="{7A588D35-E80A-1746-A875-113F5239A387}" type="presParOf" srcId="{C915ABE6-4499-B846-9478-B5846206DBF2}" destId="{9955E98E-36A8-BA42-9FA8-CE4ABFC23D14}" srcOrd="13" destOrd="0" presId="urn:microsoft.com/office/officeart/2005/8/layout/cycle2"/>
    <dgm:cxn modelId="{C0E241EF-0878-CE4A-B741-1AC5660F6EEF}" type="presParOf" srcId="{9955E98E-36A8-BA42-9FA8-CE4ABFC23D14}" destId="{966DD0E4-F547-0440-B8FD-BA4C193529A3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090C0DB-6ECA-DE4F-B5E1-10ABC673A2F5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</dgm:pt>
    <dgm:pt modelId="{465F9683-70A5-9747-9DF2-2BA56F059638}">
      <dgm:prSet phldrT="[Text]"/>
      <dgm:spPr/>
      <dgm:t>
        <a:bodyPr/>
        <a:lstStyle/>
        <a:p>
          <a:r>
            <a:rPr lang="en-GB" dirty="0"/>
            <a:t>Macro</a:t>
          </a:r>
        </a:p>
      </dgm:t>
    </dgm:pt>
    <dgm:pt modelId="{16F80854-EAEB-A94F-8F10-97867366BDB6}" type="parTrans" cxnId="{DF636991-CDF6-0F41-AEA1-3B6AC3BDF661}">
      <dgm:prSet/>
      <dgm:spPr/>
      <dgm:t>
        <a:bodyPr/>
        <a:lstStyle/>
        <a:p>
          <a:endParaRPr lang="en-GB"/>
        </a:p>
      </dgm:t>
    </dgm:pt>
    <dgm:pt modelId="{3E2535F5-D1B4-E44B-886A-EBD8A4B03E8C}" type="sibTrans" cxnId="{DF636991-CDF6-0F41-AEA1-3B6AC3BDF661}">
      <dgm:prSet/>
      <dgm:spPr/>
      <dgm:t>
        <a:bodyPr/>
        <a:lstStyle/>
        <a:p>
          <a:endParaRPr lang="en-GB"/>
        </a:p>
      </dgm:t>
    </dgm:pt>
    <dgm:pt modelId="{BEF612F7-33BC-8B46-B2DF-3030282F2E65}">
      <dgm:prSet phldrT="[Text]"/>
      <dgm:spPr/>
      <dgm:t>
        <a:bodyPr/>
        <a:lstStyle/>
        <a:p>
          <a:r>
            <a:rPr lang="en-GB" dirty="0" err="1"/>
            <a:t>Meso</a:t>
          </a:r>
          <a:endParaRPr lang="en-GB" dirty="0"/>
        </a:p>
      </dgm:t>
    </dgm:pt>
    <dgm:pt modelId="{12B3C477-4E3D-3E49-B53C-5123BDE87057}" type="parTrans" cxnId="{55E036F1-7545-A047-A21D-E9F879F13909}">
      <dgm:prSet/>
      <dgm:spPr/>
      <dgm:t>
        <a:bodyPr/>
        <a:lstStyle/>
        <a:p>
          <a:endParaRPr lang="en-GB"/>
        </a:p>
      </dgm:t>
    </dgm:pt>
    <dgm:pt modelId="{191481E3-A259-354F-847B-C54F62006ABE}" type="sibTrans" cxnId="{55E036F1-7545-A047-A21D-E9F879F13909}">
      <dgm:prSet/>
      <dgm:spPr/>
      <dgm:t>
        <a:bodyPr/>
        <a:lstStyle/>
        <a:p>
          <a:endParaRPr lang="en-GB"/>
        </a:p>
      </dgm:t>
    </dgm:pt>
    <dgm:pt modelId="{08F0E35F-5A9B-944F-B22F-DB88DAD1A7D7}">
      <dgm:prSet phldrT="[Text]"/>
      <dgm:spPr/>
      <dgm:t>
        <a:bodyPr/>
        <a:lstStyle/>
        <a:p>
          <a:r>
            <a:rPr lang="en-GB" dirty="0"/>
            <a:t>Micro</a:t>
          </a:r>
        </a:p>
      </dgm:t>
    </dgm:pt>
    <dgm:pt modelId="{AE9BB10C-5E75-5546-8875-8D4F845F22B6}" type="parTrans" cxnId="{BEE158B7-9913-874D-98D0-6328B2293C50}">
      <dgm:prSet/>
      <dgm:spPr/>
      <dgm:t>
        <a:bodyPr/>
        <a:lstStyle/>
        <a:p>
          <a:endParaRPr lang="en-GB"/>
        </a:p>
      </dgm:t>
    </dgm:pt>
    <dgm:pt modelId="{B264FC72-C4D2-4244-9A1C-A9B090854680}" type="sibTrans" cxnId="{BEE158B7-9913-874D-98D0-6328B2293C50}">
      <dgm:prSet/>
      <dgm:spPr/>
      <dgm:t>
        <a:bodyPr/>
        <a:lstStyle/>
        <a:p>
          <a:endParaRPr lang="en-GB"/>
        </a:p>
      </dgm:t>
    </dgm:pt>
    <dgm:pt modelId="{C0065B31-5DB2-844B-A6BD-227297F51D02}" type="pres">
      <dgm:prSet presAssocID="{C090C0DB-6ECA-DE4F-B5E1-10ABC673A2F5}" presName="compositeShape" presStyleCnt="0">
        <dgm:presLayoutVars>
          <dgm:dir/>
          <dgm:resizeHandles/>
        </dgm:presLayoutVars>
      </dgm:prSet>
      <dgm:spPr/>
    </dgm:pt>
    <dgm:pt modelId="{A84B8172-A417-5943-B122-F3E8F23CB611}" type="pres">
      <dgm:prSet presAssocID="{C090C0DB-6ECA-DE4F-B5E1-10ABC673A2F5}" presName="pyramid" presStyleLbl="node1" presStyleIdx="0" presStyleCnt="1"/>
      <dgm:spPr/>
    </dgm:pt>
    <dgm:pt modelId="{DE983E7F-D149-D14E-8884-A61A30AE510D}" type="pres">
      <dgm:prSet presAssocID="{C090C0DB-6ECA-DE4F-B5E1-10ABC673A2F5}" presName="theList" presStyleCnt="0"/>
      <dgm:spPr/>
    </dgm:pt>
    <dgm:pt modelId="{497AF015-8A64-3448-95C2-9346B0062A36}" type="pres">
      <dgm:prSet presAssocID="{465F9683-70A5-9747-9DF2-2BA56F059638}" presName="aNode" presStyleLbl="fgAcc1" presStyleIdx="0" presStyleCnt="3">
        <dgm:presLayoutVars>
          <dgm:bulletEnabled val="1"/>
        </dgm:presLayoutVars>
      </dgm:prSet>
      <dgm:spPr/>
    </dgm:pt>
    <dgm:pt modelId="{F0AB2CB0-1243-CB4A-B4C3-DB4828B35031}" type="pres">
      <dgm:prSet presAssocID="{465F9683-70A5-9747-9DF2-2BA56F059638}" presName="aSpace" presStyleCnt="0"/>
      <dgm:spPr/>
    </dgm:pt>
    <dgm:pt modelId="{ACF76CE7-D0B0-3F47-A1F4-EB8ABBC22306}" type="pres">
      <dgm:prSet presAssocID="{BEF612F7-33BC-8B46-B2DF-3030282F2E65}" presName="aNode" presStyleLbl="fgAcc1" presStyleIdx="1" presStyleCnt="3">
        <dgm:presLayoutVars>
          <dgm:bulletEnabled val="1"/>
        </dgm:presLayoutVars>
      </dgm:prSet>
      <dgm:spPr/>
    </dgm:pt>
    <dgm:pt modelId="{3248C776-3D87-BE44-B366-F6C6CD860ED5}" type="pres">
      <dgm:prSet presAssocID="{BEF612F7-33BC-8B46-B2DF-3030282F2E65}" presName="aSpace" presStyleCnt="0"/>
      <dgm:spPr/>
    </dgm:pt>
    <dgm:pt modelId="{7F9C200A-F1FF-7241-8EB6-3A999FD71702}" type="pres">
      <dgm:prSet presAssocID="{08F0E35F-5A9B-944F-B22F-DB88DAD1A7D7}" presName="aNode" presStyleLbl="fgAcc1" presStyleIdx="2" presStyleCnt="3">
        <dgm:presLayoutVars>
          <dgm:bulletEnabled val="1"/>
        </dgm:presLayoutVars>
      </dgm:prSet>
      <dgm:spPr/>
    </dgm:pt>
    <dgm:pt modelId="{8EF15279-3A6C-414D-A0C4-FC03F203DDEB}" type="pres">
      <dgm:prSet presAssocID="{08F0E35F-5A9B-944F-B22F-DB88DAD1A7D7}" presName="aSpace" presStyleCnt="0"/>
      <dgm:spPr/>
    </dgm:pt>
  </dgm:ptLst>
  <dgm:cxnLst>
    <dgm:cxn modelId="{E1554720-B564-D349-A5E1-FCA38318BB1B}" type="presOf" srcId="{C090C0DB-6ECA-DE4F-B5E1-10ABC673A2F5}" destId="{C0065B31-5DB2-844B-A6BD-227297F51D02}" srcOrd="0" destOrd="0" presId="urn:microsoft.com/office/officeart/2005/8/layout/pyramid2"/>
    <dgm:cxn modelId="{DF636991-CDF6-0F41-AEA1-3B6AC3BDF661}" srcId="{C090C0DB-6ECA-DE4F-B5E1-10ABC673A2F5}" destId="{465F9683-70A5-9747-9DF2-2BA56F059638}" srcOrd="0" destOrd="0" parTransId="{16F80854-EAEB-A94F-8F10-97867366BDB6}" sibTransId="{3E2535F5-D1B4-E44B-886A-EBD8A4B03E8C}"/>
    <dgm:cxn modelId="{BEE158B7-9913-874D-98D0-6328B2293C50}" srcId="{C090C0DB-6ECA-DE4F-B5E1-10ABC673A2F5}" destId="{08F0E35F-5A9B-944F-B22F-DB88DAD1A7D7}" srcOrd="2" destOrd="0" parTransId="{AE9BB10C-5E75-5546-8875-8D4F845F22B6}" sibTransId="{B264FC72-C4D2-4244-9A1C-A9B090854680}"/>
    <dgm:cxn modelId="{9AA29BBF-893F-9A4E-BAB6-B3604EC0A8F1}" type="presOf" srcId="{465F9683-70A5-9747-9DF2-2BA56F059638}" destId="{497AF015-8A64-3448-95C2-9346B0062A36}" srcOrd="0" destOrd="0" presId="urn:microsoft.com/office/officeart/2005/8/layout/pyramid2"/>
    <dgm:cxn modelId="{7EA975C3-6A81-2048-92AC-32E33E8CFAAB}" type="presOf" srcId="{08F0E35F-5A9B-944F-B22F-DB88DAD1A7D7}" destId="{7F9C200A-F1FF-7241-8EB6-3A999FD71702}" srcOrd="0" destOrd="0" presId="urn:microsoft.com/office/officeart/2005/8/layout/pyramid2"/>
    <dgm:cxn modelId="{AEE12CC7-7AB8-0045-AE6B-F63E405C3CEF}" type="presOf" srcId="{BEF612F7-33BC-8B46-B2DF-3030282F2E65}" destId="{ACF76CE7-D0B0-3F47-A1F4-EB8ABBC22306}" srcOrd="0" destOrd="0" presId="urn:microsoft.com/office/officeart/2005/8/layout/pyramid2"/>
    <dgm:cxn modelId="{55E036F1-7545-A047-A21D-E9F879F13909}" srcId="{C090C0DB-6ECA-DE4F-B5E1-10ABC673A2F5}" destId="{BEF612F7-33BC-8B46-B2DF-3030282F2E65}" srcOrd="1" destOrd="0" parTransId="{12B3C477-4E3D-3E49-B53C-5123BDE87057}" sibTransId="{191481E3-A259-354F-847B-C54F62006ABE}"/>
    <dgm:cxn modelId="{C2FFE09A-9338-634C-8C4E-4511F7EDFFC8}" type="presParOf" srcId="{C0065B31-5DB2-844B-A6BD-227297F51D02}" destId="{A84B8172-A417-5943-B122-F3E8F23CB611}" srcOrd="0" destOrd="0" presId="urn:microsoft.com/office/officeart/2005/8/layout/pyramid2"/>
    <dgm:cxn modelId="{1DF0D6E6-E95C-F84C-A04E-1D4BCB285762}" type="presParOf" srcId="{C0065B31-5DB2-844B-A6BD-227297F51D02}" destId="{DE983E7F-D149-D14E-8884-A61A30AE510D}" srcOrd="1" destOrd="0" presId="urn:microsoft.com/office/officeart/2005/8/layout/pyramid2"/>
    <dgm:cxn modelId="{A1C1AFE2-731F-1640-83B6-8752D2B43E37}" type="presParOf" srcId="{DE983E7F-D149-D14E-8884-A61A30AE510D}" destId="{497AF015-8A64-3448-95C2-9346B0062A36}" srcOrd="0" destOrd="0" presId="urn:microsoft.com/office/officeart/2005/8/layout/pyramid2"/>
    <dgm:cxn modelId="{274A2731-9F4C-414A-AC57-B60B9503F83F}" type="presParOf" srcId="{DE983E7F-D149-D14E-8884-A61A30AE510D}" destId="{F0AB2CB0-1243-CB4A-B4C3-DB4828B35031}" srcOrd="1" destOrd="0" presId="urn:microsoft.com/office/officeart/2005/8/layout/pyramid2"/>
    <dgm:cxn modelId="{53FD56DD-F3B0-BC4D-9F56-0A3DF118DE17}" type="presParOf" srcId="{DE983E7F-D149-D14E-8884-A61A30AE510D}" destId="{ACF76CE7-D0B0-3F47-A1F4-EB8ABBC22306}" srcOrd="2" destOrd="0" presId="urn:microsoft.com/office/officeart/2005/8/layout/pyramid2"/>
    <dgm:cxn modelId="{355CAC3C-151B-AB49-A4F2-41CE2DBC03D9}" type="presParOf" srcId="{DE983E7F-D149-D14E-8884-A61A30AE510D}" destId="{3248C776-3D87-BE44-B366-F6C6CD860ED5}" srcOrd="3" destOrd="0" presId="urn:microsoft.com/office/officeart/2005/8/layout/pyramid2"/>
    <dgm:cxn modelId="{34F88340-DA81-2A40-946C-9E42950F2F0F}" type="presParOf" srcId="{DE983E7F-D149-D14E-8884-A61A30AE510D}" destId="{7F9C200A-F1FF-7241-8EB6-3A999FD71702}" srcOrd="4" destOrd="0" presId="urn:microsoft.com/office/officeart/2005/8/layout/pyramid2"/>
    <dgm:cxn modelId="{05963578-3F93-A548-A8A7-FFFC8C43B9EE}" type="presParOf" srcId="{DE983E7F-D149-D14E-8884-A61A30AE510D}" destId="{8EF15279-3A6C-414D-A0C4-FC03F203DDEB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67D1232-1D18-4952-8204-540B3E178C9C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B6B80EF4-C85D-4958-8A30-9503F2C094C8}">
      <dgm:prSet/>
      <dgm:spPr/>
      <dgm:t>
        <a:bodyPr/>
        <a:lstStyle/>
        <a:p>
          <a:r>
            <a:rPr lang="en-US"/>
            <a:t>Ogni aspetto del comportamento umano è una possible fonte di indagine per l’analisi organizzativa;</a:t>
          </a:r>
        </a:p>
      </dgm:t>
    </dgm:pt>
    <dgm:pt modelId="{816EB852-CB64-4A21-B49A-B8B886DC8E8C}" type="parTrans" cxnId="{F24FA148-F5B1-48CC-8529-40E970757A26}">
      <dgm:prSet/>
      <dgm:spPr/>
      <dgm:t>
        <a:bodyPr/>
        <a:lstStyle/>
        <a:p>
          <a:endParaRPr lang="en-US"/>
        </a:p>
      </dgm:t>
    </dgm:pt>
    <dgm:pt modelId="{0F1BF513-8611-42CC-9BA7-F8C59C017C0D}" type="sibTrans" cxnId="{F24FA148-F5B1-48CC-8529-40E970757A26}">
      <dgm:prSet/>
      <dgm:spPr/>
      <dgm:t>
        <a:bodyPr/>
        <a:lstStyle/>
        <a:p>
          <a:endParaRPr lang="en-US"/>
        </a:p>
      </dgm:t>
    </dgm:pt>
    <dgm:pt modelId="{B5EF9C29-8253-44F8-99BA-8319DD8EB35B}">
      <dgm:prSet/>
      <dgm:spPr/>
      <dgm:t>
        <a:bodyPr/>
        <a:lstStyle/>
        <a:p>
          <a:r>
            <a:rPr lang="en-US"/>
            <a:t>Gli/le analist3 spesso (non sempre!) iniziano il processo di ricerca ponendo una domanda su come o perché le cose accadono (ipotesi) prima di adottare un </a:t>
          </a:r>
          <a:r>
            <a:rPr lang="en-US" b="1"/>
            <a:t>disegno di ricerca</a:t>
          </a:r>
          <a:endParaRPr lang="en-US"/>
        </a:p>
      </dgm:t>
    </dgm:pt>
    <dgm:pt modelId="{BA85DE1F-9CE7-43CE-9731-879A2C9871AF}" type="parTrans" cxnId="{545B5858-0A2E-4A0C-A302-C63D06D54178}">
      <dgm:prSet/>
      <dgm:spPr/>
      <dgm:t>
        <a:bodyPr/>
        <a:lstStyle/>
        <a:p>
          <a:endParaRPr lang="en-US"/>
        </a:p>
      </dgm:t>
    </dgm:pt>
    <dgm:pt modelId="{8FE5EC3A-23B5-432E-864E-6C63C4BAC735}" type="sibTrans" cxnId="{545B5858-0A2E-4A0C-A302-C63D06D54178}">
      <dgm:prSet/>
      <dgm:spPr/>
      <dgm:t>
        <a:bodyPr/>
        <a:lstStyle/>
        <a:p>
          <a:endParaRPr lang="en-US"/>
        </a:p>
      </dgm:t>
    </dgm:pt>
    <dgm:pt modelId="{514E5FF7-E421-479A-981E-CCE03D3EFBBA}">
      <dgm:prSet/>
      <dgm:spPr/>
      <dgm:t>
        <a:bodyPr/>
        <a:lstStyle/>
        <a:p>
          <a:r>
            <a:rPr lang="en-US"/>
            <a:t>Un processo scientifico di ricerca stabilisce nel disegno di ricerca le questioni che aiutano a garantire che i risultati siano “oggettivi” e “accurati”</a:t>
          </a:r>
        </a:p>
      </dgm:t>
    </dgm:pt>
    <dgm:pt modelId="{581C1C41-82CC-4522-BBA9-28F7257D656B}" type="parTrans" cxnId="{C44365BB-DAD9-4E03-9AE0-EA13FB997FB8}">
      <dgm:prSet/>
      <dgm:spPr/>
      <dgm:t>
        <a:bodyPr/>
        <a:lstStyle/>
        <a:p>
          <a:endParaRPr lang="en-US"/>
        </a:p>
      </dgm:t>
    </dgm:pt>
    <dgm:pt modelId="{51F0F04A-2047-45D3-AACC-AA7323C95D3E}" type="sibTrans" cxnId="{C44365BB-DAD9-4E03-9AE0-EA13FB997FB8}">
      <dgm:prSet/>
      <dgm:spPr/>
      <dgm:t>
        <a:bodyPr/>
        <a:lstStyle/>
        <a:p>
          <a:endParaRPr lang="en-US"/>
        </a:p>
      </dgm:t>
    </dgm:pt>
    <dgm:pt modelId="{BF6575B3-0C28-4F01-9DA2-5070559F0543}">
      <dgm:prSet/>
      <dgm:spPr/>
      <dgm:t>
        <a:bodyPr/>
        <a:lstStyle/>
        <a:p>
          <a:r>
            <a:rPr lang="en-US"/>
            <a:t>Il metodo scientifico comporta lo sviluppo e la verifica di teorie sul mondo basate su prove empiriche, sforzandosi di essere obiettivi, critici, scettici e logici</a:t>
          </a:r>
        </a:p>
      </dgm:t>
    </dgm:pt>
    <dgm:pt modelId="{ED33CCDF-9AD4-4923-94B0-093AD664765B}" type="parTrans" cxnId="{C90088D2-C360-4EC7-A4C0-02AF1607FEDA}">
      <dgm:prSet/>
      <dgm:spPr/>
      <dgm:t>
        <a:bodyPr/>
        <a:lstStyle/>
        <a:p>
          <a:endParaRPr lang="en-US"/>
        </a:p>
      </dgm:t>
    </dgm:pt>
    <dgm:pt modelId="{34EB4625-5FF0-4D4D-BD88-843F725CC9C6}" type="sibTrans" cxnId="{C90088D2-C360-4EC7-A4C0-02AF1607FEDA}">
      <dgm:prSet/>
      <dgm:spPr/>
      <dgm:t>
        <a:bodyPr/>
        <a:lstStyle/>
        <a:p>
          <a:endParaRPr lang="en-US"/>
        </a:p>
      </dgm:t>
    </dgm:pt>
    <dgm:pt modelId="{49768587-383C-F648-A3F7-3F3810F3798D}" type="pres">
      <dgm:prSet presAssocID="{967D1232-1D18-4952-8204-540B3E178C9C}" presName="linear" presStyleCnt="0">
        <dgm:presLayoutVars>
          <dgm:animLvl val="lvl"/>
          <dgm:resizeHandles val="exact"/>
        </dgm:presLayoutVars>
      </dgm:prSet>
      <dgm:spPr/>
    </dgm:pt>
    <dgm:pt modelId="{0CD1B069-37C9-FF4E-A731-A94FE4E00DA5}" type="pres">
      <dgm:prSet presAssocID="{B6B80EF4-C85D-4958-8A30-9503F2C094C8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C502BFD2-385D-A844-9DA7-A878BC88D6C6}" type="pres">
      <dgm:prSet presAssocID="{0F1BF513-8611-42CC-9BA7-F8C59C017C0D}" presName="spacer" presStyleCnt="0"/>
      <dgm:spPr/>
    </dgm:pt>
    <dgm:pt modelId="{0E826063-67C4-804C-84D1-3E27B9F22AA5}" type="pres">
      <dgm:prSet presAssocID="{B5EF9C29-8253-44F8-99BA-8319DD8EB35B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CA9ACCF1-3826-654A-8AC9-AC8FF50BBA1C}" type="pres">
      <dgm:prSet presAssocID="{8FE5EC3A-23B5-432E-864E-6C63C4BAC735}" presName="spacer" presStyleCnt="0"/>
      <dgm:spPr/>
    </dgm:pt>
    <dgm:pt modelId="{11D99958-65DB-744D-BA60-AC5EFD1C6990}" type="pres">
      <dgm:prSet presAssocID="{514E5FF7-E421-479A-981E-CCE03D3EFBBA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92C9314E-C6A7-6042-A42B-0E29CA16F88E}" type="pres">
      <dgm:prSet presAssocID="{51F0F04A-2047-45D3-AACC-AA7323C95D3E}" presName="spacer" presStyleCnt="0"/>
      <dgm:spPr/>
    </dgm:pt>
    <dgm:pt modelId="{0D015687-70A1-0046-B88A-F29C368BA75C}" type="pres">
      <dgm:prSet presAssocID="{BF6575B3-0C28-4F01-9DA2-5070559F0543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A6C7B635-A06A-694D-9579-C5DB199A8D0B}" type="presOf" srcId="{514E5FF7-E421-479A-981E-CCE03D3EFBBA}" destId="{11D99958-65DB-744D-BA60-AC5EFD1C6990}" srcOrd="0" destOrd="0" presId="urn:microsoft.com/office/officeart/2005/8/layout/vList2"/>
    <dgm:cxn modelId="{9EF1DB3A-6952-2848-A2F7-C818C21B5B09}" type="presOf" srcId="{B5EF9C29-8253-44F8-99BA-8319DD8EB35B}" destId="{0E826063-67C4-804C-84D1-3E27B9F22AA5}" srcOrd="0" destOrd="0" presId="urn:microsoft.com/office/officeart/2005/8/layout/vList2"/>
    <dgm:cxn modelId="{F24FA148-F5B1-48CC-8529-40E970757A26}" srcId="{967D1232-1D18-4952-8204-540B3E178C9C}" destId="{B6B80EF4-C85D-4958-8A30-9503F2C094C8}" srcOrd="0" destOrd="0" parTransId="{816EB852-CB64-4A21-B49A-B8B886DC8E8C}" sibTransId="{0F1BF513-8611-42CC-9BA7-F8C59C017C0D}"/>
    <dgm:cxn modelId="{545B5858-0A2E-4A0C-A302-C63D06D54178}" srcId="{967D1232-1D18-4952-8204-540B3E178C9C}" destId="{B5EF9C29-8253-44F8-99BA-8319DD8EB35B}" srcOrd="1" destOrd="0" parTransId="{BA85DE1F-9CE7-43CE-9731-879A2C9871AF}" sibTransId="{8FE5EC3A-23B5-432E-864E-6C63C4BAC735}"/>
    <dgm:cxn modelId="{BFA2DCB6-D714-104A-976F-9A6D3503D1C9}" type="presOf" srcId="{B6B80EF4-C85D-4958-8A30-9503F2C094C8}" destId="{0CD1B069-37C9-FF4E-A731-A94FE4E00DA5}" srcOrd="0" destOrd="0" presId="urn:microsoft.com/office/officeart/2005/8/layout/vList2"/>
    <dgm:cxn modelId="{C44365BB-DAD9-4E03-9AE0-EA13FB997FB8}" srcId="{967D1232-1D18-4952-8204-540B3E178C9C}" destId="{514E5FF7-E421-479A-981E-CCE03D3EFBBA}" srcOrd="2" destOrd="0" parTransId="{581C1C41-82CC-4522-BBA9-28F7257D656B}" sibTransId="{51F0F04A-2047-45D3-AACC-AA7323C95D3E}"/>
    <dgm:cxn modelId="{D9800ED1-F383-644E-AC67-E2092EB99AE4}" type="presOf" srcId="{BF6575B3-0C28-4F01-9DA2-5070559F0543}" destId="{0D015687-70A1-0046-B88A-F29C368BA75C}" srcOrd="0" destOrd="0" presId="urn:microsoft.com/office/officeart/2005/8/layout/vList2"/>
    <dgm:cxn modelId="{C90088D2-C360-4EC7-A4C0-02AF1607FEDA}" srcId="{967D1232-1D18-4952-8204-540B3E178C9C}" destId="{BF6575B3-0C28-4F01-9DA2-5070559F0543}" srcOrd="3" destOrd="0" parTransId="{ED33CCDF-9AD4-4923-94B0-093AD664765B}" sibTransId="{34EB4625-5FF0-4D4D-BD88-843F725CC9C6}"/>
    <dgm:cxn modelId="{B0D9F9E4-1849-7542-9789-F4A26E101FBA}" type="presOf" srcId="{967D1232-1D18-4952-8204-540B3E178C9C}" destId="{49768587-383C-F648-A3F7-3F3810F3798D}" srcOrd="0" destOrd="0" presId="urn:microsoft.com/office/officeart/2005/8/layout/vList2"/>
    <dgm:cxn modelId="{20295B06-3EC2-F24B-99D3-CAC3C0F8F25A}" type="presParOf" srcId="{49768587-383C-F648-A3F7-3F3810F3798D}" destId="{0CD1B069-37C9-FF4E-A731-A94FE4E00DA5}" srcOrd="0" destOrd="0" presId="urn:microsoft.com/office/officeart/2005/8/layout/vList2"/>
    <dgm:cxn modelId="{51C0A0D1-78E8-0241-8D4C-112AA806D396}" type="presParOf" srcId="{49768587-383C-F648-A3F7-3F3810F3798D}" destId="{C502BFD2-385D-A844-9DA7-A878BC88D6C6}" srcOrd="1" destOrd="0" presId="urn:microsoft.com/office/officeart/2005/8/layout/vList2"/>
    <dgm:cxn modelId="{EE723904-64A8-684D-9482-D1F9D908F3A6}" type="presParOf" srcId="{49768587-383C-F648-A3F7-3F3810F3798D}" destId="{0E826063-67C4-804C-84D1-3E27B9F22AA5}" srcOrd="2" destOrd="0" presId="urn:microsoft.com/office/officeart/2005/8/layout/vList2"/>
    <dgm:cxn modelId="{C5737444-1854-FF4C-AD12-AC5BC8D01E29}" type="presParOf" srcId="{49768587-383C-F648-A3F7-3F3810F3798D}" destId="{CA9ACCF1-3826-654A-8AC9-AC8FF50BBA1C}" srcOrd="3" destOrd="0" presId="urn:microsoft.com/office/officeart/2005/8/layout/vList2"/>
    <dgm:cxn modelId="{E287FAEE-4CE8-8A48-ACD1-41A9C9B6B59C}" type="presParOf" srcId="{49768587-383C-F648-A3F7-3F3810F3798D}" destId="{11D99958-65DB-744D-BA60-AC5EFD1C6990}" srcOrd="4" destOrd="0" presId="urn:microsoft.com/office/officeart/2005/8/layout/vList2"/>
    <dgm:cxn modelId="{E853DB56-4C46-6B45-82D4-ADA0AC04FE56}" type="presParOf" srcId="{49768587-383C-F648-A3F7-3F3810F3798D}" destId="{92C9314E-C6A7-6042-A42B-0E29CA16F88E}" srcOrd="5" destOrd="0" presId="urn:microsoft.com/office/officeart/2005/8/layout/vList2"/>
    <dgm:cxn modelId="{9A5A0036-C6DF-1140-99DE-16675A305ABF}" type="presParOf" srcId="{49768587-383C-F648-A3F7-3F3810F3798D}" destId="{0D015687-70A1-0046-B88A-F29C368BA75C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C72E2FF-0BDF-4475-8291-240BB1C05DC2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9B64E944-EB17-4FE2-8C08-4600EAAF75D2}">
      <dgm:prSet/>
      <dgm:spPr/>
      <dgm:t>
        <a:bodyPr/>
        <a:lstStyle/>
        <a:p>
          <a:r>
            <a:rPr lang="en-US"/>
            <a:t>I risultati delle analisi tendono a fornire dati che permettono una conoscenza di dimensioni materiali e immateriali come culture, subculture, rituali e credenze, tendenze e atteggiamenti;</a:t>
          </a:r>
        </a:p>
      </dgm:t>
    </dgm:pt>
    <dgm:pt modelId="{B9E1ADF3-3056-4CB3-9A99-E0832E5350D9}" type="parTrans" cxnId="{4513B156-347F-4559-9A29-D9DCD247237E}">
      <dgm:prSet/>
      <dgm:spPr/>
      <dgm:t>
        <a:bodyPr/>
        <a:lstStyle/>
        <a:p>
          <a:endParaRPr lang="en-US"/>
        </a:p>
      </dgm:t>
    </dgm:pt>
    <dgm:pt modelId="{DC1E7860-9DB5-4704-B13B-6346A8B59521}" type="sibTrans" cxnId="{4513B156-347F-4559-9A29-D9DCD247237E}">
      <dgm:prSet/>
      <dgm:spPr/>
      <dgm:t>
        <a:bodyPr/>
        <a:lstStyle/>
        <a:p>
          <a:endParaRPr lang="en-US"/>
        </a:p>
      </dgm:t>
    </dgm:pt>
    <dgm:pt modelId="{308DACB6-CE90-4E5F-8C3F-41CA7E5C3CB7}">
      <dgm:prSet/>
      <dgm:spPr/>
      <dgm:t>
        <a:bodyPr/>
        <a:lstStyle/>
        <a:p>
          <a:r>
            <a:rPr lang="en-US"/>
            <a:t>L'</a:t>
          </a:r>
          <a:r>
            <a:rPr lang="en-US" b="1"/>
            <a:t>affidabilità</a:t>
          </a:r>
          <a:r>
            <a:rPr lang="en-US"/>
            <a:t> di uno studio si riferisce alla </a:t>
          </a:r>
          <a:r>
            <a:rPr lang="en-US" i="1"/>
            <a:t>probabilità</a:t>
          </a:r>
          <a:r>
            <a:rPr lang="en-US"/>
            <a:t> che i risultati della ricerca vengano replicati se lo studio viene riprodotto. Quando un/a analista segue i protocolli di un altro studio e arriva agli stessi risultati, lo studio è </a:t>
          </a:r>
          <a:r>
            <a:rPr lang="en-US" i="1" u="sng"/>
            <a:t>affidabile;</a:t>
          </a:r>
          <a:endParaRPr lang="en-US"/>
        </a:p>
      </dgm:t>
    </dgm:pt>
    <dgm:pt modelId="{552431A3-35F2-4D48-A382-65C134B6DA9F}" type="parTrans" cxnId="{0C99227C-D26C-4C19-B8A1-AB52DBE01EAB}">
      <dgm:prSet/>
      <dgm:spPr/>
      <dgm:t>
        <a:bodyPr/>
        <a:lstStyle/>
        <a:p>
          <a:endParaRPr lang="en-US"/>
        </a:p>
      </dgm:t>
    </dgm:pt>
    <dgm:pt modelId="{9BE8EDA4-F6D0-4356-9741-96672A880E5B}" type="sibTrans" cxnId="{0C99227C-D26C-4C19-B8A1-AB52DBE01EAB}">
      <dgm:prSet/>
      <dgm:spPr/>
      <dgm:t>
        <a:bodyPr/>
        <a:lstStyle/>
        <a:p>
          <a:endParaRPr lang="en-US"/>
        </a:p>
      </dgm:t>
    </dgm:pt>
    <dgm:pt modelId="{036BF389-61E7-4422-AECB-5DE6F8A7943B}">
      <dgm:prSet/>
      <dgm:spPr/>
      <dgm:t>
        <a:bodyPr/>
        <a:lstStyle/>
        <a:p>
          <a:r>
            <a:rPr lang="en-US"/>
            <a:t>La </a:t>
          </a:r>
          <a:r>
            <a:rPr lang="en-US" b="1" u="sng"/>
            <a:t>validità</a:t>
          </a:r>
          <a:r>
            <a:rPr lang="en-US"/>
            <a:t> si riferisce a quanto l’analisi misuri effettivamente quello per cui è stato progettato;</a:t>
          </a:r>
        </a:p>
      </dgm:t>
    </dgm:pt>
    <dgm:pt modelId="{9DE18159-2729-4227-B098-344EF3BD7575}" type="parTrans" cxnId="{290990DB-4C5A-48CA-865A-2B254BD89780}">
      <dgm:prSet/>
      <dgm:spPr/>
      <dgm:t>
        <a:bodyPr/>
        <a:lstStyle/>
        <a:p>
          <a:endParaRPr lang="en-US"/>
        </a:p>
      </dgm:t>
    </dgm:pt>
    <dgm:pt modelId="{B402A8F2-A2CC-4486-AE84-0C02FE4B9ED9}" type="sibTrans" cxnId="{290990DB-4C5A-48CA-865A-2B254BD89780}">
      <dgm:prSet/>
      <dgm:spPr/>
      <dgm:t>
        <a:bodyPr/>
        <a:lstStyle/>
        <a:p>
          <a:endParaRPr lang="en-US"/>
        </a:p>
      </dgm:t>
    </dgm:pt>
    <dgm:pt modelId="{AD4D9B0F-5D85-9E43-83F1-9499956236E5}" type="pres">
      <dgm:prSet presAssocID="{6C72E2FF-0BDF-4475-8291-240BB1C05DC2}" presName="linear" presStyleCnt="0">
        <dgm:presLayoutVars>
          <dgm:animLvl val="lvl"/>
          <dgm:resizeHandles val="exact"/>
        </dgm:presLayoutVars>
      </dgm:prSet>
      <dgm:spPr/>
    </dgm:pt>
    <dgm:pt modelId="{09B9323C-F0FB-814B-B15E-94DF7596F6AA}" type="pres">
      <dgm:prSet presAssocID="{9B64E944-EB17-4FE2-8C08-4600EAAF75D2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731FAC49-0E63-5647-B650-5C29D9A53565}" type="pres">
      <dgm:prSet presAssocID="{DC1E7860-9DB5-4704-B13B-6346A8B59521}" presName="spacer" presStyleCnt="0"/>
      <dgm:spPr/>
    </dgm:pt>
    <dgm:pt modelId="{31406238-C465-7442-8E9C-0DFAD9DBB8B6}" type="pres">
      <dgm:prSet presAssocID="{308DACB6-CE90-4E5F-8C3F-41CA7E5C3CB7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F7BCA3D-B9C2-2D48-9456-4606AE17FA87}" type="pres">
      <dgm:prSet presAssocID="{9BE8EDA4-F6D0-4356-9741-96672A880E5B}" presName="spacer" presStyleCnt="0"/>
      <dgm:spPr/>
    </dgm:pt>
    <dgm:pt modelId="{1B862AEB-EA51-9A47-BBF8-DC775F6999C6}" type="pres">
      <dgm:prSet presAssocID="{036BF389-61E7-4422-AECB-5DE6F8A7943B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4115D510-EF00-484A-986D-4129FB722CED}" type="presOf" srcId="{308DACB6-CE90-4E5F-8C3F-41CA7E5C3CB7}" destId="{31406238-C465-7442-8E9C-0DFAD9DBB8B6}" srcOrd="0" destOrd="0" presId="urn:microsoft.com/office/officeart/2005/8/layout/vList2"/>
    <dgm:cxn modelId="{5D92B517-5F63-7846-ABAE-79272FB410C6}" type="presOf" srcId="{036BF389-61E7-4422-AECB-5DE6F8A7943B}" destId="{1B862AEB-EA51-9A47-BBF8-DC775F6999C6}" srcOrd="0" destOrd="0" presId="urn:microsoft.com/office/officeart/2005/8/layout/vList2"/>
    <dgm:cxn modelId="{4D00FD4B-1F10-814F-82DD-8AB2818B55B9}" type="presOf" srcId="{9B64E944-EB17-4FE2-8C08-4600EAAF75D2}" destId="{09B9323C-F0FB-814B-B15E-94DF7596F6AA}" srcOrd="0" destOrd="0" presId="urn:microsoft.com/office/officeart/2005/8/layout/vList2"/>
    <dgm:cxn modelId="{4513B156-347F-4559-9A29-D9DCD247237E}" srcId="{6C72E2FF-0BDF-4475-8291-240BB1C05DC2}" destId="{9B64E944-EB17-4FE2-8C08-4600EAAF75D2}" srcOrd="0" destOrd="0" parTransId="{B9E1ADF3-3056-4CB3-9A99-E0832E5350D9}" sibTransId="{DC1E7860-9DB5-4704-B13B-6346A8B59521}"/>
    <dgm:cxn modelId="{0C99227C-D26C-4C19-B8A1-AB52DBE01EAB}" srcId="{6C72E2FF-0BDF-4475-8291-240BB1C05DC2}" destId="{308DACB6-CE90-4E5F-8C3F-41CA7E5C3CB7}" srcOrd="1" destOrd="0" parTransId="{552431A3-35F2-4D48-A382-65C134B6DA9F}" sibTransId="{9BE8EDA4-F6D0-4356-9741-96672A880E5B}"/>
    <dgm:cxn modelId="{290990DB-4C5A-48CA-865A-2B254BD89780}" srcId="{6C72E2FF-0BDF-4475-8291-240BB1C05DC2}" destId="{036BF389-61E7-4422-AECB-5DE6F8A7943B}" srcOrd="2" destOrd="0" parTransId="{9DE18159-2729-4227-B098-344EF3BD7575}" sibTransId="{B402A8F2-A2CC-4486-AE84-0C02FE4B9ED9}"/>
    <dgm:cxn modelId="{A46F2EEF-A79D-C042-A12F-65E3A10C7C24}" type="presOf" srcId="{6C72E2FF-0BDF-4475-8291-240BB1C05DC2}" destId="{AD4D9B0F-5D85-9E43-83F1-9499956236E5}" srcOrd="0" destOrd="0" presId="urn:microsoft.com/office/officeart/2005/8/layout/vList2"/>
    <dgm:cxn modelId="{F30C2B23-B485-2547-B839-BD2763E73BD9}" type="presParOf" srcId="{AD4D9B0F-5D85-9E43-83F1-9499956236E5}" destId="{09B9323C-F0FB-814B-B15E-94DF7596F6AA}" srcOrd="0" destOrd="0" presId="urn:microsoft.com/office/officeart/2005/8/layout/vList2"/>
    <dgm:cxn modelId="{AC4DC9C3-E36E-B44C-A1DE-2D571345743C}" type="presParOf" srcId="{AD4D9B0F-5D85-9E43-83F1-9499956236E5}" destId="{731FAC49-0E63-5647-B650-5C29D9A53565}" srcOrd="1" destOrd="0" presId="urn:microsoft.com/office/officeart/2005/8/layout/vList2"/>
    <dgm:cxn modelId="{EF51D2F9-1E23-2C42-83CE-31E23A2F519A}" type="presParOf" srcId="{AD4D9B0F-5D85-9E43-83F1-9499956236E5}" destId="{31406238-C465-7442-8E9C-0DFAD9DBB8B6}" srcOrd="2" destOrd="0" presId="urn:microsoft.com/office/officeart/2005/8/layout/vList2"/>
    <dgm:cxn modelId="{91029023-ED5A-BC40-B2D9-E1720F1D3BAB}" type="presParOf" srcId="{AD4D9B0F-5D85-9E43-83F1-9499956236E5}" destId="{8F7BCA3D-B9C2-2D48-9456-4606AE17FA87}" srcOrd="3" destOrd="0" presId="urn:microsoft.com/office/officeart/2005/8/layout/vList2"/>
    <dgm:cxn modelId="{E4577469-0F4D-8047-9B50-2DFB04283E82}" type="presParOf" srcId="{AD4D9B0F-5D85-9E43-83F1-9499956236E5}" destId="{1B862AEB-EA51-9A47-BBF8-DC775F6999C6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512801E-B5C4-4C42-A6D0-C0A5BAC3137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895B0E38-EE4E-47A6-A626-10B531BE1580}">
      <dgm:prSet/>
      <dgm:spPr/>
      <dgm:t>
        <a:bodyPr/>
        <a:lstStyle/>
        <a:p>
          <a:r>
            <a:rPr lang="en-US" b="1"/>
            <a:t>Survey (ricerca quantitativa):</a:t>
          </a:r>
          <a:r>
            <a:rPr lang="en-US"/>
            <a:t> raccolgono dati da soggetti che rispondono a una serie di domande su comportamenti e opinioni e sono il metodo di ricerca scientifica più utilizzato </a:t>
          </a:r>
        </a:p>
      </dgm:t>
    </dgm:pt>
    <dgm:pt modelId="{122C6CFC-D38E-47CE-A672-95ECC0346502}" type="parTrans" cxnId="{873D29BF-BC3B-49D7-9F11-7046F58A55EC}">
      <dgm:prSet/>
      <dgm:spPr/>
      <dgm:t>
        <a:bodyPr/>
        <a:lstStyle/>
        <a:p>
          <a:endParaRPr lang="en-US"/>
        </a:p>
      </dgm:t>
    </dgm:pt>
    <dgm:pt modelId="{005CD49A-A865-4758-B3D9-3C5F4F60F5BE}" type="sibTrans" cxnId="{873D29BF-BC3B-49D7-9F11-7046F58A55EC}">
      <dgm:prSet/>
      <dgm:spPr/>
      <dgm:t>
        <a:bodyPr/>
        <a:lstStyle/>
        <a:p>
          <a:endParaRPr lang="en-US"/>
        </a:p>
      </dgm:t>
    </dgm:pt>
    <dgm:pt modelId="{D4FAEEEE-642E-4FAF-953E-44841214D78E}">
      <dgm:prSet/>
      <dgm:spPr/>
      <dgm:t>
        <a:bodyPr/>
        <a:lstStyle/>
        <a:p>
          <a:r>
            <a:rPr lang="en-US"/>
            <a:t>Non tutti i sondaggi sono considerati ricerca analitica. Metodi simili sono utilizzati per il marketing o per altre informazioni</a:t>
          </a:r>
        </a:p>
      </dgm:t>
    </dgm:pt>
    <dgm:pt modelId="{3F204E08-808B-460E-9D49-A4CEC290D0D8}" type="parTrans" cxnId="{15DA9717-46CD-447B-99BE-7A878B50D3B1}">
      <dgm:prSet/>
      <dgm:spPr/>
      <dgm:t>
        <a:bodyPr/>
        <a:lstStyle/>
        <a:p>
          <a:endParaRPr lang="en-US"/>
        </a:p>
      </dgm:t>
    </dgm:pt>
    <dgm:pt modelId="{66C6AEA9-77FC-4CD1-9DD8-8E57557818F4}" type="sibTrans" cxnId="{15DA9717-46CD-447B-99BE-7A878B50D3B1}">
      <dgm:prSet/>
      <dgm:spPr/>
      <dgm:t>
        <a:bodyPr/>
        <a:lstStyle/>
        <a:p>
          <a:endParaRPr lang="en-US"/>
        </a:p>
      </dgm:t>
    </dgm:pt>
    <dgm:pt modelId="{03F7CC14-6480-4B91-845B-D893284622D4}">
      <dgm:prSet/>
      <dgm:spPr/>
      <dgm:t>
        <a:bodyPr/>
        <a:lstStyle/>
        <a:p>
          <a:r>
            <a:rPr lang="en-US"/>
            <a:t>Una </a:t>
          </a:r>
          <a:r>
            <a:rPr lang="en-US" b="1"/>
            <a:t>survey</a:t>
          </a:r>
          <a:r>
            <a:rPr lang="en-US"/>
            <a:t> si rivolge a una popolazione specifica, o a persone che sono l'obiettivo di uno studio, o può rivolgersi a un piccolo sottoinsieme della popolazione (</a:t>
          </a:r>
          <a:r>
            <a:rPr lang="en-US" b="1"/>
            <a:t>campione</a:t>
          </a:r>
          <a:r>
            <a:rPr lang="en-US"/>
            <a:t>)</a:t>
          </a:r>
        </a:p>
      </dgm:t>
    </dgm:pt>
    <dgm:pt modelId="{7BAD0CD7-35D4-4F77-B7B7-947A1E5F9BD9}" type="parTrans" cxnId="{7C0A0DD4-B167-4201-B7AD-E378E3E907A1}">
      <dgm:prSet/>
      <dgm:spPr/>
      <dgm:t>
        <a:bodyPr/>
        <a:lstStyle/>
        <a:p>
          <a:endParaRPr lang="en-US"/>
        </a:p>
      </dgm:t>
    </dgm:pt>
    <dgm:pt modelId="{BC4C3C7B-02BC-4DB3-870C-30344ACEE0C6}" type="sibTrans" cxnId="{7C0A0DD4-B167-4201-B7AD-E378E3E907A1}">
      <dgm:prSet/>
      <dgm:spPr/>
      <dgm:t>
        <a:bodyPr/>
        <a:lstStyle/>
        <a:p>
          <a:endParaRPr lang="en-US"/>
        </a:p>
      </dgm:t>
    </dgm:pt>
    <dgm:pt modelId="{5C5C10D3-3790-47F7-891E-2D705F067CC9}">
      <dgm:prSet/>
      <dgm:spPr/>
      <dgm:t>
        <a:bodyPr/>
        <a:lstStyle/>
        <a:p>
          <a:r>
            <a:rPr lang="en-US" b="1"/>
            <a:t>Campione casuale: </a:t>
          </a:r>
          <a:r>
            <a:rPr lang="en-US"/>
            <a:t>ogni persona in una popolazione deve avere la stessa possibilità di essere scelta per lo studio</a:t>
          </a:r>
        </a:p>
      </dgm:t>
    </dgm:pt>
    <dgm:pt modelId="{FBD0ABE9-3FED-4CDF-96F3-7911158601A4}" type="parTrans" cxnId="{D9556675-607E-43DA-856C-D81B9B07E4CD}">
      <dgm:prSet/>
      <dgm:spPr/>
      <dgm:t>
        <a:bodyPr/>
        <a:lstStyle/>
        <a:p>
          <a:endParaRPr lang="en-US"/>
        </a:p>
      </dgm:t>
    </dgm:pt>
    <dgm:pt modelId="{52C3D33F-C672-4BB5-BDDE-47D55E539D4D}" type="sibTrans" cxnId="{D9556675-607E-43DA-856C-D81B9B07E4CD}">
      <dgm:prSet/>
      <dgm:spPr/>
      <dgm:t>
        <a:bodyPr/>
        <a:lstStyle/>
        <a:p>
          <a:endParaRPr lang="en-US"/>
        </a:p>
      </dgm:t>
    </dgm:pt>
    <dgm:pt modelId="{0E228693-407C-4E15-A498-8C68BAD99AC8}">
      <dgm:prSet/>
      <dgm:spPr/>
      <dgm:t>
        <a:bodyPr/>
        <a:lstStyle/>
        <a:p>
          <a:r>
            <a:rPr lang="en-US"/>
            <a:t>È importante informare i soggetti della natura e dello scopo dello studio in anticipo e ringraziare sempre i soggetti partecipanti e fornire l'opzione di vedere i risultati se interessati.</a:t>
          </a:r>
        </a:p>
      </dgm:t>
    </dgm:pt>
    <dgm:pt modelId="{6738108D-31DD-4969-80C4-1EE277BE2D48}" type="parTrans" cxnId="{372887FD-6E41-4510-8CF4-D59D53C1820C}">
      <dgm:prSet/>
      <dgm:spPr/>
      <dgm:t>
        <a:bodyPr/>
        <a:lstStyle/>
        <a:p>
          <a:endParaRPr lang="en-US"/>
        </a:p>
      </dgm:t>
    </dgm:pt>
    <dgm:pt modelId="{DA5B90EE-5307-479E-ADCA-528E84AD9943}" type="sibTrans" cxnId="{372887FD-6E41-4510-8CF4-D59D53C1820C}">
      <dgm:prSet/>
      <dgm:spPr/>
      <dgm:t>
        <a:bodyPr/>
        <a:lstStyle/>
        <a:p>
          <a:endParaRPr lang="en-US"/>
        </a:p>
      </dgm:t>
    </dgm:pt>
    <dgm:pt modelId="{7FCA27D2-FF14-924C-A6F2-1EAF3FAA90EF}" type="pres">
      <dgm:prSet presAssocID="{8512801E-B5C4-4C42-A6D0-C0A5BAC31370}" presName="linear" presStyleCnt="0">
        <dgm:presLayoutVars>
          <dgm:animLvl val="lvl"/>
          <dgm:resizeHandles val="exact"/>
        </dgm:presLayoutVars>
      </dgm:prSet>
      <dgm:spPr/>
    </dgm:pt>
    <dgm:pt modelId="{3B57AF9E-3585-EA4B-95C4-0973C395F1DB}" type="pres">
      <dgm:prSet presAssocID="{895B0E38-EE4E-47A6-A626-10B531BE1580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C924568E-92C5-4942-A6D1-220F385C2470}" type="pres">
      <dgm:prSet presAssocID="{005CD49A-A865-4758-B3D9-3C5F4F60F5BE}" presName="spacer" presStyleCnt="0"/>
      <dgm:spPr/>
    </dgm:pt>
    <dgm:pt modelId="{CAECB6B4-D1A4-C245-88ED-56BEC05C0CCC}" type="pres">
      <dgm:prSet presAssocID="{D4FAEEEE-642E-4FAF-953E-44841214D78E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728DBB30-6CF8-0843-9D90-88A5F9EB261D}" type="pres">
      <dgm:prSet presAssocID="{66C6AEA9-77FC-4CD1-9DD8-8E57557818F4}" presName="spacer" presStyleCnt="0"/>
      <dgm:spPr/>
    </dgm:pt>
    <dgm:pt modelId="{6C57F499-3847-C243-8053-42807E48FB66}" type="pres">
      <dgm:prSet presAssocID="{03F7CC14-6480-4B91-845B-D893284622D4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A5634B16-442E-B147-8BDE-CB17C528E8AD}" type="pres">
      <dgm:prSet presAssocID="{BC4C3C7B-02BC-4DB3-870C-30344ACEE0C6}" presName="spacer" presStyleCnt="0"/>
      <dgm:spPr/>
    </dgm:pt>
    <dgm:pt modelId="{4B1BCD28-1D29-B141-918C-B72C8B25335F}" type="pres">
      <dgm:prSet presAssocID="{5C5C10D3-3790-47F7-891E-2D705F067CC9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00B0676D-12FC-5942-9438-66CEC0FF0866}" type="pres">
      <dgm:prSet presAssocID="{5C5C10D3-3790-47F7-891E-2D705F067CC9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15DA9717-46CD-447B-99BE-7A878B50D3B1}" srcId="{8512801E-B5C4-4C42-A6D0-C0A5BAC31370}" destId="{D4FAEEEE-642E-4FAF-953E-44841214D78E}" srcOrd="1" destOrd="0" parTransId="{3F204E08-808B-460E-9D49-A4CEC290D0D8}" sibTransId="{66C6AEA9-77FC-4CD1-9DD8-8E57557818F4}"/>
    <dgm:cxn modelId="{495ABA17-2D8E-AB49-8AB0-18B93A56B898}" type="presOf" srcId="{895B0E38-EE4E-47A6-A626-10B531BE1580}" destId="{3B57AF9E-3585-EA4B-95C4-0973C395F1DB}" srcOrd="0" destOrd="0" presId="urn:microsoft.com/office/officeart/2005/8/layout/vList2"/>
    <dgm:cxn modelId="{08595B6D-546F-CD44-9971-C753913C12B7}" type="presOf" srcId="{5C5C10D3-3790-47F7-891E-2D705F067CC9}" destId="{4B1BCD28-1D29-B141-918C-B72C8B25335F}" srcOrd="0" destOrd="0" presId="urn:microsoft.com/office/officeart/2005/8/layout/vList2"/>
    <dgm:cxn modelId="{0CB0236E-AA89-8049-ADB7-7072B29B0E21}" type="presOf" srcId="{8512801E-B5C4-4C42-A6D0-C0A5BAC31370}" destId="{7FCA27D2-FF14-924C-A6F2-1EAF3FAA90EF}" srcOrd="0" destOrd="0" presId="urn:microsoft.com/office/officeart/2005/8/layout/vList2"/>
    <dgm:cxn modelId="{D9556675-607E-43DA-856C-D81B9B07E4CD}" srcId="{8512801E-B5C4-4C42-A6D0-C0A5BAC31370}" destId="{5C5C10D3-3790-47F7-891E-2D705F067CC9}" srcOrd="3" destOrd="0" parTransId="{FBD0ABE9-3FED-4CDF-96F3-7911158601A4}" sibTransId="{52C3D33F-C672-4BB5-BDDE-47D55E539D4D}"/>
    <dgm:cxn modelId="{8F272BA9-2D33-7E41-ADD7-F25E73DD3629}" type="presOf" srcId="{0E228693-407C-4E15-A498-8C68BAD99AC8}" destId="{00B0676D-12FC-5942-9438-66CEC0FF0866}" srcOrd="0" destOrd="0" presId="urn:microsoft.com/office/officeart/2005/8/layout/vList2"/>
    <dgm:cxn modelId="{0D5359AF-8F06-B74C-A940-BC59EC43127E}" type="presOf" srcId="{03F7CC14-6480-4B91-845B-D893284622D4}" destId="{6C57F499-3847-C243-8053-42807E48FB66}" srcOrd="0" destOrd="0" presId="urn:microsoft.com/office/officeart/2005/8/layout/vList2"/>
    <dgm:cxn modelId="{8664A7B3-CA79-EA45-92AA-BEC58C76C992}" type="presOf" srcId="{D4FAEEEE-642E-4FAF-953E-44841214D78E}" destId="{CAECB6B4-D1A4-C245-88ED-56BEC05C0CCC}" srcOrd="0" destOrd="0" presId="urn:microsoft.com/office/officeart/2005/8/layout/vList2"/>
    <dgm:cxn modelId="{873D29BF-BC3B-49D7-9F11-7046F58A55EC}" srcId="{8512801E-B5C4-4C42-A6D0-C0A5BAC31370}" destId="{895B0E38-EE4E-47A6-A626-10B531BE1580}" srcOrd="0" destOrd="0" parTransId="{122C6CFC-D38E-47CE-A672-95ECC0346502}" sibTransId="{005CD49A-A865-4758-B3D9-3C5F4F60F5BE}"/>
    <dgm:cxn modelId="{7C0A0DD4-B167-4201-B7AD-E378E3E907A1}" srcId="{8512801E-B5C4-4C42-A6D0-C0A5BAC31370}" destId="{03F7CC14-6480-4B91-845B-D893284622D4}" srcOrd="2" destOrd="0" parTransId="{7BAD0CD7-35D4-4F77-B7B7-947A1E5F9BD9}" sibTransId="{BC4C3C7B-02BC-4DB3-870C-30344ACEE0C6}"/>
    <dgm:cxn modelId="{372887FD-6E41-4510-8CF4-D59D53C1820C}" srcId="{5C5C10D3-3790-47F7-891E-2D705F067CC9}" destId="{0E228693-407C-4E15-A498-8C68BAD99AC8}" srcOrd="0" destOrd="0" parTransId="{6738108D-31DD-4969-80C4-1EE277BE2D48}" sibTransId="{DA5B90EE-5307-479E-ADCA-528E84AD9943}"/>
    <dgm:cxn modelId="{D09B7AE4-2F5B-5843-B3D6-12D53C579EC7}" type="presParOf" srcId="{7FCA27D2-FF14-924C-A6F2-1EAF3FAA90EF}" destId="{3B57AF9E-3585-EA4B-95C4-0973C395F1DB}" srcOrd="0" destOrd="0" presId="urn:microsoft.com/office/officeart/2005/8/layout/vList2"/>
    <dgm:cxn modelId="{92A0D5E6-2EA7-A840-8837-973E913033BA}" type="presParOf" srcId="{7FCA27D2-FF14-924C-A6F2-1EAF3FAA90EF}" destId="{C924568E-92C5-4942-A6D1-220F385C2470}" srcOrd="1" destOrd="0" presId="urn:microsoft.com/office/officeart/2005/8/layout/vList2"/>
    <dgm:cxn modelId="{03E70017-CE12-2E41-8E84-CBAEDF8A6F28}" type="presParOf" srcId="{7FCA27D2-FF14-924C-A6F2-1EAF3FAA90EF}" destId="{CAECB6B4-D1A4-C245-88ED-56BEC05C0CCC}" srcOrd="2" destOrd="0" presId="urn:microsoft.com/office/officeart/2005/8/layout/vList2"/>
    <dgm:cxn modelId="{AEDD02C8-7A3C-8D4A-AA20-C968648BFB6A}" type="presParOf" srcId="{7FCA27D2-FF14-924C-A6F2-1EAF3FAA90EF}" destId="{728DBB30-6CF8-0843-9D90-88A5F9EB261D}" srcOrd="3" destOrd="0" presId="urn:microsoft.com/office/officeart/2005/8/layout/vList2"/>
    <dgm:cxn modelId="{18D425BF-33B9-4A47-BB37-E25058B3009E}" type="presParOf" srcId="{7FCA27D2-FF14-924C-A6F2-1EAF3FAA90EF}" destId="{6C57F499-3847-C243-8053-42807E48FB66}" srcOrd="4" destOrd="0" presId="urn:microsoft.com/office/officeart/2005/8/layout/vList2"/>
    <dgm:cxn modelId="{1E3E4C46-649A-3C48-8147-28D719A045C9}" type="presParOf" srcId="{7FCA27D2-FF14-924C-A6F2-1EAF3FAA90EF}" destId="{A5634B16-442E-B147-8BDE-CB17C528E8AD}" srcOrd="5" destOrd="0" presId="urn:microsoft.com/office/officeart/2005/8/layout/vList2"/>
    <dgm:cxn modelId="{04D9EA45-78A2-394F-B4BA-1D0CB449A85A}" type="presParOf" srcId="{7FCA27D2-FF14-924C-A6F2-1EAF3FAA90EF}" destId="{4B1BCD28-1D29-B141-918C-B72C8B25335F}" srcOrd="6" destOrd="0" presId="urn:microsoft.com/office/officeart/2005/8/layout/vList2"/>
    <dgm:cxn modelId="{C17661C9-D173-B642-9ECC-DFEADEABA719}" type="presParOf" srcId="{7FCA27D2-FF14-924C-A6F2-1EAF3FAA90EF}" destId="{00B0676D-12FC-5942-9438-66CEC0FF0866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45772D4-3FB2-40A4-9152-60F93C8223F0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951D42D-5227-450E-83FB-6FA19C77F7B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Uno strumento comune per le survey è il </a:t>
          </a:r>
          <a:r>
            <a:rPr lang="en-US" b="1"/>
            <a:t>questionario</a:t>
          </a:r>
          <a:r>
            <a:rPr lang="en-US"/>
            <a:t>, utilizzando dati quantitativi (</a:t>
          </a:r>
          <a:r>
            <a:rPr lang="en-US" b="1"/>
            <a:t>dati numerici</a:t>
          </a:r>
          <a:r>
            <a:rPr lang="en-US"/>
            <a:t>) che sono facili da elaborare</a:t>
          </a:r>
        </a:p>
      </dgm:t>
    </dgm:pt>
    <dgm:pt modelId="{6A1849B0-E50F-40AA-990D-A557652EE7EB}" type="parTrans" cxnId="{81ECC44A-F95D-4DCF-9B3E-A2A149184823}">
      <dgm:prSet/>
      <dgm:spPr/>
      <dgm:t>
        <a:bodyPr/>
        <a:lstStyle/>
        <a:p>
          <a:endParaRPr lang="en-US"/>
        </a:p>
      </dgm:t>
    </dgm:pt>
    <dgm:pt modelId="{027C52CF-1FF2-480F-AAE7-939452425823}" type="sibTrans" cxnId="{81ECC44A-F95D-4DCF-9B3E-A2A149184823}">
      <dgm:prSet/>
      <dgm:spPr/>
      <dgm:t>
        <a:bodyPr/>
        <a:lstStyle/>
        <a:p>
          <a:endParaRPr lang="en-US"/>
        </a:p>
      </dgm:t>
    </dgm:pt>
    <dgm:pt modelId="{306AD93A-1691-430B-A0AE-12E475C3A25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Un'</a:t>
          </a:r>
          <a:r>
            <a:rPr lang="en-US" b="1"/>
            <a:t>intervista</a:t>
          </a:r>
          <a:r>
            <a:rPr lang="en-US"/>
            <a:t> quantitativa è una conversazione “</a:t>
          </a:r>
          <a:r>
            <a:rPr lang="en-US" i="1"/>
            <a:t>face to face</a:t>
          </a:r>
          <a:r>
            <a:rPr lang="en-US"/>
            <a:t>” tra il ricercatore e il soggetto e offre un modo di condurre indagini in cui i partecipanti sono liberi di rispondere come desiderano dentro un range di opzioni di risposta definite.</a:t>
          </a:r>
        </a:p>
      </dgm:t>
    </dgm:pt>
    <dgm:pt modelId="{EAB61681-9F52-4000-9A97-F126D6ABD063}" type="parTrans" cxnId="{0580F536-7683-4C85-BEAE-8D9139935D85}">
      <dgm:prSet/>
      <dgm:spPr/>
      <dgm:t>
        <a:bodyPr/>
        <a:lstStyle/>
        <a:p>
          <a:endParaRPr lang="en-US"/>
        </a:p>
      </dgm:t>
    </dgm:pt>
    <dgm:pt modelId="{E6EE3751-FFF2-4276-BA04-975174694728}" type="sibTrans" cxnId="{0580F536-7683-4C85-BEAE-8D9139935D85}">
      <dgm:prSet/>
      <dgm:spPr/>
      <dgm:t>
        <a:bodyPr/>
        <a:lstStyle/>
        <a:p>
          <a:endParaRPr lang="en-US"/>
        </a:p>
      </dgm:t>
    </dgm:pt>
    <dgm:pt modelId="{04B676F7-8152-4FF5-8AB5-3F39F1790BCE}" type="pres">
      <dgm:prSet presAssocID="{645772D4-3FB2-40A4-9152-60F93C8223F0}" presName="root" presStyleCnt="0">
        <dgm:presLayoutVars>
          <dgm:dir/>
          <dgm:resizeHandles val="exact"/>
        </dgm:presLayoutVars>
      </dgm:prSet>
      <dgm:spPr/>
    </dgm:pt>
    <dgm:pt modelId="{71144A0F-71E6-45ED-B35B-8EA50B487560}" type="pres">
      <dgm:prSet presAssocID="{7951D42D-5227-450E-83FB-6FA19C77F7B6}" presName="compNode" presStyleCnt="0"/>
      <dgm:spPr/>
    </dgm:pt>
    <dgm:pt modelId="{866F9C66-9BB3-42E3-9795-54DB44EAB457}" type="pres">
      <dgm:prSet presAssocID="{7951D42D-5227-450E-83FB-6FA19C77F7B6}" presName="bgRect" presStyleLbl="bgShp" presStyleIdx="0" presStyleCnt="2"/>
      <dgm:spPr/>
    </dgm:pt>
    <dgm:pt modelId="{E08007F3-0043-4218-95E6-42AB27DED395}" type="pres">
      <dgm:prSet presAssocID="{7951D42D-5227-450E-83FB-6FA19C77F7B6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ipboard"/>
        </a:ext>
      </dgm:extLst>
    </dgm:pt>
    <dgm:pt modelId="{85108128-F7BC-4C81-A7CD-F6984AEF7B5F}" type="pres">
      <dgm:prSet presAssocID="{7951D42D-5227-450E-83FB-6FA19C77F7B6}" presName="spaceRect" presStyleCnt="0"/>
      <dgm:spPr/>
    </dgm:pt>
    <dgm:pt modelId="{F836D7B3-B134-44DA-97A9-5D9B6DCFADD7}" type="pres">
      <dgm:prSet presAssocID="{7951D42D-5227-450E-83FB-6FA19C77F7B6}" presName="parTx" presStyleLbl="revTx" presStyleIdx="0" presStyleCnt="2">
        <dgm:presLayoutVars>
          <dgm:chMax val="0"/>
          <dgm:chPref val="0"/>
        </dgm:presLayoutVars>
      </dgm:prSet>
      <dgm:spPr/>
    </dgm:pt>
    <dgm:pt modelId="{24F65A35-26E3-4D08-9D77-F5F69D3FF090}" type="pres">
      <dgm:prSet presAssocID="{027C52CF-1FF2-480F-AAE7-939452425823}" presName="sibTrans" presStyleCnt="0"/>
      <dgm:spPr/>
    </dgm:pt>
    <dgm:pt modelId="{130CEB30-2862-4CB0-9D64-7C20DB177DC3}" type="pres">
      <dgm:prSet presAssocID="{306AD93A-1691-430B-A0AE-12E475C3A255}" presName="compNode" presStyleCnt="0"/>
      <dgm:spPr/>
    </dgm:pt>
    <dgm:pt modelId="{0AA1132F-D394-4B65-B64A-83E3A6B9EAD6}" type="pres">
      <dgm:prSet presAssocID="{306AD93A-1691-430B-A0AE-12E475C3A255}" presName="bgRect" presStyleLbl="bgShp" presStyleIdx="1" presStyleCnt="2"/>
      <dgm:spPr/>
    </dgm:pt>
    <dgm:pt modelId="{43F3A323-009C-49AA-A413-4FB220AFA1FC}" type="pres">
      <dgm:prSet presAssocID="{306AD93A-1691-430B-A0AE-12E475C3A255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tatistics"/>
        </a:ext>
      </dgm:extLst>
    </dgm:pt>
    <dgm:pt modelId="{552F3683-1863-4206-9107-1C8335436F11}" type="pres">
      <dgm:prSet presAssocID="{306AD93A-1691-430B-A0AE-12E475C3A255}" presName="spaceRect" presStyleCnt="0"/>
      <dgm:spPr/>
    </dgm:pt>
    <dgm:pt modelId="{0B988774-0804-4381-81ED-672B5C784247}" type="pres">
      <dgm:prSet presAssocID="{306AD93A-1691-430B-A0AE-12E475C3A255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91605500-CB8E-4496-8C97-FE2D76C2F0F1}" type="presOf" srcId="{7951D42D-5227-450E-83FB-6FA19C77F7B6}" destId="{F836D7B3-B134-44DA-97A9-5D9B6DCFADD7}" srcOrd="0" destOrd="0" presId="urn:microsoft.com/office/officeart/2018/2/layout/IconVerticalSolidList"/>
    <dgm:cxn modelId="{0580F536-7683-4C85-BEAE-8D9139935D85}" srcId="{645772D4-3FB2-40A4-9152-60F93C8223F0}" destId="{306AD93A-1691-430B-A0AE-12E475C3A255}" srcOrd="1" destOrd="0" parTransId="{EAB61681-9F52-4000-9A97-F126D6ABD063}" sibTransId="{E6EE3751-FFF2-4276-BA04-975174694728}"/>
    <dgm:cxn modelId="{81ECC44A-F95D-4DCF-9B3E-A2A149184823}" srcId="{645772D4-3FB2-40A4-9152-60F93C8223F0}" destId="{7951D42D-5227-450E-83FB-6FA19C77F7B6}" srcOrd="0" destOrd="0" parTransId="{6A1849B0-E50F-40AA-990D-A557652EE7EB}" sibTransId="{027C52CF-1FF2-480F-AAE7-939452425823}"/>
    <dgm:cxn modelId="{FF5343C4-3027-4F7C-BB2D-7758B013D242}" type="presOf" srcId="{645772D4-3FB2-40A4-9152-60F93C8223F0}" destId="{04B676F7-8152-4FF5-8AB5-3F39F1790BCE}" srcOrd="0" destOrd="0" presId="urn:microsoft.com/office/officeart/2018/2/layout/IconVerticalSolidList"/>
    <dgm:cxn modelId="{D47451CC-CE0A-4451-BCB8-189590C559DE}" type="presOf" srcId="{306AD93A-1691-430B-A0AE-12E475C3A255}" destId="{0B988774-0804-4381-81ED-672B5C784247}" srcOrd="0" destOrd="0" presId="urn:microsoft.com/office/officeart/2018/2/layout/IconVerticalSolidList"/>
    <dgm:cxn modelId="{A0F2EFA0-616C-4171-AFDA-F5630F3B496A}" type="presParOf" srcId="{04B676F7-8152-4FF5-8AB5-3F39F1790BCE}" destId="{71144A0F-71E6-45ED-B35B-8EA50B487560}" srcOrd="0" destOrd="0" presId="urn:microsoft.com/office/officeart/2018/2/layout/IconVerticalSolidList"/>
    <dgm:cxn modelId="{C0A62C55-BD20-4149-8A68-69F943386F2B}" type="presParOf" srcId="{71144A0F-71E6-45ED-B35B-8EA50B487560}" destId="{866F9C66-9BB3-42E3-9795-54DB44EAB457}" srcOrd="0" destOrd="0" presId="urn:microsoft.com/office/officeart/2018/2/layout/IconVerticalSolidList"/>
    <dgm:cxn modelId="{395B0A72-CE70-4A6E-AB1D-453B9A48D992}" type="presParOf" srcId="{71144A0F-71E6-45ED-B35B-8EA50B487560}" destId="{E08007F3-0043-4218-95E6-42AB27DED395}" srcOrd="1" destOrd="0" presId="urn:microsoft.com/office/officeart/2018/2/layout/IconVerticalSolidList"/>
    <dgm:cxn modelId="{8890D510-B5AB-49C3-8708-EFB829A6163C}" type="presParOf" srcId="{71144A0F-71E6-45ED-B35B-8EA50B487560}" destId="{85108128-F7BC-4C81-A7CD-F6984AEF7B5F}" srcOrd="2" destOrd="0" presId="urn:microsoft.com/office/officeart/2018/2/layout/IconVerticalSolidList"/>
    <dgm:cxn modelId="{192B3A2E-01F4-4321-B62D-9E4D76B16A29}" type="presParOf" srcId="{71144A0F-71E6-45ED-B35B-8EA50B487560}" destId="{F836D7B3-B134-44DA-97A9-5D9B6DCFADD7}" srcOrd="3" destOrd="0" presId="urn:microsoft.com/office/officeart/2018/2/layout/IconVerticalSolidList"/>
    <dgm:cxn modelId="{39A81A3C-7833-4780-8532-7FD18ADEDE23}" type="presParOf" srcId="{04B676F7-8152-4FF5-8AB5-3F39F1790BCE}" destId="{24F65A35-26E3-4D08-9D77-F5F69D3FF090}" srcOrd="1" destOrd="0" presId="urn:microsoft.com/office/officeart/2018/2/layout/IconVerticalSolidList"/>
    <dgm:cxn modelId="{CA0DD730-F920-4A77-A4CB-641ABE6C1599}" type="presParOf" srcId="{04B676F7-8152-4FF5-8AB5-3F39F1790BCE}" destId="{130CEB30-2862-4CB0-9D64-7C20DB177DC3}" srcOrd="2" destOrd="0" presId="urn:microsoft.com/office/officeart/2018/2/layout/IconVerticalSolidList"/>
    <dgm:cxn modelId="{25D76C00-E36A-49DA-B5E6-A58644038AF5}" type="presParOf" srcId="{130CEB30-2862-4CB0-9D64-7C20DB177DC3}" destId="{0AA1132F-D394-4B65-B64A-83E3A6B9EAD6}" srcOrd="0" destOrd="0" presId="urn:microsoft.com/office/officeart/2018/2/layout/IconVerticalSolidList"/>
    <dgm:cxn modelId="{A8406BAC-3E41-412C-943A-20AF98426524}" type="presParOf" srcId="{130CEB30-2862-4CB0-9D64-7C20DB177DC3}" destId="{43F3A323-009C-49AA-A413-4FB220AFA1FC}" srcOrd="1" destOrd="0" presId="urn:microsoft.com/office/officeart/2018/2/layout/IconVerticalSolidList"/>
    <dgm:cxn modelId="{6C9D8C29-B502-4E15-ADAD-69971649A457}" type="presParOf" srcId="{130CEB30-2862-4CB0-9D64-7C20DB177DC3}" destId="{552F3683-1863-4206-9107-1C8335436F11}" srcOrd="2" destOrd="0" presId="urn:microsoft.com/office/officeart/2018/2/layout/IconVerticalSolidList"/>
    <dgm:cxn modelId="{D7AF29AC-FF86-4813-9BF2-1BCC0EA330FC}" type="presParOf" srcId="{130CEB30-2862-4CB0-9D64-7C20DB177DC3}" destId="{0B988774-0804-4381-81ED-672B5C784247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5BD0721-9389-4D94-94E3-D0E256B7D239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1B3F2473-68E3-4CA5-BD95-4151E790BEDE}">
      <dgm:prSet/>
      <dgm:spPr/>
      <dgm:t>
        <a:bodyPr/>
        <a:lstStyle/>
        <a:p>
          <a:r>
            <a:rPr lang="en-US"/>
            <a:t>Le organizzazioni raccolgono molti dati, di più di quelli che pensano di avere e molti altri potrebbero essere disponibili con qualche attenzione. Esempio:</a:t>
          </a:r>
        </a:p>
      </dgm:t>
    </dgm:pt>
    <dgm:pt modelId="{1D026E80-E1E6-445A-AAAD-CA168F83AEAB}" type="parTrans" cxnId="{EDC203CE-A5B2-4468-8254-3C6F46F33549}">
      <dgm:prSet/>
      <dgm:spPr/>
      <dgm:t>
        <a:bodyPr/>
        <a:lstStyle/>
        <a:p>
          <a:endParaRPr lang="en-US"/>
        </a:p>
      </dgm:t>
    </dgm:pt>
    <dgm:pt modelId="{F22FB905-C607-4588-AB32-D858DB007EAF}" type="sibTrans" cxnId="{EDC203CE-A5B2-4468-8254-3C6F46F33549}">
      <dgm:prSet/>
      <dgm:spPr/>
      <dgm:t>
        <a:bodyPr/>
        <a:lstStyle/>
        <a:p>
          <a:endParaRPr lang="en-US"/>
        </a:p>
      </dgm:t>
    </dgm:pt>
    <dgm:pt modelId="{355261D5-3B69-49EF-9B2C-9490411FB1DA}">
      <dgm:prSet/>
      <dgm:spPr/>
      <dgm:t>
        <a:bodyPr/>
        <a:lstStyle/>
        <a:p>
          <a:r>
            <a:rPr lang="en-US"/>
            <a:t>Gestione del personale, carichi di lavoro</a:t>
          </a:r>
        </a:p>
      </dgm:t>
    </dgm:pt>
    <dgm:pt modelId="{4305FE63-D88F-4CC8-8643-E4156CED6B3A}" type="parTrans" cxnId="{1BFECCA9-3140-439E-98C7-8B796E32CF17}">
      <dgm:prSet/>
      <dgm:spPr/>
      <dgm:t>
        <a:bodyPr/>
        <a:lstStyle/>
        <a:p>
          <a:endParaRPr lang="en-US"/>
        </a:p>
      </dgm:t>
    </dgm:pt>
    <dgm:pt modelId="{3C7663EA-1103-445A-819E-CED15BA14868}" type="sibTrans" cxnId="{1BFECCA9-3140-439E-98C7-8B796E32CF17}">
      <dgm:prSet/>
      <dgm:spPr/>
      <dgm:t>
        <a:bodyPr/>
        <a:lstStyle/>
        <a:p>
          <a:endParaRPr lang="en-US"/>
        </a:p>
      </dgm:t>
    </dgm:pt>
    <dgm:pt modelId="{48511151-5248-42DC-B3CB-9735FCC456CB}">
      <dgm:prSet/>
      <dgm:spPr/>
      <dgm:t>
        <a:bodyPr/>
        <a:lstStyle/>
        <a:p>
          <a:r>
            <a:rPr lang="en-GB"/>
            <a:t>G</a:t>
          </a:r>
          <a:r>
            <a:rPr lang="en-US"/>
            <a:t>estione commesse</a:t>
          </a:r>
        </a:p>
      </dgm:t>
    </dgm:pt>
    <dgm:pt modelId="{CD278938-846C-4E17-BEF2-5AFDBABDCD51}" type="parTrans" cxnId="{54093D13-33F7-4DD0-B705-240BB03F1D1A}">
      <dgm:prSet/>
      <dgm:spPr/>
      <dgm:t>
        <a:bodyPr/>
        <a:lstStyle/>
        <a:p>
          <a:endParaRPr lang="en-US"/>
        </a:p>
      </dgm:t>
    </dgm:pt>
    <dgm:pt modelId="{F4272BD6-06B8-49EE-A896-DD9F771D3E7B}" type="sibTrans" cxnId="{54093D13-33F7-4DD0-B705-240BB03F1D1A}">
      <dgm:prSet/>
      <dgm:spPr/>
      <dgm:t>
        <a:bodyPr/>
        <a:lstStyle/>
        <a:p>
          <a:endParaRPr lang="en-US"/>
        </a:p>
      </dgm:t>
    </dgm:pt>
    <dgm:pt modelId="{8DEDA464-4BA1-4772-AA70-4EC19E24D2D3}">
      <dgm:prSet/>
      <dgm:spPr/>
      <dgm:t>
        <a:bodyPr/>
        <a:lstStyle/>
        <a:p>
          <a:r>
            <a:rPr lang="en-GB"/>
            <a:t>I</a:t>
          </a:r>
          <a:r>
            <a:rPr lang="en-US"/>
            <a:t>niziative estemporanee</a:t>
          </a:r>
        </a:p>
      </dgm:t>
    </dgm:pt>
    <dgm:pt modelId="{D65490E4-A6F6-4404-B120-CC650AC5CB6D}" type="parTrans" cxnId="{E15E7513-7C34-4EAD-A87C-313C8EAE7324}">
      <dgm:prSet/>
      <dgm:spPr/>
      <dgm:t>
        <a:bodyPr/>
        <a:lstStyle/>
        <a:p>
          <a:endParaRPr lang="en-US"/>
        </a:p>
      </dgm:t>
    </dgm:pt>
    <dgm:pt modelId="{11037FB6-739A-4EEF-A9AE-52980E9BD05F}" type="sibTrans" cxnId="{E15E7513-7C34-4EAD-A87C-313C8EAE7324}">
      <dgm:prSet/>
      <dgm:spPr/>
      <dgm:t>
        <a:bodyPr/>
        <a:lstStyle/>
        <a:p>
          <a:endParaRPr lang="en-US"/>
        </a:p>
      </dgm:t>
    </dgm:pt>
    <dgm:pt modelId="{B843FE49-B62E-4929-B5DD-BEEBFC712B81}">
      <dgm:prSet/>
      <dgm:spPr/>
      <dgm:t>
        <a:bodyPr/>
        <a:lstStyle/>
        <a:p>
          <a:r>
            <a:rPr lang="en-GB"/>
            <a:t>R</a:t>
          </a:r>
          <a:r>
            <a:rPr lang="en-US"/>
            <a:t>apporti con l’esterno</a:t>
          </a:r>
        </a:p>
      </dgm:t>
    </dgm:pt>
    <dgm:pt modelId="{1531CCBD-A668-4B3B-87EA-D8186E51C4AA}" type="parTrans" cxnId="{56B2CB69-E690-4F9E-BE5C-80C37D8142AC}">
      <dgm:prSet/>
      <dgm:spPr/>
      <dgm:t>
        <a:bodyPr/>
        <a:lstStyle/>
        <a:p>
          <a:endParaRPr lang="en-US"/>
        </a:p>
      </dgm:t>
    </dgm:pt>
    <dgm:pt modelId="{3AB8786E-AE19-4F7C-9185-90A55F9E6A07}" type="sibTrans" cxnId="{56B2CB69-E690-4F9E-BE5C-80C37D8142AC}">
      <dgm:prSet/>
      <dgm:spPr/>
      <dgm:t>
        <a:bodyPr/>
        <a:lstStyle/>
        <a:p>
          <a:endParaRPr lang="en-US"/>
        </a:p>
      </dgm:t>
    </dgm:pt>
    <dgm:pt modelId="{01238FCE-E0F0-4193-B454-507E20452796}">
      <dgm:prSet/>
      <dgm:spPr/>
      <dgm:t>
        <a:bodyPr/>
        <a:lstStyle/>
        <a:p>
          <a:r>
            <a:rPr lang="en-GB"/>
            <a:t>C</a:t>
          </a:r>
          <a:r>
            <a:rPr lang="en-US"/>
            <a:t>ertificazioni e brand</a:t>
          </a:r>
        </a:p>
      </dgm:t>
    </dgm:pt>
    <dgm:pt modelId="{6B7EE392-BB6E-4171-A427-E10C9F46A187}" type="parTrans" cxnId="{8BAF6EEA-257A-41D1-ACCC-61EA9950197B}">
      <dgm:prSet/>
      <dgm:spPr/>
      <dgm:t>
        <a:bodyPr/>
        <a:lstStyle/>
        <a:p>
          <a:endParaRPr lang="en-US"/>
        </a:p>
      </dgm:t>
    </dgm:pt>
    <dgm:pt modelId="{186A4599-CB5B-47A7-AB98-45679ED469BB}" type="sibTrans" cxnId="{8BAF6EEA-257A-41D1-ACCC-61EA9950197B}">
      <dgm:prSet/>
      <dgm:spPr/>
      <dgm:t>
        <a:bodyPr/>
        <a:lstStyle/>
        <a:p>
          <a:endParaRPr lang="en-US"/>
        </a:p>
      </dgm:t>
    </dgm:pt>
    <dgm:pt modelId="{AB67CD43-22D6-4BC9-9C10-E82CFCDF4AC4}">
      <dgm:prSet/>
      <dgm:spPr/>
      <dgm:t>
        <a:bodyPr/>
        <a:lstStyle/>
        <a:p>
          <a:r>
            <a:rPr lang="en-GB"/>
            <a:t>R</a:t>
          </a:r>
          <a:r>
            <a:rPr lang="en-US"/>
            <a:t>ilevatori automatici </a:t>
          </a:r>
        </a:p>
      </dgm:t>
    </dgm:pt>
    <dgm:pt modelId="{DFC94294-95D0-4ADD-A8BB-274654E3C956}" type="parTrans" cxnId="{407CFBC7-EABC-4FC1-BB95-26359BC8DD8D}">
      <dgm:prSet/>
      <dgm:spPr/>
      <dgm:t>
        <a:bodyPr/>
        <a:lstStyle/>
        <a:p>
          <a:endParaRPr lang="en-US"/>
        </a:p>
      </dgm:t>
    </dgm:pt>
    <dgm:pt modelId="{1BDC7E25-055D-4B2D-893E-6D97201CC960}" type="sibTrans" cxnId="{407CFBC7-EABC-4FC1-BB95-26359BC8DD8D}">
      <dgm:prSet/>
      <dgm:spPr/>
      <dgm:t>
        <a:bodyPr/>
        <a:lstStyle/>
        <a:p>
          <a:endParaRPr lang="en-US"/>
        </a:p>
      </dgm:t>
    </dgm:pt>
    <dgm:pt modelId="{695A6252-4E11-4FC5-99D9-0BAC4DC8D919}">
      <dgm:prSet/>
      <dgm:spPr/>
      <dgm:t>
        <a:bodyPr/>
        <a:lstStyle/>
        <a:p>
          <a:r>
            <a:rPr lang="en-US"/>
            <a:t>Tecnostruttura</a:t>
          </a:r>
        </a:p>
      </dgm:t>
    </dgm:pt>
    <dgm:pt modelId="{992D44D5-DA06-4D88-A0AB-46802AF4AF42}" type="parTrans" cxnId="{782B22C9-D66D-4CDA-BDF4-AE048F0E69F9}">
      <dgm:prSet/>
      <dgm:spPr/>
      <dgm:t>
        <a:bodyPr/>
        <a:lstStyle/>
        <a:p>
          <a:endParaRPr lang="en-US"/>
        </a:p>
      </dgm:t>
    </dgm:pt>
    <dgm:pt modelId="{DEC4482E-F168-44B8-B3E1-9EE401D79426}" type="sibTrans" cxnId="{782B22C9-D66D-4CDA-BDF4-AE048F0E69F9}">
      <dgm:prSet/>
      <dgm:spPr/>
      <dgm:t>
        <a:bodyPr/>
        <a:lstStyle/>
        <a:p>
          <a:endParaRPr lang="en-US"/>
        </a:p>
      </dgm:t>
    </dgm:pt>
    <dgm:pt modelId="{D5ECD843-2227-405F-89F9-AA285AFC3388}">
      <dgm:prSet/>
      <dgm:spPr/>
      <dgm:t>
        <a:bodyPr/>
        <a:lstStyle/>
        <a:p>
          <a:r>
            <a:rPr lang="en-US"/>
            <a:t>Le tecniche BIG Data vanno proprio nella direzione di ridurre le complessità </a:t>
          </a:r>
        </a:p>
      </dgm:t>
    </dgm:pt>
    <dgm:pt modelId="{25623196-28ED-4EA5-A627-4E73FB415AFB}" type="parTrans" cxnId="{8850437A-CB68-44BE-964D-6E34332AA03F}">
      <dgm:prSet/>
      <dgm:spPr/>
      <dgm:t>
        <a:bodyPr/>
        <a:lstStyle/>
        <a:p>
          <a:endParaRPr lang="en-US"/>
        </a:p>
      </dgm:t>
    </dgm:pt>
    <dgm:pt modelId="{4584385C-52F9-4C0A-A9E7-AD061F126639}" type="sibTrans" cxnId="{8850437A-CB68-44BE-964D-6E34332AA03F}">
      <dgm:prSet/>
      <dgm:spPr/>
      <dgm:t>
        <a:bodyPr/>
        <a:lstStyle/>
        <a:p>
          <a:endParaRPr lang="en-US"/>
        </a:p>
      </dgm:t>
    </dgm:pt>
    <dgm:pt modelId="{01E5F3E5-3738-462E-B064-AB3701B4FD01}">
      <dgm:prSet/>
      <dgm:spPr/>
      <dgm:t>
        <a:bodyPr/>
        <a:lstStyle/>
        <a:p>
          <a:r>
            <a:rPr lang="en-US" b="1"/>
            <a:t>Data mining: </a:t>
          </a:r>
          <a:r>
            <a:rPr lang="en-US"/>
            <a:t>esplorazione e comprensione delle matrici di dati</a:t>
          </a:r>
        </a:p>
      </dgm:t>
    </dgm:pt>
    <dgm:pt modelId="{90725E1C-C5EB-47C7-845A-81482E69AFFD}" type="parTrans" cxnId="{476F7357-0182-4364-A849-6680CB753172}">
      <dgm:prSet/>
      <dgm:spPr/>
      <dgm:t>
        <a:bodyPr/>
        <a:lstStyle/>
        <a:p>
          <a:endParaRPr lang="en-US"/>
        </a:p>
      </dgm:t>
    </dgm:pt>
    <dgm:pt modelId="{D576850A-1FAD-4E9A-A26C-BD805E34B450}" type="sibTrans" cxnId="{476F7357-0182-4364-A849-6680CB753172}">
      <dgm:prSet/>
      <dgm:spPr/>
      <dgm:t>
        <a:bodyPr/>
        <a:lstStyle/>
        <a:p>
          <a:endParaRPr lang="en-US"/>
        </a:p>
      </dgm:t>
    </dgm:pt>
    <dgm:pt modelId="{6DE2487B-EA4F-4D06-ACEC-756FD4CA1CFE}">
      <dgm:prSet/>
      <dgm:spPr/>
      <dgm:t>
        <a:bodyPr/>
        <a:lstStyle/>
        <a:p>
          <a:r>
            <a:rPr lang="en-US" b="1"/>
            <a:t>Deep learning/Machine learning: </a:t>
          </a:r>
          <a:r>
            <a:rPr lang="en-US"/>
            <a:t>migliorare la risposta su una task “apprendendo dai dati”</a:t>
          </a:r>
        </a:p>
      </dgm:t>
    </dgm:pt>
    <dgm:pt modelId="{FAEA0594-08B9-4190-9EAE-663D316B5750}" type="parTrans" cxnId="{75C31E20-B690-40E0-935F-71941D445511}">
      <dgm:prSet/>
      <dgm:spPr/>
      <dgm:t>
        <a:bodyPr/>
        <a:lstStyle/>
        <a:p>
          <a:endParaRPr lang="en-US"/>
        </a:p>
      </dgm:t>
    </dgm:pt>
    <dgm:pt modelId="{54E27543-20F3-4639-8AD4-0CBD3B62B493}" type="sibTrans" cxnId="{75C31E20-B690-40E0-935F-71941D445511}">
      <dgm:prSet/>
      <dgm:spPr/>
      <dgm:t>
        <a:bodyPr/>
        <a:lstStyle/>
        <a:p>
          <a:endParaRPr lang="en-US"/>
        </a:p>
      </dgm:t>
    </dgm:pt>
    <dgm:pt modelId="{9CD8EAEE-4960-4966-8C21-A4AF7A506C5E}">
      <dgm:prSet/>
      <dgm:spPr/>
      <dgm:t>
        <a:bodyPr/>
        <a:lstStyle/>
        <a:p>
          <a:r>
            <a:rPr lang="en-US" b="1"/>
            <a:t>AI</a:t>
          </a:r>
          <a:r>
            <a:rPr lang="en-US"/>
            <a:t>: elaborare algoritmi che rendano automatizzabili azioni complesse</a:t>
          </a:r>
        </a:p>
      </dgm:t>
    </dgm:pt>
    <dgm:pt modelId="{7A6217F4-C778-4F1C-9DA8-037894183060}" type="parTrans" cxnId="{96D85249-31B5-4059-AC34-6F97D5AD8E0E}">
      <dgm:prSet/>
      <dgm:spPr/>
      <dgm:t>
        <a:bodyPr/>
        <a:lstStyle/>
        <a:p>
          <a:endParaRPr lang="en-US"/>
        </a:p>
      </dgm:t>
    </dgm:pt>
    <dgm:pt modelId="{8C99D0BD-6DA6-4500-9CB0-8A22D8B66081}" type="sibTrans" cxnId="{96D85249-31B5-4059-AC34-6F97D5AD8E0E}">
      <dgm:prSet/>
      <dgm:spPr/>
      <dgm:t>
        <a:bodyPr/>
        <a:lstStyle/>
        <a:p>
          <a:endParaRPr lang="en-US"/>
        </a:p>
      </dgm:t>
    </dgm:pt>
    <dgm:pt modelId="{367D25C2-2FD7-0346-B1B0-9BA9D8517041}" type="pres">
      <dgm:prSet presAssocID="{C5BD0721-9389-4D94-94E3-D0E256B7D239}" presName="Name0" presStyleCnt="0">
        <dgm:presLayoutVars>
          <dgm:dir/>
          <dgm:animLvl val="lvl"/>
          <dgm:resizeHandles val="exact"/>
        </dgm:presLayoutVars>
      </dgm:prSet>
      <dgm:spPr/>
    </dgm:pt>
    <dgm:pt modelId="{F27A05C2-F04B-1C4A-A5AB-C1B3AFE2516E}" type="pres">
      <dgm:prSet presAssocID="{1B3F2473-68E3-4CA5-BD95-4151E790BEDE}" presName="composite" presStyleCnt="0"/>
      <dgm:spPr/>
    </dgm:pt>
    <dgm:pt modelId="{986AB55E-EA94-0248-A170-03D46FB70F23}" type="pres">
      <dgm:prSet presAssocID="{1B3F2473-68E3-4CA5-BD95-4151E790BEDE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26445DE6-1497-924A-898F-2DE75F7B6B5B}" type="pres">
      <dgm:prSet presAssocID="{1B3F2473-68E3-4CA5-BD95-4151E790BEDE}" presName="desTx" presStyleLbl="alignAccFollowNode1" presStyleIdx="0" presStyleCnt="2">
        <dgm:presLayoutVars>
          <dgm:bulletEnabled val="1"/>
        </dgm:presLayoutVars>
      </dgm:prSet>
      <dgm:spPr/>
    </dgm:pt>
    <dgm:pt modelId="{B5D5D912-A6FC-E94F-9BFF-F27447E4FF75}" type="pres">
      <dgm:prSet presAssocID="{F22FB905-C607-4588-AB32-D858DB007EAF}" presName="space" presStyleCnt="0"/>
      <dgm:spPr/>
    </dgm:pt>
    <dgm:pt modelId="{937AA717-E1A6-D54D-BE2B-FC6C7D58BACE}" type="pres">
      <dgm:prSet presAssocID="{D5ECD843-2227-405F-89F9-AA285AFC3388}" presName="composite" presStyleCnt="0"/>
      <dgm:spPr/>
    </dgm:pt>
    <dgm:pt modelId="{1D172475-3157-E947-83F3-F4FE4C6AB092}" type="pres">
      <dgm:prSet presAssocID="{D5ECD843-2227-405F-89F9-AA285AFC3388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6A14EC32-3FEC-534C-841A-3FF34EA24E77}" type="pres">
      <dgm:prSet presAssocID="{D5ECD843-2227-405F-89F9-AA285AFC3388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B8804805-9DEB-C146-9C87-F4691CAB7A50}" type="presOf" srcId="{B843FE49-B62E-4929-B5DD-BEEBFC712B81}" destId="{26445DE6-1497-924A-898F-2DE75F7B6B5B}" srcOrd="0" destOrd="3" presId="urn:microsoft.com/office/officeart/2005/8/layout/hList1"/>
    <dgm:cxn modelId="{54093D13-33F7-4DD0-B705-240BB03F1D1A}" srcId="{1B3F2473-68E3-4CA5-BD95-4151E790BEDE}" destId="{48511151-5248-42DC-B3CB-9735FCC456CB}" srcOrd="1" destOrd="0" parTransId="{CD278938-846C-4E17-BEF2-5AFDBABDCD51}" sibTransId="{F4272BD6-06B8-49EE-A896-DD9F771D3E7B}"/>
    <dgm:cxn modelId="{E15E7513-7C34-4EAD-A87C-313C8EAE7324}" srcId="{1B3F2473-68E3-4CA5-BD95-4151E790BEDE}" destId="{8DEDA464-4BA1-4772-AA70-4EC19E24D2D3}" srcOrd="2" destOrd="0" parTransId="{D65490E4-A6F6-4404-B120-CC650AC5CB6D}" sibTransId="{11037FB6-739A-4EEF-A9AE-52980E9BD05F}"/>
    <dgm:cxn modelId="{530AB517-74FB-0048-88F4-E1C911AEAE7E}" type="presOf" srcId="{355261D5-3B69-49EF-9B2C-9490411FB1DA}" destId="{26445DE6-1497-924A-898F-2DE75F7B6B5B}" srcOrd="0" destOrd="0" presId="urn:microsoft.com/office/officeart/2005/8/layout/hList1"/>
    <dgm:cxn modelId="{75C31E20-B690-40E0-935F-71941D445511}" srcId="{D5ECD843-2227-405F-89F9-AA285AFC3388}" destId="{6DE2487B-EA4F-4D06-ACEC-756FD4CA1CFE}" srcOrd="1" destOrd="0" parTransId="{FAEA0594-08B9-4190-9EAE-663D316B5750}" sibTransId="{54E27543-20F3-4639-8AD4-0CBD3B62B493}"/>
    <dgm:cxn modelId="{9901F822-7B86-B840-B145-CD14860F775C}" type="presOf" srcId="{AB67CD43-22D6-4BC9-9C10-E82CFCDF4AC4}" destId="{26445DE6-1497-924A-898F-2DE75F7B6B5B}" srcOrd="0" destOrd="5" presId="urn:microsoft.com/office/officeart/2005/8/layout/hList1"/>
    <dgm:cxn modelId="{2D88183C-DCFD-7245-820B-EC087F034F85}" type="presOf" srcId="{C5BD0721-9389-4D94-94E3-D0E256B7D239}" destId="{367D25C2-2FD7-0346-B1B0-9BA9D8517041}" srcOrd="0" destOrd="0" presId="urn:microsoft.com/office/officeart/2005/8/layout/hList1"/>
    <dgm:cxn modelId="{96D85249-31B5-4059-AC34-6F97D5AD8E0E}" srcId="{D5ECD843-2227-405F-89F9-AA285AFC3388}" destId="{9CD8EAEE-4960-4966-8C21-A4AF7A506C5E}" srcOrd="2" destOrd="0" parTransId="{7A6217F4-C778-4F1C-9DA8-037894183060}" sibTransId="{8C99D0BD-6DA6-4500-9CB0-8A22D8B66081}"/>
    <dgm:cxn modelId="{476F7357-0182-4364-A849-6680CB753172}" srcId="{D5ECD843-2227-405F-89F9-AA285AFC3388}" destId="{01E5F3E5-3738-462E-B064-AB3701B4FD01}" srcOrd="0" destOrd="0" parTransId="{90725E1C-C5EB-47C7-845A-81482E69AFFD}" sibTransId="{D576850A-1FAD-4E9A-A26C-BD805E34B450}"/>
    <dgm:cxn modelId="{56B2CB69-E690-4F9E-BE5C-80C37D8142AC}" srcId="{1B3F2473-68E3-4CA5-BD95-4151E790BEDE}" destId="{B843FE49-B62E-4929-B5DD-BEEBFC712B81}" srcOrd="3" destOrd="0" parTransId="{1531CCBD-A668-4B3B-87EA-D8186E51C4AA}" sibTransId="{3AB8786E-AE19-4F7C-9185-90A55F9E6A07}"/>
    <dgm:cxn modelId="{8850437A-CB68-44BE-964D-6E34332AA03F}" srcId="{C5BD0721-9389-4D94-94E3-D0E256B7D239}" destId="{D5ECD843-2227-405F-89F9-AA285AFC3388}" srcOrd="1" destOrd="0" parTransId="{25623196-28ED-4EA5-A627-4E73FB415AFB}" sibTransId="{4584385C-52F9-4C0A-A9E7-AD061F126639}"/>
    <dgm:cxn modelId="{ACFBFF8F-F844-604D-9DB5-3BC77D1E6FF2}" type="presOf" srcId="{9CD8EAEE-4960-4966-8C21-A4AF7A506C5E}" destId="{6A14EC32-3FEC-534C-841A-3FF34EA24E77}" srcOrd="0" destOrd="2" presId="urn:microsoft.com/office/officeart/2005/8/layout/hList1"/>
    <dgm:cxn modelId="{1BFECCA9-3140-439E-98C7-8B796E32CF17}" srcId="{1B3F2473-68E3-4CA5-BD95-4151E790BEDE}" destId="{355261D5-3B69-49EF-9B2C-9490411FB1DA}" srcOrd="0" destOrd="0" parTransId="{4305FE63-D88F-4CC8-8643-E4156CED6B3A}" sibTransId="{3C7663EA-1103-445A-819E-CED15BA14868}"/>
    <dgm:cxn modelId="{A3ACF7AF-D81E-0C4A-92E6-8724A4DF480E}" type="presOf" srcId="{695A6252-4E11-4FC5-99D9-0BAC4DC8D919}" destId="{26445DE6-1497-924A-898F-2DE75F7B6B5B}" srcOrd="0" destOrd="6" presId="urn:microsoft.com/office/officeart/2005/8/layout/hList1"/>
    <dgm:cxn modelId="{E1AFEEBA-2EF0-A443-B6A0-3F808DBB3CA6}" type="presOf" srcId="{8DEDA464-4BA1-4772-AA70-4EC19E24D2D3}" destId="{26445DE6-1497-924A-898F-2DE75F7B6B5B}" srcOrd="0" destOrd="2" presId="urn:microsoft.com/office/officeart/2005/8/layout/hList1"/>
    <dgm:cxn modelId="{030A03C1-ADCE-CC4F-8730-4ABDF0EB10D9}" type="presOf" srcId="{01238FCE-E0F0-4193-B454-507E20452796}" destId="{26445DE6-1497-924A-898F-2DE75F7B6B5B}" srcOrd="0" destOrd="4" presId="urn:microsoft.com/office/officeart/2005/8/layout/hList1"/>
    <dgm:cxn modelId="{407CFBC7-EABC-4FC1-BB95-26359BC8DD8D}" srcId="{1B3F2473-68E3-4CA5-BD95-4151E790BEDE}" destId="{AB67CD43-22D6-4BC9-9C10-E82CFCDF4AC4}" srcOrd="5" destOrd="0" parTransId="{DFC94294-95D0-4ADD-A8BB-274654E3C956}" sibTransId="{1BDC7E25-055D-4B2D-893E-6D97201CC960}"/>
    <dgm:cxn modelId="{782B22C9-D66D-4CDA-BDF4-AE048F0E69F9}" srcId="{1B3F2473-68E3-4CA5-BD95-4151E790BEDE}" destId="{695A6252-4E11-4FC5-99D9-0BAC4DC8D919}" srcOrd="6" destOrd="0" parTransId="{992D44D5-DA06-4D88-A0AB-46802AF4AF42}" sibTransId="{DEC4482E-F168-44B8-B3E1-9EE401D79426}"/>
    <dgm:cxn modelId="{6EF035C9-39F7-F544-8808-9CE04EF4AAC6}" type="presOf" srcId="{48511151-5248-42DC-B3CB-9735FCC456CB}" destId="{26445DE6-1497-924A-898F-2DE75F7B6B5B}" srcOrd="0" destOrd="1" presId="urn:microsoft.com/office/officeart/2005/8/layout/hList1"/>
    <dgm:cxn modelId="{EDC203CE-A5B2-4468-8254-3C6F46F33549}" srcId="{C5BD0721-9389-4D94-94E3-D0E256B7D239}" destId="{1B3F2473-68E3-4CA5-BD95-4151E790BEDE}" srcOrd="0" destOrd="0" parTransId="{1D026E80-E1E6-445A-AAAD-CA168F83AEAB}" sibTransId="{F22FB905-C607-4588-AB32-D858DB007EAF}"/>
    <dgm:cxn modelId="{9205A8DC-5A81-4447-ABEA-9FF15081D94F}" type="presOf" srcId="{1B3F2473-68E3-4CA5-BD95-4151E790BEDE}" destId="{986AB55E-EA94-0248-A170-03D46FB70F23}" srcOrd="0" destOrd="0" presId="urn:microsoft.com/office/officeart/2005/8/layout/hList1"/>
    <dgm:cxn modelId="{EE9B65E3-7E38-0E4F-921F-46825951C4D3}" type="presOf" srcId="{6DE2487B-EA4F-4D06-ACEC-756FD4CA1CFE}" destId="{6A14EC32-3FEC-534C-841A-3FF34EA24E77}" srcOrd="0" destOrd="1" presId="urn:microsoft.com/office/officeart/2005/8/layout/hList1"/>
    <dgm:cxn modelId="{8BAF6EEA-257A-41D1-ACCC-61EA9950197B}" srcId="{1B3F2473-68E3-4CA5-BD95-4151E790BEDE}" destId="{01238FCE-E0F0-4193-B454-507E20452796}" srcOrd="4" destOrd="0" parTransId="{6B7EE392-BB6E-4171-A427-E10C9F46A187}" sibTransId="{186A4599-CB5B-47A7-AB98-45679ED469BB}"/>
    <dgm:cxn modelId="{992487F6-ACF9-6341-97F4-8D2C67112721}" type="presOf" srcId="{01E5F3E5-3738-462E-B064-AB3701B4FD01}" destId="{6A14EC32-3FEC-534C-841A-3FF34EA24E77}" srcOrd="0" destOrd="0" presId="urn:microsoft.com/office/officeart/2005/8/layout/hList1"/>
    <dgm:cxn modelId="{A2D8ADF9-3E98-C541-BD3D-12A8696E4F05}" type="presOf" srcId="{D5ECD843-2227-405F-89F9-AA285AFC3388}" destId="{1D172475-3157-E947-83F3-F4FE4C6AB092}" srcOrd="0" destOrd="0" presId="urn:microsoft.com/office/officeart/2005/8/layout/hList1"/>
    <dgm:cxn modelId="{E5E493FA-6D97-DB46-9C13-B2254CFEC029}" type="presParOf" srcId="{367D25C2-2FD7-0346-B1B0-9BA9D8517041}" destId="{F27A05C2-F04B-1C4A-A5AB-C1B3AFE2516E}" srcOrd="0" destOrd="0" presId="urn:microsoft.com/office/officeart/2005/8/layout/hList1"/>
    <dgm:cxn modelId="{DC710C22-7EBA-4341-899C-0611CB4D37C8}" type="presParOf" srcId="{F27A05C2-F04B-1C4A-A5AB-C1B3AFE2516E}" destId="{986AB55E-EA94-0248-A170-03D46FB70F23}" srcOrd="0" destOrd="0" presId="urn:microsoft.com/office/officeart/2005/8/layout/hList1"/>
    <dgm:cxn modelId="{E384B1B8-DDEF-0340-AE2B-0B7596AAB878}" type="presParOf" srcId="{F27A05C2-F04B-1C4A-A5AB-C1B3AFE2516E}" destId="{26445DE6-1497-924A-898F-2DE75F7B6B5B}" srcOrd="1" destOrd="0" presId="urn:microsoft.com/office/officeart/2005/8/layout/hList1"/>
    <dgm:cxn modelId="{80AC319D-DA34-6946-8FC1-D00CE5F20A72}" type="presParOf" srcId="{367D25C2-2FD7-0346-B1B0-9BA9D8517041}" destId="{B5D5D912-A6FC-E94F-9BFF-F27447E4FF75}" srcOrd="1" destOrd="0" presId="urn:microsoft.com/office/officeart/2005/8/layout/hList1"/>
    <dgm:cxn modelId="{371E27FA-EBCF-FA42-939B-804746C30728}" type="presParOf" srcId="{367D25C2-2FD7-0346-B1B0-9BA9D8517041}" destId="{937AA717-E1A6-D54D-BE2B-FC6C7D58BACE}" srcOrd="2" destOrd="0" presId="urn:microsoft.com/office/officeart/2005/8/layout/hList1"/>
    <dgm:cxn modelId="{7E8912F2-8FEC-DB4A-B9FC-8C57D04700A5}" type="presParOf" srcId="{937AA717-E1A6-D54D-BE2B-FC6C7D58BACE}" destId="{1D172475-3157-E947-83F3-F4FE4C6AB092}" srcOrd="0" destOrd="0" presId="urn:microsoft.com/office/officeart/2005/8/layout/hList1"/>
    <dgm:cxn modelId="{A2797150-7F14-BB42-824E-035A88234819}" type="presParOf" srcId="{937AA717-E1A6-D54D-BE2B-FC6C7D58BACE}" destId="{6A14EC32-3FEC-534C-841A-3FF34EA24E77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901E1F8-3479-40C2-A0F1-C3FDC10BC2BC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19B8E87-5293-4CE4-8DFF-08BC2E7C3944}">
      <dgm:prSet/>
      <dgm:spPr/>
      <dgm:t>
        <a:bodyPr/>
        <a:lstStyle/>
        <a:p>
          <a:r>
            <a:rPr lang="en-GB"/>
            <a:t>I Focus Group sono strumenti di raccolta dati molto utilizzati nella ricerca sociale e nel marketing </a:t>
          </a:r>
          <a:endParaRPr lang="en-US"/>
        </a:p>
      </dgm:t>
    </dgm:pt>
    <dgm:pt modelId="{30C8CE18-E6E2-49B1-9244-34D86239D8FA}" type="parTrans" cxnId="{8FC1A025-9B43-40C9-8A03-F73F5E89FA19}">
      <dgm:prSet/>
      <dgm:spPr/>
      <dgm:t>
        <a:bodyPr/>
        <a:lstStyle/>
        <a:p>
          <a:endParaRPr lang="en-US"/>
        </a:p>
      </dgm:t>
    </dgm:pt>
    <dgm:pt modelId="{10064D10-CFF8-4343-B346-3499D43FAFB8}" type="sibTrans" cxnId="{8FC1A025-9B43-40C9-8A03-F73F5E89FA19}">
      <dgm:prSet/>
      <dgm:spPr/>
      <dgm:t>
        <a:bodyPr/>
        <a:lstStyle/>
        <a:p>
          <a:endParaRPr lang="en-US"/>
        </a:p>
      </dgm:t>
    </dgm:pt>
    <dgm:pt modelId="{7833E438-64F3-42AD-9E47-8017A833DF65}">
      <dgm:prSet/>
      <dgm:spPr/>
      <dgm:t>
        <a:bodyPr/>
        <a:lstStyle/>
        <a:p>
          <a:r>
            <a:rPr lang="en-GB" dirty="0" err="1"/>
            <a:t>Consistono</a:t>
          </a:r>
          <a:r>
            <a:rPr lang="en-GB" dirty="0"/>
            <a:t> in </a:t>
          </a:r>
          <a:r>
            <a:rPr lang="en-GB" dirty="0" err="1"/>
            <a:t>sessioni</a:t>
          </a:r>
          <a:r>
            <a:rPr lang="en-GB" dirty="0"/>
            <a:t> con </a:t>
          </a:r>
          <a:r>
            <a:rPr lang="en-GB" dirty="0" err="1"/>
            <a:t>persone</a:t>
          </a:r>
          <a:r>
            <a:rPr lang="en-GB" dirty="0"/>
            <a:t> </a:t>
          </a:r>
          <a:r>
            <a:rPr lang="en-GB" dirty="0" err="1"/>
            <a:t>invitate</a:t>
          </a:r>
          <a:r>
            <a:rPr lang="en-GB" dirty="0"/>
            <a:t> a </a:t>
          </a:r>
          <a:r>
            <a:rPr lang="en-GB" dirty="0" err="1"/>
            <a:t>parlare</a:t>
          </a:r>
          <a:r>
            <a:rPr lang="en-GB" dirty="0"/>
            <a:t>, </a:t>
          </a:r>
          <a:r>
            <a:rPr lang="en-GB" dirty="0" err="1"/>
            <a:t>discutere</a:t>
          </a:r>
          <a:r>
            <a:rPr lang="en-GB" dirty="0"/>
            <a:t> e </a:t>
          </a:r>
          <a:r>
            <a:rPr lang="en-GB" dirty="0" err="1"/>
            <a:t>confrontarsi</a:t>
          </a:r>
          <a:r>
            <a:rPr lang="en-GB" dirty="0"/>
            <a:t> </a:t>
          </a:r>
          <a:r>
            <a:rPr lang="en-GB" dirty="0" err="1"/>
            <a:t>riguardo</a:t>
          </a:r>
          <a:r>
            <a:rPr lang="en-GB" dirty="0"/>
            <a:t> </a:t>
          </a:r>
          <a:r>
            <a:rPr lang="en-GB" dirty="0" err="1"/>
            <a:t>all'atteggiamento</a:t>
          </a:r>
          <a:r>
            <a:rPr lang="en-GB" dirty="0"/>
            <a:t> </a:t>
          </a:r>
          <a:r>
            <a:rPr lang="en-GB" dirty="0" err="1"/>
            <a:t>personale</a:t>
          </a:r>
          <a:r>
            <a:rPr lang="en-GB" dirty="0"/>
            <a:t> </a:t>
          </a:r>
          <a:r>
            <a:rPr lang="en-GB" dirty="0" err="1"/>
            <a:t>nei</a:t>
          </a:r>
          <a:r>
            <a:rPr lang="en-GB" dirty="0"/>
            <a:t> </a:t>
          </a:r>
          <a:r>
            <a:rPr lang="en-GB" dirty="0" err="1"/>
            <a:t>confronti</a:t>
          </a:r>
          <a:r>
            <a:rPr lang="en-GB" dirty="0"/>
            <a:t> di un </a:t>
          </a:r>
          <a:r>
            <a:rPr lang="en-GB" dirty="0" err="1"/>
            <a:t>tema</a:t>
          </a:r>
          <a:r>
            <a:rPr lang="en-GB" dirty="0"/>
            <a:t>, di un </a:t>
          </a:r>
          <a:r>
            <a:rPr lang="en-GB" dirty="0" err="1"/>
            <a:t>prodotto</a:t>
          </a:r>
          <a:r>
            <a:rPr lang="en-GB" dirty="0"/>
            <a:t>, di un </a:t>
          </a:r>
          <a:r>
            <a:rPr lang="en-GB" dirty="0" err="1"/>
            <a:t>progetto</a:t>
          </a:r>
          <a:r>
            <a:rPr lang="en-GB" dirty="0"/>
            <a:t>, di un </a:t>
          </a:r>
          <a:r>
            <a:rPr lang="en-GB" dirty="0" err="1"/>
            <a:t>concetto</a:t>
          </a:r>
          <a:r>
            <a:rPr lang="en-GB" dirty="0"/>
            <a:t>, di</a:t>
          </a:r>
          <a:br>
            <a:rPr lang="en-GB" dirty="0"/>
          </a:br>
          <a:r>
            <a:rPr lang="en-GB" dirty="0" err="1"/>
            <a:t>una</a:t>
          </a:r>
          <a:r>
            <a:rPr lang="en-GB" dirty="0"/>
            <a:t> </a:t>
          </a:r>
          <a:r>
            <a:rPr lang="en-GB" dirty="0" err="1"/>
            <a:t>pubblicita</a:t>
          </a:r>
          <a:r>
            <a:rPr lang="en-GB" dirty="0"/>
            <a:t>̀, di </a:t>
          </a:r>
          <a:r>
            <a:rPr lang="en-GB" dirty="0" err="1"/>
            <a:t>un'idea</a:t>
          </a:r>
          <a:r>
            <a:rPr lang="en-GB" dirty="0"/>
            <a:t> o di un </a:t>
          </a:r>
          <a:r>
            <a:rPr lang="en-GB" dirty="0" err="1"/>
            <a:t>personaggio</a:t>
          </a:r>
          <a:r>
            <a:rPr lang="en-GB" dirty="0"/>
            <a:t>. </a:t>
          </a:r>
          <a:endParaRPr lang="en-US" dirty="0"/>
        </a:p>
      </dgm:t>
    </dgm:pt>
    <dgm:pt modelId="{A82E79B2-8E58-4805-9912-AB1654F12DBF}" type="parTrans" cxnId="{9FB32913-97C5-48B3-B5AE-AF7B586B5043}">
      <dgm:prSet/>
      <dgm:spPr/>
      <dgm:t>
        <a:bodyPr/>
        <a:lstStyle/>
        <a:p>
          <a:endParaRPr lang="en-US"/>
        </a:p>
      </dgm:t>
    </dgm:pt>
    <dgm:pt modelId="{8D26F96C-61E5-401A-B52A-9C9FFFC1D1BF}" type="sibTrans" cxnId="{9FB32913-97C5-48B3-B5AE-AF7B586B5043}">
      <dgm:prSet/>
      <dgm:spPr/>
      <dgm:t>
        <a:bodyPr/>
        <a:lstStyle/>
        <a:p>
          <a:endParaRPr lang="en-US"/>
        </a:p>
      </dgm:t>
    </dgm:pt>
    <dgm:pt modelId="{019CF35C-3F1A-40EB-8BFA-E9FC723A0C7F}">
      <dgm:prSet/>
      <dgm:spPr/>
      <dgm:t>
        <a:bodyPr/>
        <a:lstStyle/>
        <a:p>
          <a:r>
            <a:rPr lang="en-GB"/>
            <a:t>Le domande sono fatte in modo interattivo, infatti, i partecipanti al gruppo sono liberi di comunicare con gli altri membri, seguiti dalla supervisione di un conduttore (in genere il ricercatore o un suo assistente) </a:t>
          </a:r>
          <a:endParaRPr lang="en-US"/>
        </a:p>
      </dgm:t>
    </dgm:pt>
    <dgm:pt modelId="{0D3642E0-21F1-4601-8626-3AB14198090E}" type="parTrans" cxnId="{6B831E84-1CE2-4E23-85C0-EE1A2734F15E}">
      <dgm:prSet/>
      <dgm:spPr/>
      <dgm:t>
        <a:bodyPr/>
        <a:lstStyle/>
        <a:p>
          <a:endParaRPr lang="en-US"/>
        </a:p>
      </dgm:t>
    </dgm:pt>
    <dgm:pt modelId="{816DDEA8-EC74-498D-A096-DB7AEC4AB1DD}" type="sibTrans" cxnId="{6B831E84-1CE2-4E23-85C0-EE1A2734F15E}">
      <dgm:prSet/>
      <dgm:spPr/>
      <dgm:t>
        <a:bodyPr/>
        <a:lstStyle/>
        <a:p>
          <a:endParaRPr lang="en-US"/>
        </a:p>
      </dgm:t>
    </dgm:pt>
    <dgm:pt modelId="{D4C2BB34-A5EA-8D41-AA86-3FD78BFF8FC4}" type="pres">
      <dgm:prSet presAssocID="{2901E1F8-3479-40C2-A0F1-C3FDC10BC2BC}" presName="outerComposite" presStyleCnt="0">
        <dgm:presLayoutVars>
          <dgm:chMax val="5"/>
          <dgm:dir/>
          <dgm:resizeHandles val="exact"/>
        </dgm:presLayoutVars>
      </dgm:prSet>
      <dgm:spPr/>
    </dgm:pt>
    <dgm:pt modelId="{1DEF605D-6992-6C4C-A928-50620B8992B8}" type="pres">
      <dgm:prSet presAssocID="{2901E1F8-3479-40C2-A0F1-C3FDC10BC2BC}" presName="dummyMaxCanvas" presStyleCnt="0">
        <dgm:presLayoutVars/>
      </dgm:prSet>
      <dgm:spPr/>
    </dgm:pt>
    <dgm:pt modelId="{041C1289-5D4F-2B47-994D-9FA63002C269}" type="pres">
      <dgm:prSet presAssocID="{2901E1F8-3479-40C2-A0F1-C3FDC10BC2BC}" presName="ThreeNodes_1" presStyleLbl="node1" presStyleIdx="0" presStyleCnt="3">
        <dgm:presLayoutVars>
          <dgm:bulletEnabled val="1"/>
        </dgm:presLayoutVars>
      </dgm:prSet>
      <dgm:spPr/>
    </dgm:pt>
    <dgm:pt modelId="{447D63E2-EA85-0A4D-81FB-CD8939724E71}" type="pres">
      <dgm:prSet presAssocID="{2901E1F8-3479-40C2-A0F1-C3FDC10BC2BC}" presName="ThreeNodes_2" presStyleLbl="node1" presStyleIdx="1" presStyleCnt="3">
        <dgm:presLayoutVars>
          <dgm:bulletEnabled val="1"/>
        </dgm:presLayoutVars>
      </dgm:prSet>
      <dgm:spPr/>
    </dgm:pt>
    <dgm:pt modelId="{8B476747-605E-534F-BBCE-250CDBF0F847}" type="pres">
      <dgm:prSet presAssocID="{2901E1F8-3479-40C2-A0F1-C3FDC10BC2BC}" presName="ThreeNodes_3" presStyleLbl="node1" presStyleIdx="2" presStyleCnt="3">
        <dgm:presLayoutVars>
          <dgm:bulletEnabled val="1"/>
        </dgm:presLayoutVars>
      </dgm:prSet>
      <dgm:spPr/>
    </dgm:pt>
    <dgm:pt modelId="{450C91D2-D369-5C4D-A943-15DFA195ECA5}" type="pres">
      <dgm:prSet presAssocID="{2901E1F8-3479-40C2-A0F1-C3FDC10BC2BC}" presName="ThreeConn_1-2" presStyleLbl="fgAccFollowNode1" presStyleIdx="0" presStyleCnt="2">
        <dgm:presLayoutVars>
          <dgm:bulletEnabled val="1"/>
        </dgm:presLayoutVars>
      </dgm:prSet>
      <dgm:spPr/>
    </dgm:pt>
    <dgm:pt modelId="{F9F3FF64-F8BF-694D-B160-7A36920D5A8D}" type="pres">
      <dgm:prSet presAssocID="{2901E1F8-3479-40C2-A0F1-C3FDC10BC2BC}" presName="ThreeConn_2-3" presStyleLbl="fgAccFollowNode1" presStyleIdx="1" presStyleCnt="2">
        <dgm:presLayoutVars>
          <dgm:bulletEnabled val="1"/>
        </dgm:presLayoutVars>
      </dgm:prSet>
      <dgm:spPr/>
    </dgm:pt>
    <dgm:pt modelId="{D5A34B63-8EE3-474E-8ACB-8BA514D92442}" type="pres">
      <dgm:prSet presAssocID="{2901E1F8-3479-40C2-A0F1-C3FDC10BC2BC}" presName="ThreeNodes_1_text" presStyleLbl="node1" presStyleIdx="2" presStyleCnt="3">
        <dgm:presLayoutVars>
          <dgm:bulletEnabled val="1"/>
        </dgm:presLayoutVars>
      </dgm:prSet>
      <dgm:spPr/>
    </dgm:pt>
    <dgm:pt modelId="{DC7085BA-2FA1-2442-A58B-B53F361DA685}" type="pres">
      <dgm:prSet presAssocID="{2901E1F8-3479-40C2-A0F1-C3FDC10BC2BC}" presName="ThreeNodes_2_text" presStyleLbl="node1" presStyleIdx="2" presStyleCnt="3">
        <dgm:presLayoutVars>
          <dgm:bulletEnabled val="1"/>
        </dgm:presLayoutVars>
      </dgm:prSet>
      <dgm:spPr/>
    </dgm:pt>
    <dgm:pt modelId="{4B290693-3D8A-444F-B0C8-75719926827B}" type="pres">
      <dgm:prSet presAssocID="{2901E1F8-3479-40C2-A0F1-C3FDC10BC2BC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9FB32913-97C5-48B3-B5AE-AF7B586B5043}" srcId="{2901E1F8-3479-40C2-A0F1-C3FDC10BC2BC}" destId="{7833E438-64F3-42AD-9E47-8017A833DF65}" srcOrd="1" destOrd="0" parTransId="{A82E79B2-8E58-4805-9912-AB1654F12DBF}" sibTransId="{8D26F96C-61E5-401A-B52A-9C9FFFC1D1BF}"/>
    <dgm:cxn modelId="{8FC1A025-9B43-40C9-8A03-F73F5E89FA19}" srcId="{2901E1F8-3479-40C2-A0F1-C3FDC10BC2BC}" destId="{119B8E87-5293-4CE4-8DFF-08BC2E7C3944}" srcOrd="0" destOrd="0" parTransId="{30C8CE18-E6E2-49B1-9244-34D86239D8FA}" sibTransId="{10064D10-CFF8-4343-B346-3499D43FAFB8}"/>
    <dgm:cxn modelId="{AF305F2B-5108-0A48-84AB-A4E488464A21}" type="presOf" srcId="{7833E438-64F3-42AD-9E47-8017A833DF65}" destId="{DC7085BA-2FA1-2442-A58B-B53F361DA685}" srcOrd="1" destOrd="0" presId="urn:microsoft.com/office/officeart/2005/8/layout/vProcess5"/>
    <dgm:cxn modelId="{FB100633-D055-5545-BD40-68EF61363046}" type="presOf" srcId="{119B8E87-5293-4CE4-8DFF-08BC2E7C3944}" destId="{041C1289-5D4F-2B47-994D-9FA63002C269}" srcOrd="0" destOrd="0" presId="urn:microsoft.com/office/officeart/2005/8/layout/vProcess5"/>
    <dgm:cxn modelId="{DF0BFE3E-34D8-F44B-A6D5-1613B152F0A9}" type="presOf" srcId="{8D26F96C-61E5-401A-B52A-9C9FFFC1D1BF}" destId="{F9F3FF64-F8BF-694D-B160-7A36920D5A8D}" srcOrd="0" destOrd="0" presId="urn:microsoft.com/office/officeart/2005/8/layout/vProcess5"/>
    <dgm:cxn modelId="{4A9BA466-CF5A-614F-AF45-7F0B5EA2BC66}" type="presOf" srcId="{019CF35C-3F1A-40EB-8BFA-E9FC723A0C7F}" destId="{8B476747-605E-534F-BBCE-250CDBF0F847}" srcOrd="0" destOrd="0" presId="urn:microsoft.com/office/officeart/2005/8/layout/vProcess5"/>
    <dgm:cxn modelId="{6B831E84-1CE2-4E23-85C0-EE1A2734F15E}" srcId="{2901E1F8-3479-40C2-A0F1-C3FDC10BC2BC}" destId="{019CF35C-3F1A-40EB-8BFA-E9FC723A0C7F}" srcOrd="2" destOrd="0" parTransId="{0D3642E0-21F1-4601-8626-3AB14198090E}" sibTransId="{816DDEA8-EC74-498D-A096-DB7AEC4AB1DD}"/>
    <dgm:cxn modelId="{929C7B90-AD47-D44D-8C9F-1BB95BC5B020}" type="presOf" srcId="{10064D10-CFF8-4343-B346-3499D43FAFB8}" destId="{450C91D2-D369-5C4D-A943-15DFA195ECA5}" srcOrd="0" destOrd="0" presId="urn:microsoft.com/office/officeart/2005/8/layout/vProcess5"/>
    <dgm:cxn modelId="{AEFDC092-4417-104D-ACAA-7F816FD1D944}" type="presOf" srcId="{7833E438-64F3-42AD-9E47-8017A833DF65}" destId="{447D63E2-EA85-0A4D-81FB-CD8939724E71}" srcOrd="0" destOrd="0" presId="urn:microsoft.com/office/officeart/2005/8/layout/vProcess5"/>
    <dgm:cxn modelId="{8C789798-DEF5-5F4F-BD6A-D9DF4FFB9E35}" type="presOf" srcId="{119B8E87-5293-4CE4-8DFF-08BC2E7C3944}" destId="{D5A34B63-8EE3-474E-8ACB-8BA514D92442}" srcOrd="1" destOrd="0" presId="urn:microsoft.com/office/officeart/2005/8/layout/vProcess5"/>
    <dgm:cxn modelId="{F3A8969A-16E9-1049-9503-9BFAA49DADDF}" type="presOf" srcId="{019CF35C-3F1A-40EB-8BFA-E9FC723A0C7F}" destId="{4B290693-3D8A-444F-B0C8-75719926827B}" srcOrd="1" destOrd="0" presId="urn:microsoft.com/office/officeart/2005/8/layout/vProcess5"/>
    <dgm:cxn modelId="{9617C3CC-A376-794D-906B-4BE80B6E5AFD}" type="presOf" srcId="{2901E1F8-3479-40C2-A0F1-C3FDC10BC2BC}" destId="{D4C2BB34-A5EA-8D41-AA86-3FD78BFF8FC4}" srcOrd="0" destOrd="0" presId="urn:microsoft.com/office/officeart/2005/8/layout/vProcess5"/>
    <dgm:cxn modelId="{6073AB33-4F49-194D-83DD-799C2992FCF3}" type="presParOf" srcId="{D4C2BB34-A5EA-8D41-AA86-3FD78BFF8FC4}" destId="{1DEF605D-6992-6C4C-A928-50620B8992B8}" srcOrd="0" destOrd="0" presId="urn:microsoft.com/office/officeart/2005/8/layout/vProcess5"/>
    <dgm:cxn modelId="{1AFC3F74-2310-D84A-9089-C88B0950A6AB}" type="presParOf" srcId="{D4C2BB34-A5EA-8D41-AA86-3FD78BFF8FC4}" destId="{041C1289-5D4F-2B47-994D-9FA63002C269}" srcOrd="1" destOrd="0" presId="urn:microsoft.com/office/officeart/2005/8/layout/vProcess5"/>
    <dgm:cxn modelId="{24276776-41B1-3245-85A4-81022645CCA1}" type="presParOf" srcId="{D4C2BB34-A5EA-8D41-AA86-3FD78BFF8FC4}" destId="{447D63E2-EA85-0A4D-81FB-CD8939724E71}" srcOrd="2" destOrd="0" presId="urn:microsoft.com/office/officeart/2005/8/layout/vProcess5"/>
    <dgm:cxn modelId="{B2121389-2F67-B34A-B67C-435C40A9783E}" type="presParOf" srcId="{D4C2BB34-A5EA-8D41-AA86-3FD78BFF8FC4}" destId="{8B476747-605E-534F-BBCE-250CDBF0F847}" srcOrd="3" destOrd="0" presId="urn:microsoft.com/office/officeart/2005/8/layout/vProcess5"/>
    <dgm:cxn modelId="{4056A8D7-90CE-D94D-A4A0-46F7035DA7EF}" type="presParOf" srcId="{D4C2BB34-A5EA-8D41-AA86-3FD78BFF8FC4}" destId="{450C91D2-D369-5C4D-A943-15DFA195ECA5}" srcOrd="4" destOrd="0" presId="urn:microsoft.com/office/officeart/2005/8/layout/vProcess5"/>
    <dgm:cxn modelId="{8FFB870D-BF96-EF4C-BBAC-31451E065B5F}" type="presParOf" srcId="{D4C2BB34-A5EA-8D41-AA86-3FD78BFF8FC4}" destId="{F9F3FF64-F8BF-694D-B160-7A36920D5A8D}" srcOrd="5" destOrd="0" presId="urn:microsoft.com/office/officeart/2005/8/layout/vProcess5"/>
    <dgm:cxn modelId="{F6EDECF5-D316-FF45-A56A-F9710C4EE5CF}" type="presParOf" srcId="{D4C2BB34-A5EA-8D41-AA86-3FD78BFF8FC4}" destId="{D5A34B63-8EE3-474E-8ACB-8BA514D92442}" srcOrd="6" destOrd="0" presId="urn:microsoft.com/office/officeart/2005/8/layout/vProcess5"/>
    <dgm:cxn modelId="{0E8D2CA4-2504-DF44-85AB-4BC00C0CC606}" type="presParOf" srcId="{D4C2BB34-A5EA-8D41-AA86-3FD78BFF8FC4}" destId="{DC7085BA-2FA1-2442-A58B-B53F361DA685}" srcOrd="7" destOrd="0" presId="urn:microsoft.com/office/officeart/2005/8/layout/vProcess5"/>
    <dgm:cxn modelId="{C9455526-1D9E-6F42-B782-BA0CF7825649}" type="presParOf" srcId="{D4C2BB34-A5EA-8D41-AA86-3FD78BFF8FC4}" destId="{4B290693-3D8A-444F-B0C8-75719926827B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5E0159D-FC6A-47E1-BDAA-909DE961A479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1024A30F-0A3D-416D-952A-F0700EB8E316}">
      <dgm:prSet/>
      <dgm:spPr/>
      <dgm:t>
        <a:bodyPr/>
        <a:lstStyle/>
        <a:p>
          <a:r>
            <a:rPr lang="en-US"/>
            <a:t>Quando vogliamo una narrazione non strutturata dell’organizzazione</a:t>
          </a:r>
        </a:p>
      </dgm:t>
    </dgm:pt>
    <dgm:pt modelId="{7B0B5E4C-C1C9-41ED-81B9-1760176B2FE1}" type="parTrans" cxnId="{97CD9E7B-D0A4-458B-AFC5-585E2AD5D2F6}">
      <dgm:prSet/>
      <dgm:spPr/>
      <dgm:t>
        <a:bodyPr/>
        <a:lstStyle/>
        <a:p>
          <a:endParaRPr lang="en-US"/>
        </a:p>
      </dgm:t>
    </dgm:pt>
    <dgm:pt modelId="{59DA0B0F-6BF0-4CD7-9951-7E98E53F8BCC}" type="sibTrans" cxnId="{97CD9E7B-D0A4-458B-AFC5-585E2AD5D2F6}">
      <dgm:prSet/>
      <dgm:spPr/>
      <dgm:t>
        <a:bodyPr/>
        <a:lstStyle/>
        <a:p>
          <a:endParaRPr lang="en-US"/>
        </a:p>
      </dgm:t>
    </dgm:pt>
    <dgm:pt modelId="{7C4ECE3A-688E-49B9-B901-07864ACCB4E0}">
      <dgm:prSet/>
      <dgm:spPr/>
      <dgm:t>
        <a:bodyPr/>
        <a:lstStyle/>
        <a:p>
          <a:r>
            <a:rPr lang="en-US"/>
            <a:t>Quando vogliamo conoscere l’organizzazione dal punto di vista dell’intervistata/o e delle sue pratiche di lavoro quotidiano</a:t>
          </a:r>
        </a:p>
      </dgm:t>
    </dgm:pt>
    <dgm:pt modelId="{DE8B23C6-FA78-42A4-B0F7-6782356819D2}" type="parTrans" cxnId="{C241E21D-8BC2-46CE-A9EC-CA708DCF9A3D}">
      <dgm:prSet/>
      <dgm:spPr/>
      <dgm:t>
        <a:bodyPr/>
        <a:lstStyle/>
        <a:p>
          <a:endParaRPr lang="en-US"/>
        </a:p>
      </dgm:t>
    </dgm:pt>
    <dgm:pt modelId="{7FD4F6DB-676C-49AA-B0B8-6BFC63AEFE47}" type="sibTrans" cxnId="{C241E21D-8BC2-46CE-A9EC-CA708DCF9A3D}">
      <dgm:prSet/>
      <dgm:spPr/>
      <dgm:t>
        <a:bodyPr/>
        <a:lstStyle/>
        <a:p>
          <a:endParaRPr lang="en-US"/>
        </a:p>
      </dgm:t>
    </dgm:pt>
    <dgm:pt modelId="{FC45F716-101B-4B4D-9535-B3E10CC2D6EB}">
      <dgm:prSet/>
      <dgm:spPr/>
      <dgm:t>
        <a:bodyPr/>
        <a:lstStyle/>
        <a:p>
          <a:r>
            <a:rPr lang="en-US"/>
            <a:t>Ricostruire processi di lavoro;</a:t>
          </a:r>
        </a:p>
      </dgm:t>
    </dgm:pt>
    <dgm:pt modelId="{F374C225-1D4A-457D-9BD7-9006C1301BF1}" type="parTrans" cxnId="{62692BC1-2FE5-4D6E-B87B-640E59D4954A}">
      <dgm:prSet/>
      <dgm:spPr/>
      <dgm:t>
        <a:bodyPr/>
        <a:lstStyle/>
        <a:p>
          <a:endParaRPr lang="en-US"/>
        </a:p>
      </dgm:t>
    </dgm:pt>
    <dgm:pt modelId="{AC7AA6D1-8869-4C21-A2A6-0E54E6DF7C68}" type="sibTrans" cxnId="{62692BC1-2FE5-4D6E-B87B-640E59D4954A}">
      <dgm:prSet/>
      <dgm:spPr/>
      <dgm:t>
        <a:bodyPr/>
        <a:lstStyle/>
        <a:p>
          <a:endParaRPr lang="en-US"/>
        </a:p>
      </dgm:t>
    </dgm:pt>
    <dgm:pt modelId="{1A0AFED3-AA2A-4F9A-9FC8-4072C3AD91E6}">
      <dgm:prSet/>
      <dgm:spPr/>
      <dgm:t>
        <a:bodyPr/>
        <a:lstStyle/>
        <a:p>
          <a:r>
            <a:rPr lang="en-GB"/>
            <a:t>Per I check-up aziendali (come siamo messi/dove stiamo andando)</a:t>
          </a:r>
          <a:endParaRPr lang="en-US"/>
        </a:p>
      </dgm:t>
    </dgm:pt>
    <dgm:pt modelId="{857C4E09-6190-4BF9-A9F9-9FFD8CADE56B}" type="parTrans" cxnId="{59777EF4-768A-480C-B2FF-186BA68553CA}">
      <dgm:prSet/>
      <dgm:spPr/>
      <dgm:t>
        <a:bodyPr/>
        <a:lstStyle/>
        <a:p>
          <a:endParaRPr lang="en-US"/>
        </a:p>
      </dgm:t>
    </dgm:pt>
    <dgm:pt modelId="{1CF1E01B-95DF-46D4-8EF1-A994AC740467}" type="sibTrans" cxnId="{59777EF4-768A-480C-B2FF-186BA68553CA}">
      <dgm:prSet/>
      <dgm:spPr/>
      <dgm:t>
        <a:bodyPr/>
        <a:lstStyle/>
        <a:p>
          <a:endParaRPr lang="en-US"/>
        </a:p>
      </dgm:t>
    </dgm:pt>
    <dgm:pt modelId="{C8060BEB-42B3-41B1-B025-9CA372E3745D}">
      <dgm:prSet/>
      <dgm:spPr/>
      <dgm:t>
        <a:bodyPr/>
        <a:lstStyle/>
        <a:p>
          <a:r>
            <a:rPr lang="en-US"/>
            <a:t>Per fare assessment sugli incidenti</a:t>
          </a:r>
        </a:p>
      </dgm:t>
    </dgm:pt>
    <dgm:pt modelId="{F964244F-FF78-4CA1-BB51-58B5D11ED7F5}" type="parTrans" cxnId="{ED63C189-1005-4E27-8662-6F70FE816D05}">
      <dgm:prSet/>
      <dgm:spPr/>
      <dgm:t>
        <a:bodyPr/>
        <a:lstStyle/>
        <a:p>
          <a:endParaRPr lang="en-US"/>
        </a:p>
      </dgm:t>
    </dgm:pt>
    <dgm:pt modelId="{FDF68CA1-231D-49F2-9184-5A12AE9712A1}" type="sibTrans" cxnId="{ED63C189-1005-4E27-8662-6F70FE816D05}">
      <dgm:prSet/>
      <dgm:spPr/>
      <dgm:t>
        <a:bodyPr/>
        <a:lstStyle/>
        <a:p>
          <a:endParaRPr lang="en-US"/>
        </a:p>
      </dgm:t>
    </dgm:pt>
    <dgm:pt modelId="{D2073D96-2998-47EA-93CE-55563D268013}">
      <dgm:prSet/>
      <dgm:spPr/>
      <dgm:t>
        <a:bodyPr/>
        <a:lstStyle/>
        <a:p>
          <a:r>
            <a:rPr lang="en-US"/>
            <a:t>Per </a:t>
          </a:r>
          <a:r>
            <a:rPr lang="en-GB"/>
            <a:t>i colloqui di lavoro…</a:t>
          </a:r>
          <a:endParaRPr lang="en-US"/>
        </a:p>
      </dgm:t>
    </dgm:pt>
    <dgm:pt modelId="{AF7B1E76-8925-4DC5-8997-27F766BFE880}" type="parTrans" cxnId="{8D50C513-9DEB-4D88-A73D-D84C7D3D7A51}">
      <dgm:prSet/>
      <dgm:spPr/>
      <dgm:t>
        <a:bodyPr/>
        <a:lstStyle/>
        <a:p>
          <a:endParaRPr lang="en-US"/>
        </a:p>
      </dgm:t>
    </dgm:pt>
    <dgm:pt modelId="{89E52820-C869-4858-9675-B0ADE8EAF7AA}" type="sibTrans" cxnId="{8D50C513-9DEB-4D88-A73D-D84C7D3D7A51}">
      <dgm:prSet/>
      <dgm:spPr/>
      <dgm:t>
        <a:bodyPr/>
        <a:lstStyle/>
        <a:p>
          <a:endParaRPr lang="en-US"/>
        </a:p>
      </dgm:t>
    </dgm:pt>
    <dgm:pt modelId="{B5D20B60-9311-3E49-A087-05A9275C42E9}" type="pres">
      <dgm:prSet presAssocID="{95E0159D-FC6A-47E1-BDAA-909DE961A479}" presName="vert0" presStyleCnt="0">
        <dgm:presLayoutVars>
          <dgm:dir/>
          <dgm:animOne val="branch"/>
          <dgm:animLvl val="lvl"/>
        </dgm:presLayoutVars>
      </dgm:prSet>
      <dgm:spPr/>
    </dgm:pt>
    <dgm:pt modelId="{8F2DA34C-54DA-2948-940D-A4C0184687F9}" type="pres">
      <dgm:prSet presAssocID="{1024A30F-0A3D-416D-952A-F0700EB8E316}" presName="thickLine" presStyleLbl="alignNode1" presStyleIdx="0" presStyleCnt="6"/>
      <dgm:spPr/>
    </dgm:pt>
    <dgm:pt modelId="{5E6B054D-2D79-1B4A-BA28-A472FBBE67F8}" type="pres">
      <dgm:prSet presAssocID="{1024A30F-0A3D-416D-952A-F0700EB8E316}" presName="horz1" presStyleCnt="0"/>
      <dgm:spPr/>
    </dgm:pt>
    <dgm:pt modelId="{E60153EB-0CB7-6D46-925D-64BA44CBE834}" type="pres">
      <dgm:prSet presAssocID="{1024A30F-0A3D-416D-952A-F0700EB8E316}" presName="tx1" presStyleLbl="revTx" presStyleIdx="0" presStyleCnt="6"/>
      <dgm:spPr/>
    </dgm:pt>
    <dgm:pt modelId="{0C2F6F42-FECC-9F44-9520-15E8D215704C}" type="pres">
      <dgm:prSet presAssocID="{1024A30F-0A3D-416D-952A-F0700EB8E316}" presName="vert1" presStyleCnt="0"/>
      <dgm:spPr/>
    </dgm:pt>
    <dgm:pt modelId="{8ADDE0E9-0832-374B-88F7-2F129149E185}" type="pres">
      <dgm:prSet presAssocID="{7C4ECE3A-688E-49B9-B901-07864ACCB4E0}" presName="thickLine" presStyleLbl="alignNode1" presStyleIdx="1" presStyleCnt="6"/>
      <dgm:spPr/>
    </dgm:pt>
    <dgm:pt modelId="{ABCBA651-9B50-2541-86BA-04AA82CB9F85}" type="pres">
      <dgm:prSet presAssocID="{7C4ECE3A-688E-49B9-B901-07864ACCB4E0}" presName="horz1" presStyleCnt="0"/>
      <dgm:spPr/>
    </dgm:pt>
    <dgm:pt modelId="{CEB6BC72-4561-AC46-8CC5-C3F8702C9CAC}" type="pres">
      <dgm:prSet presAssocID="{7C4ECE3A-688E-49B9-B901-07864ACCB4E0}" presName="tx1" presStyleLbl="revTx" presStyleIdx="1" presStyleCnt="6"/>
      <dgm:spPr/>
    </dgm:pt>
    <dgm:pt modelId="{17379A93-2C67-7142-BA2C-7F1C69821014}" type="pres">
      <dgm:prSet presAssocID="{7C4ECE3A-688E-49B9-B901-07864ACCB4E0}" presName="vert1" presStyleCnt="0"/>
      <dgm:spPr/>
    </dgm:pt>
    <dgm:pt modelId="{71A049D8-B6F1-9741-8467-1115EB51092F}" type="pres">
      <dgm:prSet presAssocID="{FC45F716-101B-4B4D-9535-B3E10CC2D6EB}" presName="thickLine" presStyleLbl="alignNode1" presStyleIdx="2" presStyleCnt="6"/>
      <dgm:spPr/>
    </dgm:pt>
    <dgm:pt modelId="{F739982A-DB90-ED43-A5BE-8F9079C7424E}" type="pres">
      <dgm:prSet presAssocID="{FC45F716-101B-4B4D-9535-B3E10CC2D6EB}" presName="horz1" presStyleCnt="0"/>
      <dgm:spPr/>
    </dgm:pt>
    <dgm:pt modelId="{F56B7C8F-4A2A-0440-8544-354427B5AA0A}" type="pres">
      <dgm:prSet presAssocID="{FC45F716-101B-4B4D-9535-B3E10CC2D6EB}" presName="tx1" presStyleLbl="revTx" presStyleIdx="2" presStyleCnt="6"/>
      <dgm:spPr/>
    </dgm:pt>
    <dgm:pt modelId="{A5447B7B-845C-5748-941B-F6D6B276A1A7}" type="pres">
      <dgm:prSet presAssocID="{FC45F716-101B-4B4D-9535-B3E10CC2D6EB}" presName="vert1" presStyleCnt="0"/>
      <dgm:spPr/>
    </dgm:pt>
    <dgm:pt modelId="{D7B0832C-125D-DB4A-8DA1-393657B3C34F}" type="pres">
      <dgm:prSet presAssocID="{1A0AFED3-AA2A-4F9A-9FC8-4072C3AD91E6}" presName="thickLine" presStyleLbl="alignNode1" presStyleIdx="3" presStyleCnt="6"/>
      <dgm:spPr/>
    </dgm:pt>
    <dgm:pt modelId="{585624B4-A7C5-C747-AF15-0B3169EB5843}" type="pres">
      <dgm:prSet presAssocID="{1A0AFED3-AA2A-4F9A-9FC8-4072C3AD91E6}" presName="horz1" presStyleCnt="0"/>
      <dgm:spPr/>
    </dgm:pt>
    <dgm:pt modelId="{E9402339-1789-4D4C-A364-D7F38F43084B}" type="pres">
      <dgm:prSet presAssocID="{1A0AFED3-AA2A-4F9A-9FC8-4072C3AD91E6}" presName="tx1" presStyleLbl="revTx" presStyleIdx="3" presStyleCnt="6"/>
      <dgm:spPr/>
    </dgm:pt>
    <dgm:pt modelId="{D5574034-8B42-2247-A53C-E9949BC8F8CD}" type="pres">
      <dgm:prSet presAssocID="{1A0AFED3-AA2A-4F9A-9FC8-4072C3AD91E6}" presName="vert1" presStyleCnt="0"/>
      <dgm:spPr/>
    </dgm:pt>
    <dgm:pt modelId="{3FEF9908-7E8C-9B4E-B1D4-8C72E9A21EA4}" type="pres">
      <dgm:prSet presAssocID="{C8060BEB-42B3-41B1-B025-9CA372E3745D}" presName="thickLine" presStyleLbl="alignNode1" presStyleIdx="4" presStyleCnt="6"/>
      <dgm:spPr/>
    </dgm:pt>
    <dgm:pt modelId="{0102191E-50EC-7D4F-A42D-02A3156421FC}" type="pres">
      <dgm:prSet presAssocID="{C8060BEB-42B3-41B1-B025-9CA372E3745D}" presName="horz1" presStyleCnt="0"/>
      <dgm:spPr/>
    </dgm:pt>
    <dgm:pt modelId="{50647EA2-99ED-A548-B67A-5B2314649CAD}" type="pres">
      <dgm:prSet presAssocID="{C8060BEB-42B3-41B1-B025-9CA372E3745D}" presName="tx1" presStyleLbl="revTx" presStyleIdx="4" presStyleCnt="6"/>
      <dgm:spPr/>
    </dgm:pt>
    <dgm:pt modelId="{C64C8A98-4D55-9648-A4F7-DCB3000A24AC}" type="pres">
      <dgm:prSet presAssocID="{C8060BEB-42B3-41B1-B025-9CA372E3745D}" presName="vert1" presStyleCnt="0"/>
      <dgm:spPr/>
    </dgm:pt>
    <dgm:pt modelId="{98617499-7A91-9140-8CE7-E901B94FC625}" type="pres">
      <dgm:prSet presAssocID="{D2073D96-2998-47EA-93CE-55563D268013}" presName="thickLine" presStyleLbl="alignNode1" presStyleIdx="5" presStyleCnt="6"/>
      <dgm:spPr/>
    </dgm:pt>
    <dgm:pt modelId="{5B43923D-99E2-B54C-8B85-B99F19D5BA4C}" type="pres">
      <dgm:prSet presAssocID="{D2073D96-2998-47EA-93CE-55563D268013}" presName="horz1" presStyleCnt="0"/>
      <dgm:spPr/>
    </dgm:pt>
    <dgm:pt modelId="{87D74E82-60E9-0341-AA67-23E2323A778B}" type="pres">
      <dgm:prSet presAssocID="{D2073D96-2998-47EA-93CE-55563D268013}" presName="tx1" presStyleLbl="revTx" presStyleIdx="5" presStyleCnt="6"/>
      <dgm:spPr/>
    </dgm:pt>
    <dgm:pt modelId="{2DD5D836-4CB8-6649-8594-ACDF4EC46E7D}" type="pres">
      <dgm:prSet presAssocID="{D2073D96-2998-47EA-93CE-55563D268013}" presName="vert1" presStyleCnt="0"/>
      <dgm:spPr/>
    </dgm:pt>
  </dgm:ptLst>
  <dgm:cxnLst>
    <dgm:cxn modelId="{EEF6C011-32A5-B149-8C85-42D46B795F97}" type="presOf" srcId="{D2073D96-2998-47EA-93CE-55563D268013}" destId="{87D74E82-60E9-0341-AA67-23E2323A778B}" srcOrd="0" destOrd="0" presId="urn:microsoft.com/office/officeart/2008/layout/LinedList"/>
    <dgm:cxn modelId="{F6294B12-7777-F24E-91C2-4B3FA94C532B}" type="presOf" srcId="{C8060BEB-42B3-41B1-B025-9CA372E3745D}" destId="{50647EA2-99ED-A548-B67A-5B2314649CAD}" srcOrd="0" destOrd="0" presId="urn:microsoft.com/office/officeart/2008/layout/LinedList"/>
    <dgm:cxn modelId="{8D50C513-9DEB-4D88-A73D-D84C7D3D7A51}" srcId="{95E0159D-FC6A-47E1-BDAA-909DE961A479}" destId="{D2073D96-2998-47EA-93CE-55563D268013}" srcOrd="5" destOrd="0" parTransId="{AF7B1E76-8925-4DC5-8997-27F766BFE880}" sibTransId="{89E52820-C869-4858-9675-B0ADE8EAF7AA}"/>
    <dgm:cxn modelId="{C241E21D-8BC2-46CE-A9EC-CA708DCF9A3D}" srcId="{95E0159D-FC6A-47E1-BDAA-909DE961A479}" destId="{7C4ECE3A-688E-49B9-B901-07864ACCB4E0}" srcOrd="1" destOrd="0" parTransId="{DE8B23C6-FA78-42A4-B0F7-6782356819D2}" sibTransId="{7FD4F6DB-676C-49AA-B0B8-6BFC63AEFE47}"/>
    <dgm:cxn modelId="{53D34B37-F8DC-4B40-A9B5-636218545A95}" type="presOf" srcId="{1024A30F-0A3D-416D-952A-F0700EB8E316}" destId="{E60153EB-0CB7-6D46-925D-64BA44CBE834}" srcOrd="0" destOrd="0" presId="urn:microsoft.com/office/officeart/2008/layout/LinedList"/>
    <dgm:cxn modelId="{5661A94D-BE5A-7540-BBB6-16B4643E654E}" type="presOf" srcId="{95E0159D-FC6A-47E1-BDAA-909DE961A479}" destId="{B5D20B60-9311-3E49-A087-05A9275C42E9}" srcOrd="0" destOrd="0" presId="urn:microsoft.com/office/officeart/2008/layout/LinedList"/>
    <dgm:cxn modelId="{7320634E-6E36-C942-BBFC-800F1AB97A24}" type="presOf" srcId="{FC45F716-101B-4B4D-9535-B3E10CC2D6EB}" destId="{F56B7C8F-4A2A-0440-8544-354427B5AA0A}" srcOrd="0" destOrd="0" presId="urn:microsoft.com/office/officeart/2008/layout/LinedList"/>
    <dgm:cxn modelId="{97CD9E7B-D0A4-458B-AFC5-585E2AD5D2F6}" srcId="{95E0159D-FC6A-47E1-BDAA-909DE961A479}" destId="{1024A30F-0A3D-416D-952A-F0700EB8E316}" srcOrd="0" destOrd="0" parTransId="{7B0B5E4C-C1C9-41ED-81B9-1760176B2FE1}" sibTransId="{59DA0B0F-6BF0-4CD7-9951-7E98E53F8BCC}"/>
    <dgm:cxn modelId="{ED63C189-1005-4E27-8662-6F70FE816D05}" srcId="{95E0159D-FC6A-47E1-BDAA-909DE961A479}" destId="{C8060BEB-42B3-41B1-B025-9CA372E3745D}" srcOrd="4" destOrd="0" parTransId="{F964244F-FF78-4CA1-BB51-58B5D11ED7F5}" sibTransId="{FDF68CA1-231D-49F2-9184-5A12AE9712A1}"/>
    <dgm:cxn modelId="{4E801496-5C57-3049-93D5-92367E667F36}" type="presOf" srcId="{7C4ECE3A-688E-49B9-B901-07864ACCB4E0}" destId="{CEB6BC72-4561-AC46-8CC5-C3F8702C9CAC}" srcOrd="0" destOrd="0" presId="urn:microsoft.com/office/officeart/2008/layout/LinedList"/>
    <dgm:cxn modelId="{62692BC1-2FE5-4D6E-B87B-640E59D4954A}" srcId="{95E0159D-FC6A-47E1-BDAA-909DE961A479}" destId="{FC45F716-101B-4B4D-9535-B3E10CC2D6EB}" srcOrd="2" destOrd="0" parTransId="{F374C225-1D4A-457D-9BD7-9006C1301BF1}" sibTransId="{AC7AA6D1-8869-4C21-A2A6-0E54E6DF7C68}"/>
    <dgm:cxn modelId="{6B4EA3DD-FCA9-DF42-B00E-F54706B0A94B}" type="presOf" srcId="{1A0AFED3-AA2A-4F9A-9FC8-4072C3AD91E6}" destId="{E9402339-1789-4D4C-A364-D7F38F43084B}" srcOrd="0" destOrd="0" presId="urn:microsoft.com/office/officeart/2008/layout/LinedList"/>
    <dgm:cxn modelId="{59777EF4-768A-480C-B2FF-186BA68553CA}" srcId="{95E0159D-FC6A-47E1-BDAA-909DE961A479}" destId="{1A0AFED3-AA2A-4F9A-9FC8-4072C3AD91E6}" srcOrd="3" destOrd="0" parTransId="{857C4E09-6190-4BF9-A9F9-9FFD8CADE56B}" sibTransId="{1CF1E01B-95DF-46D4-8EF1-A994AC740467}"/>
    <dgm:cxn modelId="{69C8FEF0-A809-A94A-857F-DABBB58D4471}" type="presParOf" srcId="{B5D20B60-9311-3E49-A087-05A9275C42E9}" destId="{8F2DA34C-54DA-2948-940D-A4C0184687F9}" srcOrd="0" destOrd="0" presId="urn:microsoft.com/office/officeart/2008/layout/LinedList"/>
    <dgm:cxn modelId="{A24A343B-9EF8-2040-9C70-E28DA4991C6E}" type="presParOf" srcId="{B5D20B60-9311-3E49-A087-05A9275C42E9}" destId="{5E6B054D-2D79-1B4A-BA28-A472FBBE67F8}" srcOrd="1" destOrd="0" presId="urn:microsoft.com/office/officeart/2008/layout/LinedList"/>
    <dgm:cxn modelId="{7D1C5ECA-B318-5D46-B329-7267BBF88B86}" type="presParOf" srcId="{5E6B054D-2D79-1B4A-BA28-A472FBBE67F8}" destId="{E60153EB-0CB7-6D46-925D-64BA44CBE834}" srcOrd="0" destOrd="0" presId="urn:microsoft.com/office/officeart/2008/layout/LinedList"/>
    <dgm:cxn modelId="{8AF08EAF-1A18-7949-ABEE-CFD7C2A9D5D1}" type="presParOf" srcId="{5E6B054D-2D79-1B4A-BA28-A472FBBE67F8}" destId="{0C2F6F42-FECC-9F44-9520-15E8D215704C}" srcOrd="1" destOrd="0" presId="urn:microsoft.com/office/officeart/2008/layout/LinedList"/>
    <dgm:cxn modelId="{E6CECCBB-FB6F-9F4A-A3D9-0DDDD4DB14FA}" type="presParOf" srcId="{B5D20B60-9311-3E49-A087-05A9275C42E9}" destId="{8ADDE0E9-0832-374B-88F7-2F129149E185}" srcOrd="2" destOrd="0" presId="urn:microsoft.com/office/officeart/2008/layout/LinedList"/>
    <dgm:cxn modelId="{86B7321C-C908-2546-8890-1F436FFE2D76}" type="presParOf" srcId="{B5D20B60-9311-3E49-A087-05A9275C42E9}" destId="{ABCBA651-9B50-2541-86BA-04AA82CB9F85}" srcOrd="3" destOrd="0" presId="urn:microsoft.com/office/officeart/2008/layout/LinedList"/>
    <dgm:cxn modelId="{B012F0DB-9D21-9540-8D7D-18612DF0A78D}" type="presParOf" srcId="{ABCBA651-9B50-2541-86BA-04AA82CB9F85}" destId="{CEB6BC72-4561-AC46-8CC5-C3F8702C9CAC}" srcOrd="0" destOrd="0" presId="urn:microsoft.com/office/officeart/2008/layout/LinedList"/>
    <dgm:cxn modelId="{4C67503F-5F19-924F-8205-D93610813BB0}" type="presParOf" srcId="{ABCBA651-9B50-2541-86BA-04AA82CB9F85}" destId="{17379A93-2C67-7142-BA2C-7F1C69821014}" srcOrd="1" destOrd="0" presId="urn:microsoft.com/office/officeart/2008/layout/LinedList"/>
    <dgm:cxn modelId="{A4FAE6BC-7F05-BD4D-90BF-849DE5B4E130}" type="presParOf" srcId="{B5D20B60-9311-3E49-A087-05A9275C42E9}" destId="{71A049D8-B6F1-9741-8467-1115EB51092F}" srcOrd="4" destOrd="0" presId="urn:microsoft.com/office/officeart/2008/layout/LinedList"/>
    <dgm:cxn modelId="{54696C64-7A21-3442-856F-66899E746F1B}" type="presParOf" srcId="{B5D20B60-9311-3E49-A087-05A9275C42E9}" destId="{F739982A-DB90-ED43-A5BE-8F9079C7424E}" srcOrd="5" destOrd="0" presId="urn:microsoft.com/office/officeart/2008/layout/LinedList"/>
    <dgm:cxn modelId="{EF4B4D67-FA1C-2743-9F93-4D78CC8A2B5F}" type="presParOf" srcId="{F739982A-DB90-ED43-A5BE-8F9079C7424E}" destId="{F56B7C8F-4A2A-0440-8544-354427B5AA0A}" srcOrd="0" destOrd="0" presId="urn:microsoft.com/office/officeart/2008/layout/LinedList"/>
    <dgm:cxn modelId="{F4693E9A-5EFE-2F4A-A748-7EDC3FDF2060}" type="presParOf" srcId="{F739982A-DB90-ED43-A5BE-8F9079C7424E}" destId="{A5447B7B-845C-5748-941B-F6D6B276A1A7}" srcOrd="1" destOrd="0" presId="urn:microsoft.com/office/officeart/2008/layout/LinedList"/>
    <dgm:cxn modelId="{8BD09CD8-472C-0E44-8D96-D5B415BF36A7}" type="presParOf" srcId="{B5D20B60-9311-3E49-A087-05A9275C42E9}" destId="{D7B0832C-125D-DB4A-8DA1-393657B3C34F}" srcOrd="6" destOrd="0" presId="urn:microsoft.com/office/officeart/2008/layout/LinedList"/>
    <dgm:cxn modelId="{81CFC081-32C7-AA44-80A3-8308D97AF872}" type="presParOf" srcId="{B5D20B60-9311-3E49-A087-05A9275C42E9}" destId="{585624B4-A7C5-C747-AF15-0B3169EB5843}" srcOrd="7" destOrd="0" presId="urn:microsoft.com/office/officeart/2008/layout/LinedList"/>
    <dgm:cxn modelId="{4FC9EEB7-785F-9048-9D2A-3406B019739E}" type="presParOf" srcId="{585624B4-A7C5-C747-AF15-0B3169EB5843}" destId="{E9402339-1789-4D4C-A364-D7F38F43084B}" srcOrd="0" destOrd="0" presId="urn:microsoft.com/office/officeart/2008/layout/LinedList"/>
    <dgm:cxn modelId="{5A3E1EF9-811E-9C45-BF72-B78B104E7F77}" type="presParOf" srcId="{585624B4-A7C5-C747-AF15-0B3169EB5843}" destId="{D5574034-8B42-2247-A53C-E9949BC8F8CD}" srcOrd="1" destOrd="0" presId="urn:microsoft.com/office/officeart/2008/layout/LinedList"/>
    <dgm:cxn modelId="{FDB0F232-9E82-A84C-BF0E-0BF16996A809}" type="presParOf" srcId="{B5D20B60-9311-3E49-A087-05A9275C42E9}" destId="{3FEF9908-7E8C-9B4E-B1D4-8C72E9A21EA4}" srcOrd="8" destOrd="0" presId="urn:microsoft.com/office/officeart/2008/layout/LinedList"/>
    <dgm:cxn modelId="{E8A13029-8AA8-2B4A-A2C6-D936E7D53374}" type="presParOf" srcId="{B5D20B60-9311-3E49-A087-05A9275C42E9}" destId="{0102191E-50EC-7D4F-A42D-02A3156421FC}" srcOrd="9" destOrd="0" presId="urn:microsoft.com/office/officeart/2008/layout/LinedList"/>
    <dgm:cxn modelId="{7EEF4A2C-4706-004F-B8B6-6BFD38BE11BF}" type="presParOf" srcId="{0102191E-50EC-7D4F-A42D-02A3156421FC}" destId="{50647EA2-99ED-A548-B67A-5B2314649CAD}" srcOrd="0" destOrd="0" presId="urn:microsoft.com/office/officeart/2008/layout/LinedList"/>
    <dgm:cxn modelId="{B7DA3071-CED3-114D-94C3-2C9FA53EB818}" type="presParOf" srcId="{0102191E-50EC-7D4F-A42D-02A3156421FC}" destId="{C64C8A98-4D55-9648-A4F7-DCB3000A24AC}" srcOrd="1" destOrd="0" presId="urn:microsoft.com/office/officeart/2008/layout/LinedList"/>
    <dgm:cxn modelId="{8592AFB7-E18C-B049-A880-4ABB18BB6B6E}" type="presParOf" srcId="{B5D20B60-9311-3E49-A087-05A9275C42E9}" destId="{98617499-7A91-9140-8CE7-E901B94FC625}" srcOrd="10" destOrd="0" presId="urn:microsoft.com/office/officeart/2008/layout/LinedList"/>
    <dgm:cxn modelId="{19A17E28-90CF-2B48-A52A-029A69C85567}" type="presParOf" srcId="{B5D20B60-9311-3E49-A087-05A9275C42E9}" destId="{5B43923D-99E2-B54C-8B85-B99F19D5BA4C}" srcOrd="11" destOrd="0" presId="urn:microsoft.com/office/officeart/2008/layout/LinedList"/>
    <dgm:cxn modelId="{E8F550A8-18CF-524A-BED7-7FEB163FC73F}" type="presParOf" srcId="{5B43923D-99E2-B54C-8B85-B99F19D5BA4C}" destId="{87D74E82-60E9-0341-AA67-23E2323A778B}" srcOrd="0" destOrd="0" presId="urn:microsoft.com/office/officeart/2008/layout/LinedList"/>
    <dgm:cxn modelId="{F908FF75-D98C-2C44-A74C-10233B014105}" type="presParOf" srcId="{5B43923D-99E2-B54C-8B85-B99F19D5BA4C}" destId="{2DD5D836-4CB8-6649-8594-ACDF4EC46E7D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6D07D4-3AE0-C44E-B79F-6B057C7CD1C2}">
      <dsp:nvSpPr>
        <dsp:cNvPr id="0" name=""/>
        <dsp:cNvSpPr/>
      </dsp:nvSpPr>
      <dsp:spPr>
        <a:xfrm>
          <a:off x="4577818" y="-104811"/>
          <a:ext cx="2134592" cy="185943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 err="1"/>
            <a:t>Attivazione</a:t>
          </a:r>
          <a:endParaRPr lang="en-GB" sz="1800" kern="1200" dirty="0"/>
        </a:p>
      </dsp:txBody>
      <dsp:txXfrm>
        <a:off x="4890422" y="167497"/>
        <a:ext cx="1509384" cy="1314821"/>
      </dsp:txXfrm>
    </dsp:sp>
    <dsp:sp modelId="{F480805E-6868-7D44-BAB9-64CDF6E98ADB}">
      <dsp:nvSpPr>
        <dsp:cNvPr id="0" name=""/>
        <dsp:cNvSpPr/>
      </dsp:nvSpPr>
      <dsp:spPr>
        <a:xfrm rot="1261060">
          <a:off x="6701833" y="1032914"/>
          <a:ext cx="226397" cy="4829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/>
        </a:p>
      </dsp:txBody>
      <dsp:txXfrm>
        <a:off x="6704092" y="1117332"/>
        <a:ext cx="158478" cy="289795"/>
      </dsp:txXfrm>
    </dsp:sp>
    <dsp:sp modelId="{21EC6D1C-1A7A-5348-B8B3-6EA6230676E0}">
      <dsp:nvSpPr>
        <dsp:cNvPr id="0" name=""/>
        <dsp:cNvSpPr/>
      </dsp:nvSpPr>
      <dsp:spPr>
        <a:xfrm>
          <a:off x="6821377" y="1029614"/>
          <a:ext cx="2437724" cy="143108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 err="1"/>
            <a:t>Definizione</a:t>
          </a:r>
          <a:r>
            <a:rPr lang="en-GB" sz="1800" kern="1200" dirty="0"/>
            <a:t> </a:t>
          </a:r>
          <a:r>
            <a:rPr lang="en-GB" sz="1800" kern="1200" dirty="0" err="1"/>
            <a:t>degii</a:t>
          </a:r>
          <a:r>
            <a:rPr lang="en-GB" sz="1800" kern="1200" dirty="0"/>
            <a:t> </a:t>
          </a:r>
          <a:r>
            <a:rPr lang="en-GB" sz="1800" kern="1200" dirty="0" err="1"/>
            <a:t>attori</a:t>
          </a:r>
          <a:endParaRPr lang="en-GB" sz="1800" kern="1200" dirty="0"/>
        </a:p>
      </dsp:txBody>
      <dsp:txXfrm>
        <a:off x="7178373" y="1239192"/>
        <a:ext cx="1723732" cy="1011929"/>
      </dsp:txXfrm>
    </dsp:sp>
    <dsp:sp modelId="{245FD394-1E1E-B446-801A-CD3485EB5CEC}">
      <dsp:nvSpPr>
        <dsp:cNvPr id="0" name=""/>
        <dsp:cNvSpPr/>
      </dsp:nvSpPr>
      <dsp:spPr>
        <a:xfrm rot="5343588">
          <a:off x="7877383" y="2548568"/>
          <a:ext cx="360008" cy="4829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/>
        </a:p>
      </dsp:txBody>
      <dsp:txXfrm>
        <a:off x="7930498" y="2591172"/>
        <a:ext cx="252006" cy="289795"/>
      </dsp:txXfrm>
    </dsp:sp>
    <dsp:sp modelId="{C1CE28EF-51E7-EA4B-8EA5-80D9AC9A850C}">
      <dsp:nvSpPr>
        <dsp:cNvPr id="0" name=""/>
        <dsp:cNvSpPr/>
      </dsp:nvSpPr>
      <dsp:spPr>
        <a:xfrm>
          <a:off x="6852001" y="3139804"/>
          <a:ext cx="2445739" cy="143108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 err="1"/>
            <a:t>Comunicazione</a:t>
          </a:r>
          <a:endParaRPr lang="en-GB" sz="1800" kern="1200" dirty="0"/>
        </a:p>
      </dsp:txBody>
      <dsp:txXfrm>
        <a:off x="7210171" y="3349382"/>
        <a:ext cx="1729399" cy="1011929"/>
      </dsp:txXfrm>
    </dsp:sp>
    <dsp:sp modelId="{BCF2377B-1306-474E-83DA-87EC722D1E55}">
      <dsp:nvSpPr>
        <dsp:cNvPr id="0" name=""/>
        <dsp:cNvSpPr/>
      </dsp:nvSpPr>
      <dsp:spPr>
        <a:xfrm rot="6979059">
          <a:off x="7570795" y="4449811"/>
          <a:ext cx="181195" cy="4829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/>
        </a:p>
      </dsp:txBody>
      <dsp:txXfrm rot="10800000">
        <a:off x="7610024" y="4522047"/>
        <a:ext cx="126837" cy="289795"/>
      </dsp:txXfrm>
    </dsp:sp>
    <dsp:sp modelId="{63706ECE-0CB9-874D-96F7-E4EE31C2F69D}">
      <dsp:nvSpPr>
        <dsp:cNvPr id="0" name=""/>
        <dsp:cNvSpPr/>
      </dsp:nvSpPr>
      <dsp:spPr>
        <a:xfrm>
          <a:off x="6004869" y="4821571"/>
          <a:ext cx="2476349" cy="1431085"/>
        </a:xfrm>
        <a:prstGeom prst="ellipse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 err="1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Analisi</a:t>
          </a:r>
          <a:endParaRPr lang="en-GB" sz="1800" kern="1200" dirty="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sp:txBody>
      <dsp:txXfrm>
        <a:off x="6367522" y="5031149"/>
        <a:ext cx="1751043" cy="1011929"/>
      </dsp:txXfrm>
    </dsp:sp>
    <dsp:sp modelId="{CF3AC334-8451-074D-92F0-8CEB2B5472D4}">
      <dsp:nvSpPr>
        <dsp:cNvPr id="0" name=""/>
        <dsp:cNvSpPr/>
      </dsp:nvSpPr>
      <dsp:spPr>
        <a:xfrm rot="10800000">
          <a:off x="5761126" y="5295618"/>
          <a:ext cx="172245" cy="4829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/>
        </a:p>
      </dsp:txBody>
      <dsp:txXfrm rot="10800000">
        <a:off x="5812799" y="5392216"/>
        <a:ext cx="120572" cy="289795"/>
      </dsp:txXfrm>
    </dsp:sp>
    <dsp:sp modelId="{7F138D7A-CD21-EC4A-80EC-163AE8FB1F29}">
      <dsp:nvSpPr>
        <dsp:cNvPr id="0" name=""/>
        <dsp:cNvSpPr/>
      </dsp:nvSpPr>
      <dsp:spPr>
        <a:xfrm>
          <a:off x="3245946" y="4821571"/>
          <a:ext cx="2433932" cy="143108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 err="1"/>
            <a:t>Progettazione</a:t>
          </a:r>
          <a:endParaRPr lang="en-GB" sz="1800" kern="1200" dirty="0"/>
        </a:p>
      </dsp:txBody>
      <dsp:txXfrm>
        <a:off x="3602387" y="5031149"/>
        <a:ext cx="1721050" cy="1011929"/>
      </dsp:txXfrm>
    </dsp:sp>
    <dsp:sp modelId="{63C18227-63BF-3940-9856-0294AA8EF14C}">
      <dsp:nvSpPr>
        <dsp:cNvPr id="0" name=""/>
        <dsp:cNvSpPr/>
      </dsp:nvSpPr>
      <dsp:spPr>
        <a:xfrm rot="14040593">
          <a:off x="3736768" y="4460468"/>
          <a:ext cx="239184" cy="4829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/>
        </a:p>
      </dsp:txBody>
      <dsp:txXfrm rot="10800000">
        <a:off x="3793729" y="4586095"/>
        <a:ext cx="167429" cy="289795"/>
      </dsp:txXfrm>
    </dsp:sp>
    <dsp:sp modelId="{C5DACA3D-3679-0A41-B82A-AB098DA598AE}">
      <dsp:nvSpPr>
        <dsp:cNvPr id="0" name=""/>
        <dsp:cNvSpPr/>
      </dsp:nvSpPr>
      <dsp:spPr>
        <a:xfrm>
          <a:off x="2018331" y="3139804"/>
          <a:ext cx="2446297" cy="143108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Change management</a:t>
          </a:r>
        </a:p>
      </dsp:txBody>
      <dsp:txXfrm>
        <a:off x="2376583" y="3349382"/>
        <a:ext cx="1729793" cy="1011929"/>
      </dsp:txXfrm>
    </dsp:sp>
    <dsp:sp modelId="{D8490770-35C0-1944-AB7C-6D8C6A6E74BB}">
      <dsp:nvSpPr>
        <dsp:cNvPr id="0" name=""/>
        <dsp:cNvSpPr/>
      </dsp:nvSpPr>
      <dsp:spPr>
        <a:xfrm rot="16463759">
          <a:off x="3131977" y="2549964"/>
          <a:ext cx="382579" cy="4829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/>
        </a:p>
      </dsp:txBody>
      <dsp:txXfrm>
        <a:off x="3184965" y="2703780"/>
        <a:ext cx="267805" cy="289795"/>
      </dsp:txXfrm>
    </dsp:sp>
    <dsp:sp modelId="{1D5B7A0F-483E-B742-ABBD-81816F6722F1}">
      <dsp:nvSpPr>
        <dsp:cNvPr id="0" name=""/>
        <dsp:cNvSpPr/>
      </dsp:nvSpPr>
      <dsp:spPr>
        <a:xfrm>
          <a:off x="2182276" y="990438"/>
          <a:ext cx="2448873" cy="143108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 err="1"/>
            <a:t>Verifica</a:t>
          </a:r>
          <a:r>
            <a:rPr lang="en-GB" sz="1800" kern="1200" dirty="0"/>
            <a:t> e </a:t>
          </a:r>
          <a:r>
            <a:rPr lang="en-GB" sz="1800" kern="1200" dirty="0" err="1"/>
            <a:t>valutazione</a:t>
          </a:r>
          <a:endParaRPr lang="en-GB" sz="1800" kern="1200" dirty="0"/>
        </a:p>
      </dsp:txBody>
      <dsp:txXfrm>
        <a:off x="2540905" y="1200016"/>
        <a:ext cx="1731615" cy="1011929"/>
      </dsp:txXfrm>
    </dsp:sp>
    <dsp:sp modelId="{9955E98E-36A8-BA42-9FA8-CE4ABFC23D14}">
      <dsp:nvSpPr>
        <dsp:cNvPr id="0" name=""/>
        <dsp:cNvSpPr/>
      </dsp:nvSpPr>
      <dsp:spPr>
        <a:xfrm rot="20310872">
          <a:off x="4472364" y="1016974"/>
          <a:ext cx="142531" cy="4829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/>
        </a:p>
      </dsp:txBody>
      <dsp:txXfrm>
        <a:off x="4473850" y="1121403"/>
        <a:ext cx="99772" cy="28979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4B8172-A417-5943-B122-F3E8F23CB611}">
      <dsp:nvSpPr>
        <dsp:cNvPr id="0" name=""/>
        <dsp:cNvSpPr/>
      </dsp:nvSpPr>
      <dsp:spPr>
        <a:xfrm>
          <a:off x="2395856" y="0"/>
          <a:ext cx="5455068" cy="5455068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7AF015-8A64-3448-95C2-9346B0062A36}">
      <dsp:nvSpPr>
        <dsp:cNvPr id="0" name=""/>
        <dsp:cNvSpPr/>
      </dsp:nvSpPr>
      <dsp:spPr>
        <a:xfrm>
          <a:off x="5123390" y="548436"/>
          <a:ext cx="3545794" cy="129131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400" kern="1200" dirty="0"/>
            <a:t>Macro</a:t>
          </a:r>
        </a:p>
      </dsp:txBody>
      <dsp:txXfrm>
        <a:off x="5186427" y="611473"/>
        <a:ext cx="3419720" cy="1165242"/>
      </dsp:txXfrm>
    </dsp:sp>
    <dsp:sp modelId="{ACF76CE7-D0B0-3F47-A1F4-EB8ABBC22306}">
      <dsp:nvSpPr>
        <dsp:cNvPr id="0" name=""/>
        <dsp:cNvSpPr/>
      </dsp:nvSpPr>
      <dsp:spPr>
        <a:xfrm>
          <a:off x="5123390" y="2001168"/>
          <a:ext cx="3545794" cy="129131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400" kern="1200" dirty="0" err="1"/>
            <a:t>Meso</a:t>
          </a:r>
          <a:endParaRPr lang="en-GB" sz="5400" kern="1200" dirty="0"/>
        </a:p>
      </dsp:txBody>
      <dsp:txXfrm>
        <a:off x="5186427" y="2064205"/>
        <a:ext cx="3419720" cy="1165242"/>
      </dsp:txXfrm>
    </dsp:sp>
    <dsp:sp modelId="{7F9C200A-F1FF-7241-8EB6-3A999FD71702}">
      <dsp:nvSpPr>
        <dsp:cNvPr id="0" name=""/>
        <dsp:cNvSpPr/>
      </dsp:nvSpPr>
      <dsp:spPr>
        <a:xfrm>
          <a:off x="5123390" y="3453899"/>
          <a:ext cx="3545794" cy="129131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400" kern="1200" dirty="0"/>
            <a:t>Micro</a:t>
          </a:r>
        </a:p>
      </dsp:txBody>
      <dsp:txXfrm>
        <a:off x="5186427" y="3516936"/>
        <a:ext cx="3419720" cy="116524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D1B069-37C9-FF4E-A731-A94FE4E00DA5}">
      <dsp:nvSpPr>
        <dsp:cNvPr id="0" name=""/>
        <dsp:cNvSpPr/>
      </dsp:nvSpPr>
      <dsp:spPr>
        <a:xfrm>
          <a:off x="0" y="470648"/>
          <a:ext cx="6245265" cy="111881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Ogni aspetto del comportamento umano è una possible fonte di indagine per l’analisi organizzativa;</a:t>
          </a:r>
        </a:p>
      </dsp:txBody>
      <dsp:txXfrm>
        <a:off x="54616" y="525264"/>
        <a:ext cx="6136033" cy="1009580"/>
      </dsp:txXfrm>
    </dsp:sp>
    <dsp:sp modelId="{0E826063-67C4-804C-84D1-3E27B9F22AA5}">
      <dsp:nvSpPr>
        <dsp:cNvPr id="0" name=""/>
        <dsp:cNvSpPr/>
      </dsp:nvSpPr>
      <dsp:spPr>
        <a:xfrm>
          <a:off x="0" y="1647061"/>
          <a:ext cx="6245265" cy="1118812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Gli/le analist3 spesso (non sempre!) iniziano il processo di ricerca ponendo una domanda su come o perché le cose accadono (ipotesi) prima di adottare un </a:t>
          </a:r>
          <a:r>
            <a:rPr lang="en-US" sz="2000" b="1" kern="1200"/>
            <a:t>disegno di ricerca</a:t>
          </a:r>
          <a:endParaRPr lang="en-US" sz="2000" kern="1200"/>
        </a:p>
      </dsp:txBody>
      <dsp:txXfrm>
        <a:off x="54616" y="1701677"/>
        <a:ext cx="6136033" cy="1009580"/>
      </dsp:txXfrm>
    </dsp:sp>
    <dsp:sp modelId="{11D99958-65DB-744D-BA60-AC5EFD1C6990}">
      <dsp:nvSpPr>
        <dsp:cNvPr id="0" name=""/>
        <dsp:cNvSpPr/>
      </dsp:nvSpPr>
      <dsp:spPr>
        <a:xfrm>
          <a:off x="0" y="2823473"/>
          <a:ext cx="6245265" cy="1118812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Un processo scientifico di ricerca stabilisce nel disegno di ricerca le questioni che aiutano a garantire che i risultati siano “oggettivi” e “accurati”</a:t>
          </a:r>
        </a:p>
      </dsp:txBody>
      <dsp:txXfrm>
        <a:off x="54616" y="2878089"/>
        <a:ext cx="6136033" cy="1009580"/>
      </dsp:txXfrm>
    </dsp:sp>
    <dsp:sp modelId="{0D015687-70A1-0046-B88A-F29C368BA75C}">
      <dsp:nvSpPr>
        <dsp:cNvPr id="0" name=""/>
        <dsp:cNvSpPr/>
      </dsp:nvSpPr>
      <dsp:spPr>
        <a:xfrm>
          <a:off x="0" y="3999886"/>
          <a:ext cx="6245265" cy="1118812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Il metodo scientifico comporta lo sviluppo e la verifica di teorie sul mondo basate su prove empiriche, sforzandosi di essere obiettivi, critici, scettici e logici</a:t>
          </a:r>
        </a:p>
      </dsp:txBody>
      <dsp:txXfrm>
        <a:off x="54616" y="4054502"/>
        <a:ext cx="6136033" cy="100958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B9323C-F0FB-814B-B15E-94DF7596F6AA}">
      <dsp:nvSpPr>
        <dsp:cNvPr id="0" name=""/>
        <dsp:cNvSpPr/>
      </dsp:nvSpPr>
      <dsp:spPr>
        <a:xfrm>
          <a:off x="0" y="127607"/>
          <a:ext cx="6245265" cy="173964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I risultati delle analisi tendono a fornire dati che permettono una conoscenza di dimensioni materiali e immateriali come culture, subculture, rituali e credenze, tendenze e atteggiamenti;</a:t>
          </a:r>
        </a:p>
      </dsp:txBody>
      <dsp:txXfrm>
        <a:off x="84922" y="212529"/>
        <a:ext cx="6075421" cy="1569799"/>
      </dsp:txXfrm>
    </dsp:sp>
    <dsp:sp modelId="{31406238-C465-7442-8E9C-0DFAD9DBB8B6}">
      <dsp:nvSpPr>
        <dsp:cNvPr id="0" name=""/>
        <dsp:cNvSpPr/>
      </dsp:nvSpPr>
      <dsp:spPr>
        <a:xfrm>
          <a:off x="0" y="1924851"/>
          <a:ext cx="6245265" cy="1739643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L'</a:t>
          </a:r>
          <a:r>
            <a:rPr lang="en-US" sz="2000" b="1" kern="1200"/>
            <a:t>affidabilità</a:t>
          </a:r>
          <a:r>
            <a:rPr lang="en-US" sz="2000" kern="1200"/>
            <a:t> di uno studio si riferisce alla </a:t>
          </a:r>
          <a:r>
            <a:rPr lang="en-US" sz="2000" i="1" kern="1200"/>
            <a:t>probabilità</a:t>
          </a:r>
          <a:r>
            <a:rPr lang="en-US" sz="2000" kern="1200"/>
            <a:t> che i risultati della ricerca vengano replicati se lo studio viene riprodotto. Quando un/a analista segue i protocolli di un altro studio e arriva agli stessi risultati, lo studio è </a:t>
          </a:r>
          <a:r>
            <a:rPr lang="en-US" sz="2000" i="1" u="sng" kern="1200"/>
            <a:t>affidabile;</a:t>
          </a:r>
          <a:endParaRPr lang="en-US" sz="2000" kern="1200"/>
        </a:p>
      </dsp:txBody>
      <dsp:txXfrm>
        <a:off x="84922" y="2009773"/>
        <a:ext cx="6075421" cy="1569799"/>
      </dsp:txXfrm>
    </dsp:sp>
    <dsp:sp modelId="{1B862AEB-EA51-9A47-BBF8-DC775F6999C6}">
      <dsp:nvSpPr>
        <dsp:cNvPr id="0" name=""/>
        <dsp:cNvSpPr/>
      </dsp:nvSpPr>
      <dsp:spPr>
        <a:xfrm>
          <a:off x="0" y="3722095"/>
          <a:ext cx="6245265" cy="1739643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La </a:t>
          </a:r>
          <a:r>
            <a:rPr lang="en-US" sz="2000" b="1" u="sng" kern="1200"/>
            <a:t>validità</a:t>
          </a:r>
          <a:r>
            <a:rPr lang="en-US" sz="2000" kern="1200"/>
            <a:t> si riferisce a quanto l’analisi misuri effettivamente quello per cui è stato progettato;</a:t>
          </a:r>
        </a:p>
      </dsp:txBody>
      <dsp:txXfrm>
        <a:off x="84922" y="3807017"/>
        <a:ext cx="6075421" cy="156979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57AF9E-3585-EA4B-95C4-0973C395F1DB}">
      <dsp:nvSpPr>
        <dsp:cNvPr id="0" name=""/>
        <dsp:cNvSpPr/>
      </dsp:nvSpPr>
      <dsp:spPr>
        <a:xfrm>
          <a:off x="0" y="540853"/>
          <a:ext cx="10515600" cy="8751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/>
            <a:t>Survey (ricerca quantitativa):</a:t>
          </a:r>
          <a:r>
            <a:rPr lang="en-US" sz="2200" kern="1200"/>
            <a:t> raccolgono dati da soggetti che rispondono a una serie di domande su comportamenti e opinioni e sono il metodo di ricerca scientifica più utilizzato </a:t>
          </a:r>
        </a:p>
      </dsp:txBody>
      <dsp:txXfrm>
        <a:off x="42722" y="583575"/>
        <a:ext cx="10430156" cy="789716"/>
      </dsp:txXfrm>
    </dsp:sp>
    <dsp:sp modelId="{CAECB6B4-D1A4-C245-88ED-56BEC05C0CCC}">
      <dsp:nvSpPr>
        <dsp:cNvPr id="0" name=""/>
        <dsp:cNvSpPr/>
      </dsp:nvSpPr>
      <dsp:spPr>
        <a:xfrm>
          <a:off x="0" y="1479373"/>
          <a:ext cx="10515600" cy="8751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Non tutti i sondaggi sono considerati ricerca analitica. Metodi simili sono utilizzati per il marketing o per altre informazioni</a:t>
          </a:r>
        </a:p>
      </dsp:txBody>
      <dsp:txXfrm>
        <a:off x="42722" y="1522095"/>
        <a:ext cx="10430156" cy="789716"/>
      </dsp:txXfrm>
    </dsp:sp>
    <dsp:sp modelId="{6C57F499-3847-C243-8053-42807E48FB66}">
      <dsp:nvSpPr>
        <dsp:cNvPr id="0" name=""/>
        <dsp:cNvSpPr/>
      </dsp:nvSpPr>
      <dsp:spPr>
        <a:xfrm>
          <a:off x="0" y="2417893"/>
          <a:ext cx="10515600" cy="8751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Una </a:t>
          </a:r>
          <a:r>
            <a:rPr lang="en-US" sz="2200" b="1" kern="1200"/>
            <a:t>survey</a:t>
          </a:r>
          <a:r>
            <a:rPr lang="en-US" sz="2200" kern="1200"/>
            <a:t> si rivolge a una popolazione specifica, o a persone che sono l'obiettivo di uno studio, o può rivolgersi a un piccolo sottoinsieme della popolazione (</a:t>
          </a:r>
          <a:r>
            <a:rPr lang="en-US" sz="2200" b="1" kern="1200"/>
            <a:t>campione</a:t>
          </a:r>
          <a:r>
            <a:rPr lang="en-US" sz="2200" kern="1200"/>
            <a:t>)</a:t>
          </a:r>
        </a:p>
      </dsp:txBody>
      <dsp:txXfrm>
        <a:off x="42722" y="2460615"/>
        <a:ext cx="10430156" cy="789716"/>
      </dsp:txXfrm>
    </dsp:sp>
    <dsp:sp modelId="{4B1BCD28-1D29-B141-918C-B72C8B25335F}">
      <dsp:nvSpPr>
        <dsp:cNvPr id="0" name=""/>
        <dsp:cNvSpPr/>
      </dsp:nvSpPr>
      <dsp:spPr>
        <a:xfrm>
          <a:off x="0" y="3356413"/>
          <a:ext cx="10515600" cy="8751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/>
            <a:t>Campione casuale: </a:t>
          </a:r>
          <a:r>
            <a:rPr lang="en-US" sz="2200" kern="1200"/>
            <a:t>ogni persona in una popolazione deve avere la stessa possibilità di essere scelta per lo studio</a:t>
          </a:r>
        </a:p>
      </dsp:txBody>
      <dsp:txXfrm>
        <a:off x="42722" y="3399135"/>
        <a:ext cx="10430156" cy="789716"/>
      </dsp:txXfrm>
    </dsp:sp>
    <dsp:sp modelId="{00B0676D-12FC-5942-9438-66CEC0FF0866}">
      <dsp:nvSpPr>
        <dsp:cNvPr id="0" name=""/>
        <dsp:cNvSpPr/>
      </dsp:nvSpPr>
      <dsp:spPr>
        <a:xfrm>
          <a:off x="0" y="4231573"/>
          <a:ext cx="10515600" cy="5350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/>
            <a:t>È importante informare i soggetti della natura e dello scopo dello studio in anticipo e ringraziare sempre i soggetti partecipanti e fornire l'opzione di vedere i risultati se interessati.</a:t>
          </a:r>
        </a:p>
      </dsp:txBody>
      <dsp:txXfrm>
        <a:off x="0" y="4231573"/>
        <a:ext cx="10515600" cy="53509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6F9C66-9BB3-42E3-9795-54DB44EAB457}">
      <dsp:nvSpPr>
        <dsp:cNvPr id="0" name=""/>
        <dsp:cNvSpPr/>
      </dsp:nvSpPr>
      <dsp:spPr>
        <a:xfrm>
          <a:off x="0" y="852469"/>
          <a:ext cx="10952018" cy="157378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8007F3-0043-4218-95E6-42AB27DED395}">
      <dsp:nvSpPr>
        <dsp:cNvPr id="0" name=""/>
        <dsp:cNvSpPr/>
      </dsp:nvSpPr>
      <dsp:spPr>
        <a:xfrm>
          <a:off x="476071" y="1206571"/>
          <a:ext cx="865584" cy="86558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36D7B3-B134-44DA-97A9-5D9B6DCFADD7}">
      <dsp:nvSpPr>
        <dsp:cNvPr id="0" name=""/>
        <dsp:cNvSpPr/>
      </dsp:nvSpPr>
      <dsp:spPr>
        <a:xfrm>
          <a:off x="1817726" y="852469"/>
          <a:ext cx="9134291" cy="1573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6559" tIns="166559" rIns="166559" bIns="166559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Uno strumento comune per le survey è il </a:t>
          </a:r>
          <a:r>
            <a:rPr lang="en-US" sz="2100" b="1" kern="1200"/>
            <a:t>questionario</a:t>
          </a:r>
          <a:r>
            <a:rPr lang="en-US" sz="2100" kern="1200"/>
            <a:t>, utilizzando dati quantitativi (</a:t>
          </a:r>
          <a:r>
            <a:rPr lang="en-US" sz="2100" b="1" kern="1200"/>
            <a:t>dati numerici</a:t>
          </a:r>
          <a:r>
            <a:rPr lang="en-US" sz="2100" kern="1200"/>
            <a:t>) che sono facili da elaborare</a:t>
          </a:r>
        </a:p>
      </dsp:txBody>
      <dsp:txXfrm>
        <a:off x="1817726" y="852469"/>
        <a:ext cx="9134291" cy="1573789"/>
      </dsp:txXfrm>
    </dsp:sp>
    <dsp:sp modelId="{0AA1132F-D394-4B65-B64A-83E3A6B9EAD6}">
      <dsp:nvSpPr>
        <dsp:cNvPr id="0" name=""/>
        <dsp:cNvSpPr/>
      </dsp:nvSpPr>
      <dsp:spPr>
        <a:xfrm>
          <a:off x="0" y="2819706"/>
          <a:ext cx="10952018" cy="157378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F3A323-009C-49AA-A413-4FB220AFA1FC}">
      <dsp:nvSpPr>
        <dsp:cNvPr id="0" name=""/>
        <dsp:cNvSpPr/>
      </dsp:nvSpPr>
      <dsp:spPr>
        <a:xfrm>
          <a:off x="476071" y="3173808"/>
          <a:ext cx="865584" cy="86558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988774-0804-4381-81ED-672B5C784247}">
      <dsp:nvSpPr>
        <dsp:cNvPr id="0" name=""/>
        <dsp:cNvSpPr/>
      </dsp:nvSpPr>
      <dsp:spPr>
        <a:xfrm>
          <a:off x="1817726" y="2819706"/>
          <a:ext cx="9134291" cy="1573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6559" tIns="166559" rIns="166559" bIns="166559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Un'</a:t>
          </a:r>
          <a:r>
            <a:rPr lang="en-US" sz="2100" b="1" kern="1200"/>
            <a:t>intervista</a:t>
          </a:r>
          <a:r>
            <a:rPr lang="en-US" sz="2100" kern="1200"/>
            <a:t> quantitativa è una conversazione “</a:t>
          </a:r>
          <a:r>
            <a:rPr lang="en-US" sz="2100" i="1" kern="1200"/>
            <a:t>face to face</a:t>
          </a:r>
          <a:r>
            <a:rPr lang="en-US" sz="2100" kern="1200"/>
            <a:t>” tra il ricercatore e il soggetto e offre un modo di condurre indagini in cui i partecipanti sono liberi di rispondere come desiderano dentro un range di opzioni di risposta definite.</a:t>
          </a:r>
        </a:p>
      </dsp:txBody>
      <dsp:txXfrm>
        <a:off x="1817726" y="2819706"/>
        <a:ext cx="9134291" cy="157378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6AB55E-EA94-0248-A170-03D46FB70F23}">
      <dsp:nvSpPr>
        <dsp:cNvPr id="0" name=""/>
        <dsp:cNvSpPr/>
      </dsp:nvSpPr>
      <dsp:spPr>
        <a:xfrm>
          <a:off x="51" y="191747"/>
          <a:ext cx="4913783" cy="142442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Le organizzazioni raccolgono molti dati, di più di quelli che pensano di avere e molti altri potrebbero essere disponibili con qualche attenzione. Esempio:</a:t>
          </a:r>
        </a:p>
      </dsp:txBody>
      <dsp:txXfrm>
        <a:off x="51" y="191747"/>
        <a:ext cx="4913783" cy="1424423"/>
      </dsp:txXfrm>
    </dsp:sp>
    <dsp:sp modelId="{26445DE6-1497-924A-898F-2DE75F7B6B5B}">
      <dsp:nvSpPr>
        <dsp:cNvPr id="0" name=""/>
        <dsp:cNvSpPr/>
      </dsp:nvSpPr>
      <dsp:spPr>
        <a:xfrm>
          <a:off x="51" y="1616171"/>
          <a:ext cx="4913783" cy="307989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/>
            <a:t>Gestione del personale, carichi di lavoro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200" kern="1200"/>
            <a:t>G</a:t>
          </a:r>
          <a:r>
            <a:rPr lang="en-US" sz="2200" kern="1200"/>
            <a:t>estione commesse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200" kern="1200"/>
            <a:t>I</a:t>
          </a:r>
          <a:r>
            <a:rPr lang="en-US" sz="2200" kern="1200"/>
            <a:t>niziative estemporanee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200" kern="1200"/>
            <a:t>R</a:t>
          </a:r>
          <a:r>
            <a:rPr lang="en-US" sz="2200" kern="1200"/>
            <a:t>apporti con l’esterno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200" kern="1200"/>
            <a:t>C</a:t>
          </a:r>
          <a:r>
            <a:rPr lang="en-US" sz="2200" kern="1200"/>
            <a:t>ertificazioni e brand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200" kern="1200"/>
            <a:t>R</a:t>
          </a:r>
          <a:r>
            <a:rPr lang="en-US" sz="2200" kern="1200"/>
            <a:t>ilevatori automatici 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/>
            <a:t>Tecnostruttura</a:t>
          </a:r>
        </a:p>
      </dsp:txBody>
      <dsp:txXfrm>
        <a:off x="51" y="1616171"/>
        <a:ext cx="4913783" cy="3079890"/>
      </dsp:txXfrm>
    </dsp:sp>
    <dsp:sp modelId="{1D172475-3157-E947-83F3-F4FE4C6AB092}">
      <dsp:nvSpPr>
        <dsp:cNvPr id="0" name=""/>
        <dsp:cNvSpPr/>
      </dsp:nvSpPr>
      <dsp:spPr>
        <a:xfrm>
          <a:off x="5601764" y="191747"/>
          <a:ext cx="4913783" cy="142442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Le tecniche BIG Data vanno proprio nella direzione di ridurre le complessità </a:t>
          </a:r>
        </a:p>
      </dsp:txBody>
      <dsp:txXfrm>
        <a:off x="5601764" y="191747"/>
        <a:ext cx="4913783" cy="1424423"/>
      </dsp:txXfrm>
    </dsp:sp>
    <dsp:sp modelId="{6A14EC32-3FEC-534C-841A-3FF34EA24E77}">
      <dsp:nvSpPr>
        <dsp:cNvPr id="0" name=""/>
        <dsp:cNvSpPr/>
      </dsp:nvSpPr>
      <dsp:spPr>
        <a:xfrm>
          <a:off x="5601764" y="1616171"/>
          <a:ext cx="4913783" cy="307989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b="1" kern="1200"/>
            <a:t>Data mining: </a:t>
          </a:r>
          <a:r>
            <a:rPr lang="en-US" sz="2200" kern="1200"/>
            <a:t>esplorazione e comprensione delle matrici di dati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b="1" kern="1200"/>
            <a:t>Deep learning/Machine learning: </a:t>
          </a:r>
          <a:r>
            <a:rPr lang="en-US" sz="2200" kern="1200"/>
            <a:t>migliorare la risposta su una task “apprendendo dai dati”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b="1" kern="1200"/>
            <a:t>AI</a:t>
          </a:r>
          <a:r>
            <a:rPr lang="en-US" sz="2200" kern="1200"/>
            <a:t>: elaborare algoritmi che rendano automatizzabili azioni complesse</a:t>
          </a:r>
        </a:p>
      </dsp:txBody>
      <dsp:txXfrm>
        <a:off x="5601764" y="1616171"/>
        <a:ext cx="4913783" cy="307989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1C1289-5D4F-2B47-994D-9FA63002C269}">
      <dsp:nvSpPr>
        <dsp:cNvPr id="0" name=""/>
        <dsp:cNvSpPr/>
      </dsp:nvSpPr>
      <dsp:spPr>
        <a:xfrm>
          <a:off x="0" y="0"/>
          <a:ext cx="8938260" cy="130540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I Focus Group sono strumenti di raccolta dati molto utilizzati nella ricerca sociale e nel marketing </a:t>
          </a:r>
          <a:endParaRPr lang="en-US" sz="1900" kern="1200"/>
        </a:p>
      </dsp:txBody>
      <dsp:txXfrm>
        <a:off x="38234" y="38234"/>
        <a:ext cx="7529629" cy="1228933"/>
      </dsp:txXfrm>
    </dsp:sp>
    <dsp:sp modelId="{447D63E2-EA85-0A4D-81FB-CD8939724E71}">
      <dsp:nvSpPr>
        <dsp:cNvPr id="0" name=""/>
        <dsp:cNvSpPr/>
      </dsp:nvSpPr>
      <dsp:spPr>
        <a:xfrm>
          <a:off x="788670" y="1522968"/>
          <a:ext cx="8938260" cy="1305401"/>
        </a:xfrm>
        <a:prstGeom prst="roundRect">
          <a:avLst>
            <a:gd name="adj" fmla="val 10000"/>
          </a:avLst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 err="1"/>
            <a:t>Consistono</a:t>
          </a:r>
          <a:r>
            <a:rPr lang="en-GB" sz="1900" kern="1200" dirty="0"/>
            <a:t> in </a:t>
          </a:r>
          <a:r>
            <a:rPr lang="en-GB" sz="1900" kern="1200" dirty="0" err="1"/>
            <a:t>sessioni</a:t>
          </a:r>
          <a:r>
            <a:rPr lang="en-GB" sz="1900" kern="1200" dirty="0"/>
            <a:t> con </a:t>
          </a:r>
          <a:r>
            <a:rPr lang="en-GB" sz="1900" kern="1200" dirty="0" err="1"/>
            <a:t>persone</a:t>
          </a:r>
          <a:r>
            <a:rPr lang="en-GB" sz="1900" kern="1200" dirty="0"/>
            <a:t> </a:t>
          </a:r>
          <a:r>
            <a:rPr lang="en-GB" sz="1900" kern="1200" dirty="0" err="1"/>
            <a:t>invitate</a:t>
          </a:r>
          <a:r>
            <a:rPr lang="en-GB" sz="1900" kern="1200" dirty="0"/>
            <a:t> a </a:t>
          </a:r>
          <a:r>
            <a:rPr lang="en-GB" sz="1900" kern="1200" dirty="0" err="1"/>
            <a:t>parlare</a:t>
          </a:r>
          <a:r>
            <a:rPr lang="en-GB" sz="1900" kern="1200" dirty="0"/>
            <a:t>, </a:t>
          </a:r>
          <a:r>
            <a:rPr lang="en-GB" sz="1900" kern="1200" dirty="0" err="1"/>
            <a:t>discutere</a:t>
          </a:r>
          <a:r>
            <a:rPr lang="en-GB" sz="1900" kern="1200" dirty="0"/>
            <a:t> e </a:t>
          </a:r>
          <a:r>
            <a:rPr lang="en-GB" sz="1900" kern="1200" dirty="0" err="1"/>
            <a:t>confrontarsi</a:t>
          </a:r>
          <a:r>
            <a:rPr lang="en-GB" sz="1900" kern="1200" dirty="0"/>
            <a:t> </a:t>
          </a:r>
          <a:r>
            <a:rPr lang="en-GB" sz="1900" kern="1200" dirty="0" err="1"/>
            <a:t>riguardo</a:t>
          </a:r>
          <a:r>
            <a:rPr lang="en-GB" sz="1900" kern="1200" dirty="0"/>
            <a:t> </a:t>
          </a:r>
          <a:r>
            <a:rPr lang="en-GB" sz="1900" kern="1200" dirty="0" err="1"/>
            <a:t>all'atteggiamento</a:t>
          </a:r>
          <a:r>
            <a:rPr lang="en-GB" sz="1900" kern="1200" dirty="0"/>
            <a:t> </a:t>
          </a:r>
          <a:r>
            <a:rPr lang="en-GB" sz="1900" kern="1200" dirty="0" err="1"/>
            <a:t>personale</a:t>
          </a:r>
          <a:r>
            <a:rPr lang="en-GB" sz="1900" kern="1200" dirty="0"/>
            <a:t> </a:t>
          </a:r>
          <a:r>
            <a:rPr lang="en-GB" sz="1900" kern="1200" dirty="0" err="1"/>
            <a:t>nei</a:t>
          </a:r>
          <a:r>
            <a:rPr lang="en-GB" sz="1900" kern="1200" dirty="0"/>
            <a:t> </a:t>
          </a:r>
          <a:r>
            <a:rPr lang="en-GB" sz="1900" kern="1200" dirty="0" err="1"/>
            <a:t>confronti</a:t>
          </a:r>
          <a:r>
            <a:rPr lang="en-GB" sz="1900" kern="1200" dirty="0"/>
            <a:t> di un </a:t>
          </a:r>
          <a:r>
            <a:rPr lang="en-GB" sz="1900" kern="1200" dirty="0" err="1"/>
            <a:t>tema</a:t>
          </a:r>
          <a:r>
            <a:rPr lang="en-GB" sz="1900" kern="1200" dirty="0"/>
            <a:t>, di un </a:t>
          </a:r>
          <a:r>
            <a:rPr lang="en-GB" sz="1900" kern="1200" dirty="0" err="1"/>
            <a:t>prodotto</a:t>
          </a:r>
          <a:r>
            <a:rPr lang="en-GB" sz="1900" kern="1200" dirty="0"/>
            <a:t>, di un </a:t>
          </a:r>
          <a:r>
            <a:rPr lang="en-GB" sz="1900" kern="1200" dirty="0" err="1"/>
            <a:t>progetto</a:t>
          </a:r>
          <a:r>
            <a:rPr lang="en-GB" sz="1900" kern="1200" dirty="0"/>
            <a:t>, di un </a:t>
          </a:r>
          <a:r>
            <a:rPr lang="en-GB" sz="1900" kern="1200" dirty="0" err="1"/>
            <a:t>concetto</a:t>
          </a:r>
          <a:r>
            <a:rPr lang="en-GB" sz="1900" kern="1200" dirty="0"/>
            <a:t>, di</a:t>
          </a:r>
          <a:br>
            <a:rPr lang="en-GB" sz="1900" kern="1200" dirty="0"/>
          </a:br>
          <a:r>
            <a:rPr lang="en-GB" sz="1900" kern="1200" dirty="0" err="1"/>
            <a:t>una</a:t>
          </a:r>
          <a:r>
            <a:rPr lang="en-GB" sz="1900" kern="1200" dirty="0"/>
            <a:t> </a:t>
          </a:r>
          <a:r>
            <a:rPr lang="en-GB" sz="1900" kern="1200" dirty="0" err="1"/>
            <a:t>pubblicita</a:t>
          </a:r>
          <a:r>
            <a:rPr lang="en-GB" sz="1900" kern="1200" dirty="0"/>
            <a:t>̀, di </a:t>
          </a:r>
          <a:r>
            <a:rPr lang="en-GB" sz="1900" kern="1200" dirty="0" err="1"/>
            <a:t>un'idea</a:t>
          </a:r>
          <a:r>
            <a:rPr lang="en-GB" sz="1900" kern="1200" dirty="0"/>
            <a:t> o di un </a:t>
          </a:r>
          <a:r>
            <a:rPr lang="en-GB" sz="1900" kern="1200" dirty="0" err="1"/>
            <a:t>personaggio</a:t>
          </a:r>
          <a:r>
            <a:rPr lang="en-GB" sz="1900" kern="1200" dirty="0"/>
            <a:t>. </a:t>
          </a:r>
          <a:endParaRPr lang="en-US" sz="1900" kern="1200" dirty="0"/>
        </a:p>
      </dsp:txBody>
      <dsp:txXfrm>
        <a:off x="826904" y="1561202"/>
        <a:ext cx="7224611" cy="1228933"/>
      </dsp:txXfrm>
    </dsp:sp>
    <dsp:sp modelId="{8B476747-605E-534F-BBCE-250CDBF0F847}">
      <dsp:nvSpPr>
        <dsp:cNvPr id="0" name=""/>
        <dsp:cNvSpPr/>
      </dsp:nvSpPr>
      <dsp:spPr>
        <a:xfrm>
          <a:off x="1577340" y="3045936"/>
          <a:ext cx="8938260" cy="1305401"/>
        </a:xfrm>
        <a:prstGeom prst="roundRect">
          <a:avLst>
            <a:gd name="adj" fmla="val 1000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Le domande sono fatte in modo interattivo, infatti, i partecipanti al gruppo sono liberi di comunicare con gli altri membri, seguiti dalla supervisione di un conduttore (in genere il ricercatore o un suo assistente) </a:t>
          </a:r>
          <a:endParaRPr lang="en-US" sz="1900" kern="1200"/>
        </a:p>
      </dsp:txBody>
      <dsp:txXfrm>
        <a:off x="1615574" y="3084170"/>
        <a:ext cx="7224611" cy="1228933"/>
      </dsp:txXfrm>
    </dsp:sp>
    <dsp:sp modelId="{450C91D2-D369-5C4D-A943-15DFA195ECA5}">
      <dsp:nvSpPr>
        <dsp:cNvPr id="0" name=""/>
        <dsp:cNvSpPr/>
      </dsp:nvSpPr>
      <dsp:spPr>
        <a:xfrm>
          <a:off x="8089749" y="989929"/>
          <a:ext cx="848510" cy="848510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8280664" y="989929"/>
        <a:ext cx="466680" cy="638504"/>
      </dsp:txXfrm>
    </dsp:sp>
    <dsp:sp modelId="{F9F3FF64-F8BF-694D-B160-7A36920D5A8D}">
      <dsp:nvSpPr>
        <dsp:cNvPr id="0" name=""/>
        <dsp:cNvSpPr/>
      </dsp:nvSpPr>
      <dsp:spPr>
        <a:xfrm>
          <a:off x="8878419" y="2504195"/>
          <a:ext cx="848510" cy="848510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9069334" y="2504195"/>
        <a:ext cx="466680" cy="63850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2DA34C-54DA-2948-940D-A4C0184687F9}">
      <dsp:nvSpPr>
        <dsp:cNvPr id="0" name=""/>
        <dsp:cNvSpPr/>
      </dsp:nvSpPr>
      <dsp:spPr>
        <a:xfrm>
          <a:off x="0" y="2124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0153EB-0CB7-6D46-925D-64BA44CBE834}">
      <dsp:nvSpPr>
        <dsp:cNvPr id="0" name=""/>
        <dsp:cNvSpPr/>
      </dsp:nvSpPr>
      <dsp:spPr>
        <a:xfrm>
          <a:off x="0" y="2124"/>
          <a:ext cx="10515600" cy="7245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Quando vogliamo una narrazione non strutturata dell’organizzazione</a:t>
          </a:r>
        </a:p>
      </dsp:txBody>
      <dsp:txXfrm>
        <a:off x="0" y="2124"/>
        <a:ext cx="10515600" cy="724514"/>
      </dsp:txXfrm>
    </dsp:sp>
    <dsp:sp modelId="{8ADDE0E9-0832-374B-88F7-2F129149E185}">
      <dsp:nvSpPr>
        <dsp:cNvPr id="0" name=""/>
        <dsp:cNvSpPr/>
      </dsp:nvSpPr>
      <dsp:spPr>
        <a:xfrm>
          <a:off x="0" y="726639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B6BC72-4561-AC46-8CC5-C3F8702C9CAC}">
      <dsp:nvSpPr>
        <dsp:cNvPr id="0" name=""/>
        <dsp:cNvSpPr/>
      </dsp:nvSpPr>
      <dsp:spPr>
        <a:xfrm>
          <a:off x="0" y="726639"/>
          <a:ext cx="10515600" cy="7245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Quando vogliamo conoscere l’organizzazione dal punto di vista dell’intervistata/o e delle sue pratiche di lavoro quotidiano</a:t>
          </a:r>
        </a:p>
      </dsp:txBody>
      <dsp:txXfrm>
        <a:off x="0" y="726639"/>
        <a:ext cx="10515600" cy="724514"/>
      </dsp:txXfrm>
    </dsp:sp>
    <dsp:sp modelId="{71A049D8-B6F1-9741-8467-1115EB51092F}">
      <dsp:nvSpPr>
        <dsp:cNvPr id="0" name=""/>
        <dsp:cNvSpPr/>
      </dsp:nvSpPr>
      <dsp:spPr>
        <a:xfrm>
          <a:off x="0" y="1451154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6B7C8F-4A2A-0440-8544-354427B5AA0A}">
      <dsp:nvSpPr>
        <dsp:cNvPr id="0" name=""/>
        <dsp:cNvSpPr/>
      </dsp:nvSpPr>
      <dsp:spPr>
        <a:xfrm>
          <a:off x="0" y="1451154"/>
          <a:ext cx="10515600" cy="7245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Ricostruire processi di lavoro;</a:t>
          </a:r>
        </a:p>
      </dsp:txBody>
      <dsp:txXfrm>
        <a:off x="0" y="1451154"/>
        <a:ext cx="10515600" cy="724514"/>
      </dsp:txXfrm>
    </dsp:sp>
    <dsp:sp modelId="{D7B0832C-125D-DB4A-8DA1-393657B3C34F}">
      <dsp:nvSpPr>
        <dsp:cNvPr id="0" name=""/>
        <dsp:cNvSpPr/>
      </dsp:nvSpPr>
      <dsp:spPr>
        <a:xfrm>
          <a:off x="0" y="2175669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402339-1789-4D4C-A364-D7F38F43084B}">
      <dsp:nvSpPr>
        <dsp:cNvPr id="0" name=""/>
        <dsp:cNvSpPr/>
      </dsp:nvSpPr>
      <dsp:spPr>
        <a:xfrm>
          <a:off x="0" y="2175669"/>
          <a:ext cx="10515600" cy="7245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Per I check-up aziendali (come siamo messi/dove stiamo andando)</a:t>
          </a:r>
          <a:endParaRPr lang="en-US" sz="2000" kern="1200"/>
        </a:p>
      </dsp:txBody>
      <dsp:txXfrm>
        <a:off x="0" y="2175669"/>
        <a:ext cx="10515600" cy="724514"/>
      </dsp:txXfrm>
    </dsp:sp>
    <dsp:sp modelId="{3FEF9908-7E8C-9B4E-B1D4-8C72E9A21EA4}">
      <dsp:nvSpPr>
        <dsp:cNvPr id="0" name=""/>
        <dsp:cNvSpPr/>
      </dsp:nvSpPr>
      <dsp:spPr>
        <a:xfrm>
          <a:off x="0" y="2900183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647EA2-99ED-A548-B67A-5B2314649CAD}">
      <dsp:nvSpPr>
        <dsp:cNvPr id="0" name=""/>
        <dsp:cNvSpPr/>
      </dsp:nvSpPr>
      <dsp:spPr>
        <a:xfrm>
          <a:off x="0" y="2900183"/>
          <a:ext cx="10515600" cy="7245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Per fare assessment sugli incidenti</a:t>
          </a:r>
        </a:p>
      </dsp:txBody>
      <dsp:txXfrm>
        <a:off x="0" y="2900183"/>
        <a:ext cx="10515600" cy="724514"/>
      </dsp:txXfrm>
    </dsp:sp>
    <dsp:sp modelId="{98617499-7A91-9140-8CE7-E901B94FC625}">
      <dsp:nvSpPr>
        <dsp:cNvPr id="0" name=""/>
        <dsp:cNvSpPr/>
      </dsp:nvSpPr>
      <dsp:spPr>
        <a:xfrm>
          <a:off x="0" y="3624698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D74E82-60E9-0341-AA67-23E2323A778B}">
      <dsp:nvSpPr>
        <dsp:cNvPr id="0" name=""/>
        <dsp:cNvSpPr/>
      </dsp:nvSpPr>
      <dsp:spPr>
        <a:xfrm>
          <a:off x="0" y="3624698"/>
          <a:ext cx="10515600" cy="7245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Per </a:t>
          </a:r>
          <a:r>
            <a:rPr lang="en-GB" sz="2000" kern="1200"/>
            <a:t>i colloqui di lavoro…</a:t>
          </a:r>
          <a:endParaRPr lang="en-US" sz="2000" kern="1200"/>
        </a:p>
      </dsp:txBody>
      <dsp:txXfrm>
        <a:off x="0" y="3624698"/>
        <a:ext cx="10515600" cy="7245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5E0B5E2-B642-9D5E-511C-D3FB4F9C719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3DE46F-193A-D392-7C68-4A3FF5117F8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E33B4C-A4B2-1241-8387-CC2F3826D1F2}" type="datetimeFigureOut">
              <a:rPr lang="en-IT" smtClean="0"/>
              <a:t>20/03/24</a:t>
            </a:fld>
            <a:endParaRPr lang="en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E378D5-28DC-8D61-CC64-DE67FAE5657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F3A1B7-D9EB-976C-0450-3D084879C30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76CC06-18A5-B745-A4D7-A78929AE7A9A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7163942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F906CF-7A88-4B4C-830C-F6ED6CA9E779}" type="datetimeFigureOut">
              <a:rPr lang="en-GB" smtClean="0"/>
              <a:t>20/03/2024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E84C2B-25C0-7C44-8DB1-94EFC8424C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15972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question-mark-question-response-1019820/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reativecommons.org/about/cc0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question mark. 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Authored by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Peggy Marco. 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Located at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 </a:t>
            </a:r>
            <a:r>
              <a:rPr lang="en-US" sz="1200" b="1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https://pixabay.com/en/question-mark-question-response-1019820/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License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 </a:t>
            </a:r>
            <a:r>
              <a:rPr lang="en-US" sz="1200" b="1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CC0: No Rights Reserved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9F77DD-A897-4444-9111-2E6D8306642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2437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9F77DD-A897-4444-9111-2E6D8306642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2791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 courtesy of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zoetnet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flickr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9F77DD-A897-4444-9111-2E6D83066427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3640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9F77DD-A897-4444-9111-2E6D83066427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36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9F77DD-A897-4444-9111-2E6D83066427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7924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9F77DD-A897-4444-9111-2E6D83066427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4485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CA76B-5C4D-0857-6201-E6D7B7139E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44F5F0-D319-A1B9-1FBF-B4A5E0CD7C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06578A-C620-5703-1CF7-8C8079E05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3/20/24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CE4C99-2ECD-C856-229A-F47B9B28A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C1ACF0-1867-926E-9F81-375EDD34C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FE6F63-E8BD-C5C8-93DB-ABCC2AFCE6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50000"/>
            <a:ext cx="1206500" cy="50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FA499B1-C5E3-4C11-6847-428E61FB17E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8200" y="6451123"/>
            <a:ext cx="1193800" cy="41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9611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B6010-5A87-1C12-6630-EA6A7D752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C61061-8CC9-472E-10D5-2AC5661F34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629270-83F5-D403-A139-345BEDCD1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698D5-CE4C-5B46-B78E-F5087F1AE1C2}" type="datetimeFigureOut">
              <a:rPr lang="en-IT" smtClean="0"/>
              <a:t>20/03/24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2DD41E-CB8D-A521-607D-C6E42578F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49B5CA-51E8-0AF9-0B58-855BD6D73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09D5A7-8727-7D3C-855E-9B6AEE7686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50000"/>
            <a:ext cx="1206500" cy="50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5BDD28D-BABC-B110-B934-937CBD687EE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8200" y="6451123"/>
            <a:ext cx="1193800" cy="41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088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C78AD3-CB7D-D31E-AC42-D04AD4E9FB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EDDBEF-3194-19AC-98B2-5590B47B03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B4504B-A637-33D8-B0DF-885F371BB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698D5-CE4C-5B46-B78E-F5087F1AE1C2}" type="datetimeFigureOut">
              <a:rPr lang="en-IT" smtClean="0"/>
              <a:t>20/03/24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4CC6BC-560A-F5E6-EAB8-8B719A23F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62914F-197D-9C9D-18F9-5AA0DB20E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5428E6-0DE5-F508-A838-34E7405271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50000"/>
            <a:ext cx="1206500" cy="50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083B37-AB8E-3401-7071-25A31593E3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8200" y="6451123"/>
            <a:ext cx="1193800" cy="41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7021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F20B6-AE2C-47C6-B171-914FD66E69AF}" type="datetimeFigureOut">
              <a:rPr lang="it-IT" smtClean="0"/>
              <a:pPr/>
              <a:t>20/03/24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E15CE-4655-41C5-856C-8B16BCF9AD36}" type="slidenum">
              <a:rPr lang="it-IT" smtClean="0"/>
              <a:pPr/>
              <a:t>‹#›</a:t>
            </a:fld>
            <a:endParaRPr lang="it-IT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D918D3-E571-E348-6C79-1D52A17064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50000"/>
            <a:ext cx="1206500" cy="50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52E27E-64CE-4983-9B8F-6CD9556A927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8200" y="6451123"/>
            <a:ext cx="1193800" cy="41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3103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44ACCFF-64A9-40AA-93F9-86E3CE0161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1769" y="2683895"/>
            <a:ext cx="5278514" cy="2862225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5000" cap="all" spc="200" baseline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D785D0F-160C-4A31-93B3-F251B073075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5636" y="5568698"/>
            <a:ext cx="5278514" cy="61814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000" b="0" i="0" spc="200" baseline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1CCC134-2698-41E9-A225-76300EF59E5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952488" y="950976"/>
            <a:ext cx="5239512" cy="496519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pc="400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6EEBC2D4-4F41-249E-7141-E0E12113CE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72346" y="0"/>
            <a:ext cx="2895600" cy="6858000"/>
          </a:xfrm>
          <a:prstGeom prst="rect">
            <a:avLst/>
          </a:prstGeom>
          <a:solidFill>
            <a:srgbClr val="FF9300"/>
          </a:solidFill>
        </p:spPr>
        <p:txBody>
          <a:bodyPr/>
          <a:lstStyle>
            <a:lvl1pPr>
              <a:defRPr>
                <a:noFill/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noFill/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noFill/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noFill/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noFill/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EC947DF-7CDE-4B65-971F-38806DD4E6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50000"/>
            <a:ext cx="1206500" cy="50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10B5786-D48A-D7CF-8C70-B128AF52DBB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8200" y="6451123"/>
            <a:ext cx="1193800" cy="41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2982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35887-E69B-4DD9-47BD-4CBFB1291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0457D4-A3C7-6B34-81EC-B14BACABA6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67FA38-340C-2CFA-E834-3E1A7E047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3/20/24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392EF0-389E-44F8-8E3B-99B6DF46D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2DDA76-73AF-06F6-A150-46DB4AA8A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C27B54-01E7-F83B-80F7-4C1CBDA74D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50000"/>
            <a:ext cx="1206500" cy="50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18D625-3111-075C-EB16-3184D67961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8200" y="6451123"/>
            <a:ext cx="1193800" cy="41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994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8E597-628F-9899-31AD-F572CF901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82FB9C-3F4A-2B4D-4A67-3B72490DBF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EF2E5-B03F-7F9A-292F-FF019A9DB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698D5-CE4C-5B46-B78E-F5087F1AE1C2}" type="datetimeFigureOut">
              <a:rPr lang="en-IT" smtClean="0"/>
              <a:t>20/03/24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E9C724-0A24-384C-C94D-27544AAA8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79227C-DCA2-AA26-77B3-49BBCDD15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B420C3-D425-F0F4-F06E-68058088B7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50000"/>
            <a:ext cx="1206500" cy="50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CF8F46-6F75-7344-A875-B3342A806F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8200" y="6451123"/>
            <a:ext cx="1193800" cy="41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450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D82B4-B8A9-0B01-18D4-0CC6A0279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596CF9-5ED3-241C-DB6C-A07D9BBEF3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640B27-99DF-6384-CA90-A0A8635A63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31CAA0-2A91-9B3F-96EE-0CC4A10FF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3/20/24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66A5A9-DF3E-7D9A-C706-E2159C52B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DE4051-FE7F-145A-1778-5FF7B3EEA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32BB949-79E2-6A7F-ECCC-271846E5D8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50000"/>
            <a:ext cx="1206500" cy="50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EE73C5-8726-D02F-3B2E-1D11D39816F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8200" y="6451123"/>
            <a:ext cx="1193800" cy="41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8869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AE936-5FE2-A6F0-3BF2-3F76AB4D0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12FCD5-9BDB-8859-9C3A-7B46BE88CD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FCE0CE-8312-F70A-3696-8EB30DAF64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795F20-D1DD-99E4-539F-68EA08B063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188297-04C2-3B28-127F-B119A58F05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43C8C9-2BAA-2B80-C051-C829B8D58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698D5-CE4C-5B46-B78E-F5087F1AE1C2}" type="datetimeFigureOut">
              <a:rPr lang="en-IT" smtClean="0"/>
              <a:t>20/03/24</a:t>
            </a:fld>
            <a:endParaRPr lang="en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BDA5740-7738-836B-8874-E54E224EC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3C90252-8B0F-7914-AC57-DCD4CBD9E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B115D89-E8E9-5CC4-8F83-0FAD3A272B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50000"/>
            <a:ext cx="1206500" cy="50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393B913-DF4B-1A1A-3763-68BAA04BAEC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8200" y="6451123"/>
            <a:ext cx="1193800" cy="41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920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304BF-2808-BBD8-2636-680A03CF2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A062BE-C773-E877-6CFB-561E33804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698D5-CE4C-5B46-B78E-F5087F1AE1C2}" type="datetimeFigureOut">
              <a:rPr lang="en-IT" smtClean="0"/>
              <a:t>20/03/24</a:t>
            </a:fld>
            <a:endParaRPr lang="en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93D9C2-4BEA-85E3-D8A9-4DE316F42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0D93A7-2901-66F7-F78C-B3FBAF10A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C1A18A-19AA-FB1E-3882-03E6EB00DB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50000"/>
            <a:ext cx="1206500" cy="50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99DE5C-DC09-01FE-7E02-2B2FEE119BB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8200" y="6451123"/>
            <a:ext cx="1193800" cy="41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580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6CE64F-3FE3-C4F8-84D3-D5BCE7AB9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698D5-CE4C-5B46-B78E-F5087F1AE1C2}" type="datetimeFigureOut">
              <a:rPr lang="en-IT" smtClean="0"/>
              <a:t>20/03/24</a:t>
            </a:fld>
            <a:endParaRPr lang="en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F1E78D-0F7D-FC66-6ABF-3B04B64E5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95C3A8-228F-2C31-D6B1-AFE637F96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830B92-212F-E9D5-74A4-B4BD12EF99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50000"/>
            <a:ext cx="1206500" cy="50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5BB223-D90F-0A44-0DCD-79263189D49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8200" y="6451123"/>
            <a:ext cx="1193800" cy="41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036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4CD5B-0D3E-E654-5EB6-5B766B6EB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060715-14BA-789A-8CBD-AC40AF93C4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A2FA95-6D20-B38C-7C6C-BB54356F63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71D75E-8FE5-BF2D-4A43-98B64085D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698D5-CE4C-5B46-B78E-F5087F1AE1C2}" type="datetimeFigureOut">
              <a:rPr lang="en-IT" smtClean="0"/>
              <a:t>20/03/24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7025D9-2B68-F8DD-E9CE-86A82F5B5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66AEE4-8130-81FB-66CE-B51CA5C4B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64413E-326A-0809-C6C0-B1BABBDFB2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50000"/>
            <a:ext cx="1206500" cy="50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AEEC77-B37E-11DE-E1E0-8E10608637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8200" y="6451123"/>
            <a:ext cx="1193800" cy="41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090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934E5-DE41-94B4-602C-DE6E3C19D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C7BB308-9F44-9A00-AE0D-50995227A6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AC75C1-B426-DD10-6F38-5E491F58FF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971901-C738-9BB2-56B4-0C15EC28F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698D5-CE4C-5B46-B78E-F5087F1AE1C2}" type="datetimeFigureOut">
              <a:rPr lang="en-IT" smtClean="0"/>
              <a:t>20/03/24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FF877C-18D0-F137-20BD-8751BFAB8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5185A7-E40D-06FB-8086-D67B74465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D6C555-F72D-7699-4939-CFA45D7F0B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50000"/>
            <a:ext cx="1206500" cy="50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50F6352-EF32-041E-8444-3C1E5109B0F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8200" y="6451123"/>
            <a:ext cx="1193800" cy="41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143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A85566A-DD0C-426C-1E14-976C0AE73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4F3934-A4FD-AB29-7BFF-CCD58F6B7A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1FF827-2128-7C8A-8421-3D0089C162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0DD698D5-CE4C-5B46-B78E-F5087F1AE1C2}" type="datetimeFigureOut">
              <a:rPr lang="en-IT" smtClean="0"/>
              <a:pPr/>
              <a:t>20/03/24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E3ADFF-37AB-DEF5-EEE9-5B5D76D599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66E47C-5092-E0FE-1BE3-7D2FFB3DCE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9CBEC9-B5B6-D225-0EB3-A7CB7A02FF9C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6350000"/>
            <a:ext cx="1206500" cy="50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F6B3F2-4CC8-3250-79AD-68F74652DEA4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0998200" y="6451123"/>
            <a:ext cx="1193800" cy="41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151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2" r:id="rId1"/>
    <p:sldLayoutId id="2147484093" r:id="rId2"/>
    <p:sldLayoutId id="2147484094" r:id="rId3"/>
    <p:sldLayoutId id="2147484095" r:id="rId4"/>
    <p:sldLayoutId id="2147484096" r:id="rId5"/>
    <p:sldLayoutId id="2147484097" r:id="rId6"/>
    <p:sldLayoutId id="2147484098" r:id="rId7"/>
    <p:sldLayoutId id="2147484099" r:id="rId8"/>
    <p:sldLayoutId id="2147484100" r:id="rId9"/>
    <p:sldLayoutId id="2147484101" r:id="rId10"/>
    <p:sldLayoutId id="2147484102" r:id="rId11"/>
    <p:sldLayoutId id="2147484110" r:id="rId12"/>
    <p:sldLayoutId id="2147484111" r:id="rId13"/>
  </p:sldLayoutIdLst>
  <p:transition>
    <p:fade thruBlk="1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archive.org/details/LaClasseOperaiaVaInParadiso1971_201611" TargetMode="Externa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3D64C50-A740-468A-8AB6-F949358D8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768" y="2683895"/>
            <a:ext cx="5818606" cy="2777105"/>
          </a:xfrm>
        </p:spPr>
        <p:txBody>
          <a:bodyPr/>
          <a:lstStyle/>
          <a:p>
            <a:pPr algn="ctr"/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Organizzazione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Aziendale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F94A06-38B8-4C8F-ABF0-FB763704D0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SECS-P/10 – 9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crediti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60 ore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37C1019-D992-06C7-BBAF-C153A2F43F0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41164" y="0"/>
            <a:ext cx="2126781" cy="6858000"/>
          </a:xfrm>
          <a:solidFill>
            <a:srgbClr val="FF9300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114910-10BC-7EC3-5588-D74024915CDE}"/>
              </a:ext>
            </a:extLst>
          </p:cNvPr>
          <p:cNvSpPr txBox="1"/>
          <p:nvPr/>
        </p:nvSpPr>
        <p:spPr>
          <a:xfrm>
            <a:off x="1487867" y="543810"/>
            <a:ext cx="388779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T" b="1" dirty="0">
                <a:latin typeface="Calibri" panose="020F0502020204030204" pitchFamily="34" charset="0"/>
                <a:cs typeface="Calibri" panose="020F0502020204030204" pitchFamily="34" charset="0"/>
              </a:rPr>
              <a:t>Classe L-18: Scienze dell’economia e della gestione aziendale; curriculum Economia Aziendale (EA)</a:t>
            </a:r>
          </a:p>
          <a:p>
            <a:pPr algn="ctr"/>
            <a:endParaRPr lang="en-IT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IT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IT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IT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IT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IT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IT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IT" b="1" dirty="0">
                <a:latin typeface="Calibri" panose="020F0502020204030204" pitchFamily="34" charset="0"/>
                <a:cs typeface="Calibri" panose="020F0502020204030204" pitchFamily="34" charset="0"/>
              </a:rPr>
              <a:t>22 febbraio: le prospettive…</a:t>
            </a:r>
          </a:p>
          <a:p>
            <a:pPr algn="ctr"/>
            <a:endParaRPr lang="en-IT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IT" b="1" i="1" dirty="0">
              <a:solidFill>
                <a:srgbClr val="FF93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E77B5CE-E55C-8EC0-2B20-4EC383E01E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1341" y="1543049"/>
            <a:ext cx="1140845" cy="1140845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D5BD5B-CC6D-0DB4-F396-1DF0C69ABCF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n-IT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C5D162-42FA-A10E-5856-DD2F494868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1580" y="1157335"/>
            <a:ext cx="5584950" cy="496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5691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00BBBB-19C5-D5CD-D055-A49726D0EE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771" y="419035"/>
            <a:ext cx="10764456" cy="627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4085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00BBBB-19C5-D5CD-D055-A49726D0EE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771" y="419035"/>
            <a:ext cx="10764456" cy="62766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8502229-E90E-A6B8-926D-38BAFD076895}"/>
              </a:ext>
            </a:extLst>
          </p:cNvPr>
          <p:cNvSpPr txBox="1"/>
          <p:nvPr/>
        </p:nvSpPr>
        <p:spPr>
          <a:xfrm>
            <a:off x="713771" y="5791200"/>
            <a:ext cx="11117179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T" b="1" dirty="0"/>
              <a:t>MICRO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FB7927-8657-9298-C1DE-E06D8E683250}"/>
              </a:ext>
            </a:extLst>
          </p:cNvPr>
          <p:cNvSpPr txBox="1"/>
          <p:nvPr/>
        </p:nvSpPr>
        <p:spPr>
          <a:xfrm>
            <a:off x="713770" y="2735786"/>
            <a:ext cx="11117179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T" b="1" dirty="0"/>
              <a:t>Meso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3205D7-0936-FB9E-AE28-B2C585C1FC5E}"/>
              </a:ext>
            </a:extLst>
          </p:cNvPr>
          <p:cNvSpPr txBox="1"/>
          <p:nvPr/>
        </p:nvSpPr>
        <p:spPr>
          <a:xfrm>
            <a:off x="537409" y="49703"/>
            <a:ext cx="11117179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T" b="1" dirty="0"/>
              <a:t>Macro</a:t>
            </a:r>
          </a:p>
        </p:txBody>
      </p:sp>
    </p:spTree>
    <p:extLst>
      <p:ext uri="{BB962C8B-B14F-4D97-AF65-F5344CB8AC3E}">
        <p14:creationId xmlns:p14="http://schemas.microsoft.com/office/powerpoint/2010/main" val="22648489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3C8C7E-4AB9-F1EF-86D9-6040FF62E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Raccogliere</a:t>
            </a:r>
            <a:r>
              <a:rPr lang="en-US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dati</a:t>
            </a:r>
            <a:r>
              <a:rPr lang="en-US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, ad </a:t>
            </a:r>
            <a:r>
              <a:rPr lang="en-US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esempio</a:t>
            </a:r>
            <a:r>
              <a:rPr lang="en-US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…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A47AFE-14A0-C9E4-CBC1-ECB51720A3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 err="1"/>
              <a:t>Organigramma</a:t>
            </a:r>
            <a:r>
              <a:rPr lang="en-US" b="1" dirty="0"/>
              <a:t>/</a:t>
            </a:r>
            <a:r>
              <a:rPr lang="en-US" b="1" dirty="0" err="1"/>
              <a:t>funzionigramma</a:t>
            </a:r>
            <a:r>
              <a:rPr lang="en-US" b="1" dirty="0"/>
              <a:t> </a:t>
            </a:r>
            <a:r>
              <a:rPr lang="en-US" dirty="0"/>
              <a:t>e </a:t>
            </a:r>
            <a:r>
              <a:rPr lang="en-US" dirty="0" err="1"/>
              <a:t>rappresentazioni</a:t>
            </a:r>
            <a:r>
              <a:rPr lang="en-US" dirty="0"/>
              <a:t> </a:t>
            </a:r>
            <a:r>
              <a:rPr lang="en-US" dirty="0" err="1"/>
              <a:t>grafiche</a:t>
            </a:r>
            <a:r>
              <a:rPr lang="en-US" dirty="0"/>
              <a:t> in </a:t>
            </a:r>
            <a:r>
              <a:rPr lang="en-US" dirty="0" err="1"/>
              <a:t>generale</a:t>
            </a:r>
            <a:r>
              <a:rPr lang="en-US" dirty="0"/>
              <a:t> </a:t>
            </a:r>
            <a:r>
              <a:rPr lang="en-US" dirty="0" err="1"/>
              <a:t>riferite</a:t>
            </a:r>
            <a:r>
              <a:rPr lang="en-US" dirty="0"/>
              <a:t> </a:t>
            </a:r>
            <a:r>
              <a:rPr lang="en-US" dirty="0" err="1"/>
              <a:t>all’organizzazione</a:t>
            </a:r>
            <a:r>
              <a:rPr lang="en-US" dirty="0"/>
              <a:t>: </a:t>
            </a:r>
            <a:r>
              <a:rPr lang="en-US" dirty="0" err="1"/>
              <a:t>relazioni</a:t>
            </a:r>
            <a:r>
              <a:rPr lang="en-US" dirty="0"/>
              <a:t> </a:t>
            </a:r>
            <a:r>
              <a:rPr lang="en-US" dirty="0" err="1"/>
              <a:t>interpersonali</a:t>
            </a:r>
            <a:r>
              <a:rPr lang="en-US" dirty="0"/>
              <a:t>, </a:t>
            </a:r>
            <a:r>
              <a:rPr lang="en-US" dirty="0" err="1"/>
              <a:t>conflittuali</a:t>
            </a:r>
            <a:r>
              <a:rPr lang="en-US" dirty="0"/>
              <a:t>, emotive, </a:t>
            </a:r>
            <a:r>
              <a:rPr lang="en-US" dirty="0" err="1"/>
              <a:t>estetiche</a:t>
            </a:r>
            <a:r>
              <a:rPr lang="en-US" dirty="0"/>
              <a:t>…</a:t>
            </a:r>
          </a:p>
          <a:p>
            <a:r>
              <a:rPr lang="en-US" b="1" dirty="0" err="1"/>
              <a:t>Analisi</a:t>
            </a:r>
            <a:r>
              <a:rPr lang="en-US" b="1" dirty="0"/>
              <a:t> </a:t>
            </a:r>
            <a:r>
              <a:rPr lang="en-US" b="1" dirty="0" err="1"/>
              <a:t>strategie</a:t>
            </a:r>
            <a:r>
              <a:rPr lang="en-US" dirty="0"/>
              <a:t>: </a:t>
            </a:r>
            <a:r>
              <a:rPr lang="en-US" dirty="0" err="1"/>
              <a:t>risorse</a:t>
            </a:r>
            <a:r>
              <a:rPr lang="en-US" dirty="0"/>
              <a:t> </a:t>
            </a:r>
            <a:r>
              <a:rPr lang="en-US" dirty="0" err="1"/>
              <a:t>disponibili</a:t>
            </a:r>
            <a:r>
              <a:rPr lang="en-US" dirty="0"/>
              <a:t> e </a:t>
            </a:r>
            <a:r>
              <a:rPr lang="en-US" dirty="0" err="1"/>
              <a:t>vincoli</a:t>
            </a:r>
            <a:r>
              <a:rPr lang="en-US" dirty="0"/>
              <a:t> al </a:t>
            </a:r>
            <a:r>
              <a:rPr lang="en-US" dirty="0" err="1"/>
              <a:t>loro</a:t>
            </a:r>
            <a:r>
              <a:rPr lang="en-US" dirty="0"/>
              <a:t> accesso, </a:t>
            </a:r>
            <a:r>
              <a:rPr lang="en-US" dirty="0" err="1"/>
              <a:t>dipendenze</a:t>
            </a:r>
            <a:r>
              <a:rPr lang="en-US" dirty="0"/>
              <a:t>, </a:t>
            </a:r>
            <a:r>
              <a:rPr lang="en-US" dirty="0" err="1"/>
              <a:t>comportamenti</a:t>
            </a:r>
            <a:r>
              <a:rPr lang="en-US" dirty="0"/>
              <a:t>, </a:t>
            </a:r>
            <a:r>
              <a:rPr lang="en-US" dirty="0" err="1"/>
              <a:t>sottosettori</a:t>
            </a:r>
            <a:r>
              <a:rPr lang="en-US" dirty="0"/>
              <a:t>…</a:t>
            </a:r>
          </a:p>
          <a:p>
            <a:r>
              <a:rPr lang="en-US" b="1" dirty="0" err="1"/>
              <a:t>Analisi</a:t>
            </a:r>
            <a:r>
              <a:rPr lang="en-US" b="1" dirty="0"/>
              <a:t> Sistema</a:t>
            </a:r>
            <a:r>
              <a:rPr lang="en-US" dirty="0"/>
              <a:t>: </a:t>
            </a:r>
            <a:r>
              <a:rPr lang="en-US" dirty="0" err="1"/>
              <a:t>potere</a:t>
            </a:r>
            <a:r>
              <a:rPr lang="en-US" dirty="0"/>
              <a:t> e </a:t>
            </a:r>
            <a:r>
              <a:rPr lang="en-US" dirty="0" err="1"/>
              <a:t>regole</a:t>
            </a:r>
            <a:r>
              <a:rPr lang="en-US" dirty="0"/>
              <a:t> del </a:t>
            </a:r>
            <a:r>
              <a:rPr lang="en-US" dirty="0" err="1"/>
              <a:t>gioco</a:t>
            </a:r>
            <a:r>
              <a:rPr lang="en-US" dirty="0"/>
              <a:t> </a:t>
            </a:r>
            <a:r>
              <a:rPr lang="en-US" dirty="0" err="1"/>
              <a:t>collettivo</a:t>
            </a:r>
            <a:r>
              <a:rPr lang="en-US" dirty="0"/>
              <a:t> (</a:t>
            </a:r>
            <a:r>
              <a:rPr lang="en-US" dirty="0" err="1"/>
              <a:t>rituali</a:t>
            </a:r>
            <a:r>
              <a:rPr lang="en-US" dirty="0"/>
              <a:t>, </a:t>
            </a:r>
            <a:r>
              <a:rPr lang="en-US" dirty="0" err="1"/>
              <a:t>aspetti</a:t>
            </a:r>
            <a:r>
              <a:rPr lang="en-US" dirty="0"/>
              <a:t> </a:t>
            </a:r>
            <a:r>
              <a:rPr lang="en-US" dirty="0" err="1"/>
              <a:t>tipici</a:t>
            </a:r>
            <a:r>
              <a:rPr lang="en-US" dirty="0"/>
              <a:t>, insider vs. outsider…</a:t>
            </a:r>
          </a:p>
          <a:p>
            <a:r>
              <a:rPr lang="en-US" b="1" dirty="0" err="1"/>
              <a:t>Potere</a:t>
            </a:r>
            <a:r>
              <a:rPr lang="en-US" dirty="0"/>
              <a:t>: </a:t>
            </a:r>
            <a:r>
              <a:rPr lang="en-US" dirty="0" err="1"/>
              <a:t>coalizioni</a:t>
            </a:r>
            <a:r>
              <a:rPr lang="en-US" dirty="0"/>
              <a:t>, </a:t>
            </a:r>
            <a:r>
              <a:rPr lang="en-US" dirty="0" err="1"/>
              <a:t>processi</a:t>
            </a:r>
            <a:r>
              <a:rPr lang="en-US" dirty="0"/>
              <a:t> di </a:t>
            </a:r>
            <a:r>
              <a:rPr lang="en-US" dirty="0" err="1"/>
              <a:t>integrazione-regolazione</a:t>
            </a:r>
            <a:r>
              <a:rPr lang="en-US" dirty="0"/>
              <a:t> per </a:t>
            </a:r>
            <a:r>
              <a:rPr lang="en-US" dirty="0" err="1"/>
              <a:t>esplicitare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vincoli</a:t>
            </a:r>
            <a:r>
              <a:rPr lang="en-US" dirty="0"/>
              <a:t> </a:t>
            </a:r>
            <a:r>
              <a:rPr lang="en-US" dirty="0" err="1"/>
              <a:t>nelle</a:t>
            </a:r>
            <a:r>
              <a:rPr lang="en-US" dirty="0"/>
              <a:t> </a:t>
            </a:r>
            <a:r>
              <a:rPr lang="en-US" dirty="0" err="1"/>
              <a:t>azioni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24057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659FDB4-FCBE-4A89-B46D-43D4FA544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31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394" y="1070800"/>
            <a:ext cx="3939688" cy="5583126"/>
          </a:xfrm>
        </p:spPr>
        <p:txBody>
          <a:bodyPr>
            <a:normAutofit/>
          </a:bodyPr>
          <a:lstStyle/>
          <a:p>
            <a:pPr algn="r"/>
            <a:r>
              <a:rPr lang="en-US" sz="6800"/>
              <a:t>Una questione di metodo 1/2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8053" y="1132114"/>
            <a:ext cx="0" cy="571757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5BD0287-9B16-5774-AC67-4F94691F2E0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39478010"/>
              </p:ext>
            </p:extLst>
          </p:nvPr>
        </p:nvGraphicFramePr>
        <p:xfrm>
          <a:off x="5108535" y="1070800"/>
          <a:ext cx="6245265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520406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659FDB4-FCBE-4A89-B46D-43D4FA544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31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394" y="1070800"/>
            <a:ext cx="3939688" cy="5583126"/>
          </a:xfrm>
        </p:spPr>
        <p:txBody>
          <a:bodyPr>
            <a:normAutofit/>
          </a:bodyPr>
          <a:lstStyle/>
          <a:p>
            <a:pPr algn="r"/>
            <a:r>
              <a:rPr lang="en-US" sz="6800"/>
              <a:t>Il metodo scientifico    2/2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8053" y="1132114"/>
            <a:ext cx="0" cy="571757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405B89A-74F0-713F-8FE7-42A769DCA0E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03836939"/>
              </p:ext>
            </p:extLst>
          </p:nvPr>
        </p:nvGraphicFramePr>
        <p:xfrm>
          <a:off x="5108535" y="1070800"/>
          <a:ext cx="6245265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150526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273" y="24447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 err="1"/>
              <a:t>Raccontaci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storia</a:t>
            </a:r>
            <a:r>
              <a:rPr lang="en-US" dirty="0"/>
              <a:t>…</a:t>
            </a:r>
            <a:br>
              <a:rPr lang="en-US" dirty="0"/>
            </a:br>
            <a:r>
              <a:rPr lang="en-US" dirty="0" err="1"/>
              <a:t>Elaboro</a:t>
            </a:r>
            <a:r>
              <a:rPr lang="en-US" dirty="0"/>
              <a:t> una </a:t>
            </a:r>
            <a:r>
              <a:rPr lang="en-US" dirty="0" err="1"/>
              <a:t>domanda</a:t>
            </a:r>
            <a:r>
              <a:rPr lang="en-US" dirty="0"/>
              <a:t>!!</a:t>
            </a:r>
          </a:p>
        </p:txBody>
      </p:sp>
      <p:pic>
        <p:nvPicPr>
          <p:cNvPr id="4" name="Picture 3" descr="Computer-generated image of a man with his hand on his chin and a large 3D question mark behind him">
            <a:extLst>
              <a:ext uri="{FF2B5EF4-FFF2-40B4-BE49-F238E27FC236}">
                <a16:creationId xmlns:a16="http://schemas.microsoft.com/office/drawing/2014/main" id="{A3D548E7-A5E1-3E4F-8318-8A17E6941B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028"/>
          <a:stretch/>
        </p:blipFill>
        <p:spPr>
          <a:xfrm>
            <a:off x="845128" y="1625885"/>
            <a:ext cx="3900055" cy="48768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4272197" y="1918741"/>
            <a:ext cx="7919803" cy="469478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Il </a:t>
            </a:r>
            <a:r>
              <a:rPr lang="en-US" dirty="0" err="1"/>
              <a:t>contesto</a:t>
            </a:r>
            <a:r>
              <a:rPr lang="en-US" dirty="0"/>
              <a:t> di </a:t>
            </a:r>
            <a:r>
              <a:rPr lang="en-US" dirty="0" err="1"/>
              <a:t>incontro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analist3 e </a:t>
            </a:r>
            <a:r>
              <a:rPr lang="en-US" dirty="0" err="1"/>
              <a:t>organizzazione</a:t>
            </a:r>
            <a:r>
              <a:rPr lang="en-US" dirty="0"/>
              <a:t> </a:t>
            </a:r>
            <a:r>
              <a:rPr lang="en-US" dirty="0" err="1"/>
              <a:t>è</a:t>
            </a:r>
            <a:r>
              <a:rPr lang="en-US" dirty="0"/>
              <a:t> la </a:t>
            </a:r>
            <a:r>
              <a:rPr lang="en-US" dirty="0" err="1"/>
              <a:t>storia</a:t>
            </a:r>
            <a:r>
              <a:rPr lang="en-US" dirty="0"/>
              <a:t> </a:t>
            </a:r>
            <a:r>
              <a:rPr lang="en-US" dirty="0" err="1"/>
              <a:t>dell’organizzazione</a:t>
            </a:r>
            <a:r>
              <a:rPr lang="en-US" dirty="0"/>
              <a:t> e </a:t>
            </a:r>
            <a:r>
              <a:rPr lang="en-US" dirty="0" err="1"/>
              <a:t>della</a:t>
            </a:r>
            <a:r>
              <a:rPr lang="en-US" dirty="0"/>
              <a:t> persona </a:t>
            </a:r>
            <a:r>
              <a:rPr lang="en-US" dirty="0" err="1"/>
              <a:t>che</a:t>
            </a:r>
            <a:r>
              <a:rPr lang="en-US" dirty="0"/>
              <a:t> </a:t>
            </a:r>
            <a:r>
              <a:rPr lang="en-US" dirty="0" err="1"/>
              <a:t>incontriamo</a:t>
            </a:r>
            <a:r>
              <a:rPr lang="en-US" dirty="0"/>
              <a:t>;</a:t>
            </a:r>
          </a:p>
          <a:p>
            <a:r>
              <a:rPr lang="en-US" dirty="0"/>
              <a:t>Il primo </a:t>
            </a:r>
            <a:r>
              <a:rPr lang="en-US" dirty="0" err="1"/>
              <a:t>passo</a:t>
            </a:r>
            <a:r>
              <a:rPr lang="en-US" dirty="0"/>
              <a:t> </a:t>
            </a:r>
            <a:r>
              <a:rPr lang="en-US" dirty="0" err="1"/>
              <a:t>dell’analisi</a:t>
            </a:r>
            <a:r>
              <a:rPr lang="en-US" dirty="0"/>
              <a:t> di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organizzazione</a:t>
            </a:r>
            <a:r>
              <a:rPr lang="en-US" dirty="0"/>
              <a:t> </a:t>
            </a:r>
            <a:r>
              <a:rPr lang="en-US" dirty="0" err="1"/>
              <a:t>è</a:t>
            </a:r>
            <a:r>
              <a:rPr lang="en-US" dirty="0"/>
              <a:t> </a:t>
            </a:r>
            <a:r>
              <a:rPr lang="en-US" dirty="0" err="1"/>
              <a:t>porre</a:t>
            </a:r>
            <a:r>
              <a:rPr lang="en-US" dirty="0"/>
              <a:t> una </a:t>
            </a:r>
            <a:r>
              <a:rPr lang="en-US" dirty="0" err="1"/>
              <a:t>domanda</a:t>
            </a:r>
            <a:r>
              <a:rPr lang="en-US" dirty="0"/>
              <a:t>, </a:t>
            </a:r>
            <a:r>
              <a:rPr lang="en-US" dirty="0" err="1"/>
              <a:t>descrivere</a:t>
            </a:r>
            <a:r>
              <a:rPr lang="en-US" dirty="0"/>
              <a:t> un </a:t>
            </a:r>
            <a:r>
              <a:rPr lang="en-US" dirty="0" err="1"/>
              <a:t>problema</a:t>
            </a:r>
            <a:r>
              <a:rPr lang="en-US" dirty="0"/>
              <a:t> e </a:t>
            </a:r>
            <a:r>
              <a:rPr lang="en-US" dirty="0" err="1"/>
              <a:t>identificare</a:t>
            </a:r>
            <a:r>
              <a:rPr lang="en-US" dirty="0"/>
              <a:t> </a:t>
            </a:r>
            <a:r>
              <a:rPr lang="en-US" dirty="0" err="1"/>
              <a:t>l'area</a:t>
            </a:r>
            <a:r>
              <a:rPr lang="en-US" dirty="0"/>
              <a:t> di interesse (accesso al campo);</a:t>
            </a:r>
          </a:p>
          <a:p>
            <a:r>
              <a:rPr lang="en-US" dirty="0"/>
              <a:t>Nella </a:t>
            </a:r>
            <a:r>
              <a:rPr lang="en-US" dirty="0" err="1"/>
              <a:t>ricerca</a:t>
            </a:r>
            <a:r>
              <a:rPr lang="en-US" dirty="0"/>
              <a:t> di base, la </a:t>
            </a:r>
            <a:r>
              <a:rPr lang="en-US" dirty="0" err="1"/>
              <a:t>sociologia</a:t>
            </a:r>
            <a:r>
              <a:rPr lang="en-US" dirty="0"/>
              <a:t> </a:t>
            </a:r>
            <a:r>
              <a:rPr lang="en-US" dirty="0" err="1"/>
              <a:t>sviluppa</a:t>
            </a:r>
            <a:r>
              <a:rPr lang="en-US" dirty="0"/>
              <a:t> una </a:t>
            </a:r>
            <a:r>
              <a:rPr lang="en-US" b="1" dirty="0" err="1"/>
              <a:t>definizione</a:t>
            </a:r>
            <a:r>
              <a:rPr lang="en-US" dirty="0"/>
              <a:t> </a:t>
            </a:r>
            <a:r>
              <a:rPr lang="en-US" dirty="0" err="1"/>
              <a:t>operativa</a:t>
            </a:r>
            <a:r>
              <a:rPr lang="en-US" dirty="0"/>
              <a:t>, il </a:t>
            </a:r>
            <a:r>
              <a:rPr lang="en-US" b="1" dirty="0" err="1"/>
              <a:t>concetti</a:t>
            </a:r>
            <a:r>
              <a:rPr lang="en-US" dirty="0"/>
              <a:t> </a:t>
            </a:r>
            <a:r>
              <a:rPr lang="en-US" dirty="0" err="1"/>
              <a:t>che</a:t>
            </a:r>
            <a:r>
              <a:rPr lang="en-US" dirty="0"/>
              <a:t> ne </a:t>
            </a:r>
            <a:r>
              <a:rPr lang="en-US" dirty="0" err="1"/>
              <a:t>derivano</a:t>
            </a:r>
            <a:r>
              <a:rPr lang="en-US" dirty="0"/>
              <a:t>, le </a:t>
            </a:r>
            <a:r>
              <a:rPr lang="en-US" b="1" dirty="0" err="1"/>
              <a:t>variabili</a:t>
            </a:r>
            <a:r>
              <a:rPr lang="en-US" dirty="0"/>
              <a:t> </a:t>
            </a:r>
            <a:r>
              <a:rPr lang="en-US" dirty="0" err="1"/>
              <a:t>suddivise</a:t>
            </a:r>
            <a:r>
              <a:rPr lang="en-US" dirty="0"/>
              <a:t> in </a:t>
            </a:r>
            <a:r>
              <a:rPr lang="en-US" b="1" dirty="0" err="1"/>
              <a:t>indicatori</a:t>
            </a:r>
            <a:r>
              <a:rPr lang="en-US" dirty="0"/>
              <a:t> </a:t>
            </a:r>
            <a:r>
              <a:rPr lang="en-US" dirty="0" err="1"/>
              <a:t>misurabili</a:t>
            </a:r>
            <a:r>
              <a:rPr lang="en-US" dirty="0"/>
              <a:t> “</a:t>
            </a:r>
            <a:r>
              <a:rPr lang="en-US" dirty="0" err="1"/>
              <a:t>oggettivamente</a:t>
            </a:r>
            <a:r>
              <a:rPr lang="en-US" dirty="0"/>
              <a:t>”</a:t>
            </a:r>
          </a:p>
          <a:p>
            <a:r>
              <a:rPr lang="en-US" dirty="0"/>
              <a:t>La </a:t>
            </a:r>
            <a:r>
              <a:rPr lang="en-US" dirty="0" err="1"/>
              <a:t>definizione</a:t>
            </a:r>
            <a:r>
              <a:rPr lang="en-US" dirty="0"/>
              <a:t> </a:t>
            </a:r>
            <a:r>
              <a:rPr lang="en-US" dirty="0" err="1"/>
              <a:t>operativa</a:t>
            </a:r>
            <a:r>
              <a:rPr lang="en-US" dirty="0"/>
              <a:t> </a:t>
            </a:r>
            <a:r>
              <a:rPr lang="en-US" dirty="0" err="1"/>
              <a:t>dovrebbe</a:t>
            </a:r>
            <a:r>
              <a:rPr lang="en-US" dirty="0"/>
              <a:t> </a:t>
            </a:r>
            <a:r>
              <a:rPr lang="en-US" dirty="0" err="1"/>
              <a:t>essere</a:t>
            </a:r>
            <a:r>
              <a:rPr lang="en-US" dirty="0"/>
              <a:t> </a:t>
            </a:r>
            <a:r>
              <a:rPr lang="en-US" b="1" dirty="0" err="1"/>
              <a:t>valida</a:t>
            </a:r>
            <a:r>
              <a:rPr lang="en-US" dirty="0"/>
              <a:t>, </a:t>
            </a:r>
            <a:r>
              <a:rPr lang="en-US" b="1" dirty="0" err="1"/>
              <a:t>appropriata</a:t>
            </a:r>
            <a:r>
              <a:rPr lang="en-US" dirty="0"/>
              <a:t> e </a:t>
            </a:r>
            <a:r>
              <a:rPr lang="en-US" b="1" dirty="0" err="1"/>
              <a:t>affidabile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620736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4342" y="-25090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 err="1"/>
              <a:t>Formulare</a:t>
            </a:r>
            <a:r>
              <a:rPr lang="en-US" dirty="0"/>
              <a:t> </a:t>
            </a:r>
            <a:r>
              <a:rPr lang="en-US" dirty="0" err="1"/>
              <a:t>un'ipotesi</a:t>
            </a:r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117A104-2C36-1240-A9D5-4A91F981BD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1451502"/>
              </p:ext>
            </p:extLst>
          </p:nvPr>
        </p:nvGraphicFramePr>
        <p:xfrm>
          <a:off x="834342" y="704351"/>
          <a:ext cx="10763697" cy="6834912"/>
        </p:xfrm>
        <a:graphic>
          <a:graphicData uri="http://schemas.openxmlformats.org/drawingml/2006/table">
            <a:tbl>
              <a:tblPr firstRow="1">
                <a:tableStyleId>{46F890A9-2807-4EBB-B81D-B2AA78EC7F39}</a:tableStyleId>
              </a:tblPr>
              <a:tblGrid>
                <a:gridCol w="4708888">
                  <a:extLst>
                    <a:ext uri="{9D8B030D-6E8A-4147-A177-3AD203B41FA5}">
                      <a16:colId xmlns:a16="http://schemas.microsoft.com/office/drawing/2014/main" val="576943663"/>
                    </a:ext>
                  </a:extLst>
                </a:gridCol>
                <a:gridCol w="2965621">
                  <a:extLst>
                    <a:ext uri="{9D8B030D-6E8A-4147-A177-3AD203B41FA5}">
                      <a16:colId xmlns:a16="http://schemas.microsoft.com/office/drawing/2014/main" val="3501124959"/>
                    </a:ext>
                  </a:extLst>
                </a:gridCol>
                <a:gridCol w="3089188">
                  <a:extLst>
                    <a:ext uri="{9D8B030D-6E8A-4147-A177-3AD203B41FA5}">
                      <a16:colId xmlns:a16="http://schemas.microsoft.com/office/drawing/2014/main" val="1209717031"/>
                    </a:ext>
                  </a:extLst>
                </a:gridCol>
              </a:tblGrid>
              <a:tr h="571043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dirty="0" err="1">
                          <a:effectLst/>
                          <a:latin typeface="Century Gothic" panose="020B0502020202020204" pitchFamily="34" charset="0"/>
                        </a:rPr>
                        <a:t>Ipotesi</a:t>
                      </a:r>
                      <a:endParaRPr lang="en-US" sz="2000" b="1" dirty="0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2101" marR="82101" marT="61576" marB="615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dirty="0" err="1">
                          <a:effectLst/>
                          <a:latin typeface="Century Gothic" panose="020B0502020202020204" pitchFamily="34" charset="0"/>
                        </a:rPr>
                        <a:t>Variabile</a:t>
                      </a:r>
                      <a:r>
                        <a:rPr lang="en-US" sz="2000" b="1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Century Gothic" panose="020B0502020202020204" pitchFamily="34" charset="0"/>
                        </a:rPr>
                        <a:t>indipendente</a:t>
                      </a:r>
                      <a:endParaRPr lang="en-US" sz="2000" b="1" dirty="0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2101" marR="82101" marT="61576" marB="615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dirty="0" err="1">
                          <a:effectLst/>
                          <a:latin typeface="Century Gothic" panose="020B0502020202020204" pitchFamily="34" charset="0"/>
                        </a:rPr>
                        <a:t>Variabile</a:t>
                      </a:r>
                      <a:r>
                        <a:rPr lang="en-US" sz="2000" b="1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Century Gothic" panose="020B0502020202020204" pitchFamily="34" charset="0"/>
                        </a:rPr>
                        <a:t>dipendente</a:t>
                      </a:r>
                      <a:endParaRPr lang="en-US" sz="2000" b="1" dirty="0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2101" marR="82101" marT="61576" marB="615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1273406"/>
                  </a:ext>
                </a:extLst>
              </a:tr>
              <a:tr h="101842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dirty="0">
                          <a:effectLst/>
                          <a:latin typeface="Century Gothic" panose="020B0502020202020204" pitchFamily="34" charset="0"/>
                        </a:rPr>
                        <a:t>Il </a:t>
                      </a:r>
                      <a:r>
                        <a:rPr lang="en-US" sz="1800" dirty="0" err="1">
                          <a:effectLst/>
                          <a:latin typeface="Century Gothic" panose="020B0502020202020204" pitchFamily="34" charset="0"/>
                        </a:rPr>
                        <a:t>personale</a:t>
                      </a:r>
                      <a:r>
                        <a:rPr lang="en-US" sz="18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Century Gothic" panose="020B0502020202020204" pitchFamily="34" charset="0"/>
                        </a:rPr>
                        <a:t>è</a:t>
                      </a:r>
                      <a:r>
                        <a:rPr lang="en-US" sz="18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Century Gothic" panose="020B0502020202020204" pitchFamily="34" charset="0"/>
                        </a:rPr>
                        <a:t>insoddisfatto</a:t>
                      </a:r>
                      <a:r>
                        <a:rPr lang="en-US" sz="1800" dirty="0">
                          <a:effectLst/>
                          <a:latin typeface="Century Gothic" panose="020B0502020202020204" pitchFamily="34" charset="0"/>
                        </a:rPr>
                        <a:t> a causa </a:t>
                      </a:r>
                      <a:r>
                        <a:rPr lang="en-US" sz="1800" dirty="0" err="1">
                          <a:effectLst/>
                          <a:latin typeface="Century Gothic" panose="020B0502020202020204" pitchFamily="34" charset="0"/>
                        </a:rPr>
                        <a:t>dei</a:t>
                      </a:r>
                      <a:r>
                        <a:rPr lang="en-US" sz="18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Century Gothic" panose="020B0502020202020204" pitchFamily="34" charset="0"/>
                        </a:rPr>
                        <a:t>limiti</a:t>
                      </a:r>
                      <a:r>
                        <a:rPr lang="en-US" sz="18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Century Gothic" panose="020B0502020202020204" pitchFamily="34" charset="0"/>
                        </a:rPr>
                        <a:t>nel</a:t>
                      </a:r>
                      <a:r>
                        <a:rPr lang="en-US" sz="18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Century Gothic" panose="020B0502020202020204" pitchFamily="34" charset="0"/>
                        </a:rPr>
                        <a:t>coordinamento</a:t>
                      </a:r>
                      <a:endParaRPr lang="en-US" sz="1800" dirty="0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2101" marR="82101" marT="61576" marB="615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dirty="0">
                          <a:effectLst/>
                          <a:latin typeface="Century Gothic" panose="020B0502020202020204" pitchFamily="34" charset="0"/>
                        </a:rPr>
                        <a:t>I </a:t>
                      </a:r>
                      <a:r>
                        <a:rPr lang="en-US" sz="2000" dirty="0" err="1">
                          <a:effectLst/>
                          <a:latin typeface="Century Gothic" panose="020B0502020202020204" pitchFamily="34" charset="0"/>
                        </a:rPr>
                        <a:t>compiti</a:t>
                      </a:r>
                      <a:r>
                        <a:rPr lang="en-US" sz="2000" dirty="0">
                          <a:effectLst/>
                          <a:latin typeface="Century Gothic" panose="020B0502020202020204" pitchFamily="34" charset="0"/>
                        </a:rPr>
                        <a:t> e </a:t>
                      </a:r>
                      <a:r>
                        <a:rPr lang="en-US" sz="2000" dirty="0" err="1">
                          <a:effectLst/>
                          <a:latin typeface="Century Gothic" panose="020B0502020202020204" pitchFamily="34" charset="0"/>
                        </a:rPr>
                        <a:t>gli</a:t>
                      </a:r>
                      <a:r>
                        <a:rPr lang="en-US" sz="20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entury Gothic" panose="020B0502020202020204" pitchFamily="34" charset="0"/>
                        </a:rPr>
                        <a:t>obiettivi</a:t>
                      </a:r>
                      <a:r>
                        <a:rPr lang="en-US" sz="2000" dirty="0">
                          <a:effectLst/>
                          <a:latin typeface="Century Gothic" panose="020B0502020202020204" pitchFamily="34" charset="0"/>
                        </a:rPr>
                        <a:t> di chi </a:t>
                      </a:r>
                      <a:r>
                        <a:rPr lang="en-US" sz="2000" dirty="0" err="1">
                          <a:effectLst/>
                          <a:latin typeface="Century Gothic" panose="020B0502020202020204" pitchFamily="34" charset="0"/>
                        </a:rPr>
                        <a:t>deve</a:t>
                      </a:r>
                      <a:r>
                        <a:rPr lang="en-US" sz="20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entury Gothic" panose="020B0502020202020204" pitchFamily="34" charset="0"/>
                        </a:rPr>
                        <a:t>coordinare</a:t>
                      </a:r>
                      <a:r>
                        <a:rPr lang="en-US" sz="20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entury Gothic" panose="020B0502020202020204" pitchFamily="34" charset="0"/>
                        </a:rPr>
                        <a:t>sono</a:t>
                      </a:r>
                      <a:r>
                        <a:rPr lang="en-US" sz="20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entury Gothic" panose="020B0502020202020204" pitchFamily="34" charset="0"/>
                        </a:rPr>
                        <a:t>dichiarati</a:t>
                      </a:r>
                      <a:endParaRPr lang="en-US" sz="2000" dirty="0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2101" marR="82101" marT="61576" marB="615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dirty="0" err="1">
                          <a:effectLst/>
                          <a:latin typeface="Century Gothic" panose="020B0502020202020204" pitchFamily="34" charset="0"/>
                        </a:rPr>
                        <a:t>Conoscenza</a:t>
                      </a:r>
                      <a:r>
                        <a:rPr lang="en-US" sz="2000" dirty="0">
                          <a:effectLst/>
                          <a:latin typeface="Century Gothic" panose="020B0502020202020204" pitchFamily="34" charset="0"/>
                        </a:rPr>
                        <a:t> e </a:t>
                      </a:r>
                      <a:r>
                        <a:rPr lang="en-US" sz="2000" dirty="0" err="1">
                          <a:effectLst/>
                          <a:latin typeface="Century Gothic" panose="020B0502020202020204" pitchFamily="34" charset="0"/>
                        </a:rPr>
                        <a:t>Adesione</a:t>
                      </a:r>
                      <a:r>
                        <a:rPr lang="en-US" sz="20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entury Gothic" panose="020B0502020202020204" pitchFamily="34" charset="0"/>
                        </a:rPr>
                        <a:t>agli</a:t>
                      </a:r>
                      <a:r>
                        <a:rPr lang="en-US" sz="20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entury Gothic" panose="020B0502020202020204" pitchFamily="34" charset="0"/>
                        </a:rPr>
                        <a:t>obiettivi</a:t>
                      </a:r>
                      <a:endParaRPr lang="en-US" sz="2000" dirty="0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2101" marR="82101" marT="61576" marB="615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6229"/>
                  </a:ext>
                </a:extLst>
              </a:tr>
              <a:tr h="84766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dirty="0">
                          <a:effectLst/>
                          <a:latin typeface="Century Gothic" panose="020B0502020202020204" pitchFamily="34" charset="0"/>
                        </a:rPr>
                        <a:t>Maggiore </a:t>
                      </a:r>
                      <a:r>
                        <a:rPr lang="en-US" sz="1800" dirty="0" err="1">
                          <a:effectLst/>
                          <a:latin typeface="Century Gothic" panose="020B0502020202020204" pitchFamily="34" charset="0"/>
                        </a:rPr>
                        <a:t>è</a:t>
                      </a:r>
                      <a:r>
                        <a:rPr lang="en-US" sz="1800" dirty="0">
                          <a:effectLst/>
                          <a:latin typeface="Century Gothic" panose="020B0502020202020204" pitchFamily="34" charset="0"/>
                        </a:rPr>
                        <a:t> la </a:t>
                      </a:r>
                      <a:r>
                        <a:rPr lang="en-US" sz="1800" dirty="0" err="1">
                          <a:effectLst/>
                          <a:latin typeface="Century Gothic" panose="020B0502020202020204" pitchFamily="34" charset="0"/>
                        </a:rPr>
                        <a:t>comunicazione</a:t>
                      </a:r>
                      <a:r>
                        <a:rPr lang="en-US" sz="18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Century Gothic" panose="020B0502020202020204" pitchFamily="34" charset="0"/>
                        </a:rPr>
                        <a:t>tra</a:t>
                      </a:r>
                      <a:r>
                        <a:rPr lang="en-US" sz="18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Century Gothic" panose="020B0502020202020204" pitchFamily="34" charset="0"/>
                        </a:rPr>
                        <a:t>addetti</a:t>
                      </a:r>
                      <a:r>
                        <a:rPr lang="en-US" sz="1800" dirty="0">
                          <a:effectLst/>
                          <a:latin typeface="Century Gothic" panose="020B0502020202020204" pitchFamily="34" charset="0"/>
                        </a:rPr>
                        <a:t> e management, </a:t>
                      </a:r>
                      <a:r>
                        <a:rPr lang="en-US" sz="1800" dirty="0" err="1">
                          <a:effectLst/>
                          <a:latin typeface="Century Gothic" panose="020B0502020202020204" pitchFamily="34" charset="0"/>
                        </a:rPr>
                        <a:t>minori</a:t>
                      </a:r>
                      <a:r>
                        <a:rPr lang="en-US" sz="18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Century Gothic" panose="020B0502020202020204" pitchFamily="34" charset="0"/>
                        </a:rPr>
                        <a:t>sono</a:t>
                      </a:r>
                      <a:r>
                        <a:rPr lang="en-US" sz="1800" dirty="0">
                          <a:effectLst/>
                          <a:latin typeface="Century Gothic" panose="020B0502020202020204" pitchFamily="34" charset="0"/>
                        </a:rPr>
                        <a:t> le </a:t>
                      </a:r>
                      <a:r>
                        <a:rPr lang="en-US" sz="1800" dirty="0" err="1">
                          <a:effectLst/>
                          <a:latin typeface="Century Gothic" panose="020B0502020202020204" pitchFamily="34" charset="0"/>
                        </a:rPr>
                        <a:t>lamentele</a:t>
                      </a:r>
                      <a:endParaRPr lang="en-US" sz="1800" dirty="0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2101" marR="82101" marT="61576" marB="615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dirty="0" err="1">
                          <a:effectLst/>
                          <a:latin typeface="Century Gothic" panose="020B0502020202020204" pitchFamily="34" charset="0"/>
                        </a:rPr>
                        <a:t>Differenziazione</a:t>
                      </a:r>
                      <a:r>
                        <a:rPr lang="en-US" sz="2000" dirty="0">
                          <a:effectLst/>
                          <a:latin typeface="Century Gothic" panose="020B0502020202020204" pitchFamily="34" charset="0"/>
                        </a:rPr>
                        <a:t> del </a:t>
                      </a:r>
                      <a:r>
                        <a:rPr lang="en-US" sz="2000" dirty="0" err="1">
                          <a:effectLst/>
                          <a:latin typeface="Century Gothic" panose="020B0502020202020204" pitchFamily="34" charset="0"/>
                        </a:rPr>
                        <a:t>lavoro</a:t>
                      </a:r>
                      <a:r>
                        <a:rPr lang="en-US" sz="2000" dirty="0">
                          <a:effectLst/>
                          <a:latin typeface="Century Gothic" panose="020B0502020202020204" pitchFamily="34" charset="0"/>
                        </a:rPr>
                        <a:t> e </a:t>
                      </a:r>
                      <a:r>
                        <a:rPr lang="en-US" sz="2000" dirty="0" err="1">
                          <a:effectLst/>
                          <a:latin typeface="Century Gothic" panose="020B0502020202020204" pitchFamily="34" charset="0"/>
                        </a:rPr>
                        <a:t>definizione</a:t>
                      </a:r>
                      <a:r>
                        <a:rPr lang="en-US" sz="20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entury Gothic" panose="020B0502020202020204" pitchFamily="34" charset="0"/>
                        </a:rPr>
                        <a:t>delgi</a:t>
                      </a:r>
                      <a:r>
                        <a:rPr lang="en-US" sz="20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entury Gothic" panose="020B0502020202020204" pitchFamily="34" charset="0"/>
                        </a:rPr>
                        <a:t>spazi</a:t>
                      </a:r>
                      <a:r>
                        <a:rPr lang="en-US" sz="2000" dirty="0">
                          <a:effectLst/>
                          <a:latin typeface="Century Gothic" panose="020B0502020202020204" pitchFamily="34" charset="0"/>
                        </a:rPr>
                        <a:t> per </a:t>
                      </a:r>
                      <a:r>
                        <a:rPr lang="en-US" sz="2000" dirty="0" err="1">
                          <a:effectLst/>
                          <a:latin typeface="Century Gothic" panose="020B0502020202020204" pitchFamily="34" charset="0"/>
                        </a:rPr>
                        <a:t>comunicare</a:t>
                      </a:r>
                      <a:endParaRPr lang="en-US" sz="2000" dirty="0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2101" marR="82101" marT="61576" marB="615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dirty="0" err="1">
                          <a:effectLst/>
                          <a:latin typeface="Century Gothic" panose="020B0502020202020204" pitchFamily="34" charset="0"/>
                        </a:rPr>
                        <a:t>Efficacia</a:t>
                      </a:r>
                      <a:r>
                        <a:rPr lang="en-US" sz="2000" dirty="0">
                          <a:effectLst/>
                          <a:latin typeface="Century Gothic" panose="020B0502020202020204" pitchFamily="34" charset="0"/>
                        </a:rPr>
                        <a:t> e </a:t>
                      </a:r>
                      <a:r>
                        <a:rPr lang="en-US" sz="2000" dirty="0" err="1">
                          <a:effectLst/>
                          <a:latin typeface="Century Gothic" panose="020B0502020202020204" pitchFamily="34" charset="0"/>
                        </a:rPr>
                        <a:t>efficiena</a:t>
                      </a:r>
                      <a:r>
                        <a:rPr lang="en-US" sz="20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entury Gothic" panose="020B0502020202020204" pitchFamily="34" charset="0"/>
                        </a:rPr>
                        <a:t>negli</a:t>
                      </a:r>
                      <a:r>
                        <a:rPr lang="en-US" sz="20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entury Gothic" panose="020B0502020202020204" pitchFamily="34" charset="0"/>
                        </a:rPr>
                        <a:t>scambi</a:t>
                      </a:r>
                      <a:r>
                        <a:rPr lang="en-US" sz="20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entury Gothic" panose="020B0502020202020204" pitchFamily="34" charset="0"/>
                        </a:rPr>
                        <a:t>informativi</a:t>
                      </a:r>
                      <a:r>
                        <a:rPr lang="en-US" sz="20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entury Gothic" panose="020B0502020202020204" pitchFamily="34" charset="0"/>
                        </a:rPr>
                        <a:t>tra</a:t>
                      </a:r>
                      <a:r>
                        <a:rPr lang="en-US" sz="2000" dirty="0">
                          <a:effectLst/>
                          <a:latin typeface="Century Gothic" panose="020B0502020202020204" pitchFamily="34" charset="0"/>
                        </a:rPr>
                        <a:t> I </a:t>
                      </a:r>
                      <a:r>
                        <a:rPr lang="en-US" sz="2000" dirty="0" err="1">
                          <a:effectLst/>
                          <a:latin typeface="Century Gothic" panose="020B0502020202020204" pitchFamily="34" charset="0"/>
                        </a:rPr>
                        <a:t>ruoli</a:t>
                      </a:r>
                      <a:endParaRPr lang="en-US" sz="2000" dirty="0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2101" marR="82101" marT="61576" marB="615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2416754"/>
                  </a:ext>
                </a:extLst>
              </a:tr>
              <a:tr h="84766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dirty="0">
                          <a:effectLst/>
                          <a:latin typeface="Century Gothic" panose="020B0502020202020204" pitchFamily="34" charset="0"/>
                        </a:rPr>
                        <a:t>Maggiore </a:t>
                      </a:r>
                      <a:r>
                        <a:rPr lang="en-US" sz="1800" dirty="0" err="1">
                          <a:effectLst/>
                          <a:latin typeface="Century Gothic" panose="020B0502020202020204" pitchFamily="34" charset="0"/>
                        </a:rPr>
                        <a:t>è</a:t>
                      </a:r>
                      <a:r>
                        <a:rPr lang="en-US" sz="18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Century Gothic" panose="020B0502020202020204" pitchFamily="34" charset="0"/>
                        </a:rPr>
                        <a:t>l’autonomia</a:t>
                      </a:r>
                      <a:r>
                        <a:rPr lang="en-US" sz="1800" dirty="0">
                          <a:effectLst/>
                          <a:latin typeface="Century Gothic" panose="020B0502020202020204" pitchFamily="34" charset="0"/>
                        </a:rPr>
                        <a:t>, Maggiore </a:t>
                      </a:r>
                      <a:r>
                        <a:rPr lang="en-US" sz="1800" dirty="0" err="1">
                          <a:effectLst/>
                          <a:latin typeface="Century Gothic" panose="020B0502020202020204" pitchFamily="34" charset="0"/>
                        </a:rPr>
                        <a:t>è</a:t>
                      </a:r>
                      <a:r>
                        <a:rPr lang="en-US" sz="1800" dirty="0">
                          <a:effectLst/>
                          <a:latin typeface="Century Gothic" panose="020B0502020202020204" pitchFamily="34" charset="0"/>
                        </a:rPr>
                        <a:t> la </a:t>
                      </a:r>
                      <a:r>
                        <a:rPr lang="en-US" sz="1800" dirty="0" err="1">
                          <a:effectLst/>
                          <a:latin typeface="Century Gothic" panose="020B0502020202020204" pitchFamily="34" charset="0"/>
                        </a:rPr>
                        <a:t>produttività</a:t>
                      </a:r>
                      <a:endParaRPr lang="en-US" sz="1800" dirty="0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2101" marR="82101" marT="61576" marB="615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dirty="0" err="1">
                          <a:effectLst/>
                          <a:latin typeface="Century Gothic" panose="020B0502020202020204" pitchFamily="34" charset="0"/>
                        </a:rPr>
                        <a:t>Contratto</a:t>
                      </a:r>
                      <a:r>
                        <a:rPr lang="en-US" sz="2000" dirty="0">
                          <a:effectLst/>
                          <a:latin typeface="Century Gothic" panose="020B0502020202020204" pitchFamily="34" charset="0"/>
                        </a:rPr>
                        <a:t> di </a:t>
                      </a:r>
                      <a:r>
                        <a:rPr lang="en-US" sz="2000" dirty="0" err="1">
                          <a:effectLst/>
                          <a:latin typeface="Century Gothic" panose="020B0502020202020204" pitchFamily="34" charset="0"/>
                        </a:rPr>
                        <a:t>lavoro</a:t>
                      </a:r>
                      <a:r>
                        <a:rPr lang="en-US" sz="2000" dirty="0">
                          <a:effectLst/>
                          <a:latin typeface="Century Gothic" panose="020B0502020202020204" pitchFamily="34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Century Gothic" panose="020B0502020202020204" pitchFamily="34" charset="0"/>
                        </a:rPr>
                        <a:t>premialità</a:t>
                      </a:r>
                      <a:r>
                        <a:rPr lang="en-US" sz="2000" dirty="0">
                          <a:effectLst/>
                          <a:latin typeface="Century Gothic" panose="020B0502020202020204" pitchFamily="34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Century Gothic" panose="020B0502020202020204" pitchFamily="34" charset="0"/>
                        </a:rPr>
                        <a:t>differenziazione</a:t>
                      </a:r>
                      <a:endParaRPr lang="en-US" sz="2000" dirty="0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2101" marR="82101" marT="61576" marB="615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dirty="0">
                          <a:effectLst/>
                          <a:latin typeface="Century Gothic" panose="020B0502020202020204" pitchFamily="34" charset="0"/>
                        </a:rPr>
                        <a:t>In/</a:t>
                      </a:r>
                      <a:r>
                        <a:rPr lang="en-US" sz="2000" dirty="0" err="1">
                          <a:effectLst/>
                          <a:latin typeface="Century Gothic" panose="020B0502020202020204" pitchFamily="34" charset="0"/>
                        </a:rPr>
                        <a:t>Soddisfazione</a:t>
                      </a:r>
                      <a:r>
                        <a:rPr lang="en-US" sz="2000" dirty="0">
                          <a:effectLst/>
                          <a:latin typeface="Century Gothic" panose="020B0502020202020204" pitchFamily="34" charset="0"/>
                        </a:rPr>
                        <a:t> per </a:t>
                      </a:r>
                      <a:r>
                        <a:rPr lang="en-US" sz="2000" dirty="0" err="1">
                          <a:effectLst/>
                          <a:latin typeface="Century Gothic" panose="020B0502020202020204" pitchFamily="34" charset="0"/>
                        </a:rPr>
                        <a:t>l’autonomia</a:t>
                      </a:r>
                      <a:r>
                        <a:rPr lang="en-US" sz="2000" dirty="0">
                          <a:effectLst/>
                          <a:latin typeface="Century Gothic" panose="020B0502020202020204" pitchFamily="34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Century Gothic" panose="020B0502020202020204" pitchFamily="34" charset="0"/>
                        </a:rPr>
                        <a:t>spazi</a:t>
                      </a:r>
                      <a:r>
                        <a:rPr lang="en-US" sz="20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entury Gothic" panose="020B0502020202020204" pitchFamily="34" charset="0"/>
                        </a:rPr>
                        <a:t>definiti</a:t>
                      </a:r>
                      <a:r>
                        <a:rPr lang="en-US" sz="2000" dirty="0">
                          <a:effectLst/>
                          <a:latin typeface="Century Gothic" panose="020B0502020202020204" pitchFamily="34" charset="0"/>
                        </a:rPr>
                        <a:t> e </a:t>
                      </a:r>
                      <a:r>
                        <a:rPr lang="en-US" sz="2000" dirty="0" err="1">
                          <a:effectLst/>
                          <a:latin typeface="Century Gothic" panose="020B0502020202020204" pitchFamily="34" charset="0"/>
                        </a:rPr>
                        <a:t>spazi</a:t>
                      </a:r>
                      <a:r>
                        <a:rPr lang="en-US" sz="20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entury Gothic" panose="020B0502020202020204" pitchFamily="34" charset="0"/>
                        </a:rPr>
                        <a:t>ambigui</a:t>
                      </a:r>
                      <a:endParaRPr lang="en-US" sz="2000" dirty="0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2101" marR="82101" marT="61576" marB="615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496483"/>
                  </a:ext>
                </a:extLst>
              </a:tr>
              <a:tr h="84766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dirty="0" err="1">
                          <a:effectLst/>
                          <a:latin typeface="Century Gothic" panose="020B0502020202020204" pitchFamily="34" charset="0"/>
                        </a:rPr>
                        <a:t>Gli</a:t>
                      </a:r>
                      <a:r>
                        <a:rPr lang="en-US" sz="18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Century Gothic" panose="020B0502020202020204" pitchFamily="34" charset="0"/>
                        </a:rPr>
                        <a:t>ambienti</a:t>
                      </a:r>
                      <a:r>
                        <a:rPr lang="en-US" sz="1800" dirty="0">
                          <a:effectLst/>
                          <a:latin typeface="Century Gothic" panose="020B0502020202020204" pitchFamily="34" charset="0"/>
                        </a:rPr>
                        <a:t> di </a:t>
                      </a:r>
                      <a:r>
                        <a:rPr lang="en-US" sz="1800" dirty="0" err="1">
                          <a:effectLst/>
                          <a:latin typeface="Century Gothic" panose="020B0502020202020204" pitchFamily="34" charset="0"/>
                        </a:rPr>
                        <a:t>lavoro</a:t>
                      </a:r>
                      <a:r>
                        <a:rPr lang="en-US" sz="18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Century Gothic" panose="020B0502020202020204" pitchFamily="34" charset="0"/>
                        </a:rPr>
                        <a:t>aiutano</a:t>
                      </a:r>
                      <a:r>
                        <a:rPr lang="en-US" sz="18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Century Gothic" panose="020B0502020202020204" pitchFamily="34" charset="0"/>
                        </a:rPr>
                        <a:t>gli</a:t>
                      </a:r>
                      <a:r>
                        <a:rPr lang="en-US" sz="18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Century Gothic" panose="020B0502020202020204" pitchFamily="34" charset="0"/>
                        </a:rPr>
                        <a:t>addetti</a:t>
                      </a:r>
                      <a:r>
                        <a:rPr lang="en-US" sz="1800" dirty="0">
                          <a:effectLst/>
                          <a:latin typeface="Century Gothic" panose="020B0502020202020204" pitchFamily="34" charset="0"/>
                        </a:rPr>
                        <a:t> a </a:t>
                      </a:r>
                      <a:r>
                        <a:rPr lang="en-US" sz="1800" dirty="0" err="1">
                          <a:effectLst/>
                          <a:latin typeface="Century Gothic" panose="020B0502020202020204" pitchFamily="34" charset="0"/>
                        </a:rPr>
                        <a:t>trovarsi</a:t>
                      </a:r>
                      <a:r>
                        <a:rPr lang="en-US" sz="1800" dirty="0">
                          <a:effectLst/>
                          <a:latin typeface="Century Gothic" panose="020B0502020202020204" pitchFamily="34" charset="0"/>
                        </a:rPr>
                        <a:t> a </a:t>
                      </a:r>
                      <a:r>
                        <a:rPr lang="en-US" sz="1800" dirty="0" err="1">
                          <a:effectLst/>
                          <a:latin typeface="Century Gothic" panose="020B0502020202020204" pitchFamily="34" charset="0"/>
                        </a:rPr>
                        <a:t>loro</a:t>
                      </a:r>
                      <a:r>
                        <a:rPr lang="en-US" sz="1800" dirty="0">
                          <a:effectLst/>
                          <a:latin typeface="Century Gothic" panose="020B0502020202020204" pitchFamily="34" charset="0"/>
                        </a:rPr>
                        <a:t> agio</a:t>
                      </a:r>
                    </a:p>
                  </a:txBody>
                  <a:tcPr marL="82101" marR="82101" marT="61576" marB="615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dirty="0" err="1">
                          <a:effectLst/>
                          <a:latin typeface="Century Gothic" panose="020B0502020202020204" pitchFamily="34" charset="0"/>
                        </a:rPr>
                        <a:t>Tipologia</a:t>
                      </a:r>
                      <a:r>
                        <a:rPr lang="en-US" sz="20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entury Gothic" panose="020B0502020202020204" pitchFamily="34" charset="0"/>
                        </a:rPr>
                        <a:t>degli</a:t>
                      </a:r>
                      <a:r>
                        <a:rPr lang="en-US" sz="20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entury Gothic" panose="020B0502020202020204" pitchFamily="34" charset="0"/>
                        </a:rPr>
                        <a:t>arredi</a:t>
                      </a:r>
                      <a:r>
                        <a:rPr lang="en-US" sz="20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entury Gothic" panose="020B0502020202020204" pitchFamily="34" charset="0"/>
                        </a:rPr>
                        <a:t>nei</a:t>
                      </a:r>
                      <a:r>
                        <a:rPr lang="en-US" sz="20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entury Gothic" panose="020B0502020202020204" pitchFamily="34" charset="0"/>
                        </a:rPr>
                        <a:t>luoghi</a:t>
                      </a:r>
                      <a:r>
                        <a:rPr lang="en-US" sz="20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entury Gothic" panose="020B0502020202020204" pitchFamily="34" charset="0"/>
                        </a:rPr>
                        <a:t>doi</a:t>
                      </a:r>
                      <a:r>
                        <a:rPr lang="en-US" sz="20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entury Gothic" panose="020B0502020202020204" pitchFamily="34" charset="0"/>
                        </a:rPr>
                        <a:t>lavoro</a:t>
                      </a:r>
                      <a:r>
                        <a:rPr lang="en-US" sz="2000" dirty="0">
                          <a:effectLst/>
                          <a:latin typeface="Century Gothic" panose="020B0502020202020204" pitchFamily="34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Century Gothic" panose="020B0502020202020204" pitchFamily="34" charset="0"/>
                        </a:rPr>
                        <a:t>loro</a:t>
                      </a:r>
                      <a:r>
                        <a:rPr lang="en-US" sz="20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entury Gothic" panose="020B0502020202020204" pitchFamily="34" charset="0"/>
                        </a:rPr>
                        <a:t>funzione</a:t>
                      </a:r>
                      <a:r>
                        <a:rPr lang="en-US" sz="2000" dirty="0">
                          <a:effectLst/>
                          <a:latin typeface="Century Gothic" panose="020B0502020202020204" pitchFamily="34" charset="0"/>
                        </a:rPr>
                        <a:t> “in </a:t>
                      </a:r>
                      <a:r>
                        <a:rPr lang="en-US" sz="2000" dirty="0" err="1">
                          <a:effectLst/>
                          <a:latin typeface="Century Gothic" panose="020B0502020202020204" pitchFamily="34" charset="0"/>
                        </a:rPr>
                        <a:t>uso</a:t>
                      </a:r>
                      <a:r>
                        <a:rPr lang="en-US" sz="2000" dirty="0">
                          <a:effectLst/>
                          <a:latin typeface="Century Gothic" panose="020B0502020202020204" pitchFamily="34" charset="0"/>
                        </a:rPr>
                        <a:t>”</a:t>
                      </a:r>
                    </a:p>
                  </a:txBody>
                  <a:tcPr marL="82101" marR="82101" marT="61576" marB="615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dirty="0">
                          <a:effectLst/>
                          <a:latin typeface="Century Gothic" panose="020B0502020202020204" pitchFamily="34" charset="0"/>
                        </a:rPr>
                        <a:t>In/</a:t>
                      </a:r>
                      <a:r>
                        <a:rPr lang="en-US" sz="2000" dirty="0" err="1">
                          <a:effectLst/>
                          <a:latin typeface="Century Gothic" panose="020B0502020202020204" pitchFamily="34" charset="0"/>
                        </a:rPr>
                        <a:t>Soddisfazione</a:t>
                      </a:r>
                      <a:r>
                        <a:rPr lang="en-US" sz="2000" dirty="0">
                          <a:effectLst/>
                          <a:latin typeface="Century Gothic" panose="020B0502020202020204" pitchFamily="34" charset="0"/>
                        </a:rPr>
                        <a:t> per </a:t>
                      </a:r>
                      <a:r>
                        <a:rPr lang="en-US" sz="2000" dirty="0" err="1">
                          <a:effectLst/>
                          <a:latin typeface="Century Gothic" panose="020B0502020202020204" pitchFamily="34" charset="0"/>
                        </a:rPr>
                        <a:t>l’ambiente</a:t>
                      </a:r>
                      <a:r>
                        <a:rPr lang="en-US" sz="2000" dirty="0">
                          <a:effectLst/>
                          <a:latin typeface="Century Gothic" panose="020B0502020202020204" pitchFamily="34" charset="0"/>
                        </a:rPr>
                        <a:t> e </a:t>
                      </a:r>
                      <a:r>
                        <a:rPr lang="en-US" sz="2000" dirty="0" err="1">
                          <a:effectLst/>
                          <a:latin typeface="Century Gothic" panose="020B0502020202020204" pitchFamily="34" charset="0"/>
                        </a:rPr>
                        <a:t>produttività</a:t>
                      </a:r>
                      <a:endParaRPr lang="en-US" sz="2000" dirty="0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2101" marR="82101" marT="61576" marB="615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9784667"/>
                  </a:ext>
                </a:extLst>
              </a:tr>
              <a:tr h="84766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dirty="0">
                          <a:effectLst/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US" sz="1800" dirty="0" err="1">
                          <a:effectLst/>
                          <a:latin typeface="Century Gothic" panose="020B0502020202020204" pitchFamily="34" charset="0"/>
                        </a:rPr>
                        <a:t>deleghe</a:t>
                      </a:r>
                      <a:r>
                        <a:rPr lang="en-US" sz="1800" dirty="0">
                          <a:effectLst/>
                          <a:latin typeface="Century Gothic" panose="020B0502020202020204" pitchFamily="34" charset="0"/>
                        </a:rPr>
                        <a:t> di </a:t>
                      </a:r>
                      <a:r>
                        <a:rPr lang="en-US" sz="1800" dirty="0" err="1">
                          <a:effectLst/>
                          <a:latin typeface="Century Gothic" panose="020B0502020202020204" pitchFamily="34" charset="0"/>
                        </a:rPr>
                        <a:t>potere</a:t>
                      </a:r>
                      <a:r>
                        <a:rPr lang="en-US" sz="1800" dirty="0">
                          <a:effectLst/>
                          <a:latin typeface="Century Gothic" panose="020B0502020202020204" pitchFamily="34" charset="0"/>
                        </a:rPr>
                        <a:t> non </a:t>
                      </a:r>
                      <a:r>
                        <a:rPr lang="en-US" sz="1800" dirty="0" err="1">
                          <a:effectLst/>
                          <a:latin typeface="Century Gothic" panose="020B0502020202020204" pitchFamily="34" charset="0"/>
                        </a:rPr>
                        <a:t>sono</a:t>
                      </a:r>
                      <a:r>
                        <a:rPr lang="en-US" sz="18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Century Gothic" panose="020B0502020202020204" pitchFamily="34" charset="0"/>
                        </a:rPr>
                        <a:t>efficaci</a:t>
                      </a:r>
                      <a:endParaRPr lang="en-US" sz="1800" dirty="0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2101" marR="82101" marT="61576" marB="615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dirty="0" err="1">
                          <a:effectLst/>
                          <a:latin typeface="Century Gothic" panose="020B0502020202020204" pitchFamily="34" charset="0"/>
                        </a:rPr>
                        <a:t>Delibere</a:t>
                      </a:r>
                      <a:r>
                        <a:rPr lang="en-US" sz="20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entury Gothic" panose="020B0502020202020204" pitchFamily="34" charset="0"/>
                        </a:rPr>
                        <a:t>sulle</a:t>
                      </a:r>
                      <a:r>
                        <a:rPr lang="en-US" sz="20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entury Gothic" panose="020B0502020202020204" pitchFamily="34" charset="0"/>
                        </a:rPr>
                        <a:t>competenze</a:t>
                      </a:r>
                      <a:r>
                        <a:rPr lang="en-US" sz="2000" dirty="0">
                          <a:effectLst/>
                          <a:latin typeface="Century Gothic" panose="020B0502020202020204" pitchFamily="34" charset="0"/>
                        </a:rPr>
                        <a:t> delegate, </a:t>
                      </a:r>
                      <a:r>
                        <a:rPr lang="en-US" sz="2000" dirty="0" err="1">
                          <a:effectLst/>
                          <a:latin typeface="Century Gothic" panose="020B0502020202020204" pitchFamily="34" charset="0"/>
                        </a:rPr>
                        <a:t>valutazione</a:t>
                      </a:r>
                      <a:r>
                        <a:rPr lang="en-US" sz="2000" dirty="0">
                          <a:effectLst/>
                          <a:latin typeface="Century Gothic" panose="020B0502020202020204" pitchFamily="34" charset="0"/>
                        </a:rPr>
                        <a:t> ed </a:t>
                      </a:r>
                      <a:r>
                        <a:rPr lang="en-US" sz="2000" dirty="0" err="1">
                          <a:effectLst/>
                          <a:latin typeface="Century Gothic" panose="020B0502020202020204" pitchFamily="34" charset="0"/>
                        </a:rPr>
                        <a:t>esiti</a:t>
                      </a:r>
                      <a:endParaRPr lang="en-US" sz="2000" dirty="0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2101" marR="82101" marT="61576" marB="615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dirty="0" err="1">
                          <a:effectLst/>
                          <a:latin typeface="Century Gothic" panose="020B0502020202020204" pitchFamily="34" charset="0"/>
                        </a:rPr>
                        <a:t>Quantità</a:t>
                      </a:r>
                      <a:r>
                        <a:rPr lang="en-US" sz="2000" dirty="0">
                          <a:effectLst/>
                          <a:latin typeface="Century Gothic" panose="020B0502020202020204" pitchFamily="34" charset="0"/>
                        </a:rPr>
                        <a:t> e </a:t>
                      </a:r>
                      <a:r>
                        <a:rPr lang="en-US" sz="2000" dirty="0" err="1">
                          <a:effectLst/>
                          <a:latin typeface="Century Gothic" panose="020B0502020202020204" pitchFamily="34" charset="0"/>
                        </a:rPr>
                        <a:t>qualità</a:t>
                      </a:r>
                      <a:r>
                        <a:rPr lang="en-US" sz="2000" dirty="0">
                          <a:effectLst/>
                          <a:latin typeface="Century Gothic" panose="020B0502020202020204" pitchFamily="34" charset="0"/>
                        </a:rPr>
                        <a:t> del </a:t>
                      </a:r>
                      <a:r>
                        <a:rPr lang="en-US" sz="2000" dirty="0" err="1">
                          <a:effectLst/>
                          <a:latin typeface="Century Gothic" panose="020B0502020202020204" pitchFamily="34" charset="0"/>
                        </a:rPr>
                        <a:t>lavoro</a:t>
                      </a:r>
                      <a:r>
                        <a:rPr lang="en-US" sz="20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entury Gothic" panose="020B0502020202020204" pitchFamily="34" charset="0"/>
                        </a:rPr>
                        <a:t>prodotto</a:t>
                      </a:r>
                      <a:r>
                        <a:rPr lang="en-US" sz="2000" dirty="0">
                          <a:effectLst/>
                          <a:latin typeface="Century Gothic" panose="020B0502020202020204" pitchFamily="34" charset="0"/>
                        </a:rPr>
                        <a:t> in </a:t>
                      </a:r>
                      <a:r>
                        <a:rPr lang="en-US" sz="2000" dirty="0" err="1">
                          <a:effectLst/>
                          <a:latin typeface="Century Gothic" panose="020B0502020202020204" pitchFamily="34" charset="0"/>
                        </a:rPr>
                        <a:t>relazione</a:t>
                      </a:r>
                      <a:r>
                        <a:rPr lang="en-US" sz="20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entury Gothic" panose="020B0502020202020204" pitchFamily="34" charset="0"/>
                        </a:rPr>
                        <a:t>agli</a:t>
                      </a:r>
                      <a:r>
                        <a:rPr lang="en-US" sz="2000" dirty="0">
                          <a:effectLst/>
                          <a:latin typeface="Century Gothic" panose="020B0502020202020204" pitchFamily="34" charset="0"/>
                        </a:rPr>
                        <a:t> input </a:t>
                      </a:r>
                      <a:r>
                        <a:rPr lang="en-US" sz="2000" dirty="0" err="1">
                          <a:effectLst/>
                          <a:latin typeface="Century Gothic" panose="020B0502020202020204" pitchFamily="34" charset="0"/>
                        </a:rPr>
                        <a:t>della</a:t>
                      </a:r>
                      <a:r>
                        <a:rPr lang="en-US" sz="20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entury Gothic" panose="020B0502020202020204" pitchFamily="34" charset="0"/>
                        </a:rPr>
                        <a:t>linea</a:t>
                      </a:r>
                      <a:r>
                        <a:rPr lang="en-US" sz="2000" dirty="0">
                          <a:effectLst/>
                          <a:latin typeface="Century Gothic" panose="020B0502020202020204" pitchFamily="34" charset="0"/>
                        </a:rPr>
                        <a:t> di </a:t>
                      </a:r>
                      <a:r>
                        <a:rPr lang="en-US" sz="2000" dirty="0" err="1">
                          <a:effectLst/>
                          <a:latin typeface="Century Gothic" panose="020B0502020202020204" pitchFamily="34" charset="0"/>
                        </a:rPr>
                        <a:t>comando</a:t>
                      </a:r>
                      <a:endParaRPr lang="en-US" sz="2000" dirty="0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2101" marR="82101" marT="61576" marB="615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18957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92235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39BC0-02F5-FAAA-B94C-F8CDD2165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T" dirty="0"/>
              <a:t>Percorsi di ricerca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CC2F36B9-9952-4FA2-0D64-E0D50DA3EF68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01912658"/>
              </p:ext>
            </p:extLst>
          </p:nvPr>
        </p:nvGraphicFramePr>
        <p:xfrm>
          <a:off x="838200" y="1825625"/>
          <a:ext cx="51816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1600">
                  <a:extLst>
                    <a:ext uri="{9D8B030D-6E8A-4147-A177-3AD203B41FA5}">
                      <a16:colId xmlns:a16="http://schemas.microsoft.com/office/drawing/2014/main" val="41608223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Quantitativi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19966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Survey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88076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Quasi esperimenti (nudging)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25524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Dati di sistema/Log specifici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56913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D</a:t>
                      </a:r>
                      <a:r>
                        <a:rPr lang="en-IT" dirty="0"/>
                        <a:t>ati secondari/altre rilevazioni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20295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T" dirty="0"/>
                        <a:t>Rilevazione gestionali/misurazioni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157156"/>
                  </a:ext>
                </a:extLst>
              </a:tr>
            </a:tbl>
          </a:graphicData>
        </a:graphic>
      </p:graphicFrame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CB15A36A-94B4-B113-BDE6-F15339C5B661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985825711"/>
              </p:ext>
            </p:extLst>
          </p:nvPr>
        </p:nvGraphicFramePr>
        <p:xfrm>
          <a:off x="6172200" y="1825625"/>
          <a:ext cx="5181600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1600">
                  <a:extLst>
                    <a:ext uri="{9D8B030D-6E8A-4147-A177-3AD203B41FA5}">
                      <a16:colId xmlns:a16="http://schemas.microsoft.com/office/drawing/2014/main" val="20370008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Qualitativi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77215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T" dirty="0"/>
                        <a:t>Analisi documentale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67277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T" dirty="0"/>
                        <a:t>Osservazione partecipante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51709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Studio di caso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27276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Focus group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91939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Etnografia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04006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Action research/Action learning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96430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T" dirty="0"/>
                        <a:t>Altre dimensioni osservate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7751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37311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DA4C8-50C8-6964-9C31-DCD115084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Quantitativi…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AC7611-A7F8-5B61-42BA-2451B9D1D8F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BF10ED-2350-49B1-859C-6C87EA83997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IT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36311F9F-90F9-8772-CA89-9EAF31E7AC3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19047" r="19047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1138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2055" y="323561"/>
            <a:ext cx="10515600" cy="787609"/>
          </a:xfrm>
        </p:spPr>
        <p:txBody>
          <a:bodyPr/>
          <a:lstStyle/>
          <a:p>
            <a:pPr algn="ctr"/>
            <a:r>
              <a:rPr lang="en-US"/>
              <a:t>Survey 1/2</a:t>
            </a:r>
            <a:endParaRPr lang="en-US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0042C61-AB27-0854-7509-D9933F586DA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74269015"/>
              </p:ext>
            </p:extLst>
          </p:nvPr>
        </p:nvGraphicFramePr>
        <p:xfrm>
          <a:off x="1018309" y="1226917"/>
          <a:ext cx="10515600" cy="53075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010944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FCD19A-1552-8EDD-54CA-EDCB9A635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b="1" dirty="0" err="1">
                <a:latin typeface="+mj-lt"/>
              </a:rPr>
              <a:t>Analizzare</a:t>
            </a:r>
            <a:r>
              <a:rPr lang="en-US" sz="5400" b="1" dirty="0">
                <a:latin typeface="+mj-lt"/>
              </a:rPr>
              <a:t> e </a:t>
            </a:r>
            <a:r>
              <a:rPr lang="en-US" sz="5400" b="1" dirty="0" err="1">
                <a:latin typeface="+mj-lt"/>
              </a:rPr>
              <a:t>progettare</a:t>
            </a:r>
            <a:endParaRPr lang="en-US" sz="5400" b="1" dirty="0"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82B38F-6DA2-B47E-6070-06981956C2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028" r="12760" b="2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A80FF8-637D-92EC-269E-33569FBAD2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 dirty="0" err="1"/>
              <a:t>Progettare</a:t>
            </a:r>
            <a:r>
              <a:rPr lang="en-US" sz="2200" dirty="0"/>
              <a:t> </a:t>
            </a:r>
            <a:r>
              <a:rPr lang="en-US" sz="2200" dirty="0" err="1"/>
              <a:t>è</a:t>
            </a:r>
            <a:r>
              <a:rPr lang="en-US" sz="2200" dirty="0"/>
              <a:t> un </a:t>
            </a:r>
            <a:r>
              <a:rPr lang="en-US" sz="2200" dirty="0" err="1"/>
              <a:t>processo</a:t>
            </a:r>
            <a:r>
              <a:rPr lang="en-US" sz="2200" dirty="0"/>
              <a:t> </a:t>
            </a:r>
            <a:r>
              <a:rPr lang="en-US" sz="2200" dirty="0" err="1"/>
              <a:t>volto</a:t>
            </a:r>
            <a:r>
              <a:rPr lang="en-US" sz="2200" dirty="0"/>
              <a:t> a </a:t>
            </a:r>
            <a:r>
              <a:rPr lang="en-US" sz="2200" dirty="0" err="1"/>
              <a:t>identificare</a:t>
            </a:r>
            <a:r>
              <a:rPr lang="en-US" sz="2200" dirty="0"/>
              <a:t> </a:t>
            </a:r>
            <a:r>
              <a:rPr lang="en-US" sz="2200" dirty="0" err="1"/>
              <a:t>questioni</a:t>
            </a:r>
            <a:r>
              <a:rPr lang="en-US" sz="2200" dirty="0"/>
              <a:t> </a:t>
            </a:r>
            <a:r>
              <a:rPr lang="en-US" sz="2200" dirty="0" err="1"/>
              <a:t>strategiche</a:t>
            </a:r>
            <a:r>
              <a:rPr lang="en-US" sz="2200" dirty="0"/>
              <a:t> per la vita </a:t>
            </a:r>
            <a:r>
              <a:rPr lang="en-US" sz="2200" dirty="0" err="1"/>
              <a:t>organizzativa</a:t>
            </a:r>
            <a:r>
              <a:rPr lang="en-US" sz="2200" dirty="0"/>
              <a:t> e per </a:t>
            </a:r>
            <a:r>
              <a:rPr lang="en-US" sz="2200" dirty="0" err="1"/>
              <a:t>presidiare</a:t>
            </a:r>
            <a:r>
              <a:rPr lang="en-US" sz="2200" dirty="0"/>
              <a:t> </a:t>
            </a:r>
            <a:r>
              <a:rPr lang="en-US" sz="2200" dirty="0" err="1"/>
              <a:t>coordinamento</a:t>
            </a:r>
            <a:r>
              <a:rPr lang="en-US" sz="2200" dirty="0"/>
              <a:t> e </a:t>
            </a:r>
            <a:r>
              <a:rPr lang="en-US" sz="2200" dirty="0" err="1"/>
              <a:t>differenziazione</a:t>
            </a:r>
            <a:r>
              <a:rPr lang="en-US" sz="2200" dirty="0"/>
              <a:t> in vista </a:t>
            </a:r>
            <a:r>
              <a:rPr lang="en-US" sz="2200" dirty="0" err="1"/>
              <a:t>delle</a:t>
            </a:r>
            <a:r>
              <a:rPr lang="en-US" sz="2200" dirty="0"/>
              <a:t> </a:t>
            </a:r>
            <a:r>
              <a:rPr lang="en-US" sz="2200" dirty="0" err="1"/>
              <a:t>attuali</a:t>
            </a:r>
            <a:r>
              <a:rPr lang="en-US" sz="2200" dirty="0"/>
              <a:t> e future </a:t>
            </a:r>
            <a:r>
              <a:rPr lang="en-US" sz="2200" dirty="0" err="1"/>
              <a:t>sfide</a:t>
            </a:r>
            <a:r>
              <a:rPr lang="en-US" sz="2200" dirty="0"/>
              <a:t> </a:t>
            </a:r>
            <a:r>
              <a:rPr lang="en-US" sz="2200" dirty="0" err="1"/>
              <a:t>organizzative</a:t>
            </a:r>
            <a:endParaRPr lang="en-US" sz="2200" dirty="0"/>
          </a:p>
          <a:p>
            <a:endParaRPr lang="en-US" sz="2200" dirty="0"/>
          </a:p>
          <a:p>
            <a:r>
              <a:rPr lang="en-US" sz="2200" dirty="0" err="1"/>
              <a:t>Analizzare</a:t>
            </a:r>
            <a:r>
              <a:rPr lang="en-US" sz="2200" dirty="0"/>
              <a:t> </a:t>
            </a:r>
            <a:r>
              <a:rPr lang="en-US" sz="2200" dirty="0" err="1"/>
              <a:t>è</a:t>
            </a:r>
            <a:r>
              <a:rPr lang="en-US" sz="2200" dirty="0"/>
              <a:t> il </a:t>
            </a:r>
            <a:r>
              <a:rPr lang="en-US" sz="2200" dirty="0" err="1"/>
              <a:t>lavoro</a:t>
            </a:r>
            <a:r>
              <a:rPr lang="en-US" sz="2200" dirty="0"/>
              <a:t> continuo di </a:t>
            </a:r>
            <a:r>
              <a:rPr lang="en-US" sz="2200" dirty="0" err="1"/>
              <a:t>identificazione</a:t>
            </a:r>
            <a:r>
              <a:rPr lang="en-US" sz="2200" dirty="0"/>
              <a:t> </a:t>
            </a:r>
            <a:r>
              <a:rPr lang="en-US" sz="2200" dirty="0" err="1"/>
              <a:t>dei</a:t>
            </a:r>
            <a:r>
              <a:rPr lang="en-US" sz="2200" dirty="0"/>
              <a:t> </a:t>
            </a:r>
            <a:r>
              <a:rPr lang="en-US" sz="2200" dirty="0" err="1"/>
              <a:t>dati</a:t>
            </a:r>
            <a:r>
              <a:rPr lang="en-US" sz="2200" dirty="0"/>
              <a:t> </a:t>
            </a:r>
            <a:r>
              <a:rPr lang="en-US" sz="2200" dirty="0" err="1"/>
              <a:t>necessari</a:t>
            </a:r>
            <a:r>
              <a:rPr lang="en-US" sz="2200" dirty="0"/>
              <a:t> a </a:t>
            </a:r>
            <a:r>
              <a:rPr lang="en-US" sz="2200" dirty="0" err="1"/>
              <a:t>conoscere</a:t>
            </a:r>
            <a:r>
              <a:rPr lang="en-US" sz="2200" dirty="0"/>
              <a:t> </a:t>
            </a:r>
            <a:r>
              <a:rPr lang="en-US" sz="2200" dirty="0" err="1"/>
              <a:t>meglio</a:t>
            </a:r>
            <a:r>
              <a:rPr lang="en-US" sz="2200" dirty="0"/>
              <a:t> il </a:t>
            </a:r>
            <a:r>
              <a:rPr lang="en-US" sz="2200" dirty="0" err="1"/>
              <a:t>fenomeno</a:t>
            </a:r>
            <a:r>
              <a:rPr lang="en-US" sz="2200" dirty="0"/>
              <a:t> </a:t>
            </a:r>
            <a:r>
              <a:rPr lang="en-US" sz="2200" dirty="0" err="1"/>
              <a:t>organizzativo</a:t>
            </a:r>
            <a:r>
              <a:rPr lang="en-US" sz="2200" dirty="0"/>
              <a:t> </a:t>
            </a:r>
            <a:r>
              <a:rPr lang="en-US" sz="2200" dirty="0" err="1"/>
              <a:t>articolato</a:t>
            </a:r>
            <a:r>
              <a:rPr lang="en-US" sz="2200" dirty="0"/>
              <a:t> in </a:t>
            </a:r>
            <a:r>
              <a:rPr lang="en-US" sz="2200" dirty="0" err="1"/>
              <a:t>tutte</a:t>
            </a:r>
            <a:r>
              <a:rPr lang="en-US" sz="2200" dirty="0"/>
              <a:t> le sue component (</a:t>
            </a:r>
            <a:r>
              <a:rPr lang="en-US" sz="2200" dirty="0" err="1"/>
              <a:t>vertice</a:t>
            </a:r>
            <a:r>
              <a:rPr lang="en-US" sz="2200" dirty="0"/>
              <a:t> </a:t>
            </a:r>
            <a:r>
              <a:rPr lang="en-US" sz="2200" dirty="0" err="1"/>
              <a:t>strategico</a:t>
            </a:r>
            <a:r>
              <a:rPr lang="en-US" sz="2200" dirty="0"/>
              <a:t>, </a:t>
            </a:r>
          </a:p>
        </p:txBody>
      </p:sp>
    </p:spTree>
    <p:extLst>
      <p:ext uri="{BB962C8B-B14F-4D97-AF65-F5344CB8AC3E}">
        <p14:creationId xmlns:p14="http://schemas.microsoft.com/office/powerpoint/2010/main" val="17830983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2055" y="178087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Survey	 2/2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CC0096F-A752-1FCB-D6E5-2C1B7AB5F5BB}"/>
              </a:ext>
            </a:extLst>
          </p:cNvPr>
          <p:cNvGraphicFramePr/>
          <p:nvPr/>
        </p:nvGraphicFramePr>
        <p:xfrm>
          <a:off x="852055" y="1288473"/>
          <a:ext cx="10952018" cy="52459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749305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21307A-E725-FC8A-FFDB-FF3F770CDB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1083" y="1274516"/>
            <a:ext cx="9009834" cy="54631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C2E8DFA-8698-FEFB-484C-ACE6872011B3}"/>
              </a:ext>
            </a:extLst>
          </p:cNvPr>
          <p:cNvSpPr txBox="1"/>
          <p:nvPr/>
        </p:nvSpPr>
        <p:spPr>
          <a:xfrm>
            <a:off x="2682417" y="158821"/>
            <a:ext cx="68271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3200" b="1"/>
              <a:t>Esempio Survey di clima organizzativo</a:t>
            </a:r>
            <a:endParaRPr lang="en-IT" sz="3200" b="1" dirty="0"/>
          </a:p>
        </p:txBody>
      </p:sp>
    </p:spTree>
    <p:extLst>
      <p:ext uri="{BB962C8B-B14F-4D97-AF65-F5344CB8AC3E}">
        <p14:creationId xmlns:p14="http://schemas.microsoft.com/office/powerpoint/2010/main" val="26829573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279406F-BAD5-7350-697B-2D67F512D2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027" y="457200"/>
            <a:ext cx="10955945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7534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952DCC-FD51-6042-988B-D373D7CAB6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2774" y="457200"/>
            <a:ext cx="9586452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9303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BD4EF4F-772A-C448-99E8-50AEADA78D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85" b="1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0286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F0A2990-2E26-B3BA-2535-964715A8BC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394" y="1461110"/>
            <a:ext cx="10276140" cy="24656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E142047-E082-8C4B-F3DA-F12301269B20}"/>
              </a:ext>
            </a:extLst>
          </p:cNvPr>
          <p:cNvSpPr txBox="1"/>
          <p:nvPr/>
        </p:nvSpPr>
        <p:spPr>
          <a:xfrm>
            <a:off x="9203961" y="4616970"/>
            <a:ext cx="2173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b="1" dirty="0"/>
              <a:t>Etc..</a:t>
            </a:r>
          </a:p>
        </p:txBody>
      </p:sp>
    </p:spTree>
    <p:extLst>
      <p:ext uri="{BB962C8B-B14F-4D97-AF65-F5344CB8AC3E}">
        <p14:creationId xmlns:p14="http://schemas.microsoft.com/office/powerpoint/2010/main" val="16207441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24A4C-A4C9-7044-81A4-E3F80698A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8924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Quasi </a:t>
            </a:r>
            <a:r>
              <a:rPr lang="en-US" dirty="0" err="1"/>
              <a:t>esperimenti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45549B-89E6-A64F-91E3-FB4634C01F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413164"/>
            <a:ext cx="10515600" cy="4959927"/>
          </a:xfrm>
        </p:spPr>
        <p:txBody>
          <a:bodyPr>
            <a:normAutofit/>
          </a:bodyPr>
          <a:lstStyle/>
          <a:p>
            <a:r>
              <a:rPr lang="en-US" dirty="0"/>
              <a:t>Un </a:t>
            </a:r>
            <a:r>
              <a:rPr lang="en-US" b="1" dirty="0" err="1"/>
              <a:t>esperimento</a:t>
            </a:r>
            <a:r>
              <a:rPr lang="en-US" dirty="0"/>
              <a:t> </a:t>
            </a:r>
            <a:r>
              <a:rPr lang="en-US" dirty="0" err="1"/>
              <a:t>mira</a:t>
            </a:r>
            <a:r>
              <a:rPr lang="en-US" dirty="0"/>
              <a:t> a </a:t>
            </a:r>
            <a:r>
              <a:rPr lang="en-US" dirty="0" err="1"/>
              <a:t>misurare</a:t>
            </a:r>
            <a:r>
              <a:rPr lang="en-US" dirty="0"/>
              <a:t> la </a:t>
            </a:r>
            <a:r>
              <a:rPr lang="en-US" dirty="0" err="1"/>
              <a:t>relazione</a:t>
            </a:r>
            <a:r>
              <a:rPr lang="en-US" dirty="0"/>
              <a:t> </a:t>
            </a:r>
            <a:r>
              <a:rPr lang="en-US" dirty="0" err="1"/>
              <a:t>della</a:t>
            </a:r>
            <a:r>
              <a:rPr lang="en-US" dirty="0"/>
              <a:t> </a:t>
            </a:r>
            <a:r>
              <a:rPr lang="en-US" dirty="0" err="1"/>
              <a:t>variabile</a:t>
            </a:r>
            <a:r>
              <a:rPr lang="en-US" dirty="0"/>
              <a:t> </a:t>
            </a:r>
            <a:r>
              <a:rPr lang="en-US" dirty="0" err="1"/>
              <a:t>indipendente</a:t>
            </a:r>
            <a:r>
              <a:rPr lang="en-US" dirty="0"/>
              <a:t> </a:t>
            </a:r>
            <a:r>
              <a:rPr lang="en-US" dirty="0" err="1"/>
              <a:t>sulla</a:t>
            </a:r>
            <a:r>
              <a:rPr lang="en-US" dirty="0"/>
              <a:t> </a:t>
            </a:r>
            <a:r>
              <a:rPr lang="en-US" dirty="0" err="1"/>
              <a:t>variabile</a:t>
            </a:r>
            <a:r>
              <a:rPr lang="en-US" dirty="0"/>
              <a:t> </a:t>
            </a:r>
            <a:r>
              <a:rPr lang="en-US" dirty="0" err="1"/>
              <a:t>dipendente</a:t>
            </a:r>
            <a:r>
              <a:rPr lang="en-US" dirty="0"/>
              <a:t> e il team di </a:t>
            </a:r>
            <a:r>
              <a:rPr lang="en-US" dirty="0" err="1"/>
              <a:t>ricerca</a:t>
            </a:r>
            <a:r>
              <a:rPr lang="en-US" dirty="0"/>
              <a:t> </a:t>
            </a:r>
            <a:r>
              <a:rPr lang="en-US" dirty="0" err="1"/>
              <a:t>prova</a:t>
            </a:r>
            <a:r>
              <a:rPr lang="en-US" dirty="0"/>
              <a:t> a </a:t>
            </a:r>
            <a:r>
              <a:rPr lang="en-US" dirty="0" err="1"/>
              <a:t>controllare</a:t>
            </a:r>
            <a:r>
              <a:rPr lang="en-US" dirty="0"/>
              <a:t> </a:t>
            </a:r>
            <a:r>
              <a:rPr lang="en-US" dirty="0" err="1"/>
              <a:t>tutte</a:t>
            </a:r>
            <a:r>
              <a:rPr lang="en-US" dirty="0"/>
              <a:t> le </a:t>
            </a:r>
            <a:r>
              <a:rPr lang="en-US" dirty="0" err="1"/>
              <a:t>altre</a:t>
            </a:r>
            <a:r>
              <a:rPr lang="en-US" dirty="0"/>
              <a:t> </a:t>
            </a:r>
            <a:r>
              <a:rPr lang="en-US" dirty="0" err="1"/>
              <a:t>variabili</a:t>
            </a:r>
            <a:r>
              <a:rPr lang="en-US" dirty="0"/>
              <a:t> individuate (</a:t>
            </a:r>
            <a:r>
              <a:rPr lang="en-US" dirty="0" err="1"/>
              <a:t>processi</a:t>
            </a:r>
            <a:r>
              <a:rPr lang="en-US" dirty="0"/>
              <a:t> e layout…)</a:t>
            </a:r>
          </a:p>
          <a:p>
            <a:r>
              <a:rPr lang="en-US" dirty="0" err="1"/>
              <a:t>Negli</a:t>
            </a:r>
            <a:r>
              <a:rPr lang="en-US" dirty="0"/>
              <a:t> </a:t>
            </a:r>
            <a:r>
              <a:rPr lang="en-US" b="1" dirty="0" err="1"/>
              <a:t>esperimenti</a:t>
            </a:r>
            <a:r>
              <a:rPr lang="en-US" b="1" dirty="0"/>
              <a:t> </a:t>
            </a:r>
            <a:r>
              <a:rPr lang="en-US" b="1" dirty="0" err="1"/>
              <a:t>naturali</a:t>
            </a:r>
            <a:r>
              <a:rPr lang="en-US" b="1" dirty="0"/>
              <a:t> </a:t>
            </a:r>
            <a:r>
              <a:rPr lang="en-US" dirty="0"/>
              <a:t>o </a:t>
            </a:r>
            <a:r>
              <a:rPr lang="en-US" dirty="0" err="1"/>
              <a:t>sul</a:t>
            </a:r>
            <a:r>
              <a:rPr lang="en-US" dirty="0"/>
              <a:t> campo, la </a:t>
            </a:r>
            <a:r>
              <a:rPr lang="en-US" dirty="0" err="1"/>
              <a:t>generazione</a:t>
            </a:r>
            <a:r>
              <a:rPr lang="en-US" dirty="0"/>
              <a:t> di </a:t>
            </a:r>
            <a:r>
              <a:rPr lang="en-US" dirty="0" err="1"/>
              <a:t>dati</a:t>
            </a:r>
            <a:r>
              <a:rPr lang="en-US" dirty="0"/>
              <a:t> non </a:t>
            </a:r>
            <a:r>
              <a:rPr lang="en-US" dirty="0" err="1"/>
              <a:t>è</a:t>
            </a:r>
            <a:r>
              <a:rPr lang="en-US" dirty="0"/>
              <a:t> </a:t>
            </a:r>
            <a:r>
              <a:rPr lang="en-US" dirty="0" err="1"/>
              <a:t>controllata</a:t>
            </a:r>
            <a:r>
              <a:rPr lang="en-US" dirty="0"/>
              <a:t> </a:t>
            </a:r>
            <a:r>
              <a:rPr lang="en-US" dirty="0" err="1"/>
              <a:t>completamente</a:t>
            </a:r>
            <a:r>
              <a:rPr lang="en-US" dirty="0"/>
              <a:t>, ma le </a:t>
            </a:r>
            <a:r>
              <a:rPr lang="en-US" dirty="0" err="1"/>
              <a:t>informazioni</a:t>
            </a:r>
            <a:r>
              <a:rPr lang="en-US" dirty="0"/>
              <a:t> </a:t>
            </a:r>
            <a:r>
              <a:rPr lang="en-US" dirty="0" err="1"/>
              <a:t>sono</a:t>
            </a:r>
            <a:r>
              <a:rPr lang="en-US" dirty="0"/>
              <a:t> considerate </a:t>
            </a:r>
            <a:r>
              <a:rPr lang="en-US" dirty="0" err="1"/>
              <a:t>più</a:t>
            </a:r>
            <a:r>
              <a:rPr lang="en-US" dirty="0"/>
              <a:t> accurate </a:t>
            </a:r>
            <a:r>
              <a:rPr lang="en-US" dirty="0" err="1"/>
              <a:t>poiché</a:t>
            </a:r>
            <a:r>
              <a:rPr lang="en-US" dirty="0"/>
              <a:t> </a:t>
            </a:r>
            <a:r>
              <a:rPr lang="en-US" dirty="0" err="1"/>
              <a:t>sono</a:t>
            </a:r>
            <a:r>
              <a:rPr lang="en-US" dirty="0"/>
              <a:t> state </a:t>
            </a:r>
            <a:r>
              <a:rPr lang="en-US" dirty="0" err="1"/>
              <a:t>raccolte</a:t>
            </a:r>
            <a:r>
              <a:rPr lang="en-US" dirty="0"/>
              <a:t> senza </a:t>
            </a:r>
            <a:r>
              <a:rPr lang="en-US" dirty="0" err="1"/>
              <a:t>interferenze</a:t>
            </a:r>
            <a:r>
              <a:rPr lang="en-US" dirty="0"/>
              <a:t> o </a:t>
            </a:r>
            <a:r>
              <a:rPr lang="en-US" dirty="0" err="1"/>
              <a:t>interventi</a:t>
            </a:r>
            <a:r>
              <a:rPr lang="en-US" dirty="0"/>
              <a:t> da </a:t>
            </a:r>
            <a:r>
              <a:rPr lang="en-US" dirty="0" err="1"/>
              <a:t>parte</a:t>
            </a:r>
            <a:r>
              <a:rPr lang="en-US" dirty="0"/>
              <a:t> del </a:t>
            </a:r>
            <a:r>
              <a:rPr lang="en-US" dirty="0" err="1"/>
              <a:t>ricercatore</a:t>
            </a:r>
            <a:endParaRPr lang="en-US" dirty="0"/>
          </a:p>
          <a:p>
            <a:r>
              <a:rPr lang="en-US" dirty="0" err="1"/>
              <a:t>Comportamentismo</a:t>
            </a:r>
            <a:r>
              <a:rPr lang="en-US" dirty="0"/>
              <a:t> </a:t>
            </a:r>
            <a:r>
              <a:rPr lang="en-US" dirty="0" err="1"/>
              <a:t>economico</a:t>
            </a:r>
            <a:r>
              <a:rPr lang="en-US" dirty="0"/>
              <a:t>: </a:t>
            </a:r>
            <a:r>
              <a:rPr lang="en-US" dirty="0" err="1"/>
              <a:t>reazioni</a:t>
            </a:r>
            <a:r>
              <a:rPr lang="en-US" dirty="0"/>
              <a:t> </a:t>
            </a:r>
            <a:r>
              <a:rPr lang="en-US" dirty="0" err="1"/>
              <a:t>psico-sociali</a:t>
            </a:r>
            <a:r>
              <a:rPr lang="en-US" dirty="0"/>
              <a:t> a determinate </a:t>
            </a:r>
            <a:r>
              <a:rPr lang="en-US" dirty="0" err="1"/>
              <a:t>sollecitazioni</a:t>
            </a:r>
            <a:r>
              <a:rPr lang="en-US" dirty="0"/>
              <a:t> (nudging)</a:t>
            </a:r>
          </a:p>
        </p:txBody>
      </p:sp>
    </p:spTree>
    <p:extLst>
      <p:ext uri="{BB962C8B-B14F-4D97-AF65-F5344CB8AC3E}">
        <p14:creationId xmlns:p14="http://schemas.microsoft.com/office/powerpoint/2010/main" val="19917727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F8DA9-E0A4-16B8-594B-A6D12A70C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86"/>
            <a:ext cx="10515600" cy="1325563"/>
          </a:xfrm>
        </p:spPr>
        <p:txBody>
          <a:bodyPr/>
          <a:lstStyle/>
          <a:p>
            <a:pPr algn="ctr"/>
            <a:r>
              <a:rPr lang="en-IT" dirty="0"/>
              <a:t>Dati di sistema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ACA88FA-579F-42CF-F10B-30D91A2507D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289154"/>
          <a:ext cx="10515600" cy="48878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698664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24A4C-A4C9-7044-81A4-E3F80698A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Analisi</a:t>
            </a:r>
            <a:r>
              <a:rPr lang="en-US" dirty="0"/>
              <a:t> </a:t>
            </a:r>
            <a:r>
              <a:rPr lang="en-US" dirty="0" err="1"/>
              <a:t>dei</a:t>
            </a:r>
            <a:r>
              <a:rPr lang="en-US" dirty="0"/>
              <a:t> </a:t>
            </a:r>
            <a:r>
              <a:rPr lang="en-US" dirty="0" err="1"/>
              <a:t>dati</a:t>
            </a:r>
            <a:r>
              <a:rPr lang="en-US" dirty="0"/>
              <a:t> </a:t>
            </a:r>
            <a:r>
              <a:rPr lang="en-US" dirty="0" err="1"/>
              <a:t>secondari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45549B-89E6-A64F-91E3-FB4634C01F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3254" y="1690688"/>
            <a:ext cx="10775092" cy="3842011"/>
          </a:xfrm>
        </p:spPr>
        <p:txBody>
          <a:bodyPr>
            <a:normAutofit/>
          </a:bodyPr>
          <a:lstStyle/>
          <a:p>
            <a:r>
              <a:rPr lang="en-US" dirty="0"/>
              <a:t>I </a:t>
            </a:r>
            <a:r>
              <a:rPr lang="en-US" b="1" dirty="0" err="1"/>
              <a:t>dati</a:t>
            </a:r>
            <a:r>
              <a:rPr lang="en-US" b="1" dirty="0"/>
              <a:t> </a:t>
            </a:r>
            <a:r>
              <a:rPr lang="en-US" b="1" dirty="0" err="1"/>
              <a:t>secondari</a:t>
            </a:r>
            <a:r>
              <a:rPr lang="en-US" dirty="0"/>
              <a:t> </a:t>
            </a:r>
            <a:r>
              <a:rPr lang="en-US" dirty="0" err="1"/>
              <a:t>sono</a:t>
            </a:r>
            <a:r>
              <a:rPr lang="en-US" dirty="0"/>
              <a:t> </a:t>
            </a:r>
            <a:r>
              <a:rPr lang="en-US" dirty="0" err="1"/>
              <a:t>lavori</a:t>
            </a:r>
            <a:r>
              <a:rPr lang="en-US" dirty="0"/>
              <a:t> </a:t>
            </a:r>
            <a:r>
              <a:rPr lang="en-US" dirty="0" err="1"/>
              <a:t>già</a:t>
            </a:r>
            <a:r>
              <a:rPr lang="en-US" dirty="0"/>
              <a:t> </a:t>
            </a:r>
            <a:r>
              <a:rPr lang="en-US" dirty="0" err="1"/>
              <a:t>completati</a:t>
            </a:r>
            <a:r>
              <a:rPr lang="en-US" dirty="0"/>
              <a:t> di </a:t>
            </a:r>
            <a:r>
              <a:rPr lang="en-US" dirty="0" err="1"/>
              <a:t>altre</a:t>
            </a:r>
            <a:r>
              <a:rPr lang="en-US" dirty="0"/>
              <a:t> </a:t>
            </a:r>
            <a:r>
              <a:rPr lang="en-US" dirty="0" err="1"/>
              <a:t>azioni</a:t>
            </a:r>
            <a:r>
              <a:rPr lang="en-US" dirty="0"/>
              <a:t> di </a:t>
            </a:r>
            <a:r>
              <a:rPr lang="en-US" dirty="0" err="1"/>
              <a:t>analisi</a:t>
            </a:r>
            <a:r>
              <a:rPr lang="en-US" dirty="0"/>
              <a:t> </a:t>
            </a:r>
            <a:r>
              <a:rPr lang="en-US" dirty="0" err="1"/>
              <a:t>derivanti</a:t>
            </a:r>
            <a:r>
              <a:rPr lang="en-US" dirty="0"/>
              <a:t> da </a:t>
            </a:r>
            <a:r>
              <a:rPr lang="en-US" dirty="0" err="1"/>
              <a:t>approfondimenti</a:t>
            </a:r>
            <a:r>
              <a:rPr lang="en-US" dirty="0"/>
              <a:t> sui </a:t>
            </a:r>
            <a:r>
              <a:rPr lang="en-US" dirty="0" err="1"/>
              <a:t>dati</a:t>
            </a:r>
            <a:r>
              <a:rPr lang="en-US" dirty="0"/>
              <a:t> di Sistema o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dati</a:t>
            </a:r>
            <a:r>
              <a:rPr lang="en-US" dirty="0"/>
              <a:t> </a:t>
            </a:r>
            <a:r>
              <a:rPr lang="en-US" dirty="0" err="1"/>
              <a:t>raccolti</a:t>
            </a:r>
            <a:r>
              <a:rPr lang="en-US" dirty="0"/>
              <a:t> </a:t>
            </a:r>
            <a:r>
              <a:rPr lang="en-US" dirty="0" err="1"/>
              <a:t>all’occiorrenza</a:t>
            </a:r>
            <a:r>
              <a:rPr lang="en-US" dirty="0"/>
              <a:t> per </a:t>
            </a:r>
            <a:r>
              <a:rPr lang="en-US" dirty="0" err="1"/>
              <a:t>altre</a:t>
            </a:r>
            <a:r>
              <a:rPr lang="en-US" dirty="0"/>
              <a:t> </a:t>
            </a:r>
            <a:r>
              <a:rPr lang="en-US" dirty="0" err="1"/>
              <a:t>iniziative</a:t>
            </a:r>
            <a:r>
              <a:rPr lang="en-US" dirty="0"/>
              <a:t> (es. </a:t>
            </a:r>
            <a:r>
              <a:rPr lang="en-US" dirty="0" err="1"/>
              <a:t>Certificazioni</a:t>
            </a:r>
            <a:r>
              <a:rPr lang="en-US" dirty="0"/>
              <a:t> </a:t>
            </a:r>
            <a:r>
              <a:rPr lang="en-US" dirty="0" err="1"/>
              <a:t>varie</a:t>
            </a:r>
            <a:r>
              <a:rPr lang="en-US" dirty="0"/>
              <a:t>…)</a:t>
            </a:r>
          </a:p>
          <a:p>
            <a:r>
              <a:rPr lang="en-US" dirty="0"/>
              <a:t>I </a:t>
            </a:r>
            <a:r>
              <a:rPr lang="en-US" dirty="0" err="1"/>
              <a:t>documenti</a:t>
            </a:r>
            <a:r>
              <a:rPr lang="en-US" dirty="0"/>
              <a:t> </a:t>
            </a:r>
            <a:r>
              <a:rPr lang="en-US" dirty="0" err="1"/>
              <a:t>pubblici</a:t>
            </a:r>
            <a:r>
              <a:rPr lang="en-US" dirty="0"/>
              <a:t> non </a:t>
            </a:r>
            <a:r>
              <a:rPr lang="en-US" dirty="0" err="1"/>
              <a:t>sono</a:t>
            </a:r>
            <a:r>
              <a:rPr lang="en-US" dirty="0"/>
              <a:t> sempre di facile accesso, </a:t>
            </a:r>
            <a:r>
              <a:rPr lang="en-US" dirty="0" err="1"/>
              <a:t>è</a:t>
            </a:r>
            <a:r>
              <a:rPr lang="en-US" dirty="0"/>
              <a:t> </a:t>
            </a:r>
            <a:r>
              <a:rPr lang="en-US" dirty="0" err="1"/>
              <a:t>tuttavia</a:t>
            </a:r>
            <a:r>
              <a:rPr lang="en-US" dirty="0"/>
              <a:t> </a:t>
            </a:r>
            <a:r>
              <a:rPr lang="en-US" dirty="0" err="1"/>
              <a:t>possibile</a:t>
            </a:r>
            <a:r>
              <a:rPr lang="en-US" dirty="0"/>
              <a:t> </a:t>
            </a:r>
            <a:r>
              <a:rPr lang="en-US" dirty="0" err="1"/>
              <a:t>impiegare</a:t>
            </a:r>
            <a:r>
              <a:rPr lang="en-US" dirty="0"/>
              <a:t> </a:t>
            </a:r>
            <a:r>
              <a:rPr lang="en-US" b="1" dirty="0" err="1"/>
              <a:t>l'analisi</a:t>
            </a:r>
            <a:r>
              <a:rPr lang="en-US" b="1" dirty="0"/>
              <a:t> del </a:t>
            </a:r>
            <a:r>
              <a:rPr lang="en-US" b="1" dirty="0" err="1"/>
              <a:t>contenuto</a:t>
            </a:r>
            <a:r>
              <a:rPr lang="en-US" b="1" dirty="0"/>
              <a:t> </a:t>
            </a:r>
            <a:r>
              <a:rPr lang="en-US" dirty="0"/>
              <a:t>come </a:t>
            </a:r>
            <a:r>
              <a:rPr lang="en-US" dirty="0" err="1"/>
              <a:t>approccio</a:t>
            </a:r>
            <a:r>
              <a:rPr lang="en-US" dirty="0"/>
              <a:t> </a:t>
            </a:r>
            <a:r>
              <a:rPr lang="en-US" dirty="0" err="1"/>
              <a:t>sistematico</a:t>
            </a:r>
            <a:r>
              <a:rPr lang="en-US" dirty="0"/>
              <a:t> </a:t>
            </a:r>
          </a:p>
          <a:p>
            <a:r>
              <a:rPr lang="en-US" dirty="0"/>
              <a:t>Una </a:t>
            </a:r>
            <a:r>
              <a:rPr lang="en-US" dirty="0" err="1"/>
              <a:t>complessità</a:t>
            </a:r>
            <a:r>
              <a:rPr lang="en-US" dirty="0"/>
              <a:t> di </a:t>
            </a:r>
            <a:r>
              <a:rPr lang="en-US" dirty="0" err="1"/>
              <a:t>questo</a:t>
            </a:r>
            <a:r>
              <a:rPr lang="en-US" dirty="0"/>
              <a:t> </a:t>
            </a:r>
            <a:r>
              <a:rPr lang="en-US" dirty="0" err="1"/>
              <a:t>approccio</a:t>
            </a:r>
            <a:r>
              <a:rPr lang="en-US" dirty="0"/>
              <a:t> </a:t>
            </a:r>
            <a:r>
              <a:rPr lang="en-US" dirty="0" err="1"/>
              <a:t>dipende</a:t>
            </a:r>
            <a:r>
              <a:rPr lang="en-US" dirty="0"/>
              <a:t> </a:t>
            </a:r>
            <a:r>
              <a:rPr lang="en-US" dirty="0" err="1"/>
              <a:t>dall'incapacità</a:t>
            </a:r>
            <a:r>
              <a:rPr lang="en-US" dirty="0"/>
              <a:t> di </a:t>
            </a:r>
            <a:r>
              <a:rPr lang="en-US" dirty="0" err="1"/>
              <a:t>verificare</a:t>
            </a:r>
            <a:r>
              <a:rPr lang="en-US" dirty="0"/>
              <a:t> </a:t>
            </a:r>
            <a:r>
              <a:rPr lang="en-US" dirty="0" err="1"/>
              <a:t>l'accuratezza</a:t>
            </a:r>
            <a:r>
              <a:rPr lang="en-US" dirty="0"/>
              <a:t> </a:t>
            </a:r>
            <a:r>
              <a:rPr lang="en-US" dirty="0" err="1"/>
              <a:t>dei</a:t>
            </a:r>
            <a:r>
              <a:rPr lang="en-US" dirty="0"/>
              <a:t> </a:t>
            </a:r>
            <a:r>
              <a:rPr lang="en-US" dirty="0" err="1"/>
              <a:t>dati</a:t>
            </a:r>
            <a:r>
              <a:rPr lang="en-US" dirty="0"/>
              <a:t> </a:t>
            </a:r>
            <a:r>
              <a:rPr lang="en-US" dirty="0" err="1"/>
              <a:t>già</a:t>
            </a:r>
            <a:r>
              <a:rPr lang="en-US" dirty="0"/>
              <a:t> </a:t>
            </a:r>
            <a:r>
              <a:rPr lang="en-US" dirty="0" err="1"/>
              <a:t>disponibili</a:t>
            </a:r>
            <a:r>
              <a:rPr lang="en-US" dirty="0"/>
              <a:t> e di non </a:t>
            </a:r>
            <a:r>
              <a:rPr lang="en-US" dirty="0" err="1"/>
              <a:t>poter</a:t>
            </a:r>
            <a:r>
              <a:rPr lang="en-US" dirty="0"/>
              <a:t> </a:t>
            </a:r>
            <a:r>
              <a:rPr lang="en-US" dirty="0" err="1"/>
              <a:t>disporre</a:t>
            </a:r>
            <a:r>
              <a:rPr lang="en-US" dirty="0"/>
              <a:t> </a:t>
            </a:r>
            <a:r>
              <a:rPr lang="en-US" dirty="0" err="1"/>
              <a:t>dei</a:t>
            </a:r>
            <a:r>
              <a:rPr lang="en-US" dirty="0"/>
              <a:t> </a:t>
            </a:r>
            <a:r>
              <a:rPr lang="en-US" dirty="0" err="1"/>
              <a:t>dati</a:t>
            </a:r>
            <a:r>
              <a:rPr lang="en-US" dirty="0"/>
              <a:t> </a:t>
            </a:r>
            <a:r>
              <a:rPr lang="en-US" dirty="0" err="1"/>
              <a:t>nella</a:t>
            </a:r>
            <a:r>
              <a:rPr lang="en-US" dirty="0"/>
              <a:t> forma </a:t>
            </a:r>
            <a:r>
              <a:rPr lang="en-US" dirty="0" err="1"/>
              <a:t>esatta</a:t>
            </a:r>
            <a:r>
              <a:rPr lang="en-US" dirty="0"/>
              <a:t> </a:t>
            </a:r>
            <a:r>
              <a:rPr lang="en-US" dirty="0" err="1"/>
              <a:t>necessaria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5228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92A8D89-01A3-2216-7930-C3DB5B3F8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0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Rilevazioni</a:t>
            </a:r>
            <a:r>
              <a:rPr lang="en-US" sz="3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gestionali</a:t>
            </a:r>
            <a:r>
              <a:rPr lang="en-US" sz="3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/</a:t>
            </a:r>
            <a:r>
              <a:rPr lang="en-US" sz="30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misurazioni</a:t>
            </a:r>
            <a:endParaRPr lang="en-US" sz="30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0FBFE99-9FF5-EAB5-2AC1-F753AD55B8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>
                <a:effectLst/>
              </a:rPr>
              <a:t>La </a:t>
            </a:r>
            <a:r>
              <a:rPr lang="en-US" dirty="0" err="1">
                <a:effectLst/>
              </a:rPr>
              <a:t>misurazione</a:t>
            </a:r>
            <a:r>
              <a:rPr lang="en-US" dirty="0">
                <a:effectLst/>
              </a:rPr>
              <a:t> ha </a:t>
            </a:r>
            <a:r>
              <a:rPr lang="en-US" dirty="0" err="1">
                <a:effectLst/>
              </a:rPr>
              <a:t>spesso</a:t>
            </a:r>
            <a:r>
              <a:rPr lang="en-US" dirty="0">
                <a:effectLst/>
              </a:rPr>
              <a:t> come </a:t>
            </a:r>
            <a:r>
              <a:rPr lang="en-US" dirty="0" err="1">
                <a:effectLst/>
              </a:rPr>
              <a:t>oggetto</a:t>
            </a:r>
            <a:r>
              <a:rPr lang="en-US" dirty="0">
                <a:effectLst/>
              </a:rPr>
              <a:t> lo </a:t>
            </a:r>
            <a:r>
              <a:rPr lang="en-US" dirty="0" err="1">
                <a:effectLst/>
              </a:rPr>
              <a:t>svolgimento</a:t>
            </a:r>
            <a:r>
              <a:rPr lang="en-US" dirty="0">
                <a:effectLst/>
              </a:rPr>
              <a:t> di </a:t>
            </a:r>
            <a:r>
              <a:rPr lang="en-US" dirty="0" err="1">
                <a:effectLst/>
              </a:rPr>
              <a:t>compiti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ripetuti</a:t>
            </a:r>
            <a:r>
              <a:rPr lang="en-US" dirty="0">
                <a:effectLst/>
              </a:rPr>
              <a:t> e </a:t>
            </a:r>
            <a:r>
              <a:rPr lang="en-US" dirty="0" err="1">
                <a:effectLst/>
              </a:rPr>
              <a:t>routinari</a:t>
            </a:r>
            <a:r>
              <a:rPr lang="en-US" dirty="0">
                <a:effectLst/>
              </a:rPr>
              <a:t> come </a:t>
            </a:r>
            <a:r>
              <a:rPr lang="en-US" dirty="0" err="1">
                <a:effectLst/>
              </a:rPr>
              <a:t>quelli</a:t>
            </a:r>
            <a:r>
              <a:rPr lang="en-US" dirty="0">
                <a:effectLst/>
              </a:rPr>
              <a:t> in </a:t>
            </a:r>
            <a:r>
              <a:rPr lang="en-US" dirty="0" err="1">
                <a:effectLst/>
              </a:rPr>
              <a:t>sede</a:t>
            </a:r>
            <a:r>
              <a:rPr lang="en-US" dirty="0">
                <a:effectLst/>
              </a:rPr>
              <a:t> di plant o in </a:t>
            </a:r>
            <a:r>
              <a:rPr lang="en-US" dirty="0" err="1">
                <a:effectLst/>
              </a:rPr>
              <a:t>alcuni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uffici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dedicati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alla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gestione</a:t>
            </a:r>
            <a:r>
              <a:rPr lang="en-US" dirty="0">
                <a:effectLst/>
              </a:rPr>
              <a:t> di </a:t>
            </a:r>
            <a:r>
              <a:rPr lang="en-US" dirty="0" err="1">
                <a:effectLst/>
              </a:rPr>
              <a:t>pratiche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ripetute</a:t>
            </a:r>
            <a:r>
              <a:rPr lang="en-US" dirty="0">
                <a:effectLst/>
              </a:rPr>
              <a:t> (ad es. </a:t>
            </a:r>
            <a:r>
              <a:rPr lang="en-US" dirty="0" err="1">
                <a:effectLst/>
              </a:rPr>
              <a:t>uffici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assunzione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nelle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assicurazioni</a:t>
            </a:r>
            <a:r>
              <a:rPr lang="en-US" dirty="0">
                <a:effectLst/>
              </a:rPr>
              <a:t>) </a:t>
            </a:r>
          </a:p>
          <a:p>
            <a:r>
              <a:rPr lang="en-US" dirty="0" err="1">
                <a:effectLst/>
              </a:rPr>
              <a:t>Puo</a:t>
            </a:r>
            <a:r>
              <a:rPr lang="en-US" dirty="0">
                <a:effectLst/>
              </a:rPr>
              <a:t>̀ </a:t>
            </a:r>
            <a:r>
              <a:rPr lang="en-US" dirty="0" err="1">
                <a:effectLst/>
              </a:rPr>
              <a:t>assumere</a:t>
            </a:r>
            <a:r>
              <a:rPr lang="en-US" dirty="0">
                <a:effectLst/>
              </a:rPr>
              <a:t> due </a:t>
            </a:r>
            <a:r>
              <a:rPr lang="en-US" dirty="0" err="1">
                <a:effectLst/>
              </a:rPr>
              <a:t>forme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principali</a:t>
            </a:r>
            <a:r>
              <a:rPr lang="en-US" dirty="0">
                <a:effectLst/>
              </a:rPr>
              <a:t>: </a:t>
            </a:r>
          </a:p>
          <a:p>
            <a:pPr lvl="1"/>
            <a:r>
              <a:rPr lang="en-US" sz="2800" dirty="0">
                <a:effectLst/>
              </a:rPr>
              <a:t>MTM, </a:t>
            </a:r>
            <a:r>
              <a:rPr lang="en-US" sz="2800" dirty="0" err="1">
                <a:effectLst/>
              </a:rPr>
              <a:t>metodo</a:t>
            </a:r>
            <a:r>
              <a:rPr lang="en-US" sz="2800" dirty="0">
                <a:effectLst/>
              </a:rPr>
              <a:t> </a:t>
            </a:r>
            <a:r>
              <a:rPr lang="en-US" sz="2800" dirty="0" err="1">
                <a:effectLst/>
              </a:rPr>
              <a:t>dei</a:t>
            </a:r>
            <a:r>
              <a:rPr lang="en-US" sz="2800" dirty="0">
                <a:effectLst/>
              </a:rPr>
              <a:t> tempi e </a:t>
            </a:r>
            <a:r>
              <a:rPr lang="en-US" sz="2800" dirty="0" err="1">
                <a:effectLst/>
              </a:rPr>
              <a:t>metodi</a:t>
            </a:r>
            <a:endParaRPr lang="en-US" sz="2800" dirty="0">
              <a:effectLst/>
            </a:endParaRPr>
          </a:p>
          <a:p>
            <a:pPr lvl="1"/>
            <a:r>
              <a:rPr lang="en-US" sz="2800" dirty="0" err="1">
                <a:effectLst/>
              </a:rPr>
              <a:t>Analisi</a:t>
            </a:r>
            <a:r>
              <a:rPr lang="en-US" sz="2800" dirty="0">
                <a:effectLst/>
              </a:rPr>
              <a:t> </a:t>
            </a:r>
            <a:r>
              <a:rPr lang="en-US" sz="2800" dirty="0" err="1">
                <a:effectLst/>
              </a:rPr>
              <a:t>dei</a:t>
            </a:r>
            <a:r>
              <a:rPr lang="en-US" sz="2800" dirty="0">
                <a:effectLst/>
              </a:rPr>
              <a:t> </a:t>
            </a:r>
            <a:r>
              <a:rPr lang="en-US" sz="2800" dirty="0" err="1">
                <a:effectLst/>
              </a:rPr>
              <a:t>carichi</a:t>
            </a:r>
            <a:r>
              <a:rPr lang="en-US" sz="2800" dirty="0">
                <a:effectLst/>
              </a:rPr>
              <a:t> di </a:t>
            </a:r>
            <a:r>
              <a:rPr lang="en-US" sz="2800" dirty="0" err="1">
                <a:effectLst/>
              </a:rPr>
              <a:t>lavoro</a:t>
            </a:r>
            <a:r>
              <a:rPr lang="en-US" sz="2800" dirty="0">
                <a:effectLst/>
              </a:rPr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66680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6CFB0-474C-0C0A-C899-E03C47874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Le fasi della progettazione organizzativa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7E118C7-6DBD-710B-A3AF-6529DF2D214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471613" y="395829"/>
          <a:ext cx="11316072" cy="61478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79517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C491C8-85CE-EFFD-73FD-C3CAC9487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4296" y="329184"/>
            <a:ext cx="6894576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 b="1" dirty="0">
                <a:latin typeface="+mj-lt"/>
              </a:rPr>
              <a:t>Tempi e </a:t>
            </a:r>
            <a:r>
              <a:rPr lang="en-US" sz="3800" b="1" dirty="0" err="1">
                <a:latin typeface="+mj-lt"/>
              </a:rPr>
              <a:t>Metodi</a:t>
            </a:r>
            <a:r>
              <a:rPr lang="en-US" sz="3800" b="1" dirty="0">
                <a:latin typeface="+mj-lt"/>
              </a:rPr>
              <a:t> </a:t>
            </a:r>
            <a:br>
              <a:rPr lang="en-US" sz="3800" b="1" dirty="0">
                <a:latin typeface="+mj-lt"/>
              </a:rPr>
            </a:br>
            <a:r>
              <a:rPr lang="en-US" sz="3800" dirty="0">
                <a:latin typeface="+mj-lt"/>
              </a:rPr>
              <a:t>(1946 </a:t>
            </a:r>
            <a:r>
              <a:rPr lang="en-US" sz="3800" dirty="0">
                <a:effectLst/>
                <a:latin typeface="+mj-lt"/>
              </a:rPr>
              <a:t>Maynard, </a:t>
            </a:r>
            <a:r>
              <a:rPr lang="en-US" sz="3800" dirty="0" err="1">
                <a:effectLst/>
                <a:latin typeface="+mj-lt"/>
              </a:rPr>
              <a:t>Stegmerten</a:t>
            </a:r>
            <a:r>
              <a:rPr lang="en-US" sz="3800" dirty="0">
                <a:effectLst/>
                <a:latin typeface="+mj-lt"/>
              </a:rPr>
              <a:t> e Schwab)</a:t>
            </a:r>
            <a:endParaRPr lang="en-US" sz="3800" dirty="0"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9B99BD-6210-B90D-54AA-624091A37C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860" r="37594"/>
          <a:stretch/>
        </p:blipFill>
        <p:spPr>
          <a:xfrm>
            <a:off x="20" y="1"/>
            <a:ext cx="4052522" cy="6858000"/>
          </a:xfrm>
          <a:custGeom>
            <a:avLst/>
            <a:gdLst/>
            <a:ahLst/>
            <a:cxnLst/>
            <a:rect l="l" t="t" r="r" b="b"/>
            <a:pathLst>
              <a:path w="4052542" h="6858000">
                <a:moveTo>
                  <a:pt x="0" y="0"/>
                </a:moveTo>
                <a:lnTo>
                  <a:pt x="4020923" y="0"/>
                </a:lnTo>
                <a:lnTo>
                  <a:pt x="4022656" y="14697"/>
                </a:lnTo>
                <a:cubicBezTo>
                  <a:pt x="4037606" y="98462"/>
                  <a:pt x="4035072" y="183369"/>
                  <a:pt x="4039126" y="267642"/>
                </a:cubicBezTo>
                <a:cubicBezTo>
                  <a:pt x="4043941" y="370699"/>
                  <a:pt x="4037860" y="474136"/>
                  <a:pt x="4035579" y="577446"/>
                </a:cubicBezTo>
                <a:cubicBezTo>
                  <a:pt x="4033805" y="665399"/>
                  <a:pt x="4025063" y="753226"/>
                  <a:pt x="4027724" y="841306"/>
                </a:cubicBezTo>
                <a:cubicBezTo>
                  <a:pt x="4027914" y="844352"/>
                  <a:pt x="4027914" y="847398"/>
                  <a:pt x="4027724" y="850444"/>
                </a:cubicBezTo>
                <a:cubicBezTo>
                  <a:pt x="4019615" y="947281"/>
                  <a:pt x="4019615" y="1044626"/>
                  <a:pt x="4027724" y="1141464"/>
                </a:cubicBezTo>
                <a:cubicBezTo>
                  <a:pt x="4030296" y="1181772"/>
                  <a:pt x="4029574" y="1222221"/>
                  <a:pt x="4025570" y="1262415"/>
                </a:cubicBezTo>
                <a:cubicBezTo>
                  <a:pt x="4021769" y="1313563"/>
                  <a:pt x="4009606" y="1365472"/>
                  <a:pt x="4018348" y="1416238"/>
                </a:cubicBezTo>
                <a:cubicBezTo>
                  <a:pt x="4024037" y="1458058"/>
                  <a:pt x="4027166" y="1500194"/>
                  <a:pt x="4027724" y="1542394"/>
                </a:cubicBezTo>
                <a:cubicBezTo>
                  <a:pt x="4032158" y="1636820"/>
                  <a:pt x="4027977" y="1731753"/>
                  <a:pt x="4026330" y="1826433"/>
                </a:cubicBezTo>
                <a:cubicBezTo>
                  <a:pt x="4024556" y="1936724"/>
                  <a:pt x="4027344" y="2047015"/>
                  <a:pt x="4018475" y="2157432"/>
                </a:cubicBezTo>
                <a:cubicBezTo>
                  <a:pt x="4013597" y="2246629"/>
                  <a:pt x="4013597" y="2336029"/>
                  <a:pt x="4018475" y="2425226"/>
                </a:cubicBezTo>
                <a:cubicBezTo>
                  <a:pt x="4020882" y="2506961"/>
                  <a:pt x="4033172" y="2587934"/>
                  <a:pt x="4031145" y="2670557"/>
                </a:cubicBezTo>
                <a:cubicBezTo>
                  <a:pt x="4028737" y="2766886"/>
                  <a:pt x="4017335" y="2862962"/>
                  <a:pt x="4020882" y="2959546"/>
                </a:cubicBezTo>
                <a:cubicBezTo>
                  <a:pt x="4022529" y="3005617"/>
                  <a:pt x="4022656" y="3051688"/>
                  <a:pt x="4023543" y="3097758"/>
                </a:cubicBezTo>
                <a:cubicBezTo>
                  <a:pt x="4024683" y="3153221"/>
                  <a:pt x="4034692" y="3208556"/>
                  <a:pt x="4029117" y="3263892"/>
                </a:cubicBezTo>
                <a:cubicBezTo>
                  <a:pt x="4019869" y="3356161"/>
                  <a:pt x="3995923" y="3446906"/>
                  <a:pt x="4010873" y="3541459"/>
                </a:cubicBezTo>
                <a:cubicBezTo>
                  <a:pt x="4019108" y="3593495"/>
                  <a:pt x="4028357" y="3645658"/>
                  <a:pt x="4033172" y="3698201"/>
                </a:cubicBezTo>
                <a:cubicBezTo>
                  <a:pt x="4037353" y="3745160"/>
                  <a:pt x="4047868" y="3792881"/>
                  <a:pt x="4039886" y="3839586"/>
                </a:cubicBezTo>
                <a:cubicBezTo>
                  <a:pt x="4033045" y="3879565"/>
                  <a:pt x="4036592" y="3919544"/>
                  <a:pt x="4031271" y="3959523"/>
                </a:cubicBezTo>
                <a:cubicBezTo>
                  <a:pt x="4024303" y="4011939"/>
                  <a:pt x="4020629" y="4065244"/>
                  <a:pt x="4015308" y="4118042"/>
                </a:cubicBezTo>
                <a:cubicBezTo>
                  <a:pt x="4010620" y="4165889"/>
                  <a:pt x="4006946" y="4213610"/>
                  <a:pt x="4019615" y="4258539"/>
                </a:cubicBezTo>
                <a:cubicBezTo>
                  <a:pt x="4050656" y="4371622"/>
                  <a:pt x="4033679" y="4484070"/>
                  <a:pt x="4022023" y="4596391"/>
                </a:cubicBezTo>
                <a:cubicBezTo>
                  <a:pt x="4016321" y="4650965"/>
                  <a:pt x="4007959" y="4708712"/>
                  <a:pt x="4020629" y="4758718"/>
                </a:cubicBezTo>
                <a:cubicBezTo>
                  <a:pt x="4043941" y="4847432"/>
                  <a:pt x="4025697" y="4931705"/>
                  <a:pt x="4015561" y="5016866"/>
                </a:cubicBezTo>
                <a:cubicBezTo>
                  <a:pt x="4003335" y="5100174"/>
                  <a:pt x="4005096" y="5184929"/>
                  <a:pt x="4020756" y="5267654"/>
                </a:cubicBezTo>
                <a:cubicBezTo>
                  <a:pt x="4033172" y="5326035"/>
                  <a:pt x="4033172" y="5385432"/>
                  <a:pt x="4034692" y="5444194"/>
                </a:cubicBezTo>
                <a:cubicBezTo>
                  <a:pt x="4035579" y="5481001"/>
                  <a:pt x="4022023" y="5518441"/>
                  <a:pt x="4013027" y="5555120"/>
                </a:cubicBezTo>
                <a:cubicBezTo>
                  <a:pt x="3996937" y="5621371"/>
                  <a:pt x="3991109" y="5688636"/>
                  <a:pt x="4013027" y="5753237"/>
                </a:cubicBezTo>
                <a:cubicBezTo>
                  <a:pt x="4043561" y="5842713"/>
                  <a:pt x="4061045" y="5932189"/>
                  <a:pt x="4048375" y="6026870"/>
                </a:cubicBezTo>
                <a:cubicBezTo>
                  <a:pt x="4041027" y="6085251"/>
                  <a:pt x="4039380" y="6144902"/>
                  <a:pt x="4028357" y="6202522"/>
                </a:cubicBezTo>
                <a:cubicBezTo>
                  <a:pt x="4010240" y="6298091"/>
                  <a:pt x="4016701" y="6393024"/>
                  <a:pt x="4031145" y="6487196"/>
                </a:cubicBezTo>
                <a:cubicBezTo>
                  <a:pt x="4041293" y="6565885"/>
                  <a:pt x="4042395" y="6645474"/>
                  <a:pt x="4034439" y="6724403"/>
                </a:cubicBezTo>
                <a:lnTo>
                  <a:pt x="402520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sketchy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234E59-A2EF-5894-7D5E-E6AE093AA5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6" y="2706624"/>
            <a:ext cx="6894576" cy="348386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 dirty="0"/>
              <a:t>La </a:t>
            </a:r>
            <a:r>
              <a:rPr lang="en-US" sz="2200" dirty="0" err="1"/>
              <a:t>tecnica</a:t>
            </a:r>
            <a:r>
              <a:rPr lang="en-US" sz="2200" dirty="0"/>
              <a:t> </a:t>
            </a:r>
            <a:r>
              <a:rPr lang="en-US" sz="2200" dirty="0">
                <a:effectLst/>
              </a:rPr>
              <a:t>TM </a:t>
            </a:r>
            <a:r>
              <a:rPr lang="en-US" sz="2200" dirty="0" err="1">
                <a:effectLst/>
              </a:rPr>
              <a:t>consente</a:t>
            </a:r>
            <a:r>
              <a:rPr lang="en-US" sz="2200" dirty="0">
                <a:effectLst/>
              </a:rPr>
              <a:t> di </a:t>
            </a:r>
            <a:r>
              <a:rPr lang="en-US" sz="2200" dirty="0" err="1">
                <a:effectLst/>
              </a:rPr>
              <a:t>analizzare</a:t>
            </a:r>
            <a:r>
              <a:rPr lang="en-US" sz="2200" dirty="0">
                <a:effectLst/>
              </a:rPr>
              <a:t> </a:t>
            </a:r>
            <a:r>
              <a:rPr lang="en-US" sz="2200" dirty="0" err="1">
                <a:effectLst/>
              </a:rPr>
              <a:t>l’organizzazione</a:t>
            </a:r>
            <a:r>
              <a:rPr lang="en-US" sz="2200" dirty="0">
                <a:effectLst/>
              </a:rPr>
              <a:t> </a:t>
            </a:r>
            <a:r>
              <a:rPr lang="en-US" sz="2200" dirty="0" err="1">
                <a:effectLst/>
              </a:rPr>
              <a:t>perche</a:t>
            </a:r>
            <a:r>
              <a:rPr lang="en-US" sz="2200" dirty="0">
                <a:effectLst/>
              </a:rPr>
              <a:t>́: </a:t>
            </a:r>
          </a:p>
          <a:p>
            <a:pPr lvl="1"/>
            <a:r>
              <a:rPr lang="en-US" sz="2200" dirty="0">
                <a:effectLst/>
              </a:rPr>
              <a:t>Studia le </a:t>
            </a:r>
            <a:r>
              <a:rPr lang="en-US" sz="2200" dirty="0" err="1">
                <a:effectLst/>
              </a:rPr>
              <a:t>operazioni</a:t>
            </a:r>
            <a:r>
              <a:rPr lang="en-US" sz="2200" dirty="0">
                <a:effectLst/>
              </a:rPr>
              <a:t> </a:t>
            </a:r>
            <a:r>
              <a:rPr lang="en-US" sz="2200" dirty="0" err="1">
                <a:effectLst/>
              </a:rPr>
              <a:t>manuali</a:t>
            </a:r>
            <a:r>
              <a:rPr lang="en-US" sz="2200" dirty="0">
                <a:effectLst/>
              </a:rPr>
              <a:t> </a:t>
            </a:r>
          </a:p>
          <a:p>
            <a:pPr lvl="1"/>
            <a:r>
              <a:rPr lang="en-US" sz="2200" dirty="0">
                <a:effectLst/>
              </a:rPr>
              <a:t>le </a:t>
            </a:r>
            <a:r>
              <a:rPr lang="en-US" sz="2200" dirty="0" err="1">
                <a:effectLst/>
              </a:rPr>
              <a:t>analizza</a:t>
            </a:r>
            <a:r>
              <a:rPr lang="en-US" sz="2200" dirty="0">
                <a:effectLst/>
              </a:rPr>
              <a:t> in </a:t>
            </a:r>
            <a:r>
              <a:rPr lang="en-US" sz="2200" dirty="0" err="1">
                <a:effectLst/>
              </a:rPr>
              <a:t>movimenti</a:t>
            </a:r>
            <a:r>
              <a:rPr lang="en-US" sz="2200" dirty="0">
                <a:effectLst/>
              </a:rPr>
              <a:t> di base </a:t>
            </a:r>
            <a:r>
              <a:rPr lang="en-US" sz="2200" dirty="0" err="1">
                <a:effectLst/>
              </a:rPr>
              <a:t>necessari</a:t>
            </a:r>
            <a:endParaRPr lang="en-US" sz="2200" dirty="0">
              <a:effectLst/>
            </a:endParaRPr>
          </a:p>
          <a:p>
            <a:pPr lvl="1"/>
            <a:r>
              <a:rPr lang="en-US" sz="2200" dirty="0" err="1">
                <a:effectLst/>
              </a:rPr>
              <a:t>assegna</a:t>
            </a:r>
            <a:r>
              <a:rPr lang="en-US" sz="2200" dirty="0">
                <a:effectLst/>
              </a:rPr>
              <a:t> ad </a:t>
            </a:r>
            <a:r>
              <a:rPr lang="en-US" sz="2200" dirty="0" err="1">
                <a:effectLst/>
              </a:rPr>
              <a:t>ogni</a:t>
            </a:r>
            <a:r>
              <a:rPr lang="en-US" sz="2200" dirty="0">
                <a:effectLst/>
              </a:rPr>
              <a:t> </a:t>
            </a:r>
            <a:r>
              <a:rPr lang="en-US" sz="2200" dirty="0" err="1">
                <a:effectLst/>
              </a:rPr>
              <a:t>movimento</a:t>
            </a:r>
            <a:r>
              <a:rPr lang="en-US" sz="2200" dirty="0">
                <a:effectLst/>
              </a:rPr>
              <a:t> un tempo standard pre-</a:t>
            </a:r>
            <a:r>
              <a:rPr lang="en-US" sz="2200" dirty="0" err="1">
                <a:effectLst/>
              </a:rPr>
              <a:t>determinato</a:t>
            </a:r>
            <a:r>
              <a:rPr lang="en-US" sz="2200" dirty="0">
                <a:effectLst/>
              </a:rPr>
              <a:t> e </a:t>
            </a:r>
            <a:r>
              <a:rPr lang="en-US" sz="2200" dirty="0" err="1">
                <a:effectLst/>
              </a:rPr>
              <a:t>collegato</a:t>
            </a:r>
            <a:r>
              <a:rPr lang="en-US" sz="2200" dirty="0">
                <a:effectLst/>
              </a:rPr>
              <a:t> </a:t>
            </a:r>
            <a:r>
              <a:rPr lang="en-US" sz="2200" dirty="0" err="1">
                <a:effectLst/>
              </a:rPr>
              <a:t>alla</a:t>
            </a:r>
            <a:r>
              <a:rPr lang="en-US" sz="2200" dirty="0">
                <a:effectLst/>
              </a:rPr>
              <a:t> natura del </a:t>
            </a:r>
            <a:r>
              <a:rPr lang="en-US" sz="2200" dirty="0" err="1">
                <a:effectLst/>
              </a:rPr>
              <a:t>movimento</a:t>
            </a:r>
            <a:r>
              <a:rPr lang="en-US" sz="2200" dirty="0">
                <a:effectLst/>
              </a:rPr>
              <a:t> e </a:t>
            </a:r>
            <a:r>
              <a:rPr lang="en-US" sz="2200" dirty="0" err="1">
                <a:effectLst/>
              </a:rPr>
              <a:t>dalle</a:t>
            </a:r>
            <a:r>
              <a:rPr lang="en-US" sz="2200" dirty="0">
                <a:effectLst/>
              </a:rPr>
              <a:t> </a:t>
            </a:r>
            <a:r>
              <a:rPr lang="en-US" sz="2200" dirty="0" err="1">
                <a:effectLst/>
              </a:rPr>
              <a:t>condizioni</a:t>
            </a:r>
            <a:r>
              <a:rPr lang="en-US" sz="2200" dirty="0">
                <a:effectLst/>
              </a:rPr>
              <a:t> in cui </a:t>
            </a:r>
            <a:r>
              <a:rPr lang="en-US" sz="2200" dirty="0" err="1">
                <a:effectLst/>
              </a:rPr>
              <a:t>viene</a:t>
            </a:r>
            <a:r>
              <a:rPr lang="en-US" sz="2200" dirty="0">
                <a:effectLst/>
              </a:rPr>
              <a:t> </a:t>
            </a:r>
            <a:r>
              <a:rPr lang="en-US" sz="2200" dirty="0" err="1">
                <a:effectLst/>
              </a:rPr>
              <a:t>svolto</a:t>
            </a:r>
            <a:r>
              <a:rPr lang="en-US" sz="2200" dirty="0">
                <a:effectLst/>
              </a:rPr>
              <a:t> </a:t>
            </a:r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5929709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lowchart: Document 11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484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1E6F6-F46A-C38A-B462-E39D5AAB6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Release, reach, position, grasp, move, position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9422666-2F6D-5AAF-22DF-EC4B627B24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07933" y="738453"/>
            <a:ext cx="7347537" cy="5382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226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E46CFA2-7382-68DC-8F5D-EED874BEC5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645" y="539646"/>
            <a:ext cx="11638709" cy="5352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6080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D5EDF7-561C-81A2-11C5-0541859D0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7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MTM: assemblaggio meccanico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715F12-0EB9-9948-BE0F-93DD56C3E6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2970" y="467208"/>
            <a:ext cx="5064664" cy="59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9728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206E782-A008-39DC-BB4E-F152DF2088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49705"/>
            <a:ext cx="12233478" cy="5666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3032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C0A796D-8803-8A1D-0FBB-B0895B38FF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524656"/>
            <a:ext cx="12114738" cy="5502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2364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131BAD53-4E89-4F62-BBB7-26359763E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2756DA2-40EB-4C6F-B962-5822FFB54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53438" cy="6858000"/>
          </a:xfrm>
          <a:custGeom>
            <a:avLst/>
            <a:gdLst>
              <a:gd name="connsiteX0" fmla="*/ 0 w 6096000"/>
              <a:gd name="connsiteY0" fmla="*/ 0 h 6858000"/>
              <a:gd name="connsiteX1" fmla="*/ 5567517 w 6096000"/>
              <a:gd name="connsiteY1" fmla="*/ 0 h 6858000"/>
              <a:gd name="connsiteX2" fmla="*/ 5566938 w 6096000"/>
              <a:gd name="connsiteY2" fmla="*/ 1705 h 6858000"/>
              <a:gd name="connsiteX3" fmla="*/ 5551594 w 6096000"/>
              <a:gd name="connsiteY3" fmla="*/ 17287 h 6858000"/>
              <a:gd name="connsiteX4" fmla="*/ 5545641 w 6096000"/>
              <a:gd name="connsiteY4" fmla="*/ 130336 h 6858000"/>
              <a:gd name="connsiteX5" fmla="*/ 5538289 w 6096000"/>
              <a:gd name="connsiteY5" fmla="*/ 187093 h 6858000"/>
              <a:gd name="connsiteX6" fmla="*/ 5545790 w 6096000"/>
              <a:gd name="connsiteY6" fmla="*/ 265704 h 6858000"/>
              <a:gd name="connsiteX7" fmla="*/ 5542313 w 6096000"/>
              <a:gd name="connsiteY7" fmla="*/ 354566 h 6858000"/>
              <a:gd name="connsiteX8" fmla="*/ 5524126 w 6096000"/>
              <a:gd name="connsiteY8" fmla="*/ 472000 h 6858000"/>
              <a:gd name="connsiteX9" fmla="*/ 5522170 w 6096000"/>
              <a:gd name="connsiteY9" fmla="*/ 473782 h 6858000"/>
              <a:gd name="connsiteX10" fmla="*/ 5521798 w 6096000"/>
              <a:gd name="connsiteY10" fmla="*/ 491380 h 6858000"/>
              <a:gd name="connsiteX11" fmla="*/ 5536419 w 6096000"/>
              <a:gd name="connsiteY11" fmla="*/ 531675 h 6858000"/>
              <a:gd name="connsiteX12" fmla="*/ 5533435 w 6096000"/>
              <a:gd name="connsiteY12" fmla="*/ 536015 h 6858000"/>
              <a:gd name="connsiteX13" fmla="*/ 5538088 w 6096000"/>
              <a:gd name="connsiteY13" fmla="*/ 572092 h 6858000"/>
              <a:gd name="connsiteX14" fmla="*/ 5536061 w 6096000"/>
              <a:gd name="connsiteY14" fmla="*/ 572511 h 6858000"/>
              <a:gd name="connsiteX15" fmla="*/ 5528218 w 6096000"/>
              <a:gd name="connsiteY15" fmla="*/ 582332 h 6858000"/>
              <a:gd name="connsiteX16" fmla="*/ 5518011 w 6096000"/>
              <a:gd name="connsiteY16" fmla="*/ 601285 h 6858000"/>
              <a:gd name="connsiteX17" fmla="*/ 5473174 w 6096000"/>
              <a:gd name="connsiteY17" fmla="*/ 681608 h 6858000"/>
              <a:gd name="connsiteX18" fmla="*/ 5472963 w 6096000"/>
              <a:gd name="connsiteY18" fmla="*/ 689151 h 6858000"/>
              <a:gd name="connsiteX19" fmla="*/ 5472485 w 6096000"/>
              <a:gd name="connsiteY19" fmla="*/ 689289 h 6858000"/>
              <a:gd name="connsiteX20" fmla="*/ 5471326 w 6096000"/>
              <a:gd name="connsiteY20" fmla="*/ 697222 h 6858000"/>
              <a:gd name="connsiteX21" fmla="*/ 5472164 w 6096000"/>
              <a:gd name="connsiteY21" fmla="*/ 717531 h 6858000"/>
              <a:gd name="connsiteX22" fmla="*/ 5468891 w 6096000"/>
              <a:gd name="connsiteY22" fmla="*/ 722494 h 6858000"/>
              <a:gd name="connsiteX23" fmla="*/ 5463081 w 6096000"/>
              <a:gd name="connsiteY23" fmla="*/ 724368 h 6858000"/>
              <a:gd name="connsiteX24" fmla="*/ 5446981 w 6096000"/>
              <a:gd name="connsiteY24" fmla="*/ 752692 h 6858000"/>
              <a:gd name="connsiteX25" fmla="*/ 5417190 w 6096000"/>
              <a:gd name="connsiteY25" fmla="*/ 816346 h 6858000"/>
              <a:gd name="connsiteX26" fmla="*/ 5388958 w 6096000"/>
              <a:gd name="connsiteY26" fmla="*/ 889417 h 6858000"/>
              <a:gd name="connsiteX27" fmla="*/ 5307044 w 6096000"/>
              <a:gd name="connsiteY27" fmla="*/ 1063288 h 6858000"/>
              <a:gd name="connsiteX28" fmla="*/ 5303837 w 6096000"/>
              <a:gd name="connsiteY28" fmla="*/ 1157176 h 6858000"/>
              <a:gd name="connsiteX29" fmla="*/ 5286494 w 6096000"/>
              <a:gd name="connsiteY29" fmla="*/ 1210776 h 6858000"/>
              <a:gd name="connsiteX30" fmla="*/ 5282463 w 6096000"/>
              <a:gd name="connsiteY30" fmla="*/ 1301993 h 6858000"/>
              <a:gd name="connsiteX31" fmla="*/ 5252235 w 6096000"/>
              <a:gd name="connsiteY31" fmla="*/ 1360879 h 6858000"/>
              <a:gd name="connsiteX32" fmla="*/ 5244497 w 6096000"/>
              <a:gd name="connsiteY32" fmla="*/ 1404045 h 6858000"/>
              <a:gd name="connsiteX33" fmla="*/ 5223823 w 6096000"/>
              <a:gd name="connsiteY33" fmla="*/ 1429568 h 6858000"/>
              <a:gd name="connsiteX34" fmla="*/ 5224851 w 6096000"/>
              <a:gd name="connsiteY34" fmla="*/ 1430305 h 6858000"/>
              <a:gd name="connsiteX35" fmla="*/ 5212394 w 6096000"/>
              <a:gd name="connsiteY35" fmla="*/ 1463304 h 6858000"/>
              <a:gd name="connsiteX36" fmla="*/ 5209958 w 6096000"/>
              <a:gd name="connsiteY36" fmla="*/ 1514846 h 6858000"/>
              <a:gd name="connsiteX37" fmla="*/ 5206417 w 6096000"/>
              <a:gd name="connsiteY37" fmla="*/ 1519731 h 6858000"/>
              <a:gd name="connsiteX38" fmla="*/ 5206640 w 6096000"/>
              <a:gd name="connsiteY38" fmla="*/ 1519929 h 6858000"/>
              <a:gd name="connsiteX39" fmla="*/ 5207632 w 6096000"/>
              <a:gd name="connsiteY39" fmla="*/ 1546022 h 6858000"/>
              <a:gd name="connsiteX40" fmla="*/ 5212030 w 6096000"/>
              <a:gd name="connsiteY40" fmla="*/ 1578752 h 6858000"/>
              <a:gd name="connsiteX41" fmla="*/ 5203533 w 6096000"/>
              <a:gd name="connsiteY41" fmla="*/ 1647555 h 6858000"/>
              <a:gd name="connsiteX42" fmla="*/ 5190877 w 6096000"/>
              <a:gd name="connsiteY42" fmla="*/ 1715685 h 6858000"/>
              <a:gd name="connsiteX43" fmla="*/ 5184235 w 6096000"/>
              <a:gd name="connsiteY43" fmla="*/ 1740358 h 6858000"/>
              <a:gd name="connsiteX44" fmla="*/ 5181475 w 6096000"/>
              <a:gd name="connsiteY44" fmla="*/ 1784314 h 6858000"/>
              <a:gd name="connsiteX45" fmla="*/ 5185845 w 6096000"/>
              <a:gd name="connsiteY45" fmla="*/ 1804434 h 6858000"/>
              <a:gd name="connsiteX46" fmla="*/ 5185068 w 6096000"/>
              <a:gd name="connsiteY46" fmla="*/ 1805316 h 6858000"/>
              <a:gd name="connsiteX47" fmla="*/ 5188593 w 6096000"/>
              <a:gd name="connsiteY47" fmla="*/ 1807109 h 6858000"/>
              <a:gd name="connsiteX48" fmla="*/ 5185920 w 6096000"/>
              <a:gd name="connsiteY48" fmla="*/ 1821003 h 6858000"/>
              <a:gd name="connsiteX49" fmla="*/ 5183543 w 6096000"/>
              <a:gd name="connsiteY49" fmla="*/ 1824832 h 6858000"/>
              <a:gd name="connsiteX50" fmla="*/ 5182235 w 6096000"/>
              <a:gd name="connsiteY50" fmla="*/ 1830429 h 6858000"/>
              <a:gd name="connsiteX51" fmla="*/ 5182525 w 6096000"/>
              <a:gd name="connsiteY51" fmla="*/ 1830569 h 6858000"/>
              <a:gd name="connsiteX52" fmla="*/ 5180663 w 6096000"/>
              <a:gd name="connsiteY52" fmla="*/ 1835810 h 6858000"/>
              <a:gd name="connsiteX53" fmla="*/ 5167452 w 6096000"/>
              <a:gd name="connsiteY53" fmla="*/ 1861483 h 6858000"/>
              <a:gd name="connsiteX54" fmla="*/ 5174266 w 6096000"/>
              <a:gd name="connsiteY54" fmla="*/ 1892417 h 6858000"/>
              <a:gd name="connsiteX55" fmla="*/ 5189262 w 6096000"/>
              <a:gd name="connsiteY55" fmla="*/ 1895114 h 6858000"/>
              <a:gd name="connsiteX56" fmla="*/ 5187100 w 6096000"/>
              <a:gd name="connsiteY56" fmla="*/ 1899379 h 6858000"/>
              <a:gd name="connsiteX57" fmla="*/ 5180471 w 6096000"/>
              <a:gd name="connsiteY57" fmla="*/ 1907867 h 6858000"/>
              <a:gd name="connsiteX58" fmla="*/ 5181361 w 6096000"/>
              <a:gd name="connsiteY58" fmla="*/ 1910265 h 6858000"/>
              <a:gd name="connsiteX59" fmla="*/ 5178268 w 6096000"/>
              <a:gd name="connsiteY59" fmla="*/ 1935584 h 6858000"/>
              <a:gd name="connsiteX60" fmla="*/ 5183619 w 6096000"/>
              <a:gd name="connsiteY60" fmla="*/ 1942021 h 6858000"/>
              <a:gd name="connsiteX61" fmla="*/ 5184480 w 6096000"/>
              <a:gd name="connsiteY61" fmla="*/ 1945112 h 6858000"/>
              <a:gd name="connsiteX62" fmla="*/ 5172776 w 6096000"/>
              <a:gd name="connsiteY62" fmla="*/ 1961162 h 6858000"/>
              <a:gd name="connsiteX63" fmla="*/ 5168513 w 6096000"/>
              <a:gd name="connsiteY63" fmla="*/ 1969445 h 6858000"/>
              <a:gd name="connsiteX64" fmla="*/ 5126597 w 6096000"/>
              <a:gd name="connsiteY64" fmla="*/ 2024270 h 6858000"/>
              <a:gd name="connsiteX65" fmla="*/ 5119528 w 6096000"/>
              <a:gd name="connsiteY65" fmla="*/ 2107942 h 6858000"/>
              <a:gd name="connsiteX66" fmla="*/ 5110356 w 6096000"/>
              <a:gd name="connsiteY66" fmla="*/ 2193455 h 6858000"/>
              <a:gd name="connsiteX67" fmla="*/ 5104992 w 6096000"/>
              <a:gd name="connsiteY67" fmla="*/ 2260088 h 6858000"/>
              <a:gd name="connsiteX68" fmla="*/ 5059439 w 6096000"/>
              <a:gd name="connsiteY68" fmla="*/ 2335735 h 6858000"/>
              <a:gd name="connsiteX69" fmla="*/ 5022061 w 6096000"/>
              <a:gd name="connsiteY69" fmla="*/ 2408995 h 6858000"/>
              <a:gd name="connsiteX70" fmla="*/ 5022253 w 6096000"/>
              <a:gd name="connsiteY70" fmla="*/ 2445869 h 6858000"/>
              <a:gd name="connsiteX71" fmla="*/ 5011426 w 6096000"/>
              <a:gd name="connsiteY71" fmla="*/ 2496499 h 6858000"/>
              <a:gd name="connsiteX72" fmla="*/ 4994224 w 6096000"/>
              <a:gd name="connsiteY72" fmla="*/ 2549900 h 6858000"/>
              <a:gd name="connsiteX73" fmla="*/ 4995245 w 6096000"/>
              <a:gd name="connsiteY73" fmla="*/ 2596456 h 6858000"/>
              <a:gd name="connsiteX74" fmla="*/ 4988570 w 6096000"/>
              <a:gd name="connsiteY74" fmla="*/ 2606088 h 6858000"/>
              <a:gd name="connsiteX75" fmla="*/ 4988371 w 6096000"/>
              <a:gd name="connsiteY75" fmla="*/ 2635351 h 6858000"/>
              <a:gd name="connsiteX76" fmla="*/ 4983212 w 6096000"/>
              <a:gd name="connsiteY76" fmla="*/ 2665666 h 6858000"/>
              <a:gd name="connsiteX77" fmla="*/ 4968234 w 6096000"/>
              <a:gd name="connsiteY77" fmla="*/ 2715895 h 6858000"/>
              <a:gd name="connsiteX78" fmla="*/ 4975888 w 6096000"/>
              <a:gd name="connsiteY78" fmla="*/ 2725052 h 6858000"/>
              <a:gd name="connsiteX79" fmla="*/ 4980195 w 6096000"/>
              <a:gd name="connsiteY79" fmla="*/ 2726489 h 6858000"/>
              <a:gd name="connsiteX80" fmla="*/ 4976218 w 6096000"/>
              <a:gd name="connsiteY80" fmla="*/ 2740278 h 6858000"/>
              <a:gd name="connsiteX81" fmla="*/ 4980571 w 6096000"/>
              <a:gd name="connsiteY81" fmla="*/ 2751112 h 6858000"/>
              <a:gd name="connsiteX82" fmla="*/ 4973893 w 6096000"/>
              <a:gd name="connsiteY82" fmla="*/ 2760208 h 6858000"/>
              <a:gd name="connsiteX83" fmla="*/ 4979005 w 6096000"/>
              <a:gd name="connsiteY83" fmla="*/ 2790136 h 6858000"/>
              <a:gd name="connsiteX84" fmla="*/ 4986137 w 6096000"/>
              <a:gd name="connsiteY84" fmla="*/ 2804183 h 6858000"/>
              <a:gd name="connsiteX85" fmla="*/ 4986175 w 6096000"/>
              <a:gd name="connsiteY85" fmla="*/ 2825860 h 6858000"/>
              <a:gd name="connsiteX86" fmla="*/ 4993936 w 6096000"/>
              <a:gd name="connsiteY86" fmla="*/ 2911749 h 6858000"/>
              <a:gd name="connsiteX87" fmla="*/ 4992563 w 6096000"/>
              <a:gd name="connsiteY87" fmla="*/ 2977278 h 6858000"/>
              <a:gd name="connsiteX88" fmla="*/ 4980516 w 6096000"/>
              <a:gd name="connsiteY88" fmla="*/ 2991092 h 6858000"/>
              <a:gd name="connsiteX89" fmla="*/ 4992801 w 6096000"/>
              <a:gd name="connsiteY89" fmla="*/ 3020247 h 6858000"/>
              <a:gd name="connsiteX90" fmla="*/ 5014805 w 6096000"/>
              <a:gd name="connsiteY90" fmla="*/ 3065434 h 6858000"/>
              <a:gd name="connsiteX91" fmla="*/ 5002733 w 6096000"/>
              <a:gd name="connsiteY91" fmla="*/ 3103777 h 6858000"/>
              <a:gd name="connsiteX92" fmla="*/ 5002941 w 6096000"/>
              <a:gd name="connsiteY92" fmla="*/ 3151828 h 6858000"/>
              <a:gd name="connsiteX93" fmla="*/ 5002883 w 6096000"/>
              <a:gd name="connsiteY93" fmla="*/ 3180546 h 6858000"/>
              <a:gd name="connsiteX94" fmla="*/ 5016711 w 6096000"/>
              <a:gd name="connsiteY94" fmla="*/ 3258677 h 6858000"/>
              <a:gd name="connsiteX95" fmla="*/ 5017918 w 6096000"/>
              <a:gd name="connsiteY95" fmla="*/ 3262610 h 6858000"/>
              <a:gd name="connsiteX96" fmla="*/ 5011672 w 6096000"/>
              <a:gd name="connsiteY96" fmla="*/ 3277179 h 6858000"/>
              <a:gd name="connsiteX97" fmla="*/ 5009344 w 6096000"/>
              <a:gd name="connsiteY97" fmla="*/ 3278130 h 6858000"/>
              <a:gd name="connsiteX98" fmla="*/ 5026770 w 6096000"/>
              <a:gd name="connsiteY98" fmla="*/ 3325671 h 6858000"/>
              <a:gd name="connsiteX99" fmla="*/ 5024571 w 6096000"/>
              <a:gd name="connsiteY99" fmla="*/ 3332072 h 6858000"/>
              <a:gd name="connsiteX100" fmla="*/ 5041705 w 6096000"/>
              <a:gd name="connsiteY100" fmla="*/ 3362948 h 6858000"/>
              <a:gd name="connsiteX101" fmla="*/ 5047477 w 6096000"/>
              <a:gd name="connsiteY101" fmla="*/ 3378959 h 6858000"/>
              <a:gd name="connsiteX102" fmla="*/ 5060758 w 6096000"/>
              <a:gd name="connsiteY102" fmla="*/ 3407057 h 6858000"/>
              <a:gd name="connsiteX103" fmla="*/ 5058968 w 6096000"/>
              <a:gd name="connsiteY103" fmla="*/ 3409825 h 6858000"/>
              <a:gd name="connsiteX104" fmla="*/ 5062667 w 6096000"/>
              <a:gd name="connsiteY104" fmla="*/ 3415218 h 6858000"/>
              <a:gd name="connsiteX105" fmla="*/ 5060928 w 6096000"/>
              <a:gd name="connsiteY105" fmla="*/ 3419880 h 6858000"/>
              <a:gd name="connsiteX106" fmla="*/ 5062923 w 6096000"/>
              <a:gd name="connsiteY106" fmla="*/ 3424545 h 6858000"/>
              <a:gd name="connsiteX107" fmla="*/ 5064623 w 6096000"/>
              <a:gd name="connsiteY107" fmla="*/ 3476412 h 6858000"/>
              <a:gd name="connsiteX108" fmla="*/ 5069684 w 6096000"/>
              <a:gd name="connsiteY108" fmla="*/ 3486850 h 6858000"/>
              <a:gd name="connsiteX109" fmla="*/ 5063339 w 6096000"/>
              <a:gd name="connsiteY109" fmla="*/ 3496391 h 6858000"/>
              <a:gd name="connsiteX110" fmla="*/ 5070139 w 6096000"/>
              <a:gd name="connsiteY110" fmla="*/ 3531201 h 6858000"/>
              <a:gd name="connsiteX111" fmla="*/ 5079896 w 6096000"/>
              <a:gd name="connsiteY111" fmla="*/ 3542019 h 6858000"/>
              <a:gd name="connsiteX112" fmla="*/ 5087540 w 6096000"/>
              <a:gd name="connsiteY112" fmla="*/ 3552249 h 6858000"/>
              <a:gd name="connsiteX113" fmla="*/ 5087902 w 6096000"/>
              <a:gd name="connsiteY113" fmla="*/ 3553678 h 6858000"/>
              <a:gd name="connsiteX114" fmla="*/ 5091509 w 6096000"/>
              <a:gd name="connsiteY114" fmla="*/ 3568021 h 6858000"/>
              <a:gd name="connsiteX115" fmla="*/ 5091934 w 6096000"/>
              <a:gd name="connsiteY115" fmla="*/ 3569719 h 6858000"/>
              <a:gd name="connsiteX116" fmla="*/ 5089362 w 6096000"/>
              <a:gd name="connsiteY116" fmla="*/ 3586412 h 6858000"/>
              <a:gd name="connsiteX117" fmla="*/ 5092358 w 6096000"/>
              <a:gd name="connsiteY117" fmla="*/ 3597336 h 6858000"/>
              <a:gd name="connsiteX118" fmla="*/ 5084254 w 6096000"/>
              <a:gd name="connsiteY118" fmla="*/ 3606007 h 6858000"/>
              <a:gd name="connsiteX119" fmla="*/ 5084281 w 6096000"/>
              <a:gd name="connsiteY119" fmla="*/ 3641228 h 6858000"/>
              <a:gd name="connsiteX120" fmla="*/ 5091848 w 6096000"/>
              <a:gd name="connsiteY120" fmla="*/ 3653088 h 6858000"/>
              <a:gd name="connsiteX121" fmla="*/ 5097436 w 6096000"/>
              <a:gd name="connsiteY121" fmla="*/ 3664114 h 6858000"/>
              <a:gd name="connsiteX122" fmla="*/ 5097518 w 6096000"/>
              <a:gd name="connsiteY122" fmla="*/ 3665569 h 6858000"/>
              <a:gd name="connsiteX123" fmla="*/ 5099829 w 6096000"/>
              <a:gd name="connsiteY123" fmla="*/ 3707357 h 6858000"/>
              <a:gd name="connsiteX124" fmla="*/ 5114696 w 6096000"/>
              <a:gd name="connsiteY124" fmla="*/ 3778166 h 6858000"/>
              <a:gd name="connsiteX125" fmla="*/ 5135379 w 6096000"/>
              <a:gd name="connsiteY125" fmla="*/ 3878222 h 6858000"/>
              <a:gd name="connsiteX126" fmla="*/ 5130138 w 6096000"/>
              <a:gd name="connsiteY126" fmla="*/ 4048117 h 6858000"/>
              <a:gd name="connsiteX127" fmla="*/ 5090040 w 6096000"/>
              <a:gd name="connsiteY127" fmla="*/ 4219510 h 6858000"/>
              <a:gd name="connsiteX128" fmla="*/ 5092812 w 6096000"/>
              <a:gd name="connsiteY128" fmla="*/ 4411258 h 6858000"/>
              <a:gd name="connsiteX129" fmla="*/ 5084599 w 6096000"/>
              <a:gd name="connsiteY129" fmla="*/ 4488531 h 6858000"/>
              <a:gd name="connsiteX130" fmla="*/ 5084072 w 6096000"/>
              <a:gd name="connsiteY130" fmla="*/ 4539168 h 6858000"/>
              <a:gd name="connsiteX131" fmla="*/ 5068936 w 6096000"/>
              <a:gd name="connsiteY131" fmla="*/ 4625153 h 6858000"/>
              <a:gd name="connsiteX132" fmla="*/ 5059114 w 6096000"/>
              <a:gd name="connsiteY132" fmla="*/ 4733115 h 6858000"/>
              <a:gd name="connsiteX133" fmla="*/ 5037209 w 6096000"/>
              <a:gd name="connsiteY133" fmla="*/ 4844323 h 6858000"/>
              <a:gd name="connsiteX134" fmla="*/ 5020638 w 6096000"/>
              <a:gd name="connsiteY134" fmla="*/ 4877992 h 6858000"/>
              <a:gd name="connsiteX135" fmla="*/ 5006413 w 6096000"/>
              <a:gd name="connsiteY135" fmla="*/ 4925805 h 6858000"/>
              <a:gd name="connsiteX136" fmla="*/ 4971037 w 6096000"/>
              <a:gd name="connsiteY136" fmla="*/ 5009272 h 6858000"/>
              <a:gd name="connsiteX137" fmla="*/ 4963105 w 6096000"/>
              <a:gd name="connsiteY137" fmla="*/ 5111369 h 6858000"/>
              <a:gd name="connsiteX138" fmla="*/ 4976341 w 6096000"/>
              <a:gd name="connsiteY138" fmla="*/ 5210876 h 6858000"/>
              <a:gd name="connsiteX139" fmla="*/ 4980617 w 6096000"/>
              <a:gd name="connsiteY139" fmla="*/ 5269726 h 6858000"/>
              <a:gd name="connsiteX140" fmla="*/ 4997733 w 6096000"/>
              <a:gd name="connsiteY140" fmla="*/ 5464225 h 6858000"/>
              <a:gd name="connsiteX141" fmla="*/ 5001400 w 6096000"/>
              <a:gd name="connsiteY141" fmla="*/ 5594585 h 6858000"/>
              <a:gd name="connsiteX142" fmla="*/ 4983700 w 6096000"/>
              <a:gd name="connsiteY142" fmla="*/ 5667896 h 6858000"/>
              <a:gd name="connsiteX143" fmla="*/ 4968506 w 6096000"/>
              <a:gd name="connsiteY143" fmla="*/ 5769225 h 6858000"/>
              <a:gd name="connsiteX144" fmla="*/ 4969765 w 6096000"/>
              <a:gd name="connsiteY144" fmla="*/ 5823324 h 6858000"/>
              <a:gd name="connsiteX145" fmla="*/ 4966129 w 6096000"/>
              <a:gd name="connsiteY145" fmla="*/ 5862699 h 6858000"/>
              <a:gd name="connsiteX146" fmla="*/ 4970695 w 6096000"/>
              <a:gd name="connsiteY146" fmla="*/ 5906467 h 6858000"/>
              <a:gd name="connsiteX147" fmla="*/ 4991568 w 6096000"/>
              <a:gd name="connsiteY147" fmla="*/ 5939847 h 6858000"/>
              <a:gd name="connsiteX148" fmla="*/ 4986815 w 6096000"/>
              <a:gd name="connsiteY148" fmla="*/ 5973994 h 6858000"/>
              <a:gd name="connsiteX149" fmla="*/ 4987776 w 6096000"/>
              <a:gd name="connsiteY149" fmla="*/ 6089693 h 6858000"/>
              <a:gd name="connsiteX150" fmla="*/ 4991621 w 6096000"/>
              <a:gd name="connsiteY150" fmla="*/ 6224938 h 6858000"/>
              <a:gd name="connsiteX151" fmla="*/ 5017157 w 6096000"/>
              <a:gd name="connsiteY151" fmla="*/ 6370251 h 6858000"/>
              <a:gd name="connsiteX152" fmla="*/ 5040797 w 6096000"/>
              <a:gd name="connsiteY152" fmla="*/ 6541313 h 6858000"/>
              <a:gd name="connsiteX153" fmla="*/ 5045375 w 6096000"/>
              <a:gd name="connsiteY153" fmla="*/ 6640957 h 6858000"/>
              <a:gd name="connsiteX154" fmla="*/ 5058442 w 6096000"/>
              <a:gd name="connsiteY154" fmla="*/ 6705297 h 6858000"/>
              <a:gd name="connsiteX155" fmla="*/ 5071125 w 6096000"/>
              <a:gd name="connsiteY155" fmla="*/ 6759582 h 6858000"/>
              <a:gd name="connsiteX156" fmla="*/ 5069172 w 6096000"/>
              <a:gd name="connsiteY156" fmla="*/ 6817746 h 6858000"/>
              <a:gd name="connsiteX157" fmla="*/ 5072322 w 6096000"/>
              <a:gd name="connsiteY157" fmla="*/ 6843646 h 6858000"/>
              <a:gd name="connsiteX158" fmla="*/ 5091388 w 6096000"/>
              <a:gd name="connsiteY158" fmla="*/ 6857998 h 6858000"/>
              <a:gd name="connsiteX159" fmla="*/ 6096000 w 6096000"/>
              <a:gd name="connsiteY159" fmla="*/ 6857998 h 6858000"/>
              <a:gd name="connsiteX160" fmla="*/ 6096000 w 6096000"/>
              <a:gd name="connsiteY160" fmla="*/ 6858000 h 6858000"/>
              <a:gd name="connsiteX161" fmla="*/ 0 w 6096000"/>
              <a:gd name="connsiteY16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5567517" y="0"/>
                </a:lnTo>
                <a:lnTo>
                  <a:pt x="5566938" y="1705"/>
                </a:lnTo>
                <a:cubicBezTo>
                  <a:pt x="5563126" y="8440"/>
                  <a:pt x="5558112" y="13784"/>
                  <a:pt x="5551594" y="17287"/>
                </a:cubicBezTo>
                <a:cubicBezTo>
                  <a:pt x="5562364" y="82036"/>
                  <a:pt x="5510349" y="69804"/>
                  <a:pt x="5545641" y="130336"/>
                </a:cubicBezTo>
                <a:cubicBezTo>
                  <a:pt x="5526953" y="117589"/>
                  <a:pt x="5536978" y="162458"/>
                  <a:pt x="5538289" y="187093"/>
                </a:cubicBezTo>
                <a:cubicBezTo>
                  <a:pt x="5536205" y="226511"/>
                  <a:pt x="5545722" y="205530"/>
                  <a:pt x="5545790" y="265704"/>
                </a:cubicBezTo>
                <a:cubicBezTo>
                  <a:pt x="5542296" y="317533"/>
                  <a:pt x="5543813" y="325288"/>
                  <a:pt x="5542313" y="354566"/>
                </a:cubicBezTo>
                <a:lnTo>
                  <a:pt x="5524126" y="472000"/>
                </a:lnTo>
                <a:lnTo>
                  <a:pt x="5522170" y="473782"/>
                </a:lnTo>
                <a:cubicBezTo>
                  <a:pt x="5517847" y="482008"/>
                  <a:pt x="5518682" y="487340"/>
                  <a:pt x="5521798" y="491380"/>
                </a:cubicBezTo>
                <a:lnTo>
                  <a:pt x="5536419" y="531675"/>
                </a:lnTo>
                <a:lnTo>
                  <a:pt x="5533435" y="536015"/>
                </a:lnTo>
                <a:lnTo>
                  <a:pt x="5538088" y="572092"/>
                </a:lnTo>
                <a:lnTo>
                  <a:pt x="5536061" y="572511"/>
                </a:lnTo>
                <a:cubicBezTo>
                  <a:pt x="5531611" y="574271"/>
                  <a:pt x="5528529" y="577121"/>
                  <a:pt x="5528218" y="582332"/>
                </a:cubicBezTo>
                <a:cubicBezTo>
                  <a:pt x="5498002" y="573171"/>
                  <a:pt x="5516262" y="585107"/>
                  <a:pt x="5518011" y="601285"/>
                </a:cubicBezTo>
                <a:cubicBezTo>
                  <a:pt x="5508838" y="617831"/>
                  <a:pt x="5480684" y="666964"/>
                  <a:pt x="5473174" y="681608"/>
                </a:cubicBezTo>
                <a:cubicBezTo>
                  <a:pt x="5473102" y="684122"/>
                  <a:pt x="5473033" y="686637"/>
                  <a:pt x="5472963" y="689151"/>
                </a:cubicBezTo>
                <a:lnTo>
                  <a:pt x="5472485" y="689289"/>
                </a:lnTo>
                <a:cubicBezTo>
                  <a:pt x="5471434" y="690905"/>
                  <a:pt x="5470986" y="693376"/>
                  <a:pt x="5471326" y="697222"/>
                </a:cubicBezTo>
                <a:cubicBezTo>
                  <a:pt x="5471606" y="703992"/>
                  <a:pt x="5471884" y="710761"/>
                  <a:pt x="5472164" y="717531"/>
                </a:cubicBezTo>
                <a:lnTo>
                  <a:pt x="5468891" y="722494"/>
                </a:lnTo>
                <a:lnTo>
                  <a:pt x="5463081" y="724368"/>
                </a:lnTo>
                <a:lnTo>
                  <a:pt x="5446981" y="752692"/>
                </a:lnTo>
                <a:cubicBezTo>
                  <a:pt x="5454691" y="764380"/>
                  <a:pt x="5422719" y="808083"/>
                  <a:pt x="5417190" y="816346"/>
                </a:cubicBezTo>
                <a:lnTo>
                  <a:pt x="5388958" y="889417"/>
                </a:lnTo>
                <a:cubicBezTo>
                  <a:pt x="5320491" y="969963"/>
                  <a:pt x="5321907" y="1005331"/>
                  <a:pt x="5307044" y="1063288"/>
                </a:cubicBezTo>
                <a:cubicBezTo>
                  <a:pt x="5313332" y="1111028"/>
                  <a:pt x="5317096" y="1110140"/>
                  <a:pt x="5303837" y="1157176"/>
                </a:cubicBezTo>
                <a:cubicBezTo>
                  <a:pt x="5301103" y="1192124"/>
                  <a:pt x="5301884" y="1197232"/>
                  <a:pt x="5286494" y="1210776"/>
                </a:cubicBezTo>
                <a:lnTo>
                  <a:pt x="5282463" y="1301993"/>
                </a:lnTo>
                <a:lnTo>
                  <a:pt x="5252235" y="1360879"/>
                </a:lnTo>
                <a:lnTo>
                  <a:pt x="5244497" y="1404045"/>
                </a:lnTo>
                <a:lnTo>
                  <a:pt x="5223823" y="1429568"/>
                </a:lnTo>
                <a:lnTo>
                  <a:pt x="5224851" y="1430305"/>
                </a:lnTo>
                <a:cubicBezTo>
                  <a:pt x="5226697" y="1432466"/>
                  <a:pt x="5214738" y="1459891"/>
                  <a:pt x="5212394" y="1463304"/>
                </a:cubicBezTo>
                <a:cubicBezTo>
                  <a:pt x="5209912" y="1477394"/>
                  <a:pt x="5213027" y="1501295"/>
                  <a:pt x="5209958" y="1514846"/>
                </a:cubicBezTo>
                <a:lnTo>
                  <a:pt x="5206417" y="1519731"/>
                </a:lnTo>
                <a:lnTo>
                  <a:pt x="5206640" y="1519929"/>
                </a:lnTo>
                <a:cubicBezTo>
                  <a:pt x="5206490" y="1521210"/>
                  <a:pt x="5209710" y="1543635"/>
                  <a:pt x="5207632" y="1546022"/>
                </a:cubicBezTo>
                <a:lnTo>
                  <a:pt x="5212030" y="1578752"/>
                </a:lnTo>
                <a:cubicBezTo>
                  <a:pt x="5206147" y="1605585"/>
                  <a:pt x="5226381" y="1622803"/>
                  <a:pt x="5203533" y="1647555"/>
                </a:cubicBezTo>
                <a:cubicBezTo>
                  <a:pt x="5198128" y="1672675"/>
                  <a:pt x="5203213" y="1694404"/>
                  <a:pt x="5190877" y="1715685"/>
                </a:cubicBezTo>
                <a:cubicBezTo>
                  <a:pt x="5196815" y="1724301"/>
                  <a:pt x="5198098" y="1732435"/>
                  <a:pt x="5184235" y="1740358"/>
                </a:cubicBezTo>
                <a:cubicBezTo>
                  <a:pt x="5182625" y="1763793"/>
                  <a:pt x="5198368" y="1769422"/>
                  <a:pt x="5181475" y="1784314"/>
                </a:cubicBezTo>
                <a:cubicBezTo>
                  <a:pt x="5205987" y="1797417"/>
                  <a:pt x="5195246" y="1798221"/>
                  <a:pt x="5185845" y="1804434"/>
                </a:cubicBezTo>
                <a:lnTo>
                  <a:pt x="5185068" y="1805316"/>
                </a:lnTo>
                <a:lnTo>
                  <a:pt x="5188593" y="1807109"/>
                </a:lnTo>
                <a:lnTo>
                  <a:pt x="5185920" y="1821003"/>
                </a:lnTo>
                <a:lnTo>
                  <a:pt x="5183543" y="1824832"/>
                </a:lnTo>
                <a:cubicBezTo>
                  <a:pt x="5182284" y="1827468"/>
                  <a:pt x="5181937" y="1829219"/>
                  <a:pt x="5182235" y="1830429"/>
                </a:cubicBezTo>
                <a:lnTo>
                  <a:pt x="5182525" y="1830569"/>
                </a:lnTo>
                <a:lnTo>
                  <a:pt x="5180663" y="1835810"/>
                </a:lnTo>
                <a:cubicBezTo>
                  <a:pt x="5176779" y="1844665"/>
                  <a:pt x="5172297" y="1853278"/>
                  <a:pt x="5167452" y="1861483"/>
                </a:cubicBezTo>
                <a:cubicBezTo>
                  <a:pt x="5179827" y="1866643"/>
                  <a:pt x="5166788" y="1884999"/>
                  <a:pt x="5174266" y="1892417"/>
                </a:cubicBezTo>
                <a:lnTo>
                  <a:pt x="5189262" y="1895114"/>
                </a:lnTo>
                <a:lnTo>
                  <a:pt x="5187100" y="1899379"/>
                </a:lnTo>
                <a:lnTo>
                  <a:pt x="5180471" y="1907867"/>
                </a:lnTo>
                <a:cubicBezTo>
                  <a:pt x="5179609" y="1909162"/>
                  <a:pt x="5179647" y="1909994"/>
                  <a:pt x="5181361" y="1910265"/>
                </a:cubicBezTo>
                <a:cubicBezTo>
                  <a:pt x="5180995" y="1914884"/>
                  <a:pt x="5177893" y="1930292"/>
                  <a:pt x="5178268" y="1935584"/>
                </a:cubicBezTo>
                <a:lnTo>
                  <a:pt x="5183619" y="1942021"/>
                </a:lnTo>
                <a:lnTo>
                  <a:pt x="5184480" y="1945112"/>
                </a:lnTo>
                <a:lnTo>
                  <a:pt x="5172776" y="1961162"/>
                </a:lnTo>
                <a:lnTo>
                  <a:pt x="5168513" y="1969445"/>
                </a:lnTo>
                <a:lnTo>
                  <a:pt x="5126597" y="2024270"/>
                </a:lnTo>
                <a:lnTo>
                  <a:pt x="5119528" y="2107942"/>
                </a:lnTo>
                <a:cubicBezTo>
                  <a:pt x="5089290" y="2138038"/>
                  <a:pt x="5110415" y="2159228"/>
                  <a:pt x="5110356" y="2193455"/>
                </a:cubicBezTo>
                <a:cubicBezTo>
                  <a:pt x="5101302" y="2220953"/>
                  <a:pt x="5110381" y="2224200"/>
                  <a:pt x="5104992" y="2260088"/>
                </a:cubicBezTo>
                <a:cubicBezTo>
                  <a:pt x="5096504" y="2291744"/>
                  <a:pt x="5078225" y="2299003"/>
                  <a:pt x="5059439" y="2335735"/>
                </a:cubicBezTo>
                <a:cubicBezTo>
                  <a:pt x="5029465" y="2329020"/>
                  <a:pt x="5058046" y="2407546"/>
                  <a:pt x="5022061" y="2408995"/>
                </a:cubicBezTo>
                <a:cubicBezTo>
                  <a:pt x="5023289" y="2413465"/>
                  <a:pt x="5019654" y="2441580"/>
                  <a:pt x="5022253" y="2445869"/>
                </a:cubicBezTo>
                <a:cubicBezTo>
                  <a:pt x="5022440" y="2449625"/>
                  <a:pt x="5011241" y="2492743"/>
                  <a:pt x="5011426" y="2496499"/>
                </a:cubicBezTo>
                <a:lnTo>
                  <a:pt x="4994224" y="2549900"/>
                </a:lnTo>
                <a:cubicBezTo>
                  <a:pt x="4992353" y="2564757"/>
                  <a:pt x="4998952" y="2582253"/>
                  <a:pt x="4995245" y="2596456"/>
                </a:cubicBezTo>
                <a:lnTo>
                  <a:pt x="4988570" y="2606088"/>
                </a:lnTo>
                <a:cubicBezTo>
                  <a:pt x="4988504" y="2615842"/>
                  <a:pt x="4988436" y="2625597"/>
                  <a:pt x="4988371" y="2635351"/>
                </a:cubicBezTo>
                <a:lnTo>
                  <a:pt x="4983212" y="2665666"/>
                </a:lnTo>
                <a:lnTo>
                  <a:pt x="4968234" y="2715895"/>
                </a:lnTo>
                <a:lnTo>
                  <a:pt x="4975888" y="2725052"/>
                </a:lnTo>
                <a:lnTo>
                  <a:pt x="4980195" y="2726489"/>
                </a:lnTo>
                <a:lnTo>
                  <a:pt x="4976218" y="2740278"/>
                </a:lnTo>
                <a:lnTo>
                  <a:pt x="4980571" y="2751112"/>
                </a:lnTo>
                <a:lnTo>
                  <a:pt x="4973893" y="2760208"/>
                </a:lnTo>
                <a:lnTo>
                  <a:pt x="4979005" y="2790136"/>
                </a:lnTo>
                <a:lnTo>
                  <a:pt x="4986137" y="2804183"/>
                </a:lnTo>
                <a:cubicBezTo>
                  <a:pt x="4986150" y="2811409"/>
                  <a:pt x="4986162" y="2818634"/>
                  <a:pt x="4986175" y="2825860"/>
                </a:cubicBezTo>
                <a:cubicBezTo>
                  <a:pt x="4987474" y="2843788"/>
                  <a:pt x="4992871" y="2886513"/>
                  <a:pt x="4993936" y="2911749"/>
                </a:cubicBezTo>
                <a:cubicBezTo>
                  <a:pt x="4993313" y="2946689"/>
                  <a:pt x="4980300" y="2954448"/>
                  <a:pt x="4992563" y="2977278"/>
                </a:cubicBezTo>
                <a:cubicBezTo>
                  <a:pt x="4985688" y="2983455"/>
                  <a:pt x="4982051" y="2987749"/>
                  <a:pt x="4980516" y="2991092"/>
                </a:cubicBezTo>
                <a:cubicBezTo>
                  <a:pt x="4975910" y="3001119"/>
                  <a:pt x="4990216" y="3002537"/>
                  <a:pt x="4992801" y="3020247"/>
                </a:cubicBezTo>
                <a:cubicBezTo>
                  <a:pt x="4998517" y="3032637"/>
                  <a:pt x="5013148" y="3051512"/>
                  <a:pt x="5014805" y="3065434"/>
                </a:cubicBezTo>
                <a:cubicBezTo>
                  <a:pt x="4998836" y="3057428"/>
                  <a:pt x="5016840" y="3105196"/>
                  <a:pt x="5002733" y="3103777"/>
                </a:cubicBezTo>
                <a:cubicBezTo>
                  <a:pt x="5022381" y="3124610"/>
                  <a:pt x="4997365" y="3128169"/>
                  <a:pt x="5002941" y="3151828"/>
                </a:cubicBezTo>
                <a:cubicBezTo>
                  <a:pt x="5010264" y="3163902"/>
                  <a:pt x="5011356" y="3171780"/>
                  <a:pt x="5002883" y="3180546"/>
                </a:cubicBezTo>
                <a:cubicBezTo>
                  <a:pt x="5038586" y="3236545"/>
                  <a:pt x="5003723" y="3210316"/>
                  <a:pt x="5016711" y="3258677"/>
                </a:cubicBezTo>
                <a:lnTo>
                  <a:pt x="5017918" y="3262610"/>
                </a:lnTo>
                <a:lnTo>
                  <a:pt x="5011672" y="3277179"/>
                </a:lnTo>
                <a:lnTo>
                  <a:pt x="5009344" y="3278130"/>
                </a:lnTo>
                <a:lnTo>
                  <a:pt x="5026770" y="3325671"/>
                </a:lnTo>
                <a:lnTo>
                  <a:pt x="5024571" y="3332072"/>
                </a:lnTo>
                <a:lnTo>
                  <a:pt x="5041705" y="3362948"/>
                </a:lnTo>
                <a:lnTo>
                  <a:pt x="5047477" y="3378959"/>
                </a:lnTo>
                <a:lnTo>
                  <a:pt x="5060758" y="3407057"/>
                </a:lnTo>
                <a:lnTo>
                  <a:pt x="5058968" y="3409825"/>
                </a:lnTo>
                <a:lnTo>
                  <a:pt x="5062667" y="3415218"/>
                </a:lnTo>
                <a:lnTo>
                  <a:pt x="5060928" y="3419880"/>
                </a:lnTo>
                <a:lnTo>
                  <a:pt x="5062923" y="3424545"/>
                </a:lnTo>
                <a:cubicBezTo>
                  <a:pt x="5063537" y="3433967"/>
                  <a:pt x="5063494" y="3466028"/>
                  <a:pt x="5064623" y="3476412"/>
                </a:cubicBezTo>
                <a:lnTo>
                  <a:pt x="5069684" y="3486850"/>
                </a:lnTo>
                <a:lnTo>
                  <a:pt x="5063339" y="3496391"/>
                </a:lnTo>
                <a:lnTo>
                  <a:pt x="5070139" y="3531201"/>
                </a:lnTo>
                <a:lnTo>
                  <a:pt x="5079896" y="3542019"/>
                </a:lnTo>
                <a:lnTo>
                  <a:pt x="5087540" y="3552249"/>
                </a:lnTo>
                <a:lnTo>
                  <a:pt x="5087902" y="3553678"/>
                </a:lnTo>
                <a:lnTo>
                  <a:pt x="5091509" y="3568021"/>
                </a:lnTo>
                <a:lnTo>
                  <a:pt x="5091934" y="3569719"/>
                </a:lnTo>
                <a:lnTo>
                  <a:pt x="5089362" y="3586412"/>
                </a:lnTo>
                <a:lnTo>
                  <a:pt x="5092358" y="3597336"/>
                </a:lnTo>
                <a:lnTo>
                  <a:pt x="5084254" y="3606007"/>
                </a:lnTo>
                <a:cubicBezTo>
                  <a:pt x="5084262" y="3617747"/>
                  <a:pt x="5084273" y="3629488"/>
                  <a:pt x="5084281" y="3641228"/>
                </a:cubicBezTo>
                <a:lnTo>
                  <a:pt x="5091848" y="3653088"/>
                </a:lnTo>
                <a:lnTo>
                  <a:pt x="5097436" y="3664114"/>
                </a:lnTo>
                <a:cubicBezTo>
                  <a:pt x="5097463" y="3664599"/>
                  <a:pt x="5097491" y="3665084"/>
                  <a:pt x="5097518" y="3665569"/>
                </a:cubicBezTo>
                <a:cubicBezTo>
                  <a:pt x="5097915" y="3672776"/>
                  <a:pt x="5096966" y="3688591"/>
                  <a:pt x="5099829" y="3707357"/>
                </a:cubicBezTo>
                <a:cubicBezTo>
                  <a:pt x="5100505" y="3724716"/>
                  <a:pt x="5118078" y="3760234"/>
                  <a:pt x="5114696" y="3778166"/>
                </a:cubicBezTo>
                <a:cubicBezTo>
                  <a:pt x="5141627" y="3845122"/>
                  <a:pt x="5125427" y="3821305"/>
                  <a:pt x="5135379" y="3878222"/>
                </a:cubicBezTo>
                <a:cubicBezTo>
                  <a:pt x="5161519" y="3905047"/>
                  <a:pt x="5125417" y="4015047"/>
                  <a:pt x="5130138" y="4048117"/>
                </a:cubicBezTo>
                <a:cubicBezTo>
                  <a:pt x="5081804" y="4192084"/>
                  <a:pt x="5096262" y="4158987"/>
                  <a:pt x="5090040" y="4219510"/>
                </a:cubicBezTo>
                <a:cubicBezTo>
                  <a:pt x="5104553" y="4280033"/>
                  <a:pt x="5065380" y="4345686"/>
                  <a:pt x="5092812" y="4411258"/>
                </a:cubicBezTo>
                <a:cubicBezTo>
                  <a:pt x="5090630" y="4437329"/>
                  <a:pt x="5083878" y="4473140"/>
                  <a:pt x="5084599" y="4488531"/>
                </a:cubicBezTo>
                <a:cubicBezTo>
                  <a:pt x="5084423" y="4505410"/>
                  <a:pt x="5084248" y="4522289"/>
                  <a:pt x="5084072" y="4539168"/>
                </a:cubicBezTo>
                <a:cubicBezTo>
                  <a:pt x="5072114" y="4567830"/>
                  <a:pt x="5064305" y="4588197"/>
                  <a:pt x="5068936" y="4625153"/>
                </a:cubicBezTo>
                <a:cubicBezTo>
                  <a:pt x="5077433" y="4662889"/>
                  <a:pt x="5065899" y="4679357"/>
                  <a:pt x="5059114" y="4733115"/>
                </a:cubicBezTo>
                <a:cubicBezTo>
                  <a:pt x="5068687" y="4752352"/>
                  <a:pt x="5055370" y="4832308"/>
                  <a:pt x="5037209" y="4844323"/>
                </a:cubicBezTo>
                <a:cubicBezTo>
                  <a:pt x="5033444" y="4857054"/>
                  <a:pt x="5040194" y="4871554"/>
                  <a:pt x="5020638" y="4877992"/>
                </a:cubicBezTo>
                <a:cubicBezTo>
                  <a:pt x="4997151" y="4888353"/>
                  <a:pt x="5034418" y="4931200"/>
                  <a:pt x="5006413" y="4925805"/>
                </a:cubicBezTo>
                <a:cubicBezTo>
                  <a:pt x="5031964" y="4956261"/>
                  <a:pt x="4982840" y="4982633"/>
                  <a:pt x="4971037" y="5009272"/>
                </a:cubicBezTo>
                <a:cubicBezTo>
                  <a:pt x="4973259" y="5034036"/>
                  <a:pt x="4968375" y="5053859"/>
                  <a:pt x="4963105" y="5111369"/>
                </a:cubicBezTo>
                <a:cubicBezTo>
                  <a:pt x="4973224" y="5141336"/>
                  <a:pt x="4937413" y="5161742"/>
                  <a:pt x="4976341" y="5210876"/>
                </a:cubicBezTo>
                <a:cubicBezTo>
                  <a:pt x="4972455" y="5212581"/>
                  <a:pt x="4977054" y="5227501"/>
                  <a:pt x="4980617" y="5269726"/>
                </a:cubicBezTo>
                <a:cubicBezTo>
                  <a:pt x="4984182" y="5311951"/>
                  <a:pt x="4990390" y="5400671"/>
                  <a:pt x="4997733" y="5464225"/>
                </a:cubicBezTo>
                <a:cubicBezTo>
                  <a:pt x="5001765" y="5536542"/>
                  <a:pt x="4990225" y="5517959"/>
                  <a:pt x="5001400" y="5594585"/>
                </a:cubicBezTo>
                <a:cubicBezTo>
                  <a:pt x="4999908" y="5619318"/>
                  <a:pt x="4974042" y="5647975"/>
                  <a:pt x="4983700" y="5667896"/>
                </a:cubicBezTo>
                <a:cubicBezTo>
                  <a:pt x="4976834" y="5696311"/>
                  <a:pt x="4975579" y="5738356"/>
                  <a:pt x="4968506" y="5769225"/>
                </a:cubicBezTo>
                <a:cubicBezTo>
                  <a:pt x="4968926" y="5787258"/>
                  <a:pt x="4969344" y="5805291"/>
                  <a:pt x="4969765" y="5823324"/>
                </a:cubicBezTo>
                <a:cubicBezTo>
                  <a:pt x="4966122" y="5853058"/>
                  <a:pt x="4965608" y="5838948"/>
                  <a:pt x="4966129" y="5862699"/>
                </a:cubicBezTo>
                <a:lnTo>
                  <a:pt x="4970695" y="5906467"/>
                </a:lnTo>
                <a:lnTo>
                  <a:pt x="4991568" y="5939847"/>
                </a:lnTo>
                <a:cubicBezTo>
                  <a:pt x="4998848" y="5955713"/>
                  <a:pt x="4974731" y="5940131"/>
                  <a:pt x="4986815" y="5973994"/>
                </a:cubicBezTo>
                <a:cubicBezTo>
                  <a:pt x="4961187" y="5997051"/>
                  <a:pt x="4983444" y="6032039"/>
                  <a:pt x="4987776" y="6089693"/>
                </a:cubicBezTo>
                <a:lnTo>
                  <a:pt x="4991621" y="6224938"/>
                </a:lnTo>
                <a:cubicBezTo>
                  <a:pt x="4988442" y="6270972"/>
                  <a:pt x="5008962" y="6317522"/>
                  <a:pt x="5017157" y="6370251"/>
                </a:cubicBezTo>
                <a:cubicBezTo>
                  <a:pt x="5025353" y="6422980"/>
                  <a:pt x="5039938" y="6490855"/>
                  <a:pt x="5040797" y="6541313"/>
                </a:cubicBezTo>
                <a:cubicBezTo>
                  <a:pt x="5039898" y="6576319"/>
                  <a:pt x="5031912" y="6591883"/>
                  <a:pt x="5045375" y="6640957"/>
                </a:cubicBezTo>
                <a:cubicBezTo>
                  <a:pt x="5057505" y="6669536"/>
                  <a:pt x="5052276" y="6675394"/>
                  <a:pt x="5058442" y="6705297"/>
                </a:cubicBezTo>
                <a:cubicBezTo>
                  <a:pt x="5057367" y="6727133"/>
                  <a:pt x="5067901" y="6732087"/>
                  <a:pt x="5071125" y="6759582"/>
                </a:cubicBezTo>
                <a:cubicBezTo>
                  <a:pt x="5055614" y="6796071"/>
                  <a:pt x="5051656" y="6769544"/>
                  <a:pt x="5069172" y="6817746"/>
                </a:cubicBezTo>
                <a:cubicBezTo>
                  <a:pt x="5060956" y="6828354"/>
                  <a:pt x="5064525" y="6836369"/>
                  <a:pt x="5072322" y="6843646"/>
                </a:cubicBezTo>
                <a:lnTo>
                  <a:pt x="5091388" y="6857998"/>
                </a:lnTo>
                <a:lnTo>
                  <a:pt x="6096000" y="6857998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3C8B21-4217-126F-2845-1FF40B975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9600"/>
            <a:ext cx="3739341" cy="133083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Anche nei servizi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CA7BBC29-0164-80A6-D698-AC82235729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2366" y="2194102"/>
            <a:ext cx="3427001" cy="3908586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00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C4BBD-427F-5A5A-0CB8-9A9CF9DFEA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7021" y="661916"/>
            <a:ext cx="4752012" cy="555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2071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DEC2C1-FED0-23B0-C458-BC30E2561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Il processo…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5429196-9F9B-9536-9607-5003E77BE0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16370" y="819096"/>
            <a:ext cx="8351694" cy="521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6246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CCB23-A4FE-CB89-7454-9035D0CF7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T" dirty="0"/>
              <a:t>“La classe operaia va in paradiso” </a:t>
            </a:r>
            <a:br>
              <a:rPr lang="en-IT" dirty="0"/>
            </a:br>
            <a:r>
              <a:rPr lang="en-IT" sz="1200" dirty="0"/>
              <a:t>Elio Petri 1971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982BCC-5787-1D12-E61E-1222FD8A3F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hlinkClick r:id="rId2"/>
              </a:rPr>
              <a:t>https://archive.org/details/LaClasseOperaiaVaInParadiso1971_201611</a:t>
            </a:r>
            <a:endParaRPr lang="en-GB" dirty="0"/>
          </a:p>
          <a:p>
            <a:endParaRPr lang="en-GB" dirty="0"/>
          </a:p>
          <a:p>
            <a:r>
              <a:rPr lang="en-GB" dirty="0" err="1"/>
              <a:t>Inizio</a:t>
            </a:r>
            <a:r>
              <a:rPr lang="en-GB" dirty="0"/>
              <a:t> 7:30-10:00</a:t>
            </a:r>
          </a:p>
          <a:p>
            <a:endParaRPr lang="en-GB" dirty="0"/>
          </a:p>
          <a:p>
            <a:r>
              <a:rPr lang="en-GB" dirty="0"/>
              <a:t>Finale 1:44:00 fine…</a:t>
            </a:r>
            <a:endParaRPr lang="en-IT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2B83FF-7C81-EAFB-4F26-5B6D1AB7A6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6996" y="3002746"/>
            <a:ext cx="5219700" cy="295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942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39BC0-02F5-FAAA-B94C-F8CDD2165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T" dirty="0"/>
              <a:t>Percorsi di ricerca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CC2F36B9-9952-4FA2-0D64-E0D50DA3EF68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838200" y="1825625"/>
          <a:ext cx="51816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1600">
                  <a:extLst>
                    <a:ext uri="{9D8B030D-6E8A-4147-A177-3AD203B41FA5}">
                      <a16:colId xmlns:a16="http://schemas.microsoft.com/office/drawing/2014/main" val="41608223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Quantitativi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19966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Survey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88076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Quasi esperimenti (nudging)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25524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Dati di sistema/Log specifici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56913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D</a:t>
                      </a:r>
                      <a:r>
                        <a:rPr lang="en-IT" dirty="0"/>
                        <a:t>ati secondari/altre rilevazioni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20295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T" dirty="0"/>
                        <a:t>Rilevazione gestionali/misurazioni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157156"/>
                  </a:ext>
                </a:extLst>
              </a:tr>
            </a:tbl>
          </a:graphicData>
        </a:graphic>
      </p:graphicFrame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CB15A36A-94B4-B113-BDE6-F15339C5B661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6172200" y="1825625"/>
          <a:ext cx="5181600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1600">
                  <a:extLst>
                    <a:ext uri="{9D8B030D-6E8A-4147-A177-3AD203B41FA5}">
                      <a16:colId xmlns:a16="http://schemas.microsoft.com/office/drawing/2014/main" val="20370008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Qualitativi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77215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T" dirty="0"/>
                        <a:t>Analisi documentale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67277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T" dirty="0"/>
                        <a:t>Osservazione partecipante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51709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Studio di caso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27276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Focus group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91939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Etnografia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04006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Action research/Action learning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96430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T" dirty="0"/>
                        <a:t>Altre dimensioni osservate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7751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77612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34242D9-7BC4-5CA9-9C53-20E3B9265D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584" y="2976100"/>
            <a:ext cx="10580871" cy="1989439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A18A04E-3E47-33FF-87F9-43A864BB7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37549"/>
            <a:ext cx="10515600" cy="753139"/>
          </a:xfrm>
        </p:spPr>
        <p:txBody>
          <a:bodyPr/>
          <a:lstStyle/>
          <a:p>
            <a:pPr algn="ctr"/>
            <a:r>
              <a:rPr lang="en-IT" dirty="0"/>
              <a:t>Progettazione organizzativa</a:t>
            </a:r>
          </a:p>
        </p:txBody>
      </p:sp>
    </p:spTree>
    <p:extLst>
      <p:ext uri="{BB962C8B-B14F-4D97-AF65-F5344CB8AC3E}">
        <p14:creationId xmlns:p14="http://schemas.microsoft.com/office/powerpoint/2010/main" val="31000034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DA4C8-50C8-6964-9C31-DCD115084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Qualitativi…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AC7611-A7F8-5B61-42BA-2451B9D1D8F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BF10ED-2350-49B1-859C-6C87EA83997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IT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DFF7AF03-EE4B-AD69-D591-29F5FBEF3A8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11785" r="11785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0438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E0A5C5C-2A95-428E-9F6A-0D29EBD57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8395" y="1040837"/>
            <a:ext cx="4754948" cy="4754948"/>
          </a:xfrm>
          <a:prstGeom prst="ellipse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056F38F-7C4E-461D-8709-7D0024AE1F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9411" y="1029607"/>
            <a:ext cx="4754948" cy="4754948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7278469-3C3C-49CE-AEEE-E176A4900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9960" y="934855"/>
            <a:ext cx="4754948" cy="4754948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1B6C9DC-6892-FE3B-A312-7D2A9BB91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2368" y="1877492"/>
            <a:ext cx="4030132" cy="3215373"/>
          </a:xfrm>
        </p:spPr>
        <p:txBody>
          <a:bodyPr>
            <a:normAutofit/>
          </a:bodyPr>
          <a:lstStyle/>
          <a:p>
            <a:pPr algn="ctr"/>
            <a:r>
              <a:rPr lang="en-IT" dirty="0">
                <a:solidFill>
                  <a:schemeClr val="bg1"/>
                </a:solidFill>
              </a:rPr>
              <a:t>Analisi documentale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3DC754C-7E09-422D-A8BB-AF632E90DF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77893"/>
            <a:ext cx="1861854" cy="717514"/>
            <a:chOff x="0" y="377893"/>
            <a:chExt cx="1861854" cy="717514"/>
          </a:xfrm>
          <a:solidFill>
            <a:schemeClr val="bg1"/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C5A741B9-65EC-4C5B-9FE0-4A1857577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778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0BB4301-41FA-4453-956F-A11CC664B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1762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24" name="Graphic 212">
            <a:extLst>
              <a:ext uri="{FF2B5EF4-FFF2-40B4-BE49-F238E27FC236}">
                <a16:creationId xmlns:a16="http://schemas.microsoft.com/office/drawing/2014/main" id="{4C6598AB-1C17-4D54-951C-A082D94AC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8524" y="457812"/>
            <a:ext cx="914565" cy="914565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6" name="Graphic 212">
            <a:extLst>
              <a:ext uri="{FF2B5EF4-FFF2-40B4-BE49-F238E27FC236}">
                <a16:creationId xmlns:a16="http://schemas.microsoft.com/office/drawing/2014/main" id="{C83B66D7-137D-4AC1-B172-53D60F08BE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8524" y="457812"/>
            <a:ext cx="914565" cy="914565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F6B92503-6984-4D15-8B98-8718709B78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2976" y="4946663"/>
            <a:ext cx="319941" cy="319941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08DDF938-524E-4C18-A47D-C00627832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2976" y="4946663"/>
            <a:ext cx="319941" cy="319941"/>
          </a:xfrm>
          <a:prstGeom prst="ellipse">
            <a:avLst/>
          </a:pr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D5573B3-357D-272D-CDEE-649E6E8DA3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4868" y="1130846"/>
            <a:ext cx="5217173" cy="4351338"/>
          </a:xfrm>
        </p:spPr>
        <p:txBody>
          <a:bodyPr>
            <a:normAutofit/>
          </a:bodyPr>
          <a:lstStyle/>
          <a:p>
            <a:r>
              <a:rPr lang="en-GB" sz="240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Spesso le organizzazioni possiedono già della documentazione che può essere analizzata per trarne informazioni </a:t>
            </a:r>
            <a:endParaRPr lang="en-GB" sz="2400">
              <a:solidFill>
                <a:schemeClr val="bg1"/>
              </a:solidFill>
              <a:effectLst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240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È importante collocarla in ordine cronologico e tenere traccia di chi sono gli autori e del loro ruolo. Se sono in azienda è possibile poi contattarli per eventuali chiarimenti </a:t>
            </a:r>
            <a:endParaRPr lang="en-GB" sz="2400">
              <a:solidFill>
                <a:schemeClr val="bg1"/>
              </a:solidFill>
              <a:effectLst/>
              <a:latin typeface="ArialM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240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La documentazione può essere utilizzata per sviluppare alcune interpretazioni da testare </a:t>
            </a:r>
            <a:endParaRPr lang="en-GB" sz="2400">
              <a:solidFill>
                <a:schemeClr val="bg1"/>
              </a:solidFill>
              <a:effectLst/>
              <a:latin typeface="ArialMT"/>
            </a:endParaRPr>
          </a:p>
        </p:txBody>
      </p:sp>
      <p:grpSp>
        <p:nvGrpSpPr>
          <p:cNvPr id="32" name="Graphic 185">
            <a:extLst>
              <a:ext uri="{FF2B5EF4-FFF2-40B4-BE49-F238E27FC236}">
                <a16:creationId xmlns:a16="http://schemas.microsoft.com/office/drawing/2014/main" id="{3773FAF5-C452-4455-9411-D6AF5EBD4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812239" y="6139464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ECA0D96-F63C-4F7B-BE16-0F3FE76D7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74F83A81-0546-400A-918A-90C9C48B81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9741F692-A5B6-4215-86D9-B1FD4FF26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C0876CB-9C60-4580-8FED-CD64EC7664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879B3B7-48DB-4D3A-BB33-02766EAD3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383656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roup of people sitting at an outdoor restaurant table with a waitress taking someone's order">
            <a:extLst>
              <a:ext uri="{FF2B5EF4-FFF2-40B4-BE49-F238E27FC236}">
                <a16:creationId xmlns:a16="http://schemas.microsoft.com/office/drawing/2014/main" id="{F2B97A9F-21F9-6446-BA54-1C92CB40A9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845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924A4C-A4C9-7044-81A4-E3F80698A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/>
              <a:t>Osservazione partecipante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45549B-89E6-A64F-91E3-FB4634C01F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31610" y="2029087"/>
            <a:ext cx="4490501" cy="4058674"/>
          </a:xfrm>
        </p:spPr>
        <p:txBody>
          <a:bodyPr>
            <a:noAutofit/>
          </a:bodyPr>
          <a:lstStyle/>
          <a:p>
            <a:r>
              <a:rPr lang="en-US" sz="2000" dirty="0" err="1"/>
              <a:t>L'</a:t>
            </a:r>
            <a:r>
              <a:rPr lang="en-US" sz="2000" b="1" dirty="0" err="1"/>
              <a:t>osservazione</a:t>
            </a:r>
            <a:r>
              <a:rPr lang="en-US" sz="2000" b="1" dirty="0"/>
              <a:t> </a:t>
            </a:r>
            <a:r>
              <a:rPr lang="en-US" sz="2000" b="1" dirty="0" err="1"/>
              <a:t>partecipante</a:t>
            </a:r>
            <a:r>
              <a:rPr lang="en-US" sz="2000" b="1" dirty="0"/>
              <a:t> </a:t>
            </a:r>
            <a:r>
              <a:rPr lang="en-US" sz="2000" dirty="0" err="1"/>
              <a:t>è</a:t>
            </a:r>
            <a:r>
              <a:rPr lang="en-US" sz="2000" dirty="0"/>
              <a:t> </a:t>
            </a:r>
            <a:r>
              <a:rPr lang="en-US" sz="2000" dirty="0" err="1"/>
              <a:t>si</a:t>
            </a:r>
            <a:r>
              <a:rPr lang="en-US" sz="2000" dirty="0"/>
              <a:t> </a:t>
            </a:r>
            <a:r>
              <a:rPr lang="en-US" sz="2000" dirty="0" err="1"/>
              <a:t>attua</a:t>
            </a:r>
            <a:r>
              <a:rPr lang="en-US" sz="2000" dirty="0"/>
              <a:t> </a:t>
            </a:r>
            <a:r>
              <a:rPr lang="en-US" sz="2000" dirty="0" err="1"/>
              <a:t>quando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/le </a:t>
            </a:r>
            <a:r>
              <a:rPr lang="en-US" sz="2000" dirty="0" err="1"/>
              <a:t>ricercatori</a:t>
            </a:r>
            <a:r>
              <a:rPr lang="en-US" sz="2000" dirty="0"/>
              <a:t>/</a:t>
            </a:r>
            <a:r>
              <a:rPr lang="en-US" sz="2000" dirty="0" err="1"/>
              <a:t>trici</a:t>
            </a:r>
            <a:r>
              <a:rPr lang="en-US" sz="2000" dirty="0"/>
              <a:t> </a:t>
            </a:r>
            <a:r>
              <a:rPr lang="en-US" sz="2000" dirty="0" err="1"/>
              <a:t>si</a:t>
            </a:r>
            <a:r>
              <a:rPr lang="en-US" sz="2000" dirty="0"/>
              <a:t> </a:t>
            </a:r>
            <a:r>
              <a:rPr lang="en-US" sz="2000" dirty="0" err="1"/>
              <a:t>uniscono</a:t>
            </a:r>
            <a:r>
              <a:rPr lang="en-US" sz="2000" dirty="0"/>
              <a:t> alle </a:t>
            </a:r>
            <a:r>
              <a:rPr lang="en-US" sz="2000" dirty="0" err="1"/>
              <a:t>persone</a:t>
            </a:r>
            <a:r>
              <a:rPr lang="en-US" sz="2000" dirty="0"/>
              <a:t> </a:t>
            </a:r>
            <a:r>
              <a:rPr lang="en-US" sz="2000" dirty="0" err="1"/>
              <a:t>nei</a:t>
            </a:r>
            <a:r>
              <a:rPr lang="en-US" sz="2000" dirty="0"/>
              <a:t> </a:t>
            </a:r>
            <a:r>
              <a:rPr lang="en-US" sz="2000" dirty="0" err="1"/>
              <a:t>loro</a:t>
            </a:r>
            <a:r>
              <a:rPr lang="en-US" sz="2000" dirty="0"/>
              <a:t> </a:t>
            </a:r>
            <a:r>
              <a:rPr lang="en-US" sz="2000" dirty="0" err="1"/>
              <a:t>luoghi</a:t>
            </a:r>
            <a:r>
              <a:rPr lang="en-US" sz="2000" dirty="0"/>
              <a:t> di </a:t>
            </a:r>
            <a:r>
              <a:rPr lang="en-US" sz="2000" dirty="0" err="1"/>
              <a:t>lavoro</a:t>
            </a:r>
            <a:r>
              <a:rPr lang="en-US" sz="2000" dirty="0"/>
              <a:t> e </a:t>
            </a:r>
            <a:r>
              <a:rPr lang="en-US" sz="2000" dirty="0" err="1"/>
              <a:t>partecipano</a:t>
            </a:r>
            <a:r>
              <a:rPr lang="en-US" sz="2000" dirty="0"/>
              <a:t> alle </a:t>
            </a:r>
            <a:r>
              <a:rPr lang="en-US" sz="2000" dirty="0" err="1"/>
              <a:t>attività</a:t>
            </a:r>
            <a:r>
              <a:rPr lang="en-US" sz="2000" dirty="0"/>
              <a:t> di routine </a:t>
            </a:r>
            <a:r>
              <a:rPr lang="en-US" sz="2000" dirty="0" err="1"/>
              <a:t>allo</a:t>
            </a:r>
            <a:r>
              <a:rPr lang="en-US" sz="2000" dirty="0"/>
              <a:t> </a:t>
            </a:r>
            <a:r>
              <a:rPr lang="en-US" sz="2000" dirty="0" err="1"/>
              <a:t>scopo</a:t>
            </a:r>
            <a:r>
              <a:rPr lang="en-US" sz="2000" dirty="0"/>
              <a:t> di </a:t>
            </a:r>
            <a:r>
              <a:rPr lang="en-US" sz="2000" dirty="0" err="1"/>
              <a:t>osservarle</a:t>
            </a:r>
            <a:r>
              <a:rPr lang="en-US" sz="2000" dirty="0"/>
              <a:t> in </a:t>
            </a:r>
            <a:r>
              <a:rPr lang="en-US" sz="2000" dirty="0" err="1"/>
              <a:t>quel</a:t>
            </a:r>
            <a:r>
              <a:rPr lang="en-US" sz="2000" dirty="0"/>
              <a:t> </a:t>
            </a:r>
            <a:r>
              <a:rPr lang="en-US" sz="2000" dirty="0" err="1"/>
              <a:t>contesto</a:t>
            </a:r>
            <a:endParaRPr lang="en-US" sz="2000" dirty="0"/>
          </a:p>
          <a:p>
            <a:r>
              <a:rPr lang="en-US" sz="2000" dirty="0"/>
              <a:t>I/le </a:t>
            </a:r>
            <a:r>
              <a:rPr lang="en-US" sz="2000" dirty="0" err="1"/>
              <a:t>ricercatori</a:t>
            </a:r>
            <a:r>
              <a:rPr lang="en-US" sz="2000" dirty="0"/>
              <a:t>/</a:t>
            </a:r>
            <a:r>
              <a:rPr lang="en-US" sz="2000" dirty="0" err="1"/>
              <a:t>trici</a:t>
            </a:r>
            <a:r>
              <a:rPr lang="en-US" sz="2000" dirty="0"/>
              <a:t> </a:t>
            </a:r>
            <a:r>
              <a:rPr lang="en-US" sz="2000" dirty="0" err="1"/>
              <a:t>possono</a:t>
            </a:r>
            <a:r>
              <a:rPr lang="en-US" sz="2000" dirty="0"/>
              <a:t> </a:t>
            </a:r>
            <a:r>
              <a:rPr lang="en-US" sz="2000" dirty="0" err="1"/>
              <a:t>anche</a:t>
            </a:r>
            <a:r>
              <a:rPr lang="en-US" sz="2000" dirty="0"/>
              <a:t> </a:t>
            </a:r>
            <a:r>
              <a:rPr lang="en-US" sz="2000" dirty="0" err="1"/>
              <a:t>calarsi</a:t>
            </a:r>
            <a:r>
              <a:rPr lang="en-US" sz="2000" dirty="0"/>
              <a:t> </a:t>
            </a:r>
            <a:r>
              <a:rPr lang="en-US" sz="2000" dirty="0" err="1"/>
              <a:t>temporaneamente</a:t>
            </a:r>
            <a:r>
              <a:rPr lang="en-US" sz="2000" dirty="0"/>
              <a:t> </a:t>
            </a:r>
            <a:r>
              <a:rPr lang="en-US" sz="2000" dirty="0" err="1"/>
              <a:t>nei</a:t>
            </a:r>
            <a:r>
              <a:rPr lang="en-US" sz="2000" dirty="0"/>
              <a:t> </a:t>
            </a:r>
            <a:r>
              <a:rPr lang="en-US" sz="2000" dirty="0" err="1"/>
              <a:t>ruoli</a:t>
            </a:r>
            <a:r>
              <a:rPr lang="en-US" sz="2000" dirty="0"/>
              <a:t> e </a:t>
            </a:r>
            <a:r>
              <a:rPr lang="en-US" sz="2000" dirty="0" err="1"/>
              <a:t>registrare</a:t>
            </a:r>
            <a:r>
              <a:rPr lang="en-US" sz="2000" dirty="0"/>
              <a:t> le </a:t>
            </a:r>
            <a:r>
              <a:rPr lang="en-US" sz="2000" dirty="0" err="1"/>
              <a:t>loro</a:t>
            </a:r>
            <a:r>
              <a:rPr lang="en-US" sz="2000" dirty="0"/>
              <a:t> </a:t>
            </a:r>
            <a:r>
              <a:rPr lang="en-US" sz="2000" dirty="0" err="1"/>
              <a:t>osservazioni</a:t>
            </a:r>
            <a:r>
              <a:rPr lang="en-US" sz="2000" dirty="0"/>
              <a:t> e </a:t>
            </a:r>
            <a:r>
              <a:rPr lang="en-US" sz="2000" dirty="0" err="1"/>
              <a:t>possono</a:t>
            </a:r>
            <a:r>
              <a:rPr lang="en-US" sz="2000" dirty="0"/>
              <a:t> non </a:t>
            </a:r>
            <a:r>
              <a:rPr lang="en-US" sz="2000" dirty="0" err="1"/>
              <a:t>rivelare</a:t>
            </a:r>
            <a:r>
              <a:rPr lang="en-US" sz="2000" dirty="0"/>
              <a:t> la </a:t>
            </a:r>
            <a:r>
              <a:rPr lang="en-US" sz="2000" dirty="0" err="1"/>
              <a:t>loro</a:t>
            </a:r>
            <a:r>
              <a:rPr lang="en-US" sz="2000" dirty="0"/>
              <a:t> vera </a:t>
            </a:r>
            <a:r>
              <a:rPr lang="en-US" sz="2000" dirty="0" err="1"/>
              <a:t>identità</a:t>
            </a:r>
            <a:r>
              <a:rPr lang="en-US" sz="2000" dirty="0"/>
              <a:t> o il </a:t>
            </a:r>
            <a:r>
              <a:rPr lang="en-US" sz="2000" dirty="0" err="1"/>
              <a:t>loro</a:t>
            </a:r>
            <a:r>
              <a:rPr lang="en-US" sz="2000" dirty="0"/>
              <a:t> </a:t>
            </a:r>
            <a:r>
              <a:rPr lang="en-US" sz="2000" dirty="0" err="1"/>
              <a:t>scopo</a:t>
            </a:r>
            <a:r>
              <a:rPr lang="en-US" sz="2000" dirty="0"/>
              <a:t> (se </a:t>
            </a:r>
            <a:r>
              <a:rPr lang="en-US" sz="2000" dirty="0" err="1"/>
              <a:t>ritengono</a:t>
            </a:r>
            <a:r>
              <a:rPr lang="en-US" sz="2000" dirty="0"/>
              <a:t> </a:t>
            </a:r>
            <a:r>
              <a:rPr lang="en-US" sz="2000" dirty="0" err="1"/>
              <a:t>che</a:t>
            </a:r>
            <a:r>
              <a:rPr lang="en-US" sz="2000" dirty="0"/>
              <a:t> </a:t>
            </a:r>
            <a:r>
              <a:rPr lang="en-US" sz="2000" dirty="0" err="1"/>
              <a:t>ciò</a:t>
            </a:r>
            <a:r>
              <a:rPr lang="en-US" sz="2000" dirty="0"/>
              <a:t> </a:t>
            </a:r>
            <a:r>
              <a:rPr lang="en-US" sz="2000" dirty="0" err="1"/>
              <a:t>possa</a:t>
            </a:r>
            <a:r>
              <a:rPr lang="en-US" sz="2000" dirty="0"/>
              <a:t> </a:t>
            </a:r>
            <a:r>
              <a:rPr lang="en-US" sz="2000" dirty="0" err="1"/>
              <a:t>compromettere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risultati</a:t>
            </a:r>
            <a:r>
              <a:rPr lang="en-US" sz="2000" dirty="0"/>
              <a:t> </a:t>
            </a:r>
            <a:r>
              <a:rPr lang="en-US" sz="2000" dirty="0" err="1"/>
              <a:t>della</a:t>
            </a:r>
            <a:r>
              <a:rPr lang="en-US" sz="2000" dirty="0"/>
              <a:t> </a:t>
            </a:r>
            <a:r>
              <a:rPr lang="en-US" sz="2000" dirty="0" err="1"/>
              <a:t>ricerca</a:t>
            </a:r>
            <a:r>
              <a:rPr lang="en-US" sz="2000" dirty="0"/>
              <a:t>)</a:t>
            </a:r>
          </a:p>
          <a:p>
            <a:r>
              <a:rPr lang="en-GB" sz="2000" dirty="0">
                <a:effectLst/>
                <a:latin typeface="Calibri" panose="020F0502020204030204" pitchFamily="34" charset="0"/>
              </a:rPr>
              <a:t>È </a:t>
            </a:r>
            <a:r>
              <a:rPr lang="en-GB" sz="2000" dirty="0" err="1">
                <a:effectLst/>
                <a:latin typeface="Calibri" panose="020F0502020204030204" pitchFamily="34" charset="0"/>
              </a:rPr>
              <a:t>tipica</a:t>
            </a:r>
            <a:r>
              <a:rPr lang="en-GB" sz="2000" dirty="0">
                <a:effectLst/>
                <a:latin typeface="Calibri" panose="020F0502020204030204" pitchFamily="34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</a:rPr>
              <a:t>degli</a:t>
            </a:r>
            <a:r>
              <a:rPr lang="en-GB" sz="2000" dirty="0">
                <a:effectLst/>
                <a:latin typeface="Calibri" panose="020F0502020204030204" pitchFamily="34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</a:rPr>
              <a:t>interventi</a:t>
            </a:r>
            <a:r>
              <a:rPr lang="en-GB" sz="2000" dirty="0">
                <a:effectLst/>
                <a:latin typeface="Calibri" panose="020F0502020204030204" pitchFamily="34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</a:rPr>
              <a:t>su</a:t>
            </a:r>
            <a:r>
              <a:rPr lang="en-GB" sz="2000" dirty="0">
                <a:effectLst/>
                <a:latin typeface="Calibri" panose="020F0502020204030204" pitchFamily="34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</a:rPr>
              <a:t>sistemi</a:t>
            </a:r>
            <a:r>
              <a:rPr lang="en-GB" sz="2000" dirty="0">
                <a:effectLst/>
                <a:latin typeface="Calibri" panose="020F0502020204030204" pitchFamily="34" charset="0"/>
              </a:rPr>
              <a:t> di </a:t>
            </a:r>
            <a:r>
              <a:rPr lang="en-GB" sz="2000" dirty="0" err="1">
                <a:effectLst/>
                <a:latin typeface="Calibri" panose="020F0502020204030204" pitchFamily="34" charset="0"/>
              </a:rPr>
              <a:t>interazione</a:t>
            </a:r>
            <a:r>
              <a:rPr lang="en-GB" sz="2000" dirty="0">
                <a:effectLst/>
                <a:latin typeface="Calibri" panose="020F0502020204030204" pitchFamily="34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</a:rPr>
              <a:t>tra</a:t>
            </a:r>
            <a:r>
              <a:rPr lang="en-GB" sz="2000" dirty="0">
                <a:effectLst/>
                <a:latin typeface="Calibri" panose="020F0502020204030204" pitchFamily="34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</a:rPr>
              <a:t>cliente</a:t>
            </a:r>
            <a:r>
              <a:rPr lang="en-GB" sz="2000" dirty="0">
                <a:effectLst/>
                <a:latin typeface="Calibri" panose="020F0502020204030204" pitchFamily="34" charset="0"/>
              </a:rPr>
              <a:t> e </a:t>
            </a:r>
            <a:r>
              <a:rPr lang="en-GB" sz="2000" dirty="0" err="1">
                <a:effectLst/>
                <a:latin typeface="Calibri" panose="020F0502020204030204" pitchFamily="34" charset="0"/>
              </a:rPr>
              <a:t>addetti</a:t>
            </a:r>
            <a:r>
              <a:rPr lang="en-GB" sz="2000" dirty="0">
                <a:effectLst/>
                <a:latin typeface="Calibri" panose="020F0502020204030204" pitchFamily="34" charset="0"/>
              </a:rPr>
              <a:t> (ad es. retail) </a:t>
            </a:r>
            <a:endParaRPr lang="en-GB" sz="2000" dirty="0">
              <a:effectLst/>
              <a:latin typeface="ArialMT"/>
            </a:endParaRP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5036073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EE2AD96-B495-4E06-9291-B71706F72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CF6D67-C5A8-4ADD-9E8E-1E38CA1D3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909FA0-B515-4681-B7A8-FA281D133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1C9FE86-FCC3-4A31-AA1C-C882262B7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D96243B-ECED-4B71-8E06-AE9A285EA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09989E4-EFDC-4A90-A633-E0525FB41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924A4C-A4C9-7044-81A4-E3F80698A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396" y="586855"/>
            <a:ext cx="4230100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Studio di caso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45549B-89E6-A64F-91E3-FB4634C01F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88348" y="649480"/>
            <a:ext cx="6418774" cy="6036133"/>
          </a:xfrm>
        </p:spPr>
        <p:txBody>
          <a:bodyPr anchor="ctr">
            <a:noAutofit/>
          </a:bodyPr>
          <a:lstStyle/>
          <a:p>
            <a:r>
              <a:rPr lang="en-US" sz="2400" dirty="0"/>
              <a:t>Uno studio di </a:t>
            </a:r>
            <a:r>
              <a:rPr lang="en-US" sz="2400" dirty="0" err="1"/>
              <a:t>caso</a:t>
            </a:r>
            <a:r>
              <a:rPr lang="en-US" sz="2400" dirty="0"/>
              <a:t> </a:t>
            </a:r>
            <a:r>
              <a:rPr lang="en-US" sz="2400" dirty="0" err="1"/>
              <a:t>è</a:t>
            </a:r>
            <a:r>
              <a:rPr lang="en-US" sz="2400" dirty="0"/>
              <a:t> </a:t>
            </a:r>
            <a:r>
              <a:rPr lang="en-US" sz="2400" dirty="0" err="1"/>
              <a:t>un'analisi</a:t>
            </a:r>
            <a:r>
              <a:rPr lang="en-US" sz="2400" dirty="0"/>
              <a:t> </a:t>
            </a:r>
            <a:r>
              <a:rPr lang="en-US" sz="2400" dirty="0" err="1"/>
              <a:t>approfondita</a:t>
            </a:r>
            <a:r>
              <a:rPr lang="en-US" sz="2400" dirty="0"/>
              <a:t> di </a:t>
            </a:r>
            <a:r>
              <a:rPr lang="en-US" sz="2400" b="1" dirty="0"/>
              <a:t>un </a:t>
            </a:r>
            <a:r>
              <a:rPr lang="en-US" sz="2400" b="1" dirty="0" err="1"/>
              <a:t>singolo</a:t>
            </a:r>
            <a:r>
              <a:rPr lang="en-US" sz="2400" b="1" dirty="0"/>
              <a:t> </a:t>
            </a:r>
            <a:r>
              <a:rPr lang="en-US" sz="2400" b="1" dirty="0" err="1"/>
              <a:t>evento</a:t>
            </a:r>
            <a:r>
              <a:rPr lang="en-US" sz="2400" b="1" dirty="0"/>
              <a:t>, </a:t>
            </a:r>
            <a:r>
              <a:rPr lang="en-US" sz="2400" b="1" dirty="0" err="1"/>
              <a:t>situazione</a:t>
            </a:r>
            <a:r>
              <a:rPr lang="en-US" sz="2400" b="1" dirty="0"/>
              <a:t> o </a:t>
            </a:r>
            <a:r>
              <a:rPr lang="en-US" sz="2400" b="1" dirty="0" err="1"/>
              <a:t>individuo</a:t>
            </a:r>
            <a:r>
              <a:rPr lang="en-US" sz="2400" b="1" dirty="0"/>
              <a:t> in cui un/a </a:t>
            </a:r>
            <a:r>
              <a:rPr lang="en-US" sz="2400" b="1" dirty="0" err="1"/>
              <a:t>ricercatore</a:t>
            </a:r>
            <a:r>
              <a:rPr lang="en-US" sz="2400" b="1" dirty="0"/>
              <a:t>/trice </a:t>
            </a:r>
            <a:r>
              <a:rPr lang="en-US" sz="2400" dirty="0" err="1"/>
              <a:t>esamina</a:t>
            </a:r>
            <a:r>
              <a:rPr lang="en-US" sz="2400" dirty="0"/>
              <a:t> le </a:t>
            </a:r>
            <a:r>
              <a:rPr lang="en-US" sz="2400" dirty="0" err="1"/>
              <a:t>fonti</a:t>
            </a:r>
            <a:r>
              <a:rPr lang="en-US" sz="2400" dirty="0"/>
              <a:t> </a:t>
            </a:r>
            <a:r>
              <a:rPr lang="en-US" sz="2400" dirty="0" err="1"/>
              <a:t>esistenti</a:t>
            </a:r>
            <a:r>
              <a:rPr lang="en-US" sz="2400" dirty="0"/>
              <a:t>, conduce </a:t>
            </a:r>
            <a:r>
              <a:rPr lang="en-US" sz="2400" dirty="0" err="1"/>
              <a:t>interviste</a:t>
            </a:r>
            <a:r>
              <a:rPr lang="en-US" sz="2400" dirty="0"/>
              <a:t>, </a:t>
            </a:r>
            <a:r>
              <a:rPr lang="en-US" sz="2400" dirty="0" err="1"/>
              <a:t>si</a:t>
            </a:r>
            <a:r>
              <a:rPr lang="en-US" sz="2400" dirty="0"/>
              <a:t> </a:t>
            </a:r>
            <a:r>
              <a:rPr lang="en-US" sz="2400" dirty="0" err="1"/>
              <a:t>impegna</a:t>
            </a:r>
            <a:r>
              <a:rPr lang="en-US" sz="2400" dirty="0"/>
              <a:t> </a:t>
            </a:r>
            <a:r>
              <a:rPr lang="en-US" sz="2400" dirty="0" err="1"/>
              <a:t>nell'osservazione</a:t>
            </a:r>
            <a:r>
              <a:rPr lang="en-US" sz="2400" dirty="0"/>
              <a:t> </a:t>
            </a:r>
            <a:r>
              <a:rPr lang="en-US" sz="2400" dirty="0" err="1"/>
              <a:t>diretta</a:t>
            </a:r>
            <a:r>
              <a:rPr lang="en-US" sz="2400" dirty="0"/>
              <a:t> e </a:t>
            </a:r>
            <a:r>
              <a:rPr lang="en-US" sz="2400" dirty="0" err="1"/>
              <a:t>anche</a:t>
            </a:r>
            <a:r>
              <a:rPr lang="en-US" sz="2400" dirty="0"/>
              <a:t> </a:t>
            </a:r>
            <a:r>
              <a:rPr lang="en-US" sz="2400" dirty="0" err="1"/>
              <a:t>nella</a:t>
            </a:r>
            <a:r>
              <a:rPr lang="en-US" sz="2400" dirty="0"/>
              <a:t> </a:t>
            </a:r>
            <a:r>
              <a:rPr lang="en-US" sz="2400" dirty="0" err="1"/>
              <a:t>partecipazione</a:t>
            </a:r>
            <a:r>
              <a:rPr lang="en-US" sz="2400" dirty="0"/>
              <a:t> con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partecipanti</a:t>
            </a:r>
            <a:endParaRPr lang="en-US" sz="2400" dirty="0"/>
          </a:p>
          <a:p>
            <a:r>
              <a:rPr lang="en-US" sz="2400" dirty="0"/>
              <a:t>Una </a:t>
            </a:r>
            <a:r>
              <a:rPr lang="en-US" sz="2400" dirty="0" err="1"/>
              <a:t>delle</a:t>
            </a:r>
            <a:r>
              <a:rPr lang="en-US" sz="2400" dirty="0"/>
              <a:t> </a:t>
            </a:r>
            <a:r>
              <a:rPr lang="en-US" sz="2400" dirty="0" err="1"/>
              <a:t>principali</a:t>
            </a:r>
            <a:r>
              <a:rPr lang="en-US" sz="2400" dirty="0"/>
              <a:t> </a:t>
            </a:r>
            <a:r>
              <a:rPr lang="en-US" sz="2400" b="1" dirty="0" err="1"/>
              <a:t>critiche</a:t>
            </a:r>
            <a:r>
              <a:rPr lang="en-US" sz="2400" dirty="0"/>
              <a:t> </a:t>
            </a:r>
            <a:r>
              <a:rPr lang="en-US" sz="2400" dirty="0" err="1"/>
              <a:t>agli</a:t>
            </a:r>
            <a:r>
              <a:rPr lang="en-US" sz="2400" dirty="0"/>
              <a:t> </a:t>
            </a:r>
            <a:r>
              <a:rPr lang="en-US" sz="2400" dirty="0" err="1"/>
              <a:t>studi</a:t>
            </a:r>
            <a:r>
              <a:rPr lang="en-US" sz="2400" dirty="0"/>
              <a:t> di </a:t>
            </a:r>
            <a:r>
              <a:rPr lang="en-US" sz="2400" dirty="0" err="1"/>
              <a:t>caso</a:t>
            </a:r>
            <a:r>
              <a:rPr lang="en-US" sz="2400" dirty="0"/>
              <a:t> </a:t>
            </a:r>
            <a:r>
              <a:rPr lang="en-US" sz="2400" dirty="0" err="1"/>
              <a:t>è</a:t>
            </a:r>
            <a:r>
              <a:rPr lang="en-US" sz="2400" dirty="0"/>
              <a:t> </a:t>
            </a:r>
            <a:r>
              <a:rPr lang="en-US" sz="2400" dirty="0" err="1"/>
              <a:t>che</a:t>
            </a:r>
            <a:r>
              <a:rPr lang="en-US" sz="2400" dirty="0"/>
              <a:t>, </a:t>
            </a:r>
            <a:r>
              <a:rPr lang="en-US" sz="2400" dirty="0" err="1"/>
              <a:t>pur</a:t>
            </a:r>
            <a:r>
              <a:rPr lang="en-US" sz="2400" dirty="0"/>
              <a:t> </a:t>
            </a:r>
            <a:r>
              <a:rPr lang="en-US" sz="2400" dirty="0" err="1"/>
              <a:t>offrendo</a:t>
            </a:r>
            <a:r>
              <a:rPr lang="en-US" sz="2400" dirty="0"/>
              <a:t> </a:t>
            </a:r>
            <a:r>
              <a:rPr lang="en-US" sz="2400" dirty="0" err="1"/>
              <a:t>profondità</a:t>
            </a:r>
            <a:r>
              <a:rPr lang="en-US" sz="2400" dirty="0"/>
              <a:t> </a:t>
            </a:r>
            <a:r>
              <a:rPr lang="en-US" sz="2400" dirty="0" err="1"/>
              <a:t>su</a:t>
            </a:r>
            <a:r>
              <a:rPr lang="en-US" sz="2400" dirty="0"/>
              <a:t> un </a:t>
            </a:r>
            <a:r>
              <a:rPr lang="en-US" sz="2400" dirty="0" err="1"/>
              <a:t>argomento</a:t>
            </a:r>
            <a:r>
              <a:rPr lang="en-US" sz="2400" dirty="0"/>
              <a:t>, non </a:t>
            </a:r>
            <a:r>
              <a:rPr lang="en-US" sz="2400" dirty="0" err="1"/>
              <a:t>forniscono</a:t>
            </a:r>
            <a:r>
              <a:rPr lang="en-US" sz="2400" dirty="0"/>
              <a:t> </a:t>
            </a:r>
            <a:r>
              <a:rPr lang="en-US" sz="2400" dirty="0" err="1"/>
              <a:t>abbastanza</a:t>
            </a:r>
            <a:r>
              <a:rPr lang="en-US" sz="2400" dirty="0"/>
              <a:t> prove per </a:t>
            </a:r>
            <a:r>
              <a:rPr lang="en-US" sz="2400" dirty="0" err="1"/>
              <a:t>formare</a:t>
            </a:r>
            <a:r>
              <a:rPr lang="en-US" sz="2400" dirty="0"/>
              <a:t> </a:t>
            </a:r>
            <a:r>
              <a:rPr lang="en-US" sz="2400" dirty="0" err="1"/>
              <a:t>una</a:t>
            </a:r>
            <a:r>
              <a:rPr lang="en-US" sz="2400" dirty="0"/>
              <a:t> </a:t>
            </a:r>
            <a:r>
              <a:rPr lang="en-US" sz="2400" dirty="0" err="1"/>
              <a:t>conclusione</a:t>
            </a:r>
            <a:r>
              <a:rPr lang="en-US" sz="2400" dirty="0"/>
              <a:t> </a:t>
            </a:r>
            <a:r>
              <a:rPr lang="en-US" sz="2400" dirty="0" err="1"/>
              <a:t>generalizzabile</a:t>
            </a:r>
            <a:r>
              <a:rPr lang="en-US" sz="2400" dirty="0"/>
              <a:t> </a:t>
            </a:r>
          </a:p>
          <a:p>
            <a:r>
              <a:rPr lang="en-US" sz="2400" dirty="0" err="1"/>
              <a:t>Gli</a:t>
            </a:r>
            <a:r>
              <a:rPr lang="en-US" sz="2400" dirty="0"/>
              <a:t> </a:t>
            </a:r>
            <a:r>
              <a:rPr lang="en-US" sz="2400" dirty="0" err="1"/>
              <a:t>studi</a:t>
            </a:r>
            <a:r>
              <a:rPr lang="en-US" sz="2400" dirty="0"/>
              <a:t> di </a:t>
            </a:r>
            <a:r>
              <a:rPr lang="en-US" sz="2400" dirty="0" err="1"/>
              <a:t>caso</a:t>
            </a:r>
            <a:r>
              <a:rPr lang="en-US" sz="2400" dirty="0"/>
              <a:t> </a:t>
            </a:r>
            <a:r>
              <a:rPr lang="en-US" sz="2400" dirty="0" err="1"/>
              <a:t>sono</a:t>
            </a:r>
            <a:r>
              <a:rPr lang="en-US" sz="2400" dirty="0"/>
              <a:t> </a:t>
            </a:r>
            <a:r>
              <a:rPr lang="en-US" sz="2400" dirty="0" err="1"/>
              <a:t>utili</a:t>
            </a:r>
            <a:r>
              <a:rPr lang="en-US" sz="2400" dirty="0"/>
              <a:t> </a:t>
            </a:r>
            <a:r>
              <a:rPr lang="en-US" sz="2400" dirty="0" err="1"/>
              <a:t>quando</a:t>
            </a:r>
            <a:r>
              <a:rPr lang="en-US" sz="2400" dirty="0"/>
              <a:t> il </a:t>
            </a:r>
            <a:r>
              <a:rPr lang="en-US" sz="2400" dirty="0" err="1"/>
              <a:t>singolo</a:t>
            </a:r>
            <a:r>
              <a:rPr lang="en-US" sz="2400" dirty="0"/>
              <a:t> </a:t>
            </a:r>
            <a:r>
              <a:rPr lang="en-US" sz="2400" dirty="0" err="1"/>
              <a:t>caso</a:t>
            </a:r>
            <a:r>
              <a:rPr lang="en-US" sz="2400" dirty="0"/>
              <a:t> </a:t>
            </a:r>
            <a:r>
              <a:rPr lang="en-US" sz="2400" dirty="0" err="1"/>
              <a:t>è</a:t>
            </a:r>
            <a:r>
              <a:rPr lang="en-US" sz="2400" dirty="0"/>
              <a:t> </a:t>
            </a:r>
            <a:r>
              <a:rPr lang="en-US" sz="2400" dirty="0" err="1"/>
              <a:t>unico</a:t>
            </a:r>
            <a:r>
              <a:rPr lang="en-US" sz="2400" dirty="0"/>
              <a:t> e </a:t>
            </a:r>
            <a:r>
              <a:rPr lang="en-US" sz="2400" dirty="0" err="1"/>
              <a:t>può</a:t>
            </a:r>
            <a:r>
              <a:rPr lang="en-US" sz="2400" dirty="0"/>
              <a:t> </a:t>
            </a:r>
            <a:r>
              <a:rPr lang="en-US" sz="2400" dirty="0" err="1"/>
              <a:t>aggiungere</a:t>
            </a:r>
            <a:r>
              <a:rPr lang="en-US" sz="2400" dirty="0"/>
              <a:t> </a:t>
            </a:r>
            <a:r>
              <a:rPr lang="en-US" sz="2400" dirty="0" err="1"/>
              <a:t>un'enorme</a:t>
            </a:r>
            <a:r>
              <a:rPr lang="en-US" sz="2400" dirty="0"/>
              <a:t> </a:t>
            </a:r>
            <a:r>
              <a:rPr lang="en-US" sz="2400" dirty="0" err="1"/>
              <a:t>conoscenza</a:t>
            </a:r>
            <a:r>
              <a:rPr lang="en-US" sz="2400" dirty="0"/>
              <a:t> ad </a:t>
            </a:r>
            <a:r>
              <a:rPr lang="en-US" sz="2400" dirty="0" err="1"/>
              <a:t>una</a:t>
            </a:r>
            <a:r>
              <a:rPr lang="en-US" sz="2400" dirty="0"/>
              <a:t> </a:t>
            </a:r>
            <a:r>
              <a:rPr lang="en-US" sz="2400" dirty="0" err="1"/>
              <a:t>certa</a:t>
            </a:r>
            <a:r>
              <a:rPr lang="en-US" sz="2400" dirty="0"/>
              <a:t> </a:t>
            </a:r>
            <a:r>
              <a:rPr lang="en-US" sz="2400" dirty="0" err="1"/>
              <a:t>disciplina</a:t>
            </a:r>
            <a:endParaRPr lang="en-US" sz="2400" dirty="0"/>
          </a:p>
          <a:p>
            <a:r>
              <a:rPr lang="en-US" sz="2400" dirty="0" err="1"/>
              <a:t>Gli</a:t>
            </a:r>
            <a:r>
              <a:rPr lang="en-US" sz="2400" dirty="0"/>
              <a:t> </a:t>
            </a:r>
            <a:r>
              <a:rPr lang="en-US" sz="2400" dirty="0" err="1"/>
              <a:t>studi</a:t>
            </a:r>
            <a:r>
              <a:rPr lang="en-US" sz="2400" dirty="0"/>
              <a:t> di </a:t>
            </a:r>
            <a:r>
              <a:rPr lang="en-US" sz="2400" dirty="0" err="1"/>
              <a:t>caso</a:t>
            </a:r>
            <a:r>
              <a:rPr lang="en-US" sz="2400" dirty="0"/>
              <a:t> </a:t>
            </a:r>
            <a:r>
              <a:rPr lang="en-US" sz="2400" dirty="0" err="1"/>
              <a:t>possono</a:t>
            </a:r>
            <a:r>
              <a:rPr lang="en-US" sz="2400" dirty="0"/>
              <a:t> </a:t>
            </a:r>
            <a:r>
              <a:rPr lang="en-US" sz="2400" dirty="0" err="1"/>
              <a:t>offrire</a:t>
            </a:r>
            <a:r>
              <a:rPr lang="en-US" sz="2400" dirty="0"/>
              <a:t> </a:t>
            </a:r>
            <a:r>
              <a:rPr lang="en-US" sz="2400" dirty="0" err="1"/>
              <a:t>agli</a:t>
            </a:r>
            <a:r>
              <a:rPr lang="en-US" sz="2400" dirty="0"/>
              <a:t>/alle analist3 un modo per </a:t>
            </a:r>
            <a:r>
              <a:rPr lang="en-US" sz="2400" dirty="0" err="1"/>
              <a:t>raccogliere</a:t>
            </a:r>
            <a:r>
              <a:rPr lang="en-US" sz="2400" dirty="0"/>
              <a:t> </a:t>
            </a:r>
            <a:r>
              <a:rPr lang="en-US" sz="2400" dirty="0" err="1"/>
              <a:t>dati</a:t>
            </a:r>
            <a:r>
              <a:rPr lang="en-US" sz="2400" dirty="0"/>
              <a:t> </a:t>
            </a:r>
            <a:r>
              <a:rPr lang="en-US" sz="2400" dirty="0" err="1"/>
              <a:t>che</a:t>
            </a:r>
            <a:r>
              <a:rPr lang="en-US" sz="2400" dirty="0"/>
              <a:t> </a:t>
            </a:r>
            <a:r>
              <a:rPr lang="en-US" sz="2400" dirty="0" err="1"/>
              <a:t>potrebbero</a:t>
            </a:r>
            <a:r>
              <a:rPr lang="en-US" sz="2400" dirty="0"/>
              <a:t> non </a:t>
            </a:r>
            <a:r>
              <a:rPr lang="en-US" sz="2400" dirty="0" err="1"/>
              <a:t>essere</a:t>
            </a:r>
            <a:r>
              <a:rPr lang="en-US" sz="2400" dirty="0"/>
              <a:t> </a:t>
            </a:r>
            <a:r>
              <a:rPr lang="en-US" sz="2400" dirty="0" err="1"/>
              <a:t>disponibili</a:t>
            </a:r>
            <a:r>
              <a:rPr lang="en-US" sz="2400" dirty="0"/>
              <a:t> </a:t>
            </a:r>
            <a:r>
              <a:rPr lang="en-US" sz="2400" dirty="0" err="1"/>
              <a:t>attraverso</a:t>
            </a:r>
            <a:r>
              <a:rPr lang="en-US" sz="2400" dirty="0"/>
              <a:t> </a:t>
            </a:r>
            <a:r>
              <a:rPr lang="en-US" sz="2400" dirty="0" err="1"/>
              <a:t>altri</a:t>
            </a:r>
            <a:r>
              <a:rPr lang="en-US" sz="2400" dirty="0"/>
              <a:t> </a:t>
            </a:r>
            <a:r>
              <a:rPr lang="en-US" sz="2400" dirty="0" err="1"/>
              <a:t>metodi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1140444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E900903-96D4-145B-7192-5173A8B3AA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853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F8291B-F9EB-BE1B-75F7-9718EC910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IT" dirty="0"/>
              <a:t>Focus Group</a:t>
            </a:r>
            <a:endParaRPr lang="en-IT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5B66873-7AFA-F165-C2D8-00E5FC4B387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7955577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202627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D7B6173-1D58-48E2-83CF-37350F315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7465CB2-E160-4D8E-B8B3-B7AFCAFC5B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79C704-FD27-4BBA-A751-4A80EDB173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6238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A8FFABF-F1A6-4C80-A0A6-29F3162FEF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D4C1E4B-EA97-41D4-855C-680107905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95844" y="1110000"/>
            <a:ext cx="10195740" cy="4629235"/>
          </a:xfrm>
          <a:prstGeom prst="rect">
            <a:avLst/>
          </a:prstGeom>
          <a:solidFill>
            <a:schemeClr val="bg1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924A4C-A4C9-7044-81A4-E3F80698A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7793" y="1468583"/>
            <a:ext cx="4074820" cy="3900512"/>
          </a:xfrm>
        </p:spPr>
        <p:txBody>
          <a:bodyPr anchor="t">
            <a:normAutofit/>
          </a:bodyPr>
          <a:lstStyle/>
          <a:p>
            <a:r>
              <a:rPr lang="en-US" sz="4800" dirty="0" err="1"/>
              <a:t>Etnografia</a:t>
            </a:r>
            <a:r>
              <a:rPr lang="en-US" sz="4800" dirty="0"/>
              <a:t> </a:t>
            </a:r>
            <a:r>
              <a:rPr lang="en-US" sz="4800" dirty="0" err="1"/>
              <a:t>organizzativa</a:t>
            </a:r>
            <a:endParaRPr lang="en-US" sz="4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45549B-89E6-A64F-91E3-FB4634C01F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91922" y="1118765"/>
            <a:ext cx="6499662" cy="4620470"/>
          </a:xfrm>
        </p:spPr>
        <p:txBody>
          <a:bodyPr anchor="ctr">
            <a:normAutofit/>
          </a:bodyPr>
          <a:lstStyle/>
          <a:p>
            <a:r>
              <a:rPr lang="en-US" sz="1700" dirty="0" err="1"/>
              <a:t>L'</a:t>
            </a:r>
            <a:r>
              <a:rPr lang="en-US" sz="1700" b="1" dirty="0" err="1"/>
              <a:t>etnografia</a:t>
            </a:r>
            <a:r>
              <a:rPr lang="en-US" sz="1700" dirty="0"/>
              <a:t> </a:t>
            </a:r>
            <a:r>
              <a:rPr lang="en-US" sz="1700" dirty="0" err="1"/>
              <a:t>è</a:t>
            </a:r>
            <a:r>
              <a:rPr lang="en-US" sz="1700" dirty="0"/>
              <a:t> </a:t>
            </a:r>
            <a:r>
              <a:rPr lang="en-US" sz="1700" dirty="0" err="1"/>
              <a:t>l'osservazione</a:t>
            </a:r>
            <a:r>
              <a:rPr lang="en-US" sz="1700" dirty="0"/>
              <a:t> </a:t>
            </a:r>
            <a:r>
              <a:rPr lang="en-US" sz="1700" dirty="0" err="1"/>
              <a:t>prolungata</a:t>
            </a:r>
            <a:r>
              <a:rPr lang="en-US" sz="1700" dirty="0"/>
              <a:t> </a:t>
            </a:r>
            <a:r>
              <a:rPr lang="en-US" sz="1700" dirty="0" err="1"/>
              <a:t>nel</a:t>
            </a:r>
            <a:r>
              <a:rPr lang="en-US" sz="1700" dirty="0"/>
              <a:t> tempo di un </a:t>
            </a:r>
            <a:r>
              <a:rPr lang="en-US" sz="1700" dirty="0" err="1"/>
              <a:t>gruppo</a:t>
            </a:r>
            <a:r>
              <a:rPr lang="en-US" sz="1700" dirty="0"/>
              <a:t> o </a:t>
            </a:r>
            <a:r>
              <a:rPr lang="en-US" sz="1700" dirty="0" err="1"/>
              <a:t>organizzazione</a:t>
            </a:r>
            <a:r>
              <a:rPr lang="en-US" sz="1700" dirty="0"/>
              <a:t>, ma </a:t>
            </a:r>
            <a:r>
              <a:rPr lang="en-US" sz="1700" dirty="0" err="1"/>
              <a:t>anche</a:t>
            </a:r>
            <a:r>
              <a:rPr lang="en-US" sz="1700" dirty="0"/>
              <a:t> di </a:t>
            </a:r>
            <a:r>
              <a:rPr lang="en-US" sz="1700" dirty="0" err="1"/>
              <a:t>soggetti</a:t>
            </a:r>
            <a:r>
              <a:rPr lang="en-US" sz="1700" dirty="0"/>
              <a:t> </a:t>
            </a:r>
            <a:r>
              <a:rPr lang="en-US" sz="1700" dirty="0" err="1"/>
              <a:t>particolari</a:t>
            </a:r>
            <a:r>
              <a:rPr lang="en-US" sz="1700" dirty="0"/>
              <a:t> o </a:t>
            </a:r>
            <a:r>
              <a:rPr lang="en-US" sz="1700" dirty="0" err="1"/>
              <a:t>oggetti</a:t>
            </a:r>
            <a:r>
              <a:rPr lang="en-US" sz="1700" dirty="0"/>
              <a:t> </a:t>
            </a:r>
            <a:r>
              <a:rPr lang="en-US" sz="1700" dirty="0" err="1"/>
              <a:t>particolari</a:t>
            </a:r>
            <a:r>
              <a:rPr lang="en-US" sz="1700" dirty="0"/>
              <a:t> per </a:t>
            </a:r>
            <a:r>
              <a:rPr lang="en-US" sz="1700" dirty="0" err="1"/>
              <a:t>comprendere</a:t>
            </a:r>
            <a:r>
              <a:rPr lang="en-US" sz="1700" dirty="0"/>
              <a:t> </a:t>
            </a:r>
            <a:r>
              <a:rPr lang="en-US" sz="1700" dirty="0" err="1"/>
              <a:t>i</a:t>
            </a:r>
            <a:r>
              <a:rPr lang="en-US" sz="1700" dirty="0"/>
              <a:t> </a:t>
            </a:r>
            <a:r>
              <a:rPr lang="en-US" sz="1700" dirty="0" err="1"/>
              <a:t>valori</a:t>
            </a:r>
            <a:r>
              <a:rPr lang="en-US" sz="1700" dirty="0"/>
              <a:t> </a:t>
            </a:r>
            <a:r>
              <a:rPr lang="en-US" sz="1700" dirty="0" err="1"/>
              <a:t>culturali</a:t>
            </a:r>
            <a:r>
              <a:rPr lang="en-US" sz="1700" dirty="0"/>
              <a:t> di </a:t>
            </a:r>
            <a:r>
              <a:rPr lang="en-US" sz="1700" dirty="0" err="1"/>
              <a:t>riferimento</a:t>
            </a:r>
            <a:r>
              <a:rPr lang="en-US" sz="1700" dirty="0"/>
              <a:t> </a:t>
            </a:r>
            <a:r>
              <a:rPr lang="en-US" sz="1700" dirty="0" err="1"/>
              <a:t>che</a:t>
            </a:r>
            <a:r>
              <a:rPr lang="en-US" sz="1700" dirty="0"/>
              <a:t> </a:t>
            </a:r>
            <a:r>
              <a:rPr lang="en-US" sz="1700" dirty="0" err="1"/>
              <a:t>costituiscono</a:t>
            </a:r>
            <a:r>
              <a:rPr lang="en-US" sz="1700" dirty="0"/>
              <a:t> quell </a:t>
            </a:r>
            <a:r>
              <a:rPr lang="en-US" sz="1700" dirty="0" err="1"/>
              <a:t>determinato</a:t>
            </a:r>
            <a:r>
              <a:rPr lang="en-US" sz="1700" dirty="0"/>
              <a:t> </a:t>
            </a:r>
            <a:r>
              <a:rPr lang="en-US" sz="1700" dirty="0" err="1"/>
              <a:t>ambiente</a:t>
            </a:r>
            <a:r>
              <a:rPr lang="en-US" sz="1700" dirty="0"/>
              <a:t> </a:t>
            </a:r>
            <a:r>
              <a:rPr lang="en-US" sz="1700" dirty="0" err="1"/>
              <a:t>sociale</a:t>
            </a:r>
            <a:r>
              <a:rPr lang="en-US" sz="1700" dirty="0"/>
              <a:t> e </a:t>
            </a:r>
            <a:r>
              <a:rPr lang="en-US" sz="1700" dirty="0" err="1"/>
              <a:t>comporta</a:t>
            </a:r>
            <a:r>
              <a:rPr lang="en-US" sz="1700" dirty="0"/>
              <a:t> </a:t>
            </a:r>
            <a:r>
              <a:rPr lang="en-US" sz="1700" dirty="0" err="1"/>
              <a:t>l'osservazione</a:t>
            </a:r>
            <a:r>
              <a:rPr lang="en-US" sz="1700" dirty="0"/>
              <a:t> </a:t>
            </a:r>
            <a:r>
              <a:rPr lang="en-US" sz="1700" dirty="0" err="1"/>
              <a:t>diretta</a:t>
            </a:r>
            <a:r>
              <a:rPr lang="en-US" sz="1700" dirty="0"/>
              <a:t> di </a:t>
            </a:r>
            <a:r>
              <a:rPr lang="en-US" sz="1700" dirty="0" err="1"/>
              <a:t>ambiti</a:t>
            </a:r>
            <a:r>
              <a:rPr lang="en-US" sz="1700" dirty="0"/>
              <a:t> </a:t>
            </a:r>
            <a:r>
              <a:rPr lang="en-US" sz="1700" dirty="0" err="1"/>
              <a:t>sociali</a:t>
            </a:r>
            <a:r>
              <a:rPr lang="en-US" sz="1700" dirty="0"/>
              <a:t> </a:t>
            </a:r>
            <a:r>
              <a:rPr lang="en-US" sz="1700" dirty="0" err="1"/>
              <a:t>particolari</a:t>
            </a:r>
            <a:r>
              <a:rPr lang="en-US" sz="1700" dirty="0"/>
              <a:t> (</a:t>
            </a:r>
            <a:r>
              <a:rPr lang="en-US" sz="2000" dirty="0" err="1"/>
              <a:t>originariamente</a:t>
            </a:r>
            <a:r>
              <a:rPr lang="en-US" sz="1700" dirty="0"/>
              <a:t> piccolo </a:t>
            </a:r>
            <a:r>
              <a:rPr lang="en-US" sz="1700" dirty="0" err="1"/>
              <a:t>gruppi</a:t>
            </a:r>
            <a:r>
              <a:rPr lang="en-US" sz="1700" dirty="0"/>
              <a:t> </a:t>
            </a:r>
            <a:r>
              <a:rPr lang="en-US" sz="1700" dirty="0" err="1"/>
              <a:t>etnici</a:t>
            </a:r>
            <a:r>
              <a:rPr lang="en-US" sz="1700" dirty="0"/>
              <a:t>)</a:t>
            </a:r>
          </a:p>
          <a:p>
            <a:r>
              <a:rPr lang="en-US" sz="1700" dirty="0"/>
              <a:t>Il </a:t>
            </a:r>
            <a:r>
              <a:rPr lang="en-US" sz="1700" dirty="0" err="1"/>
              <a:t>cuore</a:t>
            </a:r>
            <a:r>
              <a:rPr lang="en-US" sz="1700" dirty="0"/>
              <a:t> di uno studio </a:t>
            </a:r>
            <a:r>
              <a:rPr lang="en-US" sz="1700" dirty="0" err="1"/>
              <a:t>etnografico</a:t>
            </a:r>
            <a:r>
              <a:rPr lang="en-US" sz="1700" dirty="0"/>
              <a:t> </a:t>
            </a:r>
            <a:r>
              <a:rPr lang="en-US" sz="1700" dirty="0" err="1"/>
              <a:t>è</a:t>
            </a:r>
            <a:r>
              <a:rPr lang="en-US" sz="1700" dirty="0"/>
              <a:t> </a:t>
            </a:r>
            <a:r>
              <a:rPr lang="en-US" sz="1700" dirty="0" err="1"/>
              <a:t>volto</a:t>
            </a:r>
            <a:r>
              <a:rPr lang="en-US" sz="1700" dirty="0"/>
              <a:t> a </a:t>
            </a:r>
            <a:r>
              <a:rPr lang="en-US" sz="1700" dirty="0" err="1"/>
              <a:t>cogliere</a:t>
            </a:r>
            <a:r>
              <a:rPr lang="en-US" sz="1700" dirty="0"/>
              <a:t> come </a:t>
            </a:r>
            <a:r>
              <a:rPr lang="en-US" sz="1700" dirty="0" err="1"/>
              <a:t>i</a:t>
            </a:r>
            <a:r>
              <a:rPr lang="en-US" sz="1700" dirty="0"/>
              <a:t> </a:t>
            </a:r>
            <a:r>
              <a:rPr lang="en-US" sz="1700" dirty="0" err="1"/>
              <a:t>soggetti</a:t>
            </a:r>
            <a:r>
              <a:rPr lang="en-US" sz="1700" dirty="0"/>
              <a:t> </a:t>
            </a:r>
            <a:r>
              <a:rPr lang="en-US" sz="1700" dirty="0" err="1"/>
              <a:t>siano</a:t>
            </a:r>
            <a:r>
              <a:rPr lang="en-US" sz="1700" dirty="0"/>
              <a:t> in </a:t>
            </a:r>
            <a:r>
              <a:rPr lang="en-US" sz="1700" dirty="0" err="1"/>
              <a:t>relazione</a:t>
            </a:r>
            <a:r>
              <a:rPr lang="en-US" sz="1700" dirty="0"/>
              <a:t> con </a:t>
            </a:r>
            <a:r>
              <a:rPr lang="en-US" sz="1700" b="1" dirty="0"/>
              <a:t>I </a:t>
            </a:r>
            <a:r>
              <a:rPr lang="en-US" sz="1700" b="1" dirty="0" err="1"/>
              <a:t>simboli</a:t>
            </a:r>
            <a:r>
              <a:rPr lang="en-US" sz="1700" b="1" dirty="0"/>
              <a:t>, la </a:t>
            </a:r>
            <a:r>
              <a:rPr lang="en-US" sz="1700" b="1" dirty="0" err="1"/>
              <a:t>cultura</a:t>
            </a:r>
            <a:r>
              <a:rPr lang="en-US" sz="1700" b="1" dirty="0"/>
              <a:t>, le </a:t>
            </a:r>
            <a:r>
              <a:rPr lang="en-US" sz="1700" b="1" dirty="0" err="1"/>
              <a:t>interazioni</a:t>
            </a:r>
            <a:r>
              <a:rPr lang="en-US" sz="1700" b="1" dirty="0"/>
              <a:t> in </a:t>
            </a:r>
            <a:r>
              <a:rPr lang="en-US" sz="1700" b="1" dirty="0" err="1"/>
              <a:t>relazione</a:t>
            </a:r>
            <a:r>
              <a:rPr lang="en-US" sz="1700" b="1" dirty="0"/>
              <a:t> ad uno </a:t>
            </a:r>
            <a:r>
              <a:rPr lang="en-US" sz="1700" b="1" dirty="0" err="1"/>
              <a:t>spazio</a:t>
            </a:r>
            <a:r>
              <a:rPr lang="en-US" sz="1700" b="1" dirty="0"/>
              <a:t>/campo </a:t>
            </a:r>
            <a:r>
              <a:rPr lang="en-US" sz="1700" b="1" dirty="0" err="1"/>
              <a:t>organizzativo</a:t>
            </a:r>
            <a:r>
              <a:rPr lang="en-US" sz="1700" b="1" dirty="0"/>
              <a:t> </a:t>
            </a:r>
            <a:r>
              <a:rPr lang="en-US" sz="1700" b="1" dirty="0" err="1"/>
              <a:t>determinato</a:t>
            </a:r>
            <a:endParaRPr lang="en-US" sz="1700" b="1" dirty="0"/>
          </a:p>
          <a:p>
            <a:r>
              <a:rPr lang="en-US" sz="1700" dirty="0" err="1"/>
              <a:t>L'etnografia</a:t>
            </a:r>
            <a:r>
              <a:rPr lang="en-US" sz="1700" dirty="0"/>
              <a:t> </a:t>
            </a:r>
            <a:r>
              <a:rPr lang="en-US" sz="1700" dirty="0" err="1"/>
              <a:t>organizzativa</a:t>
            </a:r>
            <a:r>
              <a:rPr lang="en-US" sz="1700" dirty="0"/>
              <a:t> </a:t>
            </a:r>
            <a:r>
              <a:rPr lang="en-US" sz="1700" dirty="0" err="1"/>
              <a:t>è</a:t>
            </a:r>
            <a:r>
              <a:rPr lang="en-US" sz="1700" dirty="0"/>
              <a:t> </a:t>
            </a:r>
            <a:r>
              <a:rPr lang="en-US" sz="1700" dirty="0" err="1"/>
              <a:t>spesso</a:t>
            </a:r>
            <a:r>
              <a:rPr lang="en-US" sz="1700" dirty="0"/>
              <a:t> </a:t>
            </a:r>
            <a:r>
              <a:rPr lang="en-US" sz="1700" dirty="0" err="1"/>
              <a:t>considerata</a:t>
            </a:r>
            <a:r>
              <a:rPr lang="en-US" sz="1700" dirty="0"/>
              <a:t> un </a:t>
            </a:r>
            <a:r>
              <a:rPr lang="en-US" sz="1700" dirty="0" err="1"/>
              <a:t>approccio</a:t>
            </a:r>
            <a:r>
              <a:rPr lang="en-US" sz="1700" dirty="0"/>
              <a:t> </a:t>
            </a:r>
            <a:r>
              <a:rPr lang="en-US" sz="1700" b="1" dirty="0" err="1"/>
              <a:t>adatto</a:t>
            </a:r>
            <a:r>
              <a:rPr lang="en-US" sz="1700" b="1" dirty="0"/>
              <a:t> a </a:t>
            </a:r>
            <a:r>
              <a:rPr lang="en-US" sz="1700" b="1" dirty="0" err="1"/>
              <a:t>decostruire</a:t>
            </a:r>
            <a:r>
              <a:rPr lang="en-US" sz="1700" b="1" dirty="0"/>
              <a:t>/</a:t>
            </a:r>
            <a:r>
              <a:rPr lang="en-US" sz="1700" b="1" dirty="0" err="1"/>
              <a:t>riconoscere</a:t>
            </a:r>
            <a:r>
              <a:rPr lang="en-US" sz="1700" b="1" dirty="0"/>
              <a:t> le </a:t>
            </a:r>
            <a:r>
              <a:rPr lang="en-US" sz="1700" b="1" dirty="0" err="1"/>
              <a:t>pratiche</a:t>
            </a:r>
            <a:r>
              <a:rPr lang="en-US" sz="1700" b="1" dirty="0"/>
              <a:t> e </a:t>
            </a:r>
            <a:r>
              <a:rPr lang="en-US" sz="1700" b="1" dirty="0" err="1"/>
              <a:t>i</a:t>
            </a:r>
            <a:r>
              <a:rPr lang="en-US" sz="1700" b="1" dirty="0"/>
              <a:t> </a:t>
            </a:r>
            <a:r>
              <a:rPr lang="en-US" sz="1700" b="1" dirty="0" err="1"/>
              <a:t>processi</a:t>
            </a:r>
            <a:r>
              <a:rPr lang="en-US" sz="1700" b="1" dirty="0"/>
              <a:t> </a:t>
            </a:r>
            <a:r>
              <a:rPr lang="en-US" sz="1700" dirty="0"/>
              <a:t>di </a:t>
            </a:r>
            <a:r>
              <a:rPr lang="en-US" sz="1700" dirty="0" err="1"/>
              <a:t>costruzione</a:t>
            </a:r>
            <a:r>
              <a:rPr lang="en-US" sz="1700" dirty="0"/>
              <a:t> </a:t>
            </a:r>
            <a:r>
              <a:rPr lang="en-US" sz="1700" dirty="0" err="1"/>
              <a:t>sociale</a:t>
            </a:r>
            <a:r>
              <a:rPr lang="en-US" sz="1700" dirty="0"/>
              <a:t> </a:t>
            </a:r>
            <a:r>
              <a:rPr lang="en-US" sz="1700" dirty="0" err="1"/>
              <a:t>che</a:t>
            </a:r>
            <a:r>
              <a:rPr lang="en-US" sz="1700" dirty="0"/>
              <a:t> </a:t>
            </a:r>
            <a:r>
              <a:rPr lang="en-US" sz="1700" dirty="0" err="1"/>
              <a:t>possono</a:t>
            </a:r>
            <a:r>
              <a:rPr lang="en-US" sz="1700" dirty="0"/>
              <a:t> </a:t>
            </a:r>
            <a:r>
              <a:rPr lang="en-US" sz="1700" dirty="0" err="1"/>
              <a:t>così</a:t>
            </a:r>
            <a:r>
              <a:rPr lang="en-US" sz="1700" dirty="0"/>
              <a:t> far merger, le </a:t>
            </a:r>
            <a:r>
              <a:rPr lang="en-US" sz="1700" dirty="0" err="1"/>
              <a:t>relazioni</a:t>
            </a:r>
            <a:r>
              <a:rPr lang="en-US" sz="1700" dirty="0"/>
              <a:t> di </a:t>
            </a:r>
            <a:r>
              <a:rPr lang="en-US" sz="1700" dirty="0" err="1"/>
              <a:t>discriminazione</a:t>
            </a:r>
            <a:r>
              <a:rPr lang="en-US" sz="1700" dirty="0"/>
              <a:t>, di </a:t>
            </a:r>
            <a:r>
              <a:rPr lang="en-US" sz="1700" dirty="0" err="1"/>
              <a:t>potere</a:t>
            </a:r>
            <a:r>
              <a:rPr lang="en-US" sz="1700" dirty="0"/>
              <a:t> </a:t>
            </a:r>
            <a:r>
              <a:rPr lang="en-US" sz="1700" dirty="0" err="1"/>
              <a:t>mimetizzato</a:t>
            </a:r>
            <a:r>
              <a:rPr lang="en-US" sz="1700" dirty="0"/>
              <a:t>, </a:t>
            </a:r>
            <a:r>
              <a:rPr lang="en-US" sz="1700" dirty="0" err="1"/>
              <a:t>dilinguaggi</a:t>
            </a:r>
            <a:r>
              <a:rPr lang="en-US" sz="1700" dirty="0"/>
              <a:t> </a:t>
            </a:r>
            <a:r>
              <a:rPr lang="en-US" sz="1700" dirty="0" err="1"/>
              <a:t>asimmetrici</a:t>
            </a:r>
            <a:r>
              <a:rPr lang="en-US" sz="1700" dirty="0"/>
              <a:t>, di </a:t>
            </a:r>
            <a:r>
              <a:rPr lang="en-US" sz="1700" dirty="0" err="1"/>
              <a:t>disattenzione</a:t>
            </a:r>
            <a:r>
              <a:rPr lang="en-US" sz="1700" dirty="0"/>
              <a:t> ai </a:t>
            </a:r>
            <a:r>
              <a:rPr lang="en-US" sz="1700" dirty="0" err="1"/>
              <a:t>temi</a:t>
            </a:r>
            <a:r>
              <a:rPr lang="en-US" sz="1700" dirty="0"/>
              <a:t> di </a:t>
            </a:r>
            <a:r>
              <a:rPr lang="en-US" sz="1700" dirty="0" err="1"/>
              <a:t>genere</a:t>
            </a:r>
            <a:r>
              <a:rPr lang="en-US" sz="1700" dirty="0"/>
              <a:t> e </a:t>
            </a:r>
            <a:r>
              <a:rPr lang="en-US" sz="1700" dirty="0" err="1"/>
              <a:t>considera</a:t>
            </a:r>
            <a:r>
              <a:rPr lang="en-US" sz="1700" dirty="0"/>
              <a:t> le </a:t>
            </a:r>
            <a:r>
              <a:rPr lang="en-US" sz="1700" dirty="0" err="1"/>
              <a:t>esperienze</a:t>
            </a:r>
            <a:r>
              <a:rPr lang="en-US" sz="1700" dirty="0"/>
              <a:t> determinate </a:t>
            </a:r>
            <a:r>
              <a:rPr lang="en-US" sz="1700" dirty="0" err="1"/>
              <a:t>dalle</a:t>
            </a:r>
            <a:r>
              <a:rPr lang="en-US" sz="1700" dirty="0"/>
              <a:t> </a:t>
            </a:r>
            <a:r>
              <a:rPr lang="en-US" sz="1700" dirty="0" err="1"/>
              <a:t>strutture</a:t>
            </a:r>
            <a:r>
              <a:rPr lang="en-US" sz="1700" dirty="0"/>
              <a:t> di </a:t>
            </a:r>
            <a:r>
              <a:rPr lang="en-US" sz="1700" dirty="0" err="1"/>
              <a:t>potere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30988542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4C829-4AC3-6D34-26E6-4108F554B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T" dirty="0"/>
              <a:t>Action research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6A3A685F-9134-1BFF-8324-AE1D8CD98A9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9" t="23438" r="14621" b="24268"/>
          <a:stretch>
            <a:fillRect/>
          </a:stretch>
        </p:blipFill>
        <p:spPr bwMode="auto">
          <a:xfrm>
            <a:off x="2156257" y="1322680"/>
            <a:ext cx="8220862" cy="4717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8717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2587ECF-85E9-4393-9D87-8EB6F3F6C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5FB657-7193-E767-1EE9-CA717290F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-510724"/>
            <a:ext cx="5893952" cy="1942810"/>
          </a:xfrm>
        </p:spPr>
        <p:txBody>
          <a:bodyPr anchor="b">
            <a:normAutofit/>
          </a:bodyPr>
          <a:lstStyle/>
          <a:p>
            <a:pPr algn="ctr"/>
            <a:r>
              <a:rPr lang="en-IT" sz="4000" dirty="0"/>
              <a:t>Action research/</a:t>
            </a:r>
            <a:br>
              <a:rPr lang="en-IT" sz="4000" dirty="0"/>
            </a:br>
            <a:r>
              <a:rPr lang="en-IT" sz="4000" dirty="0"/>
              <a:t>Ricerca azione</a:t>
            </a:r>
          </a:p>
        </p:txBody>
      </p:sp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929316B5-7A34-438E-FD27-75D5BA3782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74839" y="1814052"/>
            <a:ext cx="7176303" cy="5225700"/>
          </a:xfrm>
        </p:spPr>
        <p:txBody>
          <a:bodyPr>
            <a:noAutofit/>
          </a:bodyPr>
          <a:lstStyle/>
          <a:p>
            <a:pPr lvl="1">
              <a:buFontTx/>
              <a:buChar char="-"/>
            </a:pPr>
            <a:r>
              <a:rPr lang="it-IT" sz="2000" dirty="0">
                <a:latin typeface="Tw Cen MT" charset="0"/>
                <a:cs typeface="Arial" charset="0"/>
              </a:rPr>
              <a:t>Progetto razionale di azione sociale composto da un</a:t>
            </a:r>
            <a:r>
              <a:rPr lang="ja-JP" altLang="it-IT" sz="2000">
                <a:latin typeface="Tw Cen MT" charset="0"/>
                <a:cs typeface="Arial" charset="0"/>
              </a:rPr>
              <a:t>’</a:t>
            </a:r>
            <a:r>
              <a:rPr lang="it-IT" altLang="ja-JP" sz="2000" dirty="0">
                <a:latin typeface="Tw Cen MT" charset="0"/>
                <a:cs typeface="Arial" charset="0"/>
              </a:rPr>
              <a:t>integrazione di attività di ricerca, formazione e intervento volta a cambiamenti individuali e collettivi</a:t>
            </a:r>
          </a:p>
          <a:p>
            <a:pPr lvl="1">
              <a:buFontTx/>
              <a:buChar char="-"/>
            </a:pPr>
            <a:endParaRPr lang="it-IT" sz="2000" dirty="0">
              <a:latin typeface="Tw Cen MT" charset="0"/>
              <a:cs typeface="Arial" charset="0"/>
            </a:endParaRPr>
          </a:p>
          <a:p>
            <a:pPr lvl="1">
              <a:buFontTx/>
              <a:buChar char="-"/>
            </a:pPr>
            <a:r>
              <a:rPr lang="it-IT" sz="2000" dirty="0">
                <a:latin typeface="Tw Cen MT" charset="0"/>
                <a:cs typeface="Arial" charset="0"/>
              </a:rPr>
              <a:t>Sequenza epistemologica rispetto ad un fenomeno sociale composta da pianificazione, azione e verifica degli effetti, in un procedere a spirale</a:t>
            </a:r>
          </a:p>
          <a:p>
            <a:pPr lvl="1">
              <a:buFontTx/>
              <a:buChar char="-"/>
            </a:pPr>
            <a:endParaRPr lang="it-IT" sz="2000" dirty="0">
              <a:latin typeface="Tw Cen MT" charset="0"/>
              <a:cs typeface="Arial" charset="0"/>
            </a:endParaRPr>
          </a:p>
          <a:p>
            <a:pPr lvl="1">
              <a:buFontTx/>
              <a:buChar char="-"/>
            </a:pPr>
            <a:r>
              <a:rPr lang="it-IT" sz="2000" dirty="0">
                <a:latin typeface="Tw Cen MT" charset="0"/>
                <a:cs typeface="Arial" charset="0"/>
              </a:rPr>
              <a:t>Processo sociale di conoscenza e cambiamento che coinvolge le dimensioni consce ed inconsce, individuali e collettive</a:t>
            </a:r>
          </a:p>
          <a:p>
            <a:pPr lvl="1">
              <a:buFontTx/>
              <a:buChar char="-"/>
            </a:pPr>
            <a:endParaRPr lang="it-IT" sz="2000" dirty="0">
              <a:latin typeface="Tw Cen MT" charset="0"/>
              <a:cs typeface="Arial" charset="0"/>
            </a:endParaRPr>
          </a:p>
          <a:p>
            <a:pPr lvl="1">
              <a:buFontTx/>
              <a:buChar char="-"/>
            </a:pPr>
            <a:r>
              <a:rPr lang="it-IT" sz="2000" dirty="0">
                <a:latin typeface="Tw Cen MT" charset="0"/>
                <a:cs typeface="Arial" charset="0"/>
              </a:rPr>
              <a:t>Organizzazione temporanea finalizzata al cambiamento e </a:t>
            </a:r>
            <a:r>
              <a:rPr lang="it-IT" sz="2000" dirty="0" err="1">
                <a:latin typeface="Tw Cen MT" charset="0"/>
                <a:cs typeface="Arial" charset="0"/>
              </a:rPr>
              <a:t>all</a:t>
            </a:r>
            <a:r>
              <a:rPr lang="ja-JP" altLang="it-IT" sz="2000">
                <a:latin typeface="Tw Cen MT" charset="0"/>
                <a:cs typeface="Arial" charset="0"/>
              </a:rPr>
              <a:t>’</a:t>
            </a:r>
            <a:r>
              <a:rPr lang="it-IT" altLang="ja-JP" sz="2000" dirty="0">
                <a:latin typeface="Tw Cen MT" charset="0"/>
                <a:cs typeface="Arial" charset="0"/>
              </a:rPr>
              <a:t>apprendimento collettivo</a:t>
            </a:r>
          </a:p>
          <a:p>
            <a:pPr lvl="1">
              <a:buFontTx/>
              <a:buChar char="-"/>
            </a:pPr>
            <a:endParaRPr lang="it-IT" sz="2000" dirty="0">
              <a:latin typeface="Tw Cen MT" charset="0"/>
              <a:cs typeface="Arial" charset="0"/>
            </a:endParaRPr>
          </a:p>
          <a:p>
            <a:pPr lvl="1">
              <a:buFontTx/>
              <a:buChar char="-"/>
            </a:pPr>
            <a:r>
              <a:rPr lang="it-IT" sz="2000" dirty="0">
                <a:latin typeface="Tw Cen MT" charset="0"/>
                <a:cs typeface="Arial" charset="0"/>
              </a:rPr>
              <a:t>Può avvalersi di tutti gli strumenti di ricerca</a:t>
            </a:r>
          </a:p>
        </p:txBody>
      </p:sp>
      <p:pic>
        <p:nvPicPr>
          <p:cNvPr id="8" name="Graphic 7" descr="Head with Gears">
            <a:extLst>
              <a:ext uri="{FF2B5EF4-FFF2-40B4-BE49-F238E27FC236}">
                <a16:creationId xmlns:a16="http://schemas.microsoft.com/office/drawing/2014/main" id="{8FB592FA-9486-0D7D-EACE-F2138F945E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88424" y="646206"/>
            <a:ext cx="5365375" cy="536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69512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924A4C-A4C9-7044-81A4-E3F80698A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en-US" sz="5400" dirty="0" err="1"/>
              <a:t>Mettere</a:t>
            </a:r>
            <a:r>
              <a:rPr lang="en-US" sz="5400" dirty="0"/>
              <a:t> </a:t>
            </a:r>
            <a:r>
              <a:rPr lang="en-US" sz="5400" dirty="0" err="1"/>
              <a:t>tutto</a:t>
            </a:r>
            <a:r>
              <a:rPr lang="en-US" sz="5400" dirty="0"/>
              <a:t> </a:t>
            </a:r>
            <a:r>
              <a:rPr lang="en-US" sz="5400" dirty="0" err="1"/>
              <a:t>insieme</a:t>
            </a:r>
            <a:endParaRPr lang="en-US" sz="5400" dirty="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C45549B-89E6-A64F-91E3-FB4634C01F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26418" y="552091"/>
            <a:ext cx="6224335" cy="5431536"/>
          </a:xfrm>
        </p:spPr>
        <p:txBody>
          <a:bodyPr anchor="ctr">
            <a:normAutofit/>
          </a:bodyPr>
          <a:lstStyle/>
          <a:p>
            <a:r>
              <a:rPr lang="en-US" sz="2200" dirty="0" err="1"/>
              <a:t>Quando</a:t>
            </a:r>
            <a:r>
              <a:rPr lang="en-US" sz="2200" dirty="0"/>
              <a:t> la </a:t>
            </a:r>
            <a:r>
              <a:rPr lang="en-US" sz="2200" dirty="0" err="1"/>
              <a:t>ricerca</a:t>
            </a:r>
            <a:r>
              <a:rPr lang="en-US" sz="2200" dirty="0"/>
              <a:t> </a:t>
            </a:r>
            <a:r>
              <a:rPr lang="en-US" sz="2200" dirty="0" err="1"/>
              <a:t>organizzativa</a:t>
            </a:r>
            <a:r>
              <a:rPr lang="en-US" sz="2200" dirty="0"/>
              <a:t> </a:t>
            </a:r>
            <a:r>
              <a:rPr lang="en-US" sz="2200" dirty="0" err="1"/>
              <a:t>si</a:t>
            </a:r>
            <a:r>
              <a:rPr lang="en-US" sz="2200" dirty="0"/>
              <a:t> </a:t>
            </a:r>
            <a:r>
              <a:rPr lang="en-US" sz="2200" dirty="0" err="1"/>
              <a:t>basa</a:t>
            </a:r>
            <a:r>
              <a:rPr lang="en-US" sz="2200" dirty="0"/>
              <a:t> </a:t>
            </a:r>
            <a:r>
              <a:rPr lang="en-US" sz="2200" dirty="0" err="1"/>
              <a:t>su</a:t>
            </a:r>
            <a:r>
              <a:rPr lang="en-US" sz="2200" dirty="0"/>
              <a:t> </a:t>
            </a:r>
            <a:r>
              <a:rPr lang="en-US" sz="2200" dirty="0" err="1"/>
              <a:t>dati</a:t>
            </a:r>
            <a:r>
              <a:rPr lang="en-US" sz="2200" dirty="0"/>
              <a:t> </a:t>
            </a:r>
            <a:r>
              <a:rPr lang="en-US" sz="2200" dirty="0" err="1"/>
              <a:t>scientifici</a:t>
            </a:r>
            <a:r>
              <a:rPr lang="en-US" sz="2200" dirty="0"/>
              <a:t>, </a:t>
            </a:r>
            <a:r>
              <a:rPr lang="en-US" sz="2200" dirty="0" err="1"/>
              <a:t>possiamo</a:t>
            </a:r>
            <a:r>
              <a:rPr lang="en-US" sz="2200" dirty="0"/>
              <a:t> </a:t>
            </a:r>
            <a:r>
              <a:rPr lang="en-US" sz="2200" dirty="0" err="1"/>
              <a:t>ottenere</a:t>
            </a:r>
            <a:r>
              <a:rPr lang="en-US" sz="2200" dirty="0"/>
              <a:t> </a:t>
            </a:r>
            <a:r>
              <a:rPr lang="en-US" sz="2200" dirty="0" err="1"/>
              <a:t>una</a:t>
            </a:r>
            <a:r>
              <a:rPr lang="en-US" sz="2200" dirty="0"/>
              <a:t> </a:t>
            </a:r>
            <a:r>
              <a:rPr lang="en-US" sz="2200" dirty="0" err="1"/>
              <a:t>visione</a:t>
            </a:r>
            <a:r>
              <a:rPr lang="en-US" sz="2200" dirty="0"/>
              <a:t> </a:t>
            </a:r>
            <a:r>
              <a:rPr lang="en-US" sz="2200" dirty="0" err="1"/>
              <a:t>più</a:t>
            </a:r>
            <a:r>
              <a:rPr lang="en-US" sz="2200" dirty="0"/>
              <a:t> </a:t>
            </a:r>
            <a:r>
              <a:rPr lang="en-US" sz="2200" dirty="0" err="1"/>
              <a:t>accurata</a:t>
            </a:r>
            <a:r>
              <a:rPr lang="en-US" sz="2200" dirty="0"/>
              <a:t> di come le </a:t>
            </a:r>
            <a:r>
              <a:rPr lang="en-US" sz="2200" dirty="0" err="1"/>
              <a:t>persone</a:t>
            </a:r>
            <a:r>
              <a:rPr lang="en-US" sz="2200" dirty="0"/>
              <a:t> </a:t>
            </a:r>
            <a:r>
              <a:rPr lang="en-US" sz="2200" dirty="0" err="1"/>
              <a:t>vivono</a:t>
            </a:r>
            <a:r>
              <a:rPr lang="en-US" sz="2200" dirty="0"/>
              <a:t> e </a:t>
            </a:r>
            <a:r>
              <a:rPr lang="en-US" sz="2200" dirty="0" err="1"/>
              <a:t>si</a:t>
            </a:r>
            <a:r>
              <a:rPr lang="en-US" sz="2200" dirty="0"/>
              <a:t> </a:t>
            </a:r>
            <a:r>
              <a:rPr lang="en-US" sz="2200" dirty="0" err="1"/>
              <a:t>comportano</a:t>
            </a:r>
            <a:endParaRPr lang="en-US" sz="2200" dirty="0"/>
          </a:p>
          <a:p>
            <a:r>
              <a:rPr lang="en-US" sz="2200" dirty="0"/>
              <a:t>Il </a:t>
            </a:r>
            <a:r>
              <a:rPr lang="en-US" sz="2200" dirty="0" err="1"/>
              <a:t>metodo</a:t>
            </a:r>
            <a:r>
              <a:rPr lang="en-US" sz="2200" dirty="0"/>
              <a:t> </a:t>
            </a:r>
            <a:r>
              <a:rPr lang="en-US" sz="2200" dirty="0" err="1"/>
              <a:t>scientifico</a:t>
            </a:r>
            <a:r>
              <a:rPr lang="en-US" sz="2200" dirty="0"/>
              <a:t> include: </a:t>
            </a:r>
          </a:p>
          <a:p>
            <a:pPr lvl="1"/>
            <a:r>
              <a:rPr lang="en-US" sz="2200" dirty="0" err="1"/>
              <a:t>Porre</a:t>
            </a:r>
            <a:r>
              <a:rPr lang="en-US" sz="2200" dirty="0"/>
              <a:t> </a:t>
            </a:r>
            <a:r>
              <a:rPr lang="en-US" sz="2200" dirty="0" err="1"/>
              <a:t>una</a:t>
            </a:r>
            <a:r>
              <a:rPr lang="en-US" sz="2200" dirty="0"/>
              <a:t> </a:t>
            </a:r>
            <a:r>
              <a:rPr lang="en-US" sz="2200" dirty="0" err="1"/>
              <a:t>domanda</a:t>
            </a:r>
            <a:endParaRPr lang="en-US" sz="2200" dirty="0"/>
          </a:p>
          <a:p>
            <a:pPr lvl="1"/>
            <a:r>
              <a:rPr lang="en-US" sz="2200" dirty="0" err="1"/>
              <a:t>Rivedere</a:t>
            </a:r>
            <a:r>
              <a:rPr lang="en-US" sz="2200" dirty="0"/>
              <a:t> </a:t>
            </a:r>
            <a:r>
              <a:rPr lang="en-US" sz="2200" dirty="0" err="1"/>
              <a:t>gli</a:t>
            </a:r>
            <a:r>
              <a:rPr lang="en-US" sz="2200" dirty="0"/>
              <a:t> </a:t>
            </a:r>
            <a:r>
              <a:rPr lang="en-US" sz="2200" dirty="0" err="1"/>
              <a:t>studi</a:t>
            </a:r>
            <a:r>
              <a:rPr lang="en-US" sz="2200" dirty="0"/>
              <a:t> </a:t>
            </a:r>
            <a:r>
              <a:rPr lang="en-US" sz="2200" dirty="0" err="1"/>
              <a:t>esistenti</a:t>
            </a:r>
            <a:r>
              <a:rPr lang="en-US" sz="2200" dirty="0"/>
              <a:t> </a:t>
            </a:r>
          </a:p>
          <a:p>
            <a:pPr lvl="1"/>
            <a:r>
              <a:rPr lang="en-US" sz="2200" dirty="0" err="1"/>
              <a:t>Impostare</a:t>
            </a:r>
            <a:r>
              <a:rPr lang="en-US" sz="2200" dirty="0"/>
              <a:t> un </a:t>
            </a:r>
            <a:r>
              <a:rPr lang="en-US" sz="2200" dirty="0" err="1"/>
              <a:t>metodo</a:t>
            </a:r>
            <a:endParaRPr lang="en-US" sz="2200" dirty="0"/>
          </a:p>
          <a:p>
            <a:pPr lvl="1"/>
            <a:r>
              <a:rPr lang="en-US" sz="2200" dirty="0" err="1"/>
              <a:t>Trarre</a:t>
            </a:r>
            <a:r>
              <a:rPr lang="en-US" sz="2200" dirty="0"/>
              <a:t> </a:t>
            </a:r>
            <a:r>
              <a:rPr lang="en-US" sz="2200" dirty="0" err="1"/>
              <a:t>una</a:t>
            </a:r>
            <a:r>
              <a:rPr lang="en-US" sz="2200" dirty="0"/>
              <a:t> </a:t>
            </a:r>
            <a:r>
              <a:rPr lang="en-US" sz="2200" dirty="0" err="1"/>
              <a:t>conclusione</a:t>
            </a:r>
            <a:endParaRPr lang="en-US" sz="2200" dirty="0"/>
          </a:p>
          <a:p>
            <a:pPr lvl="1"/>
            <a:r>
              <a:rPr lang="en-US" sz="2200" dirty="0" err="1"/>
              <a:t>riportare</a:t>
            </a:r>
            <a:r>
              <a:rPr lang="en-US" sz="2200" dirty="0"/>
              <a:t> </a:t>
            </a:r>
            <a:r>
              <a:rPr lang="en-US" sz="2200" dirty="0" err="1"/>
              <a:t>i</a:t>
            </a:r>
            <a:r>
              <a:rPr lang="en-US" sz="2200" dirty="0"/>
              <a:t> </a:t>
            </a:r>
            <a:r>
              <a:rPr lang="en-US" sz="2200" dirty="0" err="1"/>
              <a:t>risultati</a:t>
            </a:r>
            <a:endParaRPr lang="en-US" sz="2200" dirty="0"/>
          </a:p>
          <a:p>
            <a:r>
              <a:rPr lang="en-US" sz="2200" dirty="0" err="1"/>
              <a:t>Gli</a:t>
            </a:r>
            <a:r>
              <a:rPr lang="en-US" sz="2200" dirty="0"/>
              <a:t>/le analist3 </a:t>
            </a:r>
            <a:r>
              <a:rPr lang="en-US" sz="2200" dirty="0" err="1"/>
              <a:t>scelgono</a:t>
            </a:r>
            <a:r>
              <a:rPr lang="en-US" sz="2200" dirty="0"/>
              <a:t> un </a:t>
            </a:r>
            <a:r>
              <a:rPr lang="en-US" sz="2200" dirty="0" err="1"/>
              <a:t>approccio</a:t>
            </a:r>
            <a:r>
              <a:rPr lang="en-US" sz="2200" dirty="0"/>
              <a:t> di </a:t>
            </a:r>
            <a:r>
              <a:rPr lang="en-US" sz="2200" dirty="0" err="1"/>
              <a:t>ricerca</a:t>
            </a:r>
            <a:r>
              <a:rPr lang="en-US" sz="2200" dirty="0"/>
              <a:t> </a:t>
            </a:r>
            <a:r>
              <a:rPr lang="en-US" sz="2200" dirty="0" err="1"/>
              <a:t>basato</a:t>
            </a:r>
            <a:r>
              <a:rPr lang="en-US" sz="2200" dirty="0"/>
              <a:t> </a:t>
            </a:r>
            <a:r>
              <a:rPr lang="en-US" sz="2200" dirty="0" err="1"/>
              <a:t>sulla</a:t>
            </a:r>
            <a:r>
              <a:rPr lang="en-US" sz="2200" dirty="0"/>
              <a:t> </a:t>
            </a:r>
            <a:r>
              <a:rPr lang="en-US" sz="2200" dirty="0" err="1"/>
              <a:t>domanda</a:t>
            </a:r>
            <a:r>
              <a:rPr lang="en-US" sz="2200" dirty="0"/>
              <a:t> </a:t>
            </a:r>
            <a:r>
              <a:rPr lang="en-US" sz="2200" dirty="0" err="1"/>
              <a:t>che</a:t>
            </a:r>
            <a:r>
              <a:rPr lang="en-US" sz="2200" dirty="0"/>
              <a:t> </a:t>
            </a:r>
            <a:r>
              <a:rPr lang="en-US" sz="2200" dirty="0" err="1"/>
              <a:t>viene</a:t>
            </a:r>
            <a:r>
              <a:rPr lang="en-US" sz="2200" dirty="0"/>
              <a:t> </a:t>
            </a:r>
            <a:r>
              <a:rPr lang="en-US" sz="2200" dirty="0" err="1"/>
              <a:t>posta</a:t>
            </a:r>
            <a:r>
              <a:rPr lang="en-US" sz="2200" dirty="0"/>
              <a:t>, </a:t>
            </a:r>
            <a:r>
              <a:rPr lang="en-US" sz="2200" dirty="0" err="1"/>
              <a:t>inclusi</a:t>
            </a:r>
            <a:r>
              <a:rPr lang="en-US" sz="2200" dirty="0"/>
              <a:t> </a:t>
            </a:r>
            <a:r>
              <a:rPr lang="en-US" sz="2200" dirty="0" err="1"/>
              <a:t>sondaggi</a:t>
            </a:r>
            <a:r>
              <a:rPr lang="en-US" sz="2200" dirty="0"/>
              <a:t>, </a:t>
            </a:r>
            <a:r>
              <a:rPr lang="en-US" sz="2200" dirty="0" err="1"/>
              <a:t>ricerca</a:t>
            </a:r>
            <a:r>
              <a:rPr lang="en-US" sz="2200" dirty="0"/>
              <a:t> </a:t>
            </a:r>
            <a:r>
              <a:rPr lang="en-US" sz="2200" dirty="0" err="1"/>
              <a:t>sul</a:t>
            </a:r>
            <a:r>
              <a:rPr lang="en-US" sz="2200" dirty="0"/>
              <a:t> campo, </a:t>
            </a:r>
            <a:r>
              <a:rPr lang="en-US" sz="2200" dirty="0" err="1"/>
              <a:t>osservazione</a:t>
            </a:r>
            <a:r>
              <a:rPr lang="en-US" sz="2200" dirty="0"/>
              <a:t> </a:t>
            </a:r>
            <a:r>
              <a:rPr lang="en-US" sz="2200" dirty="0" err="1"/>
              <a:t>partecipante</a:t>
            </a:r>
            <a:r>
              <a:rPr lang="en-US" sz="2200" dirty="0"/>
              <a:t>, </a:t>
            </a:r>
            <a:r>
              <a:rPr lang="en-US" sz="2200" dirty="0" err="1"/>
              <a:t>etnografia</a:t>
            </a:r>
            <a:r>
              <a:rPr lang="en-US" sz="2200" dirty="0"/>
              <a:t>, studio di </a:t>
            </a:r>
            <a:r>
              <a:rPr lang="en-US" sz="2200" dirty="0" err="1"/>
              <a:t>casi</a:t>
            </a:r>
            <a:r>
              <a:rPr lang="en-US" sz="2200" dirty="0"/>
              <a:t>, </a:t>
            </a:r>
            <a:r>
              <a:rPr lang="en-US" sz="2200" dirty="0" err="1"/>
              <a:t>esperimenti</a:t>
            </a:r>
            <a:r>
              <a:rPr lang="en-US" sz="2200" dirty="0"/>
              <a:t> o </a:t>
            </a:r>
            <a:r>
              <a:rPr lang="en-US" sz="2200" dirty="0" err="1"/>
              <a:t>analisi</a:t>
            </a:r>
            <a:r>
              <a:rPr lang="en-US" sz="2200" dirty="0"/>
              <a:t> di </a:t>
            </a:r>
            <a:r>
              <a:rPr lang="en-US" sz="2200" dirty="0" err="1"/>
              <a:t>dati</a:t>
            </a:r>
            <a:r>
              <a:rPr lang="en-US" sz="2200" dirty="0"/>
              <a:t> </a:t>
            </a:r>
            <a:r>
              <a:rPr lang="en-US" sz="2200" dirty="0" err="1"/>
              <a:t>secondari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37687053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5FE10-FD38-AA2E-AC3B-427F3B7B6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6"/>
            <a:ext cx="6586491" cy="167660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>
                <a:latin typeface="+mj-lt"/>
              </a:rPr>
              <a:t>Analisi organizzativa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BCD248-60E2-19D7-2C39-7D394A56FE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0" y="2069564"/>
            <a:ext cx="6586489" cy="415917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700" dirty="0" err="1"/>
              <a:t>Determinare</a:t>
            </a:r>
            <a:r>
              <a:rPr lang="en-US" sz="1700" dirty="0"/>
              <a:t> </a:t>
            </a:r>
            <a:r>
              <a:rPr lang="en-US" sz="1700" dirty="0" err="1"/>
              <a:t>gli</a:t>
            </a:r>
            <a:r>
              <a:rPr lang="en-US" sz="1700" dirty="0"/>
              <a:t> </a:t>
            </a:r>
            <a:r>
              <a:rPr lang="en-US" sz="1700" dirty="0" err="1"/>
              <a:t>strumenti</a:t>
            </a:r>
            <a:r>
              <a:rPr lang="en-US" sz="1700" dirty="0"/>
              <a:t> e I </a:t>
            </a:r>
            <a:r>
              <a:rPr lang="en-US" sz="1700" dirty="0" err="1"/>
              <a:t>metodi</a:t>
            </a:r>
            <a:r>
              <a:rPr lang="en-US" sz="1700" dirty="0"/>
              <a:t> con cui </a:t>
            </a:r>
            <a:r>
              <a:rPr lang="en-US" sz="1700" dirty="0" err="1"/>
              <a:t>si</a:t>
            </a:r>
            <a:r>
              <a:rPr lang="en-US" sz="1700" dirty="0"/>
              <a:t> </a:t>
            </a:r>
            <a:r>
              <a:rPr lang="en-US" sz="1700" dirty="0" err="1"/>
              <a:t>costruisce</a:t>
            </a:r>
            <a:r>
              <a:rPr lang="en-US" sz="1700" dirty="0"/>
              <a:t> un “</a:t>
            </a:r>
            <a:r>
              <a:rPr lang="en-US" sz="1700" i="1" dirty="0" err="1"/>
              <a:t>disegno</a:t>
            </a:r>
            <a:r>
              <a:rPr lang="en-US" sz="1700" i="1" dirty="0"/>
              <a:t> di </a:t>
            </a:r>
            <a:r>
              <a:rPr lang="en-US" sz="1700" i="1" dirty="0" err="1"/>
              <a:t>ricerca</a:t>
            </a:r>
            <a:r>
              <a:rPr lang="en-US" sz="1700" i="1" dirty="0"/>
              <a:t>” </a:t>
            </a:r>
            <a:r>
              <a:rPr lang="en-US" sz="1700" dirty="0"/>
              <a:t>per </a:t>
            </a:r>
            <a:r>
              <a:rPr lang="en-US" sz="1700" dirty="0" err="1"/>
              <a:t>raccogliere</a:t>
            </a:r>
            <a:r>
              <a:rPr lang="en-US" sz="1700" dirty="0"/>
              <a:t> </a:t>
            </a:r>
            <a:r>
              <a:rPr lang="en-US" sz="1700" dirty="0" err="1"/>
              <a:t>informazioni</a:t>
            </a:r>
            <a:r>
              <a:rPr lang="en-US" sz="1700" dirty="0"/>
              <a:t> </a:t>
            </a:r>
            <a:r>
              <a:rPr lang="en-US" sz="1700" dirty="0" err="1"/>
              <a:t>sulle</a:t>
            </a:r>
            <a:r>
              <a:rPr lang="en-US" sz="1700" dirty="0"/>
              <a:t> </a:t>
            </a:r>
            <a:r>
              <a:rPr lang="en-US" sz="1700" dirty="0" err="1"/>
              <a:t>organizzazioni</a:t>
            </a:r>
            <a:r>
              <a:rPr lang="en-US" sz="1700" dirty="0"/>
              <a:t>, </a:t>
            </a:r>
            <a:r>
              <a:rPr lang="en-US" sz="1700" dirty="0" err="1"/>
              <a:t>concentrandosi</a:t>
            </a:r>
            <a:r>
              <a:rPr lang="en-US" sz="1700" dirty="0"/>
              <a:t> in </a:t>
            </a:r>
            <a:r>
              <a:rPr lang="en-US" sz="1700" dirty="0" err="1"/>
              <a:t>particolare</a:t>
            </a:r>
            <a:r>
              <a:rPr lang="en-US" sz="1700" dirty="0"/>
              <a:t> </a:t>
            </a:r>
            <a:r>
              <a:rPr lang="en-US" sz="1700" dirty="0" err="1"/>
              <a:t>su</a:t>
            </a:r>
            <a:r>
              <a:rPr lang="en-US" sz="1700" dirty="0"/>
              <a:t>:</a:t>
            </a:r>
          </a:p>
          <a:p>
            <a:pPr lvl="1"/>
            <a:r>
              <a:rPr lang="en-US" sz="1700" dirty="0" err="1"/>
              <a:t>Identificazione</a:t>
            </a:r>
            <a:r>
              <a:rPr lang="en-US" sz="1700" dirty="0"/>
              <a:t> e “</a:t>
            </a:r>
            <a:r>
              <a:rPr lang="en-US" sz="1700" dirty="0" err="1"/>
              <a:t>classificazione</a:t>
            </a:r>
            <a:r>
              <a:rPr lang="en-US" sz="1700" dirty="0"/>
              <a:t>” </a:t>
            </a:r>
            <a:r>
              <a:rPr lang="en-US" sz="1700" dirty="0" err="1"/>
              <a:t>delle</a:t>
            </a:r>
            <a:r>
              <a:rPr lang="en-US" sz="1700" dirty="0"/>
              <a:t> </a:t>
            </a:r>
            <a:r>
              <a:rPr lang="en-US" sz="1700" dirty="0" err="1"/>
              <a:t>attività</a:t>
            </a:r>
            <a:r>
              <a:rPr lang="en-US" sz="1700" dirty="0"/>
              <a:t> (</a:t>
            </a:r>
            <a:r>
              <a:rPr lang="en-US" sz="1700" dirty="0" err="1"/>
              <a:t>formali</a:t>
            </a:r>
            <a:r>
              <a:rPr lang="en-US" sz="1700" dirty="0"/>
              <a:t>, </a:t>
            </a:r>
            <a:r>
              <a:rPr lang="en-US" sz="1700" dirty="0" err="1"/>
              <a:t>informali</a:t>
            </a:r>
            <a:r>
              <a:rPr lang="en-US" sz="1700" dirty="0"/>
              <a:t>)</a:t>
            </a:r>
          </a:p>
          <a:p>
            <a:pPr lvl="1"/>
            <a:r>
              <a:rPr lang="en-US" sz="1700" dirty="0" err="1"/>
              <a:t>Identificazione</a:t>
            </a:r>
            <a:r>
              <a:rPr lang="en-US" sz="1700" dirty="0"/>
              <a:t> e “</a:t>
            </a:r>
            <a:r>
              <a:rPr lang="en-US" sz="1700" dirty="0" err="1"/>
              <a:t>classificazione</a:t>
            </a:r>
            <a:r>
              <a:rPr lang="en-US" sz="1700" dirty="0"/>
              <a:t>” </a:t>
            </a:r>
            <a:r>
              <a:rPr lang="en-US" sz="1700" dirty="0" err="1"/>
              <a:t>dei</a:t>
            </a:r>
            <a:r>
              <a:rPr lang="en-US" sz="1700" dirty="0"/>
              <a:t> </a:t>
            </a:r>
            <a:r>
              <a:rPr lang="en-US" sz="1700" dirty="0" err="1"/>
              <a:t>centri</a:t>
            </a:r>
            <a:r>
              <a:rPr lang="en-US" sz="1700" dirty="0"/>
              <a:t> di </a:t>
            </a:r>
            <a:r>
              <a:rPr lang="en-US" sz="1700" dirty="0" err="1"/>
              <a:t>potere</a:t>
            </a:r>
            <a:r>
              <a:rPr lang="en-US" sz="1700" dirty="0"/>
              <a:t> (</a:t>
            </a:r>
            <a:r>
              <a:rPr lang="en-US" sz="1700" dirty="0" err="1"/>
              <a:t>autorità</a:t>
            </a:r>
            <a:r>
              <a:rPr lang="en-US" sz="1700" dirty="0"/>
              <a:t>, </a:t>
            </a:r>
            <a:r>
              <a:rPr lang="en-US" sz="1700" dirty="0" err="1"/>
              <a:t>potere</a:t>
            </a:r>
            <a:r>
              <a:rPr lang="en-US" sz="1700" dirty="0"/>
              <a:t>, </a:t>
            </a:r>
            <a:r>
              <a:rPr lang="en-US" sz="1700" dirty="0" err="1"/>
              <a:t>responsabilità</a:t>
            </a:r>
            <a:r>
              <a:rPr lang="en-US" sz="1700" dirty="0"/>
              <a:t>)</a:t>
            </a:r>
          </a:p>
          <a:p>
            <a:pPr lvl="1"/>
            <a:r>
              <a:rPr lang="en-US" sz="1700" dirty="0" err="1"/>
              <a:t>Descrivere</a:t>
            </a:r>
            <a:r>
              <a:rPr lang="en-US" sz="1700" dirty="0"/>
              <a:t> le </a:t>
            </a:r>
            <a:r>
              <a:rPr lang="en-US" sz="1700" dirty="0" err="1"/>
              <a:t>relazioni</a:t>
            </a:r>
            <a:r>
              <a:rPr lang="en-US" sz="1700" dirty="0"/>
              <a:t> </a:t>
            </a:r>
            <a:r>
              <a:rPr lang="en-US" sz="1700" dirty="0" err="1"/>
              <a:t>che</a:t>
            </a:r>
            <a:r>
              <a:rPr lang="en-US" sz="1700" dirty="0"/>
              <a:t> </a:t>
            </a:r>
            <a:r>
              <a:rPr lang="en-US" sz="1700" dirty="0" err="1"/>
              <a:t>collegano</a:t>
            </a:r>
            <a:r>
              <a:rPr lang="en-US" sz="1700" dirty="0"/>
              <a:t> </a:t>
            </a:r>
            <a:r>
              <a:rPr lang="en-US" sz="1700" dirty="0" err="1"/>
              <a:t>tra</a:t>
            </a:r>
            <a:r>
              <a:rPr lang="en-US" sz="1700" dirty="0"/>
              <a:t> </a:t>
            </a:r>
            <a:r>
              <a:rPr lang="en-US" sz="1700" dirty="0" err="1"/>
              <a:t>loro</a:t>
            </a:r>
            <a:r>
              <a:rPr lang="en-US" sz="1700" dirty="0"/>
              <a:t> I </a:t>
            </a:r>
            <a:r>
              <a:rPr lang="en-US" sz="1700" dirty="0" err="1"/>
              <a:t>soggetti</a:t>
            </a:r>
            <a:r>
              <a:rPr lang="en-US" sz="1700" dirty="0"/>
              <a:t> (e le </a:t>
            </a:r>
            <a:r>
              <a:rPr lang="en-US" sz="1700" dirty="0" err="1"/>
              <a:t>tecnologie</a:t>
            </a:r>
            <a:r>
              <a:rPr lang="en-US" sz="1700" dirty="0"/>
              <a:t>…) </a:t>
            </a:r>
          </a:p>
          <a:p>
            <a:pPr lvl="1"/>
            <a:r>
              <a:rPr lang="en-US" sz="1700" dirty="0" err="1"/>
              <a:t>Adottare</a:t>
            </a:r>
            <a:r>
              <a:rPr lang="en-US" sz="1700" dirty="0"/>
              <a:t> </a:t>
            </a:r>
            <a:r>
              <a:rPr lang="en-US" sz="1700" dirty="0" err="1"/>
              <a:t>schemi</a:t>
            </a:r>
            <a:r>
              <a:rPr lang="en-US" sz="1700" dirty="0"/>
              <a:t> </a:t>
            </a:r>
            <a:r>
              <a:rPr lang="en-US" sz="1700" dirty="0" err="1"/>
              <a:t>interpretativi</a:t>
            </a:r>
            <a:r>
              <a:rPr lang="en-US" sz="1700" dirty="0"/>
              <a:t> </a:t>
            </a:r>
            <a:r>
              <a:rPr lang="en-US" sz="1700" dirty="0" err="1"/>
              <a:t>basati</a:t>
            </a:r>
            <a:r>
              <a:rPr lang="en-US" sz="1700" dirty="0"/>
              <a:t> sui </a:t>
            </a:r>
            <a:r>
              <a:rPr lang="en-US" sz="1700" dirty="0" err="1"/>
              <a:t>dati</a:t>
            </a:r>
            <a:r>
              <a:rPr lang="en-US" sz="1700" dirty="0"/>
              <a:t>…</a:t>
            </a:r>
          </a:p>
          <a:p>
            <a:endParaRPr lang="en-US" sz="1700" dirty="0"/>
          </a:p>
          <a:p>
            <a:pPr marL="0" indent="0" algn="ctr">
              <a:buNone/>
            </a:pPr>
            <a:r>
              <a:rPr lang="en-US" sz="2400" i="1" dirty="0" err="1"/>
              <a:t>Analizzare</a:t>
            </a:r>
            <a:r>
              <a:rPr lang="en-US" sz="2400" i="1" dirty="0"/>
              <a:t> e </a:t>
            </a:r>
            <a:r>
              <a:rPr lang="en-US" sz="2400" i="1" dirty="0" err="1"/>
              <a:t>progettare</a:t>
            </a:r>
            <a:r>
              <a:rPr lang="en-US" sz="2400" i="1" dirty="0"/>
              <a:t> </a:t>
            </a:r>
            <a:r>
              <a:rPr lang="en-US" sz="2400" dirty="0"/>
              <a:t>le </a:t>
            </a:r>
            <a:r>
              <a:rPr lang="en-US" sz="2400" dirty="0" err="1"/>
              <a:t>organizzazioni</a:t>
            </a:r>
            <a:r>
              <a:rPr lang="en-US" sz="2400" dirty="0"/>
              <a:t> </a:t>
            </a:r>
            <a:r>
              <a:rPr lang="en-US" sz="2400" dirty="0" err="1"/>
              <a:t>sono</a:t>
            </a:r>
            <a:r>
              <a:rPr lang="en-US" sz="2400" dirty="0"/>
              <a:t> </a:t>
            </a:r>
            <a:r>
              <a:rPr lang="en-US" sz="2400" dirty="0" err="1"/>
              <a:t>aspetti</a:t>
            </a:r>
            <a:r>
              <a:rPr lang="en-US" sz="2400" dirty="0"/>
              <a:t> </a:t>
            </a:r>
            <a:r>
              <a:rPr lang="en-US" sz="2400" dirty="0" err="1"/>
              <a:t>della</a:t>
            </a:r>
            <a:r>
              <a:rPr lang="en-US" sz="2400" dirty="0"/>
              <a:t> </a:t>
            </a:r>
            <a:r>
              <a:rPr lang="en-US" sz="2400" dirty="0" err="1"/>
              <a:t>stessa</a:t>
            </a:r>
            <a:r>
              <a:rPr lang="en-US" sz="2400" dirty="0"/>
              <a:t> </a:t>
            </a:r>
            <a:r>
              <a:rPr lang="en-US" sz="2400" dirty="0" err="1"/>
              <a:t>attenzione</a:t>
            </a:r>
            <a:r>
              <a:rPr lang="en-US" sz="2400" dirty="0"/>
              <a:t> volta a </a:t>
            </a:r>
            <a:r>
              <a:rPr lang="en-US" sz="2400" dirty="0" err="1"/>
              <a:t>garantire</a:t>
            </a:r>
            <a:r>
              <a:rPr lang="en-US" sz="2400" dirty="0"/>
              <a:t> </a:t>
            </a:r>
            <a:r>
              <a:rPr lang="en-US" sz="2400" dirty="0" err="1"/>
              <a:t>l’attenzione</a:t>
            </a:r>
            <a:r>
              <a:rPr lang="en-US" sz="2400" dirty="0"/>
              <a:t> </a:t>
            </a:r>
            <a:r>
              <a:rPr lang="en-US" sz="2400" dirty="0" err="1"/>
              <a:t>necessaria</a:t>
            </a:r>
            <a:r>
              <a:rPr lang="en-US" sz="2400" dirty="0"/>
              <a:t> </a:t>
            </a:r>
            <a:r>
              <a:rPr lang="en-US" sz="2400" dirty="0" err="1"/>
              <a:t>allo</a:t>
            </a:r>
            <a:r>
              <a:rPr lang="en-US" sz="2400" dirty="0"/>
              <a:t> </a:t>
            </a:r>
            <a:r>
              <a:rPr lang="en-US" sz="2400" dirty="0" err="1"/>
              <a:t>sviluppo</a:t>
            </a:r>
            <a:r>
              <a:rPr lang="en-US" sz="2400" dirty="0"/>
              <a:t> </a:t>
            </a:r>
            <a:r>
              <a:rPr lang="en-US" sz="2400" dirty="0" err="1"/>
              <a:t>organizzativo</a:t>
            </a:r>
            <a:endParaRPr lang="en-US" sz="2400" dirty="0"/>
          </a:p>
          <a:p>
            <a:endParaRPr lang="en-US" sz="1700" dirty="0"/>
          </a:p>
          <a:p>
            <a:pPr lvl="1"/>
            <a:endParaRPr lang="en-US" sz="1700" dirty="0"/>
          </a:p>
        </p:txBody>
      </p:sp>
      <p:pic>
        <p:nvPicPr>
          <p:cNvPr id="5" name="Picture 4" descr="Formule matematiche complesse su una lavagna">
            <a:extLst>
              <a:ext uri="{FF2B5EF4-FFF2-40B4-BE49-F238E27FC236}">
                <a16:creationId xmlns:a16="http://schemas.microsoft.com/office/drawing/2014/main" id="{44E98336-AE6C-3AEE-F47F-AE2F82DF8A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290" r="18366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8995560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42C26-4603-075D-845C-E1A8A326E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365125"/>
            <a:ext cx="4840010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100" b="1">
                <a:latin typeface="+mj-lt"/>
              </a:rPr>
              <a:t>Progettazione organizzativa: obiettivi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8F7C1C-0F55-DC21-093A-9CE06C70E9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11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4864A6-5338-04FA-6E7B-44DF5824DC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01203" y="2333297"/>
            <a:ext cx="6116549" cy="3843666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dirty="0" err="1"/>
              <a:t>Determinare</a:t>
            </a:r>
            <a:r>
              <a:rPr lang="en-US" dirty="0"/>
              <a:t> </a:t>
            </a:r>
            <a:r>
              <a:rPr lang="en-US" dirty="0" err="1"/>
              <a:t>sequenze</a:t>
            </a:r>
            <a:r>
              <a:rPr lang="en-US" dirty="0"/>
              <a:t> e </a:t>
            </a:r>
            <a:r>
              <a:rPr lang="en-US" dirty="0" err="1"/>
              <a:t>attivazioni</a:t>
            </a:r>
            <a:r>
              <a:rPr lang="en-US" dirty="0"/>
              <a:t> operative (UA: </a:t>
            </a:r>
            <a:r>
              <a:rPr lang="en-US" dirty="0" err="1"/>
              <a:t>attività</a:t>
            </a:r>
            <a:r>
              <a:rPr lang="en-US" dirty="0"/>
              <a:t>)</a:t>
            </a:r>
          </a:p>
          <a:p>
            <a:r>
              <a:rPr lang="en-US" dirty="0" err="1"/>
              <a:t>Definire</a:t>
            </a:r>
            <a:r>
              <a:rPr lang="en-US" dirty="0"/>
              <a:t> la </a:t>
            </a:r>
            <a:r>
              <a:rPr lang="en-US" dirty="0" err="1"/>
              <a:t>distribuzione</a:t>
            </a:r>
            <a:r>
              <a:rPr lang="en-US" dirty="0"/>
              <a:t> del </a:t>
            </a:r>
            <a:r>
              <a:rPr lang="en-US" dirty="0" err="1"/>
              <a:t>potere</a:t>
            </a:r>
            <a:r>
              <a:rPr lang="en-US" dirty="0"/>
              <a:t> </a:t>
            </a:r>
            <a:r>
              <a:rPr lang="en-US" dirty="0" err="1"/>
              <a:t>decisionale</a:t>
            </a:r>
            <a:r>
              <a:rPr lang="en-US" dirty="0"/>
              <a:t> (Linea di </a:t>
            </a:r>
            <a:r>
              <a:rPr lang="en-US" dirty="0" err="1"/>
              <a:t>comando</a:t>
            </a:r>
            <a:r>
              <a:rPr lang="en-US" dirty="0"/>
              <a:t> &amp; governance)</a:t>
            </a:r>
          </a:p>
          <a:p>
            <a:r>
              <a:rPr lang="en-US" dirty="0" err="1"/>
              <a:t>Rispondere</a:t>
            </a:r>
            <a:r>
              <a:rPr lang="en-US" dirty="0"/>
              <a:t> alle normative </a:t>
            </a:r>
            <a:r>
              <a:rPr lang="en-US" dirty="0" err="1"/>
              <a:t>esterne</a:t>
            </a:r>
            <a:r>
              <a:rPr lang="en-US" dirty="0"/>
              <a:t> e ai </a:t>
            </a:r>
            <a:r>
              <a:rPr lang="en-US" dirty="0" err="1"/>
              <a:t>vincoli</a:t>
            </a:r>
            <a:r>
              <a:rPr lang="en-US" dirty="0"/>
              <a:t> del </a:t>
            </a:r>
            <a:r>
              <a:rPr lang="en-US" dirty="0" err="1"/>
              <a:t>contesto</a:t>
            </a:r>
            <a:endParaRPr lang="en-US" dirty="0"/>
          </a:p>
          <a:p>
            <a:r>
              <a:rPr lang="en-US" dirty="0" err="1"/>
              <a:t>Integrare</a:t>
            </a:r>
            <a:r>
              <a:rPr lang="en-US" dirty="0"/>
              <a:t> </a:t>
            </a:r>
            <a:r>
              <a:rPr lang="en-US" dirty="0" err="1"/>
              <a:t>nei</a:t>
            </a:r>
            <a:r>
              <a:rPr lang="en-US" dirty="0"/>
              <a:t> </a:t>
            </a:r>
            <a:r>
              <a:rPr lang="en-US" dirty="0" err="1"/>
              <a:t>porcessi</a:t>
            </a:r>
            <a:r>
              <a:rPr lang="en-US" dirty="0"/>
              <a:t> </a:t>
            </a:r>
            <a:r>
              <a:rPr lang="en-US" dirty="0" err="1"/>
              <a:t>nuove</a:t>
            </a:r>
            <a:r>
              <a:rPr lang="en-US" dirty="0"/>
              <a:t> </a:t>
            </a:r>
            <a:r>
              <a:rPr lang="en-US" dirty="0" err="1"/>
              <a:t>tecnologie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446999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6EB43-A131-158C-0E35-05C60AEE5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Intervista organizzativa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59FC0C-575D-1F06-4571-45D0F3B735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A2C38F-ADDD-2BA7-E6C2-EA556747202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IT"/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0FE7DAFD-560E-EA41-C6B8-7B0CB2C8F58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12527" r="12527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06979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BD487DA-29C3-CE96-584F-EA93CC7A9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T" dirty="0"/>
              <a:t>Quando utilizzarla…</a:t>
            </a:r>
          </a:p>
        </p:txBody>
      </p:sp>
      <p:graphicFrame>
        <p:nvGraphicFramePr>
          <p:cNvPr id="10" name="Content Placeholder 6">
            <a:extLst>
              <a:ext uri="{FF2B5EF4-FFF2-40B4-BE49-F238E27FC236}">
                <a16:creationId xmlns:a16="http://schemas.microsoft.com/office/drawing/2014/main" id="{051F3A6E-D7F8-59B4-7683-E197BD2AD27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FE6C097F-0243-FA2B-B62D-6520D96275D5}"/>
              </a:ext>
            </a:extLst>
          </p:cNvPr>
          <p:cNvSpPr txBox="1"/>
          <p:nvPr/>
        </p:nvSpPr>
        <p:spPr>
          <a:xfrm>
            <a:off x="5787342" y="5671595"/>
            <a:ext cx="53359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Limiti: soggettività; autoselezione; contesto, narrazioni distorsive…</a:t>
            </a:r>
          </a:p>
        </p:txBody>
      </p:sp>
    </p:spTree>
    <p:extLst>
      <p:ext uri="{BB962C8B-B14F-4D97-AF65-F5344CB8AC3E}">
        <p14:creationId xmlns:p14="http://schemas.microsoft.com/office/powerpoint/2010/main" val="246982095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51BA4DF-2BD4-4EC2-B1DB-B27C8AC71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4A4A4B-56CA-7370-9B62-3BFE906CB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792" y="-275995"/>
            <a:ext cx="6798541" cy="167562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700" b="1" dirty="0" err="1">
                <a:latin typeface="+mj-lt"/>
              </a:rPr>
              <a:t>Preparazione</a:t>
            </a:r>
            <a:r>
              <a:rPr lang="en-US" sz="3700" b="1" dirty="0">
                <a:latin typeface="+mj-lt"/>
              </a:rPr>
              <a:t> </a:t>
            </a:r>
            <a:r>
              <a:rPr lang="en-US" sz="3700" b="1" dirty="0" err="1">
                <a:latin typeface="+mj-lt"/>
              </a:rPr>
              <a:t>all’intervista</a:t>
            </a:r>
            <a:r>
              <a:rPr lang="en-US" sz="3700" b="1" dirty="0">
                <a:latin typeface="+mj-lt"/>
              </a:rPr>
              <a:t> </a:t>
            </a:r>
            <a:r>
              <a:rPr lang="en-US" sz="3700" b="1" dirty="0" err="1">
                <a:latin typeface="+mj-lt"/>
              </a:rPr>
              <a:t>organizzativa</a:t>
            </a:r>
            <a:r>
              <a:rPr lang="en-US" sz="3700" b="1" dirty="0">
                <a:latin typeface="+mj-lt"/>
              </a:rPr>
              <a:t> 1/2 </a:t>
            </a:r>
            <a:br>
              <a:rPr lang="en-US" sz="3700" dirty="0">
                <a:latin typeface="+mj-lt"/>
              </a:rPr>
            </a:br>
            <a:r>
              <a:rPr lang="en-US" sz="1400" dirty="0">
                <a:latin typeface="+mj-lt"/>
              </a:rPr>
              <a:t>(</a:t>
            </a:r>
            <a:r>
              <a:rPr lang="en-US" sz="1400" b="0" i="0" u="none" strike="noStrike" dirty="0" err="1">
                <a:effectLst/>
                <a:latin typeface="+mj-lt"/>
              </a:rPr>
              <a:t>Corbetta</a:t>
            </a:r>
            <a:r>
              <a:rPr lang="en-US" sz="1400" b="0" i="0" u="none" strike="noStrike" dirty="0">
                <a:effectLst/>
                <a:latin typeface="+mj-lt"/>
              </a:rPr>
              <a:t>, 1999; </a:t>
            </a:r>
            <a:r>
              <a:rPr lang="en-US" sz="1400" b="0" i="0" u="none" strike="noStrike" dirty="0" err="1">
                <a:effectLst/>
                <a:latin typeface="+mj-lt"/>
              </a:rPr>
              <a:t>Kanizsa</a:t>
            </a:r>
            <a:r>
              <a:rPr lang="en-US" sz="1400" b="0" i="0" u="none" strike="noStrike" dirty="0">
                <a:effectLst/>
                <a:latin typeface="+mj-lt"/>
              </a:rPr>
              <a:t>, 1993)</a:t>
            </a:r>
            <a:endParaRPr lang="en-US" sz="1400" dirty="0"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3164D5-EDBB-1082-9F84-B2B3036687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779" r="20030"/>
          <a:stretch/>
        </p:blipFill>
        <p:spPr>
          <a:xfrm>
            <a:off x="1" y="10"/>
            <a:ext cx="4196496" cy="6857990"/>
          </a:xfrm>
          <a:prstGeom prst="rect">
            <a:avLst/>
          </a:prstGeom>
          <a:effectLst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5FC4A-AC81-6CA5-A99D-6EB0353CA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7438" y="1675624"/>
            <a:ext cx="7759782" cy="4785138"/>
          </a:xfrm>
        </p:spPr>
        <p:txBody>
          <a:bodyPr vert="horz" lIns="91440" tIns="45720" rIns="91440" bIns="45720" rtlCol="0">
            <a:noAutofit/>
          </a:bodyPr>
          <a:lstStyle/>
          <a:p>
            <a:pPr marL="514350"/>
            <a:r>
              <a:rPr lang="en-US" sz="2400" b="0" i="0" u="none" strike="noStrike" dirty="0" err="1">
                <a:effectLst/>
              </a:rPr>
              <a:t>Raccogliere</a:t>
            </a:r>
            <a:r>
              <a:rPr lang="en-US" sz="2400" b="0" i="0" u="none" strike="noStrike" dirty="0">
                <a:effectLst/>
              </a:rPr>
              <a:t> </a:t>
            </a:r>
            <a:r>
              <a:rPr lang="en-US" sz="2400" b="0" i="0" u="none" strike="noStrike" dirty="0" err="1">
                <a:effectLst/>
              </a:rPr>
              <a:t>elementi</a:t>
            </a:r>
            <a:r>
              <a:rPr lang="en-US" sz="2400" b="0" i="0" u="none" strike="noStrike" dirty="0">
                <a:effectLst/>
              </a:rPr>
              <a:t> </a:t>
            </a:r>
            <a:r>
              <a:rPr lang="en-US" sz="2400" b="0" i="0" u="none" strike="noStrike" dirty="0" err="1">
                <a:effectLst/>
              </a:rPr>
              <a:t>utili</a:t>
            </a:r>
            <a:r>
              <a:rPr lang="en-US" sz="2400" b="0" i="0" u="none" strike="noStrike" dirty="0">
                <a:effectLst/>
              </a:rPr>
              <a:t> e </a:t>
            </a:r>
            <a:r>
              <a:rPr lang="en-US" sz="2400" b="0" i="0" u="none" strike="noStrike" dirty="0" err="1">
                <a:effectLst/>
              </a:rPr>
              <a:t>preparare</a:t>
            </a:r>
            <a:r>
              <a:rPr lang="en-US" sz="2400" b="0" i="0" u="none" strike="noStrike" dirty="0">
                <a:effectLst/>
              </a:rPr>
              <a:t> </a:t>
            </a:r>
            <a:r>
              <a:rPr lang="en-US" sz="2400" b="0" i="0" u="none" strike="noStrike" dirty="0" err="1">
                <a:effectLst/>
              </a:rPr>
              <a:t>una</a:t>
            </a:r>
            <a:r>
              <a:rPr lang="en-US" sz="2400" b="0" i="0" u="none" strike="noStrike" dirty="0">
                <a:effectLst/>
              </a:rPr>
              <a:t> </a:t>
            </a:r>
            <a:r>
              <a:rPr lang="en-US" sz="2400" b="0" i="0" u="none" strike="noStrike" dirty="0" err="1">
                <a:effectLst/>
              </a:rPr>
              <a:t>lista</a:t>
            </a:r>
            <a:r>
              <a:rPr lang="en-US" sz="2400" b="0" i="0" u="none" strike="noStrike" dirty="0">
                <a:effectLst/>
              </a:rPr>
              <a:t> di </a:t>
            </a:r>
            <a:r>
              <a:rPr lang="en-US" sz="2400" b="0" i="0" u="none" strike="noStrike" dirty="0" err="1">
                <a:effectLst/>
              </a:rPr>
              <a:t>domande</a:t>
            </a:r>
            <a:r>
              <a:rPr lang="en-US" sz="2400" b="0" i="0" u="none" strike="noStrike" dirty="0">
                <a:effectLst/>
              </a:rPr>
              <a:t> (da 5 a 10…)</a:t>
            </a:r>
          </a:p>
          <a:p>
            <a:pPr marL="514350"/>
            <a:r>
              <a:rPr lang="en-US" sz="2400" b="0" i="0" u="none" strike="noStrike" dirty="0" err="1">
                <a:effectLst/>
              </a:rPr>
              <a:t>Fornire</a:t>
            </a:r>
            <a:r>
              <a:rPr lang="en-US" sz="2400" b="0" i="0" u="none" strike="noStrike" dirty="0">
                <a:effectLst/>
              </a:rPr>
              <a:t> </a:t>
            </a:r>
            <a:r>
              <a:rPr lang="en-US" sz="2400" b="0" i="0" u="none" strike="noStrike" dirty="0" err="1">
                <a:effectLst/>
              </a:rPr>
              <a:t>all’intervistato</a:t>
            </a:r>
            <a:r>
              <a:rPr lang="en-US" sz="2400" dirty="0"/>
              <a:t> </a:t>
            </a:r>
            <a:r>
              <a:rPr lang="en-US" sz="2400" b="0" i="0" u="none" strike="noStrike" dirty="0">
                <a:effectLst/>
              </a:rPr>
              <a:t>le </a:t>
            </a:r>
            <a:r>
              <a:rPr lang="en-US" sz="2400" b="0" i="0" u="none" strike="noStrike" dirty="0" err="1">
                <a:effectLst/>
              </a:rPr>
              <a:t>spiegazioni</a:t>
            </a:r>
            <a:r>
              <a:rPr lang="en-US" sz="2400" b="0" i="0" u="none" strike="noStrike" dirty="0">
                <a:effectLst/>
              </a:rPr>
              <a:t> del </a:t>
            </a:r>
            <a:r>
              <a:rPr lang="en-US" sz="2400" b="0" i="0" u="none" strike="noStrike" dirty="0" err="1">
                <a:effectLst/>
              </a:rPr>
              <a:t>contesto</a:t>
            </a:r>
            <a:r>
              <a:rPr lang="en-US" sz="2400" b="0" i="0" u="none" strike="noStrike" dirty="0">
                <a:effectLst/>
              </a:rPr>
              <a:t> </a:t>
            </a:r>
            <a:r>
              <a:rPr lang="en-US" sz="2400" b="0" i="0" u="none" strike="noStrike" dirty="0" err="1">
                <a:effectLst/>
              </a:rPr>
              <a:t>mettendolo</a:t>
            </a:r>
            <a:r>
              <a:rPr lang="en-US" sz="2400" b="0" i="0" u="none" strike="noStrike" dirty="0">
                <a:effectLst/>
              </a:rPr>
              <a:t> al </a:t>
            </a:r>
            <a:r>
              <a:rPr lang="en-US" sz="2400" b="0" i="0" u="none" strike="noStrike" dirty="0" err="1">
                <a:effectLst/>
              </a:rPr>
              <a:t>corrente</a:t>
            </a:r>
            <a:r>
              <a:rPr lang="en-US" sz="2400" b="0" i="0" u="none" strike="noStrike" dirty="0">
                <a:effectLst/>
              </a:rPr>
              <a:t>, prima </a:t>
            </a:r>
            <a:r>
              <a:rPr lang="en-US" sz="2400" b="0" i="0" u="none" strike="noStrike" dirty="0" err="1">
                <a:effectLst/>
              </a:rPr>
              <a:t>dell’inizio</a:t>
            </a:r>
            <a:r>
              <a:rPr lang="en-US" sz="2400" b="0" i="0" u="none" strike="noStrike" dirty="0">
                <a:effectLst/>
              </a:rPr>
              <a:t> del </a:t>
            </a:r>
            <a:r>
              <a:rPr lang="en-US" sz="2400" b="0" i="0" u="none" strike="noStrike" dirty="0" err="1">
                <a:effectLst/>
              </a:rPr>
              <a:t>colloquio</a:t>
            </a:r>
            <a:r>
              <a:rPr lang="en-US" sz="2400" b="0" i="0" u="none" strike="noStrike" dirty="0">
                <a:effectLst/>
              </a:rPr>
              <a:t>, </a:t>
            </a:r>
            <a:r>
              <a:rPr lang="en-US" sz="2400" b="0" i="0" u="none" strike="noStrike" dirty="0" err="1">
                <a:effectLst/>
              </a:rPr>
              <a:t>degli</a:t>
            </a:r>
            <a:r>
              <a:rPr lang="en-US" sz="2400" b="0" i="0" u="none" strike="noStrike" dirty="0">
                <a:effectLst/>
              </a:rPr>
              <a:t> </a:t>
            </a:r>
            <a:r>
              <a:rPr lang="en-US" sz="2400" b="0" i="0" u="none" strike="noStrike" dirty="0" err="1">
                <a:effectLst/>
              </a:rPr>
              <a:t>scopi</a:t>
            </a:r>
            <a:r>
              <a:rPr lang="en-US" sz="2400" b="0" i="0" u="none" strike="noStrike" dirty="0">
                <a:effectLst/>
              </a:rPr>
              <a:t> </a:t>
            </a:r>
            <a:r>
              <a:rPr lang="en-US" sz="2400" b="0" i="0" u="none" strike="noStrike" dirty="0" err="1">
                <a:effectLst/>
              </a:rPr>
              <a:t>dell’intervista</a:t>
            </a:r>
            <a:r>
              <a:rPr lang="en-US" sz="2400" b="0" i="0" u="none" strike="noStrike" dirty="0">
                <a:effectLst/>
              </a:rPr>
              <a:t> </a:t>
            </a:r>
            <a:r>
              <a:rPr lang="en-US" sz="2400" b="0" i="0" u="none" strike="noStrike" dirty="0" err="1">
                <a:effectLst/>
              </a:rPr>
              <a:t>stessa</a:t>
            </a:r>
            <a:r>
              <a:rPr lang="en-US" sz="2400" b="0" i="0" u="none" strike="noStrike" dirty="0">
                <a:effectLst/>
              </a:rPr>
              <a:t>, del </a:t>
            </a:r>
            <a:r>
              <a:rPr lang="en-US" sz="2400" b="0" i="0" u="none" strike="noStrike" dirty="0" err="1">
                <a:effectLst/>
              </a:rPr>
              <a:t>tema</a:t>
            </a:r>
            <a:r>
              <a:rPr lang="en-US" sz="2400" b="0" i="0" u="none" strike="noStrike" dirty="0">
                <a:effectLst/>
              </a:rPr>
              <a:t> </a:t>
            </a:r>
            <a:r>
              <a:rPr lang="en-US" sz="2400" b="0" i="0" u="none" strike="noStrike" dirty="0" err="1">
                <a:effectLst/>
              </a:rPr>
              <a:t>generale</a:t>
            </a:r>
            <a:r>
              <a:rPr lang="en-US" sz="2400" b="0" i="0" u="none" strike="noStrike" dirty="0">
                <a:effectLst/>
              </a:rPr>
              <a:t> </a:t>
            </a:r>
            <a:r>
              <a:rPr lang="en-US" sz="2400" b="0" i="0" u="none" strike="noStrike" dirty="0" err="1">
                <a:effectLst/>
              </a:rPr>
              <a:t>dell’intervista</a:t>
            </a:r>
            <a:r>
              <a:rPr lang="en-US" sz="2400" b="0" i="0" u="none" strike="noStrike" dirty="0">
                <a:effectLst/>
              </a:rPr>
              <a:t> e di come </a:t>
            </a:r>
            <a:r>
              <a:rPr lang="en-US" sz="2400" b="0" i="0" u="none" strike="noStrike" dirty="0" err="1">
                <a:effectLst/>
              </a:rPr>
              <a:t>verranno</a:t>
            </a:r>
            <a:r>
              <a:rPr lang="en-US" sz="2400" b="0" i="0" u="none" strike="noStrike" dirty="0">
                <a:effectLst/>
              </a:rPr>
              <a:t> </a:t>
            </a:r>
            <a:r>
              <a:rPr lang="en-US" sz="2400" b="0" i="0" u="none" strike="noStrike" dirty="0" err="1">
                <a:effectLst/>
              </a:rPr>
              <a:t>utilizzati</a:t>
            </a:r>
            <a:r>
              <a:rPr lang="en-US" sz="2400" b="0" i="0" u="none" strike="noStrike" dirty="0">
                <a:effectLst/>
              </a:rPr>
              <a:t> </a:t>
            </a:r>
            <a:r>
              <a:rPr lang="en-US" sz="2400" b="0" i="0" u="none" strike="noStrike" dirty="0" err="1">
                <a:effectLst/>
              </a:rPr>
              <a:t>i</a:t>
            </a:r>
            <a:r>
              <a:rPr lang="en-US" sz="2400" b="0" i="0" u="none" strike="noStrike" dirty="0">
                <a:effectLst/>
              </a:rPr>
              <a:t> </a:t>
            </a:r>
            <a:r>
              <a:rPr lang="en-US" sz="2400" b="0" i="0" u="none" strike="noStrike" dirty="0" err="1">
                <a:effectLst/>
              </a:rPr>
              <a:t>dati</a:t>
            </a:r>
            <a:r>
              <a:rPr lang="en-US" sz="2400" b="0" i="0" u="none" strike="noStrike" dirty="0">
                <a:effectLst/>
              </a:rPr>
              <a:t> </a:t>
            </a:r>
            <a:r>
              <a:rPr lang="en-US" sz="2400" b="0" i="0" u="none" strike="noStrike" dirty="0" err="1">
                <a:effectLst/>
              </a:rPr>
              <a:t>raccolti</a:t>
            </a:r>
            <a:r>
              <a:rPr lang="en-US" sz="2400" b="0" i="0" u="none" strike="noStrike" dirty="0">
                <a:effectLst/>
              </a:rPr>
              <a:t>.</a:t>
            </a:r>
          </a:p>
          <a:p>
            <a:pPr marL="514350"/>
            <a:r>
              <a:rPr lang="en-US" sz="2400" dirty="0" err="1"/>
              <a:t>Specificare</a:t>
            </a:r>
            <a:r>
              <a:rPr lang="en-US" sz="2400" dirty="0"/>
              <a:t> </a:t>
            </a:r>
            <a:r>
              <a:rPr lang="en-US" sz="2400" dirty="0" err="1"/>
              <a:t>che</a:t>
            </a:r>
            <a:r>
              <a:rPr lang="en-US" sz="2400" dirty="0"/>
              <a:t> ci </a:t>
            </a:r>
            <a:r>
              <a:rPr lang="en-US" sz="2400" dirty="0" err="1"/>
              <a:t>si</a:t>
            </a:r>
            <a:r>
              <a:rPr lang="en-US" sz="2400" dirty="0"/>
              <a:t> </a:t>
            </a:r>
            <a:r>
              <a:rPr lang="en-US" sz="2400" dirty="0" err="1"/>
              <a:t>attiene</a:t>
            </a:r>
            <a:r>
              <a:rPr lang="en-US" sz="2400" dirty="0"/>
              <a:t> </a:t>
            </a:r>
            <a:r>
              <a:rPr lang="en-US" sz="2400" dirty="0" err="1"/>
              <a:t>alla</a:t>
            </a:r>
            <a:r>
              <a:rPr lang="en-US" sz="2400" dirty="0"/>
              <a:t> normative </a:t>
            </a:r>
            <a:r>
              <a:rPr lang="en-US" sz="2400" dirty="0" err="1"/>
              <a:t>sulla</a:t>
            </a:r>
            <a:r>
              <a:rPr lang="en-US" sz="2400" dirty="0"/>
              <a:t> privacy secondo le </a:t>
            </a:r>
            <a:r>
              <a:rPr lang="en-US" sz="2400" dirty="0" err="1"/>
              <a:t>quali</a:t>
            </a:r>
            <a:r>
              <a:rPr lang="en-US" sz="2400" dirty="0"/>
              <a:t> </a:t>
            </a:r>
            <a:r>
              <a:rPr lang="en-US" sz="2400" dirty="0" err="1"/>
              <a:t>chiediamo</a:t>
            </a:r>
            <a:r>
              <a:rPr lang="en-US" sz="2400" dirty="0"/>
              <a:t> di registrar il </a:t>
            </a:r>
            <a:r>
              <a:rPr lang="en-US" sz="2400" dirty="0" err="1"/>
              <a:t>colloquio</a:t>
            </a:r>
            <a:r>
              <a:rPr lang="en-US" sz="2400" dirty="0"/>
              <a:t> e di </a:t>
            </a:r>
            <a:r>
              <a:rPr lang="en-US" sz="2400" dirty="0" err="1"/>
              <a:t>impegnarci</a:t>
            </a:r>
            <a:r>
              <a:rPr lang="en-US" sz="2400" dirty="0"/>
              <a:t> a </a:t>
            </a:r>
            <a:r>
              <a:rPr lang="en-US" sz="2400" dirty="0" err="1"/>
              <a:t>utilizzare</a:t>
            </a:r>
            <a:r>
              <a:rPr lang="en-US" sz="2400" dirty="0"/>
              <a:t> per I soli </a:t>
            </a:r>
            <a:r>
              <a:rPr lang="en-US" sz="2400" dirty="0" err="1"/>
              <a:t>scopi</a:t>
            </a:r>
            <a:r>
              <a:rPr lang="en-US" sz="2400" dirty="0"/>
              <a:t> </a:t>
            </a:r>
            <a:r>
              <a:rPr lang="en-US" sz="2400" dirty="0" err="1"/>
              <a:t>didattici</a:t>
            </a:r>
            <a:r>
              <a:rPr lang="en-US" sz="2400" dirty="0"/>
              <a:t> il </a:t>
            </a:r>
            <a:r>
              <a:rPr lang="en-US" sz="2400" dirty="0" err="1"/>
              <a:t>materiale</a:t>
            </a:r>
            <a:r>
              <a:rPr lang="en-US" sz="2400" dirty="0"/>
              <a:t> </a:t>
            </a:r>
            <a:r>
              <a:rPr lang="en-US" sz="2400" dirty="0" err="1"/>
              <a:t>raccolto</a:t>
            </a:r>
            <a:r>
              <a:rPr lang="en-US" sz="2400" dirty="0"/>
              <a:t>. Solo </a:t>
            </a:r>
            <a:r>
              <a:rPr lang="en-US" sz="2400" dirty="0" err="1"/>
              <a:t>l’intervistatore</a:t>
            </a:r>
            <a:r>
              <a:rPr lang="en-US" sz="2400" dirty="0"/>
              <a:t>/trice lo </a:t>
            </a:r>
            <a:r>
              <a:rPr lang="en-US" sz="2400" dirty="0" err="1"/>
              <a:t>risascolterà</a:t>
            </a:r>
            <a:r>
              <a:rPr lang="en-US" sz="2400" dirty="0"/>
              <a:t>. Una volta </a:t>
            </a:r>
            <a:r>
              <a:rPr lang="en-US" sz="2400" dirty="0" err="1"/>
              <a:t>avviata</a:t>
            </a:r>
            <a:r>
              <a:rPr lang="en-US" sz="2400" dirty="0"/>
              <a:t> la </a:t>
            </a:r>
            <a:r>
              <a:rPr lang="en-US" sz="2400" dirty="0" err="1"/>
              <a:t>registrazione</a:t>
            </a:r>
            <a:r>
              <a:rPr lang="en-US" sz="2400" dirty="0"/>
              <a:t>, registrar il </a:t>
            </a:r>
            <a:r>
              <a:rPr lang="en-US" sz="2400" dirty="0" err="1"/>
              <a:t>consenso</a:t>
            </a:r>
            <a:r>
              <a:rPr lang="en-US" sz="2400" dirty="0"/>
              <a:t>, </a:t>
            </a:r>
            <a:r>
              <a:rPr lang="en-US" sz="2400" dirty="0" err="1"/>
              <a:t>tipo</a:t>
            </a:r>
            <a:r>
              <a:rPr lang="en-US" sz="2400" dirty="0"/>
              <a:t> ”mi </a:t>
            </a:r>
            <a:r>
              <a:rPr lang="en-US" sz="2400" dirty="0" err="1"/>
              <a:t>autorizza</a:t>
            </a:r>
            <a:r>
              <a:rPr lang="en-US" sz="2400" dirty="0"/>
              <a:t> </a:t>
            </a:r>
            <a:r>
              <a:rPr lang="en-US" sz="2400" dirty="0" err="1"/>
              <a:t>dunque</a:t>
            </a:r>
            <a:r>
              <a:rPr lang="en-US" sz="2400" dirty="0"/>
              <a:t> a registrar il </a:t>
            </a:r>
            <a:r>
              <a:rPr lang="en-US" sz="2400" dirty="0" err="1"/>
              <a:t>colloquio</a:t>
            </a:r>
            <a:r>
              <a:rPr lang="en-US" sz="2400" dirty="0"/>
              <a:t>?” e </a:t>
            </a:r>
            <a:r>
              <a:rPr lang="en-US" sz="2400" dirty="0" err="1"/>
              <a:t>l’interlocutore</a:t>
            </a:r>
            <a:r>
              <a:rPr lang="en-US" sz="2400" dirty="0"/>
              <a:t>/trice </a:t>
            </a:r>
            <a:r>
              <a:rPr lang="en-US" sz="2400" dirty="0" err="1"/>
              <a:t>dovrebbe</a:t>
            </a:r>
            <a:r>
              <a:rPr lang="en-US" sz="2400" dirty="0"/>
              <a:t> dire “</a:t>
            </a:r>
            <a:r>
              <a:rPr lang="en-US" sz="2400" dirty="0" err="1"/>
              <a:t>si</a:t>
            </a:r>
            <a:r>
              <a:rPr lang="en-US" sz="2400" dirty="0"/>
              <a:t>, </a:t>
            </a:r>
            <a:r>
              <a:rPr lang="en-US" sz="2400" dirty="0" err="1"/>
              <a:t>acconsento</a:t>
            </a:r>
            <a:r>
              <a:rPr lang="en-US" sz="2400" dirty="0"/>
              <a:t>”.</a:t>
            </a:r>
          </a:p>
          <a:p>
            <a:pPr marL="514350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4442548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0DFC902-7D23-471A-B557-B6B6917D7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-5705"/>
            <a:ext cx="12191990" cy="16943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65442DA-F771-5CC9-E88C-393EE69BA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851" y="637762"/>
            <a:ext cx="9888496" cy="90013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Preparazione all’intervista organizzativa 2/2 </a:t>
            </a:r>
            <a:br>
              <a:rPr lang="en-US" sz="2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2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(</a:t>
            </a:r>
            <a:r>
              <a:rPr lang="en-US" sz="2800" b="0" i="0" u="none" strike="noStrike" kern="120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Corbetta, 1999; Kanizsa, 1993)</a:t>
            </a:r>
            <a:endParaRPr lang="en-US" sz="28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55D5633-D557-4DCA-982C-FF36EB7A1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8641"/>
            <a:ext cx="12191990" cy="51693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50D3AD2-FA80-415F-A9CE-54D884561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851" y="2010758"/>
            <a:ext cx="45719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BC22F9-0C4D-A96E-F49D-BE03F0A6EC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235" y="2010758"/>
            <a:ext cx="12041519" cy="4674855"/>
          </a:xfrm>
        </p:spPr>
        <p:txBody>
          <a:bodyPr vert="horz" lIns="91440" tIns="45720" rIns="91440" bIns="45720" rtlCol="0">
            <a:noAutofit/>
          </a:bodyPr>
          <a:lstStyle/>
          <a:p>
            <a:pPr marL="0"/>
            <a:r>
              <a:rPr lang="en-US" sz="2000" b="1" dirty="0" err="1"/>
              <a:t>F</a:t>
            </a:r>
            <a:r>
              <a:rPr lang="en-US" sz="2000" b="1" i="0" u="none" strike="noStrike" dirty="0" err="1">
                <a:effectLst/>
              </a:rPr>
              <a:t>ormulare</a:t>
            </a:r>
            <a:r>
              <a:rPr lang="en-US" sz="2000" b="1" i="0" u="none" strike="noStrike" dirty="0">
                <a:effectLst/>
              </a:rPr>
              <a:t> </a:t>
            </a:r>
            <a:r>
              <a:rPr lang="en-US" sz="2000" b="1" i="0" u="none" strike="noStrike" dirty="0" err="1">
                <a:effectLst/>
              </a:rPr>
              <a:t>correttamente</a:t>
            </a:r>
            <a:r>
              <a:rPr lang="en-US" sz="2000" b="1" i="0" u="none" strike="noStrike" dirty="0">
                <a:effectLst/>
              </a:rPr>
              <a:t> le </a:t>
            </a:r>
            <a:r>
              <a:rPr lang="en-US" sz="2000" b="1" i="0" u="none" strike="noStrike" dirty="0" err="1">
                <a:effectLst/>
              </a:rPr>
              <a:t>domande</a:t>
            </a:r>
            <a:r>
              <a:rPr lang="en-US" sz="2000" b="1" i="0" u="none" strike="noStrike" dirty="0">
                <a:effectLst/>
              </a:rPr>
              <a:t> e </a:t>
            </a:r>
            <a:r>
              <a:rPr lang="en-US" sz="2000" b="1" i="0" u="none" strike="noStrike" dirty="0" err="1">
                <a:effectLst/>
              </a:rPr>
              <a:t>tenere</a:t>
            </a:r>
            <a:r>
              <a:rPr lang="en-US" sz="2000" b="1" i="0" u="none" strike="noStrike" dirty="0">
                <a:effectLst/>
              </a:rPr>
              <a:t> </a:t>
            </a:r>
            <a:r>
              <a:rPr lang="en-US" sz="2000" b="1" i="0" u="none" strike="noStrike" dirty="0" err="1">
                <a:effectLst/>
              </a:rPr>
              <a:t>presenti</a:t>
            </a:r>
            <a:r>
              <a:rPr lang="en-US" sz="2000" b="1" i="0" u="none" strike="noStrike" dirty="0">
                <a:effectLst/>
              </a:rPr>
              <a:t> </a:t>
            </a:r>
            <a:r>
              <a:rPr lang="en-US" sz="2000" b="1" i="0" u="none" strike="noStrike" dirty="0" err="1">
                <a:effectLst/>
              </a:rPr>
              <a:t>alcuni</a:t>
            </a:r>
            <a:r>
              <a:rPr lang="en-US" sz="2000" b="1" i="0" u="none" strike="noStrike" dirty="0">
                <a:effectLst/>
              </a:rPr>
              <a:t> </a:t>
            </a:r>
            <a:r>
              <a:rPr lang="en-US" sz="2000" b="1" i="0" u="none" strike="noStrike" dirty="0" err="1">
                <a:effectLst/>
              </a:rPr>
              <a:t>accorgimenti</a:t>
            </a:r>
            <a:r>
              <a:rPr lang="en-US" sz="2000" b="1" i="0" u="none" strike="noStrike" dirty="0">
                <a:effectLst/>
              </a:rPr>
              <a:t>:</a:t>
            </a:r>
          </a:p>
          <a:p>
            <a:pPr marL="914400" lvl="1"/>
            <a:r>
              <a:rPr lang="en-US" sz="2000" b="1" i="0" u="none" strike="noStrike" dirty="0">
                <a:effectLst/>
              </a:rPr>
              <a:t>non fare </a:t>
            </a:r>
            <a:r>
              <a:rPr lang="en-US" sz="2000" b="1" i="0" u="none" strike="noStrike" dirty="0" err="1">
                <a:effectLst/>
              </a:rPr>
              <a:t>più</a:t>
            </a:r>
            <a:r>
              <a:rPr lang="en-US" sz="2000" b="1" i="0" u="none" strike="noStrike" dirty="0">
                <a:effectLst/>
              </a:rPr>
              <a:t> di </a:t>
            </a:r>
            <a:r>
              <a:rPr lang="en-US" sz="2000" b="1" i="0" u="none" strike="noStrike" dirty="0" err="1">
                <a:effectLst/>
              </a:rPr>
              <a:t>una</a:t>
            </a:r>
            <a:r>
              <a:rPr lang="en-US" sz="2000" b="1" i="0" u="none" strike="noStrike" dirty="0">
                <a:effectLst/>
              </a:rPr>
              <a:t> </a:t>
            </a:r>
            <a:r>
              <a:rPr lang="en-US" sz="2000" b="1" i="0" u="none" strike="noStrike" dirty="0" err="1">
                <a:effectLst/>
              </a:rPr>
              <a:t>domanda</a:t>
            </a:r>
            <a:r>
              <a:rPr lang="en-US" sz="2000" b="1" i="0" u="none" strike="noStrike" dirty="0">
                <a:effectLst/>
              </a:rPr>
              <a:t> per volta. </a:t>
            </a:r>
          </a:p>
          <a:p>
            <a:pPr marL="1371600" lvl="2"/>
            <a:r>
              <a:rPr lang="en-US" b="0" i="0" u="none" strike="noStrike" dirty="0">
                <a:effectLst/>
              </a:rPr>
              <a:t>Non </a:t>
            </a:r>
            <a:r>
              <a:rPr lang="en-US" b="0" i="0" u="none" strike="noStrike" dirty="0" err="1">
                <a:effectLst/>
              </a:rPr>
              <a:t>è</a:t>
            </a:r>
            <a:r>
              <a:rPr lang="en-US" b="0" i="0" u="none" strike="noStrike" dirty="0">
                <a:effectLst/>
              </a:rPr>
              <a:t> facile </a:t>
            </a:r>
            <a:r>
              <a:rPr lang="en-US" b="0" i="0" u="none" strike="noStrike" dirty="0" err="1">
                <a:effectLst/>
              </a:rPr>
              <a:t>rispondere</a:t>
            </a:r>
            <a:r>
              <a:rPr lang="en-US" b="0" i="0" u="none" strike="noStrike" dirty="0">
                <a:effectLst/>
              </a:rPr>
              <a:t> a </a:t>
            </a:r>
            <a:r>
              <a:rPr lang="en-US" b="0" i="0" u="none" strike="noStrike" dirty="0" err="1">
                <a:effectLst/>
              </a:rPr>
              <a:t>domande</a:t>
            </a:r>
            <a:r>
              <a:rPr lang="en-US" b="0" i="0" u="none" strike="noStrike" dirty="0">
                <a:effectLst/>
              </a:rPr>
              <a:t> del </a:t>
            </a:r>
            <a:r>
              <a:rPr lang="en-US" b="0" i="0" u="none" strike="noStrike" dirty="0" err="1">
                <a:effectLst/>
              </a:rPr>
              <a:t>tipo</a:t>
            </a:r>
            <a:r>
              <a:rPr lang="en-US" b="0" i="0" u="none" strike="noStrike" dirty="0">
                <a:effectLst/>
              </a:rPr>
              <a:t> “Come </a:t>
            </a:r>
            <a:r>
              <a:rPr lang="en-US" b="0" i="0" u="none" strike="noStrike" dirty="0" err="1">
                <a:effectLst/>
              </a:rPr>
              <a:t>si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è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sviluppata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l’attività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della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sua</a:t>
            </a:r>
            <a:r>
              <a:rPr lang="en-US" b="0" i="0" u="none" strike="noStrike" dirty="0">
                <a:effectLst/>
              </a:rPr>
              <a:t> impresa in Italia e </a:t>
            </a:r>
            <a:r>
              <a:rPr lang="en-US" b="0" i="0" u="none" strike="noStrike" dirty="0" err="1">
                <a:effectLst/>
              </a:rPr>
              <a:t>all’estero</a:t>
            </a:r>
            <a:r>
              <a:rPr lang="en-US" b="0" i="0" u="none" strike="noStrike" dirty="0">
                <a:effectLst/>
              </a:rPr>
              <a:t>?”. Una </a:t>
            </a:r>
            <a:r>
              <a:rPr lang="en-US" b="0" i="0" u="none" strike="noStrike" dirty="0" err="1">
                <a:effectLst/>
              </a:rPr>
              <a:t>domanda</a:t>
            </a:r>
            <a:r>
              <a:rPr lang="en-US" b="0" i="0" u="none" strike="noStrike" dirty="0">
                <a:effectLst/>
              </a:rPr>
              <a:t> di </a:t>
            </a:r>
            <a:r>
              <a:rPr lang="en-US" b="0" i="0" u="none" strike="noStrike" dirty="0" err="1">
                <a:effectLst/>
              </a:rPr>
              <a:t>questo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tipo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mette</a:t>
            </a:r>
            <a:r>
              <a:rPr lang="en-US" b="0" i="0" u="none" strike="noStrike" dirty="0">
                <a:effectLst/>
              </a:rPr>
              <a:t> in </a:t>
            </a:r>
            <a:r>
              <a:rPr lang="en-US" b="0" i="0" u="none" strike="noStrike" dirty="0" err="1">
                <a:effectLst/>
              </a:rPr>
              <a:t>imbarazzo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l’intervistato</a:t>
            </a:r>
            <a:r>
              <a:rPr lang="en-US" b="0" i="0" u="none" strike="noStrike" dirty="0">
                <a:effectLst/>
              </a:rPr>
              <a:t> in primo </a:t>
            </a:r>
            <a:r>
              <a:rPr lang="en-US" b="0" i="0" u="none" strike="noStrike" dirty="0" err="1">
                <a:effectLst/>
              </a:rPr>
              <a:t>luogo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perché</a:t>
            </a:r>
            <a:r>
              <a:rPr lang="en-US" b="0" i="0" u="none" strike="noStrike" dirty="0">
                <a:effectLst/>
              </a:rPr>
              <a:t> non </a:t>
            </a:r>
            <a:r>
              <a:rPr lang="en-US" b="0" i="0" u="none" strike="noStrike" dirty="0" err="1">
                <a:effectLst/>
              </a:rPr>
              <a:t>saprà</a:t>
            </a:r>
            <a:r>
              <a:rPr lang="en-US" b="0" i="0" u="none" strike="noStrike" dirty="0">
                <a:effectLst/>
              </a:rPr>
              <a:t> da dove </a:t>
            </a:r>
            <a:r>
              <a:rPr lang="en-US" b="0" i="0" u="none" strike="noStrike" dirty="0" err="1">
                <a:effectLst/>
              </a:rPr>
              <a:t>iniziare</a:t>
            </a:r>
            <a:r>
              <a:rPr lang="en-US" b="0" i="0" u="none" strike="noStrike" dirty="0">
                <a:effectLst/>
              </a:rPr>
              <a:t> e, </a:t>
            </a:r>
            <a:r>
              <a:rPr lang="en-US" b="0" i="0" u="none" strike="noStrike" dirty="0" err="1">
                <a:effectLst/>
              </a:rPr>
              <a:t>secondariamente</a:t>
            </a:r>
            <a:r>
              <a:rPr lang="en-US" b="0" i="0" u="none" strike="noStrike" dirty="0">
                <a:effectLst/>
              </a:rPr>
              <a:t>, </a:t>
            </a:r>
            <a:r>
              <a:rPr lang="en-US" b="0" i="0" u="none" strike="noStrike" dirty="0" err="1">
                <a:effectLst/>
              </a:rPr>
              <a:t>perché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potrebbe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avere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argomentazioni</a:t>
            </a:r>
            <a:r>
              <a:rPr lang="en-US" b="0" i="0" u="none" strike="noStrike" dirty="0">
                <a:effectLst/>
              </a:rPr>
              <a:t> diverse sui due </a:t>
            </a:r>
            <a:r>
              <a:rPr lang="en-US" b="0" i="0" u="none" strike="noStrike" dirty="0" err="1">
                <a:effectLst/>
              </a:rPr>
              <a:t>temi</a:t>
            </a:r>
            <a:r>
              <a:rPr lang="en-US" b="0" i="0" u="none" strike="noStrike" dirty="0">
                <a:effectLst/>
              </a:rPr>
              <a:t> e </a:t>
            </a:r>
            <a:r>
              <a:rPr lang="en-US" b="0" i="0" u="none" strike="noStrike" dirty="0" err="1">
                <a:effectLst/>
              </a:rPr>
              <a:t>concentrarsi</a:t>
            </a:r>
            <a:r>
              <a:rPr lang="en-US" b="0" i="0" u="none" strike="noStrike" dirty="0">
                <a:effectLst/>
              </a:rPr>
              <a:t> solo </a:t>
            </a:r>
            <a:r>
              <a:rPr lang="en-US" b="0" i="0" u="none" strike="noStrike" dirty="0" err="1">
                <a:effectLst/>
              </a:rPr>
              <a:t>su</a:t>
            </a:r>
            <a:r>
              <a:rPr lang="en-US" b="0" i="0" u="none" strike="noStrike" dirty="0">
                <a:effectLst/>
              </a:rPr>
              <a:t> uno. </a:t>
            </a:r>
            <a:r>
              <a:rPr lang="en-US" b="0" i="0" u="none" strike="noStrike" dirty="0" err="1">
                <a:effectLst/>
              </a:rPr>
              <a:t>È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opportuno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quindi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separare</a:t>
            </a:r>
            <a:r>
              <a:rPr lang="en-US" b="0" i="0" u="none" strike="noStrike" dirty="0">
                <a:effectLst/>
              </a:rPr>
              <a:t> la </a:t>
            </a:r>
            <a:r>
              <a:rPr lang="en-US" b="0" i="0" u="none" strike="noStrike" dirty="0" err="1">
                <a:effectLst/>
              </a:rPr>
              <a:t>domanda</a:t>
            </a:r>
            <a:r>
              <a:rPr lang="en-US" b="0" i="0" u="none" strike="noStrike" dirty="0">
                <a:effectLst/>
              </a:rPr>
              <a:t> in due parti e </a:t>
            </a:r>
            <a:r>
              <a:rPr lang="en-US" b="0" i="0" u="none" strike="noStrike" dirty="0" err="1">
                <a:effectLst/>
              </a:rPr>
              <a:t>porre</a:t>
            </a:r>
            <a:r>
              <a:rPr lang="en-US" b="0" i="0" u="none" strike="noStrike" dirty="0">
                <a:effectLst/>
              </a:rPr>
              <a:t> due </a:t>
            </a:r>
            <a:r>
              <a:rPr lang="en-US" b="0" i="0" u="none" strike="noStrike" dirty="0" err="1">
                <a:effectLst/>
              </a:rPr>
              <a:t>domande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distinte</a:t>
            </a:r>
            <a:r>
              <a:rPr lang="en-US" b="0" i="0" u="none" strike="noStrike" dirty="0">
                <a:effectLst/>
              </a:rPr>
              <a:t>.</a:t>
            </a:r>
          </a:p>
          <a:p>
            <a:pPr marL="742950" lvl="1"/>
            <a:r>
              <a:rPr lang="en-US" sz="2000" b="1" dirty="0" err="1"/>
              <a:t>Distinguere</a:t>
            </a:r>
            <a:r>
              <a:rPr lang="en-US" sz="2000" b="1" dirty="0"/>
              <a:t> </a:t>
            </a:r>
            <a:r>
              <a:rPr lang="en-US" sz="2000" b="1" dirty="0" err="1"/>
              <a:t>tra</a:t>
            </a:r>
            <a:r>
              <a:rPr lang="en-US" sz="2000" b="1" dirty="0"/>
              <a:t> </a:t>
            </a:r>
            <a:r>
              <a:rPr lang="en-US" sz="2000" b="1" dirty="0" err="1"/>
              <a:t>temi</a:t>
            </a:r>
            <a:r>
              <a:rPr lang="en-US" sz="2000" b="1" dirty="0"/>
              <a:t> </a:t>
            </a:r>
            <a:r>
              <a:rPr lang="en-US" sz="2000" b="1" dirty="0" err="1"/>
              <a:t>chiave</a:t>
            </a:r>
            <a:r>
              <a:rPr lang="en-US" sz="2000" b="1" dirty="0"/>
              <a:t> e </a:t>
            </a:r>
            <a:r>
              <a:rPr lang="en-US" sz="2000" b="1" dirty="0" err="1"/>
              <a:t>sottodomande</a:t>
            </a:r>
            <a:r>
              <a:rPr lang="en-US" sz="2000" b="1" dirty="0"/>
              <a:t> di </a:t>
            </a:r>
            <a:r>
              <a:rPr lang="en-US" sz="2000" b="1" dirty="0" err="1"/>
              <a:t>approfondimento</a:t>
            </a:r>
            <a:r>
              <a:rPr lang="en-US" sz="2000" dirty="0"/>
              <a:t>;</a:t>
            </a:r>
          </a:p>
          <a:p>
            <a:pPr marL="742950" lvl="1"/>
            <a:r>
              <a:rPr lang="en-US" sz="2000" b="1" dirty="0" err="1"/>
              <a:t>P</a:t>
            </a:r>
            <a:r>
              <a:rPr lang="en-US" sz="2000" b="1" i="0" u="none" strike="noStrike" dirty="0" err="1">
                <a:effectLst/>
              </a:rPr>
              <a:t>reparare</a:t>
            </a:r>
            <a:r>
              <a:rPr lang="en-US" sz="2000" b="1" i="0" u="none" strike="noStrike" dirty="0">
                <a:effectLst/>
              </a:rPr>
              <a:t> </a:t>
            </a:r>
            <a:r>
              <a:rPr lang="en-US" sz="2000" b="1" i="0" u="none" strike="noStrike" dirty="0" err="1">
                <a:effectLst/>
              </a:rPr>
              <a:t>domande</a:t>
            </a:r>
            <a:r>
              <a:rPr lang="en-US" sz="2000" b="1" i="0" u="none" strike="noStrike" dirty="0">
                <a:effectLst/>
              </a:rPr>
              <a:t> </a:t>
            </a:r>
            <a:r>
              <a:rPr lang="en-US" sz="2000" b="1" i="0" u="none" strike="noStrike" dirty="0" err="1">
                <a:effectLst/>
              </a:rPr>
              <a:t>brevi</a:t>
            </a:r>
            <a:r>
              <a:rPr lang="en-US" sz="2000" b="1" i="0" u="none" strike="noStrike" dirty="0">
                <a:effectLst/>
              </a:rPr>
              <a:t> per </a:t>
            </a:r>
            <a:r>
              <a:rPr lang="en-US" sz="2000" b="1" i="0" u="none" strike="noStrike" dirty="0" err="1">
                <a:effectLst/>
              </a:rPr>
              <a:t>evitare</a:t>
            </a:r>
            <a:r>
              <a:rPr lang="en-US" sz="2000" b="1" i="0" u="none" strike="noStrike" dirty="0">
                <a:effectLst/>
              </a:rPr>
              <a:t> </a:t>
            </a:r>
            <a:r>
              <a:rPr lang="en-US" sz="2000" b="1" i="0" u="none" strike="noStrike" dirty="0" err="1">
                <a:effectLst/>
              </a:rPr>
              <a:t>che</a:t>
            </a:r>
            <a:r>
              <a:rPr lang="en-US" sz="2000" b="1" i="0" u="none" strike="noStrike" dirty="0">
                <a:effectLst/>
              </a:rPr>
              <a:t> </a:t>
            </a:r>
            <a:r>
              <a:rPr lang="en-US" sz="2000" b="1" i="0" u="none" strike="noStrike" dirty="0" err="1">
                <a:effectLst/>
              </a:rPr>
              <a:t>disorientare</a:t>
            </a:r>
            <a:r>
              <a:rPr lang="en-US" sz="2000" b="1" i="0" u="none" strike="noStrike" dirty="0">
                <a:effectLst/>
              </a:rPr>
              <a:t> </a:t>
            </a:r>
            <a:r>
              <a:rPr lang="en-US" sz="2000" b="1" i="0" u="none" strike="noStrike" dirty="0" err="1">
                <a:effectLst/>
              </a:rPr>
              <a:t>l’intervistata</a:t>
            </a:r>
            <a:r>
              <a:rPr lang="en-US" sz="2000" b="1" i="0" u="none" strike="noStrike" dirty="0">
                <a:effectLst/>
              </a:rPr>
              <a:t>/o;</a:t>
            </a:r>
          </a:p>
          <a:p>
            <a:pPr marL="742950" lvl="1"/>
            <a:r>
              <a:rPr lang="en-US" sz="2000" b="1" dirty="0" err="1"/>
              <a:t>E</a:t>
            </a:r>
            <a:r>
              <a:rPr lang="en-US" sz="2000" b="1" i="0" u="none" strike="noStrike" dirty="0" err="1">
                <a:effectLst/>
              </a:rPr>
              <a:t>vitare</a:t>
            </a:r>
            <a:r>
              <a:rPr lang="en-US" sz="2000" b="1" i="0" u="none" strike="noStrike" dirty="0">
                <a:effectLst/>
              </a:rPr>
              <a:t> </a:t>
            </a:r>
            <a:r>
              <a:rPr lang="en-US" sz="2000" b="1" i="0" u="none" strike="noStrike" dirty="0" err="1">
                <a:effectLst/>
              </a:rPr>
              <a:t>domande</a:t>
            </a:r>
            <a:r>
              <a:rPr lang="en-US" sz="2000" b="1" i="0" u="none" strike="noStrike" dirty="0">
                <a:effectLst/>
              </a:rPr>
              <a:t> </a:t>
            </a:r>
            <a:r>
              <a:rPr lang="en-US" sz="2000" b="1" i="0" u="none" strike="noStrike" dirty="0" err="1">
                <a:effectLst/>
              </a:rPr>
              <a:t>che</a:t>
            </a:r>
            <a:r>
              <a:rPr lang="en-US" sz="2000" b="1" i="0" u="none" strike="noStrike" dirty="0">
                <a:effectLst/>
              </a:rPr>
              <a:t> </a:t>
            </a:r>
            <a:r>
              <a:rPr lang="en-US" sz="2000" b="1" i="0" u="none" strike="noStrike" dirty="0" err="1">
                <a:effectLst/>
              </a:rPr>
              <a:t>servono</a:t>
            </a:r>
            <a:r>
              <a:rPr lang="en-US" sz="2000" b="1" i="0" u="none" strike="noStrike" dirty="0">
                <a:effectLst/>
              </a:rPr>
              <a:t> solo a </a:t>
            </a:r>
            <a:r>
              <a:rPr lang="en-US" sz="2000" b="1" i="0" u="none" strike="noStrike" dirty="0" err="1">
                <a:effectLst/>
              </a:rPr>
              <a:t>quantificare</a:t>
            </a:r>
            <a:r>
              <a:rPr lang="en-US" sz="2000" dirty="0"/>
              <a:t>. </a:t>
            </a:r>
            <a:r>
              <a:rPr lang="en-US" sz="2000" b="0" i="0" u="none" strike="noStrike" dirty="0">
                <a:effectLst/>
              </a:rPr>
              <a:t>Ad </a:t>
            </a:r>
            <a:r>
              <a:rPr lang="en-US" sz="2000" b="0" i="0" u="none" strike="noStrike" dirty="0" err="1">
                <a:effectLst/>
              </a:rPr>
              <a:t>esempio</a:t>
            </a:r>
            <a:r>
              <a:rPr lang="en-US" sz="2000" b="0" i="0" u="none" strike="noStrike" dirty="0">
                <a:effectLst/>
              </a:rPr>
              <a:t>, “</a:t>
            </a:r>
            <a:r>
              <a:rPr lang="en-US" sz="2000" b="0" i="0" u="none" strike="noStrike" dirty="0" err="1">
                <a:effectLst/>
              </a:rPr>
              <a:t>quanti</a:t>
            </a:r>
            <a:r>
              <a:rPr lang="en-US" sz="2000" b="0" i="0" u="none" strike="noStrike" dirty="0">
                <a:effectLst/>
              </a:rPr>
              <a:t> </a:t>
            </a:r>
            <a:r>
              <a:rPr lang="en-US" sz="2000" b="0" i="0" u="none" strike="noStrike" dirty="0" err="1">
                <a:effectLst/>
              </a:rPr>
              <a:t>addetti</a:t>
            </a:r>
            <a:r>
              <a:rPr lang="en-US" sz="2000" b="0" i="0" u="none" strike="noStrike" dirty="0">
                <a:effectLst/>
              </a:rPr>
              <a:t> </a:t>
            </a:r>
            <a:r>
              <a:rPr lang="en-US" sz="2000" b="0" i="0" u="none" strike="noStrike" dirty="0" err="1">
                <a:effectLst/>
              </a:rPr>
              <a:t>avete</a:t>
            </a:r>
            <a:r>
              <a:rPr lang="en-US" sz="2000" b="0" i="0" u="none" strike="noStrike" dirty="0">
                <a:effectLst/>
              </a:rPr>
              <a:t> </a:t>
            </a:r>
            <a:r>
              <a:rPr lang="en-US" sz="2000" b="0" i="0" u="none" strike="noStrike" dirty="0" err="1">
                <a:effectLst/>
              </a:rPr>
              <a:t>nella</a:t>
            </a:r>
            <a:r>
              <a:rPr lang="en-US" sz="2000" b="0" i="0" u="none" strike="noStrike" dirty="0">
                <a:effectLst/>
              </a:rPr>
              <a:t> </a:t>
            </a:r>
            <a:r>
              <a:rPr lang="en-US" sz="2000" b="0" i="0" u="none" strike="noStrike" dirty="0" err="1">
                <a:effectLst/>
              </a:rPr>
              <a:t>vostra</a:t>
            </a:r>
            <a:r>
              <a:rPr lang="en-US" sz="2000" b="0" i="0" u="none" strike="noStrike" dirty="0">
                <a:effectLst/>
              </a:rPr>
              <a:t> </a:t>
            </a:r>
            <a:r>
              <a:rPr lang="en-US" sz="2000" b="0" i="0" u="none" strike="noStrike" dirty="0" err="1">
                <a:effectLst/>
              </a:rPr>
              <a:t>organizzazione</a:t>
            </a:r>
            <a:r>
              <a:rPr lang="en-US" sz="2000" b="0" i="0" u="none" strike="noStrike" dirty="0">
                <a:effectLst/>
              </a:rPr>
              <a:t>?” </a:t>
            </a:r>
            <a:r>
              <a:rPr lang="en-US" sz="2000" b="0" i="0" u="none" strike="noStrike" dirty="0" err="1">
                <a:effectLst/>
              </a:rPr>
              <a:t>Meglio</a:t>
            </a:r>
            <a:r>
              <a:rPr lang="en-US" sz="2000" b="0" i="0" u="none" strike="noStrike" dirty="0">
                <a:effectLst/>
              </a:rPr>
              <a:t> </a:t>
            </a:r>
            <a:r>
              <a:rPr lang="en-US" sz="2000" b="0" i="0" u="none" strike="noStrike" dirty="0" err="1">
                <a:effectLst/>
              </a:rPr>
              <a:t>domande</a:t>
            </a:r>
            <a:r>
              <a:rPr lang="en-US" sz="2000" b="0" i="0" u="none" strike="noStrike" dirty="0">
                <a:effectLst/>
              </a:rPr>
              <a:t> inclusive, </a:t>
            </a:r>
            <a:r>
              <a:rPr lang="en-US" sz="2000" b="0" i="0" u="none" strike="noStrike" dirty="0" err="1">
                <a:effectLst/>
              </a:rPr>
              <a:t>tipo</a:t>
            </a:r>
            <a:r>
              <a:rPr lang="en-US" sz="2000" b="0" i="0" u="none" strike="noStrike" dirty="0">
                <a:effectLst/>
              </a:rPr>
              <a:t> “mi </a:t>
            </a:r>
            <a:r>
              <a:rPr lang="en-US" sz="2000" b="0" i="0" u="none" strike="noStrike" dirty="0" err="1">
                <a:effectLst/>
              </a:rPr>
              <a:t>può</a:t>
            </a:r>
            <a:r>
              <a:rPr lang="en-US" sz="2000" b="0" i="0" u="none" strike="noStrike" dirty="0">
                <a:effectLst/>
              </a:rPr>
              <a:t> </a:t>
            </a:r>
            <a:r>
              <a:rPr lang="en-US" sz="2000" b="0" i="0" u="none" strike="noStrike" dirty="0" err="1">
                <a:effectLst/>
              </a:rPr>
              <a:t>descrivere</a:t>
            </a:r>
            <a:r>
              <a:rPr lang="en-US" sz="2000" b="0" i="0" u="none" strike="noStrike" dirty="0">
                <a:effectLst/>
              </a:rPr>
              <a:t> come </a:t>
            </a:r>
            <a:r>
              <a:rPr lang="en-US" sz="2000" b="0" i="0" u="none" strike="noStrike" dirty="0" err="1">
                <a:effectLst/>
              </a:rPr>
              <a:t>sono</a:t>
            </a:r>
            <a:r>
              <a:rPr lang="en-US" sz="2000" b="0" i="0" u="none" strike="noStrike" dirty="0">
                <a:effectLst/>
              </a:rPr>
              <a:t> </a:t>
            </a:r>
            <a:r>
              <a:rPr lang="en-US" sz="2000" b="0" i="0" u="none" strike="noStrike" dirty="0" err="1">
                <a:effectLst/>
              </a:rPr>
              <a:t>impiegati</a:t>
            </a:r>
            <a:r>
              <a:rPr lang="en-US" sz="2000" b="0" i="0" u="none" strike="noStrike" dirty="0">
                <a:effectLst/>
              </a:rPr>
              <a:t> </a:t>
            </a:r>
            <a:r>
              <a:rPr lang="en-US" sz="2000" b="0" i="0" u="none" strike="noStrike" dirty="0" err="1">
                <a:effectLst/>
              </a:rPr>
              <a:t>gli</a:t>
            </a:r>
            <a:r>
              <a:rPr lang="en-US" sz="2000" b="0" i="0" u="none" strike="noStrike" dirty="0">
                <a:effectLst/>
              </a:rPr>
              <a:t> </a:t>
            </a:r>
            <a:r>
              <a:rPr lang="en-US" sz="2000" b="0" i="0" u="none" strike="noStrike" dirty="0" err="1">
                <a:effectLst/>
              </a:rPr>
              <a:t>addetti</a:t>
            </a:r>
            <a:r>
              <a:rPr lang="en-US" sz="2000" b="0" i="0" u="none" strike="noStrike" dirty="0">
                <a:effectLst/>
              </a:rPr>
              <a:t> </a:t>
            </a:r>
            <a:r>
              <a:rPr lang="en-US" sz="2000" b="0" i="0" u="none" strike="noStrike" dirty="0" err="1">
                <a:effectLst/>
              </a:rPr>
              <a:t>nei</a:t>
            </a:r>
            <a:r>
              <a:rPr lang="en-US" sz="2000" b="0" i="0" u="none" strike="noStrike" dirty="0">
                <a:effectLst/>
              </a:rPr>
              <a:t> </a:t>
            </a:r>
            <a:r>
              <a:rPr lang="en-US" sz="2000" b="0" i="0" u="none" strike="noStrike" dirty="0" err="1">
                <a:effectLst/>
              </a:rPr>
              <a:t>vari</a:t>
            </a:r>
            <a:r>
              <a:rPr lang="en-US" sz="2000" b="0" i="0" u="none" strike="noStrike" dirty="0">
                <a:effectLst/>
              </a:rPr>
              <a:t> </a:t>
            </a:r>
            <a:r>
              <a:rPr lang="en-US" sz="2000" b="0" i="0" u="none" strike="noStrike" dirty="0" err="1">
                <a:effectLst/>
              </a:rPr>
              <a:t>settori</a:t>
            </a:r>
            <a:r>
              <a:rPr lang="en-US" sz="2000" b="0" i="0" u="none" strike="noStrike" dirty="0">
                <a:effectLst/>
              </a:rPr>
              <a:t>? Nel </a:t>
            </a:r>
            <a:r>
              <a:rPr lang="en-US" sz="2000" b="0" i="0" u="none" strike="noStrike" dirty="0" err="1">
                <a:effectLst/>
              </a:rPr>
              <a:t>descrivere</a:t>
            </a:r>
            <a:r>
              <a:rPr lang="en-US" sz="2000" b="0" i="0" u="none" strike="noStrike" dirty="0">
                <a:effectLst/>
              </a:rPr>
              <a:t> la </a:t>
            </a:r>
            <a:r>
              <a:rPr lang="en-US" sz="2000" b="0" i="0" u="none" strike="noStrike" dirty="0" err="1">
                <a:effectLst/>
              </a:rPr>
              <a:t>struttura</a:t>
            </a:r>
            <a:r>
              <a:rPr lang="en-US" sz="2000" b="0" i="0" u="none" strike="noStrike" dirty="0">
                <a:effectLst/>
              </a:rPr>
              <a:t> </a:t>
            </a:r>
            <a:r>
              <a:rPr lang="en-US" sz="2000" b="0" i="0" u="none" strike="noStrike" dirty="0" err="1">
                <a:effectLst/>
              </a:rPr>
              <a:t>probabilmente</a:t>
            </a:r>
            <a:r>
              <a:rPr lang="en-US" sz="2000" b="0" i="0" u="none" strike="noStrike" dirty="0">
                <a:effectLst/>
              </a:rPr>
              <a:t> </a:t>
            </a:r>
            <a:r>
              <a:rPr lang="en-US" sz="2000" b="0" i="0" u="none" strike="noStrike" dirty="0" err="1">
                <a:effectLst/>
              </a:rPr>
              <a:t>dirà</a:t>
            </a:r>
            <a:r>
              <a:rPr lang="en-US" sz="2000" b="0" i="0" u="none" strike="noStrike" dirty="0">
                <a:effectLst/>
              </a:rPr>
              <a:t> </a:t>
            </a:r>
            <a:r>
              <a:rPr lang="en-US" sz="2000" b="0" i="0" u="none" strike="noStrike" dirty="0" err="1">
                <a:effectLst/>
              </a:rPr>
              <a:t>anche</a:t>
            </a:r>
            <a:r>
              <a:rPr lang="en-US" sz="2000" b="0" i="0" u="none" strike="noStrike" dirty="0">
                <a:effectLst/>
              </a:rPr>
              <a:t> </a:t>
            </a:r>
            <a:r>
              <a:rPr lang="en-US" sz="2000" b="0" i="0" u="none" strike="noStrike" dirty="0" err="1">
                <a:effectLst/>
              </a:rPr>
              <a:t>della</a:t>
            </a:r>
            <a:r>
              <a:rPr lang="en-US" sz="2000" b="0" i="0" u="none" strike="noStrike" dirty="0">
                <a:effectLst/>
              </a:rPr>
              <a:t> </a:t>
            </a:r>
            <a:r>
              <a:rPr lang="en-US" sz="2000" b="0" i="0" u="none" strike="noStrike" dirty="0" err="1">
                <a:effectLst/>
              </a:rPr>
              <a:t>numerosità</a:t>
            </a:r>
            <a:r>
              <a:rPr lang="en-US" sz="2000" b="0" i="0" u="none" strike="noStrike" dirty="0">
                <a:effectLst/>
              </a:rPr>
              <a:t> </a:t>
            </a:r>
            <a:r>
              <a:rPr lang="en-US" sz="2000" b="0" i="0" u="none" strike="noStrike" dirty="0" err="1">
                <a:effectLst/>
              </a:rPr>
              <a:t>degli</a:t>
            </a:r>
            <a:r>
              <a:rPr lang="en-US" sz="2000" b="0" i="0" u="none" strike="noStrike" dirty="0">
                <a:effectLst/>
              </a:rPr>
              <a:t> </a:t>
            </a:r>
            <a:r>
              <a:rPr lang="en-US" sz="2000" b="0" i="0" u="none" strike="noStrike" dirty="0" err="1">
                <a:effectLst/>
              </a:rPr>
              <a:t>addetti</a:t>
            </a:r>
            <a:r>
              <a:rPr lang="en-US" sz="2000" b="0" i="0" u="none" strike="noStrike" dirty="0">
                <a:effectLst/>
              </a:rPr>
              <a:t>, al </a:t>
            </a:r>
            <a:r>
              <a:rPr lang="en-US" sz="2000" b="0" i="0" u="none" strike="noStrike" dirty="0" err="1">
                <a:effectLst/>
              </a:rPr>
              <a:t>limite</a:t>
            </a:r>
            <a:r>
              <a:rPr lang="en-US" sz="2000" b="0" i="0" u="none" strike="noStrike" dirty="0">
                <a:effectLst/>
              </a:rPr>
              <a:t> </a:t>
            </a:r>
            <a:r>
              <a:rPr lang="en-US" sz="2000" b="0" i="0" u="none" strike="noStrike" dirty="0" err="1">
                <a:effectLst/>
              </a:rPr>
              <a:t>chiedere</a:t>
            </a:r>
            <a:r>
              <a:rPr lang="en-US" sz="2000" b="0" i="0" u="none" strike="noStrike" dirty="0">
                <a:effectLst/>
              </a:rPr>
              <a:t> </a:t>
            </a:r>
            <a:r>
              <a:rPr lang="en-US" sz="2000" b="0" i="0" u="none" strike="noStrike" dirty="0" err="1">
                <a:effectLst/>
              </a:rPr>
              <a:t>alla</a:t>
            </a:r>
            <a:r>
              <a:rPr lang="en-US" sz="2000" b="0" i="0" u="none" strike="noStrike" dirty="0">
                <a:effectLst/>
              </a:rPr>
              <a:t> fine “ma </a:t>
            </a:r>
            <a:r>
              <a:rPr lang="en-US" sz="2000" b="0" i="0" u="none" strike="noStrike" dirty="0" err="1">
                <a:effectLst/>
              </a:rPr>
              <a:t>quanti</a:t>
            </a:r>
            <a:r>
              <a:rPr lang="en-US" sz="2000" b="0" i="0" u="none" strike="noStrike" dirty="0">
                <a:effectLst/>
              </a:rPr>
              <a:t> </a:t>
            </a:r>
            <a:r>
              <a:rPr lang="en-US" sz="2000" b="0" i="0" u="none" strike="noStrike" dirty="0" err="1">
                <a:effectLst/>
              </a:rPr>
              <a:t>sono</a:t>
            </a:r>
            <a:r>
              <a:rPr lang="en-US" sz="2000" b="0" i="0" u="none" strike="noStrike" dirty="0">
                <a:effectLst/>
              </a:rPr>
              <a:t> in tutti?”</a:t>
            </a:r>
          </a:p>
          <a:p>
            <a:pPr marL="742950" lvl="1"/>
            <a:r>
              <a:rPr lang="en-US" sz="2000" b="1" i="0" u="none" strike="noStrike" dirty="0" err="1">
                <a:effectLst/>
              </a:rPr>
              <a:t>Processi</a:t>
            </a:r>
            <a:r>
              <a:rPr lang="en-US" sz="2000" b="1" i="0" u="none" strike="noStrike" dirty="0">
                <a:effectLst/>
              </a:rPr>
              <a:t> e </a:t>
            </a:r>
            <a:r>
              <a:rPr lang="en-US" sz="2000" b="1" i="0" u="none" strike="noStrike" dirty="0" err="1">
                <a:effectLst/>
              </a:rPr>
              <a:t>pratiche</a:t>
            </a:r>
            <a:r>
              <a:rPr lang="en-US" sz="2000" b="1" dirty="0"/>
              <a:t>: </a:t>
            </a:r>
            <a:r>
              <a:rPr lang="en-US" sz="2000" dirty="0"/>
              <a:t>l</a:t>
            </a:r>
            <a:r>
              <a:rPr lang="en-US" sz="2000" b="0" i="0" u="none" strike="noStrike" dirty="0">
                <a:effectLst/>
              </a:rPr>
              <a:t>o stile </a:t>
            </a:r>
            <a:r>
              <a:rPr lang="en-US" sz="2000" b="0" i="0" u="none" strike="noStrike" dirty="0" err="1">
                <a:effectLst/>
              </a:rPr>
              <a:t>della</a:t>
            </a:r>
            <a:r>
              <a:rPr lang="en-US" sz="2000" b="0" i="0" u="none" strike="noStrike" dirty="0">
                <a:effectLst/>
              </a:rPr>
              <a:t> </a:t>
            </a:r>
            <a:r>
              <a:rPr lang="en-US" sz="2000" b="0" i="0" u="none" strike="noStrike" dirty="0" err="1">
                <a:effectLst/>
              </a:rPr>
              <a:t>domanda</a:t>
            </a:r>
            <a:r>
              <a:rPr lang="en-US" sz="2000" b="0" i="0" u="none" strike="noStrike" dirty="0">
                <a:effectLst/>
              </a:rPr>
              <a:t> </a:t>
            </a:r>
            <a:r>
              <a:rPr lang="en-US" sz="2000" b="0" i="0" u="none" strike="noStrike" dirty="0" err="1">
                <a:effectLst/>
              </a:rPr>
              <a:t>deve</a:t>
            </a:r>
            <a:r>
              <a:rPr lang="en-US" sz="2000" b="0" i="0" u="none" strike="noStrike" dirty="0">
                <a:effectLst/>
              </a:rPr>
              <a:t> </a:t>
            </a:r>
            <a:r>
              <a:rPr lang="en-US" sz="2000" b="0" i="0" u="none" strike="noStrike" dirty="0" err="1">
                <a:effectLst/>
              </a:rPr>
              <a:t>essere</a:t>
            </a:r>
            <a:r>
              <a:rPr lang="en-US" sz="2000" b="0" i="0" u="none" strike="noStrike" dirty="0">
                <a:effectLst/>
              </a:rPr>
              <a:t> il </a:t>
            </a:r>
            <a:r>
              <a:rPr lang="en-US" sz="2000" b="0" i="0" u="none" strike="noStrike" dirty="0" err="1">
                <a:effectLst/>
              </a:rPr>
              <a:t>più</a:t>
            </a:r>
            <a:r>
              <a:rPr lang="en-US" sz="2000" b="0" i="0" u="none" strike="noStrike" dirty="0">
                <a:effectLst/>
              </a:rPr>
              <a:t> </a:t>
            </a:r>
            <a:r>
              <a:rPr lang="en-US" sz="2000" b="0" i="0" u="none" strike="noStrike" dirty="0" err="1">
                <a:effectLst/>
              </a:rPr>
              <a:t>possibile</a:t>
            </a:r>
            <a:r>
              <a:rPr lang="en-US" sz="2000" b="0" i="0" u="none" strike="noStrike" dirty="0">
                <a:effectLst/>
              </a:rPr>
              <a:t> </a:t>
            </a:r>
            <a:r>
              <a:rPr lang="en-US" sz="2000" b="0" i="0" u="none" strike="noStrike" dirty="0" err="1">
                <a:effectLst/>
              </a:rPr>
              <a:t>volto</a:t>
            </a:r>
            <a:r>
              <a:rPr lang="en-US" sz="2000" b="0" i="0" u="none" strike="noStrike" dirty="0">
                <a:effectLst/>
              </a:rPr>
              <a:t> a </a:t>
            </a:r>
            <a:r>
              <a:rPr lang="en-US" sz="2000" b="0" i="0" u="none" strike="noStrike" dirty="0" err="1">
                <a:effectLst/>
              </a:rPr>
              <a:t>cogliere</a:t>
            </a:r>
            <a:r>
              <a:rPr lang="en-US" sz="2000" b="0" i="0" u="none" strike="noStrike" dirty="0">
                <a:effectLst/>
              </a:rPr>
              <a:t> </a:t>
            </a:r>
            <a:r>
              <a:rPr lang="en-US" sz="2000" b="0" i="0" u="none" strike="noStrike" dirty="0" err="1">
                <a:effectLst/>
              </a:rPr>
              <a:t>processi</a:t>
            </a:r>
            <a:r>
              <a:rPr lang="en-US" sz="2000" b="0" i="0" u="none" strike="noStrike" dirty="0">
                <a:effectLst/>
              </a:rPr>
              <a:t>, ma in modo </a:t>
            </a:r>
            <a:r>
              <a:rPr lang="en-US" sz="2000" b="0" i="0" u="none" strike="noStrike" dirty="0" err="1">
                <a:effectLst/>
              </a:rPr>
              <a:t>diretto</a:t>
            </a:r>
            <a:r>
              <a:rPr lang="en-US" sz="2000" dirty="0"/>
              <a:t>. </a:t>
            </a:r>
            <a:r>
              <a:rPr lang="en-US" sz="2000" dirty="0" err="1"/>
              <a:t>Evitare</a:t>
            </a:r>
            <a:r>
              <a:rPr lang="en-US" sz="2000" dirty="0"/>
              <a:t> le </a:t>
            </a:r>
            <a:r>
              <a:rPr lang="en-US" sz="2000" dirty="0" err="1"/>
              <a:t>domande</a:t>
            </a:r>
            <a:r>
              <a:rPr lang="en-US" sz="2000" dirty="0"/>
              <a:t> </a:t>
            </a:r>
            <a:r>
              <a:rPr lang="en-US" sz="2000" dirty="0" err="1"/>
              <a:t>che</a:t>
            </a:r>
            <a:r>
              <a:rPr lang="en-US" sz="2000" dirty="0"/>
              <a:t> </a:t>
            </a:r>
            <a:r>
              <a:rPr lang="en-US" sz="2000" dirty="0" err="1"/>
              <a:t>includano</a:t>
            </a:r>
            <a:r>
              <a:rPr lang="en-US" sz="2000" dirty="0"/>
              <a:t> </a:t>
            </a:r>
            <a:r>
              <a:rPr lang="en-US" sz="2000" dirty="0" err="1"/>
              <a:t>negazioni</a:t>
            </a:r>
            <a:r>
              <a:rPr lang="en-US" sz="2000" b="0" i="0" u="none" strike="noStrike" dirty="0">
                <a:effectLst/>
              </a:rPr>
              <a:t>;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8176473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69E3EA-D583-40DF-C852-EAD11F273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Possibile griglia di intervista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B24768-AF91-87DD-7EA3-39F94564F4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4159" y="953293"/>
            <a:ext cx="7767841" cy="5585619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1800" b="1" dirty="0" err="1"/>
              <a:t>Introduzione</a:t>
            </a:r>
            <a:r>
              <a:rPr lang="en-US" sz="1800" b="1" dirty="0"/>
              <a:t> e privacy</a:t>
            </a:r>
          </a:p>
          <a:p>
            <a:r>
              <a:rPr lang="en-US" sz="1800" b="1" dirty="0" err="1"/>
              <a:t>Domande</a:t>
            </a:r>
            <a:r>
              <a:rPr lang="en-US" sz="1800" b="1" dirty="0"/>
              <a:t> di </a:t>
            </a:r>
            <a:r>
              <a:rPr lang="en-US" sz="1800" b="1" dirty="0" err="1"/>
              <a:t>apertura</a:t>
            </a:r>
            <a:r>
              <a:rPr lang="en-US" sz="1800" b="1" dirty="0"/>
              <a:t>:</a:t>
            </a:r>
          </a:p>
          <a:p>
            <a:pPr lvl="1"/>
            <a:r>
              <a:rPr lang="en-US" sz="1800" dirty="0"/>
              <a:t>Mi </a:t>
            </a:r>
            <a:r>
              <a:rPr lang="en-US" sz="1800" dirty="0" err="1"/>
              <a:t>può</a:t>
            </a:r>
            <a:r>
              <a:rPr lang="en-US" sz="1800" dirty="0"/>
              <a:t> </a:t>
            </a:r>
            <a:r>
              <a:rPr lang="en-US" sz="1800" dirty="0" err="1"/>
              <a:t>descrivere</a:t>
            </a:r>
            <a:r>
              <a:rPr lang="en-US" sz="1800" dirty="0"/>
              <a:t> (in breve) le </a:t>
            </a:r>
            <a:r>
              <a:rPr lang="en-US" sz="1800" dirty="0" err="1"/>
              <a:t>principali</a:t>
            </a:r>
            <a:r>
              <a:rPr lang="en-US" sz="1800" dirty="0"/>
              <a:t> </a:t>
            </a:r>
            <a:r>
              <a:rPr lang="en-US" sz="1800" dirty="0" err="1"/>
              <a:t>tappe</a:t>
            </a:r>
            <a:r>
              <a:rPr lang="en-US" sz="1800" dirty="0"/>
              <a:t> di </a:t>
            </a:r>
            <a:r>
              <a:rPr lang="en-US" sz="1800" dirty="0" err="1"/>
              <a:t>sviluppo</a:t>
            </a:r>
            <a:r>
              <a:rPr lang="en-US" sz="1800" dirty="0"/>
              <a:t> </a:t>
            </a:r>
            <a:r>
              <a:rPr lang="en-US" sz="1800" dirty="0" err="1"/>
              <a:t>dell’organizzazione</a:t>
            </a:r>
            <a:r>
              <a:rPr lang="en-US" sz="1800" dirty="0"/>
              <a:t>?</a:t>
            </a:r>
          </a:p>
          <a:p>
            <a:pPr lvl="1"/>
            <a:r>
              <a:rPr lang="en-US" sz="1800" dirty="0"/>
              <a:t>Mi </a:t>
            </a:r>
            <a:r>
              <a:rPr lang="en-US" sz="1800" dirty="0" err="1"/>
              <a:t>potrebbe</a:t>
            </a:r>
            <a:r>
              <a:rPr lang="en-US" sz="1800" dirty="0"/>
              <a:t> </a:t>
            </a:r>
            <a:r>
              <a:rPr lang="en-US" sz="1800" dirty="0" err="1"/>
              <a:t>descrivere</a:t>
            </a:r>
            <a:r>
              <a:rPr lang="en-US" sz="1800" dirty="0"/>
              <a:t> (in breve) il </a:t>
            </a:r>
            <a:r>
              <a:rPr lang="en-US" sz="1800" dirty="0" err="1"/>
              <a:t>ruolo</a:t>
            </a:r>
            <a:r>
              <a:rPr lang="en-US" sz="1800" dirty="0"/>
              <a:t> </a:t>
            </a:r>
            <a:r>
              <a:rPr lang="en-US" sz="1800" dirty="0" err="1"/>
              <a:t>che</a:t>
            </a:r>
            <a:r>
              <a:rPr lang="en-US" sz="1800" dirty="0"/>
              <a:t> </a:t>
            </a:r>
            <a:r>
              <a:rPr lang="en-US" sz="1800" dirty="0" err="1"/>
              <a:t>svolge</a:t>
            </a:r>
            <a:r>
              <a:rPr lang="en-US" sz="1800" dirty="0"/>
              <a:t> </a:t>
            </a:r>
            <a:r>
              <a:rPr lang="en-US" sz="1800" dirty="0" err="1"/>
              <a:t>nell’organizzazione</a:t>
            </a:r>
            <a:r>
              <a:rPr lang="en-US" sz="1800" dirty="0"/>
              <a:t>?</a:t>
            </a:r>
          </a:p>
          <a:p>
            <a:r>
              <a:rPr lang="en-US" sz="1800" b="1" dirty="0"/>
              <a:t>Il </a:t>
            </a:r>
            <a:r>
              <a:rPr lang="en-US" sz="1800" b="1" dirty="0" err="1"/>
              <a:t>tema</a:t>
            </a:r>
            <a:r>
              <a:rPr lang="en-US" sz="1800" b="1" dirty="0"/>
              <a:t> centrale:</a:t>
            </a:r>
          </a:p>
          <a:p>
            <a:pPr lvl="1"/>
            <a:r>
              <a:rPr lang="en-US" sz="1800" dirty="0" err="1"/>
              <a:t>Vorrei</a:t>
            </a:r>
            <a:r>
              <a:rPr lang="en-US" sz="1800" dirty="0"/>
              <a:t> </a:t>
            </a:r>
            <a:r>
              <a:rPr lang="en-US" sz="1800" dirty="0" err="1"/>
              <a:t>capire</a:t>
            </a:r>
            <a:r>
              <a:rPr lang="en-US" sz="1800" dirty="0"/>
              <a:t> </a:t>
            </a:r>
            <a:r>
              <a:rPr lang="en-US" sz="1800" dirty="0" err="1"/>
              <a:t>meglio</a:t>
            </a:r>
            <a:r>
              <a:rPr lang="en-US" sz="1800" dirty="0"/>
              <a:t> come </a:t>
            </a:r>
            <a:r>
              <a:rPr lang="en-US" sz="1800" dirty="0" err="1"/>
              <a:t>affrontate</a:t>
            </a:r>
            <a:r>
              <a:rPr lang="en-US" sz="1800" dirty="0"/>
              <a:t> le </a:t>
            </a:r>
            <a:r>
              <a:rPr lang="en-US" sz="1800" dirty="0" err="1"/>
              <a:t>complessità</a:t>
            </a:r>
            <a:r>
              <a:rPr lang="en-US" sz="1800" dirty="0"/>
              <a:t> del </a:t>
            </a:r>
            <a:r>
              <a:rPr lang="en-US" sz="1800" dirty="0" err="1"/>
              <a:t>mercato</a:t>
            </a:r>
            <a:r>
              <a:rPr lang="en-US" sz="1800" dirty="0"/>
              <a:t> </a:t>
            </a:r>
            <a:r>
              <a:rPr lang="en-US" sz="1800" dirty="0" err="1"/>
              <a:t>attuale</a:t>
            </a:r>
            <a:r>
              <a:rPr lang="en-US" sz="1800" dirty="0"/>
              <a:t>… (</a:t>
            </a:r>
            <a:r>
              <a:rPr lang="en-US" sz="1800" dirty="0" err="1"/>
              <a:t>quali</a:t>
            </a:r>
            <a:r>
              <a:rPr lang="en-US" sz="1800" dirty="0"/>
              <a:t> </a:t>
            </a:r>
            <a:r>
              <a:rPr lang="en-US" sz="1800" dirty="0" err="1"/>
              <a:t>strategie</a:t>
            </a:r>
            <a:r>
              <a:rPr lang="en-US" sz="1800" dirty="0"/>
              <a:t> di </a:t>
            </a:r>
            <a:r>
              <a:rPr lang="en-US" sz="1800" dirty="0" err="1"/>
              <a:t>sviluppo</a:t>
            </a:r>
            <a:r>
              <a:rPr lang="en-US" sz="1800" dirty="0"/>
              <a:t> state </a:t>
            </a:r>
            <a:r>
              <a:rPr lang="en-US" sz="1800" dirty="0" err="1"/>
              <a:t>perseguendso</a:t>
            </a:r>
            <a:r>
              <a:rPr lang="en-US" sz="1800" dirty="0"/>
              <a:t> in </a:t>
            </a:r>
            <a:r>
              <a:rPr lang="en-US" sz="1800" dirty="0" err="1"/>
              <a:t>questa</a:t>
            </a:r>
            <a:r>
              <a:rPr lang="en-US" sz="1800" dirty="0"/>
              <a:t> </a:t>
            </a:r>
            <a:r>
              <a:rPr lang="en-US" sz="1800" dirty="0" err="1"/>
              <a:t>fase</a:t>
            </a:r>
            <a:r>
              <a:rPr lang="en-US" sz="1800" dirty="0"/>
              <a:t>…)</a:t>
            </a:r>
          </a:p>
          <a:p>
            <a:pPr lvl="2"/>
            <a:r>
              <a:rPr lang="en-US" sz="1800" dirty="0" err="1"/>
              <a:t>Dettagli</a:t>
            </a:r>
            <a:r>
              <a:rPr lang="en-US" sz="1800" dirty="0"/>
              <a:t> di interesse…</a:t>
            </a:r>
          </a:p>
          <a:p>
            <a:pPr lvl="2"/>
            <a:r>
              <a:rPr lang="en-US" sz="1800" dirty="0" err="1"/>
              <a:t>Chiarimenti</a:t>
            </a:r>
            <a:r>
              <a:rPr lang="en-US" sz="1800" dirty="0"/>
              <a:t> </a:t>
            </a:r>
            <a:r>
              <a:rPr lang="en-US" sz="1800" dirty="0" err="1"/>
              <a:t>su</a:t>
            </a:r>
            <a:r>
              <a:rPr lang="en-US" sz="1800" dirty="0"/>
              <a:t> un passaggio</a:t>
            </a:r>
          </a:p>
          <a:p>
            <a:pPr lvl="2"/>
            <a:r>
              <a:rPr lang="en-US" sz="1800" dirty="0" err="1"/>
              <a:t>Ecc</a:t>
            </a:r>
            <a:r>
              <a:rPr lang="en-US" sz="1800" dirty="0"/>
              <a:t>.</a:t>
            </a:r>
          </a:p>
          <a:p>
            <a:r>
              <a:rPr lang="en-US" sz="1800" b="1" dirty="0"/>
              <a:t>Un secondo </a:t>
            </a:r>
            <a:r>
              <a:rPr lang="en-US" sz="1800" b="1" dirty="0" err="1"/>
              <a:t>tema</a:t>
            </a:r>
            <a:r>
              <a:rPr lang="en-US" sz="1800" b="1" dirty="0"/>
              <a:t>…</a:t>
            </a:r>
          </a:p>
          <a:p>
            <a:pPr lvl="1"/>
            <a:r>
              <a:rPr lang="en-US" sz="1400" b="1" dirty="0"/>
              <a:t>Probing… </a:t>
            </a:r>
            <a:r>
              <a:rPr lang="en-US" sz="1400" dirty="0"/>
              <a:t>(se ho </a:t>
            </a:r>
            <a:r>
              <a:rPr lang="en-US" sz="1400" dirty="0" err="1"/>
              <a:t>capito</a:t>
            </a:r>
            <a:r>
              <a:rPr lang="en-US" sz="1400" dirty="0"/>
              <a:t> bene lei </a:t>
            </a:r>
            <a:r>
              <a:rPr lang="en-US" sz="1400" dirty="0" err="1"/>
              <a:t>intende</a:t>
            </a:r>
            <a:r>
              <a:rPr lang="en-US" sz="1400" dirty="0"/>
              <a:t>… Poco fa mi ha </a:t>
            </a:r>
            <a:r>
              <a:rPr lang="en-US" sz="1400" dirty="0" err="1"/>
              <a:t>detto</a:t>
            </a:r>
            <a:r>
              <a:rPr lang="en-US" sz="1400" dirty="0"/>
              <a:t>…)</a:t>
            </a:r>
          </a:p>
          <a:p>
            <a:r>
              <a:rPr lang="en-US" sz="1800" b="1" dirty="0" err="1"/>
              <a:t>Domande</a:t>
            </a:r>
            <a:r>
              <a:rPr lang="en-US" sz="1800" b="1" dirty="0"/>
              <a:t> di </a:t>
            </a:r>
            <a:r>
              <a:rPr lang="en-US" sz="1800" b="1" dirty="0" err="1"/>
              <a:t>chiusura</a:t>
            </a:r>
            <a:r>
              <a:rPr lang="en-US" sz="1800" b="1" dirty="0"/>
              <a:t>…</a:t>
            </a:r>
          </a:p>
          <a:p>
            <a:pPr lvl="1"/>
            <a:r>
              <a:rPr lang="en-US" sz="1800" dirty="0" err="1"/>
              <a:t>Senta</a:t>
            </a:r>
            <a:r>
              <a:rPr lang="en-US" sz="1800" dirty="0"/>
              <a:t>, </a:t>
            </a:r>
            <a:r>
              <a:rPr lang="en-US" sz="1800" dirty="0" err="1"/>
              <a:t>forse</a:t>
            </a:r>
            <a:r>
              <a:rPr lang="en-US" sz="1800" dirty="0"/>
              <a:t> le ho </a:t>
            </a:r>
            <a:r>
              <a:rPr lang="en-US" sz="1800" dirty="0" err="1"/>
              <a:t>preso</a:t>
            </a:r>
            <a:r>
              <a:rPr lang="en-US" sz="1800" dirty="0"/>
              <a:t> </a:t>
            </a:r>
            <a:r>
              <a:rPr lang="en-US" sz="1800" dirty="0" err="1"/>
              <a:t>anche</a:t>
            </a:r>
            <a:r>
              <a:rPr lang="en-US" sz="1800" dirty="0"/>
              <a:t> </a:t>
            </a:r>
            <a:r>
              <a:rPr lang="en-US" sz="1800" dirty="0" err="1"/>
              <a:t>troppo</a:t>
            </a:r>
            <a:r>
              <a:rPr lang="en-US" sz="1800" dirty="0"/>
              <a:t> tempo, ma prima di </a:t>
            </a:r>
            <a:r>
              <a:rPr lang="en-US" sz="1800" dirty="0" err="1"/>
              <a:t>lasciarci</a:t>
            </a:r>
            <a:r>
              <a:rPr lang="en-US" sz="1800" dirty="0"/>
              <a:t> </a:t>
            </a:r>
            <a:r>
              <a:rPr lang="en-US" sz="1800" dirty="0" err="1"/>
              <a:t>posso</a:t>
            </a:r>
            <a:r>
              <a:rPr lang="en-US" sz="1800" dirty="0"/>
              <a:t> </a:t>
            </a:r>
            <a:r>
              <a:rPr lang="en-US" sz="1800" dirty="0" err="1"/>
              <a:t>chiederle</a:t>
            </a:r>
            <a:r>
              <a:rPr lang="en-US" sz="1800" dirty="0"/>
              <a:t> </a:t>
            </a:r>
            <a:r>
              <a:rPr lang="en-US" sz="1800" dirty="0" err="1"/>
              <a:t>quali</a:t>
            </a:r>
            <a:r>
              <a:rPr lang="en-US" sz="1800" dirty="0"/>
              <a:t> </a:t>
            </a:r>
            <a:r>
              <a:rPr lang="en-US" sz="1800" dirty="0" err="1"/>
              <a:t>previsioni</a:t>
            </a:r>
            <a:r>
              <a:rPr lang="en-US" sz="1800" dirty="0"/>
              <a:t> fa per il </a:t>
            </a:r>
            <a:r>
              <a:rPr lang="en-US" sz="1800" dirty="0" err="1"/>
              <a:t>suo</a:t>
            </a:r>
            <a:r>
              <a:rPr lang="en-US" sz="1800" dirty="0"/>
              <a:t> </a:t>
            </a:r>
            <a:r>
              <a:rPr lang="en-US" sz="1800" dirty="0" err="1"/>
              <a:t>settori</a:t>
            </a:r>
            <a:r>
              <a:rPr lang="en-US" sz="1800" dirty="0"/>
              <a:t> </a:t>
            </a:r>
            <a:r>
              <a:rPr lang="en-US" sz="1800" dirty="0" err="1"/>
              <a:t>nel</a:t>
            </a:r>
            <a:r>
              <a:rPr lang="en-US" sz="1800" dirty="0"/>
              <a:t> medio </a:t>
            </a:r>
            <a:r>
              <a:rPr lang="en-US" sz="1800" dirty="0" err="1"/>
              <a:t>periodo</a:t>
            </a:r>
            <a:r>
              <a:rPr lang="en-US" sz="1800" dirty="0"/>
              <a:t> (3-5 anni)?</a:t>
            </a:r>
          </a:p>
          <a:p>
            <a:pPr lvl="1"/>
            <a:r>
              <a:rPr lang="en-US" sz="1800" dirty="0" err="1"/>
              <a:t>Avviandoci</a:t>
            </a:r>
            <a:r>
              <a:rPr lang="en-US" sz="1800" dirty="0"/>
              <a:t> verso la </a:t>
            </a:r>
            <a:r>
              <a:rPr lang="en-US" sz="1800" dirty="0" err="1"/>
              <a:t>conclusione</a:t>
            </a:r>
            <a:r>
              <a:rPr lang="en-US" sz="1800" dirty="0"/>
              <a:t> </a:t>
            </a:r>
            <a:r>
              <a:rPr lang="en-US" sz="1800" dirty="0" err="1"/>
              <a:t>posso</a:t>
            </a:r>
            <a:r>
              <a:rPr lang="en-US" sz="1800" dirty="0"/>
              <a:t> </a:t>
            </a:r>
            <a:r>
              <a:rPr lang="en-US" sz="1800" dirty="0" err="1"/>
              <a:t>chiederle</a:t>
            </a:r>
            <a:r>
              <a:rPr lang="en-US" sz="1800" dirty="0"/>
              <a:t>, se ha </a:t>
            </a:r>
            <a:r>
              <a:rPr lang="en-US" sz="1800" dirty="0" err="1"/>
              <a:t>indicazioni</a:t>
            </a:r>
            <a:r>
              <a:rPr lang="en-US" sz="1800" dirty="0"/>
              <a:t> </a:t>
            </a:r>
            <a:r>
              <a:rPr lang="en-US" sz="1800" dirty="0" err="1"/>
              <a:t>specifiche</a:t>
            </a:r>
            <a:r>
              <a:rPr lang="en-US" sz="1800" dirty="0"/>
              <a:t> per chi </a:t>
            </a:r>
            <a:r>
              <a:rPr lang="en-US" sz="1800" dirty="0" err="1"/>
              <a:t>si</a:t>
            </a:r>
            <a:r>
              <a:rPr lang="en-US" sz="1800" dirty="0"/>
              <a:t> </a:t>
            </a:r>
            <a:r>
              <a:rPr lang="en-US" sz="1800" dirty="0" err="1"/>
              <a:t>avvicina</a:t>
            </a:r>
            <a:r>
              <a:rPr lang="en-US" sz="1800" dirty="0"/>
              <a:t> da </a:t>
            </a:r>
            <a:r>
              <a:rPr lang="en-US" sz="1800" dirty="0" err="1"/>
              <a:t>giovane</a:t>
            </a:r>
            <a:r>
              <a:rPr lang="en-US" sz="1800" dirty="0"/>
              <a:t> al mondo </a:t>
            </a:r>
            <a:r>
              <a:rPr lang="en-US" sz="1800" dirty="0" err="1"/>
              <a:t>delle</a:t>
            </a:r>
            <a:r>
              <a:rPr lang="en-US" sz="1800" dirty="0"/>
              <a:t> </a:t>
            </a:r>
            <a:r>
              <a:rPr lang="en-US" sz="1800" dirty="0" err="1"/>
              <a:t>imprese</a:t>
            </a:r>
            <a:r>
              <a:rPr lang="en-US" sz="1800" dirty="0"/>
              <a:t> </a:t>
            </a:r>
            <a:r>
              <a:rPr lang="en-US" sz="1800" dirty="0" err="1"/>
              <a:t>tipo</a:t>
            </a:r>
            <a:r>
              <a:rPr lang="en-US" sz="1800" dirty="0"/>
              <a:t> la </a:t>
            </a:r>
            <a:r>
              <a:rPr lang="en-US" sz="1800" dirty="0" err="1"/>
              <a:t>sua</a:t>
            </a:r>
            <a:r>
              <a:rPr lang="en-US" sz="1800" dirty="0"/>
              <a:t>?</a:t>
            </a:r>
          </a:p>
          <a:p>
            <a:r>
              <a:rPr lang="en-US" sz="1800" b="1" dirty="0" err="1"/>
              <a:t>Ringraziamenti</a:t>
            </a:r>
            <a:r>
              <a:rPr lang="en-US" sz="1800" b="1" dirty="0"/>
              <a:t> e </a:t>
            </a:r>
            <a:r>
              <a:rPr lang="en-US" sz="1800" b="1" dirty="0" err="1"/>
              <a:t>congedo</a:t>
            </a:r>
            <a:r>
              <a:rPr lang="en-US" sz="1800" b="1" dirty="0"/>
              <a:t>, </a:t>
            </a:r>
            <a:r>
              <a:rPr lang="en-US" sz="1800" b="1" dirty="0" err="1"/>
              <a:t>chiedere</a:t>
            </a:r>
            <a:r>
              <a:rPr lang="en-US" sz="1800" b="1" dirty="0"/>
              <a:t> (se </a:t>
            </a:r>
            <a:r>
              <a:rPr lang="en-US" sz="1800" b="1" dirty="0" err="1"/>
              <a:t>necessario</a:t>
            </a:r>
            <a:r>
              <a:rPr lang="en-US" sz="1800" b="1" dirty="0"/>
              <a:t>) </a:t>
            </a:r>
            <a:r>
              <a:rPr lang="en-US" sz="1800" b="1" dirty="0" err="1"/>
              <a:t>disponibilità</a:t>
            </a:r>
            <a:r>
              <a:rPr lang="en-US" sz="1800" b="1" dirty="0"/>
              <a:t> per </a:t>
            </a:r>
            <a:r>
              <a:rPr lang="en-US" sz="1800" b="1" dirty="0" err="1"/>
              <a:t>ulteriori</a:t>
            </a:r>
            <a:r>
              <a:rPr lang="en-US" sz="1800" b="1" dirty="0"/>
              <a:t> </a:t>
            </a:r>
            <a:r>
              <a:rPr lang="en-US" sz="1800" b="1" dirty="0" err="1"/>
              <a:t>contatti</a:t>
            </a:r>
            <a:r>
              <a:rPr lang="en-US" sz="1800" b="1" dirty="0"/>
              <a:t>.</a:t>
            </a:r>
          </a:p>
          <a:p>
            <a:pPr lvl="2"/>
            <a:endParaRPr lang="en-US" sz="1800" dirty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73713736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703BE7-691E-DD90-37FD-66F1CC113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>
                <a:latin typeface="+mj-lt"/>
              </a:rPr>
              <a:t>Post-</a:t>
            </a:r>
            <a:r>
              <a:rPr lang="en-US" sz="5400" dirty="0" err="1">
                <a:latin typeface="+mj-lt"/>
              </a:rPr>
              <a:t>intervista</a:t>
            </a:r>
            <a:r>
              <a:rPr lang="en-US" sz="5400" dirty="0">
                <a:latin typeface="+mj-lt"/>
              </a:rPr>
              <a:t>: </a:t>
            </a:r>
            <a:r>
              <a:rPr lang="en-US" sz="5400" dirty="0" err="1">
                <a:latin typeface="+mj-lt"/>
              </a:rPr>
              <a:t>prendere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appunti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su</a:t>
            </a:r>
            <a:r>
              <a:rPr lang="en-US" sz="5400" dirty="0">
                <a:latin typeface="+mj-lt"/>
              </a:rPr>
              <a:t>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F5648C-0599-C35D-7B61-C0F4D149C6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067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706DA-DCCD-2706-661C-0832BFA94E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900"/>
              <a:t>tutto ciò che ha colpito nell’incontro avvenuto e scrivere la motivazione… </a:t>
            </a:r>
          </a:p>
          <a:p>
            <a:endParaRPr lang="en-US" sz="1900"/>
          </a:p>
          <a:p>
            <a:r>
              <a:rPr lang="en-US" sz="1900"/>
              <a:t>elementi di ambiente, di gestione dello spazio e del tempo</a:t>
            </a:r>
          </a:p>
          <a:p>
            <a:endParaRPr lang="en-US" sz="1900"/>
          </a:p>
          <a:p>
            <a:r>
              <a:rPr lang="en-US" sz="1900"/>
              <a:t>Appunti  sulle verbalizzazioni, aneddoti, </a:t>
            </a:r>
            <a:r>
              <a:rPr lang="en-US" sz="1900" i="1"/>
              <a:t>thick description </a:t>
            </a:r>
            <a:r>
              <a:rPr lang="en-US" sz="1900"/>
              <a:t>di</a:t>
            </a:r>
            <a:r>
              <a:rPr lang="en-US" sz="1900" i="1"/>
              <a:t> </a:t>
            </a:r>
            <a:r>
              <a:rPr lang="en-US" sz="1900"/>
              <a:t>quanto</a:t>
            </a:r>
            <a:r>
              <a:rPr lang="en-US" sz="1900" i="1"/>
              <a:t>  vissuto</a:t>
            </a:r>
          </a:p>
          <a:p>
            <a:endParaRPr lang="en-US" sz="1900" i="1"/>
          </a:p>
          <a:p>
            <a:r>
              <a:rPr lang="en-US" sz="1900"/>
              <a:t>elementi che richiederanno un controllo di web, documenti, norme, ecc.</a:t>
            </a:r>
          </a:p>
          <a:p>
            <a:endParaRPr lang="en-US" sz="1900"/>
          </a:p>
          <a:p>
            <a:endParaRPr lang="en-US" sz="1900"/>
          </a:p>
        </p:txBody>
      </p:sp>
    </p:spTree>
    <p:extLst>
      <p:ext uri="{BB962C8B-B14F-4D97-AF65-F5344CB8AC3E}">
        <p14:creationId xmlns:p14="http://schemas.microsoft.com/office/powerpoint/2010/main" val="319147959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90905-4DA3-6099-3564-CA2230A24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34470"/>
          </a:xfrm>
        </p:spPr>
        <p:txBody>
          <a:bodyPr/>
          <a:lstStyle/>
          <a:p>
            <a:pPr algn="ctr"/>
            <a:r>
              <a:rPr lang="en-IT" dirty="0"/>
              <a:t>Esercitazione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D2BC6F-A258-AEC7-9F91-1061FB83E9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03767"/>
            <a:ext cx="10515600" cy="4973196"/>
          </a:xfrm>
        </p:spPr>
        <p:txBody>
          <a:bodyPr/>
          <a:lstStyle/>
          <a:p>
            <a:r>
              <a:rPr lang="en-IT" dirty="0"/>
              <a:t>15’ costruire una prima traccia con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contenuti</a:t>
            </a:r>
            <a:r>
              <a:rPr lang="en-GB" dirty="0"/>
              <a:t> </a:t>
            </a:r>
            <a:r>
              <a:rPr lang="en-GB" dirty="0" err="1"/>
              <a:t>più</a:t>
            </a:r>
            <a:r>
              <a:rPr lang="en-GB" dirty="0"/>
              <a:t> </a:t>
            </a:r>
            <a:r>
              <a:rPr lang="en-GB" dirty="0" err="1"/>
              <a:t>rilevanti</a:t>
            </a:r>
            <a:r>
              <a:rPr lang="en-GB" dirty="0"/>
              <a:t> per </a:t>
            </a:r>
            <a:r>
              <a:rPr lang="en-GB" dirty="0" err="1"/>
              <a:t>l’intervista</a:t>
            </a:r>
            <a:r>
              <a:rPr lang="en-GB" dirty="0"/>
              <a:t>;</a:t>
            </a:r>
          </a:p>
          <a:p>
            <a:endParaRPr lang="en-GB" dirty="0"/>
          </a:p>
          <a:p>
            <a:r>
              <a:rPr lang="en-GB" dirty="0"/>
              <a:t>10’ </a:t>
            </a:r>
            <a:r>
              <a:rPr lang="en-GB" dirty="0" err="1"/>
              <a:t>confronto</a:t>
            </a:r>
            <a:r>
              <a:rPr lang="en-GB" dirty="0"/>
              <a:t> con il/la compagn3</a:t>
            </a:r>
          </a:p>
          <a:p>
            <a:endParaRPr lang="en-GB" dirty="0"/>
          </a:p>
          <a:p>
            <a:r>
              <a:rPr lang="en-GB" dirty="0" err="1"/>
              <a:t>Scegliamo</a:t>
            </a:r>
            <a:r>
              <a:rPr lang="en-GB" dirty="0"/>
              <a:t> </a:t>
            </a:r>
            <a:r>
              <a:rPr lang="en-GB" dirty="0" err="1"/>
              <a:t>una</a:t>
            </a:r>
            <a:r>
              <a:rPr lang="en-GB" dirty="0"/>
              <a:t> </a:t>
            </a:r>
            <a:r>
              <a:rPr lang="en-GB" dirty="0" err="1"/>
              <a:t>intervista</a:t>
            </a:r>
            <a:r>
              <a:rPr lang="en-GB" dirty="0"/>
              <a:t> e la </a:t>
            </a:r>
            <a:r>
              <a:rPr lang="en-GB" dirty="0" err="1"/>
              <a:t>simuliamo</a:t>
            </a:r>
            <a:endParaRPr lang="en-GB" dirty="0"/>
          </a:p>
          <a:p>
            <a:endParaRPr lang="en-GB" dirty="0"/>
          </a:p>
          <a:p>
            <a:r>
              <a:rPr lang="en-GB" dirty="0"/>
              <a:t>Debriefing</a:t>
            </a:r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373502241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5AB48-CE98-26CF-CCA7-B5D3990EB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T" dirty="0"/>
              <a:t>Analisi…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59DA9E-6267-0B6F-B2EF-1DA96EECBC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T" dirty="0"/>
              <a:t>T</a:t>
            </a:r>
            <a:r>
              <a:rPr lang="en-GB" dirty="0"/>
              <a:t>r</a:t>
            </a:r>
            <a:r>
              <a:rPr lang="en-IT" dirty="0"/>
              <a:t>ascrizione: verbatim o per estratti</a:t>
            </a:r>
          </a:p>
          <a:p>
            <a:r>
              <a:rPr lang="en-GB" dirty="0"/>
              <a:t>I</a:t>
            </a:r>
            <a:r>
              <a:rPr lang="en-IT" dirty="0"/>
              <a:t>ndividuazione contenuti organizzativi:</a:t>
            </a:r>
          </a:p>
          <a:p>
            <a:pPr lvl="1"/>
            <a:r>
              <a:rPr lang="en-IT" dirty="0"/>
              <a:t>Ruolo e relazioni primarie dell’interlocutore/trice</a:t>
            </a:r>
          </a:p>
          <a:p>
            <a:pPr lvl="1"/>
            <a:r>
              <a:rPr lang="en-IT" dirty="0"/>
              <a:t>Sociogramma/organigramma (relazioni organizzative interne ed esterne)</a:t>
            </a:r>
          </a:p>
          <a:p>
            <a:pPr lvl="1"/>
            <a:r>
              <a:rPr lang="en-GB" dirty="0"/>
              <a:t>S</a:t>
            </a:r>
            <a:r>
              <a:rPr lang="en-IT" dirty="0"/>
              <a:t>trategie dichiarate/sottointese (reclutamenti, mercati, clienti/fornitori)</a:t>
            </a:r>
          </a:p>
          <a:p>
            <a:pPr lvl="1"/>
            <a:r>
              <a:rPr lang="en-IT" dirty="0"/>
              <a:t>Declinazioni del potere logiche di azione (regole scritte)</a:t>
            </a:r>
          </a:p>
          <a:p>
            <a:pPr lvl="1"/>
            <a:r>
              <a:rPr lang="en-IT" dirty="0"/>
              <a:t>Cultura:  regole non scritte, ritualit, aspetti valoriali, artefatti</a:t>
            </a:r>
          </a:p>
          <a:p>
            <a:pPr lvl="1"/>
            <a:r>
              <a:rPr lang="en-IT" dirty="0"/>
              <a:t>Categorizzazioni (labeling, software Atlas.ti…)</a:t>
            </a:r>
          </a:p>
          <a:p>
            <a:pPr lvl="1"/>
            <a:r>
              <a:rPr lang="en-IT" dirty="0"/>
              <a:t>Citazione nei doc/relazioni</a:t>
            </a:r>
          </a:p>
          <a:p>
            <a:pPr lvl="1"/>
            <a:r>
              <a:rPr lang="en-IT"/>
              <a:t>Grounded theory (Glaser and Strauss 1967)</a:t>
            </a:r>
          </a:p>
          <a:p>
            <a:pPr lvl="1"/>
            <a:endParaRPr lang="en-IT" dirty="0"/>
          </a:p>
          <a:p>
            <a:pPr lvl="1"/>
            <a:endParaRPr lang="en-IT" dirty="0"/>
          </a:p>
          <a:p>
            <a:pPr lvl="1"/>
            <a:endParaRPr lang="en-IT" dirty="0"/>
          </a:p>
          <a:p>
            <a:pPr lvl="1"/>
            <a:endParaRPr lang="en-IT" dirty="0"/>
          </a:p>
          <a:p>
            <a:pPr lvl="1"/>
            <a:endParaRPr lang="en-IT" dirty="0"/>
          </a:p>
          <a:p>
            <a:pPr lvl="1"/>
            <a:endParaRPr lang="en-IT" dirty="0"/>
          </a:p>
          <a:p>
            <a:pPr lvl="1"/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377494344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D13CC36-B950-4F02-9BAF-9A7EB26739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1BDED99-B35B-4FEE-A274-8E8DB6FEEE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02473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8F33B3-FB1F-CC46-BFAD-5259A56DA1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732" r="13473"/>
          <a:stretch/>
        </p:blipFill>
        <p:spPr>
          <a:xfrm>
            <a:off x="7968222" y="10"/>
            <a:ext cx="4223778" cy="6857990"/>
          </a:xfrm>
          <a:custGeom>
            <a:avLst/>
            <a:gdLst/>
            <a:ahLst/>
            <a:cxnLst/>
            <a:rect l="l" t="t" r="r" b="b"/>
            <a:pathLst>
              <a:path w="4223778" h="6865951">
                <a:moveTo>
                  <a:pt x="478794" y="0"/>
                </a:moveTo>
                <a:lnTo>
                  <a:pt x="4223778" y="0"/>
                </a:lnTo>
                <a:lnTo>
                  <a:pt x="4223778" y="6865951"/>
                </a:lnTo>
                <a:lnTo>
                  <a:pt x="52221" y="6865951"/>
                </a:lnTo>
                <a:lnTo>
                  <a:pt x="49989" y="6844695"/>
                </a:lnTo>
                <a:cubicBezTo>
                  <a:pt x="46440" y="6810509"/>
                  <a:pt x="42891" y="6776323"/>
                  <a:pt x="41304" y="6765443"/>
                </a:cubicBezTo>
                <a:cubicBezTo>
                  <a:pt x="35681" y="6732842"/>
                  <a:pt x="13533" y="6716945"/>
                  <a:pt x="11182" y="6694817"/>
                </a:cubicBezTo>
                <a:cubicBezTo>
                  <a:pt x="16764" y="6697663"/>
                  <a:pt x="14835" y="6635151"/>
                  <a:pt x="10913" y="6627127"/>
                </a:cubicBezTo>
                <a:cubicBezTo>
                  <a:pt x="19564" y="6579282"/>
                  <a:pt x="-12861" y="6585665"/>
                  <a:pt x="5999" y="6527525"/>
                </a:cubicBezTo>
                <a:cubicBezTo>
                  <a:pt x="12287" y="6468687"/>
                  <a:pt x="19003" y="6409739"/>
                  <a:pt x="7685" y="6346547"/>
                </a:cubicBezTo>
                <a:cubicBezTo>
                  <a:pt x="31149" y="6240430"/>
                  <a:pt x="5895" y="6134229"/>
                  <a:pt x="12535" y="6084924"/>
                </a:cubicBezTo>
                <a:cubicBezTo>
                  <a:pt x="14696" y="6024961"/>
                  <a:pt x="53867" y="6020785"/>
                  <a:pt x="45320" y="5989742"/>
                </a:cubicBezTo>
                <a:cubicBezTo>
                  <a:pt x="41264" y="5940899"/>
                  <a:pt x="43258" y="5932095"/>
                  <a:pt x="40418" y="5889597"/>
                </a:cubicBezTo>
                <a:cubicBezTo>
                  <a:pt x="20860" y="5848611"/>
                  <a:pt x="51187" y="5792775"/>
                  <a:pt x="49796" y="5755774"/>
                </a:cubicBezTo>
                <a:cubicBezTo>
                  <a:pt x="43522" y="5734342"/>
                  <a:pt x="37368" y="5692606"/>
                  <a:pt x="49956" y="5684909"/>
                </a:cubicBezTo>
                <a:cubicBezTo>
                  <a:pt x="52825" y="5660429"/>
                  <a:pt x="62553" y="5623499"/>
                  <a:pt x="67011" y="5608897"/>
                </a:cubicBezTo>
                <a:lnTo>
                  <a:pt x="76701" y="5597290"/>
                </a:lnTo>
                <a:cubicBezTo>
                  <a:pt x="87717" y="5587442"/>
                  <a:pt x="82431" y="5550877"/>
                  <a:pt x="89120" y="5529641"/>
                </a:cubicBezTo>
                <a:cubicBezTo>
                  <a:pt x="69291" y="5496375"/>
                  <a:pt x="118554" y="5526326"/>
                  <a:pt x="94330" y="5470852"/>
                </a:cubicBezTo>
                <a:cubicBezTo>
                  <a:pt x="95483" y="5449506"/>
                  <a:pt x="114690" y="5429653"/>
                  <a:pt x="116139" y="5390946"/>
                </a:cubicBezTo>
                <a:cubicBezTo>
                  <a:pt x="127589" y="5337323"/>
                  <a:pt x="132794" y="5338384"/>
                  <a:pt x="135560" y="5284344"/>
                </a:cubicBezTo>
                <a:cubicBezTo>
                  <a:pt x="143629" y="5226223"/>
                  <a:pt x="148113" y="5192743"/>
                  <a:pt x="158141" y="5143920"/>
                </a:cubicBezTo>
                <a:cubicBezTo>
                  <a:pt x="170128" y="5118849"/>
                  <a:pt x="159838" y="5102006"/>
                  <a:pt x="174950" y="5088188"/>
                </a:cubicBezTo>
                <a:cubicBezTo>
                  <a:pt x="197620" y="5107654"/>
                  <a:pt x="181875" y="4983257"/>
                  <a:pt x="203603" y="5010764"/>
                </a:cubicBezTo>
                <a:lnTo>
                  <a:pt x="258582" y="4919969"/>
                </a:lnTo>
                <a:cubicBezTo>
                  <a:pt x="238838" y="4883087"/>
                  <a:pt x="271098" y="4853332"/>
                  <a:pt x="287910" y="4849612"/>
                </a:cubicBezTo>
                <a:cubicBezTo>
                  <a:pt x="294156" y="4811643"/>
                  <a:pt x="286101" y="4834074"/>
                  <a:pt x="305439" y="4799017"/>
                </a:cubicBezTo>
                <a:cubicBezTo>
                  <a:pt x="322572" y="4758926"/>
                  <a:pt x="352642" y="4705848"/>
                  <a:pt x="373456" y="4667754"/>
                </a:cubicBezTo>
                <a:cubicBezTo>
                  <a:pt x="384080" y="4649919"/>
                  <a:pt x="401158" y="4670663"/>
                  <a:pt x="407944" y="4574050"/>
                </a:cubicBezTo>
                <a:cubicBezTo>
                  <a:pt x="408098" y="4548109"/>
                  <a:pt x="427782" y="4503327"/>
                  <a:pt x="425133" y="4462469"/>
                </a:cubicBezTo>
                <a:lnTo>
                  <a:pt x="433890" y="4364681"/>
                </a:lnTo>
                <a:cubicBezTo>
                  <a:pt x="430018" y="4339230"/>
                  <a:pt x="435361" y="4287915"/>
                  <a:pt x="440691" y="4222147"/>
                </a:cubicBezTo>
                <a:cubicBezTo>
                  <a:pt x="451463" y="4164562"/>
                  <a:pt x="497377" y="4067298"/>
                  <a:pt x="503057" y="3977136"/>
                </a:cubicBezTo>
                <a:cubicBezTo>
                  <a:pt x="519229" y="3939837"/>
                  <a:pt x="472839" y="3875689"/>
                  <a:pt x="507582" y="3776020"/>
                </a:cubicBezTo>
                <a:cubicBezTo>
                  <a:pt x="497716" y="3757477"/>
                  <a:pt x="518006" y="3707185"/>
                  <a:pt x="521577" y="3692206"/>
                </a:cubicBezTo>
                <a:cubicBezTo>
                  <a:pt x="525148" y="3677227"/>
                  <a:pt x="526352" y="3687655"/>
                  <a:pt x="529009" y="3686147"/>
                </a:cubicBezTo>
                <a:cubicBezTo>
                  <a:pt x="531848" y="3650325"/>
                  <a:pt x="545504" y="3563351"/>
                  <a:pt x="551870" y="3514534"/>
                </a:cubicBezTo>
                <a:cubicBezTo>
                  <a:pt x="561331" y="3487751"/>
                  <a:pt x="581973" y="3426419"/>
                  <a:pt x="567205" y="3393248"/>
                </a:cubicBezTo>
                <a:cubicBezTo>
                  <a:pt x="585208" y="3400657"/>
                  <a:pt x="563566" y="3353906"/>
                  <a:pt x="579630" y="3344723"/>
                </a:cubicBezTo>
                <a:cubicBezTo>
                  <a:pt x="592861" y="3339338"/>
                  <a:pt x="589379" y="3323900"/>
                  <a:pt x="592672" y="3310978"/>
                </a:cubicBezTo>
                <a:cubicBezTo>
                  <a:pt x="605351" y="3299735"/>
                  <a:pt x="594296" y="3237176"/>
                  <a:pt x="589270" y="3216655"/>
                </a:cubicBezTo>
                <a:cubicBezTo>
                  <a:pt x="566909" y="3160431"/>
                  <a:pt x="626099" y="3142203"/>
                  <a:pt x="609663" y="3096973"/>
                </a:cubicBezTo>
                <a:cubicBezTo>
                  <a:pt x="609191" y="3084373"/>
                  <a:pt x="615889" y="3033331"/>
                  <a:pt x="618886" y="3023628"/>
                </a:cubicBezTo>
                <a:lnTo>
                  <a:pt x="630425" y="2998646"/>
                </a:lnTo>
                <a:lnTo>
                  <a:pt x="640017" y="2995914"/>
                </a:lnTo>
                <a:lnTo>
                  <a:pt x="643600" y="2978244"/>
                </a:lnTo>
                <a:lnTo>
                  <a:pt x="659520" y="2950805"/>
                </a:lnTo>
                <a:cubicBezTo>
                  <a:pt x="620152" y="2937671"/>
                  <a:pt x="687598" y="2860550"/>
                  <a:pt x="650890" y="2864933"/>
                </a:cubicBezTo>
                <a:cubicBezTo>
                  <a:pt x="663707" y="2817056"/>
                  <a:pt x="662078" y="2779813"/>
                  <a:pt x="640210" y="2741864"/>
                </a:cubicBezTo>
                <a:cubicBezTo>
                  <a:pt x="634452" y="2649732"/>
                  <a:pt x="665268" y="2597914"/>
                  <a:pt x="639387" y="2510931"/>
                </a:cubicBezTo>
                <a:cubicBezTo>
                  <a:pt x="645574" y="2407642"/>
                  <a:pt x="671719" y="2317589"/>
                  <a:pt x="680438" y="2227415"/>
                </a:cubicBezTo>
                <a:cubicBezTo>
                  <a:pt x="664175" y="2189847"/>
                  <a:pt x="704423" y="2141655"/>
                  <a:pt x="688135" y="2054289"/>
                </a:cubicBezTo>
                <a:cubicBezTo>
                  <a:pt x="683239" y="2048201"/>
                  <a:pt x="684029" y="1979567"/>
                  <a:pt x="681480" y="1972202"/>
                </a:cubicBezTo>
                <a:lnTo>
                  <a:pt x="686247" y="1917474"/>
                </a:lnTo>
                <a:lnTo>
                  <a:pt x="679783" y="1862721"/>
                </a:lnTo>
                <a:cubicBezTo>
                  <a:pt x="683677" y="1851209"/>
                  <a:pt x="688980" y="1824057"/>
                  <a:pt x="686639" y="1818227"/>
                </a:cubicBezTo>
                <a:lnTo>
                  <a:pt x="658235" y="1742488"/>
                </a:lnTo>
                <a:cubicBezTo>
                  <a:pt x="645662" y="1715201"/>
                  <a:pt x="661423" y="1719638"/>
                  <a:pt x="636990" y="1638389"/>
                </a:cubicBezTo>
                <a:cubicBezTo>
                  <a:pt x="626351" y="1601441"/>
                  <a:pt x="629414" y="1617134"/>
                  <a:pt x="602059" y="1570807"/>
                </a:cubicBezTo>
                <a:lnTo>
                  <a:pt x="570903" y="1513173"/>
                </a:lnTo>
                <a:cubicBezTo>
                  <a:pt x="570781" y="1503175"/>
                  <a:pt x="550561" y="1468055"/>
                  <a:pt x="550438" y="1458058"/>
                </a:cubicBezTo>
                <a:cubicBezTo>
                  <a:pt x="556848" y="1428101"/>
                  <a:pt x="546263" y="1422712"/>
                  <a:pt x="531416" y="1385478"/>
                </a:cubicBezTo>
                <a:cubicBezTo>
                  <a:pt x="527790" y="1370753"/>
                  <a:pt x="490725" y="1304050"/>
                  <a:pt x="501981" y="1265452"/>
                </a:cubicBezTo>
                <a:cubicBezTo>
                  <a:pt x="501825" y="1234781"/>
                  <a:pt x="490462" y="1187660"/>
                  <a:pt x="487370" y="1141743"/>
                </a:cubicBezTo>
                <a:cubicBezTo>
                  <a:pt x="484278" y="1095826"/>
                  <a:pt x="483852" y="1028118"/>
                  <a:pt x="483427" y="989948"/>
                </a:cubicBezTo>
                <a:cubicBezTo>
                  <a:pt x="483001" y="951779"/>
                  <a:pt x="494678" y="945984"/>
                  <a:pt x="484820" y="912725"/>
                </a:cubicBezTo>
                <a:cubicBezTo>
                  <a:pt x="467566" y="854951"/>
                  <a:pt x="510777" y="860797"/>
                  <a:pt x="475093" y="812798"/>
                </a:cubicBezTo>
                <a:cubicBezTo>
                  <a:pt x="461960" y="787034"/>
                  <a:pt x="498505" y="551948"/>
                  <a:pt x="461972" y="450605"/>
                </a:cubicBezTo>
                <a:cubicBezTo>
                  <a:pt x="470167" y="357604"/>
                  <a:pt x="458694" y="431306"/>
                  <a:pt x="465015" y="372906"/>
                </a:cubicBezTo>
                <a:cubicBezTo>
                  <a:pt x="503427" y="364177"/>
                  <a:pt x="489736" y="290341"/>
                  <a:pt x="490377" y="246134"/>
                </a:cubicBezTo>
                <a:cubicBezTo>
                  <a:pt x="491019" y="201927"/>
                  <a:pt x="449725" y="138160"/>
                  <a:pt x="468864" y="107666"/>
                </a:cubicBezTo>
                <a:cubicBezTo>
                  <a:pt x="468282" y="89794"/>
                  <a:pt x="477749" y="76947"/>
                  <a:pt x="477167" y="59075"/>
                </a:cubicBezTo>
                <a:lnTo>
                  <a:pt x="472992" y="1456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C54A27-7D90-4CC1-CC31-8971B4318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713" y="0"/>
            <a:ext cx="6831188" cy="13228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>
                <a:latin typeface="+mj-lt"/>
              </a:rPr>
              <a:t>Interpretare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dati</a:t>
            </a:r>
            <a:endParaRPr lang="en-US" dirty="0">
              <a:latin typeface="+mj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24E263-6F94-B4CE-E033-D9C9C3A8AF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823" y="1145895"/>
            <a:ext cx="8085747" cy="5102506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2000" i="1" dirty="0" err="1"/>
              <a:t>Riascoltare</a:t>
            </a:r>
            <a:r>
              <a:rPr lang="en-US" sz="2000" i="1" dirty="0"/>
              <a:t> </a:t>
            </a:r>
            <a:r>
              <a:rPr lang="en-US" sz="2000" dirty="0"/>
              <a:t>a breve </a:t>
            </a:r>
            <a:r>
              <a:rPr lang="en-US" sz="2000" dirty="0" err="1"/>
              <a:t>distanza</a:t>
            </a:r>
            <a:r>
              <a:rPr lang="en-US" sz="2000" dirty="0"/>
              <a:t> e </a:t>
            </a:r>
            <a:r>
              <a:rPr lang="en-US" sz="2000" dirty="0" err="1"/>
              <a:t>trascrivere</a:t>
            </a:r>
            <a:r>
              <a:rPr lang="en-US" sz="2000" dirty="0"/>
              <a:t>;</a:t>
            </a:r>
            <a:endParaRPr lang="en-US" sz="2000" i="1" dirty="0"/>
          </a:p>
          <a:p>
            <a:r>
              <a:rPr lang="en-US" sz="2000" i="1" dirty="0" err="1"/>
              <a:t>Selezionare</a:t>
            </a:r>
            <a:r>
              <a:rPr lang="en-US" sz="2000" dirty="0"/>
              <a:t> </a:t>
            </a:r>
            <a:r>
              <a:rPr lang="en-US" sz="2000" dirty="0" err="1"/>
              <a:t>quello</a:t>
            </a:r>
            <a:r>
              <a:rPr lang="en-US" sz="2000" dirty="0"/>
              <a:t> </a:t>
            </a:r>
            <a:r>
              <a:rPr lang="en-US" sz="2000" dirty="0" err="1"/>
              <a:t>che</a:t>
            </a:r>
            <a:r>
              <a:rPr lang="en-US" sz="2000" dirty="0"/>
              <a:t> </a:t>
            </a:r>
            <a:r>
              <a:rPr lang="en-US" sz="2000" dirty="0" err="1"/>
              <a:t>colpisce</a:t>
            </a:r>
            <a:r>
              <a:rPr lang="en-US" sz="2000" dirty="0"/>
              <a:t> e </a:t>
            </a:r>
            <a:r>
              <a:rPr lang="en-US" sz="2000" dirty="0" err="1"/>
              <a:t>che</a:t>
            </a:r>
            <a:r>
              <a:rPr lang="en-US" sz="2000" dirty="0"/>
              <a:t> “</a:t>
            </a:r>
            <a:r>
              <a:rPr lang="en-US" sz="2000" dirty="0" err="1"/>
              <a:t>trasmette</a:t>
            </a:r>
            <a:r>
              <a:rPr lang="en-US" sz="2000" dirty="0"/>
              <a:t>” a </a:t>
            </a:r>
            <a:r>
              <a:rPr lang="en-US" sz="2000" dirty="0" err="1"/>
              <a:t>voi</a:t>
            </a:r>
            <a:r>
              <a:rPr lang="en-US" sz="2000" dirty="0"/>
              <a:t> uno o </a:t>
            </a:r>
            <a:r>
              <a:rPr lang="en-US" sz="2000" dirty="0" err="1"/>
              <a:t>più</a:t>
            </a:r>
            <a:r>
              <a:rPr lang="en-US" sz="2000" dirty="0"/>
              <a:t> </a:t>
            </a:r>
            <a:r>
              <a:rPr lang="en-US" sz="2000" dirty="0" err="1"/>
              <a:t>messaggi</a:t>
            </a:r>
            <a:r>
              <a:rPr lang="en-US" sz="2000" dirty="0"/>
              <a:t> </a:t>
            </a:r>
            <a:r>
              <a:rPr lang="en-US" sz="2000" dirty="0" err="1"/>
              <a:t>che</a:t>
            </a:r>
            <a:r>
              <a:rPr lang="en-US" sz="2000" dirty="0"/>
              <a:t> </a:t>
            </a:r>
            <a:r>
              <a:rPr lang="en-US" sz="2000" dirty="0" err="1"/>
              <a:t>ritenete</a:t>
            </a:r>
            <a:r>
              <a:rPr lang="en-US" sz="2000" dirty="0"/>
              <a:t> </a:t>
            </a:r>
            <a:r>
              <a:rPr lang="en-US" sz="2000" dirty="0" err="1"/>
              <a:t>importanti</a:t>
            </a:r>
            <a:r>
              <a:rPr lang="en-US" sz="2000" dirty="0"/>
              <a:t>;</a:t>
            </a:r>
          </a:p>
          <a:p>
            <a:pPr lvl="1"/>
            <a:r>
              <a:rPr lang="en-US" sz="2000" dirty="0"/>
              <a:t>Cosa </a:t>
            </a:r>
            <a:r>
              <a:rPr lang="en-US" sz="2000" dirty="0" err="1"/>
              <a:t>comunica</a:t>
            </a:r>
            <a:r>
              <a:rPr lang="en-US" sz="2000" dirty="0"/>
              <a:t> </a:t>
            </a:r>
            <a:r>
              <a:rPr lang="en-US" sz="2000" dirty="0" err="1"/>
              <a:t>questo</a:t>
            </a:r>
            <a:r>
              <a:rPr lang="en-US" sz="2000" dirty="0"/>
              <a:t> </a:t>
            </a:r>
            <a:r>
              <a:rPr lang="en-US" sz="2000" dirty="0" err="1"/>
              <a:t>episodio</a:t>
            </a:r>
            <a:r>
              <a:rPr lang="en-US" sz="2000" dirty="0"/>
              <a:t>/</a:t>
            </a:r>
            <a:r>
              <a:rPr lang="en-US" sz="2000" dirty="0" err="1"/>
              <a:t>frammento</a:t>
            </a:r>
            <a:r>
              <a:rPr lang="en-US" sz="2000" dirty="0"/>
              <a:t>?</a:t>
            </a:r>
          </a:p>
          <a:p>
            <a:pPr lvl="1"/>
            <a:r>
              <a:rPr lang="en-US" sz="2000" dirty="0" err="1"/>
              <a:t>Altri</a:t>
            </a:r>
            <a:r>
              <a:rPr lang="en-US" sz="2000" dirty="0"/>
              <a:t> </a:t>
            </a:r>
            <a:r>
              <a:rPr lang="en-US" sz="2000" dirty="0" err="1"/>
              <a:t>episodi</a:t>
            </a:r>
            <a:r>
              <a:rPr lang="en-US" sz="2000" dirty="0"/>
              <a:t>/</a:t>
            </a:r>
            <a:r>
              <a:rPr lang="en-US" sz="2000" dirty="0" err="1"/>
              <a:t>frammenti</a:t>
            </a:r>
            <a:r>
              <a:rPr lang="en-US" sz="2000" dirty="0"/>
              <a:t> </a:t>
            </a:r>
            <a:r>
              <a:rPr lang="en-US" sz="2000" dirty="0" err="1"/>
              <a:t>vanno</a:t>
            </a:r>
            <a:r>
              <a:rPr lang="en-US" sz="2000" dirty="0"/>
              <a:t> </a:t>
            </a:r>
            <a:r>
              <a:rPr lang="en-US" sz="2000" dirty="0" err="1"/>
              <a:t>nella</a:t>
            </a:r>
            <a:r>
              <a:rPr lang="en-US" sz="2000" dirty="0"/>
              <a:t> </a:t>
            </a:r>
            <a:r>
              <a:rPr lang="en-US" sz="2000" dirty="0" err="1"/>
              <a:t>stessa</a:t>
            </a:r>
            <a:r>
              <a:rPr lang="en-US" sz="2000" dirty="0"/>
              <a:t> </a:t>
            </a:r>
            <a:r>
              <a:rPr lang="en-US" sz="2000" dirty="0" err="1"/>
              <a:t>direzione</a:t>
            </a:r>
            <a:r>
              <a:rPr lang="en-US" sz="2000" dirty="0"/>
              <a:t>? </a:t>
            </a:r>
            <a:r>
              <a:rPr lang="en-US" sz="2000" dirty="0" err="1"/>
              <a:t>Differenze</a:t>
            </a:r>
            <a:r>
              <a:rPr lang="en-US" sz="2000" dirty="0"/>
              <a:t>?</a:t>
            </a:r>
          </a:p>
          <a:p>
            <a:pPr lvl="1"/>
            <a:r>
              <a:rPr lang="en-US" sz="2000" dirty="0"/>
              <a:t>Ci </a:t>
            </a:r>
            <a:r>
              <a:rPr lang="en-US" sz="2000" dirty="0" err="1"/>
              <a:t>sono</a:t>
            </a:r>
            <a:r>
              <a:rPr lang="en-US" sz="2000" dirty="0"/>
              <a:t> </a:t>
            </a:r>
            <a:r>
              <a:rPr lang="en-US" sz="2000" dirty="0" err="1"/>
              <a:t>aspetti</a:t>
            </a:r>
            <a:r>
              <a:rPr lang="en-US" sz="2000" dirty="0"/>
              <a:t> </a:t>
            </a:r>
            <a:r>
              <a:rPr lang="en-US" sz="2000" dirty="0" err="1"/>
              <a:t>che</a:t>
            </a:r>
            <a:r>
              <a:rPr lang="en-US" sz="2000" dirty="0"/>
              <a:t> “</a:t>
            </a:r>
            <a:r>
              <a:rPr lang="en-US" sz="2000" dirty="0" err="1"/>
              <a:t>resistono</a:t>
            </a:r>
            <a:r>
              <a:rPr lang="en-US" sz="2000" dirty="0"/>
              <a:t>” </a:t>
            </a:r>
            <a:r>
              <a:rPr lang="en-US" sz="2000" dirty="0" err="1"/>
              <a:t>anche</a:t>
            </a:r>
            <a:r>
              <a:rPr lang="en-US" sz="2000" dirty="0"/>
              <a:t> allargando lo </a:t>
            </a:r>
            <a:r>
              <a:rPr lang="en-US" sz="2000" dirty="0" err="1"/>
              <a:t>sguardo</a:t>
            </a:r>
            <a:r>
              <a:rPr lang="en-US" sz="2000" dirty="0"/>
              <a:t> ad </a:t>
            </a:r>
            <a:r>
              <a:rPr lang="en-US" sz="2000" dirty="0" err="1"/>
              <a:t>altri</a:t>
            </a:r>
            <a:r>
              <a:rPr lang="en-US" sz="2000" dirty="0"/>
              <a:t> </a:t>
            </a:r>
            <a:r>
              <a:rPr lang="en-US" sz="2000" dirty="0" err="1"/>
              <a:t>dati</a:t>
            </a:r>
            <a:r>
              <a:rPr lang="en-US" sz="2000" dirty="0"/>
              <a:t>?</a:t>
            </a:r>
          </a:p>
          <a:p>
            <a:pPr lvl="1"/>
            <a:r>
              <a:rPr lang="en-US" sz="2000" dirty="0" err="1"/>
              <a:t>Trattenere</a:t>
            </a:r>
            <a:r>
              <a:rPr lang="en-US" sz="2000" dirty="0"/>
              <a:t> </a:t>
            </a:r>
            <a:r>
              <a:rPr lang="en-US" sz="2000" dirty="0" err="1"/>
              <a:t>gli</a:t>
            </a:r>
            <a:r>
              <a:rPr lang="en-US" sz="2000" dirty="0"/>
              <a:t> </a:t>
            </a:r>
            <a:r>
              <a:rPr lang="en-US" sz="2000" dirty="0" err="1"/>
              <a:t>episodi</a:t>
            </a:r>
            <a:r>
              <a:rPr lang="en-US" sz="2000" dirty="0"/>
              <a:t>/</a:t>
            </a:r>
            <a:r>
              <a:rPr lang="en-US" sz="2000" dirty="0" err="1"/>
              <a:t>frammenti</a:t>
            </a:r>
            <a:r>
              <a:rPr lang="en-US" sz="2000" dirty="0"/>
              <a:t> </a:t>
            </a:r>
            <a:r>
              <a:rPr lang="en-US" sz="2000" dirty="0" err="1"/>
              <a:t>più</a:t>
            </a:r>
            <a:r>
              <a:rPr lang="en-US" sz="2000" dirty="0"/>
              <a:t> “</a:t>
            </a:r>
            <a:r>
              <a:rPr lang="en-US" sz="2000" dirty="0" err="1"/>
              <a:t>efficaci</a:t>
            </a:r>
            <a:r>
              <a:rPr lang="en-US" sz="2000" dirty="0"/>
              <a:t>” per </a:t>
            </a:r>
            <a:r>
              <a:rPr lang="en-US" sz="2000" dirty="0" err="1"/>
              <a:t>riportarli</a:t>
            </a:r>
            <a:r>
              <a:rPr lang="en-US" sz="2000" dirty="0"/>
              <a:t> </a:t>
            </a:r>
            <a:r>
              <a:rPr lang="en-US" sz="2000" dirty="0" err="1"/>
              <a:t>nel</a:t>
            </a:r>
            <a:r>
              <a:rPr lang="en-US" sz="2000" dirty="0"/>
              <a:t> report.</a:t>
            </a:r>
          </a:p>
          <a:p>
            <a:pPr lvl="1"/>
            <a:r>
              <a:rPr lang="en-US" sz="2000" dirty="0" err="1"/>
              <a:t>Attenzione</a:t>
            </a:r>
            <a:r>
              <a:rPr lang="en-US" sz="2000" dirty="0"/>
              <a:t> ad </a:t>
            </a:r>
            <a:r>
              <a:rPr lang="en-US" sz="2000" dirty="0" err="1"/>
              <a:t>eventuali</a:t>
            </a:r>
            <a:r>
              <a:rPr lang="en-US" sz="2000" dirty="0"/>
              <a:t> </a:t>
            </a:r>
            <a:r>
              <a:rPr lang="en-US" sz="2000" dirty="0" err="1"/>
              <a:t>rischi</a:t>
            </a:r>
            <a:r>
              <a:rPr lang="en-US" sz="2000" dirty="0"/>
              <a:t> (con </a:t>
            </a:r>
            <a:r>
              <a:rPr lang="en-US" sz="2000" dirty="0" err="1"/>
              <a:t>una</a:t>
            </a:r>
            <a:r>
              <a:rPr lang="en-US" sz="2000" dirty="0"/>
              <a:t> sola </a:t>
            </a:r>
            <a:r>
              <a:rPr lang="en-US" sz="2000" dirty="0" err="1"/>
              <a:t>intervista</a:t>
            </a:r>
            <a:r>
              <a:rPr lang="en-US" sz="2000" dirty="0"/>
              <a:t> non </a:t>
            </a:r>
            <a:r>
              <a:rPr lang="en-US" sz="2000" dirty="0" err="1"/>
              <a:t>potremo</a:t>
            </a:r>
            <a:r>
              <a:rPr lang="en-US" sz="2000" dirty="0"/>
              <a:t> </a:t>
            </a:r>
            <a:r>
              <a:rPr lang="en-US" sz="2000" dirty="0" err="1"/>
              <a:t>raccogliere</a:t>
            </a:r>
            <a:r>
              <a:rPr lang="en-US" sz="2000" dirty="0"/>
              <a:t> </a:t>
            </a:r>
            <a:r>
              <a:rPr lang="en-US" sz="2000" dirty="0" err="1"/>
              <a:t>elementi</a:t>
            </a:r>
            <a:r>
              <a:rPr lang="en-US" sz="2000" dirty="0"/>
              <a:t> da </a:t>
            </a:r>
            <a:r>
              <a:rPr lang="en-US" sz="2000" dirty="0" err="1"/>
              <a:t>altre</a:t>
            </a:r>
            <a:r>
              <a:rPr lang="en-US" sz="2000" dirty="0"/>
              <a:t> </a:t>
            </a:r>
            <a:r>
              <a:rPr lang="en-US" sz="2000" dirty="0" err="1"/>
              <a:t>fonti</a:t>
            </a:r>
            <a:r>
              <a:rPr lang="en-US" sz="2000" dirty="0"/>
              <a:t>. </a:t>
            </a:r>
          </a:p>
          <a:p>
            <a:pPr lvl="1"/>
            <a:endParaRPr lang="en-US" sz="2000" dirty="0"/>
          </a:p>
          <a:p>
            <a:r>
              <a:rPr lang="en-US" sz="2000" dirty="0" err="1"/>
              <a:t>Suggerimenti</a:t>
            </a:r>
            <a:r>
              <a:rPr lang="en-US" sz="2000" dirty="0"/>
              <a:t>: </a:t>
            </a:r>
          </a:p>
          <a:p>
            <a:pPr lvl="1"/>
            <a:r>
              <a:rPr lang="en-US" sz="2000" dirty="0" err="1"/>
              <a:t>pensare</a:t>
            </a:r>
            <a:r>
              <a:rPr lang="en-US" sz="2000" dirty="0"/>
              <a:t> in termini di </a:t>
            </a:r>
            <a:r>
              <a:rPr lang="en-US" sz="2000" dirty="0" err="1"/>
              <a:t>processi</a:t>
            </a:r>
            <a:r>
              <a:rPr lang="en-US" sz="2000" dirty="0"/>
              <a:t>/</a:t>
            </a:r>
            <a:r>
              <a:rPr lang="en-US" sz="2000" dirty="0" err="1"/>
              <a:t>relazioni</a:t>
            </a:r>
            <a:r>
              <a:rPr lang="en-US" sz="2000" dirty="0"/>
              <a:t>; </a:t>
            </a:r>
          </a:p>
          <a:p>
            <a:pPr lvl="1"/>
            <a:r>
              <a:rPr lang="en-US" sz="2000" dirty="0" err="1"/>
              <a:t>Pensare</a:t>
            </a:r>
            <a:r>
              <a:rPr lang="en-US" sz="2000" dirty="0"/>
              <a:t> </a:t>
            </a:r>
            <a:r>
              <a:rPr lang="en-US" sz="2000" dirty="0" err="1"/>
              <a:t>agli</a:t>
            </a:r>
            <a:r>
              <a:rPr lang="en-US" sz="2000" dirty="0"/>
              <a:t> </a:t>
            </a:r>
            <a:r>
              <a:rPr lang="en-US" sz="2000" dirty="0" err="1"/>
              <a:t>episodi</a:t>
            </a:r>
            <a:r>
              <a:rPr lang="en-US" sz="2000" dirty="0"/>
              <a:t>/</a:t>
            </a:r>
            <a:r>
              <a:rPr lang="en-US" sz="2000" dirty="0" err="1"/>
              <a:t>frammenti</a:t>
            </a:r>
            <a:r>
              <a:rPr lang="en-US" sz="2000" dirty="0"/>
              <a:t> come “</a:t>
            </a:r>
            <a:r>
              <a:rPr lang="en-US" sz="2000" dirty="0" err="1"/>
              <a:t>tracce</a:t>
            </a:r>
            <a:r>
              <a:rPr lang="en-US" sz="2000" dirty="0"/>
              <a:t>” non “prove”</a:t>
            </a:r>
          </a:p>
          <a:p>
            <a:pPr lvl="1"/>
            <a:r>
              <a:rPr lang="en-US" sz="2000" dirty="0" err="1"/>
              <a:t>Ragionare</a:t>
            </a:r>
            <a:r>
              <a:rPr lang="en-US" sz="2000" dirty="0"/>
              <a:t> in termini di </a:t>
            </a:r>
            <a:r>
              <a:rPr lang="en-US" sz="2000" dirty="0" err="1"/>
              <a:t>processo</a:t>
            </a:r>
            <a:r>
              <a:rPr lang="en-US" sz="2000" dirty="0"/>
              <a:t> </a:t>
            </a:r>
            <a:r>
              <a:rPr lang="en-US" sz="2000" dirty="0" err="1"/>
              <a:t>induttivo</a:t>
            </a:r>
            <a:r>
              <a:rPr lang="en-US" sz="2000" dirty="0"/>
              <a:t> (bottom up)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572751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4E2E8-FAC9-5359-D268-26BF1D47B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Star model di Galbraith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34A046-9018-B83C-B0AC-662F9DB54E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2854" y="757670"/>
            <a:ext cx="8124333" cy="5098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9145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00BBBB-19C5-D5CD-D055-A49726D0EE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772" y="0"/>
            <a:ext cx="10764456" cy="627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813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7B9196-3F90-7FCB-77D4-1ED86BB28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16139"/>
            <a:ext cx="10515600" cy="1325563"/>
          </a:xfrm>
        </p:spPr>
        <p:txBody>
          <a:bodyPr/>
          <a:lstStyle/>
          <a:p>
            <a:pPr algn="ctr"/>
            <a:r>
              <a:rPr lang="en-IT" b="1" dirty="0"/>
              <a:t>Livelli di analisi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D7B3CD1-FAAE-DADD-0D2A-3486D9567CB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001880"/>
          <a:ext cx="11065042" cy="54550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442209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91444-4525-AE63-F052-1FF2469FF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Visione multilayers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98977F-4F38-38C5-8876-2AA5D21154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9400" y="467208"/>
            <a:ext cx="6251804" cy="59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5531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155698</TotalTime>
  <Words>3111</Words>
  <Application>Microsoft Macintosh PowerPoint</Application>
  <PresentationFormat>Widescreen</PresentationFormat>
  <Paragraphs>299</Paragraphs>
  <Slides>58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4" baseType="lpstr">
      <vt:lpstr>Arial</vt:lpstr>
      <vt:lpstr>ArialMT</vt:lpstr>
      <vt:lpstr>Calibri</vt:lpstr>
      <vt:lpstr>Century Gothic</vt:lpstr>
      <vt:lpstr>Tw Cen MT</vt:lpstr>
      <vt:lpstr>Office Theme</vt:lpstr>
      <vt:lpstr>Organizzazione Aziendale</vt:lpstr>
      <vt:lpstr>Analizzare e progettare</vt:lpstr>
      <vt:lpstr>Le fasi della progettazione organizzativa</vt:lpstr>
      <vt:lpstr>Progettazione organizzativa</vt:lpstr>
      <vt:lpstr>Progettazione organizzativa: obiettivi</vt:lpstr>
      <vt:lpstr>Star model di Galbraith</vt:lpstr>
      <vt:lpstr>PowerPoint Presentation</vt:lpstr>
      <vt:lpstr>Livelli di analisi</vt:lpstr>
      <vt:lpstr>Visione multilayers</vt:lpstr>
      <vt:lpstr>PowerPoint Presentation</vt:lpstr>
      <vt:lpstr>PowerPoint Presentation</vt:lpstr>
      <vt:lpstr>Raccogliere dati, ad esempio…</vt:lpstr>
      <vt:lpstr>Una questione di metodo 1/2</vt:lpstr>
      <vt:lpstr>Il metodo scientifico    2/2</vt:lpstr>
      <vt:lpstr>Raccontaci una storia… Elaboro una domanda!!</vt:lpstr>
      <vt:lpstr>Formulare un'ipotesi</vt:lpstr>
      <vt:lpstr>Percorsi di ricerca</vt:lpstr>
      <vt:lpstr>Quantitativi…</vt:lpstr>
      <vt:lpstr>Survey 1/2</vt:lpstr>
      <vt:lpstr>Survey  2/2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Quasi esperimenti</vt:lpstr>
      <vt:lpstr>Dati di sistema</vt:lpstr>
      <vt:lpstr>Analisi dei dati secondari</vt:lpstr>
      <vt:lpstr>Rilevazioni gestionali/misurazioni</vt:lpstr>
      <vt:lpstr>Tempi e Metodi  (1946 Maynard, Stegmerten e Schwab)</vt:lpstr>
      <vt:lpstr>Release, reach, position, grasp, move, position</vt:lpstr>
      <vt:lpstr>PowerPoint Presentation</vt:lpstr>
      <vt:lpstr>MTM: assemblaggio meccanico</vt:lpstr>
      <vt:lpstr>PowerPoint Presentation</vt:lpstr>
      <vt:lpstr>PowerPoint Presentation</vt:lpstr>
      <vt:lpstr>Anche nei servizi</vt:lpstr>
      <vt:lpstr>Il processo…</vt:lpstr>
      <vt:lpstr>“La classe operaia va in paradiso”  Elio Petri 1971</vt:lpstr>
      <vt:lpstr>Percorsi di ricerca</vt:lpstr>
      <vt:lpstr>Qualitativi…</vt:lpstr>
      <vt:lpstr>Analisi documentale</vt:lpstr>
      <vt:lpstr>Osservazione partecipante</vt:lpstr>
      <vt:lpstr>Studio di caso</vt:lpstr>
      <vt:lpstr>Focus Group</vt:lpstr>
      <vt:lpstr>Etnografia organizzativa</vt:lpstr>
      <vt:lpstr>Action research</vt:lpstr>
      <vt:lpstr>Action research/ Ricerca azione</vt:lpstr>
      <vt:lpstr>Mettere tutto insieme</vt:lpstr>
      <vt:lpstr>Analisi organizzativa</vt:lpstr>
      <vt:lpstr>Intervista organizzativa</vt:lpstr>
      <vt:lpstr>Quando utilizzarla…</vt:lpstr>
      <vt:lpstr>Preparazione all’intervista organizzativa 1/2  (Corbetta, 1999; Kanizsa, 1993)</vt:lpstr>
      <vt:lpstr>Preparazione all’intervista organizzativa 2/2  (Corbetta, 1999; Kanizsa, 1993)</vt:lpstr>
      <vt:lpstr>Possibile griglia di intervista</vt:lpstr>
      <vt:lpstr>Post-intervista: prendere appunti su…</vt:lpstr>
      <vt:lpstr>Esercitazione</vt:lpstr>
      <vt:lpstr>Analisi…</vt:lpstr>
      <vt:lpstr>Interpretare i dati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Sociologia dei processi organizzativi </dc:title>
  <dc:creator>Zanutto, Alberto</dc:creator>
  <cp:lastModifiedBy>alberto zanutto</cp:lastModifiedBy>
  <cp:revision>173</cp:revision>
  <cp:lastPrinted>2020-03-26T17:22:33Z</cp:lastPrinted>
  <dcterms:created xsi:type="dcterms:W3CDTF">2017-10-16T21:52:53Z</dcterms:created>
  <dcterms:modified xsi:type="dcterms:W3CDTF">2024-03-20T07:13:09Z</dcterms:modified>
</cp:coreProperties>
</file>