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48"/>
  </p:normalViewPr>
  <p:slideViewPr>
    <p:cSldViewPr snapToGrid="0">
      <p:cViewPr varScale="1">
        <p:scale>
          <a:sx n="97" d="100"/>
          <a:sy n="97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matera-basilicata2019.it/it/impatti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ann-napoli.it/wp-content/uploads/2021/08/Statuto-MANN.pdf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useoegizio.it/chi-siamo/mission-e-vision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vocabolario/cultur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0D47B-3095-8AC3-BFFB-0A5499731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Gestire il valore del bene archeologico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6BA03D-72C2-FDDB-4A08-2C48B82CD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Dallo scavo alla Fruizione</a:t>
            </a:r>
          </a:p>
          <a:p>
            <a:r>
              <a:rPr lang="it-IT" dirty="0"/>
              <a:t>Lucia Dambrosio 6-7-8 novembre</a:t>
            </a:r>
          </a:p>
        </p:txBody>
      </p:sp>
    </p:spTree>
    <p:extLst>
      <p:ext uri="{BB962C8B-B14F-4D97-AF65-F5344CB8AC3E}">
        <p14:creationId xmlns:p14="http://schemas.microsoft.com/office/powerpoint/2010/main" val="100972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5706CE8-5CA1-EBAF-AB1F-8016B26E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06" y="1417626"/>
            <a:ext cx="9503763" cy="49521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85876-3E1F-5522-EAE4-F9B287AD34FB}"/>
              </a:ext>
            </a:extLst>
          </p:cNvPr>
          <p:cNvSpPr txBox="1"/>
          <p:nvPr/>
        </p:nvSpPr>
        <p:spPr>
          <a:xfrm>
            <a:off x="1359107" y="830249"/>
            <a:ext cx="546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I DATI</a:t>
            </a:r>
            <a:endParaRPr lang="it-IT" sz="28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5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CDC6C-DB30-2985-9B67-449200C2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Mann</a:t>
            </a:r>
            <a:b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Museo archeologico nazionale </a:t>
            </a:r>
            <a:r>
              <a:rPr lang="it-IT" sz="20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napoli</a:t>
            </a:r>
            <a:endParaRPr lang="it-IT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121864-D6E7-AF77-9BDB-9FA66575A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«Il Museo garantisce la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TUTELA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, la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VALORIZZAZIONE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e </a:t>
            </a:r>
            <a:r>
              <a:rPr lang="it-IT" sz="2000" dirty="0" err="1">
                <a:latin typeface="MV Boli" panose="02000500030200090000" pitchFamily="2" charset="0"/>
                <a:cs typeface="MV Boli" panose="02000500030200090000" pitchFamily="2" charset="0"/>
              </a:rPr>
              <a:t>l’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ACCESSIBILITà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 del patrimonio culturale, sostenendo la sua conservazione, promuovendo la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CONOSCENZA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presso il pubblico e la comunità scientifica, favorendone la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FRUIZIONE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collettiva.»</a:t>
            </a:r>
          </a:p>
        </p:txBody>
      </p:sp>
      <p:pic>
        <p:nvPicPr>
          <p:cNvPr id="1026" name="Picture 2" descr="Il MANN (Museo Archeologico Nazionale di Napoli) tutela il proprio marchio  | PRAXI-IP">
            <a:extLst>
              <a:ext uri="{FF2B5EF4-FFF2-40B4-BE49-F238E27FC236}">
                <a16:creationId xmlns:a16="http://schemas.microsoft.com/office/drawing/2014/main" id="{D138C924-4C9B-234D-6466-C1B0378AC44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r="24705"/>
          <a:stretch>
            <a:fillRect/>
          </a:stretch>
        </p:blipFill>
        <p:spPr bwMode="auto">
          <a:xfrm>
            <a:off x="8124389" y="1129513"/>
            <a:ext cx="2791171" cy="38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6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9208C-5B56-15C8-D10C-E8B5865C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044061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Museo egizio di </a:t>
            </a:r>
            <a:r>
              <a:rPr lang="it-IT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torino</a:t>
            </a:r>
            <a:endParaRPr lang="it-IT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3FB9F9-4ADA-BB9C-9E12-24BBBFCAC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173574"/>
            <a:ext cx="5524404" cy="2976160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Il Museo Egizio è un museo archeologico contemporaneo che si interroga in maniera critica sul proprio ruolo in una società in continuo mutamento. ​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Cura, gestisce, studia e interpreta l'eredità culturale che custodisce, grazie alla ricerca multidisciplinare condotta mediante un'ampia rete di collaborazioni.​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Riconnette la collezione alle sue origini, tramite narrazioni, percorsi espositivi fisici e virtuali, campagne di scavo e il coinvolgimento delle comunità.​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Contribuisce a diffondere la conoscenza dell'antico Egitto e a renderla accessibile anche attraverso progetti educativi e formativi.</a:t>
            </a:r>
          </a:p>
        </p:txBody>
      </p:sp>
      <p:pic>
        <p:nvPicPr>
          <p:cNvPr id="2052" name="Picture 4" descr="Museo egizio (Torino) - Wikipedia">
            <a:extLst>
              <a:ext uri="{FF2B5EF4-FFF2-40B4-BE49-F238E27FC236}">
                <a16:creationId xmlns:a16="http://schemas.microsoft.com/office/drawing/2014/main" id="{F9341387-A29C-5E5B-2BF3-F0CF570177B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r="253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4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71FF5-BCE4-168B-6F86-C403E274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 &amp; VISION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200E7-5B4A-1A70-13D3-6743F9A99F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MISSION.</a:t>
            </a:r>
          </a:p>
          <a:p>
            <a:pPr marL="0" indent="0">
              <a:buNone/>
            </a:pP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È l’espressione del contributo operativo dell’organizzazione. Risponde alle domande «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COSA e COME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», con una prospettiva più pratica e tangibile. È il contributo che l’organizzazione dà alla propria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COMUNITà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7ECFCD-3F93-AE2D-CD4E-AFE0FAA98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VISION</a:t>
            </a:r>
          </a:p>
          <a:p>
            <a:pPr marL="0" indent="0">
              <a:buNone/>
            </a:pP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È l’</a:t>
            </a:r>
            <a:r>
              <a:rPr lang="it-IT" dirty="0" err="1">
                <a:latin typeface="MV Boli" panose="02000500030200090000" pitchFamily="2" charset="0"/>
                <a:cs typeface="MV Boli" panose="02000500030200090000" pitchFamily="2" charset="0"/>
              </a:rPr>
              <a:t>ambinzione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, lo scopo ultimo.</a:t>
            </a:r>
          </a:p>
          <a:p>
            <a:pPr marL="0" indent="0">
              <a:buNone/>
            </a:pP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Risponde alla domanda «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perché»,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con una connotazione più astratta, aspirazionale. È la differenza che l’organizzazione vuole fare all’interno della propria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COMUNITà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76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7BD82-C7F1-0C49-60C4-9D3DEACC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9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Pubblico</a:t>
            </a:r>
            <a:b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Freccia in su 2">
            <a:extLst>
              <a:ext uri="{FF2B5EF4-FFF2-40B4-BE49-F238E27FC236}">
                <a16:creationId xmlns:a16="http://schemas.microsoft.com/office/drawing/2014/main" id="{056D56DC-AB60-EB29-35F8-1CAC6E21E965}"/>
              </a:ext>
            </a:extLst>
          </p:cNvPr>
          <p:cNvSpPr/>
          <p:nvPr/>
        </p:nvSpPr>
        <p:spPr>
          <a:xfrm rot="13441366">
            <a:off x="2668249" y="2098623"/>
            <a:ext cx="1618938" cy="101933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AC618194-498A-CD7A-AA64-D5B38D5F7D75}"/>
              </a:ext>
            </a:extLst>
          </p:cNvPr>
          <p:cNvSpPr/>
          <p:nvPr/>
        </p:nvSpPr>
        <p:spPr>
          <a:xfrm rot="10800000">
            <a:off x="5382785" y="2614858"/>
            <a:ext cx="1567750" cy="10722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6F41E014-F814-3ED6-4F65-DF26DD3A6A3E}"/>
              </a:ext>
            </a:extLst>
          </p:cNvPr>
          <p:cNvSpPr/>
          <p:nvPr/>
        </p:nvSpPr>
        <p:spPr>
          <a:xfrm rot="8287678">
            <a:off x="7935726" y="2078710"/>
            <a:ext cx="1567750" cy="10722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940C12-9707-6686-E055-5E66A4293CA2}"/>
              </a:ext>
            </a:extLst>
          </p:cNvPr>
          <p:cNvSpPr txBox="1"/>
          <p:nvPr/>
        </p:nvSpPr>
        <p:spPr>
          <a:xfrm>
            <a:off x="491247" y="3344157"/>
            <a:ext cx="2623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AUDIENCE BY HABIT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5FCEA0-874B-5CBC-F327-1FD24B566105}"/>
              </a:ext>
            </a:extLst>
          </p:cNvPr>
          <p:cNvSpPr txBox="1"/>
          <p:nvPr/>
        </p:nvSpPr>
        <p:spPr>
          <a:xfrm>
            <a:off x="4721902" y="4002374"/>
            <a:ext cx="289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AUDIENCE BY CHOICE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F3A0EE-DB2E-D10E-3CAB-2DA5EEC124C9}"/>
              </a:ext>
            </a:extLst>
          </p:cNvPr>
          <p:cNvSpPr txBox="1"/>
          <p:nvPr/>
        </p:nvSpPr>
        <p:spPr>
          <a:xfrm>
            <a:off x="9323882" y="3249029"/>
            <a:ext cx="262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AUDIENCE BY SURPRISE</a:t>
            </a:r>
          </a:p>
        </p:txBody>
      </p:sp>
    </p:spTree>
    <p:extLst>
      <p:ext uri="{BB962C8B-B14F-4D97-AF65-F5344CB8AC3E}">
        <p14:creationId xmlns:p14="http://schemas.microsoft.com/office/powerpoint/2010/main" val="14269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6AFF8-0A1F-F058-1B41-4168C3C9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ACCESSIBILITà</a:t>
            </a:r>
            <a:b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4A8AA3-DD25-ACD7-A30C-D4844EA09358}"/>
              </a:ext>
            </a:extLst>
          </p:cNvPr>
          <p:cNvSpPr txBox="1"/>
          <p:nvPr/>
        </p:nvSpPr>
        <p:spPr>
          <a:xfrm>
            <a:off x="1451579" y="2248525"/>
            <a:ext cx="6553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Fisica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Economica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Intellettuale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2F5C59-8E77-A4DE-430B-2B94E90A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96" r="20381"/>
          <a:stretch/>
        </p:blipFill>
        <p:spPr>
          <a:xfrm>
            <a:off x="5681272" y="2098621"/>
            <a:ext cx="4092315" cy="4246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81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6D400-4766-700D-5698-AA7E6D2B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Analisi conoscitiva delle risorse e del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2BB85-58BF-1AF5-B480-797D397D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Risorse fisiche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Luoghi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CAPITALE UMANO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PEST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SWOT</a:t>
            </a:r>
          </a:p>
          <a:p>
            <a:pPr marL="0" indent="0">
              <a:buNone/>
            </a:pPr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EF2122-EB44-7473-5823-EE5DA46C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71" y="2015732"/>
            <a:ext cx="3379890" cy="31718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7348A4-A78A-C74E-04CB-1D2B21EF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11" y="1964359"/>
            <a:ext cx="410613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CDFA8-291C-834A-7D50-5EB06493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servizi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0BF2D3-73CD-FE4D-B373-0880A4831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 base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855D74-D372-E2C9-F2A2-B1A308E59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Funzione espositiva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Funzione di ricerca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Funzione conservativa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A7EF49-3F93-DA56-8551-1DA72381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periferici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E02D7E-7F56-A05F-EC18-BE95A7E8C9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Servizi di DIVULGAZIONE (</a:t>
            </a:r>
            <a:r>
              <a:rPr lang="it-IT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edutainmente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Servizi di ACCOGLIENZA</a:t>
            </a:r>
          </a:p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Servizi COMPLEMENTARI</a:t>
            </a:r>
          </a:p>
        </p:txBody>
      </p:sp>
    </p:spTree>
    <p:extLst>
      <p:ext uri="{BB962C8B-B14F-4D97-AF65-F5344CB8AC3E}">
        <p14:creationId xmlns:p14="http://schemas.microsoft.com/office/powerpoint/2010/main" val="106964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D5940-AA29-CD2D-DFF7-53B9AC21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CARATTERISTICHE DEL SERVIZIO EROGATO:</a:t>
            </a:r>
            <a:b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D4DAFF-E07D-5291-950F-CB751177EEB0}"/>
              </a:ext>
            </a:extLst>
          </p:cNvPr>
          <p:cNvSpPr txBox="1"/>
          <p:nvPr/>
        </p:nvSpPr>
        <p:spPr>
          <a:xfrm>
            <a:off x="1451579" y="2038662"/>
            <a:ext cx="3585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intangibilità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Inseparabilità tra produzione e 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Deperibilità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Eterogeneità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240FB8-6045-4B18-3AC8-8EDCA300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93" y="2413416"/>
            <a:ext cx="6034023" cy="4021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137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F393D-C60B-243C-19E6-37C4C716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3273099" cy="86943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Creazione di un piano strategico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978891D-4D30-8D77-2675-B51A5076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107" t="-379" r="12617"/>
          <a:stretch/>
        </p:blipFill>
        <p:spPr>
          <a:xfrm>
            <a:off x="6220918" y="989350"/>
            <a:ext cx="4646951" cy="40225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F72156-BE9C-D353-0637-B1940237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7288" y="3411606"/>
            <a:ext cx="3275013" cy="1200329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ATTUAZIONE E CONTROLLO DEGLI OBIETTIVI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263A54-B4F3-D498-B51F-5C64185124B9}"/>
              </a:ext>
            </a:extLst>
          </p:cNvPr>
          <p:cNvSpPr txBox="1"/>
          <p:nvPr/>
        </p:nvSpPr>
        <p:spPr>
          <a:xfrm>
            <a:off x="1442757" y="1948721"/>
            <a:ext cx="33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Idoneo a sviluppare un’adeguata capacità di attrazione nei confronti della domanda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POTENZIALE</a:t>
            </a:r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0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5083A-43F1-9D23-BA66-4408F2EE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23527" cy="71427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 codice dei beni culturali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FDDAA52-EF91-7390-16FD-F7AA2C83C3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54" r="25954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1B29F5-D7C6-9228-3AF2-971C3BBB2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1843790"/>
            <a:ext cx="5524404" cy="3305944"/>
          </a:xfrm>
        </p:spPr>
        <p:txBody>
          <a:bodyPr/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Art.1 </a:t>
            </a:r>
            <a:r>
              <a:rPr lang="it-IT" sz="1600" dirty="0">
                <a:latin typeface="MV Boli" panose="02000500030200090000" pitchFamily="2" charset="0"/>
                <a:cs typeface="MV Boli" panose="02000500030200090000" pitchFamily="2" charset="0"/>
              </a:rPr>
              <a:t>pr.1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«in attuazione dell’art.9 della Costituzione, la Repubblica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TUTELA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VALORIZZA il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patrimonio culturale […]»</a:t>
            </a:r>
          </a:p>
          <a:p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1600" dirty="0">
                <a:latin typeface="MV Boli" panose="02000500030200090000" pitchFamily="2" charset="0"/>
                <a:cs typeface="MV Boli" panose="02000500030200090000" pitchFamily="2" charset="0"/>
              </a:rPr>
              <a:t> pr.2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«la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TUTELA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VALORIZZAZIONE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concorrono a preservare la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MEMORIA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della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COMUNITà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nazionale e del suo territorio e a promuovere lo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SVILUPPO 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della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CULTURA</a:t>
            </a:r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»</a:t>
            </a:r>
            <a:endParaRPr lang="it-IT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85DB48-D12A-ACD7-FFB6-EB74FE1023BB}"/>
              </a:ext>
            </a:extLst>
          </p:cNvPr>
          <p:cNvSpPr txBox="1"/>
          <p:nvPr/>
        </p:nvSpPr>
        <p:spPr>
          <a:xfrm rot="20923392">
            <a:off x="3207326" y="1862766"/>
            <a:ext cx="6997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Grazie mille per l’attenzione!!!</a:t>
            </a:r>
          </a:p>
        </p:txBody>
      </p:sp>
    </p:spTree>
    <p:extLst>
      <p:ext uri="{BB962C8B-B14F-4D97-AF65-F5344CB8AC3E}">
        <p14:creationId xmlns:p14="http://schemas.microsoft.com/office/powerpoint/2010/main" val="22199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C9401-A9A1-97E7-85CE-1E29FAA9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V Boli" panose="02000500030200090000" pitchFamily="2" charset="0"/>
                <a:cs typeface="MV Boli" panose="02000500030200090000" pitchFamily="2" charset="0"/>
              </a:rPr>
              <a:t>Cosa si intende per valorizzazione?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F297C2-B745-B68E-F586-7DAEA9FDD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VALORIZZAZIONE: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atto ed effetto del valorizzare.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Promuovere nel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VALORE.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Mettere in risalto, riferito ad una qualità particolare.</a:t>
            </a:r>
          </a:p>
          <a:p>
            <a:pPr marL="0" indent="0">
              <a:buNone/>
            </a:pPr>
            <a:endParaRPr lang="it-IT" sz="28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2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EBC030E-07CA-900C-969D-0D900736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0" y="299727"/>
            <a:ext cx="8209613" cy="536831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C4E24A7-31D4-6983-3B5C-23859A9FAC1A}"/>
              </a:ext>
            </a:extLst>
          </p:cNvPr>
          <p:cNvSpPr/>
          <p:nvPr/>
        </p:nvSpPr>
        <p:spPr>
          <a:xfrm>
            <a:off x="6250898" y="2128603"/>
            <a:ext cx="5501390" cy="2875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773F34-9131-4E55-DCD8-49DF4F101855}"/>
              </a:ext>
            </a:extLst>
          </p:cNvPr>
          <p:cNvSpPr txBox="1"/>
          <p:nvPr/>
        </p:nvSpPr>
        <p:spPr>
          <a:xfrm>
            <a:off x="6370820" y="2258165"/>
            <a:ext cx="5501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Un’Istituzione Culturale, o meglio, un’IMPRESA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800" dirty="0">
                <a:latin typeface="MV Boli" panose="02000500030200090000" pitchFamily="2" charset="0"/>
                <a:cs typeface="MV Boli" panose="02000500030200090000" pitchFamily="2" charset="0"/>
              </a:rPr>
              <a:t> Culturale ha come Mission la creazione di un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VALORE CULTURALE</a:t>
            </a:r>
          </a:p>
        </p:txBody>
      </p:sp>
    </p:spTree>
    <p:extLst>
      <p:ext uri="{BB962C8B-B14F-4D97-AF65-F5344CB8AC3E}">
        <p14:creationId xmlns:p14="http://schemas.microsoft.com/office/powerpoint/2010/main" val="422824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070EB0F-1D41-CFE0-D34E-8AF47AB9CB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85000"/>
          </a:blip>
          <a:srcRect l="15667" t="-179" r="36223" b="179"/>
          <a:stretch/>
        </p:blipFill>
        <p:spPr>
          <a:xfrm>
            <a:off x="8124389" y="1122542"/>
            <a:ext cx="2806817" cy="3888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5B34CC-A379-D95A-F98C-F2344706E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899410"/>
            <a:ext cx="5524404" cy="4250324"/>
          </a:xfrm>
        </p:spPr>
        <p:txBody>
          <a:bodyPr>
            <a:normAutofit/>
          </a:bodyPr>
          <a:lstStyle/>
          <a:p>
            <a:r>
              <a:rPr lang="it-IT" sz="2000" dirty="0" err="1">
                <a:latin typeface="MV Boli" panose="02000500030200090000" pitchFamily="2" charset="0"/>
                <a:cs typeface="MV Boli" panose="02000500030200090000" pitchFamily="2" charset="0"/>
              </a:rPr>
              <a:t>Thorsby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 lo declina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ESTETICO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SPIRITUALE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STORICO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SIMBOLICO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AUTENTICO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SOCIALE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99C356-C193-529B-98C1-0D9B825B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84" y="389221"/>
            <a:ext cx="9122900" cy="6079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0FC925-20C9-2457-C611-AA6F8EBEBA8C}"/>
              </a:ext>
            </a:extLst>
          </p:cNvPr>
          <p:cNvSpPr txBox="1"/>
          <p:nvPr/>
        </p:nvSpPr>
        <p:spPr>
          <a:xfrm>
            <a:off x="2058650" y="4407108"/>
            <a:ext cx="98885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V Boli" panose="02000500030200090000" pitchFamily="2" charset="0"/>
                <a:cs typeface="MV Boli" panose="02000500030200090000" pitchFamily="2" charset="0"/>
              </a:rPr>
              <a:t>SIAMO SICURI CHE QUESTO NON ABBIA UN ALTRO TIPO DI VALORE???</a:t>
            </a:r>
          </a:p>
        </p:txBody>
      </p:sp>
    </p:spTree>
    <p:extLst>
      <p:ext uri="{BB962C8B-B14F-4D97-AF65-F5344CB8AC3E}">
        <p14:creationId xmlns:p14="http://schemas.microsoft.com/office/powerpoint/2010/main" val="39239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FC4A9D-52C0-9876-DC75-B373969E48AE}"/>
              </a:ext>
            </a:extLst>
          </p:cNvPr>
          <p:cNvSpPr txBox="1"/>
          <p:nvPr/>
        </p:nvSpPr>
        <p:spPr>
          <a:xfrm>
            <a:off x="2288498" y="794479"/>
            <a:ext cx="7615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MV Boli" panose="02000500030200090000" pitchFamily="2" charset="0"/>
                <a:cs typeface="MV Boli" panose="02000500030200090000" pitchFamily="2" charset="0"/>
              </a:rPr>
              <a:t>62,87 Mln di EURO nel </a:t>
            </a:r>
          </a:p>
          <a:p>
            <a:pPr algn="ctr"/>
            <a:r>
              <a:rPr lang="it-IT" sz="4800" dirty="0">
                <a:latin typeface="MV Boli" panose="02000500030200090000" pitchFamily="2" charset="0"/>
                <a:cs typeface="MV Boli" panose="02000500030200090000" pitchFamily="2" charset="0"/>
              </a:rPr>
              <a:t>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88C78E-67D4-F114-B786-290037FCD24E}"/>
              </a:ext>
            </a:extLst>
          </p:cNvPr>
          <p:cNvSpPr txBox="1"/>
          <p:nvPr/>
        </p:nvSpPr>
        <p:spPr>
          <a:xfrm flipH="1">
            <a:off x="1798820" y="2488368"/>
            <a:ext cx="81046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Tra i dieci siti più visitati al mondo, quattro sono nel nostro Paese: il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Colosseo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 (al 1° posto della classifica con quasi 10 milioni di visitatori nel 2022), 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Musei Vaticani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(al 3° posto), le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Gallerie degli Uffizi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(al 5° posto) e il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Parco archeologico di Pompei </a:t>
            </a: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(al 10° posto) (fonte: elaborazione Federculture su dati “The Art Newspaper”, “Il Giornale dell’Arte”).</a:t>
            </a:r>
          </a:p>
        </p:txBody>
      </p:sp>
    </p:spTree>
    <p:extLst>
      <p:ext uri="{BB962C8B-B14F-4D97-AF65-F5344CB8AC3E}">
        <p14:creationId xmlns:p14="http://schemas.microsoft.com/office/powerpoint/2010/main" val="183414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644871-32A3-2FC7-8DDA-68CF3602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80" y="255458"/>
            <a:ext cx="9131639" cy="6085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BC1241-FBEA-A4DC-1F48-2760AD48EFCF}"/>
              </a:ext>
            </a:extLst>
          </p:cNvPr>
          <p:cNvSpPr txBox="1"/>
          <p:nvPr/>
        </p:nvSpPr>
        <p:spPr>
          <a:xfrm>
            <a:off x="5141627" y="4663550"/>
            <a:ext cx="656569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V Boli" panose="02000500030200090000" pitchFamily="2" charset="0"/>
                <a:cs typeface="MV Boli" panose="02000500030200090000" pitchFamily="2" charset="0"/>
              </a:rPr>
              <a:t>Joseph Grima: «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Matera</a:t>
            </a:r>
            <a:r>
              <a:rPr lang="it-IT" sz="2400" dirty="0">
                <a:latin typeface="MV Boli" panose="02000500030200090000" pitchFamily="2" charset="0"/>
                <a:cs typeface="MV Boli" panose="02000500030200090000" pitchFamily="2" charset="0"/>
              </a:rPr>
              <a:t> è la città che lo voleva di più. Il livello di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partecipazione</a:t>
            </a:r>
            <a:r>
              <a:rPr lang="it-IT" sz="2400" dirty="0">
                <a:latin typeface="MV Boli" panose="02000500030200090000" pitchFamily="2" charset="0"/>
                <a:cs typeface="MV Boli" panose="02000500030200090000" pitchFamily="2" charset="0"/>
              </a:rPr>
              <a:t> è stato inaudito è qualcosa che il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territorio</a:t>
            </a:r>
            <a:r>
              <a:rPr lang="it-IT" sz="2400" dirty="0">
                <a:latin typeface="MV Boli" panose="02000500030200090000" pitchFamily="2" charset="0"/>
                <a:cs typeface="MV Boli" panose="02000500030200090000" pitchFamily="2" charset="0"/>
              </a:rPr>
              <a:t> sentiva in un modo che nessun altro sentiva.»</a:t>
            </a:r>
          </a:p>
        </p:txBody>
      </p:sp>
    </p:spTree>
    <p:extLst>
      <p:ext uri="{BB962C8B-B14F-4D97-AF65-F5344CB8AC3E}">
        <p14:creationId xmlns:p14="http://schemas.microsoft.com/office/powerpoint/2010/main" val="18815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61930-E214-B13E-3CC7-F4FD5F0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774238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5 ambiti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1B889D7-7D44-BAA5-62F5-58FF33E7A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75" b="3775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ED9DCF-3137-EE6F-E4DA-DEDC088F6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188564"/>
            <a:ext cx="5524404" cy="29611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Futuro Remoto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Radici e Percorsi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Riflessioni e Connessioni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Continuità e Rottura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MV Boli" panose="02000500030200090000" pitchFamily="2" charset="0"/>
                <a:cs typeface="MV Boli" panose="02000500030200090000" pitchFamily="2" charset="0"/>
              </a:rPr>
              <a:t>Utopia e Distopia</a:t>
            </a:r>
          </a:p>
        </p:txBody>
      </p:sp>
    </p:spTree>
    <p:extLst>
      <p:ext uri="{BB962C8B-B14F-4D97-AF65-F5344CB8AC3E}">
        <p14:creationId xmlns:p14="http://schemas.microsoft.com/office/powerpoint/2010/main" val="259841531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5106</TotalTime>
  <Words>584</Words>
  <Application>Microsoft Macintosh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MV Boli</vt:lpstr>
      <vt:lpstr>Raccolta</vt:lpstr>
      <vt:lpstr>Gestire il valore del bene archeologico</vt:lpstr>
      <vt:lpstr>Il codice dei beni culturali</vt:lpstr>
      <vt:lpstr>Cosa si intende per valorizzazione?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5 ambiti</vt:lpstr>
      <vt:lpstr>PowerPoint Presentation</vt:lpstr>
      <vt:lpstr>Mann Museo archeologico nazionale napoli</vt:lpstr>
      <vt:lpstr>Museo egizio di torino</vt:lpstr>
      <vt:lpstr>MISSION &amp; VISION</vt:lpstr>
      <vt:lpstr>Pubblico </vt:lpstr>
      <vt:lpstr>ACCESSIBILITà </vt:lpstr>
      <vt:lpstr>Analisi conoscitiva delle risorse e del territorio</vt:lpstr>
      <vt:lpstr>servizi</vt:lpstr>
      <vt:lpstr>LE CARATTERISTICHE DEL SERVIZIO EROGATO: </vt:lpstr>
      <vt:lpstr>Creazione di un piano strategico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Lucia</dc:creator>
  <cp:lastModifiedBy>Alberto Zanutto</cp:lastModifiedBy>
  <cp:revision>3</cp:revision>
  <dcterms:created xsi:type="dcterms:W3CDTF">2024-11-01T07:20:24Z</dcterms:created>
  <dcterms:modified xsi:type="dcterms:W3CDTF">2024-11-12T14:55:17Z</dcterms:modified>
</cp:coreProperties>
</file>