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91" r:id="rId1"/>
  </p:sldMasterIdLst>
  <p:notesMasterIdLst>
    <p:notesMasterId r:id="rId68"/>
  </p:notesMasterIdLst>
  <p:handoutMasterIdLst>
    <p:handoutMasterId r:id="rId69"/>
  </p:handoutMasterIdLst>
  <p:sldIdLst>
    <p:sldId id="698" r:id="rId2"/>
    <p:sldId id="267" r:id="rId3"/>
    <p:sldId id="326" r:id="rId4"/>
    <p:sldId id="317" r:id="rId5"/>
    <p:sldId id="609" r:id="rId6"/>
    <p:sldId id="694" r:id="rId7"/>
    <p:sldId id="264" r:id="rId8"/>
    <p:sldId id="696" r:id="rId9"/>
    <p:sldId id="585" r:id="rId10"/>
    <p:sldId id="584" r:id="rId11"/>
    <p:sldId id="589" r:id="rId12"/>
    <p:sldId id="586" r:id="rId13"/>
    <p:sldId id="295" r:id="rId14"/>
    <p:sldId id="304" r:id="rId15"/>
    <p:sldId id="588" r:id="rId16"/>
    <p:sldId id="261" r:id="rId17"/>
    <p:sldId id="721" r:id="rId18"/>
    <p:sldId id="722" r:id="rId19"/>
    <p:sldId id="723" r:id="rId20"/>
    <p:sldId id="330" r:id="rId21"/>
    <p:sldId id="717" r:id="rId22"/>
    <p:sldId id="718" r:id="rId23"/>
    <p:sldId id="697" r:id="rId24"/>
    <p:sldId id="600" r:id="rId25"/>
    <p:sldId id="602" r:id="rId26"/>
    <p:sldId id="599" r:id="rId27"/>
    <p:sldId id="699" r:id="rId28"/>
    <p:sldId id="601" r:id="rId29"/>
    <p:sldId id="701" r:id="rId30"/>
    <p:sldId id="668" r:id="rId31"/>
    <p:sldId id="666" r:id="rId32"/>
    <p:sldId id="606" r:id="rId33"/>
    <p:sldId id="664" r:id="rId34"/>
    <p:sldId id="713" r:id="rId35"/>
    <p:sldId id="622" r:id="rId36"/>
    <p:sldId id="714" r:id="rId37"/>
    <p:sldId id="270" r:id="rId38"/>
    <p:sldId id="715" r:id="rId39"/>
    <p:sldId id="519" r:id="rId40"/>
    <p:sldId id="311" r:id="rId41"/>
    <p:sldId id="533" r:id="rId42"/>
    <p:sldId id="532" r:id="rId43"/>
    <p:sldId id="534" r:id="rId44"/>
    <p:sldId id="581" r:id="rId45"/>
    <p:sldId id="572" r:id="rId46"/>
    <p:sldId id="575" r:id="rId47"/>
    <p:sldId id="576" r:id="rId48"/>
    <p:sldId id="577" r:id="rId49"/>
    <p:sldId id="518" r:id="rId50"/>
    <p:sldId id="520" r:id="rId51"/>
    <p:sldId id="521" r:id="rId52"/>
    <p:sldId id="522" r:id="rId53"/>
    <p:sldId id="523" r:id="rId54"/>
    <p:sldId id="285" r:id="rId55"/>
    <p:sldId id="286" r:id="rId56"/>
    <p:sldId id="287" r:id="rId57"/>
    <p:sldId id="361" r:id="rId58"/>
    <p:sldId id="524" r:id="rId59"/>
    <p:sldId id="319" r:id="rId60"/>
    <p:sldId id="582" r:id="rId61"/>
    <p:sldId id="300" r:id="rId62"/>
    <p:sldId id="525" r:id="rId63"/>
    <p:sldId id="716" r:id="rId64"/>
    <p:sldId id="719" r:id="rId65"/>
    <p:sldId id="720" r:id="rId66"/>
    <p:sldId id="712" r:id="rId67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66"/>
    <p:restoredTop sz="93667"/>
  </p:normalViewPr>
  <p:slideViewPr>
    <p:cSldViewPr snapToGrid="0" snapToObjects="1">
      <p:cViewPr varScale="1">
        <p:scale>
          <a:sx n="107" d="100"/>
          <a:sy n="107" d="100"/>
        </p:scale>
        <p:origin x="75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3" d="100"/>
          <a:sy n="93" d="100"/>
        </p:scale>
        <p:origin x="3784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E68815-7C56-445C-9FAE-A57BE0F87B8A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E4F24AC-38EE-4EDD-A7DE-173165ACDE0A}">
      <dgm:prSet/>
      <dgm:spPr/>
      <dgm:t>
        <a:bodyPr/>
        <a:lstStyle/>
        <a:p>
          <a:r>
            <a:rPr lang="en-US" dirty="0"/>
            <a:t>In </a:t>
          </a:r>
          <a:r>
            <a:rPr lang="en-US" dirty="0" err="1"/>
            <a:t>una</a:t>
          </a:r>
          <a:r>
            <a:rPr lang="en-US" dirty="0"/>
            <a:t> </a:t>
          </a:r>
          <a:r>
            <a:rPr lang="en-US" b="1" dirty="0" err="1"/>
            <a:t>società</a:t>
          </a:r>
          <a:r>
            <a:rPr lang="en-US" b="1" dirty="0"/>
            <a:t> post-</a:t>
          </a:r>
          <a:r>
            <a:rPr lang="en-US" b="1" dirty="0" err="1"/>
            <a:t>moderna</a:t>
          </a:r>
          <a:r>
            <a:rPr lang="en-US" b="1" dirty="0"/>
            <a:t> </a:t>
          </a:r>
          <a:r>
            <a:rPr lang="en-US" dirty="0" err="1"/>
            <a:t>si</a:t>
          </a:r>
          <a:r>
            <a:rPr lang="en-US" dirty="0"/>
            <a:t> </a:t>
          </a:r>
          <a:r>
            <a:rPr lang="en-US" dirty="0" err="1"/>
            <a:t>attinge</a:t>
          </a:r>
          <a:r>
            <a:rPr lang="en-US" dirty="0"/>
            <a:t> dal </a:t>
          </a:r>
          <a:r>
            <a:rPr lang="en-US" dirty="0" err="1"/>
            <a:t>repertorio</a:t>
          </a:r>
          <a:r>
            <a:rPr lang="en-US" dirty="0"/>
            <a:t> </a:t>
          </a:r>
          <a:r>
            <a:rPr lang="en-US" dirty="0" err="1"/>
            <a:t>della</a:t>
          </a:r>
          <a:r>
            <a:rPr lang="en-US" dirty="0"/>
            <a:t> “</a:t>
          </a:r>
          <a:r>
            <a:rPr lang="en-US" dirty="0" err="1"/>
            <a:t>modernità</a:t>
          </a:r>
          <a:r>
            <a:rPr lang="en-US" dirty="0"/>
            <a:t>” e del “</a:t>
          </a:r>
          <a:r>
            <a:rPr lang="en-US" dirty="0" err="1"/>
            <a:t>simbolico</a:t>
          </a:r>
          <a:r>
            <a:rPr lang="en-US" dirty="0"/>
            <a:t>” </a:t>
          </a:r>
          <a:r>
            <a:rPr lang="en-US" dirty="0" err="1"/>
            <a:t>che</a:t>
          </a:r>
          <a:r>
            <a:rPr lang="en-US" dirty="0"/>
            <a:t> </a:t>
          </a:r>
          <a:r>
            <a:rPr lang="en-US" dirty="0" err="1"/>
            <a:t>strutturalmente</a:t>
          </a:r>
          <a:r>
            <a:rPr lang="en-US" dirty="0"/>
            <a:t> </a:t>
          </a:r>
          <a:r>
            <a:rPr lang="en-US" dirty="0" err="1"/>
            <a:t>sono</a:t>
          </a:r>
          <a:r>
            <a:rPr lang="en-US" dirty="0"/>
            <a:t> </a:t>
          </a:r>
          <a:r>
            <a:rPr lang="en-US" dirty="0" err="1"/>
            <a:t>legati</a:t>
          </a:r>
          <a:r>
            <a:rPr lang="en-US" dirty="0"/>
            <a:t> al “</a:t>
          </a:r>
          <a:r>
            <a:rPr lang="en-US" dirty="0" err="1"/>
            <a:t>maschile</a:t>
          </a:r>
          <a:r>
            <a:rPr lang="en-US" dirty="0"/>
            <a:t>” (</a:t>
          </a:r>
          <a:r>
            <a:rPr lang="en-US" dirty="0" err="1"/>
            <a:t>attraverso</a:t>
          </a:r>
          <a:r>
            <a:rPr lang="en-US" dirty="0"/>
            <a:t> le </a:t>
          </a:r>
          <a:r>
            <a:rPr lang="en-US" i="1" dirty="0" err="1"/>
            <a:t>pratiche</a:t>
          </a:r>
          <a:r>
            <a:rPr lang="en-US" i="1" dirty="0"/>
            <a:t> di </a:t>
          </a:r>
          <a:r>
            <a:rPr lang="en-US" i="1" dirty="0" err="1"/>
            <a:t>costruzione</a:t>
          </a:r>
          <a:r>
            <a:rPr lang="en-US" i="1" dirty="0"/>
            <a:t> </a:t>
          </a:r>
          <a:r>
            <a:rPr lang="en-US" i="1" dirty="0" err="1"/>
            <a:t>sociale</a:t>
          </a:r>
          <a:r>
            <a:rPr lang="en-US" dirty="0"/>
            <a:t>). </a:t>
          </a:r>
        </a:p>
      </dgm:t>
    </dgm:pt>
    <dgm:pt modelId="{DA076C43-E1A0-4476-BA39-8AB5EE4E7DB1}" type="parTrans" cxnId="{2559EB0F-DD1D-4B84-8686-C703362A906E}">
      <dgm:prSet/>
      <dgm:spPr/>
      <dgm:t>
        <a:bodyPr/>
        <a:lstStyle/>
        <a:p>
          <a:endParaRPr lang="en-US"/>
        </a:p>
      </dgm:t>
    </dgm:pt>
    <dgm:pt modelId="{B1212BBD-73B3-42F6-8E17-08C25AD248C0}" type="sibTrans" cxnId="{2559EB0F-DD1D-4B84-8686-C703362A906E}">
      <dgm:prSet/>
      <dgm:spPr/>
      <dgm:t>
        <a:bodyPr/>
        <a:lstStyle/>
        <a:p>
          <a:endParaRPr lang="en-US"/>
        </a:p>
      </dgm:t>
    </dgm:pt>
    <dgm:pt modelId="{FB7BDA4E-05DB-4461-9674-C35B4CA40D36}">
      <dgm:prSet/>
      <dgm:spPr/>
      <dgm:t>
        <a:bodyPr/>
        <a:lstStyle/>
        <a:p>
          <a:r>
            <a:rPr lang="en-US" b="1" dirty="0" err="1"/>
            <a:t>Collettivamente</a:t>
          </a:r>
          <a:r>
            <a:rPr lang="en-US" dirty="0"/>
            <a:t> </a:t>
          </a:r>
          <a:r>
            <a:rPr lang="en-US" dirty="0" err="1"/>
            <a:t>possiamo</a:t>
          </a:r>
          <a:r>
            <a:rPr lang="en-US" dirty="0"/>
            <a:t> </a:t>
          </a:r>
          <a:r>
            <a:rPr lang="en-US" dirty="0" err="1"/>
            <a:t>agire</a:t>
          </a:r>
          <a:r>
            <a:rPr lang="en-US" dirty="0"/>
            <a:t> </a:t>
          </a:r>
          <a:r>
            <a:rPr lang="en-US" dirty="0" err="1"/>
            <a:t>sulle</a:t>
          </a:r>
          <a:r>
            <a:rPr lang="en-US" dirty="0"/>
            <a:t> </a:t>
          </a:r>
          <a:r>
            <a:rPr lang="en-US" b="1" dirty="0" err="1"/>
            <a:t>pratiche</a:t>
          </a:r>
          <a:r>
            <a:rPr lang="en-US" b="1" dirty="0"/>
            <a:t> di de-</a:t>
          </a:r>
          <a:r>
            <a:rPr lang="en-US" b="1" dirty="0" err="1"/>
            <a:t>costruzione</a:t>
          </a:r>
          <a:r>
            <a:rPr lang="en-US" dirty="0"/>
            <a:t> e </a:t>
          </a:r>
          <a:r>
            <a:rPr lang="en-US" dirty="0" err="1"/>
            <a:t>ciò</a:t>
          </a:r>
          <a:r>
            <a:rPr lang="en-US" dirty="0"/>
            <a:t> </a:t>
          </a:r>
          <a:r>
            <a:rPr lang="it-IT" dirty="0"/>
            <a:t>può liberarci da ciò che è apparentemente </a:t>
          </a:r>
          <a:r>
            <a:rPr lang="en-US" dirty="0" err="1"/>
            <a:t>incontrovertibile</a:t>
          </a:r>
          <a:r>
            <a:rPr lang="en-US" dirty="0"/>
            <a:t>.</a:t>
          </a:r>
        </a:p>
      </dgm:t>
    </dgm:pt>
    <dgm:pt modelId="{CA4E7892-0A05-4AAD-AF10-FEE0B5E1DB68}" type="parTrans" cxnId="{54855446-56A1-4482-89CF-388976286870}">
      <dgm:prSet/>
      <dgm:spPr/>
      <dgm:t>
        <a:bodyPr/>
        <a:lstStyle/>
        <a:p>
          <a:endParaRPr lang="en-US"/>
        </a:p>
      </dgm:t>
    </dgm:pt>
    <dgm:pt modelId="{CB362D28-52CC-46C2-B6DD-CCD11E5DEA7B}" type="sibTrans" cxnId="{54855446-56A1-4482-89CF-388976286870}">
      <dgm:prSet/>
      <dgm:spPr/>
      <dgm:t>
        <a:bodyPr/>
        <a:lstStyle/>
        <a:p>
          <a:endParaRPr lang="en-US"/>
        </a:p>
      </dgm:t>
    </dgm:pt>
    <dgm:pt modelId="{12A5C7F8-481F-4DE9-B37B-7AD6465E3402}">
      <dgm:prSet/>
      <dgm:spPr/>
      <dgm:t>
        <a:bodyPr/>
        <a:lstStyle/>
        <a:p>
          <a:r>
            <a:rPr lang="it-IT"/>
            <a:t>Le </a:t>
          </a:r>
          <a:r>
            <a:rPr lang="en-US"/>
            <a:t>pratiche possono </a:t>
          </a:r>
          <a:r>
            <a:rPr lang="en-US" b="1"/>
            <a:t>mettere in comune un “metodo” </a:t>
          </a:r>
          <a:r>
            <a:rPr lang="en-US"/>
            <a:t>che è ad un tempo apertura ad un “agencement” e una occasione di “formativeness” che mettiamo in comune.</a:t>
          </a:r>
        </a:p>
      </dgm:t>
    </dgm:pt>
    <dgm:pt modelId="{9B822FAC-EF10-4961-9757-AE60F93F5F69}" type="parTrans" cxnId="{B6C925E0-EE69-4651-A1B0-18332156B51F}">
      <dgm:prSet/>
      <dgm:spPr/>
      <dgm:t>
        <a:bodyPr/>
        <a:lstStyle/>
        <a:p>
          <a:endParaRPr lang="en-US"/>
        </a:p>
      </dgm:t>
    </dgm:pt>
    <dgm:pt modelId="{7687F513-DD38-4E4C-AB4F-FC8AEB9A7A27}" type="sibTrans" cxnId="{B6C925E0-EE69-4651-A1B0-18332156B51F}">
      <dgm:prSet/>
      <dgm:spPr/>
      <dgm:t>
        <a:bodyPr/>
        <a:lstStyle/>
        <a:p>
          <a:endParaRPr lang="en-US"/>
        </a:p>
      </dgm:t>
    </dgm:pt>
    <dgm:pt modelId="{B497AB85-B663-3142-B6A8-1F21399C8DF8}" type="pres">
      <dgm:prSet presAssocID="{C2E68815-7C56-445C-9FAE-A57BE0F87B8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35ABBAE-1A30-D549-941C-A358CDE27912}" type="pres">
      <dgm:prSet presAssocID="{3E4F24AC-38EE-4EDD-A7DE-173165ACDE0A}" presName="hierRoot1" presStyleCnt="0"/>
      <dgm:spPr/>
    </dgm:pt>
    <dgm:pt modelId="{9FC9C78F-0BCF-384A-85CF-BE97D6520B46}" type="pres">
      <dgm:prSet presAssocID="{3E4F24AC-38EE-4EDD-A7DE-173165ACDE0A}" presName="composite" presStyleCnt="0"/>
      <dgm:spPr/>
    </dgm:pt>
    <dgm:pt modelId="{9CAA9C2F-0300-9649-82AB-67CCC765640C}" type="pres">
      <dgm:prSet presAssocID="{3E4F24AC-38EE-4EDD-A7DE-173165ACDE0A}" presName="background" presStyleLbl="node0" presStyleIdx="0" presStyleCnt="3"/>
      <dgm:spPr/>
    </dgm:pt>
    <dgm:pt modelId="{30D782B4-1F8B-A240-B623-CFB7F3F98470}" type="pres">
      <dgm:prSet presAssocID="{3E4F24AC-38EE-4EDD-A7DE-173165ACDE0A}" presName="text" presStyleLbl="fgAcc0" presStyleIdx="0" presStyleCnt="3">
        <dgm:presLayoutVars>
          <dgm:chPref val="3"/>
        </dgm:presLayoutVars>
      </dgm:prSet>
      <dgm:spPr/>
    </dgm:pt>
    <dgm:pt modelId="{B62A0438-F518-4C42-B930-25C4A7E13442}" type="pres">
      <dgm:prSet presAssocID="{3E4F24AC-38EE-4EDD-A7DE-173165ACDE0A}" presName="hierChild2" presStyleCnt="0"/>
      <dgm:spPr/>
    </dgm:pt>
    <dgm:pt modelId="{F2E2E593-0377-5F4B-8F21-93F97992A99C}" type="pres">
      <dgm:prSet presAssocID="{FB7BDA4E-05DB-4461-9674-C35B4CA40D36}" presName="hierRoot1" presStyleCnt="0"/>
      <dgm:spPr/>
    </dgm:pt>
    <dgm:pt modelId="{867C9D14-992F-344E-9FCE-39379778BB90}" type="pres">
      <dgm:prSet presAssocID="{FB7BDA4E-05DB-4461-9674-C35B4CA40D36}" presName="composite" presStyleCnt="0"/>
      <dgm:spPr/>
    </dgm:pt>
    <dgm:pt modelId="{7A52F3BE-80BA-2041-9A3A-A5659B8BD349}" type="pres">
      <dgm:prSet presAssocID="{FB7BDA4E-05DB-4461-9674-C35B4CA40D36}" presName="background" presStyleLbl="node0" presStyleIdx="1" presStyleCnt="3"/>
      <dgm:spPr/>
    </dgm:pt>
    <dgm:pt modelId="{67E54F51-1718-254F-BAE8-EEFD2B6865CA}" type="pres">
      <dgm:prSet presAssocID="{FB7BDA4E-05DB-4461-9674-C35B4CA40D36}" presName="text" presStyleLbl="fgAcc0" presStyleIdx="1" presStyleCnt="3">
        <dgm:presLayoutVars>
          <dgm:chPref val="3"/>
        </dgm:presLayoutVars>
      </dgm:prSet>
      <dgm:spPr/>
    </dgm:pt>
    <dgm:pt modelId="{1D963E14-BBE0-B147-8874-CF574B3F0A6E}" type="pres">
      <dgm:prSet presAssocID="{FB7BDA4E-05DB-4461-9674-C35B4CA40D36}" presName="hierChild2" presStyleCnt="0"/>
      <dgm:spPr/>
    </dgm:pt>
    <dgm:pt modelId="{3D80030C-606E-D942-BB90-E4E840E51CBF}" type="pres">
      <dgm:prSet presAssocID="{12A5C7F8-481F-4DE9-B37B-7AD6465E3402}" presName="hierRoot1" presStyleCnt="0"/>
      <dgm:spPr/>
    </dgm:pt>
    <dgm:pt modelId="{F9F21282-8380-324A-8207-AF2D3F753A11}" type="pres">
      <dgm:prSet presAssocID="{12A5C7F8-481F-4DE9-B37B-7AD6465E3402}" presName="composite" presStyleCnt="0"/>
      <dgm:spPr/>
    </dgm:pt>
    <dgm:pt modelId="{F474A2A5-18E7-5A44-B675-7C6D05D625BF}" type="pres">
      <dgm:prSet presAssocID="{12A5C7F8-481F-4DE9-B37B-7AD6465E3402}" presName="background" presStyleLbl="node0" presStyleIdx="2" presStyleCnt="3"/>
      <dgm:spPr/>
    </dgm:pt>
    <dgm:pt modelId="{64889B9F-F105-C344-AB99-9407DFBAF8DB}" type="pres">
      <dgm:prSet presAssocID="{12A5C7F8-481F-4DE9-B37B-7AD6465E3402}" presName="text" presStyleLbl="fgAcc0" presStyleIdx="2" presStyleCnt="3">
        <dgm:presLayoutVars>
          <dgm:chPref val="3"/>
        </dgm:presLayoutVars>
      </dgm:prSet>
      <dgm:spPr/>
    </dgm:pt>
    <dgm:pt modelId="{0F414968-14F3-E143-A643-E8EAF367A458}" type="pres">
      <dgm:prSet presAssocID="{12A5C7F8-481F-4DE9-B37B-7AD6465E3402}" presName="hierChild2" presStyleCnt="0"/>
      <dgm:spPr/>
    </dgm:pt>
  </dgm:ptLst>
  <dgm:cxnLst>
    <dgm:cxn modelId="{2559EB0F-DD1D-4B84-8686-C703362A906E}" srcId="{C2E68815-7C56-445C-9FAE-A57BE0F87B8A}" destId="{3E4F24AC-38EE-4EDD-A7DE-173165ACDE0A}" srcOrd="0" destOrd="0" parTransId="{DA076C43-E1A0-4476-BA39-8AB5EE4E7DB1}" sibTransId="{B1212BBD-73B3-42F6-8E17-08C25AD248C0}"/>
    <dgm:cxn modelId="{54855446-56A1-4482-89CF-388976286870}" srcId="{C2E68815-7C56-445C-9FAE-A57BE0F87B8A}" destId="{FB7BDA4E-05DB-4461-9674-C35B4CA40D36}" srcOrd="1" destOrd="0" parTransId="{CA4E7892-0A05-4AAD-AF10-FEE0B5E1DB68}" sibTransId="{CB362D28-52CC-46C2-B6DD-CCD11E5DEA7B}"/>
    <dgm:cxn modelId="{117BDB99-7A01-514B-8912-F1F06A6FD1E5}" type="presOf" srcId="{FB7BDA4E-05DB-4461-9674-C35B4CA40D36}" destId="{67E54F51-1718-254F-BAE8-EEFD2B6865CA}" srcOrd="0" destOrd="0" presId="urn:microsoft.com/office/officeart/2005/8/layout/hierarchy1"/>
    <dgm:cxn modelId="{A1455AA4-C0C9-7543-BA7F-90285876C689}" type="presOf" srcId="{C2E68815-7C56-445C-9FAE-A57BE0F87B8A}" destId="{B497AB85-B663-3142-B6A8-1F21399C8DF8}" srcOrd="0" destOrd="0" presId="urn:microsoft.com/office/officeart/2005/8/layout/hierarchy1"/>
    <dgm:cxn modelId="{93D011BD-D335-B747-8410-ABC2D65D5DCD}" type="presOf" srcId="{3E4F24AC-38EE-4EDD-A7DE-173165ACDE0A}" destId="{30D782B4-1F8B-A240-B623-CFB7F3F98470}" srcOrd="0" destOrd="0" presId="urn:microsoft.com/office/officeart/2005/8/layout/hierarchy1"/>
    <dgm:cxn modelId="{B6C925E0-EE69-4651-A1B0-18332156B51F}" srcId="{C2E68815-7C56-445C-9FAE-A57BE0F87B8A}" destId="{12A5C7F8-481F-4DE9-B37B-7AD6465E3402}" srcOrd="2" destOrd="0" parTransId="{9B822FAC-EF10-4961-9757-AE60F93F5F69}" sibTransId="{7687F513-DD38-4E4C-AB4F-FC8AEB9A7A27}"/>
    <dgm:cxn modelId="{670A90E7-15B2-3443-AC8F-EE4826F0CAC9}" type="presOf" srcId="{12A5C7F8-481F-4DE9-B37B-7AD6465E3402}" destId="{64889B9F-F105-C344-AB99-9407DFBAF8DB}" srcOrd="0" destOrd="0" presId="urn:microsoft.com/office/officeart/2005/8/layout/hierarchy1"/>
    <dgm:cxn modelId="{1E2C1EB6-046F-1F40-97A8-B9DC150DE173}" type="presParOf" srcId="{B497AB85-B663-3142-B6A8-1F21399C8DF8}" destId="{135ABBAE-1A30-D549-941C-A358CDE27912}" srcOrd="0" destOrd="0" presId="urn:microsoft.com/office/officeart/2005/8/layout/hierarchy1"/>
    <dgm:cxn modelId="{A26AF6B2-2744-5A45-A508-B6EE88713F5D}" type="presParOf" srcId="{135ABBAE-1A30-D549-941C-A358CDE27912}" destId="{9FC9C78F-0BCF-384A-85CF-BE97D6520B46}" srcOrd="0" destOrd="0" presId="urn:microsoft.com/office/officeart/2005/8/layout/hierarchy1"/>
    <dgm:cxn modelId="{AFB08E64-F417-0D49-A93D-F72AC0876255}" type="presParOf" srcId="{9FC9C78F-0BCF-384A-85CF-BE97D6520B46}" destId="{9CAA9C2F-0300-9649-82AB-67CCC765640C}" srcOrd="0" destOrd="0" presId="urn:microsoft.com/office/officeart/2005/8/layout/hierarchy1"/>
    <dgm:cxn modelId="{22906F17-DA99-3A48-9476-0FD213E05737}" type="presParOf" srcId="{9FC9C78F-0BCF-384A-85CF-BE97D6520B46}" destId="{30D782B4-1F8B-A240-B623-CFB7F3F98470}" srcOrd="1" destOrd="0" presId="urn:microsoft.com/office/officeart/2005/8/layout/hierarchy1"/>
    <dgm:cxn modelId="{232E2229-1639-6D4C-B712-041905C870B7}" type="presParOf" srcId="{135ABBAE-1A30-D549-941C-A358CDE27912}" destId="{B62A0438-F518-4C42-B930-25C4A7E13442}" srcOrd="1" destOrd="0" presId="urn:microsoft.com/office/officeart/2005/8/layout/hierarchy1"/>
    <dgm:cxn modelId="{39037ECB-1C5D-F748-88A9-2168E579079A}" type="presParOf" srcId="{B497AB85-B663-3142-B6A8-1F21399C8DF8}" destId="{F2E2E593-0377-5F4B-8F21-93F97992A99C}" srcOrd="1" destOrd="0" presId="urn:microsoft.com/office/officeart/2005/8/layout/hierarchy1"/>
    <dgm:cxn modelId="{EC8C2E34-9B89-214A-9634-9172B0DD056F}" type="presParOf" srcId="{F2E2E593-0377-5F4B-8F21-93F97992A99C}" destId="{867C9D14-992F-344E-9FCE-39379778BB90}" srcOrd="0" destOrd="0" presId="urn:microsoft.com/office/officeart/2005/8/layout/hierarchy1"/>
    <dgm:cxn modelId="{2960221C-A6F7-854D-B3A9-BD2D288F37B0}" type="presParOf" srcId="{867C9D14-992F-344E-9FCE-39379778BB90}" destId="{7A52F3BE-80BA-2041-9A3A-A5659B8BD349}" srcOrd="0" destOrd="0" presId="urn:microsoft.com/office/officeart/2005/8/layout/hierarchy1"/>
    <dgm:cxn modelId="{BF07CBA2-F26D-144A-B9C3-14D8BDD7382E}" type="presParOf" srcId="{867C9D14-992F-344E-9FCE-39379778BB90}" destId="{67E54F51-1718-254F-BAE8-EEFD2B6865CA}" srcOrd="1" destOrd="0" presId="urn:microsoft.com/office/officeart/2005/8/layout/hierarchy1"/>
    <dgm:cxn modelId="{C649B639-8814-CD44-8E2F-6FA210DB898E}" type="presParOf" srcId="{F2E2E593-0377-5F4B-8F21-93F97992A99C}" destId="{1D963E14-BBE0-B147-8874-CF574B3F0A6E}" srcOrd="1" destOrd="0" presId="urn:microsoft.com/office/officeart/2005/8/layout/hierarchy1"/>
    <dgm:cxn modelId="{693687F2-C689-D948-8338-7229EE498333}" type="presParOf" srcId="{B497AB85-B663-3142-B6A8-1F21399C8DF8}" destId="{3D80030C-606E-D942-BB90-E4E840E51CBF}" srcOrd="2" destOrd="0" presId="urn:microsoft.com/office/officeart/2005/8/layout/hierarchy1"/>
    <dgm:cxn modelId="{A68002F9-9FB9-9F46-A900-BC7849144893}" type="presParOf" srcId="{3D80030C-606E-D942-BB90-E4E840E51CBF}" destId="{F9F21282-8380-324A-8207-AF2D3F753A11}" srcOrd="0" destOrd="0" presId="urn:microsoft.com/office/officeart/2005/8/layout/hierarchy1"/>
    <dgm:cxn modelId="{0A77E198-32C0-C640-8CAA-7E63FD497C3C}" type="presParOf" srcId="{F9F21282-8380-324A-8207-AF2D3F753A11}" destId="{F474A2A5-18E7-5A44-B675-7C6D05D625BF}" srcOrd="0" destOrd="0" presId="urn:microsoft.com/office/officeart/2005/8/layout/hierarchy1"/>
    <dgm:cxn modelId="{60626891-CBE4-714B-90AB-F03BEE9A184C}" type="presParOf" srcId="{F9F21282-8380-324A-8207-AF2D3F753A11}" destId="{64889B9F-F105-C344-AB99-9407DFBAF8DB}" srcOrd="1" destOrd="0" presId="urn:microsoft.com/office/officeart/2005/8/layout/hierarchy1"/>
    <dgm:cxn modelId="{76485FA1-5594-4241-9A98-B6C889229026}" type="presParOf" srcId="{3D80030C-606E-D942-BB90-E4E840E51CBF}" destId="{0F414968-14F3-E143-A643-E8EAF367A45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2F66EF-572B-4DD4-A51F-D8B3875F0AFE}" type="doc">
      <dgm:prSet loTypeId="urn:microsoft.com/office/officeart/2005/8/layout/arrow5" loCatId="relationship" qsTypeId="urn:microsoft.com/office/officeart/2005/8/quickstyle/simple5" qsCatId="simple" csTypeId="urn:microsoft.com/office/officeart/2005/8/colors/accent1_2" csCatId="accent1" phldr="1"/>
      <dgm:spPr/>
    </dgm:pt>
    <dgm:pt modelId="{4A9D506A-2989-4AC2-AB0E-23B8B6017FEE}">
      <dgm:prSet phldrT="[Testo]"/>
      <dgm:spPr/>
      <dgm:t>
        <a:bodyPr/>
        <a:lstStyle/>
        <a:p>
          <a:r>
            <a:rPr lang="it-IT" b="1" dirty="0">
              <a:latin typeface="Lato"/>
            </a:rPr>
            <a:t>Open</a:t>
          </a:r>
          <a:br>
            <a:rPr lang="it-IT" b="1" dirty="0">
              <a:latin typeface="Lato"/>
            </a:rPr>
          </a:br>
          <a:r>
            <a:rPr lang="it-IT" b="1" dirty="0">
              <a:latin typeface="Lato"/>
            </a:rPr>
            <a:t>System</a:t>
          </a:r>
        </a:p>
      </dgm:t>
    </dgm:pt>
    <dgm:pt modelId="{3A80582F-7961-43CE-8165-02CF46D8365B}" type="parTrans" cxnId="{5037BE4D-ABD6-4832-997C-BA190F3CA37E}">
      <dgm:prSet/>
      <dgm:spPr/>
      <dgm:t>
        <a:bodyPr/>
        <a:lstStyle/>
        <a:p>
          <a:endParaRPr lang="it-IT"/>
        </a:p>
      </dgm:t>
    </dgm:pt>
    <dgm:pt modelId="{8897188A-E97B-4827-B92D-CCDAF5F637AD}" type="sibTrans" cxnId="{5037BE4D-ABD6-4832-997C-BA190F3CA37E}">
      <dgm:prSet/>
      <dgm:spPr/>
      <dgm:t>
        <a:bodyPr/>
        <a:lstStyle/>
        <a:p>
          <a:endParaRPr lang="it-IT"/>
        </a:p>
      </dgm:t>
    </dgm:pt>
    <dgm:pt modelId="{8A9501FE-F2B9-4469-AA3B-5FCDA7FDCB73}">
      <dgm:prSet phldrT="[Testo]"/>
      <dgm:spPr/>
      <dgm:t>
        <a:bodyPr/>
        <a:lstStyle/>
        <a:p>
          <a:r>
            <a:rPr lang="it-IT" b="1" dirty="0">
              <a:latin typeface="Lato"/>
            </a:rPr>
            <a:t>Open Mind</a:t>
          </a:r>
        </a:p>
      </dgm:t>
    </dgm:pt>
    <dgm:pt modelId="{D0145813-1D8C-4FE5-95F7-094A8A4EF683}" type="parTrans" cxnId="{4E8D415A-ABE9-4574-BBC0-6EC344940442}">
      <dgm:prSet/>
      <dgm:spPr/>
      <dgm:t>
        <a:bodyPr/>
        <a:lstStyle/>
        <a:p>
          <a:endParaRPr lang="it-IT"/>
        </a:p>
      </dgm:t>
    </dgm:pt>
    <dgm:pt modelId="{F903701C-E984-48BC-8AD8-52F692F52908}" type="sibTrans" cxnId="{4E8D415A-ABE9-4574-BBC0-6EC344940442}">
      <dgm:prSet/>
      <dgm:spPr/>
      <dgm:t>
        <a:bodyPr/>
        <a:lstStyle/>
        <a:p>
          <a:endParaRPr lang="it-IT"/>
        </a:p>
      </dgm:t>
    </dgm:pt>
    <dgm:pt modelId="{47436E12-E43B-4058-8EA0-26180EE66F8B}">
      <dgm:prSet phldrT="[Testo]"/>
      <dgm:spPr/>
      <dgm:t>
        <a:bodyPr/>
        <a:lstStyle/>
        <a:p>
          <a:r>
            <a:rPr lang="it-IT" b="1">
              <a:latin typeface="Lato"/>
            </a:rPr>
            <a:t>Open Door</a:t>
          </a:r>
        </a:p>
      </dgm:t>
    </dgm:pt>
    <dgm:pt modelId="{681725DE-6D25-415B-A558-FF471BD4BAA1}" type="parTrans" cxnId="{3C1FD86A-2745-439E-B3E3-1C4366CC5F26}">
      <dgm:prSet/>
      <dgm:spPr/>
      <dgm:t>
        <a:bodyPr/>
        <a:lstStyle/>
        <a:p>
          <a:endParaRPr lang="it-IT"/>
        </a:p>
      </dgm:t>
    </dgm:pt>
    <dgm:pt modelId="{C46DB636-212B-42C6-85AB-2D0405B9157D}" type="sibTrans" cxnId="{3C1FD86A-2745-439E-B3E3-1C4366CC5F26}">
      <dgm:prSet/>
      <dgm:spPr/>
      <dgm:t>
        <a:bodyPr/>
        <a:lstStyle/>
        <a:p>
          <a:endParaRPr lang="it-IT"/>
        </a:p>
      </dgm:t>
    </dgm:pt>
    <dgm:pt modelId="{202DDED5-DA72-F14F-A293-3F08FD0427EE}" type="pres">
      <dgm:prSet presAssocID="{ED2F66EF-572B-4DD4-A51F-D8B3875F0AFE}" presName="diagram" presStyleCnt="0">
        <dgm:presLayoutVars>
          <dgm:dir/>
          <dgm:resizeHandles val="exact"/>
        </dgm:presLayoutVars>
      </dgm:prSet>
      <dgm:spPr/>
    </dgm:pt>
    <dgm:pt modelId="{89DEDE4C-2278-984B-803C-791A57311412}" type="pres">
      <dgm:prSet presAssocID="{4A9D506A-2989-4AC2-AB0E-23B8B6017FEE}" presName="arrow" presStyleLbl="node1" presStyleIdx="0" presStyleCnt="3" custRadScaleRad="104660" custRadScaleInc="-11801">
        <dgm:presLayoutVars>
          <dgm:bulletEnabled val="1"/>
        </dgm:presLayoutVars>
      </dgm:prSet>
      <dgm:spPr/>
    </dgm:pt>
    <dgm:pt modelId="{64D85E95-F3AC-4B4C-A1AE-4469ED3DBB10}" type="pres">
      <dgm:prSet presAssocID="{8A9501FE-F2B9-4469-AA3B-5FCDA7FDCB73}" presName="arrow" presStyleLbl="node1" presStyleIdx="1" presStyleCnt="3" custRadScaleRad="102160" custRadScaleInc="3025">
        <dgm:presLayoutVars>
          <dgm:bulletEnabled val="1"/>
        </dgm:presLayoutVars>
      </dgm:prSet>
      <dgm:spPr/>
    </dgm:pt>
    <dgm:pt modelId="{8261106B-0478-C747-969A-3E787711D023}" type="pres">
      <dgm:prSet presAssocID="{47436E12-E43B-4058-8EA0-26180EE66F8B}" presName="arrow" presStyleLbl="node1" presStyleIdx="2" presStyleCnt="3" custRadScaleRad="159205" custRadScaleInc="6635">
        <dgm:presLayoutVars>
          <dgm:bulletEnabled val="1"/>
        </dgm:presLayoutVars>
      </dgm:prSet>
      <dgm:spPr/>
    </dgm:pt>
  </dgm:ptLst>
  <dgm:cxnLst>
    <dgm:cxn modelId="{BC668A48-B8C7-1E4C-AA33-091A06E21860}" type="presOf" srcId="{ED2F66EF-572B-4DD4-A51F-D8B3875F0AFE}" destId="{202DDED5-DA72-F14F-A293-3F08FD0427EE}" srcOrd="0" destOrd="0" presId="urn:microsoft.com/office/officeart/2005/8/layout/arrow5"/>
    <dgm:cxn modelId="{3C1FD86A-2745-439E-B3E3-1C4366CC5F26}" srcId="{ED2F66EF-572B-4DD4-A51F-D8B3875F0AFE}" destId="{47436E12-E43B-4058-8EA0-26180EE66F8B}" srcOrd="2" destOrd="0" parTransId="{681725DE-6D25-415B-A558-FF471BD4BAA1}" sibTransId="{C46DB636-212B-42C6-85AB-2D0405B9157D}"/>
    <dgm:cxn modelId="{5037BE4D-ABD6-4832-997C-BA190F3CA37E}" srcId="{ED2F66EF-572B-4DD4-A51F-D8B3875F0AFE}" destId="{4A9D506A-2989-4AC2-AB0E-23B8B6017FEE}" srcOrd="0" destOrd="0" parTransId="{3A80582F-7961-43CE-8165-02CF46D8365B}" sibTransId="{8897188A-E97B-4827-B92D-CCDAF5F637AD}"/>
    <dgm:cxn modelId="{4E8D415A-ABE9-4574-BBC0-6EC344940442}" srcId="{ED2F66EF-572B-4DD4-A51F-D8B3875F0AFE}" destId="{8A9501FE-F2B9-4469-AA3B-5FCDA7FDCB73}" srcOrd="1" destOrd="0" parTransId="{D0145813-1D8C-4FE5-95F7-094A8A4EF683}" sibTransId="{F903701C-E984-48BC-8AD8-52F692F52908}"/>
    <dgm:cxn modelId="{9688688B-A056-4A4A-A87E-298995772E18}" type="presOf" srcId="{4A9D506A-2989-4AC2-AB0E-23B8B6017FEE}" destId="{89DEDE4C-2278-984B-803C-791A57311412}" srcOrd="0" destOrd="0" presId="urn:microsoft.com/office/officeart/2005/8/layout/arrow5"/>
    <dgm:cxn modelId="{C8BD3790-3FB4-8B4D-BB5C-24458B9B531A}" type="presOf" srcId="{8A9501FE-F2B9-4469-AA3B-5FCDA7FDCB73}" destId="{64D85E95-F3AC-4B4C-A1AE-4469ED3DBB10}" srcOrd="0" destOrd="0" presId="urn:microsoft.com/office/officeart/2005/8/layout/arrow5"/>
    <dgm:cxn modelId="{DBEAE8E8-B951-2442-AD04-0DB7D57A6CD2}" type="presOf" srcId="{47436E12-E43B-4058-8EA0-26180EE66F8B}" destId="{8261106B-0478-C747-969A-3E787711D023}" srcOrd="0" destOrd="0" presId="urn:microsoft.com/office/officeart/2005/8/layout/arrow5"/>
    <dgm:cxn modelId="{1C20FDAA-9095-2B40-B24D-C205CE580E90}" type="presParOf" srcId="{202DDED5-DA72-F14F-A293-3F08FD0427EE}" destId="{89DEDE4C-2278-984B-803C-791A57311412}" srcOrd="0" destOrd="0" presId="urn:microsoft.com/office/officeart/2005/8/layout/arrow5"/>
    <dgm:cxn modelId="{B5BA3363-9F02-D648-801C-3C0313C5548E}" type="presParOf" srcId="{202DDED5-DA72-F14F-A293-3F08FD0427EE}" destId="{64D85E95-F3AC-4B4C-A1AE-4469ED3DBB10}" srcOrd="1" destOrd="0" presId="urn:microsoft.com/office/officeart/2005/8/layout/arrow5"/>
    <dgm:cxn modelId="{DD1FF05F-7893-B745-97A8-02AF9D36A795}" type="presParOf" srcId="{202DDED5-DA72-F14F-A293-3F08FD0427EE}" destId="{8261106B-0478-C747-969A-3E787711D023}" srcOrd="2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AA9C2F-0300-9649-82AB-67CCC765640C}">
      <dsp:nvSpPr>
        <dsp:cNvPr id="0" name=""/>
        <dsp:cNvSpPr/>
      </dsp:nvSpPr>
      <dsp:spPr>
        <a:xfrm>
          <a:off x="0" y="691397"/>
          <a:ext cx="3027651" cy="19225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D782B4-1F8B-A240-B623-CFB7F3F98470}">
      <dsp:nvSpPr>
        <dsp:cNvPr id="0" name=""/>
        <dsp:cNvSpPr/>
      </dsp:nvSpPr>
      <dsp:spPr>
        <a:xfrm>
          <a:off x="336405" y="1010982"/>
          <a:ext cx="3027651" cy="19225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In </a:t>
          </a:r>
          <a:r>
            <a:rPr lang="en-US" sz="1700" kern="1200" dirty="0" err="1"/>
            <a:t>una</a:t>
          </a:r>
          <a:r>
            <a:rPr lang="en-US" sz="1700" kern="1200" dirty="0"/>
            <a:t> </a:t>
          </a:r>
          <a:r>
            <a:rPr lang="en-US" sz="1700" b="1" kern="1200" dirty="0" err="1"/>
            <a:t>società</a:t>
          </a:r>
          <a:r>
            <a:rPr lang="en-US" sz="1700" b="1" kern="1200" dirty="0"/>
            <a:t> post-</a:t>
          </a:r>
          <a:r>
            <a:rPr lang="en-US" sz="1700" b="1" kern="1200" dirty="0" err="1"/>
            <a:t>moderna</a:t>
          </a:r>
          <a:r>
            <a:rPr lang="en-US" sz="1700" b="1" kern="1200" dirty="0"/>
            <a:t> </a:t>
          </a:r>
          <a:r>
            <a:rPr lang="en-US" sz="1700" kern="1200" dirty="0" err="1"/>
            <a:t>si</a:t>
          </a:r>
          <a:r>
            <a:rPr lang="en-US" sz="1700" kern="1200" dirty="0"/>
            <a:t> </a:t>
          </a:r>
          <a:r>
            <a:rPr lang="en-US" sz="1700" kern="1200" dirty="0" err="1"/>
            <a:t>attinge</a:t>
          </a:r>
          <a:r>
            <a:rPr lang="en-US" sz="1700" kern="1200" dirty="0"/>
            <a:t> dal </a:t>
          </a:r>
          <a:r>
            <a:rPr lang="en-US" sz="1700" kern="1200" dirty="0" err="1"/>
            <a:t>repertorio</a:t>
          </a:r>
          <a:r>
            <a:rPr lang="en-US" sz="1700" kern="1200" dirty="0"/>
            <a:t> </a:t>
          </a:r>
          <a:r>
            <a:rPr lang="en-US" sz="1700" kern="1200" dirty="0" err="1"/>
            <a:t>della</a:t>
          </a:r>
          <a:r>
            <a:rPr lang="en-US" sz="1700" kern="1200" dirty="0"/>
            <a:t> “</a:t>
          </a:r>
          <a:r>
            <a:rPr lang="en-US" sz="1700" kern="1200" dirty="0" err="1"/>
            <a:t>modernità</a:t>
          </a:r>
          <a:r>
            <a:rPr lang="en-US" sz="1700" kern="1200" dirty="0"/>
            <a:t>” e del “</a:t>
          </a:r>
          <a:r>
            <a:rPr lang="en-US" sz="1700" kern="1200" dirty="0" err="1"/>
            <a:t>simbolico</a:t>
          </a:r>
          <a:r>
            <a:rPr lang="en-US" sz="1700" kern="1200" dirty="0"/>
            <a:t>” </a:t>
          </a:r>
          <a:r>
            <a:rPr lang="en-US" sz="1700" kern="1200" dirty="0" err="1"/>
            <a:t>che</a:t>
          </a:r>
          <a:r>
            <a:rPr lang="en-US" sz="1700" kern="1200" dirty="0"/>
            <a:t> </a:t>
          </a:r>
          <a:r>
            <a:rPr lang="en-US" sz="1700" kern="1200" dirty="0" err="1"/>
            <a:t>strutturalmente</a:t>
          </a:r>
          <a:r>
            <a:rPr lang="en-US" sz="1700" kern="1200" dirty="0"/>
            <a:t> </a:t>
          </a:r>
          <a:r>
            <a:rPr lang="en-US" sz="1700" kern="1200" dirty="0" err="1"/>
            <a:t>sono</a:t>
          </a:r>
          <a:r>
            <a:rPr lang="en-US" sz="1700" kern="1200" dirty="0"/>
            <a:t> </a:t>
          </a:r>
          <a:r>
            <a:rPr lang="en-US" sz="1700" kern="1200" dirty="0" err="1"/>
            <a:t>legati</a:t>
          </a:r>
          <a:r>
            <a:rPr lang="en-US" sz="1700" kern="1200" dirty="0"/>
            <a:t> al “</a:t>
          </a:r>
          <a:r>
            <a:rPr lang="en-US" sz="1700" kern="1200" dirty="0" err="1"/>
            <a:t>maschile</a:t>
          </a:r>
          <a:r>
            <a:rPr lang="en-US" sz="1700" kern="1200" dirty="0"/>
            <a:t>” (</a:t>
          </a:r>
          <a:r>
            <a:rPr lang="en-US" sz="1700" kern="1200" dirty="0" err="1"/>
            <a:t>attraverso</a:t>
          </a:r>
          <a:r>
            <a:rPr lang="en-US" sz="1700" kern="1200" dirty="0"/>
            <a:t> le </a:t>
          </a:r>
          <a:r>
            <a:rPr lang="en-US" sz="1700" i="1" kern="1200" dirty="0" err="1"/>
            <a:t>pratiche</a:t>
          </a:r>
          <a:r>
            <a:rPr lang="en-US" sz="1700" i="1" kern="1200" dirty="0"/>
            <a:t> di </a:t>
          </a:r>
          <a:r>
            <a:rPr lang="en-US" sz="1700" i="1" kern="1200" dirty="0" err="1"/>
            <a:t>costruzione</a:t>
          </a:r>
          <a:r>
            <a:rPr lang="en-US" sz="1700" i="1" kern="1200" dirty="0"/>
            <a:t> </a:t>
          </a:r>
          <a:r>
            <a:rPr lang="en-US" sz="1700" i="1" kern="1200" dirty="0" err="1"/>
            <a:t>sociale</a:t>
          </a:r>
          <a:r>
            <a:rPr lang="en-US" sz="1700" kern="1200" dirty="0"/>
            <a:t>). </a:t>
          </a:r>
        </a:p>
      </dsp:txBody>
      <dsp:txXfrm>
        <a:off x="392715" y="1067292"/>
        <a:ext cx="2915031" cy="1809938"/>
      </dsp:txXfrm>
    </dsp:sp>
    <dsp:sp modelId="{7A52F3BE-80BA-2041-9A3A-A5659B8BD349}">
      <dsp:nvSpPr>
        <dsp:cNvPr id="0" name=""/>
        <dsp:cNvSpPr/>
      </dsp:nvSpPr>
      <dsp:spPr>
        <a:xfrm>
          <a:off x="3700462" y="691397"/>
          <a:ext cx="3027651" cy="19225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E54F51-1718-254F-BAE8-EEFD2B6865CA}">
      <dsp:nvSpPr>
        <dsp:cNvPr id="0" name=""/>
        <dsp:cNvSpPr/>
      </dsp:nvSpPr>
      <dsp:spPr>
        <a:xfrm>
          <a:off x="4036868" y="1010982"/>
          <a:ext cx="3027651" cy="19225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 err="1"/>
            <a:t>Collettivamente</a:t>
          </a:r>
          <a:r>
            <a:rPr lang="en-US" sz="1700" kern="1200" dirty="0"/>
            <a:t> </a:t>
          </a:r>
          <a:r>
            <a:rPr lang="en-US" sz="1700" kern="1200" dirty="0" err="1"/>
            <a:t>possiamo</a:t>
          </a:r>
          <a:r>
            <a:rPr lang="en-US" sz="1700" kern="1200" dirty="0"/>
            <a:t> </a:t>
          </a:r>
          <a:r>
            <a:rPr lang="en-US" sz="1700" kern="1200" dirty="0" err="1"/>
            <a:t>agire</a:t>
          </a:r>
          <a:r>
            <a:rPr lang="en-US" sz="1700" kern="1200" dirty="0"/>
            <a:t> </a:t>
          </a:r>
          <a:r>
            <a:rPr lang="en-US" sz="1700" kern="1200" dirty="0" err="1"/>
            <a:t>sulle</a:t>
          </a:r>
          <a:r>
            <a:rPr lang="en-US" sz="1700" kern="1200" dirty="0"/>
            <a:t> </a:t>
          </a:r>
          <a:r>
            <a:rPr lang="en-US" sz="1700" b="1" kern="1200" dirty="0" err="1"/>
            <a:t>pratiche</a:t>
          </a:r>
          <a:r>
            <a:rPr lang="en-US" sz="1700" b="1" kern="1200" dirty="0"/>
            <a:t> di de-</a:t>
          </a:r>
          <a:r>
            <a:rPr lang="en-US" sz="1700" b="1" kern="1200" dirty="0" err="1"/>
            <a:t>costruzione</a:t>
          </a:r>
          <a:r>
            <a:rPr lang="en-US" sz="1700" kern="1200" dirty="0"/>
            <a:t> e </a:t>
          </a:r>
          <a:r>
            <a:rPr lang="en-US" sz="1700" kern="1200" dirty="0" err="1"/>
            <a:t>ciò</a:t>
          </a:r>
          <a:r>
            <a:rPr lang="en-US" sz="1700" kern="1200" dirty="0"/>
            <a:t> </a:t>
          </a:r>
          <a:r>
            <a:rPr lang="it-IT" sz="1700" kern="1200" dirty="0"/>
            <a:t>può liberarci da ciò che è apparentemente </a:t>
          </a:r>
          <a:r>
            <a:rPr lang="en-US" sz="1700" kern="1200" dirty="0" err="1"/>
            <a:t>incontrovertibile</a:t>
          </a:r>
          <a:r>
            <a:rPr lang="en-US" sz="1700" kern="1200" dirty="0"/>
            <a:t>.</a:t>
          </a:r>
        </a:p>
      </dsp:txBody>
      <dsp:txXfrm>
        <a:off x="4093178" y="1067292"/>
        <a:ext cx="2915031" cy="1809938"/>
      </dsp:txXfrm>
    </dsp:sp>
    <dsp:sp modelId="{F474A2A5-18E7-5A44-B675-7C6D05D625BF}">
      <dsp:nvSpPr>
        <dsp:cNvPr id="0" name=""/>
        <dsp:cNvSpPr/>
      </dsp:nvSpPr>
      <dsp:spPr>
        <a:xfrm>
          <a:off x="7400925" y="691397"/>
          <a:ext cx="3027651" cy="19225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889B9F-F105-C344-AB99-9407DFBAF8DB}">
      <dsp:nvSpPr>
        <dsp:cNvPr id="0" name=""/>
        <dsp:cNvSpPr/>
      </dsp:nvSpPr>
      <dsp:spPr>
        <a:xfrm>
          <a:off x="7737330" y="1010982"/>
          <a:ext cx="3027651" cy="19225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/>
            <a:t>Le </a:t>
          </a:r>
          <a:r>
            <a:rPr lang="en-US" sz="1700" kern="1200"/>
            <a:t>pratiche possono </a:t>
          </a:r>
          <a:r>
            <a:rPr lang="en-US" sz="1700" b="1" kern="1200"/>
            <a:t>mettere in comune un “metodo” </a:t>
          </a:r>
          <a:r>
            <a:rPr lang="en-US" sz="1700" kern="1200"/>
            <a:t>che è ad un tempo apertura ad un “agencement” e una occasione di “formativeness” che mettiamo in comune.</a:t>
          </a:r>
        </a:p>
      </dsp:txBody>
      <dsp:txXfrm>
        <a:off x="7793640" y="1067292"/>
        <a:ext cx="2915031" cy="18099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DEDE4C-2278-984B-803C-791A57311412}">
      <dsp:nvSpPr>
        <dsp:cNvPr id="0" name=""/>
        <dsp:cNvSpPr/>
      </dsp:nvSpPr>
      <dsp:spPr>
        <a:xfrm>
          <a:off x="1024082" y="0"/>
          <a:ext cx="1749514" cy="1749514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 dirty="0">
              <a:latin typeface="Lato"/>
            </a:rPr>
            <a:t>Open</a:t>
          </a:r>
          <a:br>
            <a:rPr lang="it-IT" sz="1500" b="1" kern="1200" dirty="0">
              <a:latin typeface="Lato"/>
            </a:rPr>
          </a:br>
          <a:r>
            <a:rPr lang="it-IT" sz="1500" b="1" kern="1200" dirty="0">
              <a:latin typeface="Lato"/>
            </a:rPr>
            <a:t>System</a:t>
          </a:r>
        </a:p>
      </dsp:txBody>
      <dsp:txXfrm>
        <a:off x="1461461" y="0"/>
        <a:ext cx="874757" cy="1443349"/>
      </dsp:txXfrm>
    </dsp:sp>
    <dsp:sp modelId="{64D85E95-F3AC-4B4C-A1AE-4469ED3DBB10}">
      <dsp:nvSpPr>
        <dsp:cNvPr id="0" name=""/>
        <dsp:cNvSpPr/>
      </dsp:nvSpPr>
      <dsp:spPr>
        <a:xfrm rot="7200000">
          <a:off x="2317771" y="1830980"/>
          <a:ext cx="1749514" cy="1749514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 dirty="0">
              <a:latin typeface="Lato"/>
            </a:rPr>
            <a:t>Open Mind</a:t>
          </a:r>
        </a:p>
      </dsp:txBody>
      <dsp:txXfrm rot="-5400000">
        <a:off x="2603427" y="2344900"/>
        <a:ext cx="1443349" cy="874757"/>
      </dsp:txXfrm>
    </dsp:sp>
    <dsp:sp modelId="{8261106B-0478-C747-969A-3E787711D023}">
      <dsp:nvSpPr>
        <dsp:cNvPr id="0" name=""/>
        <dsp:cNvSpPr/>
      </dsp:nvSpPr>
      <dsp:spPr>
        <a:xfrm rot="14400000">
          <a:off x="-401710" y="1754072"/>
          <a:ext cx="1749514" cy="1749514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>
              <a:latin typeface="Lato"/>
            </a:rPr>
            <a:t>Open Door</a:t>
          </a:r>
        </a:p>
      </dsp:txBody>
      <dsp:txXfrm rot="5400000">
        <a:off x="-381201" y="2267991"/>
        <a:ext cx="1443349" cy="8747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5E0B5E2-B642-9D5E-511C-D3FB4F9C71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3DE46F-193A-D392-7C68-4A3FF5117F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33B4C-A4B2-1241-8387-CC2F3826D1F2}" type="datetimeFigureOut">
              <a:rPr lang="en-IT" smtClean="0"/>
              <a:t>10/19/2024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E378D5-28DC-8D61-CC64-DE67FAE5657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F3A1B7-D9EB-976C-0450-3D084879C30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6CC06-18A5-B745-A4D7-A78929AE7A9A}" type="slidenum">
              <a:rPr lang="en-IT" smtClean="0"/>
              <a:t>‹N›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716394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F906CF-7A88-4B4C-830C-F6ED6CA9E779}" type="datetimeFigureOut">
              <a:rPr lang="en-GB" smtClean="0"/>
              <a:t>19/10/2024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E84C2B-25C0-7C44-8DB1-94EFC8424C2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597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6D99B4-89A6-47D4-BF4D-78E71558D90F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6214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9B22DD-F210-7C42-8046-563C053AFEB6}" type="slidenum">
              <a:rPr lang="it-IT" altLang="en-IT" smtClean="0"/>
              <a:pPr/>
              <a:t>8</a:t>
            </a:fld>
            <a:endParaRPr lang="it-IT" altLang="en-IT"/>
          </a:p>
        </p:txBody>
      </p:sp>
    </p:spTree>
    <p:extLst>
      <p:ext uri="{BB962C8B-B14F-4D97-AF65-F5344CB8AC3E}">
        <p14:creationId xmlns:p14="http://schemas.microsoft.com/office/powerpoint/2010/main" val="31946192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9B22DD-F210-7C42-8046-563C053AFEB6}" type="slidenum">
              <a:rPr lang="it-IT" altLang="en-IT" smtClean="0"/>
              <a:pPr/>
              <a:t>9</a:t>
            </a:fld>
            <a:endParaRPr lang="it-IT" altLang="en-IT"/>
          </a:p>
        </p:txBody>
      </p:sp>
    </p:spTree>
    <p:extLst>
      <p:ext uri="{BB962C8B-B14F-4D97-AF65-F5344CB8AC3E}">
        <p14:creationId xmlns:p14="http://schemas.microsoft.com/office/powerpoint/2010/main" val="41328931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9B22DD-F210-7C42-8046-563C053AFEB6}" type="slidenum">
              <a:rPr lang="it-IT" altLang="en-IT" smtClean="0"/>
              <a:pPr/>
              <a:t>10</a:t>
            </a:fld>
            <a:endParaRPr lang="it-IT" altLang="en-IT"/>
          </a:p>
        </p:txBody>
      </p:sp>
    </p:spTree>
    <p:extLst>
      <p:ext uri="{BB962C8B-B14F-4D97-AF65-F5344CB8AC3E}">
        <p14:creationId xmlns:p14="http://schemas.microsoft.com/office/powerpoint/2010/main" val="21179890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9B22DD-F210-7C42-8046-563C053AFEB6}" type="slidenum">
              <a:rPr lang="it-IT" altLang="en-IT" smtClean="0"/>
              <a:pPr/>
              <a:t>12</a:t>
            </a:fld>
            <a:endParaRPr lang="it-IT" altLang="en-IT"/>
          </a:p>
        </p:txBody>
      </p:sp>
    </p:spTree>
    <p:extLst>
      <p:ext uri="{BB962C8B-B14F-4D97-AF65-F5344CB8AC3E}">
        <p14:creationId xmlns:p14="http://schemas.microsoft.com/office/powerpoint/2010/main" val="20247331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4412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4DA77F-BC58-45AC-87A9-0E21B3E9DD3B}" type="slidenum">
              <a:rPr lang="it-IT" altLang="it-IT" smtClean="0"/>
              <a:pPr>
                <a:defRPr/>
              </a:pPr>
              <a:t>57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024676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 txBox="1"/>
          <p:nvPr/>
        </p:nvSpPr>
        <p:spPr>
          <a:xfrm>
            <a:off x="4277838" y="10157402"/>
            <a:ext cx="3280056" cy="53228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/>
          <a:p>
            <a:pPr marL="0" marR="0" lvl="0" indent="0" algn="r" defTabSz="457200" rtl="0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3" algn="l"/>
                <a:tab pos="1447796" algn="l"/>
                <a:tab pos="2171699" algn="l"/>
                <a:tab pos="289560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EB86910-9724-40C9-BDF7-5F53D7E43BC1}" type="slidenum">
              <a:rPr/>
              <a:pPr marL="0" marR="0" lvl="0" indent="0" algn="r" defTabSz="457200" rtl="0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723903" algn="l"/>
                  <a:tab pos="1447796" algn="l"/>
                  <a:tab pos="2171699" algn="l"/>
                  <a:tab pos="2895603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59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34"/>
              <a:cs typeface="Arial Unicode MS" pitchFamily="34"/>
            </a:endParaRPr>
          </a:p>
        </p:txBody>
      </p:sp>
      <p:sp>
        <p:nvSpPr>
          <p:cNvPr id="3" name="Rectangl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 w="9528">
            <a:solidFill>
              <a:srgbClr val="000000"/>
            </a:solidFill>
            <a:prstDash val="solid"/>
            <a:miter/>
          </a:ln>
        </p:spPr>
      </p:sp>
      <p:sp>
        <p:nvSpPr>
          <p:cNvPr id="4" name="Rectangle 2"/>
          <p:cNvSpPr txBox="1">
            <a:spLocks noGrp="1"/>
          </p:cNvSpPr>
          <p:nvPr>
            <p:ph type="body" sz="quarter" idx="1"/>
          </p:nvPr>
        </p:nvSpPr>
        <p:spPr>
          <a:xfrm>
            <a:off x="685484" y="4343144"/>
            <a:ext cx="5487044" cy="4115022"/>
          </a:xfrm>
        </p:spPr>
        <p:txBody>
          <a:bodyPr wrap="none" anchor="ctr"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42558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CA76B-5C4D-0857-6201-E6D7B7139E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44F5F0-D319-A1B9-1FBF-B4A5E0CD7C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06578A-C620-5703-1CF7-8C8079E05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CE4C99-2ECD-C856-229A-F47B9B28A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C1ACF0-1867-926E-9F81-375EDD34C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1FE6F63-E8BD-C5C8-93DB-ABCC2AFCE6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A499B1-C5E3-4C11-6847-428E61FB17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961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B6010-5A87-1C12-6630-EA6A7D752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C61061-8CC9-472E-10D5-2AC5661F34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629270-83F5-D403-A139-345BEDCD1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10/19/2024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DD41E-CB8D-A521-607D-C6E42578F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49B5CA-51E8-0AF9-0B58-855BD6D73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09D5A7-8727-7D3C-855E-9B6AEE7686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BDD28D-BABC-B110-B934-937CBD687EE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088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C78AD3-CB7D-D31E-AC42-D04AD4E9FB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EDDBEF-3194-19AC-98B2-5590B47B03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4504B-A637-33D8-B0DF-885F371BB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10/19/2024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4CC6BC-560A-F5E6-EAB8-8B719A23F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62914F-197D-9C9D-18F9-5AA0DB20E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5428E6-0DE5-F508-A838-34E7405271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9083B37-AB8E-3401-7071-25A31593E3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702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F20B6-AE2C-47C6-B171-914FD66E69AF}" type="datetimeFigureOut">
              <a:rPr lang="it-IT" smtClean="0"/>
              <a:pPr/>
              <a:t>19/10/2024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E15CE-4655-41C5-856C-8B16BCF9AD36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D918D3-E571-E348-6C79-1D52A17064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52E27E-64CE-4983-9B8F-6CD9556A92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3103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44ACCFF-64A9-40AA-93F9-86E3CE0161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69" y="2683895"/>
            <a:ext cx="5278514" cy="2862225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5000" cap="all" spc="200" baseline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785D0F-160C-4A31-93B3-F251B07307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636" y="5568698"/>
            <a:ext cx="5278514" cy="61814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0" i="0" spc="200" baseline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CCC134-2698-41E9-A225-76300EF59E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52488" y="950976"/>
            <a:ext cx="5239512" cy="496519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pc="40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EEBC2D4-4F41-249E-7141-E0E12113CE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72346" y="0"/>
            <a:ext cx="2895600" cy="6858000"/>
          </a:xfrm>
          <a:prstGeom prst="rect">
            <a:avLst/>
          </a:prstGeom>
          <a:solidFill>
            <a:srgbClr val="FF9300"/>
          </a:solidFill>
        </p:spPr>
        <p:txBody>
          <a:bodyPr/>
          <a:lstStyle>
            <a:lvl1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C947DF-7CDE-4B65-971F-38806DD4E6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0B5786-D48A-D7CF-8C70-B128AF52DB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298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0EAEA97-0286-5384-E40E-C56107817417}"/>
              </a:ext>
            </a:extLst>
          </p:cNvPr>
          <p:cNvSpPr/>
          <p:nvPr/>
        </p:nvSpPr>
        <p:spPr>
          <a:xfrm>
            <a:off x="10947400" y="282575"/>
            <a:ext cx="855133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sz="1400"/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6B55F325-F00E-D9B7-E772-7E11A1D5D9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451" y="228600"/>
            <a:ext cx="347133" cy="5540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it-IT" sz="3600" b="1">
                <a:solidFill>
                  <a:srgbClr val="B870B8"/>
                </a:solidFill>
              </a:rPr>
              <a:t>+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8F306C22-F8A3-EA32-D8B4-554558296A86}"/>
              </a:ext>
            </a:extLst>
          </p:cNvPr>
          <p:cNvSpPr/>
          <p:nvPr/>
        </p:nvSpPr>
        <p:spPr>
          <a:xfrm>
            <a:off x="10756901" y="282575"/>
            <a:ext cx="122767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sz="1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8D6C05D-8C9F-9F35-1A40-C9274DC6B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86A69E0-A609-2A2D-02E4-33F842940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94716F-05D5-88E4-37B8-1C5DE8AE4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7CCA3A6-BF15-4F42-9E35-4805CDD0C616}" type="slidenum">
              <a:rPr lang="it-IT" altLang="en-IT"/>
              <a:pPr>
                <a:defRPr/>
              </a:pPr>
              <a:t>‹N›</a:t>
            </a:fld>
            <a:endParaRPr lang="it-IT" altLang="en-IT"/>
          </a:p>
        </p:txBody>
      </p:sp>
    </p:spTree>
    <p:extLst>
      <p:ext uri="{BB962C8B-B14F-4D97-AF65-F5344CB8AC3E}">
        <p14:creationId xmlns:p14="http://schemas.microsoft.com/office/powerpoint/2010/main" val="3250261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0EAEA97-0286-5384-E40E-C56107817417}"/>
              </a:ext>
            </a:extLst>
          </p:cNvPr>
          <p:cNvSpPr/>
          <p:nvPr/>
        </p:nvSpPr>
        <p:spPr>
          <a:xfrm>
            <a:off x="10947400" y="282575"/>
            <a:ext cx="855133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sz="1400"/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6B55F325-F00E-D9B7-E772-7E11A1D5D9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451" y="228600"/>
            <a:ext cx="347133" cy="5540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it-IT" sz="3600" b="1">
                <a:solidFill>
                  <a:srgbClr val="B870B8"/>
                </a:solidFill>
              </a:rPr>
              <a:t>+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8F306C22-F8A3-EA32-D8B4-554558296A86}"/>
              </a:ext>
            </a:extLst>
          </p:cNvPr>
          <p:cNvSpPr/>
          <p:nvPr/>
        </p:nvSpPr>
        <p:spPr>
          <a:xfrm>
            <a:off x="10756901" y="282575"/>
            <a:ext cx="122767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sz="1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8D6C05D-8C9F-9F35-1A40-C9274DC6B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86A69E0-A609-2A2D-02E4-33F842940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94716F-05D5-88E4-37B8-1C5DE8AE4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7CCA3A6-BF15-4F42-9E35-4805CDD0C616}" type="slidenum">
              <a:rPr lang="it-IT" altLang="en-IT"/>
              <a:pPr>
                <a:defRPr/>
              </a:pPr>
              <a:t>‹N›</a:t>
            </a:fld>
            <a:endParaRPr lang="it-IT" altLang="en-IT"/>
          </a:p>
        </p:txBody>
      </p:sp>
    </p:spTree>
    <p:extLst>
      <p:ext uri="{BB962C8B-B14F-4D97-AF65-F5344CB8AC3E}">
        <p14:creationId xmlns:p14="http://schemas.microsoft.com/office/powerpoint/2010/main" val="27547773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apositiva titolo"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77020">
              <a:schemeClr val="bg2">
                <a:lumMod val="85000"/>
              </a:schemeClr>
            </a:gs>
            <a:gs pos="40000">
              <a:schemeClr val="accent3">
                <a:lumMod val="0"/>
                <a:lumOff val="100000"/>
              </a:schemeClr>
            </a:gs>
            <a:gs pos="100000">
              <a:schemeClr val="bg1">
                <a:lumMod val="65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/>
          <p:cNvSpPr/>
          <p:nvPr userDrawn="1"/>
        </p:nvSpPr>
        <p:spPr>
          <a:xfrm>
            <a:off x="0" y="3614739"/>
            <a:ext cx="12192000" cy="5429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sz="1015" noProof="0"/>
          </a:p>
        </p:txBody>
      </p:sp>
      <p:sp>
        <p:nvSpPr>
          <p:cNvPr id="18" name="Rettangolo 17"/>
          <p:cNvSpPr/>
          <p:nvPr userDrawn="1"/>
        </p:nvSpPr>
        <p:spPr>
          <a:xfrm>
            <a:off x="2714967" y="3614739"/>
            <a:ext cx="2252663" cy="5429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sz="1015" noProof="0"/>
          </a:p>
        </p:txBody>
      </p:sp>
      <p:sp>
        <p:nvSpPr>
          <p:cNvPr id="19" name="Rettangolo 18"/>
          <p:cNvSpPr/>
          <p:nvPr userDrawn="1"/>
        </p:nvSpPr>
        <p:spPr>
          <a:xfrm>
            <a:off x="7220294" y="3614739"/>
            <a:ext cx="2252663" cy="5429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sz="1015" noProof="0"/>
          </a:p>
        </p:txBody>
      </p:sp>
      <p:sp>
        <p:nvSpPr>
          <p:cNvPr id="20" name="Rettangolo 19"/>
          <p:cNvSpPr/>
          <p:nvPr userDrawn="1"/>
        </p:nvSpPr>
        <p:spPr>
          <a:xfrm>
            <a:off x="4967631" y="3614739"/>
            <a:ext cx="2252663" cy="5429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sz="1015" noProof="0"/>
          </a:p>
        </p:txBody>
      </p:sp>
      <p:sp>
        <p:nvSpPr>
          <p:cNvPr id="21" name="Rettangolo 20"/>
          <p:cNvSpPr/>
          <p:nvPr userDrawn="1"/>
        </p:nvSpPr>
        <p:spPr>
          <a:xfrm>
            <a:off x="9472957" y="3614739"/>
            <a:ext cx="2252663" cy="5429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sz="1015" noProof="0"/>
          </a:p>
        </p:txBody>
      </p:sp>
      <p:sp>
        <p:nvSpPr>
          <p:cNvPr id="22" name="Rettangolo 21"/>
          <p:cNvSpPr/>
          <p:nvPr userDrawn="1"/>
        </p:nvSpPr>
        <p:spPr>
          <a:xfrm>
            <a:off x="462304" y="3614739"/>
            <a:ext cx="2252663" cy="54292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sz="1015" noProof="0"/>
          </a:p>
        </p:txBody>
      </p:sp>
      <p:sp>
        <p:nvSpPr>
          <p:cNvPr id="23" name="Rettangolo 22"/>
          <p:cNvSpPr/>
          <p:nvPr userDrawn="1"/>
        </p:nvSpPr>
        <p:spPr>
          <a:xfrm rot="5400000">
            <a:off x="995703" y="4709096"/>
            <a:ext cx="1185865" cy="8300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sz="1015" noProof="0"/>
          </a:p>
        </p:txBody>
      </p:sp>
      <p:sp>
        <p:nvSpPr>
          <p:cNvPr id="25" name="Rettangolo 24"/>
          <p:cNvSpPr/>
          <p:nvPr userDrawn="1"/>
        </p:nvSpPr>
        <p:spPr>
          <a:xfrm rot="5400000">
            <a:off x="3248366" y="2980306"/>
            <a:ext cx="1185865" cy="830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sz="1015" noProof="0"/>
          </a:p>
        </p:txBody>
      </p:sp>
      <p:sp>
        <p:nvSpPr>
          <p:cNvPr id="27" name="Rettangolo 26"/>
          <p:cNvSpPr/>
          <p:nvPr userDrawn="1"/>
        </p:nvSpPr>
        <p:spPr>
          <a:xfrm rot="5400000">
            <a:off x="7753694" y="2980306"/>
            <a:ext cx="1185865" cy="8300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sz="1015" noProof="0"/>
          </a:p>
        </p:txBody>
      </p:sp>
      <p:sp>
        <p:nvSpPr>
          <p:cNvPr id="28" name="Rettangolo 27"/>
          <p:cNvSpPr/>
          <p:nvPr userDrawn="1"/>
        </p:nvSpPr>
        <p:spPr>
          <a:xfrm rot="5400000">
            <a:off x="10047858" y="4709094"/>
            <a:ext cx="1185865" cy="830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sz="1015" noProof="0"/>
          </a:p>
        </p:txBody>
      </p:sp>
      <p:sp>
        <p:nvSpPr>
          <p:cNvPr id="30" name="Rettangolo 29"/>
          <p:cNvSpPr/>
          <p:nvPr userDrawn="1"/>
        </p:nvSpPr>
        <p:spPr>
          <a:xfrm rot="5400000">
            <a:off x="5501032" y="4709095"/>
            <a:ext cx="1185865" cy="83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sz="1015" noProof="0"/>
          </a:p>
        </p:txBody>
      </p:sp>
      <p:sp>
        <p:nvSpPr>
          <p:cNvPr id="61" name="Ovale 60"/>
          <p:cNvSpPr/>
          <p:nvPr userDrawn="1"/>
        </p:nvSpPr>
        <p:spPr>
          <a:xfrm>
            <a:off x="1503928" y="3807164"/>
            <a:ext cx="169411" cy="16941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sz="1015" noProof="0"/>
          </a:p>
        </p:txBody>
      </p:sp>
      <p:sp>
        <p:nvSpPr>
          <p:cNvPr id="62" name="Ovale 61"/>
          <p:cNvSpPr/>
          <p:nvPr userDrawn="1"/>
        </p:nvSpPr>
        <p:spPr>
          <a:xfrm>
            <a:off x="3756591" y="3801496"/>
            <a:ext cx="169411" cy="16941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sz="1015" noProof="0"/>
          </a:p>
        </p:txBody>
      </p:sp>
      <p:sp>
        <p:nvSpPr>
          <p:cNvPr id="64" name="Ovale 63"/>
          <p:cNvSpPr/>
          <p:nvPr userDrawn="1"/>
        </p:nvSpPr>
        <p:spPr>
          <a:xfrm>
            <a:off x="6012357" y="3801496"/>
            <a:ext cx="169411" cy="16941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sz="1015" noProof="0"/>
          </a:p>
        </p:txBody>
      </p:sp>
      <p:sp>
        <p:nvSpPr>
          <p:cNvPr id="65" name="Ovale 64"/>
          <p:cNvSpPr/>
          <p:nvPr userDrawn="1"/>
        </p:nvSpPr>
        <p:spPr>
          <a:xfrm>
            <a:off x="8261919" y="3801496"/>
            <a:ext cx="169411" cy="16941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sz="1015" noProof="0"/>
          </a:p>
        </p:txBody>
      </p:sp>
      <p:sp>
        <p:nvSpPr>
          <p:cNvPr id="66" name="Ovale 65"/>
          <p:cNvSpPr/>
          <p:nvPr userDrawn="1"/>
        </p:nvSpPr>
        <p:spPr>
          <a:xfrm>
            <a:off x="10556085" y="3801496"/>
            <a:ext cx="169411" cy="16941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sz="1015" noProof="0"/>
          </a:p>
        </p:txBody>
      </p:sp>
      <p:sp>
        <p:nvSpPr>
          <p:cNvPr id="31" name="Ovale 30"/>
          <p:cNvSpPr/>
          <p:nvPr userDrawn="1"/>
        </p:nvSpPr>
        <p:spPr>
          <a:xfrm>
            <a:off x="9819258" y="4929188"/>
            <a:ext cx="1643063" cy="164306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sz="1015" noProof="0"/>
          </a:p>
        </p:txBody>
      </p:sp>
      <p:sp>
        <p:nvSpPr>
          <p:cNvPr id="32" name="Ovale 31"/>
          <p:cNvSpPr/>
          <p:nvPr userDrawn="1"/>
        </p:nvSpPr>
        <p:spPr>
          <a:xfrm>
            <a:off x="7483593" y="1257300"/>
            <a:ext cx="1643063" cy="164306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sz="1015" noProof="0"/>
          </a:p>
        </p:txBody>
      </p:sp>
      <p:sp>
        <p:nvSpPr>
          <p:cNvPr id="33" name="Ovale 32"/>
          <p:cNvSpPr/>
          <p:nvPr userDrawn="1"/>
        </p:nvSpPr>
        <p:spPr>
          <a:xfrm>
            <a:off x="5272429" y="4929188"/>
            <a:ext cx="1643063" cy="164306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sz="1015" noProof="0"/>
          </a:p>
        </p:txBody>
      </p:sp>
      <p:sp>
        <p:nvSpPr>
          <p:cNvPr id="34" name="Ovale 33"/>
          <p:cNvSpPr/>
          <p:nvPr userDrawn="1"/>
        </p:nvSpPr>
        <p:spPr>
          <a:xfrm>
            <a:off x="767104" y="4929188"/>
            <a:ext cx="1643063" cy="164306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sz="1015" noProof="0"/>
          </a:p>
        </p:txBody>
      </p:sp>
      <p:sp>
        <p:nvSpPr>
          <p:cNvPr id="35" name="Ovale 34"/>
          <p:cNvSpPr/>
          <p:nvPr userDrawn="1"/>
        </p:nvSpPr>
        <p:spPr>
          <a:xfrm>
            <a:off x="3019767" y="1257300"/>
            <a:ext cx="1643063" cy="164306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sz="1015" noProof="0"/>
          </a:p>
        </p:txBody>
      </p:sp>
      <p:grpSp>
        <p:nvGrpSpPr>
          <p:cNvPr id="46" name="Gruppo 6" title="Icona di un uomo"/>
          <p:cNvGrpSpPr/>
          <p:nvPr userDrawn="1"/>
        </p:nvGrpSpPr>
        <p:grpSpPr bwMode="auto">
          <a:xfrm>
            <a:off x="10213086" y="5331603"/>
            <a:ext cx="851961" cy="851961"/>
            <a:chOff x="3630613" y="2214563"/>
            <a:chExt cx="457200" cy="457200"/>
          </a:xfrm>
          <a:solidFill>
            <a:schemeClr val="bg1"/>
          </a:solidFill>
        </p:grpSpPr>
        <p:sp>
          <p:nvSpPr>
            <p:cNvPr id="47" name="Figura a mano libera 10"/>
            <p:cNvSpPr>
              <a:spLocks noChangeArrowheads="1"/>
            </p:cNvSpPr>
            <p:nvPr/>
          </p:nvSpPr>
          <p:spPr bwMode="auto">
            <a:xfrm>
              <a:off x="3630613" y="2214563"/>
              <a:ext cx="457200" cy="457200"/>
            </a:xfrm>
            <a:custGeom>
              <a:avLst/>
              <a:gdLst>
                <a:gd name="T0" fmla="*/ 456840 w 1271"/>
                <a:gd name="T1" fmla="*/ 456840 h 1271"/>
                <a:gd name="T2" fmla="*/ 0 w 1271"/>
                <a:gd name="T3" fmla="*/ 456840 h 1271"/>
                <a:gd name="T4" fmla="*/ 0 w 1271"/>
                <a:gd name="T5" fmla="*/ 0 h 1271"/>
                <a:gd name="T6" fmla="*/ 456840 w 1271"/>
                <a:gd name="T7" fmla="*/ 0 h 1271"/>
                <a:gd name="T8" fmla="*/ 456840 w 1271"/>
                <a:gd name="T9" fmla="*/ 456840 h 1271"/>
                <a:gd name="T10" fmla="*/ 44245 w 1271"/>
                <a:gd name="T11" fmla="*/ 414034 h 1271"/>
                <a:gd name="T12" fmla="*/ 411876 w 1271"/>
                <a:gd name="T13" fmla="*/ 414034 h 1271"/>
                <a:gd name="T14" fmla="*/ 411876 w 1271"/>
                <a:gd name="T15" fmla="*/ 42806 h 1271"/>
                <a:gd name="T16" fmla="*/ 44245 w 1271"/>
                <a:gd name="T17" fmla="*/ 42806 h 1271"/>
                <a:gd name="T18" fmla="*/ 44245 w 1271"/>
                <a:gd name="T19" fmla="*/ 414034 h 12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271" h="1271">
                  <a:moveTo>
                    <a:pt x="1270" y="1270"/>
                  </a:moveTo>
                  <a:lnTo>
                    <a:pt x="0" y="1270"/>
                  </a:lnTo>
                  <a:lnTo>
                    <a:pt x="0" y="0"/>
                  </a:lnTo>
                  <a:lnTo>
                    <a:pt x="1270" y="0"/>
                  </a:lnTo>
                  <a:lnTo>
                    <a:pt x="1270" y="1270"/>
                  </a:lnTo>
                  <a:close/>
                  <a:moveTo>
                    <a:pt x="123" y="1151"/>
                  </a:moveTo>
                  <a:lnTo>
                    <a:pt x="1145" y="1151"/>
                  </a:lnTo>
                  <a:lnTo>
                    <a:pt x="1145" y="119"/>
                  </a:lnTo>
                  <a:lnTo>
                    <a:pt x="123" y="119"/>
                  </a:lnTo>
                  <a:lnTo>
                    <a:pt x="123" y="115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rtlCol="0" anchor="ctr"/>
            <a:lstStyle/>
            <a:p>
              <a:pPr rtl="0"/>
              <a:endParaRPr lang="it-IT" sz="1015" noProof="0"/>
            </a:p>
          </p:txBody>
        </p:sp>
        <p:sp>
          <p:nvSpPr>
            <p:cNvPr id="48" name="Figura a mano libera 11"/>
            <p:cNvSpPr>
              <a:spLocks noChangeArrowheads="1"/>
            </p:cNvSpPr>
            <p:nvPr/>
          </p:nvSpPr>
          <p:spPr bwMode="auto">
            <a:xfrm>
              <a:off x="3756025" y="2295525"/>
              <a:ext cx="207963" cy="293688"/>
            </a:xfrm>
            <a:custGeom>
              <a:avLst/>
              <a:gdLst>
                <a:gd name="T0" fmla="*/ 90826 w 577"/>
                <a:gd name="T1" fmla="*/ 718 h 818"/>
                <a:gd name="T2" fmla="*/ 79653 w 577"/>
                <a:gd name="T3" fmla="*/ 2154 h 818"/>
                <a:gd name="T4" fmla="*/ 68840 w 577"/>
                <a:gd name="T5" fmla="*/ 4308 h 818"/>
                <a:gd name="T6" fmla="*/ 33159 w 577"/>
                <a:gd name="T7" fmla="*/ 21183 h 818"/>
                <a:gd name="T8" fmla="*/ 7569 w 577"/>
                <a:gd name="T9" fmla="*/ 58881 h 818"/>
                <a:gd name="T10" fmla="*/ 2883 w 577"/>
                <a:gd name="T11" fmla="*/ 77192 h 818"/>
                <a:gd name="T12" fmla="*/ 1442 w 577"/>
                <a:gd name="T13" fmla="*/ 88322 h 818"/>
                <a:gd name="T14" fmla="*/ 2163 w 577"/>
                <a:gd name="T15" fmla="*/ 111659 h 818"/>
                <a:gd name="T16" fmla="*/ 8290 w 577"/>
                <a:gd name="T17" fmla="*/ 140381 h 818"/>
                <a:gd name="T18" fmla="*/ 11173 w 577"/>
                <a:gd name="T19" fmla="*/ 150075 h 818"/>
                <a:gd name="T20" fmla="*/ 721 w 577"/>
                <a:gd name="T21" fmla="*/ 174130 h 818"/>
                <a:gd name="T22" fmla="*/ 39286 w 577"/>
                <a:gd name="T23" fmla="*/ 244860 h 818"/>
                <a:gd name="T24" fmla="*/ 79653 w 577"/>
                <a:gd name="T25" fmla="*/ 281481 h 818"/>
                <a:gd name="T26" fmla="*/ 128310 w 577"/>
                <a:gd name="T27" fmla="*/ 281481 h 818"/>
                <a:gd name="T28" fmla="*/ 168317 w 577"/>
                <a:gd name="T29" fmla="*/ 244860 h 818"/>
                <a:gd name="T30" fmla="*/ 206882 w 577"/>
                <a:gd name="T31" fmla="*/ 174130 h 818"/>
                <a:gd name="T32" fmla="*/ 196430 w 577"/>
                <a:gd name="T33" fmla="*/ 150075 h 818"/>
                <a:gd name="T34" fmla="*/ 200034 w 577"/>
                <a:gd name="T35" fmla="*/ 138227 h 818"/>
                <a:gd name="T36" fmla="*/ 203638 w 577"/>
                <a:gd name="T37" fmla="*/ 123507 h 818"/>
                <a:gd name="T38" fmla="*/ 206882 w 577"/>
                <a:gd name="T39" fmla="*/ 104478 h 818"/>
                <a:gd name="T40" fmla="*/ 207603 w 577"/>
                <a:gd name="T41" fmla="*/ 89758 h 818"/>
                <a:gd name="T42" fmla="*/ 207603 w 577"/>
                <a:gd name="T43" fmla="*/ 82936 h 818"/>
                <a:gd name="T44" fmla="*/ 206161 w 577"/>
                <a:gd name="T45" fmla="*/ 75038 h 818"/>
                <a:gd name="T46" fmla="*/ 204359 w 577"/>
                <a:gd name="T47" fmla="*/ 70011 h 818"/>
                <a:gd name="T48" fmla="*/ 202917 w 577"/>
                <a:gd name="T49" fmla="*/ 64626 h 818"/>
                <a:gd name="T50" fmla="*/ 201475 w 577"/>
                <a:gd name="T51" fmla="*/ 59599 h 818"/>
                <a:gd name="T52" fmla="*/ 197871 w 577"/>
                <a:gd name="T53" fmla="*/ 51342 h 818"/>
                <a:gd name="T54" fmla="*/ 195709 w 577"/>
                <a:gd name="T55" fmla="*/ 46315 h 818"/>
                <a:gd name="T56" fmla="*/ 192825 w 577"/>
                <a:gd name="T57" fmla="*/ 42007 h 818"/>
                <a:gd name="T58" fmla="*/ 188861 w 577"/>
                <a:gd name="T59" fmla="*/ 38416 h 818"/>
                <a:gd name="T60" fmla="*/ 182373 w 577"/>
                <a:gd name="T61" fmla="*/ 33031 h 818"/>
                <a:gd name="T62" fmla="*/ 151377 w 577"/>
                <a:gd name="T63" fmla="*/ 16156 h 818"/>
                <a:gd name="T64" fmla="*/ 145610 w 577"/>
                <a:gd name="T65" fmla="*/ 11848 h 818"/>
                <a:gd name="T66" fmla="*/ 138762 w 577"/>
                <a:gd name="T67" fmla="*/ 7181 h 818"/>
                <a:gd name="T68" fmla="*/ 112812 w 577"/>
                <a:gd name="T69" fmla="*/ 0 h 818"/>
                <a:gd name="T70" fmla="*/ 102720 w 577"/>
                <a:gd name="T71" fmla="*/ 0 h 818"/>
                <a:gd name="T72" fmla="*/ 168317 w 577"/>
                <a:gd name="T73" fmla="*/ 127097 h 818"/>
                <a:gd name="T74" fmla="*/ 191384 w 577"/>
                <a:gd name="T75" fmla="*/ 161923 h 818"/>
                <a:gd name="T76" fmla="*/ 176606 w 577"/>
                <a:gd name="T77" fmla="*/ 197108 h 818"/>
                <a:gd name="T78" fmla="*/ 157144 w 577"/>
                <a:gd name="T79" fmla="*/ 236961 h 818"/>
                <a:gd name="T80" fmla="*/ 119660 w 577"/>
                <a:gd name="T81" fmla="*/ 271428 h 818"/>
                <a:gd name="T82" fmla="*/ 87222 w 577"/>
                <a:gd name="T83" fmla="*/ 271428 h 818"/>
                <a:gd name="T84" fmla="*/ 49378 w 577"/>
                <a:gd name="T85" fmla="*/ 236961 h 818"/>
                <a:gd name="T86" fmla="*/ 29555 w 577"/>
                <a:gd name="T87" fmla="*/ 197108 h 818"/>
                <a:gd name="T88" fmla="*/ 14777 w 577"/>
                <a:gd name="T89" fmla="*/ 161205 h 818"/>
                <a:gd name="T90" fmla="*/ 18381 w 577"/>
                <a:gd name="T91" fmla="*/ 157974 h 818"/>
                <a:gd name="T92" fmla="*/ 95151 w 577"/>
                <a:gd name="T93" fmla="*/ 100888 h 818"/>
                <a:gd name="T94" fmla="*/ 68840 w 577"/>
                <a:gd name="T95" fmla="*/ 159410 h 818"/>
                <a:gd name="T96" fmla="*/ 68840 w 577"/>
                <a:gd name="T97" fmla="*/ 178798 h 818"/>
                <a:gd name="T98" fmla="*/ 68840 w 577"/>
                <a:gd name="T99" fmla="*/ 159410 h 818"/>
                <a:gd name="T100" fmla="*/ 130112 w 577"/>
                <a:gd name="T101" fmla="*/ 169104 h 818"/>
                <a:gd name="T102" fmla="*/ 149214 w 577"/>
                <a:gd name="T103" fmla="*/ 169104 h 81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577" h="818">
                  <a:moveTo>
                    <a:pt x="285" y="0"/>
                  </a:moveTo>
                  <a:cubicBezTo>
                    <a:pt x="275" y="0"/>
                    <a:pt x="262" y="0"/>
                    <a:pt x="252" y="2"/>
                  </a:cubicBezTo>
                  <a:cubicBezTo>
                    <a:pt x="250" y="2"/>
                    <a:pt x="250" y="2"/>
                    <a:pt x="248" y="2"/>
                  </a:cubicBezTo>
                  <a:cubicBezTo>
                    <a:pt x="238" y="2"/>
                    <a:pt x="229" y="4"/>
                    <a:pt x="221" y="6"/>
                  </a:cubicBezTo>
                  <a:cubicBezTo>
                    <a:pt x="211" y="8"/>
                    <a:pt x="203" y="10"/>
                    <a:pt x="193" y="12"/>
                  </a:cubicBezTo>
                  <a:cubicBezTo>
                    <a:pt x="193" y="12"/>
                    <a:pt x="193" y="12"/>
                    <a:pt x="191" y="12"/>
                  </a:cubicBezTo>
                  <a:cubicBezTo>
                    <a:pt x="172" y="16"/>
                    <a:pt x="153" y="23"/>
                    <a:pt x="137" y="31"/>
                  </a:cubicBezTo>
                  <a:cubicBezTo>
                    <a:pt x="120" y="39"/>
                    <a:pt x="107" y="49"/>
                    <a:pt x="92" y="59"/>
                  </a:cubicBezTo>
                  <a:cubicBezTo>
                    <a:pt x="86" y="66"/>
                    <a:pt x="80" y="70"/>
                    <a:pt x="74" y="76"/>
                  </a:cubicBezTo>
                  <a:cubicBezTo>
                    <a:pt x="49" y="100"/>
                    <a:pt x="33" y="129"/>
                    <a:pt x="21" y="164"/>
                  </a:cubicBezTo>
                  <a:cubicBezTo>
                    <a:pt x="18" y="172"/>
                    <a:pt x="14" y="180"/>
                    <a:pt x="12" y="190"/>
                  </a:cubicBezTo>
                  <a:cubicBezTo>
                    <a:pt x="10" y="199"/>
                    <a:pt x="8" y="207"/>
                    <a:pt x="8" y="215"/>
                  </a:cubicBezTo>
                  <a:cubicBezTo>
                    <a:pt x="8" y="221"/>
                    <a:pt x="6" y="225"/>
                    <a:pt x="6" y="231"/>
                  </a:cubicBezTo>
                  <a:cubicBezTo>
                    <a:pt x="6" y="236"/>
                    <a:pt x="4" y="240"/>
                    <a:pt x="4" y="246"/>
                  </a:cubicBezTo>
                  <a:cubicBezTo>
                    <a:pt x="4" y="256"/>
                    <a:pt x="2" y="266"/>
                    <a:pt x="2" y="279"/>
                  </a:cubicBezTo>
                  <a:cubicBezTo>
                    <a:pt x="2" y="287"/>
                    <a:pt x="4" y="299"/>
                    <a:pt x="6" y="311"/>
                  </a:cubicBezTo>
                  <a:cubicBezTo>
                    <a:pt x="8" y="324"/>
                    <a:pt x="10" y="340"/>
                    <a:pt x="14" y="354"/>
                  </a:cubicBezTo>
                  <a:cubicBezTo>
                    <a:pt x="16" y="367"/>
                    <a:pt x="21" y="381"/>
                    <a:pt x="23" y="391"/>
                  </a:cubicBezTo>
                  <a:cubicBezTo>
                    <a:pt x="23" y="393"/>
                    <a:pt x="23" y="393"/>
                    <a:pt x="25" y="395"/>
                  </a:cubicBezTo>
                  <a:cubicBezTo>
                    <a:pt x="27" y="403"/>
                    <a:pt x="29" y="412"/>
                    <a:pt x="31" y="418"/>
                  </a:cubicBezTo>
                  <a:cubicBezTo>
                    <a:pt x="25" y="422"/>
                    <a:pt x="21" y="426"/>
                    <a:pt x="14" y="432"/>
                  </a:cubicBezTo>
                  <a:cubicBezTo>
                    <a:pt x="6" y="444"/>
                    <a:pt x="0" y="463"/>
                    <a:pt x="2" y="485"/>
                  </a:cubicBezTo>
                  <a:cubicBezTo>
                    <a:pt x="10" y="549"/>
                    <a:pt x="49" y="571"/>
                    <a:pt x="64" y="578"/>
                  </a:cubicBezTo>
                  <a:cubicBezTo>
                    <a:pt x="68" y="608"/>
                    <a:pt x="84" y="643"/>
                    <a:pt x="109" y="682"/>
                  </a:cubicBezTo>
                  <a:cubicBezTo>
                    <a:pt x="135" y="723"/>
                    <a:pt x="172" y="762"/>
                    <a:pt x="219" y="782"/>
                  </a:cubicBezTo>
                  <a:lnTo>
                    <a:pt x="221" y="784"/>
                  </a:lnTo>
                  <a:cubicBezTo>
                    <a:pt x="238" y="805"/>
                    <a:pt x="260" y="817"/>
                    <a:pt x="289" y="817"/>
                  </a:cubicBezTo>
                  <a:cubicBezTo>
                    <a:pt x="315" y="817"/>
                    <a:pt x="340" y="803"/>
                    <a:pt x="356" y="784"/>
                  </a:cubicBezTo>
                  <a:lnTo>
                    <a:pt x="358" y="782"/>
                  </a:lnTo>
                  <a:cubicBezTo>
                    <a:pt x="404" y="760"/>
                    <a:pt x="440" y="721"/>
                    <a:pt x="467" y="682"/>
                  </a:cubicBezTo>
                  <a:cubicBezTo>
                    <a:pt x="492" y="645"/>
                    <a:pt x="508" y="608"/>
                    <a:pt x="512" y="578"/>
                  </a:cubicBezTo>
                  <a:cubicBezTo>
                    <a:pt x="524" y="571"/>
                    <a:pt x="565" y="549"/>
                    <a:pt x="574" y="485"/>
                  </a:cubicBezTo>
                  <a:cubicBezTo>
                    <a:pt x="576" y="463"/>
                    <a:pt x="569" y="444"/>
                    <a:pt x="561" y="432"/>
                  </a:cubicBezTo>
                  <a:cubicBezTo>
                    <a:pt x="555" y="424"/>
                    <a:pt x="551" y="422"/>
                    <a:pt x="545" y="418"/>
                  </a:cubicBezTo>
                  <a:cubicBezTo>
                    <a:pt x="547" y="408"/>
                    <a:pt x="551" y="397"/>
                    <a:pt x="555" y="387"/>
                  </a:cubicBezTo>
                  <a:lnTo>
                    <a:pt x="555" y="385"/>
                  </a:lnTo>
                  <a:cubicBezTo>
                    <a:pt x="555" y="383"/>
                    <a:pt x="555" y="383"/>
                    <a:pt x="557" y="381"/>
                  </a:cubicBezTo>
                  <a:cubicBezTo>
                    <a:pt x="561" y="369"/>
                    <a:pt x="563" y="356"/>
                    <a:pt x="565" y="344"/>
                  </a:cubicBezTo>
                  <a:cubicBezTo>
                    <a:pt x="567" y="330"/>
                    <a:pt x="572" y="315"/>
                    <a:pt x="572" y="303"/>
                  </a:cubicBezTo>
                  <a:cubicBezTo>
                    <a:pt x="572" y="299"/>
                    <a:pt x="572" y="295"/>
                    <a:pt x="574" y="291"/>
                  </a:cubicBezTo>
                  <a:cubicBezTo>
                    <a:pt x="574" y="285"/>
                    <a:pt x="576" y="276"/>
                    <a:pt x="576" y="270"/>
                  </a:cubicBezTo>
                  <a:cubicBezTo>
                    <a:pt x="576" y="263"/>
                    <a:pt x="576" y="256"/>
                    <a:pt x="576" y="250"/>
                  </a:cubicBezTo>
                  <a:cubicBezTo>
                    <a:pt x="576" y="246"/>
                    <a:pt x="576" y="240"/>
                    <a:pt x="576" y="234"/>
                  </a:cubicBezTo>
                  <a:lnTo>
                    <a:pt x="576" y="231"/>
                  </a:lnTo>
                  <a:cubicBezTo>
                    <a:pt x="576" y="227"/>
                    <a:pt x="574" y="223"/>
                    <a:pt x="574" y="217"/>
                  </a:cubicBezTo>
                  <a:cubicBezTo>
                    <a:pt x="574" y="215"/>
                    <a:pt x="574" y="211"/>
                    <a:pt x="572" y="209"/>
                  </a:cubicBezTo>
                  <a:cubicBezTo>
                    <a:pt x="572" y="207"/>
                    <a:pt x="572" y="203"/>
                    <a:pt x="569" y="201"/>
                  </a:cubicBezTo>
                  <a:cubicBezTo>
                    <a:pt x="569" y="199"/>
                    <a:pt x="569" y="197"/>
                    <a:pt x="567" y="195"/>
                  </a:cubicBezTo>
                  <a:cubicBezTo>
                    <a:pt x="567" y="193"/>
                    <a:pt x="565" y="188"/>
                    <a:pt x="565" y="186"/>
                  </a:cubicBezTo>
                  <a:cubicBezTo>
                    <a:pt x="565" y="184"/>
                    <a:pt x="563" y="182"/>
                    <a:pt x="563" y="180"/>
                  </a:cubicBezTo>
                  <a:cubicBezTo>
                    <a:pt x="563" y="176"/>
                    <a:pt x="561" y="174"/>
                    <a:pt x="561" y="170"/>
                  </a:cubicBezTo>
                  <a:cubicBezTo>
                    <a:pt x="561" y="168"/>
                    <a:pt x="561" y="166"/>
                    <a:pt x="559" y="166"/>
                  </a:cubicBezTo>
                  <a:cubicBezTo>
                    <a:pt x="557" y="164"/>
                    <a:pt x="557" y="160"/>
                    <a:pt x="555" y="158"/>
                  </a:cubicBezTo>
                  <a:cubicBezTo>
                    <a:pt x="553" y="154"/>
                    <a:pt x="551" y="147"/>
                    <a:pt x="549" y="143"/>
                  </a:cubicBezTo>
                  <a:cubicBezTo>
                    <a:pt x="549" y="141"/>
                    <a:pt x="547" y="139"/>
                    <a:pt x="547" y="137"/>
                  </a:cubicBezTo>
                  <a:cubicBezTo>
                    <a:pt x="545" y="135"/>
                    <a:pt x="543" y="133"/>
                    <a:pt x="543" y="129"/>
                  </a:cubicBezTo>
                  <a:cubicBezTo>
                    <a:pt x="541" y="127"/>
                    <a:pt x="541" y="125"/>
                    <a:pt x="539" y="123"/>
                  </a:cubicBezTo>
                  <a:cubicBezTo>
                    <a:pt x="537" y="121"/>
                    <a:pt x="535" y="119"/>
                    <a:pt x="535" y="117"/>
                  </a:cubicBezTo>
                  <a:cubicBezTo>
                    <a:pt x="533" y="115"/>
                    <a:pt x="533" y="113"/>
                    <a:pt x="531" y="113"/>
                  </a:cubicBezTo>
                  <a:cubicBezTo>
                    <a:pt x="528" y="111"/>
                    <a:pt x="526" y="109"/>
                    <a:pt x="524" y="107"/>
                  </a:cubicBezTo>
                  <a:cubicBezTo>
                    <a:pt x="522" y="104"/>
                    <a:pt x="520" y="102"/>
                    <a:pt x="518" y="102"/>
                  </a:cubicBezTo>
                  <a:cubicBezTo>
                    <a:pt x="514" y="98"/>
                    <a:pt x="510" y="96"/>
                    <a:pt x="506" y="92"/>
                  </a:cubicBezTo>
                  <a:cubicBezTo>
                    <a:pt x="488" y="80"/>
                    <a:pt x="467" y="72"/>
                    <a:pt x="442" y="70"/>
                  </a:cubicBezTo>
                  <a:cubicBezTo>
                    <a:pt x="438" y="64"/>
                    <a:pt x="430" y="53"/>
                    <a:pt x="420" y="45"/>
                  </a:cubicBezTo>
                  <a:cubicBezTo>
                    <a:pt x="416" y="41"/>
                    <a:pt x="412" y="37"/>
                    <a:pt x="406" y="35"/>
                  </a:cubicBezTo>
                  <a:cubicBezTo>
                    <a:pt x="406" y="35"/>
                    <a:pt x="404" y="35"/>
                    <a:pt x="404" y="33"/>
                  </a:cubicBezTo>
                  <a:cubicBezTo>
                    <a:pt x="404" y="33"/>
                    <a:pt x="402" y="33"/>
                    <a:pt x="402" y="31"/>
                  </a:cubicBezTo>
                  <a:cubicBezTo>
                    <a:pt x="397" y="27"/>
                    <a:pt x="391" y="25"/>
                    <a:pt x="385" y="20"/>
                  </a:cubicBezTo>
                  <a:cubicBezTo>
                    <a:pt x="367" y="10"/>
                    <a:pt x="346" y="2"/>
                    <a:pt x="318" y="0"/>
                  </a:cubicBezTo>
                  <a:cubicBezTo>
                    <a:pt x="315" y="0"/>
                    <a:pt x="315" y="0"/>
                    <a:pt x="313" y="0"/>
                  </a:cubicBezTo>
                  <a:cubicBezTo>
                    <a:pt x="311" y="0"/>
                    <a:pt x="311" y="0"/>
                    <a:pt x="309" y="0"/>
                  </a:cubicBezTo>
                  <a:cubicBezTo>
                    <a:pt x="301" y="0"/>
                    <a:pt x="293" y="0"/>
                    <a:pt x="285" y="0"/>
                  </a:cubicBezTo>
                  <a:close/>
                  <a:moveTo>
                    <a:pt x="422" y="219"/>
                  </a:moveTo>
                  <a:cubicBezTo>
                    <a:pt x="438" y="246"/>
                    <a:pt x="467" y="299"/>
                    <a:pt x="467" y="354"/>
                  </a:cubicBezTo>
                  <a:cubicBezTo>
                    <a:pt x="467" y="385"/>
                    <a:pt x="479" y="434"/>
                    <a:pt x="518" y="438"/>
                  </a:cubicBezTo>
                  <a:cubicBezTo>
                    <a:pt x="522" y="440"/>
                    <a:pt x="526" y="444"/>
                    <a:pt x="531" y="451"/>
                  </a:cubicBezTo>
                  <a:cubicBezTo>
                    <a:pt x="535" y="459"/>
                    <a:pt x="539" y="467"/>
                    <a:pt x="537" y="481"/>
                  </a:cubicBezTo>
                  <a:cubicBezTo>
                    <a:pt x="531" y="539"/>
                    <a:pt x="490" y="549"/>
                    <a:pt x="490" y="549"/>
                  </a:cubicBezTo>
                  <a:cubicBezTo>
                    <a:pt x="483" y="551"/>
                    <a:pt x="477" y="557"/>
                    <a:pt x="477" y="563"/>
                  </a:cubicBezTo>
                  <a:cubicBezTo>
                    <a:pt x="475" y="584"/>
                    <a:pt x="460" y="623"/>
                    <a:pt x="436" y="660"/>
                  </a:cubicBezTo>
                  <a:cubicBezTo>
                    <a:pt x="411" y="696"/>
                    <a:pt x="377" y="733"/>
                    <a:pt x="340" y="750"/>
                  </a:cubicBezTo>
                  <a:cubicBezTo>
                    <a:pt x="338" y="752"/>
                    <a:pt x="334" y="754"/>
                    <a:pt x="332" y="756"/>
                  </a:cubicBezTo>
                  <a:cubicBezTo>
                    <a:pt x="322" y="770"/>
                    <a:pt x="305" y="780"/>
                    <a:pt x="287" y="780"/>
                  </a:cubicBezTo>
                  <a:cubicBezTo>
                    <a:pt x="268" y="780"/>
                    <a:pt x="252" y="770"/>
                    <a:pt x="242" y="756"/>
                  </a:cubicBezTo>
                  <a:cubicBezTo>
                    <a:pt x="240" y="754"/>
                    <a:pt x="238" y="752"/>
                    <a:pt x="234" y="750"/>
                  </a:cubicBezTo>
                  <a:cubicBezTo>
                    <a:pt x="197" y="731"/>
                    <a:pt x="162" y="696"/>
                    <a:pt x="137" y="660"/>
                  </a:cubicBezTo>
                  <a:cubicBezTo>
                    <a:pt x="113" y="623"/>
                    <a:pt x="96" y="582"/>
                    <a:pt x="94" y="563"/>
                  </a:cubicBezTo>
                  <a:cubicBezTo>
                    <a:pt x="94" y="557"/>
                    <a:pt x="88" y="551"/>
                    <a:pt x="82" y="549"/>
                  </a:cubicBezTo>
                  <a:cubicBezTo>
                    <a:pt x="82" y="549"/>
                    <a:pt x="41" y="537"/>
                    <a:pt x="35" y="479"/>
                  </a:cubicBezTo>
                  <a:cubicBezTo>
                    <a:pt x="33" y="465"/>
                    <a:pt x="37" y="457"/>
                    <a:pt x="41" y="449"/>
                  </a:cubicBezTo>
                  <a:cubicBezTo>
                    <a:pt x="43" y="444"/>
                    <a:pt x="45" y="442"/>
                    <a:pt x="47" y="440"/>
                  </a:cubicBezTo>
                  <a:cubicBezTo>
                    <a:pt x="49" y="440"/>
                    <a:pt x="49" y="440"/>
                    <a:pt x="51" y="440"/>
                  </a:cubicBezTo>
                  <a:cubicBezTo>
                    <a:pt x="86" y="440"/>
                    <a:pt x="98" y="381"/>
                    <a:pt x="105" y="352"/>
                  </a:cubicBezTo>
                  <a:cubicBezTo>
                    <a:pt x="115" y="297"/>
                    <a:pt x="176" y="281"/>
                    <a:pt x="264" y="281"/>
                  </a:cubicBezTo>
                  <a:cubicBezTo>
                    <a:pt x="354" y="285"/>
                    <a:pt x="399" y="246"/>
                    <a:pt x="422" y="219"/>
                  </a:cubicBezTo>
                  <a:close/>
                  <a:moveTo>
                    <a:pt x="191" y="444"/>
                  </a:moveTo>
                  <a:cubicBezTo>
                    <a:pt x="176" y="444"/>
                    <a:pt x="164" y="457"/>
                    <a:pt x="164" y="471"/>
                  </a:cubicBezTo>
                  <a:cubicBezTo>
                    <a:pt x="164" y="485"/>
                    <a:pt x="176" y="498"/>
                    <a:pt x="191" y="498"/>
                  </a:cubicBezTo>
                  <a:cubicBezTo>
                    <a:pt x="205" y="498"/>
                    <a:pt x="217" y="485"/>
                    <a:pt x="217" y="471"/>
                  </a:cubicBezTo>
                  <a:cubicBezTo>
                    <a:pt x="217" y="457"/>
                    <a:pt x="205" y="444"/>
                    <a:pt x="191" y="444"/>
                  </a:cubicBezTo>
                  <a:close/>
                  <a:moveTo>
                    <a:pt x="387" y="444"/>
                  </a:moveTo>
                  <a:cubicBezTo>
                    <a:pt x="373" y="444"/>
                    <a:pt x="361" y="457"/>
                    <a:pt x="361" y="471"/>
                  </a:cubicBezTo>
                  <a:cubicBezTo>
                    <a:pt x="361" y="485"/>
                    <a:pt x="372" y="498"/>
                    <a:pt x="387" y="498"/>
                  </a:cubicBezTo>
                  <a:cubicBezTo>
                    <a:pt x="401" y="498"/>
                    <a:pt x="414" y="485"/>
                    <a:pt x="414" y="471"/>
                  </a:cubicBezTo>
                  <a:cubicBezTo>
                    <a:pt x="414" y="457"/>
                    <a:pt x="402" y="444"/>
                    <a:pt x="387" y="444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rtlCol="0" anchor="ctr"/>
            <a:lstStyle/>
            <a:p>
              <a:pPr rtl="0"/>
              <a:endParaRPr lang="it-IT" sz="1015" noProof="0"/>
            </a:p>
          </p:txBody>
        </p:sp>
      </p:grpSp>
      <p:sp>
        <p:nvSpPr>
          <p:cNvPr id="60" name="Segnaposto contenuto 55"/>
          <p:cNvSpPr>
            <a:spLocks noGrp="1"/>
          </p:cNvSpPr>
          <p:nvPr>
            <p:ph sz="quarter" idx="19" hasCustomPrompt="1"/>
          </p:nvPr>
        </p:nvSpPr>
        <p:spPr>
          <a:xfrm>
            <a:off x="9475696" y="1220317"/>
            <a:ext cx="2225675" cy="1831975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rtl="0">
              <a:buNone/>
              <a:defRPr sz="1015"/>
            </a:lvl1pPr>
            <a:lvl2pPr marL="257175" indent="0">
              <a:buNone/>
              <a:defRPr sz="1015"/>
            </a:lvl2pPr>
            <a:lvl3pPr marL="514350" indent="0">
              <a:buNone/>
              <a:defRPr sz="101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sp>
        <p:nvSpPr>
          <p:cNvPr id="54" name="Segnaposto contenuto 49"/>
          <p:cNvSpPr>
            <a:spLocks noGrp="1"/>
          </p:cNvSpPr>
          <p:nvPr>
            <p:ph sz="quarter" idx="14" hasCustomPrompt="1"/>
          </p:nvPr>
        </p:nvSpPr>
        <p:spPr>
          <a:xfrm>
            <a:off x="9504380" y="3079942"/>
            <a:ext cx="2193475" cy="500062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ctr" rtl="0">
              <a:buNone/>
              <a:defRPr sz="1240" b="1">
                <a:solidFill>
                  <a:schemeClr val="tx1"/>
                </a:solidFill>
                <a:latin typeface="+mj-lt"/>
              </a:defRPr>
            </a:lvl1pPr>
            <a:lvl2pPr marL="257175" indent="0" algn="ctr">
              <a:buNone/>
              <a:defRPr>
                <a:solidFill>
                  <a:schemeClr val="accent6"/>
                </a:solidFill>
              </a:defRPr>
            </a:lvl2pPr>
            <a:lvl3pPr marL="514350" indent="0" algn="ctr">
              <a:buNone/>
              <a:defRPr>
                <a:solidFill>
                  <a:schemeClr val="accent6"/>
                </a:solidFill>
              </a:defRPr>
            </a:lvl3pPr>
            <a:lvl4pPr marL="771525" indent="0" algn="ctr">
              <a:buNone/>
              <a:defRPr>
                <a:solidFill>
                  <a:schemeClr val="accent6"/>
                </a:solidFill>
              </a:defRPr>
            </a:lvl4pPr>
            <a:lvl5pPr marL="1028700" indent="0" algn="ctr">
              <a:buNone/>
              <a:defRPr>
                <a:solidFill>
                  <a:schemeClr val="accent6"/>
                </a:solidFill>
              </a:defRPr>
            </a:lvl5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grpSp>
        <p:nvGrpSpPr>
          <p:cNvPr id="37" name="Gruppo 2" title="Icona di un telefono"/>
          <p:cNvGrpSpPr/>
          <p:nvPr userDrawn="1"/>
        </p:nvGrpSpPr>
        <p:grpSpPr bwMode="auto">
          <a:xfrm>
            <a:off x="8054752" y="1627428"/>
            <a:ext cx="546325" cy="915745"/>
            <a:chOff x="7002463" y="2176463"/>
            <a:chExt cx="333375" cy="558800"/>
          </a:xfrm>
          <a:solidFill>
            <a:schemeClr val="bg1"/>
          </a:solidFill>
        </p:grpSpPr>
        <p:sp>
          <p:nvSpPr>
            <p:cNvPr id="38" name="Figura a mano libera 47"/>
            <p:cNvSpPr>
              <a:spLocks noChangeArrowheads="1"/>
            </p:cNvSpPr>
            <p:nvPr/>
          </p:nvSpPr>
          <p:spPr bwMode="auto">
            <a:xfrm>
              <a:off x="7002463" y="2176463"/>
              <a:ext cx="333375" cy="558800"/>
            </a:xfrm>
            <a:custGeom>
              <a:avLst/>
              <a:gdLst>
                <a:gd name="T0" fmla="*/ 0 w 925"/>
                <a:gd name="T1" fmla="*/ 0 h 1554"/>
                <a:gd name="T2" fmla="*/ 0 w 925"/>
                <a:gd name="T3" fmla="*/ 558440 h 1554"/>
                <a:gd name="T4" fmla="*/ 333015 w 925"/>
                <a:gd name="T5" fmla="*/ 558440 h 1554"/>
                <a:gd name="T6" fmla="*/ 333015 w 925"/>
                <a:gd name="T7" fmla="*/ 0 h 1554"/>
                <a:gd name="T8" fmla="*/ 0 w 925"/>
                <a:gd name="T9" fmla="*/ 0 h 1554"/>
                <a:gd name="T10" fmla="*/ 303461 w 925"/>
                <a:gd name="T11" fmla="*/ 29486 h 1554"/>
                <a:gd name="T12" fmla="*/ 303461 w 925"/>
                <a:gd name="T13" fmla="*/ 73716 h 1554"/>
                <a:gd name="T14" fmla="*/ 29553 w 925"/>
                <a:gd name="T15" fmla="*/ 73716 h 1554"/>
                <a:gd name="T16" fmla="*/ 29553 w 925"/>
                <a:gd name="T17" fmla="*/ 29486 h 1554"/>
                <a:gd name="T18" fmla="*/ 303461 w 925"/>
                <a:gd name="T19" fmla="*/ 29486 h 1554"/>
                <a:gd name="T20" fmla="*/ 303461 w 925"/>
                <a:gd name="T21" fmla="*/ 103202 h 1554"/>
                <a:gd name="T22" fmla="*/ 303461 w 925"/>
                <a:gd name="T23" fmla="*/ 413886 h 1554"/>
                <a:gd name="T24" fmla="*/ 29553 w 925"/>
                <a:gd name="T25" fmla="*/ 413886 h 1554"/>
                <a:gd name="T26" fmla="*/ 29553 w 925"/>
                <a:gd name="T27" fmla="*/ 103202 h 1554"/>
                <a:gd name="T28" fmla="*/ 303461 w 925"/>
                <a:gd name="T29" fmla="*/ 103202 h 1554"/>
                <a:gd name="T30" fmla="*/ 29553 w 925"/>
                <a:gd name="T31" fmla="*/ 528954 h 1554"/>
                <a:gd name="T32" fmla="*/ 29553 w 925"/>
                <a:gd name="T33" fmla="*/ 443372 h 1554"/>
                <a:gd name="T34" fmla="*/ 303461 w 925"/>
                <a:gd name="T35" fmla="*/ 443372 h 1554"/>
                <a:gd name="T36" fmla="*/ 303461 w 925"/>
                <a:gd name="T37" fmla="*/ 528954 h 1554"/>
                <a:gd name="T38" fmla="*/ 29553 w 925"/>
                <a:gd name="T39" fmla="*/ 528954 h 155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925" h="1554">
                  <a:moveTo>
                    <a:pt x="0" y="0"/>
                  </a:moveTo>
                  <a:lnTo>
                    <a:pt x="0" y="1553"/>
                  </a:lnTo>
                  <a:lnTo>
                    <a:pt x="924" y="1553"/>
                  </a:lnTo>
                  <a:lnTo>
                    <a:pt x="924" y="0"/>
                  </a:lnTo>
                  <a:lnTo>
                    <a:pt x="0" y="0"/>
                  </a:lnTo>
                  <a:close/>
                  <a:moveTo>
                    <a:pt x="842" y="82"/>
                  </a:moveTo>
                  <a:lnTo>
                    <a:pt x="842" y="205"/>
                  </a:lnTo>
                  <a:lnTo>
                    <a:pt x="82" y="205"/>
                  </a:lnTo>
                  <a:lnTo>
                    <a:pt x="82" y="82"/>
                  </a:lnTo>
                  <a:lnTo>
                    <a:pt x="842" y="82"/>
                  </a:lnTo>
                  <a:close/>
                  <a:moveTo>
                    <a:pt x="842" y="287"/>
                  </a:moveTo>
                  <a:lnTo>
                    <a:pt x="842" y="1151"/>
                  </a:lnTo>
                  <a:lnTo>
                    <a:pt x="82" y="1151"/>
                  </a:lnTo>
                  <a:lnTo>
                    <a:pt x="82" y="287"/>
                  </a:lnTo>
                  <a:lnTo>
                    <a:pt x="842" y="287"/>
                  </a:lnTo>
                  <a:close/>
                  <a:moveTo>
                    <a:pt x="82" y="1471"/>
                  </a:moveTo>
                  <a:lnTo>
                    <a:pt x="82" y="1233"/>
                  </a:lnTo>
                  <a:lnTo>
                    <a:pt x="842" y="1233"/>
                  </a:lnTo>
                  <a:lnTo>
                    <a:pt x="842" y="1471"/>
                  </a:lnTo>
                  <a:lnTo>
                    <a:pt x="82" y="147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rtlCol="0" anchor="ctr"/>
            <a:lstStyle/>
            <a:p>
              <a:pPr rtl="0"/>
              <a:endParaRPr lang="it-IT" sz="1015" noProof="0"/>
            </a:p>
          </p:txBody>
        </p:sp>
        <p:sp>
          <p:nvSpPr>
            <p:cNvPr id="39" name="Figura a mano libera 48"/>
            <p:cNvSpPr>
              <a:spLocks noChangeArrowheads="1"/>
            </p:cNvSpPr>
            <p:nvPr/>
          </p:nvSpPr>
          <p:spPr bwMode="auto">
            <a:xfrm>
              <a:off x="7151688" y="2636838"/>
              <a:ext cx="36512" cy="38100"/>
            </a:xfrm>
            <a:custGeom>
              <a:avLst/>
              <a:gdLst>
                <a:gd name="T0" fmla="*/ 5061 w 101"/>
                <a:gd name="T1" fmla="*/ 6703 h 108"/>
                <a:gd name="T2" fmla="*/ 0 w 101"/>
                <a:gd name="T3" fmla="*/ 19756 h 108"/>
                <a:gd name="T4" fmla="*/ 723 w 101"/>
                <a:gd name="T5" fmla="*/ 23283 h 108"/>
                <a:gd name="T6" fmla="*/ 1446 w 101"/>
                <a:gd name="T7" fmla="*/ 26811 h 108"/>
                <a:gd name="T8" fmla="*/ 2892 w 101"/>
                <a:gd name="T9" fmla="*/ 29633 h 108"/>
                <a:gd name="T10" fmla="*/ 5061 w 101"/>
                <a:gd name="T11" fmla="*/ 32456 h 108"/>
                <a:gd name="T12" fmla="*/ 18437 w 101"/>
                <a:gd name="T13" fmla="*/ 37747 h 108"/>
                <a:gd name="T14" fmla="*/ 31812 w 101"/>
                <a:gd name="T15" fmla="*/ 32456 h 108"/>
                <a:gd name="T16" fmla="*/ 33981 w 101"/>
                <a:gd name="T17" fmla="*/ 29633 h 108"/>
                <a:gd name="T18" fmla="*/ 35427 w 101"/>
                <a:gd name="T19" fmla="*/ 26811 h 108"/>
                <a:gd name="T20" fmla="*/ 36150 w 101"/>
                <a:gd name="T21" fmla="*/ 23283 h 108"/>
                <a:gd name="T22" fmla="*/ 36150 w 101"/>
                <a:gd name="T23" fmla="*/ 19756 h 108"/>
                <a:gd name="T24" fmla="*/ 31089 w 101"/>
                <a:gd name="T25" fmla="*/ 6703 h 108"/>
                <a:gd name="T26" fmla="*/ 5061 w 101"/>
                <a:gd name="T27" fmla="*/ 6703 h 10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1" h="108">
                  <a:moveTo>
                    <a:pt x="14" y="19"/>
                  </a:moveTo>
                  <a:cubicBezTo>
                    <a:pt x="4" y="29"/>
                    <a:pt x="0" y="41"/>
                    <a:pt x="0" y="56"/>
                  </a:cubicBezTo>
                  <a:cubicBezTo>
                    <a:pt x="0" y="60"/>
                    <a:pt x="0" y="62"/>
                    <a:pt x="2" y="66"/>
                  </a:cubicBezTo>
                  <a:cubicBezTo>
                    <a:pt x="2" y="70"/>
                    <a:pt x="4" y="72"/>
                    <a:pt x="4" y="76"/>
                  </a:cubicBezTo>
                  <a:cubicBezTo>
                    <a:pt x="6" y="80"/>
                    <a:pt x="6" y="82"/>
                    <a:pt x="8" y="84"/>
                  </a:cubicBezTo>
                  <a:cubicBezTo>
                    <a:pt x="10" y="86"/>
                    <a:pt x="12" y="90"/>
                    <a:pt x="14" y="92"/>
                  </a:cubicBezTo>
                  <a:cubicBezTo>
                    <a:pt x="25" y="103"/>
                    <a:pt x="37" y="107"/>
                    <a:pt x="51" y="107"/>
                  </a:cubicBezTo>
                  <a:cubicBezTo>
                    <a:pt x="66" y="107"/>
                    <a:pt x="78" y="101"/>
                    <a:pt x="88" y="92"/>
                  </a:cubicBezTo>
                  <a:cubicBezTo>
                    <a:pt x="90" y="90"/>
                    <a:pt x="92" y="88"/>
                    <a:pt x="94" y="84"/>
                  </a:cubicBezTo>
                  <a:cubicBezTo>
                    <a:pt x="96" y="82"/>
                    <a:pt x="98" y="78"/>
                    <a:pt x="98" y="76"/>
                  </a:cubicBezTo>
                  <a:cubicBezTo>
                    <a:pt x="100" y="74"/>
                    <a:pt x="100" y="70"/>
                    <a:pt x="100" y="66"/>
                  </a:cubicBezTo>
                  <a:cubicBezTo>
                    <a:pt x="100" y="62"/>
                    <a:pt x="100" y="60"/>
                    <a:pt x="100" y="56"/>
                  </a:cubicBezTo>
                  <a:cubicBezTo>
                    <a:pt x="100" y="41"/>
                    <a:pt x="94" y="29"/>
                    <a:pt x="86" y="19"/>
                  </a:cubicBezTo>
                  <a:cubicBezTo>
                    <a:pt x="68" y="0"/>
                    <a:pt x="33" y="0"/>
                    <a:pt x="14" y="1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rtlCol="0" anchor="ctr"/>
            <a:lstStyle/>
            <a:p>
              <a:pPr rtl="0"/>
              <a:endParaRPr lang="it-IT" sz="1015" noProof="0"/>
            </a:p>
          </p:txBody>
        </p:sp>
      </p:grpSp>
      <p:sp>
        <p:nvSpPr>
          <p:cNvPr id="59" name="Segnaposto contenuto 55"/>
          <p:cNvSpPr>
            <a:spLocks noGrp="1"/>
          </p:cNvSpPr>
          <p:nvPr>
            <p:ph sz="quarter" idx="18" hasCustomPrompt="1"/>
          </p:nvPr>
        </p:nvSpPr>
        <p:spPr>
          <a:xfrm>
            <a:off x="7221878" y="4700590"/>
            <a:ext cx="2225675" cy="1831975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rtl="0">
              <a:buNone/>
              <a:defRPr sz="1015"/>
            </a:lvl1pPr>
            <a:lvl2pPr marL="257175" indent="0">
              <a:buNone/>
              <a:defRPr sz="1015"/>
            </a:lvl2pPr>
            <a:lvl3pPr marL="514350" indent="0">
              <a:buNone/>
              <a:defRPr sz="101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sp>
        <p:nvSpPr>
          <p:cNvPr id="53" name="Segnaposto contenuto 49"/>
          <p:cNvSpPr>
            <a:spLocks noGrp="1"/>
          </p:cNvSpPr>
          <p:nvPr>
            <p:ph sz="quarter" idx="13" hasCustomPrompt="1"/>
          </p:nvPr>
        </p:nvSpPr>
        <p:spPr>
          <a:xfrm>
            <a:off x="7237978" y="4157660"/>
            <a:ext cx="2193475" cy="500062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ctr" rtl="0">
              <a:buNone/>
              <a:defRPr sz="1240" b="1">
                <a:solidFill>
                  <a:schemeClr val="tx1"/>
                </a:solidFill>
                <a:latin typeface="+mj-lt"/>
              </a:defRPr>
            </a:lvl1pPr>
            <a:lvl2pPr marL="257175" indent="0" algn="ctr">
              <a:buNone/>
              <a:defRPr>
                <a:solidFill>
                  <a:schemeClr val="accent6"/>
                </a:solidFill>
              </a:defRPr>
            </a:lvl2pPr>
            <a:lvl3pPr marL="514350" indent="0" algn="ctr">
              <a:buNone/>
              <a:defRPr>
                <a:solidFill>
                  <a:schemeClr val="accent6"/>
                </a:solidFill>
              </a:defRPr>
            </a:lvl3pPr>
            <a:lvl4pPr marL="771525" indent="0" algn="ctr">
              <a:buNone/>
              <a:defRPr>
                <a:solidFill>
                  <a:schemeClr val="accent6"/>
                </a:solidFill>
              </a:defRPr>
            </a:lvl4pPr>
            <a:lvl5pPr marL="1028700" indent="0" algn="ctr">
              <a:buNone/>
              <a:defRPr>
                <a:solidFill>
                  <a:schemeClr val="accent6"/>
                </a:solidFill>
              </a:defRPr>
            </a:lvl5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grpSp>
        <p:nvGrpSpPr>
          <p:cNvPr id="42" name="Gruppo 1" title="Icona di soldi"/>
          <p:cNvGrpSpPr/>
          <p:nvPr userDrawn="1"/>
        </p:nvGrpSpPr>
        <p:grpSpPr bwMode="auto">
          <a:xfrm>
            <a:off x="5545195" y="5388535"/>
            <a:ext cx="1097528" cy="724368"/>
            <a:chOff x="7800975" y="2262188"/>
            <a:chExt cx="635000" cy="419100"/>
          </a:xfrm>
          <a:solidFill>
            <a:schemeClr val="bg1"/>
          </a:solidFill>
        </p:grpSpPr>
        <p:sp>
          <p:nvSpPr>
            <p:cNvPr id="43" name="Figura a mano libera 44"/>
            <p:cNvSpPr>
              <a:spLocks noChangeArrowheads="1"/>
            </p:cNvSpPr>
            <p:nvPr/>
          </p:nvSpPr>
          <p:spPr bwMode="auto">
            <a:xfrm>
              <a:off x="7800975" y="2322513"/>
              <a:ext cx="573088" cy="358775"/>
            </a:xfrm>
            <a:custGeom>
              <a:avLst/>
              <a:gdLst>
                <a:gd name="T0" fmla="*/ 572728 w 1590"/>
                <a:gd name="T1" fmla="*/ 358416 h 998"/>
                <a:gd name="T2" fmla="*/ 0 w 1590"/>
                <a:gd name="T3" fmla="*/ 358416 h 998"/>
                <a:gd name="T4" fmla="*/ 0 w 1590"/>
                <a:gd name="T5" fmla="*/ 0 h 998"/>
                <a:gd name="T6" fmla="*/ 572728 w 1590"/>
                <a:gd name="T7" fmla="*/ 0 h 998"/>
                <a:gd name="T8" fmla="*/ 572728 w 1590"/>
                <a:gd name="T9" fmla="*/ 358416 h 998"/>
                <a:gd name="T10" fmla="*/ 36764 w 1590"/>
                <a:gd name="T11" fmla="*/ 321747 h 998"/>
                <a:gd name="T12" fmla="*/ 535963 w 1590"/>
                <a:gd name="T13" fmla="*/ 321747 h 998"/>
                <a:gd name="T14" fmla="*/ 535963 w 1590"/>
                <a:gd name="T15" fmla="*/ 36668 h 998"/>
                <a:gd name="T16" fmla="*/ 36764 w 1590"/>
                <a:gd name="T17" fmla="*/ 36668 h 998"/>
                <a:gd name="T18" fmla="*/ 36764 w 1590"/>
                <a:gd name="T19" fmla="*/ 321747 h 99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90" h="998">
                  <a:moveTo>
                    <a:pt x="1589" y="997"/>
                  </a:moveTo>
                  <a:lnTo>
                    <a:pt x="0" y="997"/>
                  </a:lnTo>
                  <a:lnTo>
                    <a:pt x="0" y="0"/>
                  </a:lnTo>
                  <a:lnTo>
                    <a:pt x="1589" y="0"/>
                  </a:lnTo>
                  <a:lnTo>
                    <a:pt x="1589" y="997"/>
                  </a:lnTo>
                  <a:close/>
                  <a:moveTo>
                    <a:pt x="102" y="895"/>
                  </a:moveTo>
                  <a:lnTo>
                    <a:pt x="1487" y="895"/>
                  </a:lnTo>
                  <a:lnTo>
                    <a:pt x="1487" y="102"/>
                  </a:lnTo>
                  <a:lnTo>
                    <a:pt x="102" y="102"/>
                  </a:lnTo>
                  <a:lnTo>
                    <a:pt x="102" y="895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rtlCol="0" anchor="ctr"/>
            <a:lstStyle/>
            <a:p>
              <a:pPr rtl="0"/>
              <a:endParaRPr lang="it-IT" sz="1015" noProof="0"/>
            </a:p>
          </p:txBody>
        </p:sp>
        <p:sp>
          <p:nvSpPr>
            <p:cNvPr id="44" name="Figura a mano libera 45"/>
            <p:cNvSpPr>
              <a:spLocks noChangeArrowheads="1"/>
            </p:cNvSpPr>
            <p:nvPr/>
          </p:nvSpPr>
          <p:spPr bwMode="auto">
            <a:xfrm>
              <a:off x="7881938" y="2262188"/>
              <a:ext cx="554037" cy="341312"/>
            </a:xfrm>
            <a:custGeom>
              <a:avLst/>
              <a:gdLst>
                <a:gd name="T0" fmla="*/ 553677 w 1539"/>
                <a:gd name="T1" fmla="*/ 340952 h 947"/>
                <a:gd name="T2" fmla="*/ 516957 w 1539"/>
                <a:gd name="T3" fmla="*/ 340952 h 947"/>
                <a:gd name="T4" fmla="*/ 516957 w 1539"/>
                <a:gd name="T5" fmla="*/ 36762 h 947"/>
                <a:gd name="T6" fmla="*/ 0 w 1539"/>
                <a:gd name="T7" fmla="*/ 36762 h 947"/>
                <a:gd name="T8" fmla="*/ 0 w 1539"/>
                <a:gd name="T9" fmla="*/ 0 h 947"/>
                <a:gd name="T10" fmla="*/ 553677 w 1539"/>
                <a:gd name="T11" fmla="*/ 0 h 947"/>
                <a:gd name="T12" fmla="*/ 553677 w 1539"/>
                <a:gd name="T13" fmla="*/ 340952 h 9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39" h="947">
                  <a:moveTo>
                    <a:pt x="1538" y="946"/>
                  </a:moveTo>
                  <a:lnTo>
                    <a:pt x="1436" y="946"/>
                  </a:lnTo>
                  <a:lnTo>
                    <a:pt x="1436" y="102"/>
                  </a:lnTo>
                  <a:lnTo>
                    <a:pt x="0" y="102"/>
                  </a:lnTo>
                  <a:lnTo>
                    <a:pt x="0" y="0"/>
                  </a:lnTo>
                  <a:lnTo>
                    <a:pt x="1538" y="0"/>
                  </a:lnTo>
                  <a:lnTo>
                    <a:pt x="1538" y="94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rtlCol="0" anchor="ctr"/>
            <a:lstStyle/>
            <a:p>
              <a:pPr rtl="0"/>
              <a:endParaRPr lang="it-IT" sz="1015" noProof="0"/>
            </a:p>
          </p:txBody>
        </p:sp>
        <p:sp>
          <p:nvSpPr>
            <p:cNvPr id="45" name="Figura a mano libera 46"/>
            <p:cNvSpPr>
              <a:spLocks noChangeArrowheads="1"/>
            </p:cNvSpPr>
            <p:nvPr/>
          </p:nvSpPr>
          <p:spPr bwMode="auto">
            <a:xfrm>
              <a:off x="8021638" y="2398713"/>
              <a:ext cx="128587" cy="207962"/>
            </a:xfrm>
            <a:custGeom>
              <a:avLst/>
              <a:gdLst>
                <a:gd name="T0" fmla="*/ 115260 w 357"/>
                <a:gd name="T1" fmla="*/ 166585 h 578"/>
                <a:gd name="T2" fmla="*/ 76720 w 357"/>
                <a:gd name="T3" fmla="*/ 182776 h 578"/>
                <a:gd name="T4" fmla="*/ 76720 w 357"/>
                <a:gd name="T5" fmla="*/ 207602 h 578"/>
                <a:gd name="T6" fmla="*/ 54749 w 357"/>
                <a:gd name="T7" fmla="*/ 207602 h 578"/>
                <a:gd name="T8" fmla="*/ 54749 w 357"/>
                <a:gd name="T9" fmla="*/ 183496 h 578"/>
                <a:gd name="T10" fmla="*/ 23772 w 357"/>
                <a:gd name="T11" fmla="*/ 177379 h 578"/>
                <a:gd name="T12" fmla="*/ 0 w 357"/>
                <a:gd name="T13" fmla="*/ 165866 h 578"/>
                <a:gd name="T14" fmla="*/ 12607 w 357"/>
                <a:gd name="T15" fmla="*/ 138521 h 578"/>
                <a:gd name="T16" fmla="*/ 32417 w 357"/>
                <a:gd name="T17" fmla="*/ 148596 h 578"/>
                <a:gd name="T18" fmla="*/ 55469 w 357"/>
                <a:gd name="T19" fmla="*/ 153993 h 578"/>
                <a:gd name="T20" fmla="*/ 55469 w 357"/>
                <a:gd name="T21" fmla="*/ 116934 h 578"/>
                <a:gd name="T22" fmla="*/ 28815 w 357"/>
                <a:gd name="T23" fmla="*/ 109018 h 578"/>
                <a:gd name="T24" fmla="*/ 10445 w 357"/>
                <a:gd name="T25" fmla="*/ 95706 h 578"/>
                <a:gd name="T26" fmla="*/ 2882 w 357"/>
                <a:gd name="T27" fmla="*/ 71959 h 578"/>
                <a:gd name="T28" fmla="*/ 16208 w 357"/>
                <a:gd name="T29" fmla="*/ 40297 h 578"/>
                <a:gd name="T30" fmla="*/ 54749 w 357"/>
                <a:gd name="T31" fmla="*/ 24106 h 578"/>
                <a:gd name="T32" fmla="*/ 54749 w 357"/>
                <a:gd name="T33" fmla="*/ 0 h 578"/>
                <a:gd name="T34" fmla="*/ 76720 w 357"/>
                <a:gd name="T35" fmla="*/ 0 h 578"/>
                <a:gd name="T36" fmla="*/ 76720 w 357"/>
                <a:gd name="T37" fmla="*/ 24106 h 578"/>
                <a:gd name="T38" fmla="*/ 121743 w 357"/>
                <a:gd name="T39" fmla="*/ 37419 h 578"/>
                <a:gd name="T40" fmla="*/ 110578 w 357"/>
                <a:gd name="T41" fmla="*/ 64763 h 578"/>
                <a:gd name="T42" fmla="*/ 76720 w 357"/>
                <a:gd name="T43" fmla="*/ 52890 h 578"/>
                <a:gd name="T44" fmla="*/ 76720 w 357"/>
                <a:gd name="T45" fmla="*/ 90669 h 578"/>
                <a:gd name="T46" fmla="*/ 103374 w 357"/>
                <a:gd name="T47" fmla="*/ 98584 h 578"/>
                <a:gd name="T48" fmla="*/ 121023 w 357"/>
                <a:gd name="T49" fmla="*/ 111897 h 578"/>
                <a:gd name="T50" fmla="*/ 128227 w 357"/>
                <a:gd name="T51" fmla="*/ 135643 h 578"/>
                <a:gd name="T52" fmla="*/ 115260 w 357"/>
                <a:gd name="T53" fmla="*/ 166585 h 578"/>
                <a:gd name="T54" fmla="*/ 42862 w 357"/>
                <a:gd name="T55" fmla="*/ 78795 h 578"/>
                <a:gd name="T56" fmla="*/ 54749 w 357"/>
                <a:gd name="T57" fmla="*/ 84552 h 578"/>
                <a:gd name="T58" fmla="*/ 54749 w 357"/>
                <a:gd name="T59" fmla="*/ 52890 h 578"/>
                <a:gd name="T60" fmla="*/ 42142 w 357"/>
                <a:gd name="T61" fmla="*/ 59726 h 578"/>
                <a:gd name="T62" fmla="*/ 38540 w 357"/>
                <a:gd name="T63" fmla="*/ 69800 h 578"/>
                <a:gd name="T64" fmla="*/ 42862 w 357"/>
                <a:gd name="T65" fmla="*/ 78795 h 578"/>
                <a:gd name="T66" fmla="*/ 88606 w 357"/>
                <a:gd name="T67" fmla="*/ 147157 h 578"/>
                <a:gd name="T68" fmla="*/ 92208 w 357"/>
                <a:gd name="T69" fmla="*/ 137802 h 578"/>
                <a:gd name="T70" fmla="*/ 87886 w 357"/>
                <a:gd name="T71" fmla="*/ 128807 h 578"/>
                <a:gd name="T72" fmla="*/ 76000 w 357"/>
                <a:gd name="T73" fmla="*/ 123050 h 578"/>
                <a:gd name="T74" fmla="*/ 76000 w 357"/>
                <a:gd name="T75" fmla="*/ 153273 h 578"/>
                <a:gd name="T76" fmla="*/ 88606 w 357"/>
                <a:gd name="T77" fmla="*/ 147157 h 57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357" h="578">
                  <a:moveTo>
                    <a:pt x="320" y="463"/>
                  </a:moveTo>
                  <a:cubicBezTo>
                    <a:pt x="295" y="487"/>
                    <a:pt x="260" y="502"/>
                    <a:pt x="213" y="508"/>
                  </a:cubicBezTo>
                  <a:lnTo>
                    <a:pt x="213" y="577"/>
                  </a:lnTo>
                  <a:lnTo>
                    <a:pt x="152" y="577"/>
                  </a:lnTo>
                  <a:lnTo>
                    <a:pt x="152" y="510"/>
                  </a:lnTo>
                  <a:cubicBezTo>
                    <a:pt x="121" y="508"/>
                    <a:pt x="92" y="504"/>
                    <a:pt x="66" y="493"/>
                  </a:cubicBezTo>
                  <a:cubicBezTo>
                    <a:pt x="39" y="485"/>
                    <a:pt x="16" y="473"/>
                    <a:pt x="0" y="461"/>
                  </a:cubicBezTo>
                  <a:lnTo>
                    <a:pt x="35" y="385"/>
                  </a:lnTo>
                  <a:cubicBezTo>
                    <a:pt x="51" y="397"/>
                    <a:pt x="68" y="404"/>
                    <a:pt x="90" y="413"/>
                  </a:cubicBezTo>
                  <a:cubicBezTo>
                    <a:pt x="113" y="421"/>
                    <a:pt x="133" y="426"/>
                    <a:pt x="154" y="428"/>
                  </a:cubicBezTo>
                  <a:lnTo>
                    <a:pt x="154" y="325"/>
                  </a:lnTo>
                  <a:cubicBezTo>
                    <a:pt x="125" y="319"/>
                    <a:pt x="101" y="311"/>
                    <a:pt x="80" y="303"/>
                  </a:cubicBezTo>
                  <a:cubicBezTo>
                    <a:pt x="60" y="295"/>
                    <a:pt x="44" y="282"/>
                    <a:pt x="29" y="266"/>
                  </a:cubicBezTo>
                  <a:cubicBezTo>
                    <a:pt x="15" y="250"/>
                    <a:pt x="8" y="227"/>
                    <a:pt x="8" y="200"/>
                  </a:cubicBezTo>
                  <a:cubicBezTo>
                    <a:pt x="8" y="166"/>
                    <a:pt x="21" y="137"/>
                    <a:pt x="45" y="112"/>
                  </a:cubicBezTo>
                  <a:cubicBezTo>
                    <a:pt x="70" y="88"/>
                    <a:pt x="107" y="73"/>
                    <a:pt x="152" y="67"/>
                  </a:cubicBezTo>
                  <a:lnTo>
                    <a:pt x="152" y="0"/>
                  </a:lnTo>
                  <a:lnTo>
                    <a:pt x="213" y="0"/>
                  </a:lnTo>
                  <a:lnTo>
                    <a:pt x="213" y="67"/>
                  </a:lnTo>
                  <a:cubicBezTo>
                    <a:pt x="264" y="71"/>
                    <a:pt x="305" y="84"/>
                    <a:pt x="338" y="104"/>
                  </a:cubicBezTo>
                  <a:lnTo>
                    <a:pt x="307" y="180"/>
                  </a:lnTo>
                  <a:cubicBezTo>
                    <a:pt x="277" y="162"/>
                    <a:pt x="246" y="151"/>
                    <a:pt x="213" y="147"/>
                  </a:cubicBezTo>
                  <a:lnTo>
                    <a:pt x="213" y="252"/>
                  </a:lnTo>
                  <a:cubicBezTo>
                    <a:pt x="242" y="258"/>
                    <a:pt x="267" y="266"/>
                    <a:pt x="287" y="274"/>
                  </a:cubicBezTo>
                  <a:cubicBezTo>
                    <a:pt x="308" y="282"/>
                    <a:pt x="324" y="295"/>
                    <a:pt x="336" y="311"/>
                  </a:cubicBezTo>
                  <a:cubicBezTo>
                    <a:pt x="350" y="327"/>
                    <a:pt x="356" y="350"/>
                    <a:pt x="356" y="377"/>
                  </a:cubicBezTo>
                  <a:cubicBezTo>
                    <a:pt x="356" y="409"/>
                    <a:pt x="344" y="438"/>
                    <a:pt x="320" y="463"/>
                  </a:cubicBezTo>
                  <a:close/>
                  <a:moveTo>
                    <a:pt x="119" y="219"/>
                  </a:moveTo>
                  <a:cubicBezTo>
                    <a:pt x="127" y="225"/>
                    <a:pt x="137" y="231"/>
                    <a:pt x="152" y="235"/>
                  </a:cubicBezTo>
                  <a:lnTo>
                    <a:pt x="152" y="147"/>
                  </a:lnTo>
                  <a:cubicBezTo>
                    <a:pt x="135" y="151"/>
                    <a:pt x="125" y="157"/>
                    <a:pt x="117" y="166"/>
                  </a:cubicBezTo>
                  <a:cubicBezTo>
                    <a:pt x="109" y="174"/>
                    <a:pt x="107" y="182"/>
                    <a:pt x="107" y="194"/>
                  </a:cubicBezTo>
                  <a:cubicBezTo>
                    <a:pt x="107" y="203"/>
                    <a:pt x="111" y="213"/>
                    <a:pt x="119" y="219"/>
                  </a:cubicBezTo>
                  <a:close/>
                  <a:moveTo>
                    <a:pt x="246" y="409"/>
                  </a:moveTo>
                  <a:cubicBezTo>
                    <a:pt x="254" y="401"/>
                    <a:pt x="256" y="393"/>
                    <a:pt x="256" y="383"/>
                  </a:cubicBezTo>
                  <a:cubicBezTo>
                    <a:pt x="256" y="373"/>
                    <a:pt x="252" y="364"/>
                    <a:pt x="244" y="358"/>
                  </a:cubicBezTo>
                  <a:cubicBezTo>
                    <a:pt x="236" y="352"/>
                    <a:pt x="225" y="346"/>
                    <a:pt x="211" y="342"/>
                  </a:cubicBezTo>
                  <a:lnTo>
                    <a:pt x="211" y="426"/>
                  </a:lnTo>
                  <a:cubicBezTo>
                    <a:pt x="227" y="422"/>
                    <a:pt x="240" y="418"/>
                    <a:pt x="246" y="409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bevel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rtlCol="0" anchor="ctr"/>
            <a:lstStyle/>
            <a:p>
              <a:pPr rtl="0"/>
              <a:endParaRPr lang="it-IT" sz="1015" noProof="0"/>
            </a:p>
          </p:txBody>
        </p:sp>
      </p:grpSp>
      <p:sp>
        <p:nvSpPr>
          <p:cNvPr id="58" name="Segnaposto contenuto 55"/>
          <p:cNvSpPr>
            <a:spLocks noGrp="1"/>
          </p:cNvSpPr>
          <p:nvPr>
            <p:ph sz="quarter" idx="17" hasCustomPrompt="1"/>
          </p:nvPr>
        </p:nvSpPr>
        <p:spPr>
          <a:xfrm>
            <a:off x="5011483" y="1213750"/>
            <a:ext cx="2225675" cy="1831975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rtl="0">
              <a:buNone/>
              <a:defRPr sz="1015"/>
            </a:lvl1pPr>
            <a:lvl2pPr marL="257175" indent="0">
              <a:buNone/>
              <a:defRPr sz="1015"/>
            </a:lvl2pPr>
            <a:lvl3pPr marL="514350" indent="0">
              <a:buNone/>
              <a:defRPr sz="101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sp>
        <p:nvSpPr>
          <p:cNvPr id="52" name="Segnaposto contenuto 49"/>
          <p:cNvSpPr>
            <a:spLocks noGrp="1"/>
          </p:cNvSpPr>
          <p:nvPr>
            <p:ph sz="quarter" idx="12" hasCustomPrompt="1"/>
          </p:nvPr>
        </p:nvSpPr>
        <p:spPr>
          <a:xfrm>
            <a:off x="4995393" y="3088953"/>
            <a:ext cx="2193475" cy="500062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ctr" rtl="0">
              <a:buNone/>
              <a:defRPr sz="1240" b="1">
                <a:solidFill>
                  <a:schemeClr val="tx1"/>
                </a:solidFill>
                <a:latin typeface="+mj-lt"/>
              </a:defRPr>
            </a:lvl1pPr>
            <a:lvl2pPr marL="257175" indent="0" algn="ctr">
              <a:buNone/>
              <a:defRPr>
                <a:solidFill>
                  <a:schemeClr val="accent6"/>
                </a:solidFill>
              </a:defRPr>
            </a:lvl2pPr>
            <a:lvl3pPr marL="514350" indent="0" algn="ctr">
              <a:buNone/>
              <a:defRPr>
                <a:solidFill>
                  <a:schemeClr val="accent6"/>
                </a:solidFill>
              </a:defRPr>
            </a:lvl3pPr>
            <a:lvl4pPr marL="771525" indent="0" algn="ctr">
              <a:buNone/>
              <a:defRPr>
                <a:solidFill>
                  <a:schemeClr val="accent6"/>
                </a:solidFill>
              </a:defRPr>
            </a:lvl4pPr>
            <a:lvl5pPr marL="1028700" indent="0" algn="ctr">
              <a:buNone/>
              <a:defRPr>
                <a:solidFill>
                  <a:schemeClr val="accent6"/>
                </a:solidFill>
              </a:defRPr>
            </a:lvl5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sp>
        <p:nvSpPr>
          <p:cNvPr id="36" name="Figura a mano libera 19" title="Icona di una stella"/>
          <p:cNvSpPr>
            <a:spLocks noChangeArrowheads="1"/>
          </p:cNvSpPr>
          <p:nvPr userDrawn="1"/>
        </p:nvSpPr>
        <p:spPr bwMode="auto">
          <a:xfrm>
            <a:off x="3368421" y="1622617"/>
            <a:ext cx="948476" cy="906268"/>
          </a:xfrm>
          <a:custGeom>
            <a:avLst/>
            <a:gdLst>
              <a:gd name="T0" fmla="*/ 607652 w 1691"/>
              <a:gd name="T1" fmla="*/ 220978 h 1610"/>
              <a:gd name="T2" fmla="*/ 375378 w 1691"/>
              <a:gd name="T3" fmla="*/ 220978 h 1610"/>
              <a:gd name="T4" fmla="*/ 304905 w 1691"/>
              <a:gd name="T5" fmla="*/ 0 h 1610"/>
              <a:gd name="T6" fmla="*/ 231915 w 1691"/>
              <a:gd name="T7" fmla="*/ 219898 h 1610"/>
              <a:gd name="T8" fmla="*/ 0 w 1691"/>
              <a:gd name="T9" fmla="*/ 219178 h 1610"/>
              <a:gd name="T10" fmla="*/ 2157 w 1691"/>
              <a:gd name="T11" fmla="*/ 220978 h 1610"/>
              <a:gd name="T12" fmla="*/ 0 w 1691"/>
              <a:gd name="T13" fmla="*/ 220978 h 1610"/>
              <a:gd name="T14" fmla="*/ 187689 w 1691"/>
              <a:gd name="T15" fmla="*/ 357020 h 1610"/>
              <a:gd name="T16" fmla="*/ 116497 w 1691"/>
              <a:gd name="T17" fmla="*/ 578357 h 1610"/>
              <a:gd name="T18" fmla="*/ 304186 w 1691"/>
              <a:gd name="T19" fmla="*/ 441956 h 1610"/>
              <a:gd name="T20" fmla="*/ 490437 w 1691"/>
              <a:gd name="T21" fmla="*/ 579077 h 1610"/>
              <a:gd name="T22" fmla="*/ 419604 w 1691"/>
              <a:gd name="T23" fmla="*/ 357739 h 1610"/>
              <a:gd name="T24" fmla="*/ 607652 w 1691"/>
              <a:gd name="T25" fmla="*/ 220978 h 1610"/>
              <a:gd name="T26" fmla="*/ 427154 w 1691"/>
              <a:gd name="T27" fmla="*/ 491982 h 1610"/>
              <a:gd name="T28" fmla="*/ 303467 w 1691"/>
              <a:gd name="T29" fmla="*/ 401287 h 1610"/>
              <a:gd name="T30" fmla="*/ 179060 w 1691"/>
              <a:gd name="T31" fmla="*/ 491982 h 1610"/>
              <a:gd name="T32" fmla="*/ 226881 w 1691"/>
              <a:gd name="T33" fmla="*/ 345503 h 1610"/>
              <a:gd name="T34" fmla="*/ 102474 w 1691"/>
              <a:gd name="T35" fmla="*/ 254808 h 1610"/>
              <a:gd name="T36" fmla="*/ 103912 w 1691"/>
              <a:gd name="T37" fmla="*/ 254808 h 1610"/>
              <a:gd name="T38" fmla="*/ 101755 w 1691"/>
              <a:gd name="T39" fmla="*/ 253369 h 1610"/>
              <a:gd name="T40" fmla="*/ 255645 w 1691"/>
              <a:gd name="T41" fmla="*/ 254089 h 1610"/>
              <a:gd name="T42" fmla="*/ 304186 w 1691"/>
              <a:gd name="T43" fmla="*/ 107610 h 1610"/>
              <a:gd name="T44" fmla="*/ 351288 w 1691"/>
              <a:gd name="T45" fmla="*/ 254808 h 1610"/>
              <a:gd name="T46" fmla="*/ 505898 w 1691"/>
              <a:gd name="T47" fmla="*/ 254808 h 1610"/>
              <a:gd name="T48" fmla="*/ 380772 w 1691"/>
              <a:gd name="T49" fmla="*/ 346223 h 1610"/>
              <a:gd name="T50" fmla="*/ 427154 w 1691"/>
              <a:gd name="T51" fmla="*/ 491982 h 161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691" h="1610">
                <a:moveTo>
                  <a:pt x="1690" y="614"/>
                </a:moveTo>
                <a:lnTo>
                  <a:pt x="1044" y="614"/>
                </a:lnTo>
                <a:lnTo>
                  <a:pt x="848" y="0"/>
                </a:lnTo>
                <a:lnTo>
                  <a:pt x="645" y="611"/>
                </a:lnTo>
                <a:lnTo>
                  <a:pt x="0" y="609"/>
                </a:lnTo>
                <a:lnTo>
                  <a:pt x="6" y="614"/>
                </a:lnTo>
                <a:lnTo>
                  <a:pt x="0" y="614"/>
                </a:lnTo>
                <a:lnTo>
                  <a:pt x="522" y="992"/>
                </a:lnTo>
                <a:lnTo>
                  <a:pt x="324" y="1607"/>
                </a:lnTo>
                <a:lnTo>
                  <a:pt x="846" y="1228"/>
                </a:lnTo>
                <a:lnTo>
                  <a:pt x="1364" y="1609"/>
                </a:lnTo>
                <a:lnTo>
                  <a:pt x="1167" y="994"/>
                </a:lnTo>
                <a:lnTo>
                  <a:pt x="1690" y="614"/>
                </a:lnTo>
                <a:close/>
                <a:moveTo>
                  <a:pt x="1188" y="1367"/>
                </a:moveTo>
                <a:lnTo>
                  <a:pt x="844" y="1115"/>
                </a:lnTo>
                <a:lnTo>
                  <a:pt x="498" y="1367"/>
                </a:lnTo>
                <a:lnTo>
                  <a:pt x="631" y="960"/>
                </a:lnTo>
                <a:lnTo>
                  <a:pt x="285" y="708"/>
                </a:lnTo>
                <a:lnTo>
                  <a:pt x="289" y="708"/>
                </a:lnTo>
                <a:lnTo>
                  <a:pt x="283" y="704"/>
                </a:lnTo>
                <a:lnTo>
                  <a:pt x="711" y="706"/>
                </a:lnTo>
                <a:lnTo>
                  <a:pt x="846" y="299"/>
                </a:lnTo>
                <a:lnTo>
                  <a:pt x="977" y="708"/>
                </a:lnTo>
                <a:lnTo>
                  <a:pt x="1407" y="708"/>
                </a:lnTo>
                <a:lnTo>
                  <a:pt x="1059" y="962"/>
                </a:lnTo>
                <a:lnTo>
                  <a:pt x="1188" y="136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rtlCol="0" anchor="ctr"/>
          <a:lstStyle/>
          <a:p>
            <a:pPr rtl="0"/>
            <a:endParaRPr lang="it-IT" sz="1015" noProof="0"/>
          </a:p>
        </p:txBody>
      </p:sp>
      <p:sp>
        <p:nvSpPr>
          <p:cNvPr id="57" name="Segnaposto contenuto 55"/>
          <p:cNvSpPr>
            <a:spLocks noGrp="1"/>
          </p:cNvSpPr>
          <p:nvPr>
            <p:ph sz="quarter" idx="16" hasCustomPrompt="1"/>
          </p:nvPr>
        </p:nvSpPr>
        <p:spPr>
          <a:xfrm>
            <a:off x="2714290" y="4708520"/>
            <a:ext cx="2225675" cy="1831975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rtl="0">
              <a:buNone/>
              <a:defRPr sz="1015"/>
            </a:lvl1pPr>
            <a:lvl2pPr marL="257175" indent="0">
              <a:buNone/>
              <a:defRPr sz="1015"/>
            </a:lvl2pPr>
            <a:lvl3pPr marL="514350" indent="0">
              <a:buNone/>
              <a:defRPr sz="101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sp>
        <p:nvSpPr>
          <p:cNvPr id="51" name="Segnaposto contenuto 49"/>
          <p:cNvSpPr>
            <a:spLocks noGrp="1"/>
          </p:cNvSpPr>
          <p:nvPr>
            <p:ph sz="quarter" idx="11" hasCustomPrompt="1"/>
          </p:nvPr>
        </p:nvSpPr>
        <p:spPr>
          <a:xfrm>
            <a:off x="2723809" y="4170961"/>
            <a:ext cx="2193475" cy="500062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ctr" rtl="0">
              <a:buNone/>
              <a:defRPr sz="1240" b="1">
                <a:solidFill>
                  <a:schemeClr val="tx1"/>
                </a:solidFill>
                <a:latin typeface="+mj-lt"/>
              </a:defRPr>
            </a:lvl1pPr>
            <a:lvl2pPr marL="257175" indent="0" algn="ctr">
              <a:buNone/>
              <a:defRPr>
                <a:solidFill>
                  <a:schemeClr val="accent6"/>
                </a:solidFill>
              </a:defRPr>
            </a:lvl2pPr>
            <a:lvl3pPr marL="514350" indent="0" algn="ctr">
              <a:buNone/>
              <a:defRPr>
                <a:solidFill>
                  <a:schemeClr val="accent6"/>
                </a:solidFill>
              </a:defRPr>
            </a:lvl3pPr>
            <a:lvl4pPr marL="771525" indent="0" algn="ctr">
              <a:buNone/>
              <a:defRPr>
                <a:solidFill>
                  <a:schemeClr val="accent6"/>
                </a:solidFill>
              </a:defRPr>
            </a:lvl4pPr>
            <a:lvl5pPr marL="1028700" indent="0" algn="ctr">
              <a:buNone/>
              <a:defRPr>
                <a:solidFill>
                  <a:schemeClr val="accent6"/>
                </a:solidFill>
              </a:defRPr>
            </a:lvl5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sp>
        <p:nvSpPr>
          <p:cNvPr id="41" name="Figura a mano libera 18"/>
          <p:cNvSpPr>
            <a:spLocks noChangeArrowheads="1"/>
          </p:cNvSpPr>
          <p:nvPr userDrawn="1"/>
        </p:nvSpPr>
        <p:spPr bwMode="auto">
          <a:xfrm>
            <a:off x="1349148" y="5503069"/>
            <a:ext cx="526261" cy="526261"/>
          </a:xfrm>
          <a:custGeom>
            <a:avLst/>
            <a:gdLst>
              <a:gd name="T0" fmla="*/ 147458 w 821"/>
              <a:gd name="T1" fmla="*/ 0 h 819"/>
              <a:gd name="T2" fmla="*/ 0 w 821"/>
              <a:gd name="T3" fmla="*/ 147097 h 819"/>
              <a:gd name="T4" fmla="*/ 147458 w 821"/>
              <a:gd name="T5" fmla="*/ 294914 h 819"/>
              <a:gd name="T6" fmla="*/ 294915 w 821"/>
              <a:gd name="T7" fmla="*/ 147097 h 819"/>
              <a:gd name="T8" fmla="*/ 147458 w 821"/>
              <a:gd name="T9" fmla="*/ 0 h 819"/>
              <a:gd name="T10" fmla="*/ 147458 w 821"/>
              <a:gd name="T11" fmla="*/ 249848 h 819"/>
              <a:gd name="T12" fmla="*/ 44957 w 821"/>
              <a:gd name="T13" fmla="*/ 147097 h 819"/>
              <a:gd name="T14" fmla="*/ 147458 w 821"/>
              <a:gd name="T15" fmla="*/ 45066 h 819"/>
              <a:gd name="T16" fmla="*/ 249959 w 821"/>
              <a:gd name="T17" fmla="*/ 147097 h 819"/>
              <a:gd name="T18" fmla="*/ 147458 w 821"/>
              <a:gd name="T19" fmla="*/ 249848 h 81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821" h="819">
                <a:moveTo>
                  <a:pt x="410" y="0"/>
                </a:moveTo>
                <a:cubicBezTo>
                  <a:pt x="185" y="0"/>
                  <a:pt x="0" y="183"/>
                  <a:pt x="0" y="408"/>
                </a:cubicBezTo>
                <a:cubicBezTo>
                  <a:pt x="0" y="634"/>
                  <a:pt x="185" y="818"/>
                  <a:pt x="410" y="818"/>
                </a:cubicBezTo>
                <a:cubicBezTo>
                  <a:pt x="635" y="818"/>
                  <a:pt x="820" y="634"/>
                  <a:pt x="820" y="408"/>
                </a:cubicBezTo>
                <a:cubicBezTo>
                  <a:pt x="820" y="183"/>
                  <a:pt x="635" y="0"/>
                  <a:pt x="410" y="0"/>
                </a:cubicBezTo>
                <a:close/>
                <a:moveTo>
                  <a:pt x="410" y="693"/>
                </a:moveTo>
                <a:cubicBezTo>
                  <a:pt x="252" y="693"/>
                  <a:pt x="125" y="566"/>
                  <a:pt x="125" y="408"/>
                </a:cubicBezTo>
                <a:cubicBezTo>
                  <a:pt x="125" y="251"/>
                  <a:pt x="252" y="125"/>
                  <a:pt x="410" y="125"/>
                </a:cubicBezTo>
                <a:cubicBezTo>
                  <a:pt x="568" y="125"/>
                  <a:pt x="695" y="251"/>
                  <a:pt x="695" y="408"/>
                </a:cubicBezTo>
                <a:cubicBezTo>
                  <a:pt x="695" y="564"/>
                  <a:pt x="566" y="693"/>
                  <a:pt x="410" y="69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rtlCol="0" anchor="ctr"/>
          <a:lstStyle/>
          <a:p>
            <a:pPr rtl="0"/>
            <a:endParaRPr lang="it-IT" sz="1015" noProof="0"/>
          </a:p>
        </p:txBody>
      </p:sp>
      <p:sp>
        <p:nvSpPr>
          <p:cNvPr id="40" name="Figura a mano libera 17" title="Icona di ingranaggi"/>
          <p:cNvSpPr>
            <a:spLocks noChangeArrowheads="1"/>
          </p:cNvSpPr>
          <p:nvPr userDrawn="1"/>
        </p:nvSpPr>
        <p:spPr bwMode="auto">
          <a:xfrm>
            <a:off x="1103539" y="5266817"/>
            <a:ext cx="998765" cy="998763"/>
          </a:xfrm>
          <a:custGeom>
            <a:avLst/>
            <a:gdLst>
              <a:gd name="T0" fmla="*/ 560028 w 1557"/>
              <a:gd name="T1" fmla="*/ 254100 h 1557"/>
              <a:gd name="T2" fmla="*/ 507121 w 1557"/>
              <a:gd name="T3" fmla="*/ 214149 h 1557"/>
              <a:gd name="T4" fmla="*/ 529075 w 1557"/>
              <a:gd name="T5" fmla="*/ 149005 h 1557"/>
              <a:gd name="T6" fmla="*/ 464291 w 1557"/>
              <a:gd name="T7" fmla="*/ 132089 h 1557"/>
              <a:gd name="T8" fmla="*/ 459972 w 1557"/>
              <a:gd name="T9" fmla="*/ 64065 h 1557"/>
              <a:gd name="T10" fmla="*/ 394107 w 1557"/>
              <a:gd name="T11" fmla="*/ 73063 h 1557"/>
              <a:gd name="T12" fmla="*/ 363154 w 1557"/>
              <a:gd name="T13" fmla="*/ 11157 h 1557"/>
              <a:gd name="T14" fmla="*/ 305928 w 1557"/>
              <a:gd name="T15" fmla="*/ 44989 h 1557"/>
              <a:gd name="T16" fmla="*/ 254100 w 1557"/>
              <a:gd name="T17" fmla="*/ 0 h 1557"/>
              <a:gd name="T18" fmla="*/ 214509 w 1557"/>
              <a:gd name="T19" fmla="*/ 52907 h 1557"/>
              <a:gd name="T20" fmla="*/ 148645 w 1557"/>
              <a:gd name="T21" fmla="*/ 30953 h 1557"/>
              <a:gd name="T22" fmla="*/ 131729 w 1557"/>
              <a:gd name="T23" fmla="*/ 95737 h 1557"/>
              <a:gd name="T24" fmla="*/ 64065 w 1557"/>
              <a:gd name="T25" fmla="*/ 100416 h 1557"/>
              <a:gd name="T26" fmla="*/ 72703 w 1557"/>
              <a:gd name="T27" fmla="*/ 165921 h 1557"/>
              <a:gd name="T28" fmla="*/ 10797 w 1557"/>
              <a:gd name="T29" fmla="*/ 196873 h 1557"/>
              <a:gd name="T30" fmla="*/ 44989 w 1557"/>
              <a:gd name="T31" fmla="*/ 254100 h 1557"/>
              <a:gd name="T32" fmla="*/ 0 w 1557"/>
              <a:gd name="T33" fmla="*/ 305567 h 1557"/>
              <a:gd name="T34" fmla="*/ 52908 w 1557"/>
              <a:gd name="T35" fmla="*/ 345518 h 1557"/>
              <a:gd name="T36" fmla="*/ 30953 w 1557"/>
              <a:gd name="T37" fmla="*/ 411022 h 1557"/>
              <a:gd name="T38" fmla="*/ 95737 w 1557"/>
              <a:gd name="T39" fmla="*/ 427938 h 1557"/>
              <a:gd name="T40" fmla="*/ 100056 w 1557"/>
              <a:gd name="T41" fmla="*/ 495602 h 1557"/>
              <a:gd name="T42" fmla="*/ 165561 w 1557"/>
              <a:gd name="T43" fmla="*/ 486964 h 1557"/>
              <a:gd name="T44" fmla="*/ 196514 w 1557"/>
              <a:gd name="T45" fmla="*/ 548870 h 1557"/>
              <a:gd name="T46" fmla="*/ 254100 w 1557"/>
              <a:gd name="T47" fmla="*/ 515038 h 1557"/>
              <a:gd name="T48" fmla="*/ 305928 w 1557"/>
              <a:gd name="T49" fmla="*/ 560027 h 1557"/>
              <a:gd name="T50" fmla="*/ 345519 w 1557"/>
              <a:gd name="T51" fmla="*/ 506760 h 1557"/>
              <a:gd name="T52" fmla="*/ 411023 w 1557"/>
              <a:gd name="T53" fmla="*/ 529074 h 1557"/>
              <a:gd name="T54" fmla="*/ 428299 w 1557"/>
              <a:gd name="T55" fmla="*/ 463930 h 1557"/>
              <a:gd name="T56" fmla="*/ 495963 w 1557"/>
              <a:gd name="T57" fmla="*/ 459611 h 1557"/>
              <a:gd name="T58" fmla="*/ 486965 w 1557"/>
              <a:gd name="T59" fmla="*/ 394106 h 1557"/>
              <a:gd name="T60" fmla="*/ 549231 w 1557"/>
              <a:gd name="T61" fmla="*/ 363154 h 1557"/>
              <a:gd name="T62" fmla="*/ 515039 w 1557"/>
              <a:gd name="T63" fmla="*/ 305567 h 1557"/>
              <a:gd name="T64" fmla="*/ 280734 w 1557"/>
              <a:gd name="T65" fmla="*/ 473648 h 1557"/>
              <a:gd name="T66" fmla="*/ 280734 w 1557"/>
              <a:gd name="T67" fmla="*/ 86379 h 1557"/>
              <a:gd name="T68" fmla="*/ 280734 w 1557"/>
              <a:gd name="T69" fmla="*/ 473648 h 1557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1557" h="1557">
                <a:moveTo>
                  <a:pt x="1556" y="849"/>
                </a:moveTo>
                <a:lnTo>
                  <a:pt x="1556" y="706"/>
                </a:lnTo>
                <a:lnTo>
                  <a:pt x="1431" y="706"/>
                </a:lnTo>
                <a:cubicBezTo>
                  <a:pt x="1427" y="667"/>
                  <a:pt x="1419" y="630"/>
                  <a:pt x="1409" y="595"/>
                </a:cubicBezTo>
                <a:lnTo>
                  <a:pt x="1526" y="547"/>
                </a:lnTo>
                <a:lnTo>
                  <a:pt x="1470" y="414"/>
                </a:lnTo>
                <a:lnTo>
                  <a:pt x="1353" y="461"/>
                </a:lnTo>
                <a:cubicBezTo>
                  <a:pt x="1335" y="428"/>
                  <a:pt x="1315" y="395"/>
                  <a:pt x="1290" y="367"/>
                </a:cubicBezTo>
                <a:lnTo>
                  <a:pt x="1378" y="279"/>
                </a:lnTo>
                <a:lnTo>
                  <a:pt x="1278" y="178"/>
                </a:lnTo>
                <a:lnTo>
                  <a:pt x="1190" y="266"/>
                </a:lnTo>
                <a:cubicBezTo>
                  <a:pt x="1161" y="242"/>
                  <a:pt x="1128" y="221"/>
                  <a:pt x="1095" y="203"/>
                </a:cubicBezTo>
                <a:lnTo>
                  <a:pt x="1142" y="86"/>
                </a:lnTo>
                <a:lnTo>
                  <a:pt x="1009" y="31"/>
                </a:lnTo>
                <a:lnTo>
                  <a:pt x="960" y="147"/>
                </a:lnTo>
                <a:cubicBezTo>
                  <a:pt x="923" y="137"/>
                  <a:pt x="886" y="129"/>
                  <a:pt x="850" y="125"/>
                </a:cubicBezTo>
                <a:lnTo>
                  <a:pt x="850" y="0"/>
                </a:lnTo>
                <a:lnTo>
                  <a:pt x="706" y="0"/>
                </a:lnTo>
                <a:lnTo>
                  <a:pt x="706" y="125"/>
                </a:lnTo>
                <a:cubicBezTo>
                  <a:pt x="667" y="129"/>
                  <a:pt x="630" y="137"/>
                  <a:pt x="596" y="147"/>
                </a:cubicBezTo>
                <a:lnTo>
                  <a:pt x="546" y="31"/>
                </a:lnTo>
                <a:lnTo>
                  <a:pt x="413" y="86"/>
                </a:lnTo>
                <a:lnTo>
                  <a:pt x="460" y="203"/>
                </a:lnTo>
                <a:cubicBezTo>
                  <a:pt x="428" y="221"/>
                  <a:pt x="395" y="242"/>
                  <a:pt x="366" y="266"/>
                </a:cubicBezTo>
                <a:lnTo>
                  <a:pt x="278" y="178"/>
                </a:lnTo>
                <a:lnTo>
                  <a:pt x="178" y="279"/>
                </a:lnTo>
                <a:lnTo>
                  <a:pt x="266" y="367"/>
                </a:lnTo>
                <a:cubicBezTo>
                  <a:pt x="241" y="395"/>
                  <a:pt x="221" y="428"/>
                  <a:pt x="202" y="461"/>
                </a:cubicBezTo>
                <a:lnTo>
                  <a:pt x="86" y="414"/>
                </a:lnTo>
                <a:lnTo>
                  <a:pt x="30" y="547"/>
                </a:lnTo>
                <a:lnTo>
                  <a:pt x="147" y="595"/>
                </a:lnTo>
                <a:cubicBezTo>
                  <a:pt x="137" y="632"/>
                  <a:pt x="129" y="669"/>
                  <a:pt x="125" y="706"/>
                </a:cubicBezTo>
                <a:lnTo>
                  <a:pt x="0" y="706"/>
                </a:lnTo>
                <a:lnTo>
                  <a:pt x="0" y="849"/>
                </a:lnTo>
                <a:lnTo>
                  <a:pt x="125" y="849"/>
                </a:lnTo>
                <a:cubicBezTo>
                  <a:pt x="129" y="888"/>
                  <a:pt x="137" y="925"/>
                  <a:pt x="147" y="960"/>
                </a:cubicBezTo>
                <a:lnTo>
                  <a:pt x="30" y="1009"/>
                </a:lnTo>
                <a:lnTo>
                  <a:pt x="86" y="1142"/>
                </a:lnTo>
                <a:lnTo>
                  <a:pt x="202" y="1095"/>
                </a:lnTo>
                <a:cubicBezTo>
                  <a:pt x="221" y="1127"/>
                  <a:pt x="241" y="1160"/>
                  <a:pt x="266" y="1189"/>
                </a:cubicBezTo>
                <a:lnTo>
                  <a:pt x="178" y="1277"/>
                </a:lnTo>
                <a:lnTo>
                  <a:pt x="278" y="1377"/>
                </a:lnTo>
                <a:lnTo>
                  <a:pt x="366" y="1289"/>
                </a:lnTo>
                <a:cubicBezTo>
                  <a:pt x="395" y="1314"/>
                  <a:pt x="428" y="1334"/>
                  <a:pt x="460" y="1353"/>
                </a:cubicBezTo>
                <a:lnTo>
                  <a:pt x="413" y="1470"/>
                </a:lnTo>
                <a:lnTo>
                  <a:pt x="546" y="1525"/>
                </a:lnTo>
                <a:lnTo>
                  <a:pt x="596" y="1408"/>
                </a:lnTo>
                <a:cubicBezTo>
                  <a:pt x="632" y="1418"/>
                  <a:pt x="669" y="1426"/>
                  <a:pt x="706" y="1431"/>
                </a:cubicBezTo>
                <a:lnTo>
                  <a:pt x="706" y="1556"/>
                </a:lnTo>
                <a:lnTo>
                  <a:pt x="850" y="1556"/>
                </a:lnTo>
                <a:lnTo>
                  <a:pt x="850" y="1431"/>
                </a:lnTo>
                <a:cubicBezTo>
                  <a:pt x="889" y="1426"/>
                  <a:pt x="925" y="1418"/>
                  <a:pt x="960" y="1408"/>
                </a:cubicBezTo>
                <a:lnTo>
                  <a:pt x="1009" y="1525"/>
                </a:lnTo>
                <a:lnTo>
                  <a:pt x="1142" y="1470"/>
                </a:lnTo>
                <a:lnTo>
                  <a:pt x="1095" y="1353"/>
                </a:lnTo>
                <a:cubicBezTo>
                  <a:pt x="1128" y="1334"/>
                  <a:pt x="1161" y="1314"/>
                  <a:pt x="1190" y="1289"/>
                </a:cubicBezTo>
                <a:lnTo>
                  <a:pt x="1278" y="1377"/>
                </a:lnTo>
                <a:lnTo>
                  <a:pt x="1378" y="1277"/>
                </a:lnTo>
                <a:lnTo>
                  <a:pt x="1290" y="1189"/>
                </a:lnTo>
                <a:cubicBezTo>
                  <a:pt x="1315" y="1160"/>
                  <a:pt x="1335" y="1127"/>
                  <a:pt x="1353" y="1095"/>
                </a:cubicBezTo>
                <a:lnTo>
                  <a:pt x="1470" y="1142"/>
                </a:lnTo>
                <a:lnTo>
                  <a:pt x="1526" y="1009"/>
                </a:lnTo>
                <a:lnTo>
                  <a:pt x="1409" y="960"/>
                </a:lnTo>
                <a:cubicBezTo>
                  <a:pt x="1419" y="923"/>
                  <a:pt x="1427" y="886"/>
                  <a:pt x="1431" y="849"/>
                </a:cubicBezTo>
                <a:lnTo>
                  <a:pt x="1556" y="849"/>
                </a:lnTo>
                <a:close/>
                <a:moveTo>
                  <a:pt x="780" y="1316"/>
                </a:moveTo>
                <a:cubicBezTo>
                  <a:pt x="483" y="1316"/>
                  <a:pt x="241" y="1074"/>
                  <a:pt x="241" y="777"/>
                </a:cubicBezTo>
                <a:cubicBezTo>
                  <a:pt x="241" y="481"/>
                  <a:pt x="483" y="240"/>
                  <a:pt x="780" y="240"/>
                </a:cubicBezTo>
                <a:cubicBezTo>
                  <a:pt x="1077" y="240"/>
                  <a:pt x="1319" y="481"/>
                  <a:pt x="1319" y="777"/>
                </a:cubicBezTo>
                <a:cubicBezTo>
                  <a:pt x="1319" y="1074"/>
                  <a:pt x="1077" y="1316"/>
                  <a:pt x="780" y="131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rtlCol="0" anchor="ctr"/>
          <a:lstStyle/>
          <a:p>
            <a:pPr rtl="0"/>
            <a:endParaRPr lang="it-IT" sz="1015" noProof="0"/>
          </a:p>
        </p:txBody>
      </p:sp>
      <p:sp>
        <p:nvSpPr>
          <p:cNvPr id="56" name="Segnaposto contenuto 55"/>
          <p:cNvSpPr>
            <a:spLocks noGrp="1"/>
          </p:cNvSpPr>
          <p:nvPr>
            <p:ph sz="quarter" idx="15" hasCustomPrompt="1"/>
          </p:nvPr>
        </p:nvSpPr>
        <p:spPr>
          <a:xfrm>
            <a:off x="461805" y="1213750"/>
            <a:ext cx="2225675" cy="1831975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rtl="0">
              <a:buNone/>
              <a:defRPr sz="1015"/>
            </a:lvl1pPr>
            <a:lvl2pPr marL="257175" indent="0">
              <a:buNone/>
              <a:defRPr sz="1015"/>
            </a:lvl2pPr>
            <a:lvl3pPr marL="514350" indent="0">
              <a:buNone/>
              <a:defRPr sz="101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sp>
        <p:nvSpPr>
          <p:cNvPr id="50" name="Segnaposto contenuto 49"/>
          <p:cNvSpPr>
            <a:spLocks noGrp="1"/>
          </p:cNvSpPr>
          <p:nvPr>
            <p:ph sz="quarter" idx="10" hasCustomPrompt="1"/>
          </p:nvPr>
        </p:nvSpPr>
        <p:spPr>
          <a:xfrm>
            <a:off x="493725" y="3079942"/>
            <a:ext cx="2193475" cy="500062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ctr" rtl="0">
              <a:buNone/>
              <a:defRPr sz="1240" b="1">
                <a:solidFill>
                  <a:schemeClr val="tx1"/>
                </a:solidFill>
                <a:latin typeface="+mj-lt"/>
              </a:defRPr>
            </a:lvl1pPr>
            <a:lvl2pPr marL="257175" indent="0" algn="ctr">
              <a:buNone/>
              <a:defRPr>
                <a:solidFill>
                  <a:schemeClr val="accent6"/>
                </a:solidFill>
              </a:defRPr>
            </a:lvl2pPr>
            <a:lvl3pPr marL="514350" indent="0" algn="ctr">
              <a:buNone/>
              <a:defRPr>
                <a:solidFill>
                  <a:schemeClr val="accent6"/>
                </a:solidFill>
              </a:defRPr>
            </a:lvl3pPr>
            <a:lvl4pPr marL="771525" indent="0" algn="ctr">
              <a:buNone/>
              <a:defRPr>
                <a:solidFill>
                  <a:schemeClr val="accent6"/>
                </a:solidFill>
              </a:defRPr>
            </a:lvl4pPr>
            <a:lvl5pPr marL="1028700" indent="0" algn="ctr">
              <a:buNone/>
              <a:defRPr>
                <a:solidFill>
                  <a:schemeClr val="accent6"/>
                </a:solidFill>
              </a:defRPr>
            </a:lvl5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sp>
        <p:nvSpPr>
          <p:cNvPr id="9" name="Titolo 8"/>
          <p:cNvSpPr>
            <a:spLocks noGrp="1"/>
          </p:cNvSpPr>
          <p:nvPr>
            <p:ph type="title" hasCustomPrompt="1"/>
          </p:nvPr>
        </p:nvSpPr>
        <p:spPr>
          <a:xfrm>
            <a:off x="838200" y="236542"/>
            <a:ext cx="10515600" cy="735013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37118765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F20B6-AE2C-47C6-B171-914FD66E69AF}" type="datetimeFigureOut">
              <a:rPr lang="it-IT" smtClean="0"/>
              <a:pPr/>
              <a:t>19/10/2024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E15CE-4655-41C5-856C-8B16BCF9AD36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3"/>
          </p:nvPr>
        </p:nvSpPr>
        <p:spPr>
          <a:xfrm>
            <a:off x="431800" y="908050"/>
            <a:ext cx="1219200" cy="9144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8258267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F20B6-AE2C-47C6-B171-914FD66E69AF}" type="datetimeFigureOut">
              <a:rPr lang="it-IT" smtClean="0"/>
              <a:pPr/>
              <a:t>19/10/2024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E15CE-4655-41C5-856C-8B16BCF9AD36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3"/>
          </p:nvPr>
        </p:nvSpPr>
        <p:spPr>
          <a:xfrm>
            <a:off x="431800" y="908050"/>
            <a:ext cx="1219200" cy="9144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9265353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F20B6-AE2C-47C6-B171-914FD66E69AF}" type="datetimeFigureOut">
              <a:rPr lang="it-IT" smtClean="0"/>
              <a:pPr/>
              <a:t>19/10/2024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E15CE-4655-41C5-856C-8B16BCF9AD36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3"/>
          </p:nvPr>
        </p:nvSpPr>
        <p:spPr>
          <a:xfrm>
            <a:off x="431800" y="908050"/>
            <a:ext cx="1219200" cy="9144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378136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35887-E69B-4DD9-47BD-4CBFB1291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I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457D4-A3C7-6B34-81EC-B14BACABA6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67FA38-340C-2CFA-E834-3E1A7E047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392EF0-389E-44F8-8E3B-99B6DF46D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DDA76-73AF-06F6-A150-46DB4AA8A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C27B54-01E7-F83B-80F7-4C1CBDA74D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718D625-3111-075C-EB16-3184D67961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9943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F20B6-AE2C-47C6-B171-914FD66E69AF}" type="datetimeFigureOut">
              <a:rPr lang="it-IT" smtClean="0"/>
              <a:pPr/>
              <a:t>19/10/2024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E15CE-4655-41C5-856C-8B16BCF9AD36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3"/>
          </p:nvPr>
        </p:nvSpPr>
        <p:spPr>
          <a:xfrm>
            <a:off x="431800" y="908050"/>
            <a:ext cx="1219200" cy="9144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0995894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F20B6-AE2C-47C6-B171-914FD66E69AF}" type="datetimeFigureOut">
              <a:rPr lang="it-IT" smtClean="0"/>
              <a:pPr/>
              <a:t>19/10/2024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E15CE-4655-41C5-856C-8B16BCF9AD36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3"/>
          </p:nvPr>
        </p:nvSpPr>
        <p:spPr>
          <a:xfrm>
            <a:off x="431800" y="908050"/>
            <a:ext cx="1219200" cy="9144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2170136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interne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104"/>
          <p:cNvPicPr preferRelativeResize="0"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1150" y="6091238"/>
            <a:ext cx="12446001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" name="Shape 105"/>
          <p:cNvSpPr txBox="1">
            <a:spLocks noGrp="1"/>
          </p:cNvSpPr>
          <p:nvPr>
            <p:ph type="subTitle" idx="1"/>
          </p:nvPr>
        </p:nvSpPr>
        <p:spPr>
          <a:xfrm>
            <a:off x="673469" y="663938"/>
            <a:ext cx="5694399" cy="1216799"/>
          </a:xfrm>
          <a:prstGeom prst="rect">
            <a:avLst/>
          </a:prstGeom>
        </p:spPr>
        <p:txBody>
          <a:bodyPr/>
          <a:lstStyle>
            <a:lvl1pPr rtl="0">
              <a:spcBef>
                <a:spcPts val="0"/>
              </a:spcBef>
              <a:buNone/>
              <a:defRPr sz="2250">
                <a:solidFill>
                  <a:srgbClr val="434343"/>
                </a:solidFill>
              </a:defRPr>
            </a:lvl1pPr>
            <a:lvl2pPr rtl="0">
              <a:spcBef>
                <a:spcPts val="0"/>
              </a:spcBef>
              <a:buNone/>
              <a:defRPr b="1">
                <a:solidFill>
                  <a:srgbClr val="434343"/>
                </a:solidFill>
              </a:defRPr>
            </a:lvl2pPr>
            <a:lvl3pPr rtl="0">
              <a:spcBef>
                <a:spcPts val="0"/>
              </a:spcBef>
              <a:buNone/>
              <a:defRPr b="1">
                <a:solidFill>
                  <a:srgbClr val="434343"/>
                </a:solidFill>
              </a:defRPr>
            </a:lvl3pPr>
            <a:lvl4pPr rtl="0">
              <a:spcBef>
                <a:spcPts val="0"/>
              </a:spcBef>
              <a:buNone/>
              <a:defRPr b="1">
                <a:solidFill>
                  <a:srgbClr val="434343"/>
                </a:solidFill>
              </a:defRPr>
            </a:lvl4pPr>
            <a:lvl5pPr rtl="0">
              <a:spcBef>
                <a:spcPts val="0"/>
              </a:spcBef>
              <a:buNone/>
              <a:defRPr b="1">
                <a:solidFill>
                  <a:srgbClr val="434343"/>
                </a:solidFill>
              </a:defRPr>
            </a:lvl5pPr>
            <a:lvl6pPr rtl="0">
              <a:spcBef>
                <a:spcPts val="0"/>
              </a:spcBef>
              <a:buNone/>
              <a:defRPr b="1">
                <a:solidFill>
                  <a:srgbClr val="434343"/>
                </a:solidFill>
              </a:defRPr>
            </a:lvl6pPr>
            <a:lvl7pPr rtl="0">
              <a:spcBef>
                <a:spcPts val="0"/>
              </a:spcBef>
              <a:buNone/>
              <a:defRPr b="1">
                <a:solidFill>
                  <a:srgbClr val="434343"/>
                </a:solidFill>
              </a:defRPr>
            </a:lvl7pPr>
            <a:lvl8pPr rtl="0">
              <a:spcBef>
                <a:spcPts val="0"/>
              </a:spcBef>
              <a:buNone/>
              <a:defRPr b="1">
                <a:solidFill>
                  <a:srgbClr val="434343"/>
                </a:solidFill>
              </a:defRPr>
            </a:lvl8pPr>
            <a:lvl9pPr rtl="0">
              <a:spcBef>
                <a:spcPts val="0"/>
              </a:spcBef>
              <a:buNone/>
              <a:defRPr b="1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7" name="Shape 107"/>
          <p:cNvSpPr txBox="1">
            <a:spLocks noGrp="1"/>
          </p:cNvSpPr>
          <p:nvPr>
            <p:ph type="body" idx="2"/>
          </p:nvPr>
        </p:nvSpPr>
        <p:spPr>
          <a:xfrm>
            <a:off x="673467" y="2126505"/>
            <a:ext cx="5978000" cy="3071599"/>
          </a:xfrm>
          <a:prstGeom prst="rect">
            <a:avLst/>
          </a:prstGeom>
        </p:spPr>
        <p:txBody>
          <a:bodyPr/>
          <a:lstStyle>
            <a:lvl1pPr rtl="0">
              <a:spcBef>
                <a:spcPts val="0"/>
              </a:spcBef>
              <a:buClr>
                <a:srgbClr val="666666"/>
              </a:buClr>
              <a:buSzPct val="100000"/>
              <a:defRPr sz="900">
                <a:solidFill>
                  <a:srgbClr val="666666"/>
                </a:solidFill>
              </a:defRPr>
            </a:lvl1pPr>
            <a:lvl2pPr rtl="0">
              <a:spcBef>
                <a:spcPts val="0"/>
              </a:spcBef>
              <a:buClr>
                <a:srgbClr val="666666"/>
              </a:buClr>
              <a:buSzPct val="100000"/>
              <a:defRPr sz="900">
                <a:solidFill>
                  <a:srgbClr val="666666"/>
                </a:solidFill>
              </a:defRPr>
            </a:lvl2pPr>
            <a:lvl3pPr rtl="0">
              <a:spcBef>
                <a:spcPts val="0"/>
              </a:spcBef>
              <a:buClr>
                <a:srgbClr val="666666"/>
              </a:buClr>
              <a:buSzPct val="100000"/>
              <a:defRPr sz="900">
                <a:solidFill>
                  <a:srgbClr val="666666"/>
                </a:solidFill>
              </a:defRPr>
            </a:lvl3pPr>
            <a:lvl4pPr rtl="0">
              <a:spcBef>
                <a:spcPts val="0"/>
              </a:spcBef>
              <a:buClr>
                <a:srgbClr val="666666"/>
              </a:buClr>
              <a:buSzPct val="100000"/>
              <a:defRPr sz="900">
                <a:solidFill>
                  <a:srgbClr val="666666"/>
                </a:solidFill>
              </a:defRPr>
            </a:lvl4pPr>
            <a:lvl5pPr rtl="0">
              <a:spcBef>
                <a:spcPts val="0"/>
              </a:spcBef>
              <a:buClr>
                <a:srgbClr val="666666"/>
              </a:buClr>
              <a:buSzPct val="100000"/>
              <a:defRPr sz="900">
                <a:solidFill>
                  <a:srgbClr val="666666"/>
                </a:solidFill>
              </a:defRPr>
            </a:lvl5pPr>
            <a:lvl6pPr rtl="0">
              <a:spcBef>
                <a:spcPts val="0"/>
              </a:spcBef>
              <a:buClr>
                <a:srgbClr val="666666"/>
              </a:buClr>
              <a:buSzPct val="100000"/>
              <a:defRPr sz="900">
                <a:solidFill>
                  <a:srgbClr val="666666"/>
                </a:solidFill>
              </a:defRPr>
            </a:lvl6pPr>
            <a:lvl7pPr rtl="0">
              <a:spcBef>
                <a:spcPts val="0"/>
              </a:spcBef>
              <a:buClr>
                <a:srgbClr val="666666"/>
              </a:buClr>
              <a:buSzPct val="100000"/>
              <a:defRPr sz="900">
                <a:solidFill>
                  <a:srgbClr val="666666"/>
                </a:solidFill>
              </a:defRPr>
            </a:lvl7pPr>
            <a:lvl8pPr rtl="0">
              <a:spcBef>
                <a:spcPts val="0"/>
              </a:spcBef>
              <a:buClr>
                <a:srgbClr val="666666"/>
              </a:buClr>
              <a:buSzPct val="100000"/>
              <a:defRPr sz="900">
                <a:solidFill>
                  <a:srgbClr val="666666"/>
                </a:solidFill>
              </a:defRPr>
            </a:lvl8pPr>
            <a:lvl9pPr>
              <a:spcBef>
                <a:spcPts val="0"/>
              </a:spcBef>
              <a:buClr>
                <a:srgbClr val="666666"/>
              </a:buClr>
              <a:buSzPct val="100000"/>
              <a:defRPr sz="900">
                <a:solidFill>
                  <a:srgbClr val="666666"/>
                </a:solidFill>
              </a:defRPr>
            </a:lvl9pPr>
          </a:lstStyle>
          <a:p>
            <a:endParaRPr/>
          </a:p>
        </p:txBody>
      </p:sp>
      <p:sp>
        <p:nvSpPr>
          <p:cNvPr id="5" name="Shape 106"/>
          <p:cNvSpPr txBox="1">
            <a:spLocks noGrp="1"/>
          </p:cNvSpPr>
          <p:nvPr>
            <p:ph type="sldNum" idx="10"/>
          </p:nvPr>
        </p:nvSpPr>
        <p:spPr bwMode="auto">
          <a:xfrm>
            <a:off x="11408835" y="6332538"/>
            <a:ext cx="732367" cy="525462"/>
          </a:xfrm>
          <a:ln>
            <a:miter lim="800000"/>
          </a:ln>
        </p:spPr>
        <p:txBody>
          <a:bodyPr lIns="91425" tIns="91425" rIns="91425" bIns="91425"/>
          <a:lstStyle>
            <a:lvl1pPr>
              <a:defRPr sz="750">
                <a:latin typeface="Lato"/>
                <a:sym typeface="Lato"/>
              </a:defRPr>
            </a:lvl1pPr>
          </a:lstStyle>
          <a:p>
            <a:pPr>
              <a:defRPr/>
            </a:pPr>
            <a:fld id="{A69EF784-6956-41B5-A119-2665F4A4B1E3}" type="slidenum">
              <a:rPr lang="it-IT" altLang="it-IT"/>
              <a:t>‹N›</a:t>
            </a:fld>
            <a:endParaRPr lang="it-IT" altLang="it-IT"/>
          </a:p>
        </p:txBody>
      </p:sp>
      <p:sp>
        <p:nvSpPr>
          <p:cNvPr id="6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660074" y="6356352"/>
            <a:ext cx="6472841" cy="365125"/>
          </a:xfrm>
        </p:spPr>
        <p:txBody>
          <a:bodyPr/>
          <a:lstStyle/>
          <a:p>
            <a:r>
              <a:rPr lang="it-IT" dirty="0"/>
              <a:t>La Leadership inclusiva - Marcella Chiesi Studio DUO 2024 -TSM</a:t>
            </a:r>
          </a:p>
        </p:txBody>
      </p:sp>
    </p:spTree>
    <p:extLst>
      <p:ext uri="{BB962C8B-B14F-4D97-AF65-F5344CB8AC3E}">
        <p14:creationId xmlns:p14="http://schemas.microsoft.com/office/powerpoint/2010/main" val="36257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8E597-628F-9899-31AD-F572CF901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82FB9C-3F4A-2B4D-4A67-3B72490DBF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EF2E5-B03F-7F9A-292F-FF019A9DB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10/19/2024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E9C724-0A24-384C-C94D-27544AAA8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79227C-DCA2-AA26-77B3-49BBCDD15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B420C3-D425-F0F4-F06E-68058088B7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CF8F46-6F75-7344-A875-B3342A806F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450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D82B4-B8A9-0B01-18D4-0CC6A0279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96CF9-5ED3-241C-DB6C-A07D9BBEF3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640B27-99DF-6384-CA90-A0A8635A6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31CAA0-2A91-9B3F-96EE-0CC4A10FF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10/19/2024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66A5A9-DF3E-7D9A-C706-E2159C52B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DE4051-FE7F-145A-1778-5FF7B3EEA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32BB949-79E2-6A7F-ECCC-271846E5D8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9EE73C5-8726-D02F-3B2E-1D11D39816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8869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AE936-5FE2-A6F0-3BF2-3F76AB4D0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12FCD5-9BDB-8859-9C3A-7B46BE88CD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FCE0CE-8312-F70A-3696-8EB30DAF6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795F20-D1DD-99E4-539F-68EA08B063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188297-04C2-3B28-127F-B119A58F05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43C8C9-2BAA-2B80-C051-C829B8D58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10/19/2024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DA5740-7738-836B-8874-E54E224EC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C90252-8B0F-7914-AC57-DCD4CBD9E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B115D89-E8E9-5CC4-8F83-0FAD3A272B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393B913-DF4B-1A1A-3763-68BAA04BAEC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920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304BF-2808-BBD8-2636-680A03CF2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A062BE-C773-E877-6CFB-561E33804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10/19/2024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93D9C2-4BEA-85E3-D8A9-4DE316F42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0D93A7-2901-66F7-F78C-B3FBAF10A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C1A18A-19AA-FB1E-3882-03E6EB00DB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99DE5C-DC09-01FE-7E02-2B2FEE119B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580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6CE64F-3FE3-C4F8-84D3-D5BCE7AB9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10/19/2024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F1E78D-0F7D-FC66-6ABF-3B04B64E5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95C3A8-228F-2C31-D6B1-AFE637F96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830B92-212F-E9D5-74A4-B4BD12EF99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E5BB223-D90F-0A44-0DCD-79263189D49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036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4CD5B-0D3E-E654-5EB6-5B766B6EB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60715-14BA-789A-8CBD-AC40AF93C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A2FA95-6D20-B38C-7C6C-BB54356F6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71D75E-8FE5-BF2D-4A43-98B64085D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10/19/2024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7025D9-2B68-F8DD-E9CE-86A82F5B5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66AEE4-8130-81FB-66CE-B51CA5C4B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64413E-326A-0809-C6C0-B1BABBDFB2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0AEEC77-B37E-11DE-E1E0-8E10608637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090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934E5-DE41-94B4-602C-DE6E3C19D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7BB308-9F44-9A00-AE0D-50995227A6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AC75C1-B426-DD10-6F38-5E491F58F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971901-C738-9BB2-56B4-0C15EC28F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10/19/2024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FF877C-18D0-F137-20BD-8751BFAB8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5185A7-E40D-06FB-8086-D67B74465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D6C555-F72D-7699-4939-CFA45D7F0B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0F6352-EF32-041E-8444-3C1E5109B0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143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85566A-DD0C-426C-1E14-976C0AE73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4F3934-A4FD-AB29-7BFF-CCD58F6B7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1FF827-2128-7C8A-8421-3D0089C162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DD698D5-CE4C-5B46-B78E-F5087F1AE1C2}" type="datetimeFigureOut">
              <a:rPr lang="en-IT" smtClean="0"/>
              <a:pPr/>
              <a:t>10/19/2024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E3ADFF-37AB-DEF5-EEE9-5B5D76D599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66E47C-5092-E0FE-1BE3-7D2FFB3DCE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9CBEC9-B5B6-D225-0EB3-A7CB7A02FF9C}"/>
              </a:ext>
            </a:extLst>
          </p:cNvPr>
          <p:cNvPicPr>
            <a:picLocks noChangeAspect="1"/>
          </p:cNvPicPr>
          <p:nvPr userDrawn="1"/>
        </p:nvPicPr>
        <p:blipFill>
          <a:blip r:embed="rId24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BF6B3F2-4CC8-3250-79AD-68F74652DEA4}"/>
              </a:ext>
            </a:extLst>
          </p:cNvPr>
          <p:cNvPicPr>
            <a:picLocks noChangeAspect="1"/>
          </p:cNvPicPr>
          <p:nvPr userDrawn="1"/>
        </p:nvPicPr>
        <p:blipFill>
          <a:blip r:embed="rId25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151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2" r:id="rId1"/>
    <p:sldLayoutId id="2147484093" r:id="rId2"/>
    <p:sldLayoutId id="2147484094" r:id="rId3"/>
    <p:sldLayoutId id="2147484095" r:id="rId4"/>
    <p:sldLayoutId id="2147484096" r:id="rId5"/>
    <p:sldLayoutId id="2147484097" r:id="rId6"/>
    <p:sldLayoutId id="2147484098" r:id="rId7"/>
    <p:sldLayoutId id="2147484099" r:id="rId8"/>
    <p:sldLayoutId id="2147484100" r:id="rId9"/>
    <p:sldLayoutId id="2147484101" r:id="rId10"/>
    <p:sldLayoutId id="2147484102" r:id="rId11"/>
    <p:sldLayoutId id="2147484110" r:id="rId12"/>
    <p:sldLayoutId id="2147484111" r:id="rId13"/>
    <p:sldLayoutId id="2147484114" r:id="rId14"/>
    <p:sldLayoutId id="2147484115" r:id="rId15"/>
    <p:sldLayoutId id="2147484116" r:id="rId16"/>
    <p:sldLayoutId id="2147484117" r:id="rId17"/>
    <p:sldLayoutId id="2147484118" r:id="rId18"/>
    <p:sldLayoutId id="2147484119" r:id="rId19"/>
    <p:sldLayoutId id="2147484120" r:id="rId20"/>
    <p:sldLayoutId id="2147484121" r:id="rId21"/>
    <p:sldLayoutId id="2147484122" r:id="rId22"/>
  </p:sldLayoutIdLst>
  <p:transition>
    <p:fade thruBlk="1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4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player.vimeo.com/video/393253445?app_id=122963" TargetMode="Externa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Ax2D04_DBes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telliteindustries.com/products/gender.gif" TargetMode="External"/><Relationship Id="rId2" Type="http://schemas.openxmlformats.org/officeDocument/2006/relationships/hyperlink" Target="http://arbor.ucdavis.edu/about/gender.gif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http://www.satelliteindustries.com/products/gender.gif" TargetMode="External"/><Relationship Id="rId4" Type="http://schemas.openxmlformats.org/officeDocument/2006/relationships/image" Target="../media/image5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wl.ru/gif/gender.jpg" TargetMode="External"/><Relationship Id="rId2" Type="http://schemas.openxmlformats.org/officeDocument/2006/relationships/hyperlink" Target="http://arbor.ucdavis.edu/about/gender.gif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http://www.stanfordalumni.org/news/magazine/2002/mayjun/images/dept/gender.jpg" TargetMode="External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http://www.rafcom.co.uk/employment/images/cartoon01.jpg" TargetMode="External"/><Relationship Id="rId13" Type="http://schemas.openxmlformats.org/officeDocument/2006/relationships/image" Target="../media/image59.jpeg"/><Relationship Id="rId3" Type="http://schemas.openxmlformats.org/officeDocument/2006/relationships/hyperlink" Target="http://www.owl.ru/gif/gender.jpg" TargetMode="External"/><Relationship Id="rId7" Type="http://schemas.openxmlformats.org/officeDocument/2006/relationships/image" Target="../media/image57.jpeg"/><Relationship Id="rId12" Type="http://schemas.openxmlformats.org/officeDocument/2006/relationships/hyperlink" Target="http://www.nca.no/ezimagecatalogue/catalogue/variations/3947-410x350.jpg" TargetMode="External"/><Relationship Id="rId2" Type="http://schemas.openxmlformats.org/officeDocument/2006/relationships/hyperlink" Target="http://arbor.ucdavis.edu/about/gender.gif" TargetMode="External"/><Relationship Id="rId16" Type="http://schemas.openxmlformats.org/officeDocument/2006/relationships/image" Target="http://www.leader-values.com/Images/leadership.gi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rafcom.co.uk/employment/images/cartoon01.jpg" TargetMode="External"/><Relationship Id="rId11" Type="http://schemas.openxmlformats.org/officeDocument/2006/relationships/image" Target="http://www.brunofranchi.it/images/madeinterra/arco.jpg" TargetMode="External"/><Relationship Id="rId5" Type="http://schemas.openxmlformats.org/officeDocument/2006/relationships/image" Target="http://www.regione.sardegna.it/pariopportunita/images/bilancia.jpg" TargetMode="External"/><Relationship Id="rId15" Type="http://schemas.openxmlformats.org/officeDocument/2006/relationships/image" Target="../media/image60.gif"/><Relationship Id="rId10" Type="http://schemas.openxmlformats.org/officeDocument/2006/relationships/image" Target="../media/image58.jpeg"/><Relationship Id="rId4" Type="http://schemas.openxmlformats.org/officeDocument/2006/relationships/image" Target="../media/image56.jpeg"/><Relationship Id="rId9" Type="http://schemas.openxmlformats.org/officeDocument/2006/relationships/hyperlink" Target="http://www.brunofranchi.it/images/madeinterra/arco.jpg" TargetMode="External"/><Relationship Id="rId14" Type="http://schemas.openxmlformats.org/officeDocument/2006/relationships/image" Target="http://www.nca.no/ezimagecatalogue/catalogue/variations/3947-410x350.jpg" TargetMode="Externa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wl.ru/gif/gender.jpg" TargetMode="External"/><Relationship Id="rId2" Type="http://schemas.openxmlformats.org/officeDocument/2006/relationships/hyperlink" Target="http://arbor.ucdavis.edu/about/gender.gif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hyperlink" Target="http://www.uspto.gov/web/offices/com/doc/ptoplan/diversity.jpg" TargetMode="External"/><Relationship Id="rId4" Type="http://schemas.openxmlformats.org/officeDocument/2006/relationships/hyperlink" Target="http://school.discovery.com/schooladventures/images/womenofthecentury/decadebydecade/1900s/pic1.jpg" TargetMode="Externa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wl.ru/gif/gender.jpg" TargetMode="External"/><Relationship Id="rId2" Type="http://schemas.openxmlformats.org/officeDocument/2006/relationships/hyperlink" Target="http://arbor.ucdavis.edu/about/gender.gif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http://www.gpa.at/frauen/images/gender.jpg" TargetMode="External"/><Relationship Id="rId4" Type="http://schemas.openxmlformats.org/officeDocument/2006/relationships/image" Target="../media/image64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wl.ru/gif/gender.jpg" TargetMode="External"/><Relationship Id="rId2" Type="http://schemas.openxmlformats.org/officeDocument/2006/relationships/hyperlink" Target="http://arbor.ucdavis.edu/about/gender.gif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http://www.csc-scc.gc.ca/text/prgrm/fsw/gender2/gender.gif" TargetMode="External"/><Relationship Id="rId4" Type="http://schemas.openxmlformats.org/officeDocument/2006/relationships/image" Target="../media/image6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F2BE6C8-B7FA-AE18-1FDD-6FE09706B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636" y="1210695"/>
            <a:ext cx="5278514" cy="2862225"/>
          </a:xfrm>
        </p:spPr>
        <p:txBody>
          <a:bodyPr/>
          <a:lstStyle/>
          <a:p>
            <a:r>
              <a:rPr lang="en-IT" dirty="0"/>
              <a:t>Abilitazione Docenti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C497F2-B2F8-C375-5CDE-6D4DFA34C0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5636" y="4665473"/>
            <a:ext cx="5278514" cy="618142"/>
          </a:xfrm>
        </p:spPr>
        <p:txBody>
          <a:bodyPr>
            <a:normAutofit fontScale="70000" lnSpcReduction="20000"/>
          </a:bodyPr>
          <a:lstStyle/>
          <a:p>
            <a:r>
              <a:rPr lang="en-GB" sz="3100" b="1" dirty="0" err="1"/>
              <a:t>Organizzazione</a:t>
            </a:r>
            <a:r>
              <a:rPr lang="en-GB" sz="3100" b="1" dirty="0"/>
              <a:t> </a:t>
            </a:r>
            <a:r>
              <a:rPr lang="en-GB" sz="3100" b="1" dirty="0" err="1"/>
              <a:t>aziendale</a:t>
            </a:r>
            <a:endParaRPr lang="en-GB" sz="3100" b="1" dirty="0"/>
          </a:p>
          <a:p>
            <a:r>
              <a:rPr lang="en-GB" dirty="0"/>
              <a:t>A</a:t>
            </a:r>
            <a:r>
              <a:rPr lang="en-IT" dirty="0"/>
              <a:t>lberto.zanutto@unimc.it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D951814-A7FF-E0A2-D1F8-D43A1BFAD8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48CEE012-3991-2204-C6AD-E3AFA4DBBBB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4982" r="14982"/>
          <a:stretch>
            <a:fillRect/>
          </a:stretch>
        </p:blipFill>
        <p:spPr>
          <a:xfrm>
            <a:off x="6482588" y="946404"/>
            <a:ext cx="5239512" cy="4965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0812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BC4CA77-09DF-150E-27CE-8188CBE70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95275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Organizzazioni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e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benessere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0161D283-F889-484A-DC08-24764750BF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40239" y="643466"/>
            <a:ext cx="5654853" cy="556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63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B81D2-C488-207C-6540-EC3D5209B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B693DA-F071-55AF-1BDB-779621C20F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B30424-A887-7186-9D81-F02BA52270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2100"/>
            <a:ext cx="12192000" cy="641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725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A62722-F528-A829-5283-222A165B86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IT" sz="4000" dirty="0"/>
              <a:t>Approcci culturali, neo colonialismo, cancel culture, diversità, paternalismo, …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391D04-A8EA-6E2A-B0AA-1768E60B2C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352" r="-2" b="4423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448820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olo 1">
            <a:extLst>
              <a:ext uri="{FF2B5EF4-FFF2-40B4-BE49-F238E27FC236}">
                <a16:creationId xmlns:a16="http://schemas.microsoft.com/office/drawing/2014/main" id="{33745969-33FF-3F21-ADB2-1073D56CB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342900"/>
            <a:ext cx="6508750" cy="493812"/>
          </a:xfrm>
        </p:spPr>
        <p:txBody>
          <a:bodyPr/>
          <a:lstStyle/>
          <a:p>
            <a:pPr algn="ctr"/>
            <a:r>
              <a:rPr lang="it-IT" altLang="en-US" sz="2800" dirty="0">
                <a:ea typeface="ＭＳ Ｐゴシック" panose="020B0600070205080204" pitchFamily="34" charset="-128"/>
              </a:rPr>
              <a:t>La piramide delle classi di età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1562F0B-F97E-9DBD-1BFD-17B6AB5280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4512" y="1066503"/>
            <a:ext cx="6508750" cy="531944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table with numbers and symbols&#10;&#10;Description automatically generated">
            <a:extLst>
              <a:ext uri="{FF2B5EF4-FFF2-40B4-BE49-F238E27FC236}">
                <a16:creationId xmlns:a16="http://schemas.microsoft.com/office/drawing/2014/main" id="{505E14B6-6565-B563-E5EA-EBB5AFB79A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615" r="1" b="10809"/>
          <a:stretch/>
        </p:blipFill>
        <p:spPr>
          <a:xfrm>
            <a:off x="120650" y="68263"/>
            <a:ext cx="11950700" cy="6721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le 1">
            <a:extLst>
              <a:ext uri="{FF2B5EF4-FFF2-40B4-BE49-F238E27FC236}">
                <a16:creationId xmlns:a16="http://schemas.microsoft.com/office/drawing/2014/main" id="{2A257720-FF53-DF55-FF52-3CE84713A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IT">
                <a:ea typeface="ＭＳ Ｐゴシック" panose="020B0600070205080204" pitchFamily="34" charset="-128"/>
              </a:rPr>
              <a:t>Dati PIAAC: competenze della forza lavoro</a:t>
            </a:r>
          </a:p>
        </p:txBody>
      </p:sp>
      <p:pic>
        <p:nvPicPr>
          <p:cNvPr id="71682" name="Content Placeholder 3">
            <a:extLst>
              <a:ext uri="{FF2B5EF4-FFF2-40B4-BE49-F238E27FC236}">
                <a16:creationId xmlns:a16="http://schemas.microsoft.com/office/drawing/2014/main" id="{4989F491-D586-9C96-62E5-0BD1132F717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87576" y="1989138"/>
            <a:ext cx="8156575" cy="4678362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olo 1"/>
          <p:cNvSpPr>
            <a:spLocks noGrp="1"/>
          </p:cNvSpPr>
          <p:nvPr>
            <p:ph type="title"/>
          </p:nvPr>
        </p:nvSpPr>
        <p:spPr>
          <a:xfrm>
            <a:off x="492368" y="177130"/>
            <a:ext cx="11475855" cy="533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b="1" dirty="0"/>
              <a:t>3+1 prospettive di teorizzazione sulle organizzazioni</a:t>
            </a:r>
          </a:p>
        </p:txBody>
      </p:sp>
      <p:graphicFrame>
        <p:nvGraphicFramePr>
          <p:cNvPr id="8" name="Segnaposto contenuto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474548829"/>
              </p:ext>
            </p:extLst>
          </p:nvPr>
        </p:nvGraphicFramePr>
        <p:xfrm>
          <a:off x="0" y="710530"/>
          <a:ext cx="12192000" cy="6147470"/>
        </p:xfrm>
        <a:graphic>
          <a:graphicData uri="http://schemas.openxmlformats.org/drawingml/2006/table">
            <a:tbl>
              <a:tblPr/>
              <a:tblGrid>
                <a:gridCol w="1066571">
                  <a:extLst>
                    <a:ext uri="{9D8B030D-6E8A-4147-A177-3AD203B41FA5}">
                      <a16:colId xmlns:a16="http://schemas.microsoft.com/office/drawing/2014/main" val="3031816287"/>
                    </a:ext>
                  </a:extLst>
                </a:gridCol>
                <a:gridCol w="26464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16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40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3309">
                  <a:extLst>
                    <a:ext uri="{9D8B030D-6E8A-4147-A177-3AD203B41FA5}">
                      <a16:colId xmlns:a16="http://schemas.microsoft.com/office/drawing/2014/main" val="3268316721"/>
                    </a:ext>
                  </a:extLst>
                </a:gridCol>
              </a:tblGrid>
              <a:tr h="6123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Epoca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Moderna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Simbolica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Postmoderna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Cyborg-capitalismo o C. della sorveglianza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435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Ontologia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Oggettiva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</a:t>
                      </a:r>
                      <a:r>
                        <a:rPr kumimoji="0" lang="it-IT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esiste una realtà esterna e oggettiva, la cui esistenza è indipendente dalla conoscenza; </a:t>
                      </a:r>
                      <a:r>
                        <a:rPr kumimoji="0" lang="it-IT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il mondo esiste come oggetto </a:t>
                      </a:r>
                      <a:r>
                        <a:rPr kumimoji="0" lang="it-IT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che deve essere scoperto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Soggettiva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</a:t>
                      </a:r>
                      <a:r>
                        <a:rPr kumimoji="0" lang="it-IT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la conoscenza è possibile solo attraverso una consapevolezza/</a:t>
                      </a:r>
                      <a:r>
                        <a:rPr kumimoji="0" lang="it-IT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esperienza soggettiva</a:t>
                      </a:r>
                      <a:r>
                        <a:rPr kumimoji="0" lang="it-IT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; ciò che esiste è ciò che noi crediamo esistere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Linguistica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</a:t>
                      </a:r>
                      <a:r>
                        <a:rPr kumimoji="0" lang="it-IT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Il mondo esiste attraverso le rappresentazioni nel discorso, nella scrittura e negli artefatti. </a:t>
                      </a:r>
                      <a:r>
                        <a:rPr kumimoji="0" lang="it-IT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Scompaiono i «referenti»</a:t>
                      </a:r>
                      <a:r>
                        <a:rPr kumimoji="0" lang="it-IT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, rimane la rappresentazione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Algoritmo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</a:t>
                      </a:r>
                      <a:r>
                        <a:rPr kumimoji="0" lang="it-IT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La </a:t>
                      </a:r>
                      <a:r>
                        <a:rPr kumimoji="0" lang="it-IT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realtà è l’esito di dati</a:t>
                      </a:r>
                      <a:r>
                        <a:rPr kumimoji="0" lang="it-IT" sz="16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(macchine) che possono essere catturati più dalle tecnologie che dagli umani (realtà aumentata);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48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Epistemo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-logia e metodi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Positivista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necessaria una concettualizzazione e una misurazione affidabile e ripetibile nel tempo. La conoscenza si accumula e permette il progresso (razionalità)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Metodi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quantitativi: regressioni, varianze,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path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analysis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Interpretativa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dipende dal soggetto che conosce e può essere compresa solo dal punto di vista degli individui direttamente coinvolti. La «verità» è una costruzione sociale</a:t>
                      </a:r>
                      <a:b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</a:b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Metodi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osservazione partecipante, interviste etnografiche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Riflessività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possiamo conoscere in modo autoreferenziale, ci sono solo oggettivizzazioni. La conoscenza è un gioco di potere: i significati sono instabili. La verità è una maschera.</a:t>
                      </a:r>
                      <a:endParaRPr kumimoji="0" lang="it-IT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Metodi: 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analisi critica; decostruzione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Machine learning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approccio conoscitivo si affida alle tecnologie del controllo (es. controllo con sensori e telecamere) e ad algoritmi in grado di rappresentare i dati secondo modelli definiti.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Metodi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analisi critica,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debunking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, big data, analisi politica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168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Prodotto conosce-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nza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leggi universali che governano le organizzazioni e le loro performance, standardizzazione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Costruite dai membri/descrivere i modi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Testi /decostruzione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Algoritmi e studi affidati a dati estratti da database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461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584AFC26-2E58-4C82-81D2-8D4846391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C4D2B79A-9EC5-42E8-B599-8A7B672535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1153" y="1745874"/>
            <a:ext cx="5890652" cy="3919961"/>
          </a:xfrm>
        </p:spPr>
      </p:pic>
    </p:spTree>
    <p:extLst>
      <p:ext uri="{BB962C8B-B14F-4D97-AF65-F5344CB8AC3E}">
        <p14:creationId xmlns:p14="http://schemas.microsoft.com/office/powerpoint/2010/main" val="11902767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704C68-4E35-404D-9EB2-ADF50E404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24A27BB9-8A4D-4A9E-9578-8C5873FD7C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14918" y="1690688"/>
            <a:ext cx="5222501" cy="4510342"/>
          </a:xfrm>
        </p:spPr>
      </p:pic>
    </p:spTree>
    <p:extLst>
      <p:ext uri="{BB962C8B-B14F-4D97-AF65-F5344CB8AC3E}">
        <p14:creationId xmlns:p14="http://schemas.microsoft.com/office/powerpoint/2010/main" val="28394130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2AFE7D-ED04-8432-292F-7E1FA0C28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967" y="643466"/>
            <a:ext cx="9564065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462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20156901">
            <a:off x="379631" y="875936"/>
            <a:ext cx="2995538" cy="998907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it-IT" sz="2700" dirty="0"/>
              <a:t>La mappa cognitiva del gruppo</a:t>
            </a:r>
          </a:p>
        </p:txBody>
      </p:sp>
      <p:sp>
        <p:nvSpPr>
          <p:cNvPr id="6" name="Connettore 5"/>
          <p:cNvSpPr/>
          <p:nvPr/>
        </p:nvSpPr>
        <p:spPr>
          <a:xfrm>
            <a:off x="2226878" y="1904897"/>
            <a:ext cx="3702752" cy="351181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>
                <a:solidFill>
                  <a:srgbClr val="6313DC"/>
                </a:solidFill>
              </a:rPr>
              <a:t>Cosa so, come  mi approccio ai costrutti dell’organizzazione aziendale?</a:t>
            </a:r>
          </a:p>
        </p:txBody>
      </p:sp>
      <p:sp>
        <p:nvSpPr>
          <p:cNvPr id="4" name="Connettore 3"/>
          <p:cNvSpPr/>
          <p:nvPr/>
        </p:nvSpPr>
        <p:spPr>
          <a:xfrm>
            <a:off x="5577635" y="643313"/>
            <a:ext cx="3486852" cy="3815542"/>
          </a:xfrm>
          <a:prstGeom prst="flowChartConnector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>
                <a:solidFill>
                  <a:srgbClr val="6313DC"/>
                </a:solidFill>
              </a:rPr>
              <a:t>Quali elementi di interesse prevalgono nell’essere in formazione per l’abilitazione?</a:t>
            </a:r>
          </a:p>
        </p:txBody>
      </p:sp>
      <p:sp>
        <p:nvSpPr>
          <p:cNvPr id="10" name="Freccia circolare a sinistra 9"/>
          <p:cNvSpPr/>
          <p:nvPr/>
        </p:nvSpPr>
        <p:spPr>
          <a:xfrm rot="13817598">
            <a:off x="4407448" y="-495416"/>
            <a:ext cx="1451484" cy="2903236"/>
          </a:xfrm>
          <a:prstGeom prst="curved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02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57A33104-DD02-0F09-2359-147612A04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5584" y="810492"/>
            <a:ext cx="9966822" cy="577634"/>
          </a:xfrm>
        </p:spPr>
        <p:txBody>
          <a:bodyPr>
            <a:noAutofit/>
          </a:bodyPr>
          <a:lstStyle/>
          <a:p>
            <a:pPr algn="ctr"/>
            <a:r>
              <a:rPr lang="it-IT" sz="2800" b="1" dirty="0">
                <a:solidFill>
                  <a:schemeClr val="tx1"/>
                </a:solidFill>
              </a:rPr>
              <a:t>Decostruire come metodo…</a:t>
            </a:r>
            <a:endParaRPr lang="en-IT" sz="2800" b="1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AF8E21-7333-09D9-DDB0-EA54EF9CEE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8746" y="4670969"/>
            <a:ext cx="3213253" cy="2187031"/>
          </a:xfrm>
          <a:prstGeom prst="rect">
            <a:avLst/>
          </a:prstGeom>
        </p:spPr>
      </p:pic>
      <p:pic>
        <p:nvPicPr>
          <p:cNvPr id="7" name="Picture 6" descr="Royal Ontario Museum with a triangular shaped roof&#10;&#10;Description automatically generated">
            <a:extLst>
              <a:ext uri="{FF2B5EF4-FFF2-40B4-BE49-F238E27FC236}">
                <a16:creationId xmlns:a16="http://schemas.microsoft.com/office/drawing/2014/main" id="{4A3CEBD9-A644-87D8-C2C4-BDC752AE26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98327" cy="2379643"/>
          </a:xfrm>
          <a:prstGeom prst="rect">
            <a:avLst/>
          </a:prstGeom>
        </p:spPr>
      </p:pic>
      <p:graphicFrame>
        <p:nvGraphicFramePr>
          <p:cNvPr id="9" name="Text Placeholder 2">
            <a:extLst>
              <a:ext uri="{FF2B5EF4-FFF2-40B4-BE49-F238E27FC236}">
                <a16:creationId xmlns:a16="http://schemas.microsoft.com/office/drawing/2014/main" id="{C263196D-9850-337C-8008-45E1BDB43BB5}"/>
              </a:ext>
            </a:extLst>
          </p:cNvPr>
          <p:cNvGraphicFramePr/>
          <p:nvPr/>
        </p:nvGraphicFramePr>
        <p:xfrm>
          <a:off x="0" y="2126505"/>
          <a:ext cx="10764982" cy="3624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FF703321-4B1E-433D-6EF9-8E8CEDAF4D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78746" y="14735"/>
            <a:ext cx="2698387" cy="2187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627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>
          <a:xfrm>
            <a:off x="320307" y="110972"/>
            <a:ext cx="11551386" cy="829398"/>
          </a:xfrm>
        </p:spPr>
        <p:txBody>
          <a:bodyPr>
            <a:noAutofit/>
          </a:bodyPr>
          <a:lstStyle/>
          <a:p>
            <a:pPr algn="ctr"/>
            <a:r>
              <a:rPr lang="it-IT" altLang="x-none" sz="4000" b="1" dirty="0">
                <a:latin typeface="+mn-lt"/>
                <a:cs typeface="Amatic SC" pitchFamily="2" charset="-79"/>
              </a:rPr>
              <a:t>Le pratiche nelle organizzazioni 1/2</a:t>
            </a:r>
            <a:r>
              <a:rPr lang="it-IT" altLang="x-none" sz="4000" dirty="0">
                <a:latin typeface="+mn-lt"/>
                <a:cs typeface="Amatic SC" pitchFamily="2" charset="-79"/>
              </a:rPr>
              <a:t> (</a:t>
            </a:r>
            <a:r>
              <a:rPr lang="it-IT" altLang="x-none" sz="4000" dirty="0" err="1">
                <a:latin typeface="+mn-lt"/>
                <a:cs typeface="Amatic SC" pitchFamily="2" charset="-79"/>
              </a:rPr>
              <a:t>Acker</a:t>
            </a:r>
            <a:r>
              <a:rPr lang="it-IT" altLang="x-none" sz="4000" dirty="0">
                <a:latin typeface="+mn-lt"/>
                <a:cs typeface="Amatic SC" pitchFamily="2" charset="-79"/>
              </a:rPr>
              <a:t>, 1990)</a:t>
            </a:r>
            <a:endParaRPr lang="en-US" altLang="x-none" sz="4000" dirty="0">
              <a:latin typeface="+mn-lt"/>
              <a:cs typeface="Amatic SC" pitchFamily="2" charset="-79"/>
            </a:endParaRP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8200633" y="4446257"/>
            <a:ext cx="3281847" cy="2086725"/>
          </a:xfrm>
          <a:noFill/>
        </p:spPr>
        <p:txBody>
          <a:bodyPr wrap="square" rtlCol="0">
            <a:spAutoFit/>
          </a:bodyPr>
          <a:lstStyle/>
          <a:p>
            <a:pPr marL="0"/>
            <a:r>
              <a:rPr lang="it-IT" altLang="x-none" sz="1800" b="1" dirty="0">
                <a:latin typeface="Calibri" panose="020F0502020204030204" pitchFamily="34" charset="0"/>
                <a:cs typeface="Calibri" panose="020F0502020204030204" pitchFamily="34" charset="0"/>
              </a:rPr>
              <a:t>Le organizzazioni sono lo spazio più conservatore </a:t>
            </a:r>
            <a:r>
              <a:rPr lang="it-IT" altLang="x-none" sz="1800" dirty="0">
                <a:latin typeface="Calibri" panose="020F0502020204030204" pitchFamily="34" charset="0"/>
                <a:cs typeface="Calibri" panose="020F0502020204030204" pitchFamily="34" charset="0"/>
              </a:rPr>
              <a:t>delle nostre società perché vincolano l’interazione tra individui in una molteplicità di forme che devono perpetuare il dominio e la struttura gerarchica (subordinazione);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108554-4EBD-ADAB-D791-A697C7E36B81}"/>
              </a:ext>
            </a:extLst>
          </p:cNvPr>
          <p:cNvSpPr txBox="1"/>
          <p:nvPr/>
        </p:nvSpPr>
        <p:spPr>
          <a:xfrm>
            <a:off x="123779" y="1004856"/>
            <a:ext cx="34664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x-none" sz="1800" dirty="0">
                <a:latin typeface="Calibri" panose="020F0502020204030204" pitchFamily="34" charset="0"/>
                <a:cs typeface="Calibri" panose="020F0502020204030204" pitchFamily="34" charset="0"/>
              </a:rPr>
              <a:t>Le </a:t>
            </a:r>
            <a:r>
              <a:rPr lang="it-IT" altLang="x-none" sz="1800" b="1" dirty="0">
                <a:latin typeface="Calibri" panose="020F0502020204030204" pitchFamily="34" charset="0"/>
                <a:cs typeface="Calibri" panose="020F0502020204030204" pitchFamily="34" charset="0"/>
              </a:rPr>
              <a:t>pratiche organizzative permettono di </a:t>
            </a:r>
            <a:r>
              <a:rPr lang="it-IT" altLang="x-none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ri</a:t>
            </a:r>
            <a:r>
              <a:rPr lang="it-IT" altLang="x-none" sz="1800" b="1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it-IT" altLang="x-none" sz="1800" b="1" i="1" dirty="0">
                <a:latin typeface="Calibri" panose="020F0502020204030204" pitchFamily="34" charset="0"/>
                <a:cs typeface="Calibri" panose="020F0502020204030204" pitchFamily="34" charset="0"/>
              </a:rPr>
              <a:t>creare una divisione sociale del lavoro </a:t>
            </a:r>
            <a:r>
              <a:rPr lang="it-IT" altLang="x-none" sz="1800" i="1" dirty="0">
                <a:latin typeface="Calibri" panose="020F0502020204030204" pitchFamily="34" charset="0"/>
                <a:cs typeface="Calibri" panose="020F0502020204030204" pitchFamily="34" charset="0"/>
              </a:rPr>
              <a:t>che si cristallizza nelle organizzazioni in </a:t>
            </a:r>
            <a:r>
              <a:rPr lang="it-IT" altLang="x-none" sz="1800" dirty="0">
                <a:latin typeface="Calibri" panose="020F0502020204030204" pitchFamily="34" charset="0"/>
                <a:cs typeface="Calibri" panose="020F0502020204030204" pitchFamily="34" charset="0"/>
              </a:rPr>
              <a:t>gerarchie e poteri, sulla base dei profili di genere e delle diversità in generale;</a:t>
            </a:r>
          </a:p>
          <a:p>
            <a:endParaRPr lang="en-IT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C6D0DB-D581-AB80-F5B4-5751E80A1DF3}"/>
              </a:ext>
            </a:extLst>
          </p:cNvPr>
          <p:cNvSpPr txBox="1"/>
          <p:nvPr/>
        </p:nvSpPr>
        <p:spPr>
          <a:xfrm>
            <a:off x="4194407" y="2522562"/>
            <a:ext cx="36804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x-none" sz="1800" dirty="0">
                <a:latin typeface="Calibri" panose="020F0502020204030204" pitchFamily="34" charset="0"/>
                <a:cs typeface="Calibri" panose="020F0502020204030204" pitchFamily="34" charset="0"/>
              </a:rPr>
              <a:t>Le </a:t>
            </a:r>
            <a:r>
              <a:rPr lang="it-IT" altLang="x-none" sz="1800" b="1" dirty="0">
                <a:latin typeface="Calibri" panose="020F0502020204030204" pitchFamily="34" charset="0"/>
                <a:cs typeface="Calibri" panose="020F0502020204030204" pitchFamily="34" charset="0"/>
              </a:rPr>
              <a:t>pratiche</a:t>
            </a:r>
            <a:r>
              <a:rPr lang="it-IT" altLang="x-none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x-none" sz="1800" b="1" dirty="0">
                <a:latin typeface="Calibri" panose="020F0502020204030204" pitchFamily="34" charset="0"/>
                <a:cs typeface="Calibri" panose="020F0502020204030204" pitchFamily="34" charset="0"/>
              </a:rPr>
              <a:t>organizzative supportano la </a:t>
            </a:r>
            <a:r>
              <a:rPr lang="it-IT" altLang="x-none" sz="1800" b="1" i="1" dirty="0">
                <a:latin typeface="Calibri" panose="020F0502020204030204" pitchFamily="34" charset="0"/>
                <a:cs typeface="Calibri" panose="020F0502020204030204" pitchFamily="34" charset="0"/>
              </a:rPr>
              <a:t>produzione di simboli</a:t>
            </a:r>
            <a:r>
              <a:rPr lang="it-IT" altLang="x-none" sz="1800" dirty="0">
                <a:latin typeface="Calibri" panose="020F0502020204030204" pitchFamily="34" charset="0"/>
                <a:cs typeface="Calibri" panose="020F0502020204030204" pitchFamily="34" charset="0"/>
              </a:rPr>
              <a:t>, immagini e forme di pensiero che esplicano, giustificano e contrappongono queste divisioni rendendole funzionali alla cultura organizzativa dominante (maschile);</a:t>
            </a:r>
          </a:p>
          <a:p>
            <a:endParaRPr lang="en-IT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F9DD89-242F-E499-08C4-40B928D0AF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1368" y="5046677"/>
            <a:ext cx="2954181" cy="18113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66F5D97-FAED-93F6-3179-6930E5AAAE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841" y="4207064"/>
            <a:ext cx="2281859" cy="17023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1D70D1-1F56-27FD-42AD-D5DE6B2819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9044" y="1411150"/>
            <a:ext cx="2213114" cy="243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0144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4FF6F-A7CE-B5CC-B0DF-E9C03DFAD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it-IT" altLang="x-none" sz="4100" b="1" dirty="0">
                <a:latin typeface="+mn-lt"/>
                <a:cs typeface="Amatic SC" pitchFamily="2" charset="-79"/>
              </a:rPr>
              <a:t>Il ruolo delle pratiche nelle organizzazioni 2/2</a:t>
            </a:r>
            <a:r>
              <a:rPr lang="it-IT" altLang="x-none" sz="4100" dirty="0">
                <a:latin typeface="+mn-lt"/>
                <a:cs typeface="Amatic SC" pitchFamily="2" charset="-79"/>
              </a:rPr>
              <a:t> (</a:t>
            </a:r>
            <a:r>
              <a:rPr lang="it-IT" altLang="x-none" sz="4100" dirty="0" err="1">
                <a:latin typeface="+mn-lt"/>
                <a:cs typeface="Amatic SC" pitchFamily="2" charset="-79"/>
              </a:rPr>
              <a:t>Acker</a:t>
            </a:r>
            <a:r>
              <a:rPr lang="it-IT" altLang="x-none" sz="4100" dirty="0">
                <a:latin typeface="+mn-lt"/>
                <a:cs typeface="Amatic SC" pitchFamily="2" charset="-79"/>
              </a:rPr>
              <a:t>, 1990)</a:t>
            </a:r>
            <a:endParaRPr lang="en-US" altLang="x-none" sz="4100" dirty="0">
              <a:latin typeface="+mn-lt"/>
              <a:cs typeface="Amatic SC" pitchFamily="2" charset="-79"/>
            </a:endParaRPr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>
          <a:xfrm>
            <a:off x="793661" y="2599509"/>
            <a:ext cx="4530898" cy="3639450"/>
          </a:xfrm>
        </p:spPr>
        <p:txBody>
          <a:bodyPr anchor="ctr">
            <a:normAutofit/>
          </a:bodyPr>
          <a:lstStyle/>
          <a:p>
            <a:r>
              <a:rPr lang="it-IT" altLang="x-none" sz="1700">
                <a:latin typeface="Calibri" panose="020F0502020204030204" pitchFamily="34" charset="0"/>
                <a:cs typeface="Calibri" panose="020F0502020204030204" pitchFamily="34" charset="0"/>
              </a:rPr>
              <a:t>Le persone nelle organizzazioni sono spinte a posizionarsi rispetto alle diversità (e al genere in particolare) attraverso </a:t>
            </a:r>
            <a:r>
              <a:rPr lang="it-IT" altLang="x-none" sz="1700" b="1">
                <a:latin typeface="Calibri" panose="020F0502020204030204" pitchFamily="34" charset="0"/>
                <a:cs typeface="Calibri" panose="020F0502020204030204" pitchFamily="34" charset="0"/>
              </a:rPr>
              <a:t>sistemi taciti/simbolici/istituzionali di aspettative </a:t>
            </a:r>
            <a:r>
              <a:rPr lang="it-IT" altLang="x-none" sz="1700">
                <a:latin typeface="Calibri" panose="020F0502020204030204" pitchFamily="34" charset="0"/>
                <a:cs typeface="Calibri" panose="020F0502020204030204" pitchFamily="34" charset="0"/>
              </a:rPr>
              <a:t>rispetto al linguaggio, all’abbigliamento, alla rappresentazione di sé affinché si venga riconosciuti quali membri (</a:t>
            </a:r>
            <a:r>
              <a:rPr lang="it-IT" altLang="it-IT" sz="170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it-IT" altLang="x-none" sz="1700">
                <a:latin typeface="Calibri" panose="020F0502020204030204" pitchFamily="34" charset="0"/>
                <a:cs typeface="Calibri" panose="020F0502020204030204" pitchFamily="34" charset="0"/>
              </a:rPr>
              <a:t>di genere</a:t>
            </a:r>
            <a:r>
              <a:rPr lang="it-IT" altLang="it-IT" sz="1700">
                <a:latin typeface="Calibri" panose="020F0502020204030204" pitchFamily="34" charset="0"/>
                <a:cs typeface="Calibri" panose="020F0502020204030204" pitchFamily="34" charset="0"/>
              </a:rPr>
              <a:t>”)</a:t>
            </a:r>
            <a:r>
              <a:rPr lang="it-IT" altLang="x-none" sz="1700">
                <a:latin typeface="Calibri" panose="020F0502020204030204" pitchFamily="34" charset="0"/>
                <a:cs typeface="Calibri" panose="020F0502020204030204" pitchFamily="34" charset="0"/>
              </a:rPr>
              <a:t> o in relazione ad una certa caratteristica/posizione nell</a:t>
            </a:r>
            <a:r>
              <a:rPr lang="it-IT" altLang="it-IT" sz="1700">
                <a:latin typeface="Calibri" panose="020F0502020204030204" pitchFamily="34" charset="0"/>
                <a:cs typeface="Calibri" panose="020F0502020204030204" pitchFamily="34" charset="0"/>
              </a:rPr>
              <a:t>’</a:t>
            </a:r>
            <a:r>
              <a:rPr lang="it-IT" altLang="x-none" sz="1700">
                <a:latin typeface="Calibri" panose="020F0502020204030204" pitchFamily="34" charset="0"/>
                <a:cs typeface="Calibri" panose="020F0502020204030204" pitchFamily="34" charset="0"/>
              </a:rPr>
              <a:t>organizzazione;</a:t>
            </a:r>
          </a:p>
          <a:p>
            <a:endParaRPr lang="it-IT" altLang="x-none" sz="17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altLang="x-none" sz="1700">
                <a:latin typeface="Calibri" panose="020F0502020204030204" pitchFamily="34" charset="0"/>
                <a:cs typeface="Calibri" panose="020F0502020204030204" pitchFamily="34" charset="0"/>
              </a:rPr>
              <a:t>N.B. Le nostre organizzazioni sono storicizzate e cristallizzate intorno a logiche organizzative misurate sui </a:t>
            </a:r>
            <a:r>
              <a:rPr lang="it-IT" altLang="x-none" sz="1700" b="1">
                <a:latin typeface="Calibri" panose="020F0502020204030204" pitchFamily="34" charset="0"/>
                <a:cs typeface="Calibri" panose="020F0502020204030204" pitchFamily="34" charset="0"/>
              </a:rPr>
              <a:t>tempi, corpi e modelli di desiderio maschili</a:t>
            </a:r>
            <a:r>
              <a:rPr lang="it-IT" altLang="x-none" sz="170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altLang="x-none" sz="17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310A0C-6FAF-9444-ED3E-66A43348B3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1532" y="2900003"/>
            <a:ext cx="5150277" cy="288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588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BBB57-3F65-67F4-10F8-AD0EC53D6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Scegliamo assieme alcune questioni da elaborare didatticamente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C2CC363-8AD3-FA7F-A16D-A5D89180E6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642681"/>
              </p:ext>
            </p:extLst>
          </p:nvPr>
        </p:nvGraphicFramePr>
        <p:xfrm>
          <a:off x="838200" y="1690688"/>
          <a:ext cx="10185399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1094">
                  <a:extLst>
                    <a:ext uri="{9D8B030D-6E8A-4147-A177-3AD203B41FA5}">
                      <a16:colId xmlns:a16="http://schemas.microsoft.com/office/drawing/2014/main" val="941359495"/>
                    </a:ext>
                  </a:extLst>
                </a:gridCol>
                <a:gridCol w="1452282">
                  <a:extLst>
                    <a:ext uri="{9D8B030D-6E8A-4147-A177-3AD203B41FA5}">
                      <a16:colId xmlns:a16="http://schemas.microsoft.com/office/drawing/2014/main" val="1699513184"/>
                    </a:ext>
                  </a:extLst>
                </a:gridCol>
                <a:gridCol w="5582023">
                  <a:extLst>
                    <a:ext uri="{9D8B030D-6E8A-4147-A177-3AD203B41FA5}">
                      <a16:colId xmlns:a16="http://schemas.microsoft.com/office/drawing/2014/main" val="5955213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Questione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Tutor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Metodo/i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74999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Settori produttivi</a:t>
                      </a:r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Laura G.</a:t>
                      </a:r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l.gigli3@</a:t>
                      </a:r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Società di persone e di capitali</a:t>
                      </a:r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Laura R.</a:t>
                      </a:r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l.ragni8@studenti.unimc.it</a:t>
                      </a:r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66462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Comunicazione interna</a:t>
                      </a:r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Antonella</a:t>
                      </a:r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Antonella.dimaso8@gmail.com</a:t>
                      </a:r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1382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Bilancio di esercizio</a:t>
                      </a:r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Alessandro</a:t>
                      </a:r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/>
                        <a:t>a.rambelli</a:t>
                      </a:r>
                      <a:r>
                        <a:rPr lang="it-IT" dirty="0"/>
                        <a:t>@</a:t>
                      </a:r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3812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Leasing</a:t>
                      </a:r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Francesca</a:t>
                      </a:r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/>
                        <a:t>f.marziali9@</a:t>
                      </a:r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69084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67772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CBF7A5-1874-18F5-7DC4-30EDE5CC8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IT" b="1" dirty="0">
                <a:solidFill>
                  <a:srgbClr val="FFFFFF"/>
                </a:solidFill>
              </a:rPr>
              <a:t>Prospettiva Moderna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1E036-6205-F31B-0159-A77EE9AEF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lnSpcReduction="10000"/>
          </a:bodyPr>
          <a:lstStyle/>
          <a:p>
            <a:r>
              <a:rPr lang="en-IT" dirty="0"/>
              <a:t>Adam Smith: la fabbrica degli spilli (anche la signora Raku)</a:t>
            </a:r>
          </a:p>
          <a:p>
            <a:r>
              <a:rPr lang="en-IT" dirty="0"/>
              <a:t>Karl Marx: il problema del ”potere” e del “conflitto sociale”</a:t>
            </a:r>
          </a:p>
          <a:p>
            <a:r>
              <a:rPr lang="en-IT" dirty="0"/>
              <a:t>Durkheim: organizzazione formale ed informale</a:t>
            </a:r>
          </a:p>
          <a:p>
            <a:r>
              <a:rPr lang="en-IT" dirty="0"/>
              <a:t>Max Weber: potere tradizionale, carismatico, razionale-legale (burocrazia dalle organizzazioni industriali alla società, rischio </a:t>
            </a:r>
            <a:r>
              <a:rPr lang="en-IT" i="1" dirty="0"/>
              <a:t>iron cage</a:t>
            </a:r>
            <a:r>
              <a:rPr lang="en-IT" dirty="0"/>
              <a:t>)</a:t>
            </a:r>
          </a:p>
          <a:p>
            <a:r>
              <a:rPr lang="en-IT" dirty="0"/>
              <a:t>Taylor, Fayol, Barnard</a:t>
            </a:r>
          </a:p>
          <a:p>
            <a:r>
              <a:rPr lang="en-IT" dirty="0"/>
              <a:t>Bertalanffy (macro/meso/micro)</a:t>
            </a:r>
          </a:p>
          <a:p>
            <a:r>
              <a:rPr lang="en-IT" dirty="0"/>
              <a:t>Tavistock Institute (Human relations)</a:t>
            </a:r>
          </a:p>
          <a:p>
            <a:endParaRPr lang="en-IT" dirty="0"/>
          </a:p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544804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98E5D2-0B74-0B12-5161-98F9057EEF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692" b="600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6971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CBF7A5-1874-18F5-7DC4-30EDE5CC8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IT" b="1" dirty="0">
                <a:solidFill>
                  <a:srgbClr val="FFFFFF"/>
                </a:solidFill>
              </a:rPr>
              <a:t>ProspsettivaSimbolica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1E036-6205-F31B-0159-A77EE9AEF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IT" dirty="0"/>
              <a:t>Thomas: la profezia che si auto avvera</a:t>
            </a:r>
          </a:p>
          <a:p>
            <a:r>
              <a:rPr lang="en-IT" dirty="0"/>
              <a:t>Berger &amp; Luckmann: ordine sociale dipende dalle interpretazioni (costruzione sociale: esteriorizzazione, oggettivizzazione, interiorizzazione)</a:t>
            </a:r>
          </a:p>
          <a:p>
            <a:r>
              <a:rPr lang="en-IT" dirty="0"/>
              <a:t>Weick: O. assumono forma delle mappe cognitive dei componenti (</a:t>
            </a:r>
            <a:r>
              <a:rPr lang="en-IT" i="1" dirty="0"/>
              <a:t>organizing; enactment, sensemaking</a:t>
            </a:r>
            <a:r>
              <a:rPr lang="en-IT" dirty="0"/>
              <a:t>)</a:t>
            </a:r>
          </a:p>
          <a:p>
            <a:r>
              <a:rPr lang="en-IT" dirty="0"/>
              <a:t>Selznick: organizzazione e istituzione, neoistituzionalismo</a:t>
            </a:r>
          </a:p>
          <a:p>
            <a:r>
              <a:rPr lang="en-IT" dirty="0"/>
              <a:t>Geertz: cultura, una scienza interpretativa in cerca di significati </a:t>
            </a:r>
            <a:r>
              <a:rPr lang="en-IT" i="1" dirty="0"/>
              <a:t>(thick description</a:t>
            </a:r>
            <a:r>
              <a:rPr lang="en-IT" dirty="0"/>
              <a:t>) </a:t>
            </a:r>
          </a:p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36726712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6C0C7E-37D3-C93D-D10E-0D0E117D1A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6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E7EA6E4-FD32-6CEE-B938-B35109BC48A5}"/>
              </a:ext>
            </a:extLst>
          </p:cNvPr>
          <p:cNvSpPr txBox="1"/>
          <p:nvPr/>
        </p:nvSpPr>
        <p:spPr>
          <a:xfrm>
            <a:off x="8051800" y="6134100"/>
            <a:ext cx="372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>
                <a:solidFill>
                  <a:schemeClr val="bg1"/>
                </a:solidFill>
              </a:rPr>
              <a:t>Venere di Willendorf, 24-26k anni fa</a:t>
            </a:r>
          </a:p>
        </p:txBody>
      </p:sp>
    </p:spTree>
    <p:extLst>
      <p:ext uri="{BB962C8B-B14F-4D97-AF65-F5344CB8AC3E}">
        <p14:creationId xmlns:p14="http://schemas.microsoft.com/office/powerpoint/2010/main" val="28485327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CBF7A5-1874-18F5-7DC4-30EDE5CC8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69" y="1198418"/>
            <a:ext cx="3480438" cy="4461163"/>
          </a:xfrm>
        </p:spPr>
        <p:txBody>
          <a:bodyPr>
            <a:normAutofit/>
          </a:bodyPr>
          <a:lstStyle/>
          <a:p>
            <a:r>
              <a:rPr lang="en-IT" b="1" dirty="0">
                <a:solidFill>
                  <a:srgbClr val="FFFFFF"/>
                </a:solidFill>
              </a:rPr>
              <a:t>Prospettiva Postmoderna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1E036-6205-F31B-0159-A77EE9AEF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lnSpcReduction="10000"/>
          </a:bodyPr>
          <a:lstStyle/>
          <a:p>
            <a:r>
              <a:rPr lang="en-IT" dirty="0"/>
              <a:t>Van Maanen: </a:t>
            </a:r>
            <a:r>
              <a:rPr lang="en-IT" i="1" dirty="0"/>
              <a:t>Storytelling</a:t>
            </a:r>
            <a:r>
              <a:rPr lang="en-IT" dirty="0"/>
              <a:t>, realiste, confessionali, impressioniste</a:t>
            </a:r>
          </a:p>
          <a:p>
            <a:r>
              <a:rPr lang="en-IT" dirty="0"/>
              <a:t>Clifford e Marcus: </a:t>
            </a:r>
            <a:r>
              <a:rPr lang="en-IT" i="1" dirty="0"/>
              <a:t>multisited ethnography</a:t>
            </a:r>
          </a:p>
          <a:p>
            <a:r>
              <a:rPr lang="en-IT" dirty="0"/>
              <a:t>Antropologia: rischio della pazialità e del neocolonialismo</a:t>
            </a:r>
          </a:p>
          <a:p>
            <a:r>
              <a:rPr lang="en-IT" dirty="0"/>
              <a:t>Lyotard: “La condizione postmoderna” Mito del progresso la grande narrazione</a:t>
            </a:r>
          </a:p>
          <a:p>
            <a:r>
              <a:rPr lang="en-IT" dirty="0"/>
              <a:t>L</a:t>
            </a:r>
            <a:r>
              <a:rPr lang="en-GB" dirty="0"/>
              <a:t>a</a:t>
            </a:r>
            <a:r>
              <a:rPr lang="en-IT" dirty="0"/>
              <a:t>tour: scienza e tecnologia esito di processi sociali. </a:t>
            </a:r>
            <a:r>
              <a:rPr lang="en-IT" i="1" dirty="0"/>
              <a:t>Network </a:t>
            </a:r>
            <a:r>
              <a:rPr lang="en-IT" dirty="0"/>
              <a:t>umani e non-umani, repubblica degli oggetti </a:t>
            </a:r>
          </a:p>
          <a:p>
            <a:r>
              <a:rPr lang="en-IT" dirty="0"/>
              <a:t>Foucault: conoscenza e potere</a:t>
            </a:r>
          </a:p>
          <a:p>
            <a:r>
              <a:rPr lang="en-IT" dirty="0"/>
              <a:t>Donna Haraway: Linguaggio e minoranze, cyborg (inclusione e diversity management*)</a:t>
            </a:r>
          </a:p>
          <a:p>
            <a:endParaRPr lang="en-IT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D4A903-D098-F536-7D24-EAF198DA99DB}"/>
              </a:ext>
            </a:extLst>
          </p:cNvPr>
          <p:cNvSpPr txBox="1"/>
          <p:nvPr/>
        </p:nvSpPr>
        <p:spPr>
          <a:xfrm>
            <a:off x="3730752" y="6144458"/>
            <a:ext cx="5586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*Il 28 marzo incon tro su diversity manag</a:t>
            </a:r>
            <a:r>
              <a:rPr lang="en-GB" dirty="0"/>
              <a:t>e</a:t>
            </a:r>
            <a:r>
              <a:rPr lang="en-IT" dirty="0"/>
              <a:t>ment… </a:t>
            </a:r>
          </a:p>
        </p:txBody>
      </p:sp>
    </p:spTree>
    <p:extLst>
      <p:ext uri="{BB962C8B-B14F-4D97-AF65-F5344CB8AC3E}">
        <p14:creationId xmlns:p14="http://schemas.microsoft.com/office/powerpoint/2010/main" val="31516262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2AFE7D-ED04-8432-292F-7E1FA0C28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967" y="643466"/>
            <a:ext cx="9564065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653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contenuto 16"/>
          <p:cNvSpPr>
            <a:spLocks noGrp="1"/>
          </p:cNvSpPr>
          <p:nvPr>
            <p:ph sz="quarter" idx="14"/>
          </p:nvPr>
        </p:nvSpPr>
        <p:spPr>
          <a:xfrm>
            <a:off x="9476367" y="2856214"/>
            <a:ext cx="2257048" cy="735013"/>
          </a:xfrm>
        </p:spPr>
        <p:txBody>
          <a:bodyPr rtlCol="0"/>
          <a:lstStyle/>
          <a:p>
            <a:pPr rtl="0"/>
            <a:r>
              <a:rPr lang="it-IT" sz="1800" dirty="0"/>
              <a:t>Dialogo, confronto, materiali, esperienze</a:t>
            </a:r>
          </a:p>
        </p:txBody>
      </p:sp>
      <p:pic>
        <p:nvPicPr>
          <p:cNvPr id="33" name="Segnaposto contenuto 32"/>
          <p:cNvPicPr>
            <a:picLocks noGrp="1" noChangeAspect="1"/>
          </p:cNvPicPr>
          <p:nvPr>
            <p:ph sz="quarter" idx="18"/>
          </p:nvPr>
        </p:nvPicPr>
        <p:blipFill>
          <a:blip r:embed="rId3"/>
          <a:stretch>
            <a:fillRect/>
          </a:stretch>
        </p:blipFill>
        <p:spPr>
          <a:xfrm>
            <a:off x="9646778" y="1471286"/>
            <a:ext cx="1916226" cy="1135377"/>
          </a:xfrm>
          <a:prstGeom prst="rect">
            <a:avLst/>
          </a:prstGeom>
        </p:spPr>
      </p:pic>
      <p:sp>
        <p:nvSpPr>
          <p:cNvPr id="16" name="Segnaposto contenuto 15"/>
          <p:cNvSpPr>
            <a:spLocks noGrp="1"/>
          </p:cNvSpPr>
          <p:nvPr>
            <p:ph sz="quarter" idx="13"/>
          </p:nvPr>
        </p:nvSpPr>
        <p:spPr>
          <a:xfrm>
            <a:off x="7004430" y="4215021"/>
            <a:ext cx="2926969" cy="1210109"/>
          </a:xfrm>
        </p:spPr>
        <p:txBody>
          <a:bodyPr rtlCol="0"/>
          <a:lstStyle/>
          <a:p>
            <a:pPr rtl="0"/>
            <a:r>
              <a:rPr lang="it-IT" sz="1800" dirty="0"/>
              <a:t>Tecnologie, genere, inclusione, modelli innovativi: esplorare nuovi percorsi</a:t>
            </a:r>
          </a:p>
        </p:txBody>
      </p:sp>
      <p:pic>
        <p:nvPicPr>
          <p:cNvPr id="34" name="Segnaposto contenuto 33"/>
          <p:cNvPicPr>
            <a:picLocks noGrp="1" noChangeAspect="1"/>
          </p:cNvPicPr>
          <p:nvPr>
            <p:ph sz="quarter" idx="17"/>
          </p:nvPr>
        </p:nvPicPr>
        <p:blipFill>
          <a:blip r:embed="rId4"/>
          <a:stretch>
            <a:fillRect/>
          </a:stretch>
        </p:blipFill>
        <p:spPr>
          <a:xfrm>
            <a:off x="5335360" y="1285631"/>
            <a:ext cx="1495085" cy="1250988"/>
          </a:xfrm>
          <a:prstGeom prst="rect">
            <a:avLst/>
          </a:prstGeom>
        </p:spPr>
      </p:pic>
      <p:sp>
        <p:nvSpPr>
          <p:cNvPr id="15" name="Segnaposto contenuto 14"/>
          <p:cNvSpPr>
            <a:spLocks noGrp="1"/>
          </p:cNvSpPr>
          <p:nvPr>
            <p:ph sz="quarter" idx="12"/>
          </p:nvPr>
        </p:nvSpPr>
        <p:spPr>
          <a:xfrm>
            <a:off x="4394200" y="2598127"/>
            <a:ext cx="3657600" cy="993101"/>
          </a:xfrm>
        </p:spPr>
        <p:txBody>
          <a:bodyPr rtlCol="0"/>
          <a:lstStyle/>
          <a:p>
            <a:pPr rtl="0"/>
            <a:r>
              <a:rPr lang="it-IT" sz="1800" dirty="0"/>
              <a:t>Mettere al centro l’</a:t>
            </a:r>
            <a:r>
              <a:rPr lang="it-IT" sz="1800" i="1" dirty="0" err="1"/>
              <a:t>organizing</a:t>
            </a:r>
            <a:r>
              <a:rPr lang="it-IT" sz="1800" dirty="0"/>
              <a:t> anche nel metodo affinché le persone siano valorizzate nella differenza </a:t>
            </a:r>
          </a:p>
        </p:txBody>
      </p:sp>
      <p:pic>
        <p:nvPicPr>
          <p:cNvPr id="30" name="Segnaposto contenuto 29"/>
          <p:cNvPicPr>
            <a:picLocks noGrp="1" noChangeAspect="1"/>
          </p:cNvPicPr>
          <p:nvPr>
            <p:ph sz="quarter" idx="16"/>
          </p:nvPr>
        </p:nvPicPr>
        <p:blipFill>
          <a:blip r:embed="rId5"/>
          <a:stretch>
            <a:fillRect/>
          </a:stretch>
        </p:blipFill>
        <p:spPr>
          <a:xfrm>
            <a:off x="2981855" y="5067687"/>
            <a:ext cx="1773368" cy="1180096"/>
          </a:xfrm>
          <a:prstGeom prst="rect">
            <a:avLst/>
          </a:prstGeom>
        </p:spPr>
      </p:pic>
      <p:sp>
        <p:nvSpPr>
          <p:cNvPr id="3" name="Segnaposto contenuto 2"/>
          <p:cNvSpPr>
            <a:spLocks noGrp="1"/>
          </p:cNvSpPr>
          <p:nvPr>
            <p:ph sz="quarter" idx="11"/>
          </p:nvPr>
        </p:nvSpPr>
        <p:spPr>
          <a:xfrm>
            <a:off x="2493819" y="4215021"/>
            <a:ext cx="2667559" cy="852666"/>
          </a:xfrm>
        </p:spPr>
        <p:txBody>
          <a:bodyPr rtlCol="0"/>
          <a:lstStyle/>
          <a:p>
            <a:pPr rtl="0"/>
            <a:r>
              <a:rPr lang="it-IT" sz="1800" dirty="0"/>
              <a:t>Allenamento alla consapevolezza della pluralità organizzativa</a:t>
            </a:r>
          </a:p>
        </p:txBody>
      </p:sp>
      <p:pic>
        <p:nvPicPr>
          <p:cNvPr id="29" name="Segnaposto contenuto 28"/>
          <p:cNvPicPr>
            <a:picLocks noGrp="1" noChangeAspect="1"/>
          </p:cNvPicPr>
          <p:nvPr>
            <p:ph sz="quarter" idx="15"/>
          </p:nvPr>
        </p:nvPicPr>
        <p:blipFill>
          <a:blip r:embed="rId6"/>
          <a:stretch>
            <a:fillRect/>
          </a:stretch>
        </p:blipFill>
        <p:spPr>
          <a:xfrm>
            <a:off x="874017" y="1260748"/>
            <a:ext cx="1471028" cy="1471028"/>
          </a:xfrm>
          <a:prstGeom prst="rect">
            <a:avLst/>
          </a:prstGeom>
        </p:spPr>
      </p:pic>
      <p:sp>
        <p:nvSpPr>
          <p:cNvPr id="2" name="Segnaposto contenuto 1"/>
          <p:cNvSpPr>
            <a:spLocks noGrp="1"/>
          </p:cNvSpPr>
          <p:nvPr>
            <p:ph sz="quarter" idx="10"/>
          </p:nvPr>
        </p:nvSpPr>
        <p:spPr>
          <a:xfrm>
            <a:off x="350527" y="2731775"/>
            <a:ext cx="2518009" cy="993101"/>
          </a:xfrm>
        </p:spPr>
        <p:txBody>
          <a:bodyPr rtlCol="0"/>
          <a:lstStyle/>
          <a:p>
            <a:pPr rtl="0"/>
            <a:r>
              <a:rPr lang="it-IT" sz="1800" dirty="0"/>
              <a:t>Strumenti di contenuto per lo sviluppo della formazione all’OA</a:t>
            </a:r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546498" y="7480"/>
            <a:ext cx="10515600" cy="735013"/>
          </a:xfrm>
        </p:spPr>
        <p:txBody>
          <a:bodyPr rtlCol="0">
            <a:noAutofit/>
          </a:bodyPr>
          <a:lstStyle/>
          <a:p>
            <a:pPr rtl="0"/>
            <a:r>
              <a:rPr lang="it-IT" sz="2400" b="1" dirty="0"/>
              <a:t>OBIETTIVI Corso esperienziale su</a:t>
            </a:r>
            <a:br>
              <a:rPr lang="it-IT" sz="2400" b="1" dirty="0"/>
            </a:br>
            <a:r>
              <a:rPr lang="it-IT" sz="2400" b="1" dirty="0"/>
              <a:t>PREGIUDIZI INCONSAPEVOLI - UNCONSCIOUS BIAS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5804298" y="5067687"/>
            <a:ext cx="557213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sz="1350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02908" y="5301297"/>
            <a:ext cx="1886684" cy="94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9326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CBF7A5-1874-18F5-7DC4-30EDE5CC8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69" y="1198418"/>
            <a:ext cx="3480438" cy="4461163"/>
          </a:xfrm>
        </p:spPr>
        <p:txBody>
          <a:bodyPr>
            <a:normAutofit/>
          </a:bodyPr>
          <a:lstStyle/>
          <a:p>
            <a:r>
              <a:rPr lang="en-IT" b="1" dirty="0">
                <a:solidFill>
                  <a:srgbClr val="FFFFFF"/>
                </a:solidFill>
              </a:rPr>
              <a:t>Prospettiva del Cyber-capitalismo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1E036-6205-F31B-0159-A77EE9AEF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9722" y="319088"/>
            <a:ext cx="6954077" cy="5857875"/>
          </a:xfrm>
        </p:spPr>
        <p:txBody>
          <a:bodyPr anchor="ctr">
            <a:normAutofit/>
          </a:bodyPr>
          <a:lstStyle/>
          <a:p>
            <a:r>
              <a:rPr lang="en-GB" dirty="0"/>
              <a:t>Shoshana </a:t>
            </a:r>
            <a:r>
              <a:rPr lang="en-GB" dirty="0" err="1"/>
              <a:t>Zuboff</a:t>
            </a:r>
            <a:r>
              <a:rPr lang="en-GB" dirty="0"/>
              <a:t>: </a:t>
            </a:r>
            <a:r>
              <a:rPr lang="en-GB" dirty="0" err="1"/>
              <a:t>capitalismo</a:t>
            </a:r>
            <a:r>
              <a:rPr lang="en-GB" dirty="0"/>
              <a:t> </a:t>
            </a:r>
            <a:r>
              <a:rPr lang="en-GB" dirty="0" err="1"/>
              <a:t>della</a:t>
            </a:r>
            <a:r>
              <a:rPr lang="en-GB" dirty="0"/>
              <a:t> </a:t>
            </a:r>
            <a:r>
              <a:rPr lang="en-GB" dirty="0" err="1"/>
              <a:t>sorveglianza</a:t>
            </a:r>
            <a:endParaRPr lang="en-GB" dirty="0"/>
          </a:p>
          <a:p>
            <a:endParaRPr lang="en-GB" dirty="0"/>
          </a:p>
          <a:p>
            <a:r>
              <a:rPr lang="en-IT" dirty="0"/>
              <a:t>Science and Technologies Studies (STS): la scienza non è democratica</a:t>
            </a:r>
          </a:p>
          <a:p>
            <a:endParaRPr lang="en-IT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D4A903-D098-F536-7D24-EAF198DA99DB}"/>
              </a:ext>
            </a:extLst>
          </p:cNvPr>
          <p:cNvSpPr txBox="1"/>
          <p:nvPr/>
        </p:nvSpPr>
        <p:spPr>
          <a:xfrm>
            <a:off x="3730752" y="6144458"/>
            <a:ext cx="5586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*Il 28 marzo incon tro su diversity manag</a:t>
            </a:r>
            <a:r>
              <a:rPr lang="en-GB" dirty="0"/>
              <a:t>e</a:t>
            </a:r>
            <a:r>
              <a:rPr lang="en-IT" dirty="0"/>
              <a:t>ment… </a:t>
            </a:r>
          </a:p>
        </p:txBody>
      </p:sp>
    </p:spTree>
    <p:extLst>
      <p:ext uri="{BB962C8B-B14F-4D97-AF65-F5344CB8AC3E}">
        <p14:creationId xmlns:p14="http://schemas.microsoft.com/office/powerpoint/2010/main" val="6855080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B3AA7F8-3B72-CBC6-1F1B-DEBD9AE91C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841" b="158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9603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9C8D9-42C0-F013-4388-B6575DE88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8CE3BA1-38B2-AAB9-44F8-CFD636D7F2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58616" y="-112542"/>
            <a:ext cx="12491442" cy="771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1579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C775C3A-CF3B-CF2E-55B8-3C27D00375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26" r="-1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6349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BB0AE-112C-7174-5F58-E29A058D6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812CF-C618-8181-E175-1C4B310FE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Scegliamo assieme alcune questioni da elaborare didatticamente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654F49C-AB0A-37CC-4627-466BB2B96F1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690688"/>
          <a:ext cx="10185399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1900">
                  <a:extLst>
                    <a:ext uri="{9D8B030D-6E8A-4147-A177-3AD203B41FA5}">
                      <a16:colId xmlns:a16="http://schemas.microsoft.com/office/drawing/2014/main" val="941359495"/>
                    </a:ext>
                  </a:extLst>
                </a:gridCol>
                <a:gridCol w="3378200">
                  <a:extLst>
                    <a:ext uri="{9D8B030D-6E8A-4147-A177-3AD203B41FA5}">
                      <a16:colId xmlns:a16="http://schemas.microsoft.com/office/drawing/2014/main" val="1699513184"/>
                    </a:ext>
                  </a:extLst>
                </a:gridCol>
                <a:gridCol w="3035299">
                  <a:extLst>
                    <a:ext uri="{9D8B030D-6E8A-4147-A177-3AD203B41FA5}">
                      <a16:colId xmlns:a16="http://schemas.microsoft.com/office/drawing/2014/main" val="5955213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Questione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Tutor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Metodo/i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74999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66462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1382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3812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69084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23413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9003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99429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898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9978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25232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80661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00BBBB-19C5-D5CD-D055-A49726D0E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771" y="419035"/>
            <a:ext cx="10764456" cy="627660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502229-E90E-A6B8-926D-38BAFD076895}"/>
              </a:ext>
            </a:extLst>
          </p:cNvPr>
          <p:cNvSpPr txBox="1"/>
          <p:nvPr/>
        </p:nvSpPr>
        <p:spPr>
          <a:xfrm>
            <a:off x="713771" y="5791200"/>
            <a:ext cx="11117179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T" b="1" dirty="0"/>
              <a:t>MICRO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FB7927-8657-9298-C1DE-E06D8E683250}"/>
              </a:ext>
            </a:extLst>
          </p:cNvPr>
          <p:cNvSpPr txBox="1"/>
          <p:nvPr/>
        </p:nvSpPr>
        <p:spPr>
          <a:xfrm>
            <a:off x="713770" y="2735786"/>
            <a:ext cx="11117179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T" b="1" dirty="0"/>
              <a:t>Meso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3205D7-0936-FB9E-AE28-B2C585C1FC5E}"/>
              </a:ext>
            </a:extLst>
          </p:cNvPr>
          <p:cNvSpPr txBox="1"/>
          <p:nvPr/>
        </p:nvSpPr>
        <p:spPr>
          <a:xfrm>
            <a:off x="537409" y="49703"/>
            <a:ext cx="11117179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T" b="1" dirty="0"/>
              <a:t>Macro</a:t>
            </a:r>
          </a:p>
        </p:txBody>
      </p:sp>
    </p:spTree>
    <p:extLst>
      <p:ext uri="{BB962C8B-B14F-4D97-AF65-F5344CB8AC3E}">
        <p14:creationId xmlns:p14="http://schemas.microsoft.com/office/powerpoint/2010/main" val="16251756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E5FEC-22C4-224B-6E36-511D3AEBD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T" dirty="0"/>
              <a:t>Diversità e differenze nelle organizzazioni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76559B-836A-B5DB-7F91-5274BCF0CB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852F5F-DB31-354F-C066-1A6DD01A571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8B38651F-2CDB-C131-3E85-508B125BF6B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1902" r="21902"/>
          <a:stretch>
            <a:fillRect/>
          </a:stretch>
        </p:blipFill>
        <p:spPr>
          <a:xfrm>
            <a:off x="6227852" y="912576"/>
            <a:ext cx="5583148" cy="5290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1606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Oval 2"/>
          <p:cNvSpPr>
            <a:spLocks noChangeArrowheads="1"/>
          </p:cNvSpPr>
          <p:nvPr/>
        </p:nvSpPr>
        <p:spPr bwMode="auto">
          <a:xfrm>
            <a:off x="5568462" y="3112478"/>
            <a:ext cx="971550" cy="79130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1245" b="1"/>
          </a:p>
        </p:txBody>
      </p:sp>
      <p:sp>
        <p:nvSpPr>
          <p:cNvPr id="9219" name="Oval 3"/>
          <p:cNvSpPr>
            <a:spLocks noChangeArrowheads="1"/>
          </p:cNvSpPr>
          <p:nvPr/>
        </p:nvSpPr>
        <p:spPr bwMode="auto">
          <a:xfrm>
            <a:off x="4953000" y="2690449"/>
            <a:ext cx="2228850" cy="168812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1245" b="1"/>
          </a:p>
        </p:txBody>
      </p:sp>
      <p:sp>
        <p:nvSpPr>
          <p:cNvPr id="9220" name="Oval 4"/>
          <p:cNvSpPr>
            <a:spLocks noChangeArrowheads="1"/>
          </p:cNvSpPr>
          <p:nvPr/>
        </p:nvSpPr>
        <p:spPr bwMode="auto">
          <a:xfrm>
            <a:off x="4152901" y="2110157"/>
            <a:ext cx="3886200" cy="29289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1245" b="1"/>
          </a:p>
        </p:txBody>
      </p:sp>
      <p:sp>
        <p:nvSpPr>
          <p:cNvPr id="9221" name="Oval 5"/>
          <p:cNvSpPr>
            <a:spLocks noChangeArrowheads="1"/>
          </p:cNvSpPr>
          <p:nvPr/>
        </p:nvSpPr>
        <p:spPr bwMode="auto">
          <a:xfrm>
            <a:off x="3241965" y="1386916"/>
            <a:ext cx="5708072" cy="436734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1500"/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5589345" y="3293386"/>
            <a:ext cx="96715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sz="1200" b="1" i="1" dirty="0">
                <a:solidFill>
                  <a:srgbClr val="FF0000"/>
                </a:solidFill>
              </a:rPr>
              <a:t>PERSONALITA’</a:t>
            </a:r>
            <a:endParaRPr lang="it-IT" altLang="it-IT" sz="1200" b="1" dirty="0">
              <a:solidFill>
                <a:srgbClr val="FF0000"/>
              </a:solidFill>
            </a:endParaRPr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>
            <a:off x="3352800" y="3481754"/>
            <a:ext cx="800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1245"/>
          </a:p>
        </p:txBody>
      </p:sp>
      <p:sp>
        <p:nvSpPr>
          <p:cNvPr id="9224" name="Line 8"/>
          <p:cNvSpPr>
            <a:spLocks noChangeShapeType="1"/>
          </p:cNvSpPr>
          <p:nvPr/>
        </p:nvSpPr>
        <p:spPr bwMode="auto">
          <a:xfrm>
            <a:off x="8039100" y="3534508"/>
            <a:ext cx="800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1245"/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H="1">
            <a:off x="6056437" y="5035002"/>
            <a:ext cx="39563" cy="7192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1245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>
            <a:off x="4267200" y="1951895"/>
            <a:ext cx="457200" cy="58029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1245" b="1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>
            <a:off x="7461963" y="4657902"/>
            <a:ext cx="514350" cy="52753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1245" b="1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V="1">
            <a:off x="7410451" y="1951895"/>
            <a:ext cx="514350" cy="52753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1245" b="1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V="1">
            <a:off x="4183077" y="4600924"/>
            <a:ext cx="514350" cy="52753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1245" b="1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>
            <a:off x="5410203" y="2215663"/>
            <a:ext cx="316523" cy="52753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1245" b="1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 flipH="1">
            <a:off x="6412526" y="2215663"/>
            <a:ext cx="369277" cy="52753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1245" b="1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 flipV="1">
            <a:off x="6992816" y="2743203"/>
            <a:ext cx="742950" cy="31652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1245" b="1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>
            <a:off x="7151078" y="3745524"/>
            <a:ext cx="791308" cy="21101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1245" b="1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>
            <a:off x="6834555" y="4167555"/>
            <a:ext cx="422031" cy="4747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1245" b="1"/>
          </a:p>
        </p:txBody>
      </p:sp>
      <p:sp>
        <p:nvSpPr>
          <p:cNvPr id="9235" name="Line 19"/>
          <p:cNvSpPr>
            <a:spLocks noChangeShapeType="1"/>
          </p:cNvSpPr>
          <p:nvPr/>
        </p:nvSpPr>
        <p:spPr bwMode="auto">
          <a:xfrm flipH="1">
            <a:off x="5832231" y="4378571"/>
            <a:ext cx="52754" cy="52753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1245" b="1"/>
          </a:p>
        </p:txBody>
      </p:sp>
      <p:sp>
        <p:nvSpPr>
          <p:cNvPr id="9236" name="Line 20"/>
          <p:cNvSpPr>
            <a:spLocks noChangeShapeType="1"/>
          </p:cNvSpPr>
          <p:nvPr/>
        </p:nvSpPr>
        <p:spPr bwMode="auto">
          <a:xfrm>
            <a:off x="4460631" y="2743203"/>
            <a:ext cx="685800" cy="31652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1245" b="1"/>
          </a:p>
        </p:txBody>
      </p:sp>
      <p:sp>
        <p:nvSpPr>
          <p:cNvPr id="9237" name="Line 21"/>
          <p:cNvSpPr>
            <a:spLocks noChangeShapeType="1"/>
          </p:cNvSpPr>
          <p:nvPr/>
        </p:nvSpPr>
        <p:spPr bwMode="auto">
          <a:xfrm flipV="1">
            <a:off x="4196864" y="3640018"/>
            <a:ext cx="756139" cy="15826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1245" b="1"/>
          </a:p>
        </p:txBody>
      </p:sp>
      <p:sp>
        <p:nvSpPr>
          <p:cNvPr id="9238" name="Line 22"/>
          <p:cNvSpPr>
            <a:spLocks noChangeShapeType="1"/>
          </p:cNvSpPr>
          <p:nvPr/>
        </p:nvSpPr>
        <p:spPr bwMode="auto">
          <a:xfrm flipV="1">
            <a:off x="4618894" y="3956540"/>
            <a:ext cx="474784" cy="4747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1245" b="1"/>
          </a:p>
        </p:txBody>
      </p:sp>
      <p:sp>
        <p:nvSpPr>
          <p:cNvPr id="9239" name="Line 23"/>
          <p:cNvSpPr>
            <a:spLocks noChangeShapeType="1"/>
          </p:cNvSpPr>
          <p:nvPr/>
        </p:nvSpPr>
        <p:spPr bwMode="auto">
          <a:xfrm>
            <a:off x="4989271" y="3323494"/>
            <a:ext cx="579193" cy="10550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1245" b="1"/>
          </a:p>
        </p:txBody>
      </p:sp>
      <p:sp>
        <p:nvSpPr>
          <p:cNvPr id="9240" name="Line 24"/>
          <p:cNvSpPr>
            <a:spLocks noChangeShapeType="1"/>
          </p:cNvSpPr>
          <p:nvPr/>
        </p:nvSpPr>
        <p:spPr bwMode="auto">
          <a:xfrm flipV="1">
            <a:off x="6518031" y="3323494"/>
            <a:ext cx="633046" cy="10550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1245" b="1"/>
          </a:p>
        </p:txBody>
      </p:sp>
      <p:sp>
        <p:nvSpPr>
          <p:cNvPr id="9241" name="Line 25"/>
          <p:cNvSpPr>
            <a:spLocks noChangeShapeType="1"/>
          </p:cNvSpPr>
          <p:nvPr/>
        </p:nvSpPr>
        <p:spPr bwMode="auto">
          <a:xfrm>
            <a:off x="5524502" y="2795957"/>
            <a:ext cx="307731" cy="36927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1245" b="1"/>
          </a:p>
        </p:txBody>
      </p:sp>
      <p:sp>
        <p:nvSpPr>
          <p:cNvPr id="9242" name="Line 26"/>
          <p:cNvSpPr>
            <a:spLocks noChangeShapeType="1"/>
          </p:cNvSpPr>
          <p:nvPr/>
        </p:nvSpPr>
        <p:spPr bwMode="auto">
          <a:xfrm flipH="1">
            <a:off x="6307017" y="2795957"/>
            <a:ext cx="303335" cy="36927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1245" b="1"/>
          </a:p>
        </p:txBody>
      </p:sp>
      <p:sp>
        <p:nvSpPr>
          <p:cNvPr id="9243" name="Line 27"/>
          <p:cNvSpPr>
            <a:spLocks noChangeShapeType="1"/>
          </p:cNvSpPr>
          <p:nvPr/>
        </p:nvSpPr>
        <p:spPr bwMode="auto">
          <a:xfrm flipH="1">
            <a:off x="5410203" y="3851033"/>
            <a:ext cx="369277" cy="36927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1245" b="1"/>
          </a:p>
        </p:txBody>
      </p:sp>
      <p:sp>
        <p:nvSpPr>
          <p:cNvPr id="9244" name="Line 28"/>
          <p:cNvSpPr>
            <a:spLocks noChangeShapeType="1"/>
          </p:cNvSpPr>
          <p:nvPr/>
        </p:nvSpPr>
        <p:spPr bwMode="auto">
          <a:xfrm>
            <a:off x="6201509" y="3903786"/>
            <a:ext cx="263769" cy="42203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1245" b="1"/>
          </a:p>
        </p:txBody>
      </p:sp>
      <p:sp>
        <p:nvSpPr>
          <p:cNvPr id="9245" name="Text Box 29"/>
          <p:cNvSpPr txBox="1">
            <a:spLocks noChangeArrowheads="1"/>
          </p:cNvSpPr>
          <p:nvPr/>
        </p:nvSpPr>
        <p:spPr bwMode="auto">
          <a:xfrm>
            <a:off x="3557223" y="2426680"/>
            <a:ext cx="1114425" cy="284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245" b="1"/>
              <a:t>Competenze</a:t>
            </a:r>
          </a:p>
        </p:txBody>
      </p:sp>
      <p:sp>
        <p:nvSpPr>
          <p:cNvPr id="9246" name="Text Box 30"/>
          <p:cNvSpPr txBox="1">
            <a:spLocks noChangeArrowheads="1"/>
          </p:cNvSpPr>
          <p:nvPr/>
        </p:nvSpPr>
        <p:spPr bwMode="auto">
          <a:xfrm>
            <a:off x="3617669" y="2637694"/>
            <a:ext cx="1106732" cy="476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245" b="1"/>
              <a:t>profes-</a:t>
            </a:r>
          </a:p>
          <a:p>
            <a:r>
              <a:rPr lang="it-IT" altLang="it-IT" sz="1245" b="1"/>
              <a:t>sionali</a:t>
            </a:r>
            <a:endParaRPr lang="it-IT" altLang="it-IT" sz="970" b="1"/>
          </a:p>
        </p:txBody>
      </p:sp>
      <p:sp>
        <p:nvSpPr>
          <p:cNvPr id="9247" name="Text Box 31"/>
          <p:cNvSpPr txBox="1">
            <a:spLocks noChangeArrowheads="1"/>
          </p:cNvSpPr>
          <p:nvPr/>
        </p:nvSpPr>
        <p:spPr bwMode="auto">
          <a:xfrm>
            <a:off x="3449517" y="3903788"/>
            <a:ext cx="905608" cy="284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245" b="1" dirty="0"/>
              <a:t>Anzianità</a:t>
            </a:r>
            <a:endParaRPr lang="it-IT" altLang="it-IT" sz="970" b="1" dirty="0"/>
          </a:p>
        </p:txBody>
      </p:sp>
      <p:sp>
        <p:nvSpPr>
          <p:cNvPr id="9248" name="Text Box 32"/>
          <p:cNvSpPr txBox="1">
            <a:spLocks noChangeArrowheads="1"/>
          </p:cNvSpPr>
          <p:nvPr/>
        </p:nvSpPr>
        <p:spPr bwMode="auto">
          <a:xfrm>
            <a:off x="3617669" y="4167557"/>
            <a:ext cx="948470" cy="284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245" b="1"/>
              <a:t>aziendale</a:t>
            </a:r>
            <a:endParaRPr lang="it-IT" altLang="it-IT" sz="1110" b="1"/>
          </a:p>
        </p:txBody>
      </p:sp>
      <p:sp>
        <p:nvSpPr>
          <p:cNvPr id="9249" name="Text Box 33"/>
          <p:cNvSpPr txBox="1">
            <a:spLocks noChangeArrowheads="1"/>
          </p:cNvSpPr>
          <p:nvPr/>
        </p:nvSpPr>
        <p:spPr bwMode="auto">
          <a:xfrm>
            <a:off x="4508989" y="5045706"/>
            <a:ext cx="1802423" cy="284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245" b="1" dirty="0"/>
              <a:t>Sede di</a:t>
            </a:r>
            <a:r>
              <a:rPr lang="it-IT" altLang="it-IT" sz="1110" b="1" dirty="0"/>
              <a:t> </a:t>
            </a:r>
            <a:r>
              <a:rPr lang="it-IT" altLang="it-IT" sz="1245" b="1" dirty="0"/>
              <a:t>lavoro </a:t>
            </a:r>
            <a:endParaRPr lang="it-IT" altLang="it-IT" sz="1385" b="1" dirty="0"/>
          </a:p>
        </p:txBody>
      </p:sp>
      <p:sp>
        <p:nvSpPr>
          <p:cNvPr id="9250" name="Text Box 34"/>
          <p:cNvSpPr txBox="1">
            <a:spLocks noChangeArrowheads="1"/>
          </p:cNvSpPr>
          <p:nvPr/>
        </p:nvSpPr>
        <p:spPr bwMode="auto">
          <a:xfrm>
            <a:off x="6201510" y="5039094"/>
            <a:ext cx="1622181" cy="284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245" b="1" dirty="0"/>
              <a:t>Sindacalizzazione</a:t>
            </a:r>
            <a:endParaRPr lang="it-IT" altLang="it-IT" sz="1110" b="1" dirty="0"/>
          </a:p>
        </p:txBody>
      </p:sp>
      <p:sp>
        <p:nvSpPr>
          <p:cNvPr id="9251" name="Text Box 35"/>
          <p:cNvSpPr txBox="1">
            <a:spLocks noChangeArrowheads="1"/>
          </p:cNvSpPr>
          <p:nvPr/>
        </p:nvSpPr>
        <p:spPr bwMode="auto">
          <a:xfrm>
            <a:off x="4783750" y="1817509"/>
            <a:ext cx="910003" cy="284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245" b="1" dirty="0"/>
              <a:t>Funzione</a:t>
            </a:r>
            <a:endParaRPr lang="it-IT" altLang="it-IT" sz="970" b="1" dirty="0"/>
          </a:p>
        </p:txBody>
      </p:sp>
      <p:sp>
        <p:nvSpPr>
          <p:cNvPr id="9252" name="Text Box 36"/>
          <p:cNvSpPr txBox="1">
            <a:spLocks noChangeArrowheads="1"/>
          </p:cNvSpPr>
          <p:nvPr/>
        </p:nvSpPr>
        <p:spPr bwMode="auto">
          <a:xfrm>
            <a:off x="8047894" y="3745526"/>
            <a:ext cx="580293" cy="284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245" b="1" dirty="0"/>
              <a:t>Area</a:t>
            </a:r>
            <a:r>
              <a:rPr lang="it-IT" altLang="it-IT" sz="1110" b="1" dirty="0"/>
              <a:t>/</a:t>
            </a:r>
          </a:p>
        </p:txBody>
      </p:sp>
      <p:sp>
        <p:nvSpPr>
          <p:cNvPr id="9253" name="Text Box 37"/>
          <p:cNvSpPr txBox="1">
            <a:spLocks noChangeArrowheads="1"/>
          </p:cNvSpPr>
          <p:nvPr/>
        </p:nvSpPr>
        <p:spPr bwMode="auto">
          <a:xfrm>
            <a:off x="7836878" y="4009296"/>
            <a:ext cx="949569" cy="284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245" b="1" dirty="0"/>
              <a:t>Divisione</a:t>
            </a:r>
            <a:r>
              <a:rPr lang="it-IT" altLang="it-IT" sz="1110" dirty="0"/>
              <a:t>/</a:t>
            </a:r>
          </a:p>
        </p:txBody>
      </p:sp>
      <p:sp>
        <p:nvSpPr>
          <p:cNvPr id="9254" name="Text Box 38"/>
          <p:cNvSpPr txBox="1">
            <a:spLocks noChangeArrowheads="1"/>
          </p:cNvSpPr>
          <p:nvPr/>
        </p:nvSpPr>
        <p:spPr bwMode="auto">
          <a:xfrm>
            <a:off x="7836877" y="4273065"/>
            <a:ext cx="738554" cy="284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245" b="1"/>
              <a:t>Gruppo</a:t>
            </a:r>
            <a:endParaRPr lang="it-IT" altLang="it-IT" sz="1110" b="1"/>
          </a:p>
        </p:txBody>
      </p:sp>
      <p:sp>
        <p:nvSpPr>
          <p:cNvPr id="9255" name="Text Box 39"/>
          <p:cNvSpPr txBox="1">
            <a:spLocks noChangeArrowheads="1"/>
          </p:cNvSpPr>
          <p:nvPr/>
        </p:nvSpPr>
        <p:spPr bwMode="auto">
          <a:xfrm>
            <a:off x="7820395" y="2504711"/>
            <a:ext cx="184731" cy="305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it-IT" altLang="it-IT" sz="1385" b="1"/>
          </a:p>
        </p:txBody>
      </p:sp>
      <p:sp>
        <p:nvSpPr>
          <p:cNvPr id="9256" name="Text Box 40"/>
          <p:cNvSpPr txBox="1">
            <a:spLocks noChangeArrowheads="1"/>
          </p:cNvSpPr>
          <p:nvPr/>
        </p:nvSpPr>
        <p:spPr bwMode="auto">
          <a:xfrm>
            <a:off x="7573110" y="2426680"/>
            <a:ext cx="1266093" cy="284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245" b="1" dirty="0"/>
              <a:t>Competenze</a:t>
            </a:r>
          </a:p>
        </p:txBody>
      </p:sp>
      <p:sp>
        <p:nvSpPr>
          <p:cNvPr id="9257" name="Text Box 41"/>
          <p:cNvSpPr txBox="1">
            <a:spLocks noChangeArrowheads="1"/>
          </p:cNvSpPr>
          <p:nvPr/>
        </p:nvSpPr>
        <p:spPr bwMode="auto">
          <a:xfrm>
            <a:off x="7732469" y="2637696"/>
            <a:ext cx="1117722" cy="284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245" b="1" dirty="0"/>
              <a:t>manageriali</a:t>
            </a:r>
            <a:endParaRPr lang="it-IT" altLang="it-IT" sz="1385" b="1" dirty="0"/>
          </a:p>
        </p:txBody>
      </p:sp>
      <p:sp>
        <p:nvSpPr>
          <p:cNvPr id="9258" name="Text Box 42"/>
          <p:cNvSpPr txBox="1">
            <a:spLocks noChangeArrowheads="1"/>
          </p:cNvSpPr>
          <p:nvPr/>
        </p:nvSpPr>
        <p:spPr bwMode="auto">
          <a:xfrm>
            <a:off x="4824368" y="1488898"/>
            <a:ext cx="2429974" cy="305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sz="1385" b="1" dirty="0">
                <a:solidFill>
                  <a:schemeClr val="accent2"/>
                </a:solidFill>
              </a:rPr>
              <a:t>ORGANIZZAZIONE AZIENDALE</a:t>
            </a:r>
            <a:endParaRPr lang="it-IT" altLang="it-IT" sz="1940" dirty="0">
              <a:solidFill>
                <a:schemeClr val="accent2"/>
              </a:solidFill>
            </a:endParaRPr>
          </a:p>
        </p:txBody>
      </p:sp>
      <p:sp>
        <p:nvSpPr>
          <p:cNvPr id="9259" name="Text Box 43"/>
          <p:cNvSpPr txBox="1">
            <a:spLocks noChangeArrowheads="1"/>
          </p:cNvSpPr>
          <p:nvPr/>
        </p:nvSpPr>
        <p:spPr bwMode="auto">
          <a:xfrm>
            <a:off x="5675070" y="2426680"/>
            <a:ext cx="1159485" cy="284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245" b="1"/>
              <a:t>Residenza</a:t>
            </a:r>
            <a:endParaRPr lang="it-IT" altLang="it-IT" sz="1385" b="1"/>
          </a:p>
        </p:txBody>
      </p:sp>
      <p:sp>
        <p:nvSpPr>
          <p:cNvPr id="9260" name="Text Box 44"/>
          <p:cNvSpPr txBox="1">
            <a:spLocks noChangeArrowheads="1"/>
          </p:cNvSpPr>
          <p:nvPr/>
        </p:nvSpPr>
        <p:spPr bwMode="auto">
          <a:xfrm>
            <a:off x="5888831" y="2854464"/>
            <a:ext cx="47588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600" b="1" dirty="0"/>
              <a:t>Età</a:t>
            </a:r>
          </a:p>
        </p:txBody>
      </p:sp>
      <p:sp>
        <p:nvSpPr>
          <p:cNvPr id="9261" name="Text Box 45"/>
          <p:cNvSpPr txBox="1">
            <a:spLocks noChangeArrowheads="1"/>
          </p:cNvSpPr>
          <p:nvPr/>
        </p:nvSpPr>
        <p:spPr bwMode="auto">
          <a:xfrm>
            <a:off x="6623540" y="2479433"/>
            <a:ext cx="949569" cy="284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245" b="1"/>
              <a:t>Reddito</a:t>
            </a:r>
          </a:p>
        </p:txBody>
      </p:sp>
      <p:sp>
        <p:nvSpPr>
          <p:cNvPr id="9262" name="Text Box 46"/>
          <p:cNvSpPr txBox="1">
            <a:spLocks noChangeArrowheads="1"/>
          </p:cNvSpPr>
          <p:nvPr/>
        </p:nvSpPr>
        <p:spPr bwMode="auto">
          <a:xfrm>
            <a:off x="7176356" y="2980594"/>
            <a:ext cx="895716" cy="305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385" b="1"/>
              <a:t> </a:t>
            </a:r>
            <a:r>
              <a:rPr lang="it-IT" altLang="it-IT" sz="1245" b="1"/>
              <a:t>Abitudini</a:t>
            </a:r>
          </a:p>
        </p:txBody>
      </p:sp>
      <p:sp>
        <p:nvSpPr>
          <p:cNvPr id="9263" name="Text Box 47"/>
          <p:cNvSpPr txBox="1">
            <a:spLocks noChangeArrowheads="1"/>
          </p:cNvSpPr>
          <p:nvPr/>
        </p:nvSpPr>
        <p:spPr bwMode="auto">
          <a:xfrm>
            <a:off x="7023589" y="3987424"/>
            <a:ext cx="1160584" cy="284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245" b="1"/>
              <a:t>Religione</a:t>
            </a:r>
            <a:endParaRPr lang="it-IT" altLang="it-IT" sz="1385" b="1"/>
          </a:p>
        </p:txBody>
      </p:sp>
      <p:sp>
        <p:nvSpPr>
          <p:cNvPr id="9264" name="Text Box 48"/>
          <p:cNvSpPr txBox="1">
            <a:spLocks noChangeArrowheads="1"/>
          </p:cNvSpPr>
          <p:nvPr/>
        </p:nvSpPr>
        <p:spPr bwMode="auto">
          <a:xfrm>
            <a:off x="5884986" y="4431325"/>
            <a:ext cx="1793631" cy="305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245" b="1"/>
              <a:t>Titolo di</a:t>
            </a:r>
            <a:r>
              <a:rPr lang="it-IT" altLang="it-IT" sz="1385" b="1"/>
              <a:t> </a:t>
            </a:r>
            <a:r>
              <a:rPr lang="it-IT" altLang="it-IT" sz="1245" b="1"/>
              <a:t>studio</a:t>
            </a:r>
            <a:endParaRPr lang="it-IT" altLang="it-IT" sz="1385" b="1"/>
          </a:p>
        </p:txBody>
      </p:sp>
      <p:sp>
        <p:nvSpPr>
          <p:cNvPr id="9265" name="Text Box 49"/>
          <p:cNvSpPr txBox="1">
            <a:spLocks noChangeArrowheads="1"/>
          </p:cNvSpPr>
          <p:nvPr/>
        </p:nvSpPr>
        <p:spPr bwMode="auto">
          <a:xfrm>
            <a:off x="4671649" y="2479433"/>
            <a:ext cx="1529861" cy="284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245" b="1"/>
              <a:t>Stato civile</a:t>
            </a:r>
            <a:endParaRPr lang="it-IT" altLang="it-IT" sz="1385" b="1"/>
          </a:p>
        </p:txBody>
      </p:sp>
      <p:sp>
        <p:nvSpPr>
          <p:cNvPr id="9266" name="Text Box 50"/>
          <p:cNvSpPr txBox="1">
            <a:spLocks noChangeArrowheads="1"/>
          </p:cNvSpPr>
          <p:nvPr/>
        </p:nvSpPr>
        <p:spPr bwMode="auto">
          <a:xfrm>
            <a:off x="4303469" y="2954219"/>
            <a:ext cx="1106732" cy="284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245" b="1"/>
              <a:t>Famiglia</a:t>
            </a:r>
            <a:endParaRPr lang="it-IT" altLang="it-IT" sz="1385" b="1"/>
          </a:p>
        </p:txBody>
      </p:sp>
      <p:sp>
        <p:nvSpPr>
          <p:cNvPr id="9267" name="Text Box 51"/>
          <p:cNvSpPr txBox="1">
            <a:spLocks noChangeArrowheads="1"/>
          </p:cNvSpPr>
          <p:nvPr/>
        </p:nvSpPr>
        <p:spPr bwMode="auto">
          <a:xfrm>
            <a:off x="4205655" y="3376249"/>
            <a:ext cx="729762" cy="284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245" b="1"/>
              <a:t>origine</a:t>
            </a:r>
          </a:p>
        </p:txBody>
      </p:sp>
      <p:sp>
        <p:nvSpPr>
          <p:cNvPr id="9268" name="Text Box 52"/>
          <p:cNvSpPr txBox="1">
            <a:spLocks noChangeArrowheads="1"/>
          </p:cNvSpPr>
          <p:nvPr/>
        </p:nvSpPr>
        <p:spPr bwMode="auto">
          <a:xfrm>
            <a:off x="4407877" y="3798281"/>
            <a:ext cx="1371600" cy="284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245" b="1"/>
              <a:t>Aspetto</a:t>
            </a:r>
            <a:endParaRPr lang="it-IT" altLang="it-IT" sz="1385" b="1"/>
          </a:p>
        </p:txBody>
      </p:sp>
      <p:sp>
        <p:nvSpPr>
          <p:cNvPr id="9269" name="Text Box 53"/>
          <p:cNvSpPr txBox="1">
            <a:spLocks noChangeArrowheads="1"/>
          </p:cNvSpPr>
          <p:nvPr/>
        </p:nvSpPr>
        <p:spPr bwMode="auto">
          <a:xfrm>
            <a:off x="4724401" y="4220311"/>
            <a:ext cx="1318846" cy="284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245" b="1"/>
              <a:t>Esperienza </a:t>
            </a:r>
            <a:endParaRPr lang="it-IT" altLang="it-IT" sz="1385" b="1"/>
          </a:p>
        </p:txBody>
      </p:sp>
      <p:sp>
        <p:nvSpPr>
          <p:cNvPr id="9270" name="Text Box 54"/>
          <p:cNvSpPr txBox="1">
            <a:spLocks noChangeArrowheads="1"/>
          </p:cNvSpPr>
          <p:nvPr/>
        </p:nvSpPr>
        <p:spPr bwMode="auto">
          <a:xfrm>
            <a:off x="4935417" y="4431326"/>
            <a:ext cx="1477108" cy="284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245" b="1"/>
              <a:t>lavorativa</a:t>
            </a:r>
            <a:endParaRPr lang="it-IT" altLang="it-IT" sz="1385" b="1"/>
          </a:p>
        </p:txBody>
      </p:sp>
      <p:sp>
        <p:nvSpPr>
          <p:cNvPr id="9271" name="Text Box 55"/>
          <p:cNvSpPr txBox="1">
            <a:spLocks noChangeArrowheads="1"/>
          </p:cNvSpPr>
          <p:nvPr/>
        </p:nvSpPr>
        <p:spPr bwMode="auto">
          <a:xfrm>
            <a:off x="4513387" y="3165234"/>
            <a:ext cx="316523" cy="284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245" b="1"/>
              <a:t>di</a:t>
            </a:r>
            <a:endParaRPr lang="it-IT" altLang="it-IT" sz="1385" b="1"/>
          </a:p>
        </p:txBody>
      </p:sp>
      <p:sp>
        <p:nvSpPr>
          <p:cNvPr id="9272" name="Text Box 56"/>
          <p:cNvSpPr txBox="1">
            <a:spLocks noChangeArrowheads="1"/>
          </p:cNvSpPr>
          <p:nvPr/>
        </p:nvSpPr>
        <p:spPr bwMode="auto">
          <a:xfrm>
            <a:off x="5124451" y="2980595"/>
            <a:ext cx="791308" cy="284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245" b="1"/>
              <a:t>Lingua</a:t>
            </a:r>
          </a:p>
        </p:txBody>
      </p:sp>
      <p:sp>
        <p:nvSpPr>
          <p:cNvPr id="9273" name="Text Box 57"/>
          <p:cNvSpPr txBox="1">
            <a:spLocks noChangeArrowheads="1"/>
          </p:cNvSpPr>
          <p:nvPr/>
        </p:nvSpPr>
        <p:spPr bwMode="auto">
          <a:xfrm>
            <a:off x="6329547" y="3041496"/>
            <a:ext cx="93363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600" b="1" dirty="0"/>
              <a:t>Genere</a:t>
            </a:r>
          </a:p>
        </p:txBody>
      </p:sp>
      <p:sp>
        <p:nvSpPr>
          <p:cNvPr id="9274" name="Text Box 58"/>
          <p:cNvSpPr txBox="1">
            <a:spLocks noChangeArrowheads="1"/>
          </p:cNvSpPr>
          <p:nvPr/>
        </p:nvSpPr>
        <p:spPr bwMode="auto">
          <a:xfrm>
            <a:off x="6518031" y="3429002"/>
            <a:ext cx="928688" cy="476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245" b="1" dirty="0"/>
              <a:t>Orienta-</a:t>
            </a:r>
          </a:p>
          <a:p>
            <a:r>
              <a:rPr lang="it-IT" altLang="it-IT" sz="1245" b="1" dirty="0"/>
              <a:t>menti</a:t>
            </a:r>
          </a:p>
        </p:txBody>
      </p:sp>
      <p:sp>
        <p:nvSpPr>
          <p:cNvPr id="9275" name="Text Box 59"/>
          <p:cNvSpPr txBox="1">
            <a:spLocks noChangeArrowheads="1"/>
          </p:cNvSpPr>
          <p:nvPr/>
        </p:nvSpPr>
        <p:spPr bwMode="auto">
          <a:xfrm>
            <a:off x="6307017" y="3851034"/>
            <a:ext cx="783615" cy="284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245" b="1"/>
              <a:t>sessuali</a:t>
            </a:r>
          </a:p>
        </p:txBody>
      </p:sp>
      <p:sp>
        <p:nvSpPr>
          <p:cNvPr id="9276" name="Text Box 60"/>
          <p:cNvSpPr txBox="1">
            <a:spLocks noChangeArrowheads="1"/>
          </p:cNvSpPr>
          <p:nvPr/>
        </p:nvSpPr>
        <p:spPr bwMode="auto">
          <a:xfrm>
            <a:off x="4989271" y="3429003"/>
            <a:ext cx="722068" cy="284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245" b="1"/>
              <a:t>Radice</a:t>
            </a:r>
          </a:p>
        </p:txBody>
      </p:sp>
      <p:sp>
        <p:nvSpPr>
          <p:cNvPr id="9277" name="Text Box 61"/>
          <p:cNvSpPr txBox="1">
            <a:spLocks noChangeArrowheads="1"/>
          </p:cNvSpPr>
          <p:nvPr/>
        </p:nvSpPr>
        <p:spPr bwMode="auto">
          <a:xfrm>
            <a:off x="5146432" y="3692772"/>
            <a:ext cx="664918" cy="284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245" b="1"/>
              <a:t>etnica</a:t>
            </a:r>
          </a:p>
        </p:txBody>
      </p:sp>
      <p:sp>
        <p:nvSpPr>
          <p:cNvPr id="9278" name="Text Box 62"/>
          <p:cNvSpPr txBox="1">
            <a:spLocks noChangeArrowheads="1"/>
          </p:cNvSpPr>
          <p:nvPr/>
        </p:nvSpPr>
        <p:spPr bwMode="auto">
          <a:xfrm>
            <a:off x="5568465" y="4062049"/>
            <a:ext cx="935283" cy="284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245" b="1" dirty="0" err="1"/>
              <a:t>Dis</a:t>
            </a:r>
            <a:r>
              <a:rPr lang="it-IT" altLang="it-IT" sz="1245" b="1" dirty="0"/>
              <a:t>-abilità</a:t>
            </a:r>
          </a:p>
        </p:txBody>
      </p:sp>
      <p:sp>
        <p:nvSpPr>
          <p:cNvPr id="9279" name="Text Box 63"/>
          <p:cNvSpPr txBox="1">
            <a:spLocks noChangeArrowheads="1"/>
          </p:cNvSpPr>
          <p:nvPr/>
        </p:nvSpPr>
        <p:spPr bwMode="auto">
          <a:xfrm>
            <a:off x="5726725" y="2690448"/>
            <a:ext cx="94956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200" b="1" dirty="0">
                <a:solidFill>
                  <a:srgbClr val="7030A0"/>
                </a:solidFill>
              </a:rPr>
              <a:t>PRIMARIO</a:t>
            </a:r>
            <a:endParaRPr lang="it-IT" altLang="it-IT" sz="1350" b="1" dirty="0">
              <a:solidFill>
                <a:srgbClr val="7030A0"/>
              </a:solidFill>
            </a:endParaRPr>
          </a:p>
        </p:txBody>
      </p:sp>
      <p:sp>
        <p:nvSpPr>
          <p:cNvPr id="9280" name="Text Box 64"/>
          <p:cNvSpPr txBox="1">
            <a:spLocks noChangeArrowheads="1"/>
          </p:cNvSpPr>
          <p:nvPr/>
        </p:nvSpPr>
        <p:spPr bwMode="auto">
          <a:xfrm>
            <a:off x="5543182" y="2156444"/>
            <a:ext cx="123861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200" b="1" dirty="0">
                <a:solidFill>
                  <a:srgbClr val="FF0000"/>
                </a:solidFill>
              </a:rPr>
              <a:t>SECONDARIO</a:t>
            </a:r>
            <a:endParaRPr lang="it-IT" altLang="it-IT" sz="1350" b="1" dirty="0">
              <a:solidFill>
                <a:srgbClr val="FF0000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735418" y="1624068"/>
            <a:ext cx="217501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100" i="1" dirty="0">
                <a:latin typeface="Arial" panose="020B0604020202020204" pitchFamily="34" charset="0"/>
                <a:cs typeface="Arial" panose="020B0604020202020204" pitchFamily="34" charset="0"/>
              </a:rPr>
              <a:t>La Mappa delle Differenze nel </a:t>
            </a:r>
          </a:p>
          <a:p>
            <a:r>
              <a:rPr lang="it-IT" sz="2100" i="1" dirty="0">
                <a:latin typeface="Arial" panose="020B0604020202020204" pitchFamily="34" charset="0"/>
                <a:cs typeface="Arial" panose="020B0604020202020204" pitchFamily="34" charset="0"/>
              </a:rPr>
              <a:t>Lavoro</a:t>
            </a:r>
          </a:p>
          <a:p>
            <a:endParaRPr lang="it-IT" sz="21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2100" i="1" dirty="0">
                <a:latin typeface="Arial" panose="020B0604020202020204" pitchFamily="34" charset="0"/>
                <a:cs typeface="Arial" panose="020B0604020202020204" pitchFamily="34" charset="0"/>
              </a:rPr>
              <a:t>Utile per sviluppare la consapevolezza sui pregiudizi sia soggettivi che organizzativi</a:t>
            </a:r>
          </a:p>
        </p:txBody>
      </p:sp>
      <p:sp>
        <p:nvSpPr>
          <p:cNvPr id="67" name="Line 12"/>
          <p:cNvSpPr>
            <a:spLocks noChangeShapeType="1"/>
          </p:cNvSpPr>
          <p:nvPr/>
        </p:nvSpPr>
        <p:spPr bwMode="auto">
          <a:xfrm flipH="1" flipV="1">
            <a:off x="6155349" y="1419846"/>
            <a:ext cx="0" cy="6507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z="1245" b="1"/>
          </a:p>
        </p:txBody>
      </p:sp>
      <p:sp>
        <p:nvSpPr>
          <p:cNvPr id="68" name="Text Box 35"/>
          <p:cNvSpPr txBox="1">
            <a:spLocks noChangeArrowheads="1"/>
          </p:cNvSpPr>
          <p:nvPr/>
        </p:nvSpPr>
        <p:spPr bwMode="auto">
          <a:xfrm>
            <a:off x="6352351" y="1734292"/>
            <a:ext cx="1521620" cy="476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245" b="1" dirty="0"/>
              <a:t>Lavoro in presenza e da remoto-orari</a:t>
            </a:r>
            <a:endParaRPr lang="it-IT" altLang="it-IT" sz="970" b="1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8528108" y="2045740"/>
            <a:ext cx="2734293" cy="211702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3855745" y="369810"/>
            <a:ext cx="4377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/>
              <a:t>DI QUALI DIFFERENZE PARLIAMO</a:t>
            </a:r>
          </a:p>
        </p:txBody>
      </p:sp>
    </p:spTree>
    <p:extLst>
      <p:ext uri="{BB962C8B-B14F-4D97-AF65-F5344CB8AC3E}">
        <p14:creationId xmlns:p14="http://schemas.microsoft.com/office/powerpoint/2010/main" val="360518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A00E0B8-AB3B-C1F7-255A-00D7D062A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934466"/>
            <a:ext cx="10905066" cy="498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1640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B8B1C3F-B660-FC41-898A-9C0DF1515E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970" y="450952"/>
            <a:ext cx="6359768" cy="354027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2A71FC8-5B75-1443-9AAC-5477EC6C4E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4047" y="4258520"/>
            <a:ext cx="4183197" cy="24978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2AD258F-52C7-204A-A918-57BBA80FE0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4817" y="3044334"/>
            <a:ext cx="4705310" cy="1893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074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678994"/>
              </p:ext>
            </p:extLst>
          </p:nvPr>
        </p:nvGraphicFramePr>
        <p:xfrm>
          <a:off x="1974734" y="1012077"/>
          <a:ext cx="8242532" cy="53409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7784">
                  <a:extLst>
                    <a:ext uri="{9D8B030D-6E8A-4147-A177-3AD203B41FA5}">
                      <a16:colId xmlns:a16="http://schemas.microsoft.com/office/drawing/2014/main" val="2358938816"/>
                    </a:ext>
                  </a:extLst>
                </a:gridCol>
                <a:gridCol w="6824748">
                  <a:extLst>
                    <a:ext uri="{9D8B030D-6E8A-4147-A177-3AD203B41FA5}">
                      <a16:colId xmlns:a16="http://schemas.microsoft.com/office/drawing/2014/main" val="4042373178"/>
                    </a:ext>
                  </a:extLst>
                </a:gridCol>
              </a:tblGrid>
              <a:tr h="484906">
                <a:tc>
                  <a:txBody>
                    <a:bodyPr/>
                    <a:lstStyle/>
                    <a:p>
                      <a:r>
                        <a:rPr lang="it-IT" dirty="0"/>
                        <a:t>Orario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Attività</a:t>
                      </a:r>
                    </a:p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6393413"/>
                  </a:ext>
                </a:extLst>
              </a:tr>
              <a:tr h="652549">
                <a:tc>
                  <a:txBody>
                    <a:bodyPr/>
                    <a:lstStyle/>
                    <a:p>
                      <a:r>
                        <a:rPr lang="it-IT" dirty="0"/>
                        <a:t>8.30-09.00</a:t>
                      </a:r>
                    </a:p>
                    <a:p>
                      <a:r>
                        <a:rPr lang="it-IT" dirty="0"/>
                        <a:t>9.00-09.30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Mappa cognitiva del</a:t>
                      </a:r>
                      <a:r>
                        <a:rPr lang="it-IT" baseline="0" dirty="0"/>
                        <a:t> gruppo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err="1"/>
                        <a:t>Ice</a:t>
                      </a:r>
                      <a:r>
                        <a:rPr lang="it-IT" dirty="0"/>
                        <a:t> break: le frasi celebri</a:t>
                      </a:r>
                    </a:p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1064895"/>
                  </a:ext>
                </a:extLst>
              </a:tr>
              <a:tr h="652549">
                <a:tc>
                  <a:txBody>
                    <a:bodyPr/>
                    <a:lstStyle/>
                    <a:p>
                      <a:r>
                        <a:rPr lang="it-IT" dirty="0"/>
                        <a:t>9.30-10.00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baseline="0" dirty="0"/>
                        <a:t>Primo input su </a:t>
                      </a:r>
                      <a:r>
                        <a:rPr lang="it-IT" baseline="0" dirty="0" err="1"/>
                        <a:t>organizing</a:t>
                      </a:r>
                      <a:r>
                        <a:rPr lang="it-IT" baseline="0" dirty="0"/>
                        <a:t>, ed epistemologie organizzative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1922774"/>
                  </a:ext>
                </a:extLst>
              </a:tr>
              <a:tr h="652549">
                <a:tc>
                  <a:txBody>
                    <a:bodyPr/>
                    <a:lstStyle/>
                    <a:p>
                      <a:r>
                        <a:rPr lang="it-IT" dirty="0"/>
                        <a:t>10.00-11.30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Esercitazione</a:t>
                      </a:r>
                      <a:r>
                        <a:rPr lang="it-IT" baseline="0" dirty="0"/>
                        <a:t> esperienziale – Elaborazione di punti nodali da trasformare in moduli didattici</a:t>
                      </a:r>
                    </a:p>
                    <a:p>
                      <a:r>
                        <a:rPr lang="it-IT" baseline="0" dirty="0"/>
                        <a:t>Restituzione a due livelli: la decostruzione personale e con i peer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1114937"/>
                  </a:ext>
                </a:extLst>
              </a:tr>
              <a:tr h="652549">
                <a:tc>
                  <a:txBody>
                    <a:bodyPr/>
                    <a:lstStyle/>
                    <a:p>
                      <a:r>
                        <a:rPr lang="it-IT" dirty="0"/>
                        <a:t>11:30-11:45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pausa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2592"/>
                  </a:ext>
                </a:extLst>
              </a:tr>
              <a:tr h="652549">
                <a:tc>
                  <a:txBody>
                    <a:bodyPr/>
                    <a:lstStyle/>
                    <a:p>
                      <a:r>
                        <a:rPr lang="it-IT" dirty="0"/>
                        <a:t>11.45-12.45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Diversità, genere e generazione: far emergere i paradossi, i </a:t>
                      </a:r>
                      <a:r>
                        <a:rPr lang="it-IT" dirty="0" err="1"/>
                        <a:t>bias</a:t>
                      </a:r>
                      <a:r>
                        <a:rPr lang="it-IT" dirty="0"/>
                        <a:t> inconsci…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6781330"/>
                  </a:ext>
                </a:extLst>
              </a:tr>
              <a:tr h="652549">
                <a:tc>
                  <a:txBody>
                    <a:bodyPr/>
                    <a:lstStyle/>
                    <a:p>
                      <a:r>
                        <a:rPr lang="it-IT" dirty="0"/>
                        <a:t>11.50-12.50</a:t>
                      </a:r>
                    </a:p>
                    <a:p>
                      <a:endParaRPr lang="it-IT" dirty="0"/>
                    </a:p>
                    <a:p>
                      <a:r>
                        <a:rPr lang="it-IT" dirty="0"/>
                        <a:t>12.50-13.30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Costruzione di</a:t>
                      </a:r>
                      <a:r>
                        <a:rPr lang="it-IT" baseline="0" dirty="0"/>
                        <a:t> casi individualmente e con i peer </a:t>
                      </a:r>
                    </a:p>
                    <a:p>
                      <a:r>
                        <a:rPr lang="it-IT" baseline="0" dirty="0"/>
                        <a:t>Restituzione in plenaria: peer support</a:t>
                      </a:r>
                    </a:p>
                    <a:p>
                      <a:r>
                        <a:rPr lang="it-IT" baseline="0" dirty="0"/>
                        <a:t>Chiusura –verifica + feedback online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348027"/>
                  </a:ext>
                </a:extLst>
              </a:tr>
            </a:tbl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1974734" y="406400"/>
            <a:ext cx="3894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PROGRAMMA Modulo organizzazione</a:t>
            </a:r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1185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68050" cy="701675"/>
          </a:xfrm>
        </p:spPr>
        <p:txBody>
          <a:bodyPr>
            <a:normAutofit/>
          </a:bodyPr>
          <a:lstStyle/>
          <a:p>
            <a:r>
              <a:rPr lang="it-IT" dirty="0"/>
              <a:t>Global Gender Gap: la “performance” dell’Italia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676592" y="1847033"/>
            <a:ext cx="1229658" cy="3448867"/>
          </a:xfrm>
        </p:spPr>
        <p:txBody>
          <a:bodyPr>
            <a:normAutofit/>
          </a:bodyPr>
          <a:lstStyle/>
          <a:p>
            <a:r>
              <a:rPr lang="it-IT" sz="2000" dirty="0">
                <a:solidFill>
                  <a:srgbClr val="000000"/>
                </a:solidFill>
                <a:latin typeface="Open Sans"/>
                <a:cs typeface="Arial Unicode MS"/>
              </a:rPr>
              <a:t>Nel report </a:t>
            </a:r>
            <a:r>
              <a:rPr lang="it-IT" sz="2000" dirty="0">
                <a:solidFill>
                  <a:srgbClr val="FF0000"/>
                </a:solidFill>
                <a:latin typeface="Open Sans"/>
                <a:cs typeface="Arial Unicode MS"/>
              </a:rPr>
              <a:t>2023</a:t>
            </a:r>
            <a:r>
              <a:rPr lang="it-IT" sz="2000" dirty="0">
                <a:solidFill>
                  <a:srgbClr val="000000"/>
                </a:solidFill>
                <a:latin typeface="Open Sans"/>
                <a:cs typeface="Arial Unicode MS"/>
              </a:rPr>
              <a:t> l’Italia presenta i seguenti indici (su 153 paesi):</a:t>
            </a:r>
            <a:endParaRPr lang="it-IT" sz="2000" dirty="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52384" y="260648"/>
            <a:ext cx="808556" cy="5400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064493-8DB3-ACB5-A0F8-4DE626395E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051" y="989761"/>
            <a:ext cx="9571824" cy="5868239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4E57B-DFC2-F646-B20F-9E2881168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9362127">
            <a:off x="-155877" y="2076111"/>
            <a:ext cx="7546800" cy="628400"/>
          </a:xfrm>
        </p:spPr>
        <p:txBody>
          <a:bodyPr>
            <a:normAutofit fontScale="90000"/>
          </a:bodyPr>
          <a:lstStyle/>
          <a:p>
            <a:r>
              <a:rPr lang="en-IT" dirty="0"/>
              <a:t>Una questione di cultura???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12CF7DD-90FE-E946-A6AD-5052365248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50419" y="106729"/>
            <a:ext cx="5915377" cy="6874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2826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0F75F-75C2-F442-81A1-DFF4C634F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T" dirty="0"/>
              <a:t>Lavoro d’aula: </a:t>
            </a:r>
            <a:br>
              <a:rPr lang="en-IT" dirty="0"/>
            </a:br>
            <a:r>
              <a:rPr lang="en-IT" dirty="0"/>
              <a:t>atereotipi Femminile vs. Maschile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B27F87F-0506-0746-B96A-BE2BC532D2C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19440" algn="ctr">
              <a:lnSpc>
                <a:spcPct val="100000"/>
              </a:lnSpc>
              <a:spcBef>
                <a:spcPts val="0"/>
              </a:spcBef>
            </a:pPr>
            <a:r>
              <a:rPr lang="en-IT" dirty="0">
                <a:highlight>
                  <a:srgbClr val="FFFF00"/>
                </a:highlight>
              </a:rPr>
              <a:t>Femminile:</a:t>
            </a:r>
          </a:p>
          <a:p>
            <a:pPr marL="19440">
              <a:lnSpc>
                <a:spcPct val="100000"/>
              </a:lnSpc>
              <a:spcBef>
                <a:spcPts val="0"/>
              </a:spcBef>
            </a:pPr>
            <a:endParaRPr lang="en-IT" dirty="0"/>
          </a:p>
          <a:p>
            <a:endParaRPr lang="en-IT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CD62E2-1A21-9C42-9546-FDBB4E25452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IT" dirty="0">
                <a:highlight>
                  <a:srgbClr val="FFFF00"/>
                </a:highlight>
              </a:rPr>
              <a:t>Maschile</a:t>
            </a:r>
            <a:r>
              <a:rPr lang="en-IT" dirty="0"/>
              <a:t>:</a:t>
            </a:r>
          </a:p>
          <a:p>
            <a:pPr marL="19440">
              <a:lnSpc>
                <a:spcPct val="100000"/>
              </a:lnSpc>
              <a:spcBef>
                <a:spcPts val="0"/>
              </a:spcBef>
            </a:pPr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92191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AD478-C582-4E45-9E3E-90C9C12FB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795000" cy="1325563"/>
          </a:xfrm>
        </p:spPr>
        <p:txBody>
          <a:bodyPr>
            <a:normAutofit/>
          </a:bodyPr>
          <a:lstStyle/>
          <a:p>
            <a:r>
              <a:rPr lang="en-GB" sz="4000" dirty="0"/>
              <a:t>Co</a:t>
            </a:r>
            <a:r>
              <a:rPr lang="en-IT" sz="4000" dirty="0"/>
              <a:t>sa cambierebbe nella mia giornata se stamattina mi fossi svegliata/o del </a:t>
            </a:r>
            <a:r>
              <a:rPr lang="en-IT" sz="4000" u="sng" dirty="0"/>
              <a:t>sesso opposto</a:t>
            </a:r>
            <a:r>
              <a:rPr lang="en-IT" sz="4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850697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it-IT" dirty="0"/>
            </a:b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1707932" y="1014567"/>
            <a:ext cx="8229600" cy="4997152"/>
          </a:xfrm>
        </p:spPr>
        <p:txBody>
          <a:bodyPr>
            <a:normAutofit fontScale="40000" lnSpcReduction="20000"/>
          </a:bodyPr>
          <a:lstStyle/>
          <a:p>
            <a:r>
              <a:rPr lang="it-IT" dirty="0"/>
              <a:t>A chi pensi se dico:</a:t>
            </a:r>
          </a:p>
          <a:p>
            <a:r>
              <a:rPr lang="it-IT" dirty="0"/>
              <a:t>				Uomo 			Donna</a:t>
            </a:r>
          </a:p>
          <a:p>
            <a:pPr indent="-457200">
              <a:buFont typeface="+mj-lt"/>
              <a:buAutoNum type="arabicPeriod"/>
            </a:pPr>
            <a:r>
              <a:rPr lang="it-IT" dirty="0"/>
              <a:t>Assessore </a:t>
            </a:r>
          </a:p>
          <a:p>
            <a:pPr indent="-457200">
              <a:buFont typeface="+mj-lt"/>
              <a:buAutoNum type="arabicPeriod"/>
            </a:pPr>
            <a:r>
              <a:rPr lang="it-IT" dirty="0"/>
              <a:t>Atleta </a:t>
            </a:r>
          </a:p>
          <a:p>
            <a:pPr indent="-457200">
              <a:buFont typeface="+mj-lt"/>
              <a:buAutoNum type="arabicPeriod"/>
            </a:pPr>
            <a:r>
              <a:rPr lang="it-IT" dirty="0"/>
              <a:t>Baby </a:t>
            </a:r>
            <a:r>
              <a:rPr lang="it-IT" dirty="0" err="1"/>
              <a:t>sitter</a:t>
            </a:r>
            <a:r>
              <a:rPr lang="it-IT" dirty="0"/>
              <a:t> </a:t>
            </a:r>
          </a:p>
          <a:p>
            <a:pPr indent="-457200">
              <a:buFont typeface="+mj-lt"/>
              <a:buAutoNum type="arabicPeriod"/>
            </a:pPr>
            <a:r>
              <a:rPr lang="it-IT" dirty="0"/>
              <a:t>Barbiere </a:t>
            </a:r>
          </a:p>
          <a:p>
            <a:pPr indent="-457200">
              <a:buFont typeface="+mj-lt"/>
              <a:buAutoNum type="arabicPeriod"/>
            </a:pPr>
            <a:r>
              <a:rPr lang="it-IT" dirty="0"/>
              <a:t>Barista </a:t>
            </a:r>
          </a:p>
          <a:p>
            <a:pPr indent="-457200">
              <a:buFont typeface="+mj-lt"/>
              <a:buAutoNum type="arabicPeriod"/>
            </a:pPr>
            <a:r>
              <a:rPr lang="it-IT" dirty="0"/>
              <a:t>Chef</a:t>
            </a:r>
          </a:p>
          <a:p>
            <a:pPr indent="-457200">
              <a:buFont typeface="+mj-lt"/>
              <a:buAutoNum type="arabicPeriod"/>
            </a:pPr>
            <a:r>
              <a:rPr lang="it-IT" dirty="0"/>
              <a:t>Carabiniere</a:t>
            </a:r>
          </a:p>
          <a:p>
            <a:pPr indent="-457200">
              <a:buFont typeface="+mj-lt"/>
              <a:buAutoNum type="arabicPeriod"/>
            </a:pPr>
            <a:r>
              <a:rPr lang="it-IT" dirty="0"/>
              <a:t>Estetista</a:t>
            </a:r>
          </a:p>
          <a:p>
            <a:pPr indent="-457200">
              <a:buFont typeface="+mj-lt"/>
              <a:buAutoNum type="arabicPeriod"/>
            </a:pPr>
            <a:r>
              <a:rPr lang="it-IT" dirty="0"/>
              <a:t>Ingegnere </a:t>
            </a:r>
          </a:p>
          <a:p>
            <a:pPr indent="-457200">
              <a:buFont typeface="+mj-lt"/>
              <a:buAutoNum type="arabicPeriod"/>
            </a:pPr>
            <a:r>
              <a:rPr lang="it-IT" dirty="0"/>
              <a:t>Insegnante</a:t>
            </a:r>
          </a:p>
          <a:p>
            <a:pPr indent="-457200">
              <a:buFont typeface="+mj-lt"/>
              <a:buAutoNum type="arabicPeriod"/>
            </a:pPr>
            <a:r>
              <a:rPr lang="it-IT" dirty="0"/>
              <a:t>Manager</a:t>
            </a:r>
          </a:p>
          <a:p>
            <a:pPr indent="-457200">
              <a:buFont typeface="+mj-lt"/>
              <a:buAutoNum type="arabicPeriod"/>
            </a:pPr>
            <a:r>
              <a:rPr lang="it-IT" dirty="0"/>
              <a:t>Militare </a:t>
            </a:r>
          </a:p>
          <a:p>
            <a:pPr indent="-457200">
              <a:buFont typeface="+mj-lt"/>
              <a:buAutoNum type="arabicPeriod"/>
            </a:pPr>
            <a:r>
              <a:rPr lang="it-IT" dirty="0"/>
              <a:t>Pompiere</a:t>
            </a:r>
          </a:p>
          <a:p>
            <a:pPr indent="-457200">
              <a:buFont typeface="+mj-lt"/>
              <a:buAutoNum type="arabicPeriod"/>
            </a:pPr>
            <a:r>
              <a:rPr lang="it-IT" dirty="0"/>
              <a:t>Presidente </a:t>
            </a:r>
          </a:p>
          <a:p>
            <a:pPr indent="-457200">
              <a:buFont typeface="+mj-lt"/>
              <a:buAutoNum type="arabicPeriod"/>
            </a:pPr>
            <a:r>
              <a:rPr lang="it-IT" dirty="0"/>
              <a:t>Psichiatra</a:t>
            </a:r>
          </a:p>
          <a:p>
            <a:pPr indent="-457200">
              <a:buFont typeface="+mj-lt"/>
              <a:buAutoNum type="arabicPeriod"/>
            </a:pPr>
            <a:r>
              <a:rPr lang="it-IT" dirty="0"/>
              <a:t>Taxista </a:t>
            </a:r>
          </a:p>
          <a:p>
            <a:pPr indent="-457200">
              <a:buFont typeface="+mj-lt"/>
              <a:buAutoNum type="arabicPeriod"/>
            </a:pPr>
            <a:r>
              <a:rPr lang="it-IT" dirty="0"/>
              <a:t>Ecc.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9513C0-1037-F949-904C-445BDAE05971}"/>
              </a:ext>
            </a:extLst>
          </p:cNvPr>
          <p:cNvSpPr txBox="1"/>
          <p:nvPr/>
        </p:nvSpPr>
        <p:spPr>
          <a:xfrm>
            <a:off x="3867807" y="273269"/>
            <a:ext cx="50239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2400" b="1" dirty="0"/>
              <a:t>Stereotipi nelle professioni</a:t>
            </a:r>
          </a:p>
          <a:p>
            <a:pPr algn="ctr"/>
            <a:endParaRPr lang="en-IT" sz="2400" b="1" dirty="0"/>
          </a:p>
        </p:txBody>
      </p:sp>
    </p:spTree>
    <p:extLst>
      <p:ext uri="{BB962C8B-B14F-4D97-AF65-F5344CB8AC3E}">
        <p14:creationId xmlns:p14="http://schemas.microsoft.com/office/powerpoint/2010/main" val="41078237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96E90-134F-104B-B629-89C42401D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IT" dirty="0"/>
          </a:p>
        </p:txBody>
      </p:sp>
      <p:pic>
        <p:nvPicPr>
          <p:cNvPr id="5" name="393253445?app_id=122963" descr="Be a Lady They Said">
            <a:hlinkClick r:id="" action="ppaction://media"/>
            <a:extLst>
              <a:ext uri="{FF2B5EF4-FFF2-40B4-BE49-F238E27FC236}">
                <a16:creationId xmlns:a16="http://schemas.microsoft.com/office/drawing/2014/main" id="{10CAEBF1-5822-7D49-9EC3-64A2247165F8}"/>
              </a:ext>
            </a:extLst>
          </p:cNvPr>
          <p:cNvPicPr>
            <a:picLocks noGrp="1" noRot="1" noChangeAspect="1" noChangeArrowheads="1"/>
          </p:cNvPicPr>
          <p:nvPr>
            <p:ph idx="1"/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98600" y="21248"/>
            <a:ext cx="9698038" cy="5463565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CCDDD11-D4D2-854C-A7C2-8052B116D860}"/>
              </a:ext>
            </a:extLst>
          </p:cNvPr>
          <p:cNvSpPr txBox="1"/>
          <p:nvPr/>
        </p:nvSpPr>
        <p:spPr>
          <a:xfrm>
            <a:off x="3881438" y="5969000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player.vimeo.com</a:t>
            </a:r>
            <a:r>
              <a:rPr lang="en-GB" dirty="0"/>
              <a:t>/video/393253445?app_id=122963</a:t>
            </a:r>
            <a:endParaRPr lang="en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9A3F2-AF05-BD41-B6F0-AE79A4734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472" y="1128712"/>
            <a:ext cx="10337528" cy="460057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/>
              <a:t>Il </a:t>
            </a:r>
            <a:r>
              <a:rPr lang="en-GB" dirty="0" err="1"/>
              <a:t>caso</a:t>
            </a:r>
            <a:r>
              <a:rPr lang="en-GB" dirty="0"/>
              <a:t> </a:t>
            </a:r>
            <a:r>
              <a:rPr lang="en-GB" dirty="0" err="1"/>
              <a:t>della</a:t>
            </a:r>
            <a:r>
              <a:rPr lang="en-GB" dirty="0"/>
              <a:t> </a:t>
            </a:r>
            <a:r>
              <a:rPr lang="en-GB" dirty="0" err="1"/>
              <a:t>Pubblicità</a:t>
            </a:r>
            <a:r>
              <a:rPr lang="en-GB" dirty="0"/>
              <a:t> Lines</a:t>
            </a:r>
            <a:br>
              <a:rPr lang="en-GB" dirty="0"/>
            </a:br>
            <a:br>
              <a:rPr lang="en-GB" dirty="0"/>
            </a:br>
            <a:endParaRPr lang="en-I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03119A-50E8-8D4D-8438-6A4C5AFB4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4504" y="5232400"/>
            <a:ext cx="7315200" cy="878600"/>
          </a:xfrm>
        </p:spPr>
        <p:txBody>
          <a:bodyPr/>
          <a:lstStyle/>
          <a:p>
            <a:r>
              <a:rPr lang="en-GB" dirty="0">
                <a:hlinkClick r:id="rId2"/>
              </a:rPr>
              <a:t>https://www.youtube.com/watch?v=Ax2D04_DBes</a:t>
            </a:r>
            <a:endParaRPr lang="en-IT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9D829-A9E0-344F-95E5-7DD5D7DEE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IT"/>
          </a:p>
        </p:txBody>
      </p:sp>
      <p:pic>
        <p:nvPicPr>
          <p:cNvPr id="6" name="WhatsApp Video 2020-11-08 at 16.27.49.mp4" descr="WhatsApp Video 2020-11-08 at 16.27.49.mp4">
            <a:hlinkClick r:id="" action="ppaction://media"/>
            <a:extLst>
              <a:ext uri="{FF2B5EF4-FFF2-40B4-BE49-F238E27FC236}">
                <a16:creationId xmlns:a16="http://schemas.microsoft.com/office/drawing/2014/main" id="{08F74162-FDCF-B642-8091-F55AE92AE35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2413" y="290514"/>
            <a:ext cx="9983787" cy="561579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09B80F9-BA8F-6245-983C-2347DA06C84A}"/>
              </a:ext>
            </a:extLst>
          </p:cNvPr>
          <p:cNvSpPr txBox="1"/>
          <p:nvPr/>
        </p:nvSpPr>
        <p:spPr>
          <a:xfrm>
            <a:off x="2933192" y="6136240"/>
            <a:ext cx="5650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=dNVuq2xp6B0</a:t>
            </a:r>
            <a:endParaRPr lang="en-IT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124028295_408878283822890_5724649075626098605_n.mp4" descr="124028295_408878283822890_5724649075626098605_n.mp4">
            <a:hlinkClick r:id="" action="ppaction://media"/>
            <a:extLst>
              <a:ext uri="{FF2B5EF4-FFF2-40B4-BE49-F238E27FC236}">
                <a16:creationId xmlns:a16="http://schemas.microsoft.com/office/drawing/2014/main" id="{84C20FB9-F185-3A4E-BDAD-AFE097B990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595" y="0"/>
            <a:ext cx="6858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men-and-women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50" y="1800984"/>
            <a:ext cx="2857500" cy="2857500"/>
          </a:xfrm>
        </p:spPr>
      </p:pic>
      <p:pic>
        <p:nvPicPr>
          <p:cNvPr id="5" name="Picture 4" descr="men-and-women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" y="72750"/>
            <a:ext cx="2881312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men-and-women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4003" y="362295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men-and-women3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3789364"/>
            <a:ext cx="2879725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men-and-women4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0239" y="400050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1797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FD3AEA1-EB1D-76DD-399A-AFABF5FB96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518652"/>
            <a:ext cx="10515600" cy="24974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CC279CF-1286-0C90-C4F8-0865DABCA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534" y="3016107"/>
            <a:ext cx="9477446" cy="3559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7931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2667000" y="1524001"/>
            <a:ext cx="7086600" cy="594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x-none" sz="4000">
              <a:latin typeface="Garamond" charset="0"/>
            </a:endParaRPr>
          </a:p>
          <a:p>
            <a:pPr>
              <a:spcBef>
                <a:spcPct val="50000"/>
              </a:spcBef>
            </a:pPr>
            <a:r>
              <a:rPr lang="it-IT" altLang="x-none" sz="4000">
                <a:latin typeface="Garamond" charset="0"/>
              </a:rPr>
              <a:t>Il genere è un modo di classificare gli individui, definendo attitudini e attività appropriate per ogni categoria sessuale. </a:t>
            </a:r>
          </a:p>
          <a:p>
            <a:pPr>
              <a:spcBef>
                <a:spcPct val="50000"/>
              </a:spcBef>
            </a:pPr>
            <a:r>
              <a:rPr lang="it-IT" altLang="x-none" sz="4000">
                <a:latin typeface="Garamond" charset="0"/>
              </a:rPr>
              <a:t>È una costruzione sociale.</a:t>
            </a:r>
          </a:p>
          <a:p>
            <a:pPr>
              <a:spcBef>
                <a:spcPct val="50000"/>
              </a:spcBef>
            </a:pPr>
            <a:endParaRPr lang="it-IT" altLang="x-none" sz="2300">
              <a:latin typeface="Garamond" charset="0"/>
            </a:endParaRPr>
          </a:p>
          <a:p>
            <a:pPr>
              <a:spcBef>
                <a:spcPct val="50000"/>
              </a:spcBef>
            </a:pPr>
            <a:endParaRPr lang="it-IT" altLang="x-none" sz="2300">
              <a:latin typeface="Garamond" charset="0"/>
            </a:endParaRPr>
          </a:p>
          <a:p>
            <a:pPr>
              <a:spcBef>
                <a:spcPct val="50000"/>
              </a:spcBef>
            </a:pPr>
            <a:r>
              <a:rPr lang="it-IT" altLang="x-none" sz="2300">
                <a:latin typeface="Garamond" charset="0"/>
              </a:rPr>
              <a:t>         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4876800" y="2895600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7174" name="Rectangle 6">
            <a:hlinkClick r:id="rId2"/>
          </p:cNvPr>
          <p:cNvSpPr>
            <a:spLocks noChangeArrowheads="1"/>
          </p:cNvSpPr>
          <p:nvPr/>
        </p:nvSpPr>
        <p:spPr bwMode="auto">
          <a:xfrm>
            <a:off x="5191125" y="259556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pic>
        <p:nvPicPr>
          <p:cNvPr id="7175" name="Picture 7" descr="http://www.satelliteindustries.com/products/gender.gif">
            <a:hlinkClick r:id="rId3"/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10200" y="685801"/>
            <a:ext cx="1352550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1268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3">
            <a:hlinkClick r:id="rId2"/>
          </p:cNvPr>
          <p:cNvSpPr>
            <a:spLocks noChangeArrowheads="1"/>
          </p:cNvSpPr>
          <p:nvPr/>
        </p:nvSpPr>
        <p:spPr bwMode="auto">
          <a:xfrm>
            <a:off x="5191125" y="2595564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GB" altLang="x-none"/>
          </a:p>
        </p:txBody>
      </p:sp>
      <p:sp>
        <p:nvSpPr>
          <p:cNvPr id="17410" name="Rectangle 4">
            <a:hlinkClick r:id="rId3"/>
          </p:cNvPr>
          <p:cNvSpPr>
            <a:spLocks noChangeArrowheads="1"/>
          </p:cNvSpPr>
          <p:nvPr/>
        </p:nvSpPr>
        <p:spPr bwMode="auto">
          <a:xfrm>
            <a:off x="5438775" y="2595564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GB" altLang="x-none"/>
          </a:p>
        </p:txBody>
      </p:sp>
      <p:pic>
        <p:nvPicPr>
          <p:cNvPr id="17411" name="Picture 6" descr="gend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4156" y="648920"/>
            <a:ext cx="8150941" cy="5715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Rectangle 7"/>
          <p:cNvSpPr>
            <a:spLocks noChangeArrowheads="1"/>
          </p:cNvSpPr>
          <p:nvPr/>
        </p:nvSpPr>
        <p:spPr bwMode="auto">
          <a:xfrm>
            <a:off x="3285765" y="-243944"/>
            <a:ext cx="6802131" cy="6609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it-IT" altLang="x-none" sz="4000" dirty="0">
              <a:latin typeface="Garamond" charset="0"/>
            </a:endParaRPr>
          </a:p>
          <a:p>
            <a:pPr algn="ctr" eaLnBrk="1" hangingPunct="1">
              <a:spcBef>
                <a:spcPct val="50000"/>
              </a:spcBef>
            </a:pPr>
            <a:endParaRPr lang="it-IT" altLang="x-none" sz="4000" dirty="0">
              <a:latin typeface="Garamond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it-IT" altLang="x-none" sz="3200" dirty="0">
                <a:latin typeface="Trebuchet MS" charset="0"/>
              </a:rPr>
              <a:t>Il genere è un costrutto relazionale. </a:t>
            </a:r>
          </a:p>
          <a:p>
            <a:pPr algn="ctr" eaLnBrk="1" hangingPunct="1">
              <a:spcBef>
                <a:spcPct val="50000"/>
              </a:spcBef>
            </a:pPr>
            <a:r>
              <a:rPr lang="it-IT" altLang="x-none" sz="3200" dirty="0">
                <a:latin typeface="Trebuchet MS" charset="0"/>
              </a:rPr>
              <a:t>Viene costruito e riprodotto attraverso le interazioni tra gli attori sociali.</a:t>
            </a:r>
          </a:p>
          <a:p>
            <a:pPr algn="ctr" eaLnBrk="1" hangingPunct="1">
              <a:spcBef>
                <a:spcPct val="50000"/>
              </a:spcBef>
            </a:pPr>
            <a:endParaRPr lang="it-IT" altLang="x-none" sz="4000" dirty="0">
              <a:latin typeface="Garamond" charset="0"/>
            </a:endParaRPr>
          </a:p>
          <a:p>
            <a:pPr eaLnBrk="1" hangingPunct="1">
              <a:spcBef>
                <a:spcPct val="50000"/>
              </a:spcBef>
            </a:pPr>
            <a:endParaRPr lang="it-IT" altLang="x-none" sz="2300" dirty="0">
              <a:latin typeface="Garamond" charset="0"/>
            </a:endParaRPr>
          </a:p>
          <a:p>
            <a:pPr eaLnBrk="1" hangingPunct="1">
              <a:spcBef>
                <a:spcPct val="50000"/>
              </a:spcBef>
            </a:pPr>
            <a:endParaRPr lang="it-IT" altLang="x-none" sz="2300" dirty="0">
              <a:latin typeface="Garamond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it-IT" altLang="x-none" sz="2300" dirty="0">
                <a:latin typeface="Garamond" charset="0"/>
              </a:rPr>
              <a:t>         </a:t>
            </a:r>
          </a:p>
        </p:txBody>
      </p:sp>
    </p:spTree>
    <p:extLst>
      <p:ext uri="{BB962C8B-B14F-4D97-AF65-F5344CB8AC3E}">
        <p14:creationId xmlns:p14="http://schemas.microsoft.com/office/powerpoint/2010/main" val="70891869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2438400" y="838201"/>
            <a:ext cx="5638800" cy="463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x-none" sz="4000">
              <a:latin typeface="Garamond" charset="0"/>
            </a:endParaRPr>
          </a:p>
          <a:p>
            <a:pPr>
              <a:spcBef>
                <a:spcPct val="50000"/>
              </a:spcBef>
            </a:pPr>
            <a:r>
              <a:rPr lang="it-IT" altLang="x-none" sz="4000">
                <a:latin typeface="Garamond" charset="0"/>
              </a:rPr>
              <a:t>Donne non si nasce, </a:t>
            </a:r>
          </a:p>
          <a:p>
            <a:pPr>
              <a:spcBef>
                <a:spcPct val="50000"/>
              </a:spcBef>
            </a:pPr>
            <a:r>
              <a:rPr lang="it-IT" altLang="x-none" sz="4000">
                <a:latin typeface="Garamond" charset="0"/>
              </a:rPr>
              <a:t>si diventa</a:t>
            </a:r>
          </a:p>
          <a:p>
            <a:pPr>
              <a:spcBef>
                <a:spcPct val="50000"/>
              </a:spcBef>
            </a:pPr>
            <a:endParaRPr lang="it-IT" altLang="x-none" sz="2300">
              <a:latin typeface="Garamond" charset="0"/>
            </a:endParaRPr>
          </a:p>
          <a:p>
            <a:pPr>
              <a:spcBef>
                <a:spcPct val="50000"/>
              </a:spcBef>
            </a:pPr>
            <a:endParaRPr lang="it-IT" altLang="x-none" sz="2300">
              <a:latin typeface="Garamond" charset="0"/>
            </a:endParaRPr>
          </a:p>
          <a:p>
            <a:pPr>
              <a:spcBef>
                <a:spcPct val="50000"/>
              </a:spcBef>
            </a:pPr>
            <a:r>
              <a:rPr lang="it-IT" altLang="x-none" sz="2300">
                <a:latin typeface="Garamond" charset="0"/>
              </a:rPr>
              <a:t>         Simone de Beauvoir, </a:t>
            </a:r>
            <a:r>
              <a:rPr lang="it-IT" altLang="x-none" sz="2300" i="1">
                <a:latin typeface="Garamond" charset="0"/>
              </a:rPr>
              <a:t>Il secondo sesso</a:t>
            </a:r>
            <a:r>
              <a:rPr lang="it-IT" altLang="x-none" sz="2300">
                <a:latin typeface="Garamond" charset="0"/>
              </a:rPr>
              <a:t>, 1949</a:t>
            </a:r>
          </a:p>
          <a:p>
            <a:pPr>
              <a:spcBef>
                <a:spcPct val="50000"/>
              </a:spcBef>
            </a:pPr>
            <a:endParaRPr lang="it-IT" altLang="x-none" sz="2300">
              <a:latin typeface="Garamond" charset="0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5295900" y="2752725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pic>
        <p:nvPicPr>
          <p:cNvPr id="4102" name="Picture 6" descr="http://www.stanfordalumni.org/news/magazine/2002/mayjun/images/dept/gender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5200" y="1676400"/>
            <a:ext cx="2667000" cy="225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132639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026">
            <a:hlinkClick r:id="rId2"/>
          </p:cNvPr>
          <p:cNvSpPr>
            <a:spLocks noChangeArrowheads="1"/>
          </p:cNvSpPr>
          <p:nvPr/>
        </p:nvSpPr>
        <p:spPr bwMode="auto">
          <a:xfrm>
            <a:off x="5191125" y="259556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61443" name="Rectangle 1027">
            <a:hlinkClick r:id="rId3"/>
          </p:cNvPr>
          <p:cNvSpPr>
            <a:spLocks noChangeArrowheads="1"/>
          </p:cNvSpPr>
          <p:nvPr/>
        </p:nvSpPr>
        <p:spPr bwMode="auto">
          <a:xfrm>
            <a:off x="5438775" y="259556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61445" name="Rectangle 1029"/>
          <p:cNvSpPr>
            <a:spLocks noChangeArrowheads="1"/>
          </p:cNvSpPr>
          <p:nvPr/>
        </p:nvSpPr>
        <p:spPr bwMode="auto">
          <a:xfrm>
            <a:off x="2895600" y="-609600"/>
            <a:ext cx="6858000" cy="776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x-none" sz="4000" dirty="0">
              <a:latin typeface="Garamond" charset="0"/>
            </a:endParaRPr>
          </a:p>
          <a:p>
            <a:pPr algn="ctr">
              <a:spcBef>
                <a:spcPct val="50000"/>
              </a:spcBef>
            </a:pPr>
            <a:endParaRPr lang="it-IT" altLang="x-none" sz="4000" dirty="0">
              <a:latin typeface="Garamond" charset="0"/>
            </a:endParaRPr>
          </a:p>
          <a:p>
            <a:pPr algn="ctr">
              <a:spcBef>
                <a:spcPct val="50000"/>
              </a:spcBef>
            </a:pPr>
            <a:r>
              <a:rPr lang="it-IT" altLang="x-none" sz="4000" dirty="0">
                <a:solidFill>
                  <a:schemeClr val="accent2"/>
                </a:solidFill>
                <a:latin typeface="Garamond" charset="0"/>
              </a:rPr>
              <a:t>Genere	&amp;	Potere</a:t>
            </a:r>
            <a:r>
              <a:rPr lang="it-IT" altLang="x-none" sz="4000" dirty="0">
                <a:latin typeface="Garamond" charset="0"/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it-IT" altLang="x-none" sz="3000" dirty="0">
                <a:latin typeface="Garamond" charset="0"/>
              </a:rPr>
              <a:t>L’utilizzo del concetto di Genere risponde all’esigenza di definire quanto vi è di socialmente costruito nella disuguaglianza sessuale, quanto vi è di non biologicamente dato nella relazione di disparità tra        uomini e donne.</a:t>
            </a:r>
          </a:p>
          <a:p>
            <a:pPr algn="ctr">
              <a:spcBef>
                <a:spcPct val="50000"/>
              </a:spcBef>
            </a:pPr>
            <a:endParaRPr lang="it-IT" altLang="x-none" sz="3000" dirty="0">
              <a:latin typeface="Garamond" charset="0"/>
            </a:endParaRPr>
          </a:p>
          <a:p>
            <a:pPr>
              <a:spcBef>
                <a:spcPct val="50000"/>
              </a:spcBef>
            </a:pPr>
            <a:endParaRPr lang="it-IT" altLang="x-none" sz="2300" dirty="0">
              <a:latin typeface="Garamond" charset="0"/>
            </a:endParaRPr>
          </a:p>
          <a:p>
            <a:pPr>
              <a:spcBef>
                <a:spcPct val="50000"/>
              </a:spcBef>
            </a:pPr>
            <a:endParaRPr lang="it-IT" altLang="x-none" sz="2300" dirty="0">
              <a:latin typeface="Garamond" charset="0"/>
            </a:endParaRPr>
          </a:p>
          <a:p>
            <a:pPr>
              <a:spcBef>
                <a:spcPct val="50000"/>
              </a:spcBef>
            </a:pPr>
            <a:r>
              <a:rPr lang="it-IT" altLang="x-none" sz="2300" dirty="0">
                <a:latin typeface="Garamond" charset="0"/>
              </a:rPr>
              <a:t>         </a:t>
            </a:r>
          </a:p>
        </p:txBody>
      </p:sp>
      <p:sp>
        <p:nvSpPr>
          <p:cNvPr id="61447" name="Rectangle 1031"/>
          <p:cNvSpPr>
            <a:spLocks noChangeArrowheads="1"/>
          </p:cNvSpPr>
          <p:nvPr/>
        </p:nvSpPr>
        <p:spPr bwMode="auto">
          <a:xfrm>
            <a:off x="5238750" y="2719388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pic>
        <p:nvPicPr>
          <p:cNvPr id="61446" name="Picture 1030" descr="http://www.regione.sardegna.it/pariopportunita/images/bilancia.jpg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0" y="457201"/>
            <a:ext cx="1714500" cy="141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49" name="Rectangle 1033">
            <a:hlinkClick r:id="rId6"/>
          </p:cNvPr>
          <p:cNvSpPr>
            <a:spLocks noChangeArrowheads="1"/>
          </p:cNvSpPr>
          <p:nvPr/>
        </p:nvSpPr>
        <p:spPr bwMode="auto">
          <a:xfrm>
            <a:off x="5595938" y="288131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pic>
        <p:nvPicPr>
          <p:cNvPr id="61448" name="Picture 1032" descr="http://www.rafcom.co.uk/employment/images/cartoon01.jpg">
            <a:hlinkClick r:id="rId6"/>
          </p:cNvPr>
          <p:cNvPicPr>
            <a:picLocks noChangeAspect="1" noChangeArrowheads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13788" y="228600"/>
            <a:ext cx="153035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51" name="Rectangle 1035">
            <a:hlinkClick r:id="rId9"/>
          </p:cNvPr>
          <p:cNvSpPr>
            <a:spLocks noChangeArrowheads="1"/>
          </p:cNvSpPr>
          <p:nvPr/>
        </p:nvSpPr>
        <p:spPr bwMode="auto">
          <a:xfrm>
            <a:off x="5395913" y="259556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pic>
        <p:nvPicPr>
          <p:cNvPr id="61450" name="Picture 1034" descr="http://www.brunofranchi.it/images/madeinterra/arco.jpg">
            <a:hlinkClick r:id="rId9"/>
          </p:cNvPr>
          <p:cNvPicPr>
            <a:picLocks noChangeAspect="1" noChangeArrowheads="1"/>
          </p:cNvPicPr>
          <p:nvPr/>
        </p:nvPicPr>
        <p:blipFill>
          <a:blip r:embed="rId10" r:link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04288" y="4076701"/>
            <a:ext cx="1528762" cy="18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52" name="Picture 1036" descr="http://www.nca.no/ezimagecatalogue/catalogue/variations/3947-410x350.jpg">
            <a:hlinkClick r:id="rId12"/>
          </p:cNvPr>
          <p:cNvPicPr>
            <a:picLocks noChangeAspect="1" noChangeArrowheads="1"/>
          </p:cNvPicPr>
          <p:nvPr/>
        </p:nvPicPr>
        <p:blipFill>
          <a:blip r:embed="rId13" r:link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3388" y="4149726"/>
            <a:ext cx="1809750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55" name="Rectangle 1039"/>
          <p:cNvSpPr>
            <a:spLocks noChangeArrowheads="1"/>
          </p:cNvSpPr>
          <p:nvPr/>
        </p:nvSpPr>
        <p:spPr bwMode="auto">
          <a:xfrm>
            <a:off x="5381625" y="2476500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pic>
        <p:nvPicPr>
          <p:cNvPr id="61454" name="Picture 1038" descr="http://www.leader-values.com/Images/leadership.gif"/>
          <p:cNvPicPr>
            <a:picLocks noChangeAspect="1" noChangeArrowheads="1"/>
          </p:cNvPicPr>
          <p:nvPr/>
        </p:nvPicPr>
        <p:blipFill>
          <a:blip r:embed="rId15" r:link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8800" y="4953000"/>
            <a:ext cx="14287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545305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>
          <a:xfrm>
            <a:off x="1524000" y="476251"/>
            <a:ext cx="9144000" cy="1268413"/>
          </a:xfrm>
        </p:spPr>
        <p:txBody>
          <a:bodyPr>
            <a:normAutofit fontScale="90000"/>
          </a:bodyPr>
          <a:lstStyle/>
          <a:p>
            <a:r>
              <a:rPr lang="it-IT" altLang="x-none" b="1" dirty="0">
                <a:latin typeface="Amatic SC" pitchFamily="2" charset="-79"/>
                <a:cs typeface="Amatic SC" pitchFamily="2" charset="-79"/>
              </a:rPr>
              <a:t>GENERE E ORGANIZZAZIONI 1/2</a:t>
            </a:r>
            <a:r>
              <a:rPr lang="it-IT" altLang="x-none" dirty="0">
                <a:latin typeface="Amatic SC" pitchFamily="2" charset="-79"/>
                <a:cs typeface="Amatic SC" pitchFamily="2" charset="-79"/>
              </a:rPr>
              <a:t> (</a:t>
            </a:r>
            <a:r>
              <a:rPr lang="it-IT" altLang="x-none" dirty="0" err="1">
                <a:latin typeface="Amatic SC" pitchFamily="2" charset="-79"/>
                <a:cs typeface="Amatic SC" pitchFamily="2" charset="-79"/>
              </a:rPr>
              <a:t>Acker</a:t>
            </a:r>
            <a:r>
              <a:rPr lang="it-IT" altLang="x-none" dirty="0">
                <a:latin typeface="Amatic SC" pitchFamily="2" charset="-79"/>
                <a:cs typeface="Amatic SC" pitchFamily="2" charset="-79"/>
              </a:rPr>
              <a:t>, 1990)</a:t>
            </a:r>
            <a:br>
              <a:rPr lang="it-IT" altLang="x-none" dirty="0">
                <a:latin typeface="Amatic SC" pitchFamily="2" charset="-79"/>
                <a:cs typeface="Amatic SC" pitchFamily="2" charset="-79"/>
              </a:rPr>
            </a:br>
            <a:endParaRPr lang="en-US" altLang="x-none" dirty="0">
              <a:latin typeface="Amatic SC" pitchFamily="2" charset="-79"/>
              <a:cs typeface="Amatic SC" pitchFamily="2" charset="-79"/>
            </a:endParaRP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1919288" y="1628776"/>
            <a:ext cx="8280400" cy="5040313"/>
          </a:xfrm>
        </p:spPr>
        <p:txBody>
          <a:bodyPr>
            <a:normAutofit fontScale="92500"/>
          </a:bodyPr>
          <a:lstStyle/>
          <a:p>
            <a:pPr algn="just">
              <a:lnSpc>
                <a:spcPct val="120000"/>
              </a:lnSpc>
            </a:pPr>
            <a:r>
              <a:rPr lang="it-IT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Le organizzazioni attraverso le loro pratiche quotidiane permette di </a:t>
            </a:r>
            <a:r>
              <a:rPr lang="it-IT" altLang="x-none" sz="2800" i="1" dirty="0">
                <a:latin typeface="Calibri" panose="020F0502020204030204" pitchFamily="34" charset="0"/>
                <a:cs typeface="Calibri" panose="020F0502020204030204" pitchFamily="34" charset="0"/>
              </a:rPr>
              <a:t>creare divisioni </a:t>
            </a:r>
            <a:r>
              <a:rPr lang="it-IT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(gerarchie, poteri) sulla base dei profili di genere;</a:t>
            </a:r>
          </a:p>
          <a:p>
            <a:pPr algn="just">
              <a:lnSpc>
                <a:spcPct val="50000"/>
              </a:lnSpc>
            </a:pPr>
            <a:endParaRPr lang="it-IT" altLang="x-none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it-IT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Supportano la </a:t>
            </a:r>
            <a:r>
              <a:rPr lang="it-IT" altLang="x-none" sz="2800" i="1" dirty="0">
                <a:latin typeface="Calibri" panose="020F0502020204030204" pitchFamily="34" charset="0"/>
                <a:cs typeface="Calibri" panose="020F0502020204030204" pitchFamily="34" charset="0"/>
              </a:rPr>
              <a:t>produzione di simboli</a:t>
            </a:r>
            <a:r>
              <a:rPr lang="it-IT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, immagini e forme di pensiero che esplichino, giustifichino e contrappongano queste divisioni;</a:t>
            </a:r>
          </a:p>
          <a:p>
            <a:pPr algn="just">
              <a:lnSpc>
                <a:spcPct val="50000"/>
              </a:lnSpc>
            </a:pPr>
            <a:endParaRPr lang="it-IT" altLang="x-none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it-IT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Consentono l’interazione tra individui in una molteplicità di forme che </a:t>
            </a:r>
            <a:r>
              <a:rPr lang="it-IT" altLang="x-none" sz="2800" i="1" dirty="0">
                <a:latin typeface="Calibri" panose="020F0502020204030204" pitchFamily="34" charset="0"/>
                <a:cs typeface="Calibri" panose="020F0502020204030204" pitchFamily="34" charset="0"/>
              </a:rPr>
              <a:t>perpetuino dominio e subordinazione;</a:t>
            </a:r>
          </a:p>
          <a:p>
            <a:endParaRPr lang="en-US" altLang="x-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73208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ontent Placeholder 2"/>
          <p:cNvSpPr>
            <a:spLocks noGrp="1"/>
          </p:cNvSpPr>
          <p:nvPr>
            <p:ph idx="1"/>
          </p:nvPr>
        </p:nvSpPr>
        <p:spPr>
          <a:xfrm>
            <a:off x="1703389" y="1701800"/>
            <a:ext cx="8785225" cy="4895850"/>
          </a:xfrm>
        </p:spPr>
        <p:txBody>
          <a:bodyPr/>
          <a:lstStyle/>
          <a:p>
            <a:pPr algn="just">
              <a:lnSpc>
                <a:spcPct val="120000"/>
              </a:lnSpc>
            </a:pPr>
            <a:r>
              <a:rPr lang="it-IT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un posizionamento di genere delle persone all</a:t>
            </a:r>
            <a:r>
              <a:rPr lang="it-IT" alt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’</a:t>
            </a:r>
            <a:r>
              <a:rPr lang="it-IT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interno delle organizzazioni (dunque l</a:t>
            </a:r>
            <a:r>
              <a:rPr lang="it-IT" alt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’</a:t>
            </a:r>
            <a:r>
              <a:rPr lang="it-IT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adozione di un linguaggio, un abbigliamento, un</a:t>
            </a:r>
            <a:r>
              <a:rPr lang="it-IT" alt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’</a:t>
            </a:r>
            <a:r>
              <a:rPr lang="it-IT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immagine di sé, quale membro </a:t>
            </a:r>
            <a:r>
              <a:rPr lang="it-IT" alt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it-IT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di genere</a:t>
            </a:r>
            <a:r>
              <a:rPr lang="it-IT" alt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it-IT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dell</a:t>
            </a:r>
            <a:r>
              <a:rPr lang="it-IT" alt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’</a:t>
            </a:r>
            <a:r>
              <a:rPr lang="it-IT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organizzazione);</a:t>
            </a:r>
          </a:p>
          <a:p>
            <a:pPr algn="just">
              <a:lnSpc>
                <a:spcPct val="50000"/>
              </a:lnSpc>
            </a:pPr>
            <a:endParaRPr lang="it-IT" altLang="x-none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it-IT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una più generale logica organizzativa misurata sui tempi, i corpi ed un modello di desiderio maschili.</a:t>
            </a:r>
          </a:p>
          <a:p>
            <a:endParaRPr lang="en-US" altLang="x-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7C6658C-6F93-0DDA-4112-C18FF4203960}"/>
              </a:ext>
            </a:extLst>
          </p:cNvPr>
          <p:cNvSpPr txBox="1">
            <a:spLocks/>
          </p:cNvSpPr>
          <p:nvPr/>
        </p:nvSpPr>
        <p:spPr>
          <a:xfrm>
            <a:off x="1524000" y="476251"/>
            <a:ext cx="9144000" cy="1268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6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l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marR="0" lvl="2" algn="l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marR="0" lvl="3" algn="l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marR="0" lvl="4" algn="l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marR="0" lvl="5" algn="l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marR="0" lvl="6" algn="l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marR="0" lvl="7" algn="l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marR="0" lvl="8" algn="l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 i="0" u="none" strike="noStrike" cap="non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r>
              <a:rPr lang="it-IT" altLang="x-none" dirty="0">
                <a:latin typeface="Amatic SC" pitchFamily="2" charset="-79"/>
                <a:cs typeface="Amatic SC" pitchFamily="2" charset="-79"/>
              </a:rPr>
              <a:t>GENERE E ORGANIZZAZIONI 2/2 (</a:t>
            </a:r>
            <a:r>
              <a:rPr lang="it-IT" altLang="x-none" dirty="0" err="1">
                <a:latin typeface="Amatic SC" pitchFamily="2" charset="-79"/>
                <a:cs typeface="Amatic SC" pitchFamily="2" charset="-79"/>
              </a:rPr>
              <a:t>Acker</a:t>
            </a:r>
            <a:r>
              <a:rPr lang="it-IT" altLang="x-none" dirty="0">
                <a:latin typeface="Amatic SC" pitchFamily="2" charset="-79"/>
                <a:cs typeface="Amatic SC" pitchFamily="2" charset="-79"/>
              </a:rPr>
              <a:t>, 1990)</a:t>
            </a:r>
            <a:br>
              <a:rPr lang="it-IT" altLang="x-none" dirty="0">
                <a:latin typeface="Amatic SC" pitchFamily="2" charset="-79"/>
                <a:cs typeface="Amatic SC" pitchFamily="2" charset="-79"/>
              </a:rPr>
            </a:br>
            <a:endParaRPr lang="en-US" altLang="x-none" dirty="0">
              <a:latin typeface="Amatic SC" pitchFamily="2" charset="-79"/>
              <a:cs typeface="Amatic SC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18646332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>
          <a:xfrm>
            <a:off x="1774825" y="560533"/>
            <a:ext cx="10406063" cy="720725"/>
          </a:xfrm>
        </p:spPr>
        <p:txBody>
          <a:bodyPr>
            <a:normAutofit fontScale="90000"/>
          </a:bodyPr>
          <a:lstStyle/>
          <a:p>
            <a:r>
              <a:rPr lang="it-IT" altLang="x-none" b="1" dirty="0">
                <a:latin typeface="Amatic SC" pitchFamily="2" charset="-79"/>
                <a:cs typeface="Amatic SC" pitchFamily="2" charset="-79"/>
              </a:rPr>
              <a:t>GENERE E CULTURA ORGANIZZATIVA</a:t>
            </a:r>
            <a:endParaRPr lang="en-US" altLang="x-none" dirty="0">
              <a:latin typeface="Amatic SC" pitchFamily="2" charset="-79"/>
              <a:cs typeface="Amatic SC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825" y="1652588"/>
            <a:ext cx="8642350" cy="5761038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Le culture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organizzative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possono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differenziarsi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lungo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diversi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assi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gerarchia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innovazione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tra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cui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diritti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cittadinanza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genere</a:t>
            </a:r>
            <a:r>
              <a:rPr lang="en-US" alt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Gherardi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, 1996)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che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esse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concedono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alle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donne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e al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femminile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algn="just">
              <a:lnSpc>
                <a:spcPct val="50000"/>
              </a:lnSpc>
              <a:spcBef>
                <a:spcPct val="0"/>
              </a:spcBef>
            </a:pPr>
            <a:endParaRPr lang="en-US" altLang="ja-JP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20000"/>
              </a:lnSpc>
              <a:spcBef>
                <a:spcPct val="0"/>
              </a:spcBef>
            </a:pP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nel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lavoro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vige</a:t>
            </a:r>
            <a:r>
              <a:rPr lang="en-US" altLang="x-none" sz="2800" dirty="0">
                <a:latin typeface="Calibri" panose="020F0502020204030204" pitchFamily="34" charset="0"/>
                <a:cs typeface="Calibri" panose="020F0502020204030204" pitchFamily="34" charset="0"/>
              </a:rPr>
              <a:t> un </a:t>
            </a:r>
            <a:r>
              <a:rPr lang="en-US" altLang="x-none" sz="2800" i="1" dirty="0" err="1">
                <a:latin typeface="Calibri" panose="020F0502020204030204" pitchFamily="34" charset="0"/>
                <a:cs typeface="Calibri" panose="020F0502020204030204" pitchFamily="34" charset="0"/>
              </a:rPr>
              <a:t>subtesto</a:t>
            </a:r>
            <a:r>
              <a:rPr lang="en-US" altLang="x-none" sz="2800" i="1" dirty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altLang="x-none" sz="2800" i="1" dirty="0" err="1">
                <a:latin typeface="Calibri" panose="020F0502020204030204" pitchFamily="34" charset="0"/>
                <a:cs typeface="Calibri" panose="020F0502020204030204" pitchFamily="34" charset="0"/>
              </a:rPr>
              <a:t>genere</a:t>
            </a:r>
            <a:r>
              <a:rPr lang="en-US" altLang="x-none" sz="2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x-none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che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richiede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, specie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alle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donne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, una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specifica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competenza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gestire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la propria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identità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genere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all</a:t>
            </a:r>
            <a:r>
              <a:rPr lang="en-US" altLang="it-I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’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interno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di un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mondo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professionale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declinato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(quasi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sempre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) al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maschile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 (Balbo, 1978; Bruni e </a:t>
            </a:r>
            <a:r>
              <a:rPr lang="en-US" altLang="ja-JP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Gherardi</a:t>
            </a:r>
            <a:r>
              <a:rPr lang="en-US" altLang="ja-JP" sz="2800" dirty="0">
                <a:latin typeface="Calibri" panose="020F0502020204030204" pitchFamily="34" charset="0"/>
                <a:cs typeface="Calibri" panose="020F0502020204030204" pitchFamily="34" charset="0"/>
              </a:rPr>
              <a:t>, 2001).</a:t>
            </a:r>
          </a:p>
          <a:p>
            <a:pPr>
              <a:buFontTx/>
              <a:buChar char="-"/>
            </a:pPr>
            <a:endParaRPr lang="en-US" altLang="x-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840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37200" y="137112"/>
            <a:ext cx="7546800" cy="628400"/>
          </a:xfrm>
        </p:spPr>
        <p:txBody>
          <a:bodyPr/>
          <a:lstStyle/>
          <a:p>
            <a:r>
              <a:rPr lang="it-IT" sz="2800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Alcuni esempi di “iniquità” nel </a:t>
            </a:r>
            <a:r>
              <a:rPr lang="it-IT" sz="2800" dirty="0" err="1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MdL</a:t>
            </a:r>
            <a:endParaRPr lang="it-IT" sz="2800" dirty="0"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37200" y="1124744"/>
            <a:ext cx="9479280" cy="5472608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it-IT" sz="1600" dirty="0"/>
              <a:t>Tre ambiti di esempio:</a:t>
            </a:r>
          </a:p>
          <a:p>
            <a:pPr>
              <a:buNone/>
            </a:pPr>
            <a:r>
              <a:rPr lang="it-IT" sz="1600" u="sng" dirty="0"/>
              <a:t>Reclutamento e Selezione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it-IT" sz="1600" dirty="0"/>
              <a:t>Se serve una persona tranquilla, adattabile, puntuale, paziente, ci si orienta verso una donna; se serve una persona creativa, con piglio l’orientamento è verso un uomo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it-IT" sz="1600" dirty="0"/>
              <a:t>Le professioni in ambito tecnico sono considerate “da uomini”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it-IT" sz="1600" dirty="0"/>
              <a:t>Non è ancora scomparsa la pratica delle “dimissioni in bianco”</a:t>
            </a:r>
          </a:p>
          <a:p>
            <a:pPr>
              <a:spcBef>
                <a:spcPts val="1200"/>
              </a:spcBef>
              <a:buNone/>
            </a:pPr>
            <a:r>
              <a:rPr lang="it-IT" sz="1600" u="sng" dirty="0"/>
              <a:t>Sul posto di lavoro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it-IT" sz="1600" dirty="0"/>
              <a:t>Difficoltà ad accettare una donna come capo da parte degli uomini (non riconoscimento della leadership femminile)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it-IT" sz="1600" dirty="0"/>
              <a:t>Il contributo delle donne è considerato migliore sul piano qualitativo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it-IT" sz="1600" dirty="0"/>
              <a:t>La maternità è considerata un costo a 360°</a:t>
            </a:r>
          </a:p>
          <a:p>
            <a:pPr>
              <a:spcBef>
                <a:spcPts val="1200"/>
              </a:spcBef>
              <a:buNone/>
            </a:pPr>
            <a:r>
              <a:rPr lang="it-IT" sz="1600" u="sng" dirty="0"/>
              <a:t>Carriera 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it-IT" sz="1600" dirty="0"/>
              <a:t>Gli uomini “capo” tendono a: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it-IT" sz="1400" dirty="0"/>
              <a:t> preservare il sistema di potere che li ha sostenuti e portati ai vertici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it-IT" sz="1400" dirty="0"/>
              <a:t>utilizzano la cooptazione (maggior successo delle donne se la selezione è per concorso) 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it-IT" sz="1400" dirty="0"/>
              <a:t>Spesso hanno idee stereotipate/tradizionali della relazione donne-lavoro</a:t>
            </a:r>
            <a:endParaRPr lang="it-IT" u="sng" dirty="0"/>
          </a:p>
          <a:p>
            <a:pPr marL="0" lvl="1" indent="14288">
              <a:spcBef>
                <a:spcPts val="0"/>
              </a:spcBef>
              <a:buNone/>
            </a:pPr>
            <a:endParaRPr lang="it-IT" dirty="0"/>
          </a:p>
          <a:p>
            <a:endParaRPr lang="it-IT" sz="1600" dirty="0"/>
          </a:p>
          <a:p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252149202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ChangeArrowheads="1"/>
          </p:cNvSpPr>
          <p:nvPr/>
        </p:nvSpPr>
        <p:spPr bwMode="auto">
          <a:xfrm>
            <a:off x="1099126" y="685800"/>
            <a:ext cx="5225473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x-none" sz="3000" b="1" dirty="0">
                <a:latin typeface="Garamond" charset="0"/>
              </a:rPr>
              <a:t>I principali fenomeni legati al genere nelle organizzazioni:</a:t>
            </a:r>
            <a:r>
              <a:rPr lang="it-IT" altLang="x-none" sz="4000" dirty="0">
                <a:latin typeface="Garamond" charset="0"/>
              </a:rPr>
              <a:t> </a:t>
            </a:r>
            <a:r>
              <a:rPr lang="it-IT" altLang="x-none" sz="2300" dirty="0">
                <a:latin typeface="Garamond" charset="0"/>
              </a:rPr>
              <a:t>        </a:t>
            </a:r>
          </a:p>
        </p:txBody>
      </p:sp>
      <p:sp>
        <p:nvSpPr>
          <p:cNvPr id="101379" name="Rectangle 3">
            <a:hlinkClick r:id="rId2"/>
          </p:cNvPr>
          <p:cNvSpPr>
            <a:spLocks noChangeArrowheads="1"/>
          </p:cNvSpPr>
          <p:nvPr/>
        </p:nvSpPr>
        <p:spPr bwMode="auto">
          <a:xfrm>
            <a:off x="5191125" y="259556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101380" name="Rectangle 4">
            <a:hlinkClick r:id="rId3"/>
          </p:cNvPr>
          <p:cNvSpPr>
            <a:spLocks noChangeArrowheads="1"/>
          </p:cNvSpPr>
          <p:nvPr/>
        </p:nvSpPr>
        <p:spPr bwMode="auto">
          <a:xfrm>
            <a:off x="5438775" y="259556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101381" name="Rectangle 5"/>
          <p:cNvSpPr>
            <a:spLocks noChangeArrowheads="1"/>
          </p:cNvSpPr>
          <p:nvPr/>
        </p:nvSpPr>
        <p:spPr bwMode="auto">
          <a:xfrm>
            <a:off x="4729163" y="240506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101382" name="Rectangle 6"/>
          <p:cNvSpPr>
            <a:spLocks noChangeArrowheads="1"/>
          </p:cNvSpPr>
          <p:nvPr/>
        </p:nvSpPr>
        <p:spPr bwMode="auto">
          <a:xfrm>
            <a:off x="4286250" y="2095500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101383" name="Text Box 7"/>
          <p:cNvSpPr txBox="1">
            <a:spLocks noChangeArrowheads="1"/>
          </p:cNvSpPr>
          <p:nvPr/>
        </p:nvSpPr>
        <p:spPr bwMode="auto">
          <a:xfrm>
            <a:off x="399472" y="3164919"/>
            <a:ext cx="8305800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charset="2"/>
              <a:buChar char="Ø"/>
            </a:pPr>
            <a:r>
              <a:rPr lang="it-IT" altLang="x-none" sz="2000" dirty="0"/>
              <a:t> Consistente entrata delle donne nel mercato del lavoro</a:t>
            </a:r>
          </a:p>
          <a:p>
            <a:pPr>
              <a:spcBef>
                <a:spcPct val="50000"/>
              </a:spcBef>
              <a:buFont typeface="Wingdings" charset="2"/>
              <a:buChar char="Ø"/>
            </a:pPr>
            <a:r>
              <a:rPr lang="it-IT" altLang="x-none" sz="2000" dirty="0"/>
              <a:t>Persistenza di fenomeni di discriminazione </a:t>
            </a:r>
            <a:r>
              <a:rPr lang="it-IT" altLang="x-none" sz="2000" i="1" dirty="0"/>
              <a:t>(selezioni, </a:t>
            </a:r>
            <a:r>
              <a:rPr lang="it-IT" altLang="x-none" sz="2000" i="1" dirty="0" err="1"/>
              <a:t>pay</a:t>
            </a:r>
            <a:r>
              <a:rPr lang="it-IT" altLang="x-none" sz="2000" i="1" dirty="0"/>
              <a:t> gap..)</a:t>
            </a:r>
            <a:endParaRPr lang="it-IT" altLang="x-none" sz="2000" dirty="0"/>
          </a:p>
          <a:p>
            <a:pPr>
              <a:spcBef>
                <a:spcPct val="50000"/>
              </a:spcBef>
              <a:buFont typeface="Wingdings" charset="2"/>
              <a:buChar char="Ø"/>
            </a:pPr>
            <a:r>
              <a:rPr lang="it-IT" altLang="x-none" sz="2000" dirty="0"/>
              <a:t>Persistenza di forme di segregazione orizzontale (</a:t>
            </a:r>
            <a:r>
              <a:rPr lang="it-IT" altLang="x-none" sz="2000" i="1" dirty="0"/>
              <a:t>sex-</a:t>
            </a:r>
            <a:r>
              <a:rPr lang="it-IT" altLang="x-none" sz="2000" i="1" dirty="0" err="1"/>
              <a:t>typing</a:t>
            </a:r>
            <a:r>
              <a:rPr lang="it-IT" altLang="x-none" sz="2000" dirty="0"/>
              <a:t>)</a:t>
            </a:r>
          </a:p>
          <a:p>
            <a:pPr>
              <a:spcBef>
                <a:spcPct val="50000"/>
              </a:spcBef>
              <a:buFont typeface="Wingdings" charset="2"/>
              <a:buChar char="Ø"/>
            </a:pPr>
            <a:r>
              <a:rPr lang="it-IT" altLang="x-none" sz="2000" dirty="0"/>
              <a:t>Persistenza di forme di segregazione verticale (</a:t>
            </a:r>
            <a:r>
              <a:rPr lang="it-IT" altLang="x-none" sz="2000" i="1" dirty="0"/>
              <a:t>glass ceiling</a:t>
            </a:r>
            <a:r>
              <a:rPr lang="it-IT" altLang="x-none" sz="2000" dirty="0"/>
              <a:t>)</a:t>
            </a:r>
          </a:p>
        </p:txBody>
      </p:sp>
      <p:sp>
        <p:nvSpPr>
          <p:cNvPr id="101384" name="Rectangle 8">
            <a:hlinkClick r:id="rId4"/>
          </p:cNvPr>
          <p:cNvSpPr>
            <a:spLocks noChangeArrowheads="1"/>
          </p:cNvSpPr>
          <p:nvPr/>
        </p:nvSpPr>
        <p:spPr bwMode="auto">
          <a:xfrm>
            <a:off x="4848225" y="2695575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pic>
        <p:nvPicPr>
          <p:cNvPr id="101386" name="Picture 10" descr="diversity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3701" y="836613"/>
            <a:ext cx="2792413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7870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101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83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Grp="1"/>
          </p:cNvSpPr>
          <p:nvPr>
            <p:ph type="title"/>
          </p:nvPr>
        </p:nvSpPr>
        <p:spPr>
          <a:xfrm>
            <a:off x="1835152" y="298448"/>
            <a:ext cx="8520114" cy="941917"/>
          </a:xfrm>
        </p:spPr>
        <p:txBody>
          <a:bodyPr spcFirstLastPara="1" wrap="square" lIns="0" tIns="91440" rIns="0" bIns="91440" anchor="b" anchorCtr="0">
            <a:noAutofit/>
          </a:bodyPr>
          <a:lstStyle/>
          <a:p>
            <a:pPr>
              <a:lnSpc>
                <a:spcPct val="100000"/>
              </a:lnSpc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  <a:tab pos="7962896" algn="l"/>
              </a:tabLst>
            </a:pPr>
            <a:r>
              <a:rPr lang="it-IT" sz="3200">
                <a:solidFill>
                  <a:srgbClr val="EF6C00"/>
                </a:solidFill>
                <a:latin typeface="PT Sans Narrow"/>
              </a:rPr>
              <a:t>Segregazione occupazionale di genere</a:t>
            </a:r>
          </a:p>
        </p:txBody>
      </p:sp>
      <p:sp>
        <p:nvSpPr>
          <p:cNvPr id="3" name="Rectangle 2"/>
          <p:cNvSpPr txBox="1">
            <a:spLocks noGrp="1"/>
          </p:cNvSpPr>
          <p:nvPr>
            <p:ph idx="1"/>
          </p:nvPr>
        </p:nvSpPr>
        <p:spPr>
          <a:xfrm>
            <a:off x="7140536" y="1340768"/>
            <a:ext cx="3780000" cy="4500000"/>
          </a:xfrm>
          <a:solidFill>
            <a:srgbClr val="FFFFFF"/>
          </a:solidFill>
          <a:effectLst>
            <a:outerShdw dist="228603" dir="2700000" algn="tl">
              <a:srgbClr val="000000">
                <a:alpha val="30000"/>
              </a:srgbClr>
            </a:outerShdw>
          </a:effectLst>
        </p:spPr>
        <p:txBody>
          <a:bodyPr spcFirstLastPara="1" wrap="square" lIns="91440" tIns="91440" rIns="91440" bIns="91440" anchor="t" anchorCtr="0">
            <a:noAutofit/>
          </a:bodyPr>
          <a:lstStyle/>
          <a:p>
            <a:pPr marL="0" indent="0" algn="ctr">
              <a:lnSpc>
                <a:spcPct val="100000"/>
              </a:lnSpc>
              <a:spcAft>
                <a:spcPts val="1600"/>
              </a:spcAft>
              <a:buNone/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  <a:tab pos="7962896" algn="l"/>
              </a:tabLst>
            </a:pPr>
            <a:r>
              <a:rPr lang="it-IT" sz="2000" b="1" dirty="0">
                <a:latin typeface="Open Sans"/>
              </a:rPr>
              <a:t>Segregazione ORIZZONTALE</a:t>
            </a:r>
            <a:r>
              <a:rPr lang="it-IT" sz="2000" dirty="0">
                <a:latin typeface="Open Sans"/>
              </a:rPr>
              <a:t>:</a:t>
            </a:r>
          </a:p>
          <a:p>
            <a:pPr marL="0" indent="0">
              <a:lnSpc>
                <a:spcPct val="100000"/>
              </a:lnSpc>
              <a:spcAft>
                <a:spcPts val="1600"/>
              </a:spcAft>
              <a:buNone/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  <a:tab pos="7962896" algn="l"/>
              </a:tabLst>
            </a:pPr>
            <a:r>
              <a:rPr lang="it-IT" sz="2000" dirty="0">
                <a:latin typeface="Open Sans"/>
              </a:rPr>
              <a:t>La concentrazione di donne e uomini in diversi settori e occupazioni.</a:t>
            </a:r>
          </a:p>
          <a:p>
            <a:pPr marL="0" indent="0">
              <a:lnSpc>
                <a:spcPct val="100000"/>
              </a:lnSpc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  <a:tab pos="7962896" algn="l"/>
              </a:tabLst>
            </a:pPr>
            <a:endParaRPr lang="it-IT" sz="2000" dirty="0">
              <a:solidFill>
                <a:srgbClr val="695D46"/>
              </a:solidFill>
              <a:latin typeface="Open Sans"/>
            </a:endParaRPr>
          </a:p>
          <a:p>
            <a:pPr marL="0" indent="0">
              <a:lnSpc>
                <a:spcPct val="100000"/>
              </a:lnSpc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  <a:tab pos="7962896" algn="l"/>
              </a:tabLst>
            </a:pPr>
            <a:endParaRPr lang="it-IT" sz="2000" dirty="0">
              <a:solidFill>
                <a:srgbClr val="695D46"/>
              </a:solidFill>
              <a:latin typeface="Open Sans"/>
            </a:endParaRPr>
          </a:p>
          <a:p>
            <a:pPr marL="0" indent="0">
              <a:lnSpc>
                <a:spcPct val="100000"/>
              </a:lnSpc>
              <a:spcAft>
                <a:spcPts val="1600"/>
              </a:spcAft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  <a:tab pos="7962896" algn="l"/>
              </a:tabLst>
            </a:pPr>
            <a:endParaRPr lang="it-IT" sz="2000" dirty="0">
              <a:solidFill>
                <a:srgbClr val="695D46"/>
              </a:solidFill>
              <a:latin typeface="Open Sans"/>
            </a:endParaRPr>
          </a:p>
        </p:txBody>
      </p:sp>
      <p:sp>
        <p:nvSpPr>
          <p:cNvPr id="4" name="Rectangle 2"/>
          <p:cNvSpPr txBox="1"/>
          <p:nvPr/>
        </p:nvSpPr>
        <p:spPr>
          <a:xfrm>
            <a:off x="2171984" y="1316761"/>
            <a:ext cx="3780000" cy="4500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228603" dir="2700000" algn="tl">
              <a:srgbClr val="000000">
                <a:alpha val="30000"/>
              </a:srgbClr>
            </a:outerShdw>
          </a:effectLst>
        </p:spPr>
        <p:txBody>
          <a:bodyPr vert="horz" wrap="square" lIns="91440" tIns="91440" rIns="91440" bIns="91440" anchor="t" anchorCtr="0" compatLnSpc="1"/>
          <a:lstStyle/>
          <a:p>
            <a:pPr algn="ctr" defTabSz="457200" hangingPunct="0"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  <a:tab pos="7962896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b="1" dirty="0">
                <a:latin typeface="Open Sans"/>
              </a:rPr>
              <a:t>Segregazione</a:t>
            </a:r>
          </a:p>
          <a:p>
            <a:pPr algn="ctr" defTabSz="457200" hangingPunct="0"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  <a:tab pos="7962896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b="1" dirty="0">
                <a:latin typeface="Open Sans"/>
              </a:rPr>
              <a:t>VERTICALE</a:t>
            </a:r>
            <a:r>
              <a:rPr lang="it-IT" sz="2000" dirty="0">
                <a:latin typeface="Open Sans"/>
              </a:rPr>
              <a:t>:</a:t>
            </a:r>
          </a:p>
          <a:p>
            <a:pPr defTabSz="457200" hangingPunct="0">
              <a:spcBef>
                <a:spcPts val="1200"/>
              </a:spcBef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  <a:tab pos="7962896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dirty="0">
                <a:latin typeface="Open Sans"/>
              </a:rPr>
              <a:t>La concentrazione delle donne e degli uomini in diversi gradi, livelli di responsabilità o posizioni.</a:t>
            </a:r>
          </a:p>
          <a:p>
            <a:pPr defTabSz="457200" hangingPunct="0"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  <a:tab pos="7962896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dirty="0">
                <a:latin typeface="Open Sans"/>
              </a:rPr>
              <a:t>Le donne nella nostra società fanno più fatica ad occupare posizioni apicali nelle</a:t>
            </a:r>
          </a:p>
          <a:p>
            <a:pPr defTabSz="457200" hangingPunct="0"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  <a:tab pos="7962896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dirty="0">
                <a:latin typeface="Open Sans"/>
              </a:rPr>
              <a:t>aziende e nelle istituzioni</a:t>
            </a:r>
          </a:p>
          <a:p>
            <a:pPr defTabSz="457200" hangingPunct="0"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  <a:tab pos="7962896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dirty="0">
                <a:latin typeface="Open Sans"/>
              </a:rPr>
              <a:t>(soffitto di cristallo)</a:t>
            </a:r>
          </a:p>
          <a:p>
            <a:pPr defTabSz="457200" hangingPunct="0"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  <a:tab pos="7962896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000" dirty="0">
              <a:solidFill>
                <a:srgbClr val="695D46"/>
              </a:solidFill>
              <a:latin typeface="Open Sans"/>
            </a:endParaRPr>
          </a:p>
          <a:p>
            <a:pPr defTabSz="457200" hangingPunct="0"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  <a:tab pos="7962896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000" dirty="0">
              <a:solidFill>
                <a:srgbClr val="695D46"/>
              </a:solidFill>
              <a:latin typeface="Open Sans"/>
            </a:endParaRPr>
          </a:p>
          <a:p>
            <a:pPr defTabSz="457200" hangingPunct="0">
              <a:spcAft>
                <a:spcPts val="1600"/>
              </a:spcAft>
              <a:tabLst>
                <a:tab pos="723903" algn="l"/>
                <a:tab pos="1447796" algn="l"/>
                <a:tab pos="2171699" algn="l"/>
                <a:tab pos="2895603" algn="l"/>
                <a:tab pos="3619496" algn="l"/>
                <a:tab pos="4343400" algn="l"/>
                <a:tab pos="5067303" algn="l"/>
                <a:tab pos="5791196" algn="l"/>
                <a:tab pos="6515099" algn="l"/>
                <a:tab pos="7239003" algn="l"/>
                <a:tab pos="7962896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000" dirty="0">
              <a:solidFill>
                <a:srgbClr val="695D46"/>
              </a:solidFill>
              <a:latin typeface="Open Sans"/>
            </a:endParaRPr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447929" y="4797152"/>
            <a:ext cx="2192315" cy="1776000"/>
          </a:xfrm>
          <a:prstGeom prst="rect">
            <a:avLst/>
          </a:prstGeom>
          <a:noFill/>
          <a:ln>
            <a:noFill/>
          </a:ln>
          <a:effectLst>
            <a:outerShdw dist="228603" dir="2700000" algn="tl">
              <a:srgbClr val="000000">
                <a:alpha val="3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3386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24E00-5580-D8C1-DEBA-FCD92BDD41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5031" y="108707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IT" sz="7200" dirty="0"/>
              <a:t>Organizations</a:t>
            </a:r>
            <a:endParaRPr lang="en-IT" dirty="0"/>
          </a:p>
          <a:p>
            <a:endParaRPr lang="en-IT" dirty="0"/>
          </a:p>
          <a:p>
            <a:endParaRPr lang="en-IT" dirty="0"/>
          </a:p>
          <a:p>
            <a:pPr marL="3657600" lvl="8" indent="0">
              <a:buNone/>
            </a:pPr>
            <a:r>
              <a:rPr lang="en-IT" sz="4400" dirty="0"/>
              <a:t>VS</a:t>
            </a:r>
          </a:p>
          <a:p>
            <a:endParaRPr lang="en-IT" dirty="0"/>
          </a:p>
          <a:p>
            <a:pPr marL="5381625" lvl="8" indent="0">
              <a:buNone/>
              <a:tabLst>
                <a:tab pos="1863725" algn="l"/>
              </a:tabLst>
            </a:pPr>
            <a:r>
              <a:rPr lang="en-IT" sz="6000" dirty="0"/>
              <a:t>Organizing</a:t>
            </a:r>
            <a:endParaRPr lang="en-IT" dirty="0"/>
          </a:p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268895694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numeri della segregazione verticale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0730" y="1626711"/>
            <a:ext cx="8130540" cy="4472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3182452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ChangeArrowheads="1"/>
          </p:cNvSpPr>
          <p:nvPr/>
        </p:nvSpPr>
        <p:spPr bwMode="auto">
          <a:xfrm>
            <a:off x="2133600" y="457200"/>
            <a:ext cx="5410200" cy="401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x-none" sz="4000" b="1">
                <a:latin typeface="Garamond" charset="0"/>
              </a:rPr>
              <a:t>Le principali spiegazioni</a:t>
            </a:r>
            <a:r>
              <a:rPr lang="it-IT" altLang="x-none" sz="4000">
                <a:latin typeface="Garamond" charset="0"/>
              </a:rPr>
              <a:t> </a:t>
            </a:r>
          </a:p>
          <a:p>
            <a:pPr>
              <a:spcBef>
                <a:spcPct val="50000"/>
              </a:spcBef>
              <a:buFont typeface="Wingdings" charset="2"/>
              <a:buChar char="ü"/>
            </a:pPr>
            <a:endParaRPr lang="it-IT" altLang="x-none" sz="3600">
              <a:latin typeface="Garamond" charset="0"/>
            </a:endParaRPr>
          </a:p>
          <a:p>
            <a:pPr>
              <a:spcBef>
                <a:spcPct val="50000"/>
              </a:spcBef>
            </a:pPr>
            <a:endParaRPr lang="it-IT" altLang="x-none" sz="3600">
              <a:latin typeface="Garamond" charset="0"/>
            </a:endParaRPr>
          </a:p>
          <a:p>
            <a:pPr>
              <a:spcBef>
                <a:spcPct val="50000"/>
              </a:spcBef>
            </a:pPr>
            <a:endParaRPr lang="it-IT" altLang="x-none" sz="2300">
              <a:latin typeface="Garamond" charset="0"/>
            </a:endParaRPr>
          </a:p>
          <a:p>
            <a:pPr>
              <a:spcBef>
                <a:spcPct val="50000"/>
              </a:spcBef>
            </a:pPr>
            <a:r>
              <a:rPr lang="it-IT" altLang="x-none" sz="2300">
                <a:latin typeface="Garamond" charset="0"/>
              </a:rPr>
              <a:t>         </a:t>
            </a:r>
          </a:p>
        </p:txBody>
      </p:sp>
      <p:sp>
        <p:nvSpPr>
          <p:cNvPr id="123907" name="Rectangle 3">
            <a:hlinkClick r:id="rId2"/>
          </p:cNvPr>
          <p:cNvSpPr>
            <a:spLocks noChangeArrowheads="1"/>
          </p:cNvSpPr>
          <p:nvPr/>
        </p:nvSpPr>
        <p:spPr bwMode="auto">
          <a:xfrm>
            <a:off x="5191125" y="259556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123908" name="Rectangle 4">
            <a:hlinkClick r:id="rId3"/>
          </p:cNvPr>
          <p:cNvSpPr>
            <a:spLocks noChangeArrowheads="1"/>
          </p:cNvSpPr>
          <p:nvPr/>
        </p:nvSpPr>
        <p:spPr bwMode="auto">
          <a:xfrm>
            <a:off x="5438775" y="259556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123909" name="Rectangle 5"/>
          <p:cNvSpPr>
            <a:spLocks noChangeArrowheads="1"/>
          </p:cNvSpPr>
          <p:nvPr/>
        </p:nvSpPr>
        <p:spPr bwMode="auto">
          <a:xfrm>
            <a:off x="4729163" y="240506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123910" name="Text Box 6"/>
          <p:cNvSpPr txBox="1">
            <a:spLocks noChangeArrowheads="1"/>
          </p:cNvSpPr>
          <p:nvPr/>
        </p:nvSpPr>
        <p:spPr bwMode="auto">
          <a:xfrm>
            <a:off x="2208213" y="2636839"/>
            <a:ext cx="4824412" cy="142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charset="2"/>
              <a:buChar char="ü"/>
            </a:pPr>
            <a:r>
              <a:rPr lang="it-IT" altLang="x-none" sz="3500" dirty="0">
                <a:latin typeface="Calibri" panose="020F0502020204030204" pitchFamily="34" charset="0"/>
                <a:cs typeface="Calibri" panose="020F0502020204030204" pitchFamily="34" charset="0"/>
              </a:rPr>
              <a:t>Differenze funzionali</a:t>
            </a:r>
          </a:p>
          <a:p>
            <a:pPr>
              <a:spcBef>
                <a:spcPct val="50000"/>
              </a:spcBef>
            </a:pPr>
            <a:endParaRPr lang="it-IT" altLang="x-none" sz="3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3911" name="Text Box 7"/>
          <p:cNvSpPr txBox="1">
            <a:spLocks noChangeArrowheads="1"/>
          </p:cNvSpPr>
          <p:nvPr/>
        </p:nvSpPr>
        <p:spPr bwMode="auto">
          <a:xfrm>
            <a:off x="2208213" y="3429001"/>
            <a:ext cx="5040312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charset="2"/>
              <a:buChar char="ü"/>
            </a:pPr>
            <a:r>
              <a:rPr lang="it-IT" altLang="x-none" sz="3500" dirty="0">
                <a:latin typeface="Calibri" panose="020F0502020204030204" pitchFamily="34" charset="0"/>
                <a:cs typeface="Calibri" panose="020F0502020204030204" pitchFamily="34" charset="0"/>
              </a:rPr>
              <a:t>Differenze strutturali</a:t>
            </a:r>
          </a:p>
          <a:p>
            <a:pPr>
              <a:buFont typeface="Wingdings" charset="2"/>
              <a:buNone/>
            </a:pPr>
            <a:endParaRPr lang="it-IT" altLang="x-none" sz="3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altLang="x-none" sz="3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altLang="x-none" sz="3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3912" name="Text Box 8"/>
          <p:cNvSpPr txBox="1">
            <a:spLocks noChangeArrowheads="1"/>
          </p:cNvSpPr>
          <p:nvPr/>
        </p:nvSpPr>
        <p:spPr bwMode="auto">
          <a:xfrm>
            <a:off x="2208214" y="4098926"/>
            <a:ext cx="5976937" cy="275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charset="2"/>
              <a:buChar char="ü"/>
            </a:pPr>
            <a:r>
              <a:rPr lang="it-IT" altLang="x-none" sz="3500" dirty="0">
                <a:latin typeface="Calibri" panose="020F0502020204030204" pitchFamily="34" charset="0"/>
                <a:cs typeface="Calibri" panose="020F0502020204030204" pitchFamily="34" charset="0"/>
              </a:rPr>
              <a:t>Socializzazione primaria</a:t>
            </a:r>
          </a:p>
          <a:p>
            <a:pPr>
              <a:buFont typeface="Wingdings" charset="2"/>
              <a:buNone/>
            </a:pPr>
            <a:r>
              <a:rPr lang="it-IT" altLang="x-none" sz="3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buFont typeface="Wingdings" charset="2"/>
              <a:buNone/>
            </a:pPr>
            <a:endParaRPr lang="it-IT" altLang="x-none" sz="3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altLang="x-none" sz="3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altLang="x-none" sz="3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3913" name="Text Box 9"/>
          <p:cNvSpPr txBox="1">
            <a:spLocks noChangeArrowheads="1"/>
          </p:cNvSpPr>
          <p:nvPr/>
        </p:nvSpPr>
        <p:spPr bwMode="auto">
          <a:xfrm>
            <a:off x="2208214" y="4797426"/>
            <a:ext cx="5976937" cy="275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charset="2"/>
              <a:buChar char="ü"/>
            </a:pPr>
            <a:r>
              <a:rPr lang="it-IT" altLang="x-none" sz="3500" dirty="0">
                <a:latin typeface="Calibri" panose="020F0502020204030204" pitchFamily="34" charset="0"/>
                <a:cs typeface="Calibri" panose="020F0502020204030204" pitchFamily="34" charset="0"/>
              </a:rPr>
              <a:t>Culture di genere</a:t>
            </a:r>
          </a:p>
          <a:p>
            <a:pPr>
              <a:buFont typeface="Wingdings" charset="2"/>
              <a:buNone/>
            </a:pPr>
            <a:r>
              <a:rPr lang="it-IT" altLang="x-none" sz="3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buFont typeface="Wingdings" charset="2"/>
              <a:buNone/>
            </a:pPr>
            <a:endParaRPr lang="it-IT" altLang="x-none" sz="3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altLang="x-none" sz="3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altLang="x-none" sz="3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3915" name="Picture 11" descr="http://www.gpa.at/frauen/images/gender.jpg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2801" y="1143001"/>
            <a:ext cx="2733675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806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39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39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39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39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39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39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10" grpId="0"/>
      <p:bldP spid="123911" grpId="0"/>
      <p:bldP spid="123912" grpId="0"/>
      <p:bldP spid="123913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ChangeArrowheads="1"/>
          </p:cNvSpPr>
          <p:nvPr/>
        </p:nvSpPr>
        <p:spPr bwMode="auto">
          <a:xfrm>
            <a:off x="2133600" y="457200"/>
            <a:ext cx="5410200" cy="340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x-none" sz="4000" b="1" dirty="0">
                <a:latin typeface="Amatic SC" pitchFamily="2" charset="-79"/>
                <a:cs typeface="Amatic SC" pitchFamily="2" charset="-79"/>
              </a:rPr>
              <a:t>Le soluzioni</a:t>
            </a:r>
            <a:r>
              <a:rPr lang="it-IT" altLang="x-none" sz="4000" dirty="0">
                <a:latin typeface="Amatic SC" pitchFamily="2" charset="-79"/>
                <a:cs typeface="Amatic SC" pitchFamily="2" charset="-79"/>
              </a:rPr>
              <a:t> </a:t>
            </a:r>
          </a:p>
          <a:p>
            <a:pPr>
              <a:spcBef>
                <a:spcPct val="50000"/>
              </a:spcBef>
              <a:buFont typeface="Wingdings" charset="2"/>
              <a:buChar char="ü"/>
            </a:pPr>
            <a:endParaRPr lang="it-IT" altLang="x-none" sz="3600" dirty="0">
              <a:latin typeface="Amatic SC" pitchFamily="2" charset="-79"/>
              <a:cs typeface="Amatic SC" pitchFamily="2" charset="-79"/>
            </a:endParaRPr>
          </a:p>
          <a:p>
            <a:pPr>
              <a:spcBef>
                <a:spcPct val="50000"/>
              </a:spcBef>
            </a:pPr>
            <a:endParaRPr lang="it-IT" altLang="x-none" sz="3600" dirty="0">
              <a:latin typeface="Amatic SC" pitchFamily="2" charset="-79"/>
              <a:cs typeface="Amatic SC" pitchFamily="2" charset="-79"/>
            </a:endParaRPr>
          </a:p>
          <a:p>
            <a:pPr>
              <a:spcBef>
                <a:spcPct val="50000"/>
              </a:spcBef>
            </a:pPr>
            <a:endParaRPr lang="it-IT" altLang="x-none" sz="2300" dirty="0">
              <a:latin typeface="Amatic SC" pitchFamily="2" charset="-79"/>
              <a:cs typeface="Amatic SC" pitchFamily="2" charset="-79"/>
            </a:endParaRPr>
          </a:p>
          <a:p>
            <a:pPr>
              <a:spcBef>
                <a:spcPct val="50000"/>
              </a:spcBef>
            </a:pPr>
            <a:r>
              <a:rPr lang="it-IT" altLang="x-none" sz="2300" dirty="0">
                <a:latin typeface="Amatic SC" pitchFamily="2" charset="-79"/>
                <a:cs typeface="Amatic SC" pitchFamily="2" charset="-79"/>
              </a:rPr>
              <a:t>         </a:t>
            </a:r>
          </a:p>
        </p:txBody>
      </p:sp>
      <p:sp>
        <p:nvSpPr>
          <p:cNvPr id="145411" name="Rectangle 3">
            <a:hlinkClick r:id="rId2"/>
          </p:cNvPr>
          <p:cNvSpPr>
            <a:spLocks noChangeArrowheads="1"/>
          </p:cNvSpPr>
          <p:nvPr/>
        </p:nvSpPr>
        <p:spPr bwMode="auto">
          <a:xfrm>
            <a:off x="5191125" y="259556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145412" name="Rectangle 4">
            <a:hlinkClick r:id="rId3"/>
          </p:cNvPr>
          <p:cNvSpPr>
            <a:spLocks noChangeArrowheads="1"/>
          </p:cNvSpPr>
          <p:nvPr/>
        </p:nvSpPr>
        <p:spPr bwMode="auto">
          <a:xfrm>
            <a:off x="5438775" y="259556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145413" name="Rectangle 5"/>
          <p:cNvSpPr>
            <a:spLocks noChangeArrowheads="1"/>
          </p:cNvSpPr>
          <p:nvPr/>
        </p:nvSpPr>
        <p:spPr bwMode="auto">
          <a:xfrm>
            <a:off x="4729163" y="240506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145415" name="Text Box 7"/>
          <p:cNvSpPr txBox="1">
            <a:spLocks noChangeArrowheads="1"/>
          </p:cNvSpPr>
          <p:nvPr/>
        </p:nvSpPr>
        <p:spPr bwMode="auto">
          <a:xfrm>
            <a:off x="831273" y="2139222"/>
            <a:ext cx="6359309" cy="3862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altLang="x-none" sz="3500" dirty="0">
                <a:latin typeface="Calibri" panose="020F0502020204030204" pitchFamily="34" charset="0"/>
                <a:cs typeface="Calibri" panose="020F0502020204030204" pitchFamily="34" charset="0"/>
              </a:rPr>
              <a:t>Equipaggiare le donne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altLang="x-none" sz="3500" dirty="0">
                <a:latin typeface="Calibri" panose="020F0502020204030204" pitchFamily="34" charset="0"/>
                <a:cs typeface="Calibri" panose="020F0502020204030204" pitchFamily="34" charset="0"/>
              </a:rPr>
              <a:t>Creare Pari Opportunità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altLang="x-none" sz="3500" dirty="0">
                <a:latin typeface="Calibri" panose="020F0502020204030204" pitchFamily="34" charset="0"/>
                <a:cs typeface="Calibri" panose="020F0502020204030204" pitchFamily="34" charset="0"/>
              </a:rPr>
              <a:t>Valorizzare la differenza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altLang="x-none" sz="3500" dirty="0">
                <a:latin typeface="Calibri" panose="020F0502020204030204" pitchFamily="34" charset="0"/>
                <a:cs typeface="Calibri" panose="020F0502020204030204" pitchFamily="34" charset="0"/>
              </a:rPr>
              <a:t>Rivedere i modelli culturali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it-IT" altLang="x-none" sz="3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it-IT" altLang="x-none" sz="3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it-IT" altLang="x-none" sz="3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5416" name="Text Box 8"/>
          <p:cNvSpPr txBox="1">
            <a:spLocks noChangeArrowheads="1"/>
          </p:cNvSpPr>
          <p:nvPr/>
        </p:nvSpPr>
        <p:spPr bwMode="auto">
          <a:xfrm>
            <a:off x="2208214" y="4098926"/>
            <a:ext cx="5976937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charset="2"/>
              <a:buNone/>
            </a:pPr>
            <a:r>
              <a:rPr lang="it-IT" altLang="x-none" sz="3500" dirty="0">
                <a:latin typeface="Garamond" charset="0"/>
              </a:rPr>
              <a:t> </a:t>
            </a:r>
          </a:p>
          <a:p>
            <a:pPr>
              <a:buFont typeface="Wingdings" charset="2"/>
              <a:buNone/>
            </a:pPr>
            <a:endParaRPr lang="it-IT" altLang="x-none" sz="3500" dirty="0">
              <a:latin typeface="Garamond" charset="0"/>
            </a:endParaRPr>
          </a:p>
          <a:p>
            <a:endParaRPr lang="it-IT" altLang="x-none" sz="3500" dirty="0">
              <a:latin typeface="Garamond" charset="0"/>
            </a:endParaRPr>
          </a:p>
          <a:p>
            <a:endParaRPr lang="it-IT" altLang="x-none" sz="3500" dirty="0">
              <a:latin typeface="Garamond" charset="0"/>
            </a:endParaRPr>
          </a:p>
        </p:txBody>
      </p:sp>
      <p:pic>
        <p:nvPicPr>
          <p:cNvPr id="145418" name="Picture 10" descr="http://www.csc-scc.gc.ca/text/prgrm/fsw/gender2/gender.gif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53400" y="1676400"/>
            <a:ext cx="20955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5627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5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5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5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5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5" grpId="0"/>
      <p:bldP spid="145416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FF9CB4-A407-29CC-B705-CD02A73DA3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500" y="643466"/>
            <a:ext cx="4381244" cy="62145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B52871F-2C5A-2A4D-D545-393BEF2E68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5184" y="643466"/>
            <a:ext cx="4399495" cy="621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92259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3CEA34E-0848-8DBD-6A15-A812E289E6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223" y="643466"/>
            <a:ext cx="10611554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80274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5897CCA-486C-491C-B4C1-5E5C95A827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hape 82">
            <a:extLst>
              <a:ext uri="{FF2B5EF4-FFF2-40B4-BE49-F238E27FC236}">
                <a16:creationId xmlns:a16="http://schemas.microsoft.com/office/drawing/2014/main" id="{F5FB75AF-C0CE-DE1B-A470-24E34B8092E0}"/>
              </a:ext>
            </a:extLst>
          </p:cNvPr>
          <p:cNvSpPr txBox="1">
            <a:spLocks/>
          </p:cNvSpPr>
          <p:nvPr/>
        </p:nvSpPr>
        <p:spPr>
          <a:xfrm>
            <a:off x="831988" y="385474"/>
            <a:ext cx="6356606" cy="55817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Clr>
                <a:srgbClr val="945CA4"/>
              </a:buClr>
              <a:buSzPct val="25000"/>
              <a:buNone/>
            </a:pPr>
            <a:r>
              <a:rPr lang="en-US" sz="4000" dirty="0" err="1">
                <a:latin typeface="+mj-lt"/>
                <a:ea typeface="+mj-ea"/>
                <a:cs typeface="+mj-cs"/>
                <a:sym typeface="Lato"/>
              </a:rPr>
              <a:t>Inclusione</a:t>
            </a:r>
            <a:r>
              <a:rPr lang="en-US" sz="4000" dirty="0">
                <a:latin typeface="+mj-lt"/>
                <a:ea typeface="+mj-ea"/>
                <a:cs typeface="+mj-cs"/>
                <a:sym typeface="Lato"/>
              </a:rPr>
              <a:t> e </a:t>
            </a:r>
            <a:r>
              <a:rPr lang="en-US" sz="4000" dirty="0" err="1">
                <a:latin typeface="+mj-lt"/>
                <a:ea typeface="+mj-ea"/>
                <a:cs typeface="+mj-cs"/>
                <a:sym typeface="Lato"/>
              </a:rPr>
              <a:t>valorizzazione</a:t>
            </a:r>
            <a:r>
              <a:rPr lang="en-US" sz="4000" dirty="0">
                <a:latin typeface="+mj-lt"/>
                <a:ea typeface="+mj-ea"/>
                <a:cs typeface="+mj-cs"/>
                <a:sym typeface="Lato"/>
              </a:rPr>
              <a:t>.</a:t>
            </a:r>
          </a:p>
        </p:txBody>
      </p:sp>
      <p:sp>
        <p:nvSpPr>
          <p:cNvPr id="5" name="Shape 84">
            <a:extLst>
              <a:ext uri="{FF2B5EF4-FFF2-40B4-BE49-F238E27FC236}">
                <a16:creationId xmlns:a16="http://schemas.microsoft.com/office/drawing/2014/main" id="{5A1963BE-F1F8-B121-07D5-420B3181A81B}"/>
              </a:ext>
            </a:extLst>
          </p:cNvPr>
          <p:cNvSpPr txBox="1">
            <a:spLocks/>
          </p:cNvSpPr>
          <p:nvPr/>
        </p:nvSpPr>
        <p:spPr>
          <a:xfrm>
            <a:off x="4322326" y="1329125"/>
            <a:ext cx="3050175" cy="3504168"/>
          </a:xfrm>
          <a:prstGeom prst="rect">
            <a:avLst/>
          </a:prstGeom>
          <a:noFill/>
          <a:ln>
            <a:noFill/>
          </a:ln>
        </p:spPr>
        <p:txBody>
          <a:bodyPr vert="horz" lIns="91420" tIns="91420" rIns="91420" bIns="914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buClr>
                <a:schemeClr val="dk1"/>
              </a:buClr>
              <a:buSzPct val="25000"/>
              <a:buFont typeface="Arial" panose="020B0604020202020204" pitchFamily="34" charset="0"/>
              <a:buNone/>
            </a:pPr>
            <a:r>
              <a:rPr lang="it-IT" sz="1500" dirty="0">
                <a:latin typeface="Lato"/>
                <a:ea typeface="Lato"/>
                <a:cs typeface="Lato"/>
                <a:sym typeface="Lato"/>
              </a:rPr>
              <a:t>Tre livelli di approccio alla </a:t>
            </a:r>
            <a:r>
              <a:rPr lang="it-IT" sz="1500" b="1" dirty="0">
                <a:latin typeface="Lato"/>
                <a:ea typeface="Lato"/>
                <a:cs typeface="Lato"/>
                <a:sym typeface="Lato"/>
              </a:rPr>
              <a:t>gestione delle differenze</a:t>
            </a:r>
            <a:r>
              <a:rPr lang="it-IT" sz="1500" dirty="0">
                <a:latin typeface="Lato"/>
                <a:ea typeface="Lato"/>
                <a:cs typeface="Lato"/>
                <a:sym typeface="Lato"/>
              </a:rPr>
              <a:t>: personalità, genere, generazioni, etniche, professionali, dis-abilità, orientamento sessuale, culturali, religiose:</a:t>
            </a:r>
          </a:p>
          <a:p>
            <a:pPr marL="285750" indent="-285750">
              <a:lnSpc>
                <a:spcPct val="115000"/>
              </a:lnSpc>
              <a:buClr>
                <a:schemeClr val="dk1"/>
              </a:buClr>
              <a:buSzPct val="80000"/>
            </a:pPr>
            <a:r>
              <a:rPr lang="it-IT" sz="1500" dirty="0" err="1">
                <a:latin typeface="Lato"/>
                <a:ea typeface="Lato"/>
                <a:cs typeface="Lato"/>
                <a:sym typeface="Lato"/>
              </a:rPr>
              <a:t>perchè</a:t>
            </a:r>
            <a:r>
              <a:rPr lang="it-IT" sz="1500" dirty="0">
                <a:latin typeface="Lato"/>
                <a:ea typeface="Lato"/>
                <a:cs typeface="Lato"/>
                <a:sym typeface="Lato"/>
              </a:rPr>
              <a:t> ogni persona possa dare il meglio di sé</a:t>
            </a:r>
          </a:p>
          <a:p>
            <a:pPr marL="285750" indent="-285750">
              <a:lnSpc>
                <a:spcPct val="115000"/>
              </a:lnSpc>
              <a:buClr>
                <a:schemeClr val="dk1"/>
              </a:buClr>
              <a:buSzPct val="80000"/>
            </a:pPr>
            <a:r>
              <a:rPr lang="it-IT" sz="1500" dirty="0" err="1">
                <a:latin typeface="Lato"/>
                <a:ea typeface="Lato"/>
                <a:cs typeface="Lato"/>
                <a:sym typeface="Lato"/>
              </a:rPr>
              <a:t>perchè</a:t>
            </a:r>
            <a:r>
              <a:rPr lang="it-IT" sz="1500" dirty="0">
                <a:latin typeface="Lato"/>
                <a:ea typeface="Lato"/>
                <a:cs typeface="Lato"/>
                <a:sym typeface="Lato"/>
              </a:rPr>
              <a:t> sia condizione di sviluppo del business</a:t>
            </a:r>
          </a:p>
          <a:p>
            <a:pPr marL="0" indent="0">
              <a:lnSpc>
                <a:spcPct val="115000"/>
              </a:lnSpc>
              <a:buClr>
                <a:schemeClr val="dk1"/>
              </a:buClr>
              <a:buSzPct val="25000"/>
            </a:pPr>
            <a:endParaRPr lang="it-IT" sz="1500" dirty="0">
              <a:latin typeface="Lato"/>
              <a:ea typeface="Lato"/>
              <a:cs typeface="Lato"/>
              <a:sym typeface="Lato"/>
            </a:endParaRPr>
          </a:p>
          <a:p>
            <a:pPr marL="0" indent="0">
              <a:lnSpc>
                <a:spcPct val="115000"/>
              </a:lnSpc>
              <a:buClr>
                <a:schemeClr val="dk1"/>
              </a:buClr>
              <a:buSzPct val="25000"/>
            </a:pPr>
            <a:endParaRPr lang="it-IT" sz="1500" dirty="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" name="Picture 7" descr="A close-up of a blue background&#10;&#10;Description automatically generated">
            <a:extLst>
              <a:ext uri="{FF2B5EF4-FFF2-40B4-BE49-F238E27FC236}">
                <a16:creationId xmlns:a16="http://schemas.microsoft.com/office/drawing/2014/main" id="{325BDDA6-441C-C7D5-A184-EAFCA0E9F4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812" r="26319" b="2"/>
          <a:stretch/>
        </p:blipFill>
        <p:spPr>
          <a:xfrm>
            <a:off x="7556409" y="557190"/>
            <a:ext cx="3995928" cy="5571896"/>
          </a:xfrm>
          <a:prstGeom prst="rect">
            <a:avLst/>
          </a:prstGeom>
          <a:effectLst/>
        </p:spPr>
      </p:pic>
      <p:graphicFrame>
        <p:nvGraphicFramePr>
          <p:cNvPr id="7" name="Diagramma 3">
            <a:extLst>
              <a:ext uri="{FF2B5EF4-FFF2-40B4-BE49-F238E27FC236}">
                <a16:creationId xmlns:a16="http://schemas.microsoft.com/office/drawing/2014/main" id="{D646698A-B25E-3C3A-D9E8-525CF2BDD1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0113969"/>
              </p:ext>
            </p:extLst>
          </p:nvPr>
        </p:nvGraphicFramePr>
        <p:xfrm>
          <a:off x="493174" y="1918208"/>
          <a:ext cx="4396326" cy="3504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9028489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EF8A74-6638-A388-3BAB-42B67598B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16" y="1327151"/>
            <a:ext cx="3926241" cy="496252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2800" b="1" kern="12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Grazie</a:t>
            </a:r>
            <a:r>
              <a:rPr lang="en-US" sz="2800" kern="12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! </a:t>
            </a:r>
            <a:br>
              <a:rPr lang="en-US" sz="2800" kern="12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</a:br>
            <a:br>
              <a:rPr lang="en-US" sz="2800" kern="12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</a:br>
            <a:r>
              <a:rPr lang="en-US" sz="2800" kern="12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Se </a:t>
            </a:r>
            <a:r>
              <a:rPr lang="en-US" sz="2800" kern="1200" dirty="0" err="1">
                <a:solidFill>
                  <a:srgbClr val="FFC000"/>
                </a:solidFill>
                <a:latin typeface="+mj-lt"/>
                <a:ea typeface="+mj-ea"/>
                <a:cs typeface="+mj-cs"/>
              </a:rPr>
              <a:t>volete</a:t>
            </a:r>
            <a:r>
              <a:rPr lang="en-US" sz="2800" kern="12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kern="1200" dirty="0" err="1">
                <a:solidFill>
                  <a:srgbClr val="FFC000"/>
                </a:solidFill>
                <a:latin typeface="+mj-lt"/>
                <a:ea typeface="+mj-ea"/>
                <a:cs typeface="+mj-cs"/>
              </a:rPr>
              <a:t>farmi</a:t>
            </a:r>
            <a:r>
              <a:rPr lang="en-US" sz="2800" kern="12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kern="1200" dirty="0" err="1">
                <a:solidFill>
                  <a:srgbClr val="FFC000"/>
                </a:solidFill>
                <a:latin typeface="+mj-lt"/>
                <a:ea typeface="+mj-ea"/>
                <a:cs typeface="+mj-cs"/>
              </a:rPr>
              <a:t>arrivare</a:t>
            </a:r>
            <a:r>
              <a:rPr lang="en-US" sz="2800" kern="12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 un vostro feedback, </a:t>
            </a:r>
            <a:br>
              <a:rPr lang="en-US" sz="2800" kern="12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</a:br>
            <a:r>
              <a:rPr lang="en-US" sz="2800" kern="12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qui un QR!!</a:t>
            </a:r>
            <a:br>
              <a:rPr lang="en-US" sz="2800" kern="12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</a:br>
            <a:br>
              <a:rPr lang="en-US" sz="2800" kern="12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</a:br>
            <a:br>
              <a:rPr lang="en-US" sz="2800" kern="12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</a:br>
            <a:br>
              <a:rPr lang="en-US" sz="2800" kern="12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</a:br>
            <a:br>
              <a:rPr lang="en-US" sz="2800" kern="12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</a:br>
            <a:br>
              <a:rPr lang="en-US" sz="2800" kern="12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</a:br>
            <a:br>
              <a:rPr lang="en-US" sz="2800" kern="12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</a:br>
            <a:br>
              <a:rPr lang="en-US" sz="2800" kern="12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</a:br>
            <a:r>
              <a:rPr lang="en-US" sz="2800" kern="1200" dirty="0" err="1">
                <a:solidFill>
                  <a:srgbClr val="FFC000"/>
                </a:solidFill>
                <a:latin typeface="+mj-lt"/>
                <a:ea typeface="+mj-ea"/>
                <a:cs typeface="+mj-cs"/>
              </a:rPr>
              <a:t>alberto.zanutto@unimc.it</a:t>
            </a:r>
            <a:endParaRPr lang="en-US" sz="2800" kern="1200" dirty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Content Placeholder 3" descr="A qr code with a black and white background&#10;&#10;Description automatically generated">
            <a:extLst>
              <a:ext uri="{FF2B5EF4-FFF2-40B4-BE49-F238E27FC236}">
                <a16:creationId xmlns:a16="http://schemas.microsoft.com/office/drawing/2014/main" id="{D5AC601C-26EF-04BC-63C2-18B481B642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65028" y="1455165"/>
            <a:ext cx="3982917" cy="3947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198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"/>
          <p:cNvSpPr txBox="1">
            <a:spLocks/>
          </p:cNvSpPr>
          <p:nvPr/>
        </p:nvSpPr>
        <p:spPr>
          <a:xfrm>
            <a:off x="2438399" y="189382"/>
            <a:ext cx="7313613" cy="86836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4400" b="1" dirty="0">
                <a:ea typeface="ＭＳ Ｐゴシック" pitchFamily="-108" charset="-128"/>
                <a:cs typeface="ＭＳ Ｐゴシック" pitchFamily="-108" charset="-128"/>
              </a:rPr>
              <a:t>Lo studio delle organizzazioni</a:t>
            </a:r>
          </a:p>
        </p:txBody>
      </p:sp>
      <p:sp>
        <p:nvSpPr>
          <p:cNvPr id="17" name="Ovale 5"/>
          <p:cNvSpPr>
            <a:spLocks noChangeArrowheads="1"/>
          </p:cNvSpPr>
          <p:nvPr/>
        </p:nvSpPr>
        <p:spPr bwMode="auto">
          <a:xfrm>
            <a:off x="5791200" y="2414968"/>
            <a:ext cx="2566392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CasellaDiTesto 6"/>
          <p:cNvSpPr txBox="1">
            <a:spLocks noChangeArrowheads="1"/>
          </p:cNvSpPr>
          <p:nvPr/>
        </p:nvSpPr>
        <p:spPr bwMode="auto">
          <a:xfrm>
            <a:off x="5818747" y="3286906"/>
            <a:ext cx="685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b="1" dirty="0" err="1"/>
              <a:t>Org</a:t>
            </a:r>
            <a:endParaRPr lang="it-IT" b="1" dirty="0"/>
          </a:p>
        </p:txBody>
      </p:sp>
      <p:sp>
        <p:nvSpPr>
          <p:cNvPr id="19" name="Ovale 7"/>
          <p:cNvSpPr>
            <a:spLocks noChangeArrowheads="1"/>
          </p:cNvSpPr>
          <p:nvPr/>
        </p:nvSpPr>
        <p:spPr bwMode="auto">
          <a:xfrm>
            <a:off x="4876800" y="1839479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Ovale 8"/>
          <p:cNvSpPr>
            <a:spLocks noChangeArrowheads="1"/>
          </p:cNvSpPr>
          <p:nvPr/>
        </p:nvSpPr>
        <p:spPr bwMode="auto">
          <a:xfrm>
            <a:off x="5017971" y="3238476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Ovale 9"/>
          <p:cNvSpPr>
            <a:spLocks noChangeArrowheads="1"/>
          </p:cNvSpPr>
          <p:nvPr/>
        </p:nvSpPr>
        <p:spPr bwMode="auto">
          <a:xfrm>
            <a:off x="4114800" y="2491793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CasellaDiTesto 10"/>
          <p:cNvSpPr txBox="1">
            <a:spLocks noChangeArrowheads="1"/>
          </p:cNvSpPr>
          <p:nvPr/>
        </p:nvSpPr>
        <p:spPr bwMode="auto">
          <a:xfrm>
            <a:off x="5656930" y="2073868"/>
            <a:ext cx="1219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/>
              <a:t>cultura</a:t>
            </a:r>
          </a:p>
        </p:txBody>
      </p:sp>
      <p:sp>
        <p:nvSpPr>
          <p:cNvPr id="24" name="CasellaDiTesto 13"/>
          <p:cNvSpPr txBox="1">
            <a:spLocks noChangeArrowheads="1"/>
          </p:cNvSpPr>
          <p:nvPr/>
        </p:nvSpPr>
        <p:spPr bwMode="auto">
          <a:xfrm>
            <a:off x="7317370" y="3159332"/>
            <a:ext cx="12401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600" dirty="0"/>
              <a:t>Struttura fisica</a:t>
            </a:r>
          </a:p>
        </p:txBody>
      </p:sp>
      <p:sp>
        <p:nvSpPr>
          <p:cNvPr id="25" name="CasellaDiTesto 14"/>
          <p:cNvSpPr txBox="1">
            <a:spLocks noChangeArrowheads="1"/>
          </p:cNvSpPr>
          <p:nvPr/>
        </p:nvSpPr>
        <p:spPr bwMode="auto">
          <a:xfrm>
            <a:off x="5466430" y="4783918"/>
            <a:ext cx="1600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 dirty="0"/>
              <a:t>Tecnologia</a:t>
            </a:r>
          </a:p>
        </p:txBody>
      </p:sp>
      <p:sp>
        <p:nvSpPr>
          <p:cNvPr id="27" name="CasellaDiTesto 16"/>
          <p:cNvSpPr txBox="1">
            <a:spLocks noChangeArrowheads="1"/>
          </p:cNvSpPr>
          <p:nvPr/>
        </p:nvSpPr>
        <p:spPr bwMode="auto">
          <a:xfrm>
            <a:off x="5594095" y="1412454"/>
            <a:ext cx="2209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b="1" dirty="0"/>
              <a:t>Ambiente</a:t>
            </a:r>
          </a:p>
        </p:txBody>
      </p:sp>
      <p:sp>
        <p:nvSpPr>
          <p:cNvPr id="28" name="Ovale 15"/>
          <p:cNvSpPr>
            <a:spLocks noChangeArrowheads="1"/>
          </p:cNvSpPr>
          <p:nvPr/>
        </p:nvSpPr>
        <p:spPr bwMode="auto">
          <a:xfrm>
            <a:off x="3358902" y="1402388"/>
            <a:ext cx="5472608" cy="4650776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9" name="CasellaDiTesto 11"/>
          <p:cNvSpPr txBox="1">
            <a:spLocks noChangeArrowheads="1"/>
          </p:cNvSpPr>
          <p:nvPr/>
        </p:nvSpPr>
        <p:spPr bwMode="auto">
          <a:xfrm>
            <a:off x="4070925" y="3273528"/>
            <a:ext cx="1219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/>
              <a:t>Struttura</a:t>
            </a:r>
            <a:r>
              <a:rPr lang="it-IT" sz="2000"/>
              <a:t> </a:t>
            </a:r>
            <a:r>
              <a:rPr lang="it-IT" sz="1600"/>
              <a:t>sociale</a:t>
            </a:r>
          </a:p>
        </p:txBody>
      </p:sp>
    </p:spTree>
    <p:extLst>
      <p:ext uri="{BB962C8B-B14F-4D97-AF65-F5344CB8AC3E}">
        <p14:creationId xmlns:p14="http://schemas.microsoft.com/office/powerpoint/2010/main" val="867426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7002853-CA77-8F9D-AB41-868F540565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3616" r="393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BC4CA77-09DF-150E-27CE-8188CBE70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E se le organizzazioni non funzionano??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5075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BC4CA77-09DF-150E-27CE-8188CBE70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5520" y="332656"/>
            <a:ext cx="7680960" cy="1371600"/>
          </a:xfrm>
        </p:spPr>
        <p:txBody>
          <a:bodyPr/>
          <a:lstStyle/>
          <a:p>
            <a:pPr algn="ctr"/>
            <a:r>
              <a:rPr lang="en-GB" dirty="0"/>
              <a:t>E</a:t>
            </a:r>
            <a:r>
              <a:rPr lang="en-IT" dirty="0"/>
              <a:t> se iniziassimo dalle domande?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7175C14D-5E4E-65B9-5B51-5EB7949BC7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-1581149"/>
            <a:ext cx="12192000" cy="1086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008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166785</TotalTime>
  <Words>2143</Words>
  <Application>Microsoft Office PowerPoint</Application>
  <PresentationFormat>Widescreen</PresentationFormat>
  <Paragraphs>337</Paragraphs>
  <Slides>66</Slides>
  <Notes>7</Notes>
  <HiddenSlides>1</HiddenSlides>
  <MMClips>1</MMClips>
  <ScaleCrop>false</ScaleCrop>
  <HeadingPairs>
    <vt:vector size="6" baseType="variant">
      <vt:variant>
        <vt:lpstr>Caratteri utilizzati</vt:lpstr>
      </vt:variant>
      <vt:variant>
        <vt:i4>16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66</vt:i4>
      </vt:variant>
    </vt:vector>
  </HeadingPairs>
  <TitlesOfParts>
    <vt:vector size="83" baseType="lpstr">
      <vt:lpstr>ＭＳ Ｐゴシック</vt:lpstr>
      <vt:lpstr>游ゴシック</vt:lpstr>
      <vt:lpstr>Amatic SC</vt:lpstr>
      <vt:lpstr>Arial</vt:lpstr>
      <vt:lpstr>Arial Unicode MS</vt:lpstr>
      <vt:lpstr>Calibri</vt:lpstr>
      <vt:lpstr>Calibri Light</vt:lpstr>
      <vt:lpstr>Candara</vt:lpstr>
      <vt:lpstr>Garamond</vt:lpstr>
      <vt:lpstr>Goudy Old Style</vt:lpstr>
      <vt:lpstr>Lato</vt:lpstr>
      <vt:lpstr>Open Sans</vt:lpstr>
      <vt:lpstr>PT Sans Narrow</vt:lpstr>
      <vt:lpstr>Times New Roman</vt:lpstr>
      <vt:lpstr>Trebuchet MS</vt:lpstr>
      <vt:lpstr>Wingdings</vt:lpstr>
      <vt:lpstr>Office Theme</vt:lpstr>
      <vt:lpstr>Abilitazione Docenti</vt:lpstr>
      <vt:lpstr>La mappa cognitiva del gruppo</vt:lpstr>
      <vt:lpstr>OBIETTIVI Corso esperienziale su PREGIUDIZI INCONSAPEVOLI - UNCONSCIOUS BIAS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E se le organizzazioni non funzionano??</vt:lpstr>
      <vt:lpstr>E se iniziassimo dalle domande?</vt:lpstr>
      <vt:lpstr>Organizzazioni e benessere?</vt:lpstr>
      <vt:lpstr>Presentazione standard di PowerPoint</vt:lpstr>
      <vt:lpstr>Presentazione standard di PowerPoint</vt:lpstr>
      <vt:lpstr>La piramide delle classi di età</vt:lpstr>
      <vt:lpstr>Presentazione standard di PowerPoint</vt:lpstr>
      <vt:lpstr>Dati PIAAC: competenze della forza lavoro</vt:lpstr>
      <vt:lpstr>3+1 prospettive di teorizzazione sulle organizzazioni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Le pratiche nelle organizzazioni 1/2 (Acker, 1990)</vt:lpstr>
      <vt:lpstr>Il ruolo delle pratiche nelle organizzazioni 2/2 (Acker, 1990)</vt:lpstr>
      <vt:lpstr>Scegliamo assieme alcune questioni da elaborare didatticamente</vt:lpstr>
      <vt:lpstr>Prospettiva Moderna</vt:lpstr>
      <vt:lpstr>Presentazione standard di PowerPoint</vt:lpstr>
      <vt:lpstr>ProspsettivaSimbolica</vt:lpstr>
      <vt:lpstr>Presentazione standard di PowerPoint</vt:lpstr>
      <vt:lpstr>Prospettiva Postmoderna</vt:lpstr>
      <vt:lpstr>Presentazione standard di PowerPoint</vt:lpstr>
      <vt:lpstr>Prospettiva del Cyber-capitalismo</vt:lpstr>
      <vt:lpstr>Presentazione standard di PowerPoint</vt:lpstr>
      <vt:lpstr>Presentazione standard di PowerPoint</vt:lpstr>
      <vt:lpstr>Presentazione standard di PowerPoint</vt:lpstr>
      <vt:lpstr>Scegliamo assieme alcune questioni da elaborare didatticamente</vt:lpstr>
      <vt:lpstr>Presentazione standard di PowerPoint</vt:lpstr>
      <vt:lpstr>Diversità e differenze nelle organizzazioni</vt:lpstr>
      <vt:lpstr>Presentazione standard di PowerPoint</vt:lpstr>
      <vt:lpstr>Presentazione standard di PowerPoint</vt:lpstr>
      <vt:lpstr>Presentazione standard di PowerPoint</vt:lpstr>
      <vt:lpstr>Global Gender Gap: la “performance” dell’Italia</vt:lpstr>
      <vt:lpstr>Una questione di cultura???</vt:lpstr>
      <vt:lpstr>Lavoro d’aula:  atereotipi Femminile vs. Maschile</vt:lpstr>
      <vt:lpstr>Cosa cambierebbe nella mia giornata se stamattina mi fossi svegliata/o del sesso opposto?</vt:lpstr>
      <vt:lpstr> </vt:lpstr>
      <vt:lpstr>Presentazione standard di PowerPoint</vt:lpstr>
      <vt:lpstr>Il caso della Pubblicità Lines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GENERE E ORGANIZZAZIONI 1/2 (Acker, 1990) </vt:lpstr>
      <vt:lpstr>Presentazione standard di PowerPoint</vt:lpstr>
      <vt:lpstr>GENERE E CULTURA ORGANIZZATIVA</vt:lpstr>
      <vt:lpstr>Alcuni esempi di “iniquità” nel MdL</vt:lpstr>
      <vt:lpstr>Presentazione standard di PowerPoint</vt:lpstr>
      <vt:lpstr>Segregazione occupazionale di genere</vt:lpstr>
      <vt:lpstr>I numeri della segregazione verticale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Grazie!   Se volete farmi arrivare un vostro feedback,  qui un QR!!        alberto.zanutto@unimc.it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Sociologia dei processi organizzativi</dc:title>
  <dc:creator>Zanutto, Alberto</dc:creator>
  <cp:lastModifiedBy>marta.giovannetti@unimc.it</cp:lastModifiedBy>
  <cp:revision>186</cp:revision>
  <cp:lastPrinted>2020-03-26T17:22:33Z</cp:lastPrinted>
  <dcterms:created xsi:type="dcterms:W3CDTF">2017-10-16T21:52:53Z</dcterms:created>
  <dcterms:modified xsi:type="dcterms:W3CDTF">2024-10-19T11:32:28Z</dcterms:modified>
</cp:coreProperties>
</file>