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8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8900" y="577722"/>
            <a:ext cx="388619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F0000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54925" y="0"/>
            <a:ext cx="6746240" cy="6858000"/>
          </a:xfrm>
          <a:custGeom>
            <a:avLst/>
            <a:gdLst/>
            <a:ahLst/>
            <a:cxnLst/>
            <a:rect l="l" t="t" r="r" b="b"/>
            <a:pathLst>
              <a:path w="6746240" h="6858000">
                <a:moveTo>
                  <a:pt x="6624701" y="6388100"/>
                </a:moveTo>
                <a:lnTo>
                  <a:pt x="0" y="6388100"/>
                </a:lnTo>
                <a:lnTo>
                  <a:pt x="0" y="6697345"/>
                </a:lnTo>
                <a:lnTo>
                  <a:pt x="6624701" y="6697345"/>
                </a:lnTo>
                <a:lnTo>
                  <a:pt x="6624701" y="6388100"/>
                </a:lnTo>
                <a:close/>
              </a:path>
              <a:path w="6746240" h="6858000">
                <a:moveTo>
                  <a:pt x="6746075" y="0"/>
                </a:moveTo>
                <a:lnTo>
                  <a:pt x="6631775" y="0"/>
                </a:lnTo>
                <a:lnTo>
                  <a:pt x="6631775" y="6858000"/>
                </a:lnTo>
                <a:lnTo>
                  <a:pt x="6746075" y="6858000"/>
                </a:lnTo>
                <a:lnTo>
                  <a:pt x="6746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257300" y="155574"/>
            <a:ext cx="6624955" cy="6546850"/>
          </a:xfrm>
          <a:custGeom>
            <a:avLst/>
            <a:gdLst/>
            <a:ahLst/>
            <a:cxnLst/>
            <a:rect l="l" t="t" r="r" b="b"/>
            <a:pathLst>
              <a:path w="6624955" h="6546850">
                <a:moveTo>
                  <a:pt x="0" y="6546850"/>
                </a:moveTo>
                <a:lnTo>
                  <a:pt x="6624701" y="6546850"/>
                </a:lnTo>
                <a:lnTo>
                  <a:pt x="6624701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ln w="9525">
            <a:solidFill>
              <a:srgbClr val="DF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257300" y="1276350"/>
            <a:ext cx="6624955" cy="0"/>
          </a:xfrm>
          <a:custGeom>
            <a:avLst/>
            <a:gdLst/>
            <a:ahLst/>
            <a:cxnLst/>
            <a:rect l="l" t="t" r="r" b="b"/>
            <a:pathLst>
              <a:path w="6624955">
                <a:moveTo>
                  <a:pt x="0" y="0"/>
                </a:moveTo>
                <a:lnTo>
                  <a:pt x="6624701" y="0"/>
                </a:lnTo>
              </a:path>
            </a:pathLst>
          </a:custGeom>
          <a:ln w="9525">
            <a:solidFill>
              <a:srgbClr val="DFDFD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343400" y="955674"/>
            <a:ext cx="457200" cy="609600"/>
          </a:xfrm>
          <a:custGeom>
            <a:avLst/>
            <a:gdLst/>
            <a:ahLst/>
            <a:cxnLst/>
            <a:rect l="l" t="t" r="r" b="b"/>
            <a:pathLst>
              <a:path w="457200" h="609600">
                <a:moveTo>
                  <a:pt x="457200" y="304800"/>
                </a:moveTo>
                <a:lnTo>
                  <a:pt x="454152" y="255397"/>
                </a:lnTo>
                <a:lnTo>
                  <a:pt x="445516" y="208534"/>
                </a:lnTo>
                <a:lnTo>
                  <a:pt x="431673" y="164719"/>
                </a:lnTo>
                <a:lnTo>
                  <a:pt x="413131" y="124841"/>
                </a:lnTo>
                <a:lnTo>
                  <a:pt x="390271" y="89281"/>
                </a:lnTo>
                <a:lnTo>
                  <a:pt x="363601" y="58801"/>
                </a:lnTo>
                <a:lnTo>
                  <a:pt x="333629" y="34036"/>
                </a:lnTo>
                <a:lnTo>
                  <a:pt x="265684" y="3937"/>
                </a:lnTo>
                <a:lnTo>
                  <a:pt x="228600" y="0"/>
                </a:lnTo>
                <a:lnTo>
                  <a:pt x="191516" y="3937"/>
                </a:lnTo>
                <a:lnTo>
                  <a:pt x="123571" y="34036"/>
                </a:lnTo>
                <a:lnTo>
                  <a:pt x="93599" y="58801"/>
                </a:lnTo>
                <a:lnTo>
                  <a:pt x="66929" y="89281"/>
                </a:lnTo>
                <a:lnTo>
                  <a:pt x="44069" y="124841"/>
                </a:lnTo>
                <a:lnTo>
                  <a:pt x="25527" y="164719"/>
                </a:lnTo>
                <a:lnTo>
                  <a:pt x="11684" y="208534"/>
                </a:lnTo>
                <a:lnTo>
                  <a:pt x="3048" y="255397"/>
                </a:lnTo>
                <a:lnTo>
                  <a:pt x="0" y="304800"/>
                </a:lnTo>
                <a:lnTo>
                  <a:pt x="3048" y="354203"/>
                </a:lnTo>
                <a:lnTo>
                  <a:pt x="11684" y="401066"/>
                </a:lnTo>
                <a:lnTo>
                  <a:pt x="25527" y="444881"/>
                </a:lnTo>
                <a:lnTo>
                  <a:pt x="44069" y="484759"/>
                </a:lnTo>
                <a:lnTo>
                  <a:pt x="66929" y="520319"/>
                </a:lnTo>
                <a:lnTo>
                  <a:pt x="93599" y="550799"/>
                </a:lnTo>
                <a:lnTo>
                  <a:pt x="123571" y="575564"/>
                </a:lnTo>
                <a:lnTo>
                  <a:pt x="191516" y="605663"/>
                </a:lnTo>
                <a:lnTo>
                  <a:pt x="228600" y="609600"/>
                </a:lnTo>
                <a:lnTo>
                  <a:pt x="265684" y="605663"/>
                </a:lnTo>
                <a:lnTo>
                  <a:pt x="333629" y="575564"/>
                </a:lnTo>
                <a:lnTo>
                  <a:pt x="363601" y="550799"/>
                </a:lnTo>
                <a:lnTo>
                  <a:pt x="390271" y="520319"/>
                </a:lnTo>
                <a:lnTo>
                  <a:pt x="413131" y="484759"/>
                </a:lnTo>
                <a:lnTo>
                  <a:pt x="431673" y="444881"/>
                </a:lnTo>
                <a:lnTo>
                  <a:pt x="445516" y="401066"/>
                </a:lnTo>
                <a:lnTo>
                  <a:pt x="454152" y="354203"/>
                </a:lnTo>
                <a:lnTo>
                  <a:pt x="45720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395851" y="1025524"/>
            <a:ext cx="352425" cy="471805"/>
          </a:xfrm>
          <a:custGeom>
            <a:avLst/>
            <a:gdLst/>
            <a:ahLst/>
            <a:cxnLst/>
            <a:rect l="l" t="t" r="r" b="b"/>
            <a:pathLst>
              <a:path w="352425" h="471805">
                <a:moveTo>
                  <a:pt x="326898" y="235077"/>
                </a:moveTo>
                <a:lnTo>
                  <a:pt x="326263" y="216027"/>
                </a:lnTo>
                <a:lnTo>
                  <a:pt x="320294" y="176657"/>
                </a:lnTo>
                <a:lnTo>
                  <a:pt x="314325" y="157429"/>
                </a:lnTo>
                <a:lnTo>
                  <a:pt x="314325" y="237617"/>
                </a:lnTo>
                <a:lnTo>
                  <a:pt x="313563" y="256667"/>
                </a:lnTo>
                <a:lnTo>
                  <a:pt x="303022" y="310134"/>
                </a:lnTo>
                <a:lnTo>
                  <a:pt x="282194" y="354584"/>
                </a:lnTo>
                <a:lnTo>
                  <a:pt x="252476" y="390144"/>
                </a:lnTo>
                <a:lnTo>
                  <a:pt x="216408" y="413004"/>
                </a:lnTo>
                <a:lnTo>
                  <a:pt x="175133" y="421894"/>
                </a:lnTo>
                <a:lnTo>
                  <a:pt x="161036" y="420624"/>
                </a:lnTo>
                <a:lnTo>
                  <a:pt x="121539" y="406654"/>
                </a:lnTo>
                <a:lnTo>
                  <a:pt x="87630" y="378714"/>
                </a:lnTo>
                <a:lnTo>
                  <a:pt x="61214" y="339344"/>
                </a:lnTo>
                <a:lnTo>
                  <a:pt x="43942" y="289814"/>
                </a:lnTo>
                <a:lnTo>
                  <a:pt x="38100" y="235077"/>
                </a:lnTo>
                <a:lnTo>
                  <a:pt x="38735" y="216027"/>
                </a:lnTo>
                <a:lnTo>
                  <a:pt x="49276" y="162687"/>
                </a:lnTo>
                <a:lnTo>
                  <a:pt x="70104" y="118237"/>
                </a:lnTo>
                <a:lnTo>
                  <a:pt x="99822" y="82550"/>
                </a:lnTo>
                <a:lnTo>
                  <a:pt x="136017" y="58420"/>
                </a:lnTo>
                <a:lnTo>
                  <a:pt x="177165" y="50800"/>
                </a:lnTo>
                <a:lnTo>
                  <a:pt x="191262" y="52070"/>
                </a:lnTo>
                <a:lnTo>
                  <a:pt x="242824" y="73660"/>
                </a:lnTo>
                <a:lnTo>
                  <a:pt x="274447" y="106807"/>
                </a:lnTo>
                <a:lnTo>
                  <a:pt x="297942" y="148717"/>
                </a:lnTo>
                <a:lnTo>
                  <a:pt x="311658" y="200787"/>
                </a:lnTo>
                <a:lnTo>
                  <a:pt x="314325" y="237617"/>
                </a:lnTo>
                <a:lnTo>
                  <a:pt x="314325" y="157429"/>
                </a:lnTo>
                <a:lnTo>
                  <a:pt x="292735" y="108077"/>
                </a:lnTo>
                <a:lnTo>
                  <a:pt x="248285" y="58420"/>
                </a:lnTo>
                <a:lnTo>
                  <a:pt x="206883" y="38100"/>
                </a:lnTo>
                <a:lnTo>
                  <a:pt x="176403" y="34290"/>
                </a:lnTo>
                <a:lnTo>
                  <a:pt x="146050" y="38100"/>
                </a:lnTo>
                <a:lnTo>
                  <a:pt x="92202" y="68580"/>
                </a:lnTo>
                <a:lnTo>
                  <a:pt x="51308" y="123317"/>
                </a:lnTo>
                <a:lnTo>
                  <a:pt x="28575" y="195707"/>
                </a:lnTo>
                <a:lnTo>
                  <a:pt x="25400" y="235077"/>
                </a:lnTo>
                <a:lnTo>
                  <a:pt x="26035" y="256667"/>
                </a:lnTo>
                <a:lnTo>
                  <a:pt x="32004" y="296164"/>
                </a:lnTo>
                <a:lnTo>
                  <a:pt x="59563" y="364744"/>
                </a:lnTo>
                <a:lnTo>
                  <a:pt x="104013" y="414274"/>
                </a:lnTo>
                <a:lnTo>
                  <a:pt x="160401" y="437134"/>
                </a:lnTo>
                <a:lnTo>
                  <a:pt x="175895" y="438404"/>
                </a:lnTo>
                <a:lnTo>
                  <a:pt x="191135" y="437134"/>
                </a:lnTo>
                <a:lnTo>
                  <a:pt x="234569" y="423164"/>
                </a:lnTo>
                <a:lnTo>
                  <a:pt x="271907" y="392684"/>
                </a:lnTo>
                <a:lnTo>
                  <a:pt x="308483" y="332994"/>
                </a:lnTo>
                <a:lnTo>
                  <a:pt x="326136" y="257937"/>
                </a:lnTo>
                <a:lnTo>
                  <a:pt x="326898" y="235077"/>
                </a:lnTo>
                <a:close/>
              </a:path>
              <a:path w="352425" h="471805">
                <a:moveTo>
                  <a:pt x="352425" y="235077"/>
                </a:moveTo>
                <a:lnTo>
                  <a:pt x="351282" y="210947"/>
                </a:lnTo>
                <a:lnTo>
                  <a:pt x="344170" y="165227"/>
                </a:lnTo>
                <a:lnTo>
                  <a:pt x="339598" y="151003"/>
                </a:lnTo>
                <a:lnTo>
                  <a:pt x="339598" y="235077"/>
                </a:lnTo>
                <a:lnTo>
                  <a:pt x="339598" y="237617"/>
                </a:lnTo>
                <a:lnTo>
                  <a:pt x="336296" y="279527"/>
                </a:lnTo>
                <a:lnTo>
                  <a:pt x="326898" y="321564"/>
                </a:lnTo>
                <a:lnTo>
                  <a:pt x="311912" y="358394"/>
                </a:lnTo>
                <a:lnTo>
                  <a:pt x="291973" y="391414"/>
                </a:lnTo>
                <a:lnTo>
                  <a:pt x="240030" y="438404"/>
                </a:lnTo>
                <a:lnTo>
                  <a:pt x="176403" y="454914"/>
                </a:lnTo>
                <a:lnTo>
                  <a:pt x="159766" y="453644"/>
                </a:lnTo>
                <a:lnTo>
                  <a:pt x="98425" y="429514"/>
                </a:lnTo>
                <a:lnTo>
                  <a:pt x="50165" y="376174"/>
                </a:lnTo>
                <a:lnTo>
                  <a:pt x="32512" y="340614"/>
                </a:lnTo>
                <a:lnTo>
                  <a:pt x="20193" y="302514"/>
                </a:lnTo>
                <a:lnTo>
                  <a:pt x="13462" y="259207"/>
                </a:lnTo>
                <a:lnTo>
                  <a:pt x="12700" y="235077"/>
                </a:lnTo>
                <a:lnTo>
                  <a:pt x="16002" y="193167"/>
                </a:lnTo>
                <a:lnTo>
                  <a:pt x="25400" y="151257"/>
                </a:lnTo>
                <a:lnTo>
                  <a:pt x="40386" y="114427"/>
                </a:lnTo>
                <a:lnTo>
                  <a:pt x="60325" y="81280"/>
                </a:lnTo>
                <a:lnTo>
                  <a:pt x="112268" y="34290"/>
                </a:lnTo>
                <a:lnTo>
                  <a:pt x="175895" y="17780"/>
                </a:lnTo>
                <a:lnTo>
                  <a:pt x="192532" y="19050"/>
                </a:lnTo>
                <a:lnTo>
                  <a:pt x="239522" y="34290"/>
                </a:lnTo>
                <a:lnTo>
                  <a:pt x="291592" y="81280"/>
                </a:lnTo>
                <a:lnTo>
                  <a:pt x="326644" y="151257"/>
                </a:lnTo>
                <a:lnTo>
                  <a:pt x="336296" y="191897"/>
                </a:lnTo>
                <a:lnTo>
                  <a:pt x="339598" y="235077"/>
                </a:lnTo>
                <a:lnTo>
                  <a:pt x="339598" y="151003"/>
                </a:lnTo>
                <a:lnTo>
                  <a:pt x="311658" y="85090"/>
                </a:lnTo>
                <a:lnTo>
                  <a:pt x="287528" y="53340"/>
                </a:lnTo>
                <a:lnTo>
                  <a:pt x="241681" y="17780"/>
                </a:lnTo>
                <a:lnTo>
                  <a:pt x="193167" y="1270"/>
                </a:lnTo>
                <a:lnTo>
                  <a:pt x="175133" y="0"/>
                </a:lnTo>
                <a:lnTo>
                  <a:pt x="139827" y="5080"/>
                </a:lnTo>
                <a:lnTo>
                  <a:pt x="76835" y="41910"/>
                </a:lnTo>
                <a:lnTo>
                  <a:pt x="50927" y="69850"/>
                </a:lnTo>
                <a:lnTo>
                  <a:pt x="29591" y="105537"/>
                </a:lnTo>
                <a:lnTo>
                  <a:pt x="13462" y="146177"/>
                </a:lnTo>
                <a:lnTo>
                  <a:pt x="3429" y="190627"/>
                </a:lnTo>
                <a:lnTo>
                  <a:pt x="0" y="237617"/>
                </a:lnTo>
                <a:lnTo>
                  <a:pt x="1016" y="261747"/>
                </a:lnTo>
                <a:lnTo>
                  <a:pt x="8128" y="307594"/>
                </a:lnTo>
                <a:lnTo>
                  <a:pt x="21590" y="349504"/>
                </a:lnTo>
                <a:lnTo>
                  <a:pt x="40640" y="387604"/>
                </a:lnTo>
                <a:lnTo>
                  <a:pt x="64770" y="419354"/>
                </a:lnTo>
                <a:lnTo>
                  <a:pt x="124714" y="461264"/>
                </a:lnTo>
                <a:lnTo>
                  <a:pt x="159131" y="471551"/>
                </a:lnTo>
                <a:lnTo>
                  <a:pt x="177165" y="471551"/>
                </a:lnTo>
                <a:lnTo>
                  <a:pt x="229362" y="461264"/>
                </a:lnTo>
                <a:lnTo>
                  <a:pt x="275463" y="430784"/>
                </a:lnTo>
                <a:lnTo>
                  <a:pt x="301371" y="401574"/>
                </a:lnTo>
                <a:lnTo>
                  <a:pt x="322707" y="367284"/>
                </a:lnTo>
                <a:lnTo>
                  <a:pt x="338836" y="326644"/>
                </a:lnTo>
                <a:lnTo>
                  <a:pt x="348869" y="282194"/>
                </a:lnTo>
                <a:lnTo>
                  <a:pt x="352425" y="235077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2124968"/>
            <a:ext cx="6858000" cy="138499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2996DBDB-B6B6-4A94-B3AE-6DFBACFE32EB}" type="datetimeFigureOut">
              <a:rPr lang="it-IT" smtClean="0"/>
              <a:t>26/02/2023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754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68501" y="210134"/>
            <a:ext cx="6806996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0489" y="1524420"/>
            <a:ext cx="8523020" cy="2269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Intelletto" TargetMode="External"/><Relationship Id="rId2" Type="http://schemas.openxmlformats.org/officeDocument/2006/relationships/hyperlink" Target="https://it.wikipedia.org/wiki/Emozi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Cartesio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Sensazion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91205" y="5482234"/>
            <a:ext cx="3562985" cy="13208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Alessandra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Fermani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00" dirty="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Università</a:t>
            </a:r>
            <a:r>
              <a:rPr sz="2000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degli</a:t>
            </a:r>
            <a:r>
              <a:rPr sz="2000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Studi</a:t>
            </a:r>
            <a:r>
              <a:rPr sz="2000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di</a:t>
            </a:r>
            <a:r>
              <a:rPr sz="20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Macerata </a:t>
            </a:r>
            <a:r>
              <a:rPr sz="2000" i="1" spc="-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it-IT"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2022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8125" y="188976"/>
            <a:ext cx="1297051" cy="1270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4D464E-A901-4BE8-9EF4-83EAAF0CB69F}"/>
              </a:ext>
            </a:extLst>
          </p:cNvPr>
          <p:cNvSpPr txBox="1"/>
          <p:nvPr/>
        </p:nvSpPr>
        <p:spPr>
          <a:xfrm>
            <a:off x="228600" y="2309718"/>
            <a:ext cx="868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bg1">
                    <a:lumMod val="95000"/>
                  </a:schemeClr>
                </a:solidFill>
              </a:rPr>
              <a:t>PSICOLOGIA AMBIENTALE E DEI </a:t>
            </a:r>
            <a:r>
              <a:rPr lang="it-IT" sz="4000">
                <a:solidFill>
                  <a:schemeClr val="bg1">
                    <a:lumMod val="95000"/>
                  </a:schemeClr>
                </a:solidFill>
              </a:rPr>
              <a:t>PROCESSI ORGANIZZATIVI CAP 6</a:t>
            </a:r>
            <a:endParaRPr lang="it-IT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002283"/>
            <a:ext cx="8736965" cy="5782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3624579" algn="l"/>
                <a:tab pos="6847205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Corteccia</a:t>
            </a:r>
            <a:r>
              <a:rPr sz="3200" spc="-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prefrontale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mediale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occupa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la </a:t>
            </a:r>
            <a:r>
              <a:rPr sz="3200" spc="-5" dirty="0">
                <a:latin typeface="Microsoft Sans Serif"/>
                <a:cs typeface="Microsoft Sans Serif"/>
              </a:rPr>
              <a:t> scissura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centrale	</a:t>
            </a:r>
            <a:r>
              <a:rPr sz="3200" dirty="0">
                <a:latin typeface="Microsoft Sans Serif"/>
                <a:cs typeface="Microsoft Sans Serif"/>
              </a:rPr>
              <a:t>tra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4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due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emisferi	</a:t>
            </a:r>
            <a:r>
              <a:rPr sz="3200" dirty="0">
                <a:latin typeface="Microsoft Sans Serif"/>
                <a:cs typeface="Microsoft Sans Serif"/>
              </a:rPr>
              <a:t>sembra 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essere</a:t>
            </a:r>
            <a:r>
              <a:rPr sz="3200" spc="-1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la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responsabile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della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coesione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Sé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si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attiva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quando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si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pensa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a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•"/>
            </a:pPr>
            <a:endParaRPr sz="475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Microsoft Sans Serif"/>
                <a:cs typeface="Microsoft Sans Serif"/>
              </a:rPr>
              <a:t>Gli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schemi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modelli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mentali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quelli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Sé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 </a:t>
            </a:r>
            <a:r>
              <a:rPr sz="3200" spc="-5" dirty="0">
                <a:latin typeface="Microsoft Sans Serif"/>
                <a:cs typeface="Microsoft Sans Serif"/>
              </a:rPr>
              <a:t>più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nitidi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centrali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perché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essi 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valutiamo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gli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altri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</a:pPr>
            <a:endParaRPr sz="4750">
              <a:latin typeface="Microsoft Sans Serif"/>
              <a:cs typeface="Microsoft Sans Serif"/>
            </a:endParaRPr>
          </a:p>
          <a:p>
            <a:pPr marL="355600" marR="32131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Ricordiamo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meglio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ciò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è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in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relazione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o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facciamo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5036" y="500887"/>
            <a:ext cx="16903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Identità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56207" y="1412875"/>
            <a:ext cx="5886450" cy="1808480"/>
          </a:xfrm>
          <a:prstGeom prst="rect">
            <a:avLst/>
          </a:prstGeom>
          <a:solidFill>
            <a:srgbClr val="FFFFFF">
              <a:alpha val="5999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434340" indent="-343535">
              <a:lnSpc>
                <a:spcPts val="1800"/>
              </a:lnSpc>
              <a:buChar char="•"/>
              <a:tabLst>
                <a:tab pos="434340" algn="l"/>
                <a:tab pos="434975" algn="l"/>
              </a:tabLst>
            </a:pPr>
            <a:r>
              <a:rPr sz="2200" spc="-5" dirty="0">
                <a:latin typeface="Microsoft Sans Serif"/>
                <a:cs typeface="Microsoft Sans Serif"/>
              </a:rPr>
              <a:t>Erikson</a:t>
            </a:r>
            <a:r>
              <a:rPr sz="2200" spc="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(1950):</a:t>
            </a:r>
            <a:r>
              <a:rPr sz="2200" spc="5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l’acquisizione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dell’identità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è</a:t>
            </a:r>
            <a:endParaRPr sz="2200">
              <a:latin typeface="Microsoft Sans Serif"/>
              <a:cs typeface="Microsoft Sans Serif"/>
            </a:endParaRPr>
          </a:p>
          <a:p>
            <a:pPr marL="434340" marR="1796414">
              <a:lnSpc>
                <a:spcPct val="70000"/>
              </a:lnSpc>
              <a:spcBef>
                <a:spcPts val="395"/>
              </a:spcBef>
            </a:pPr>
            <a:r>
              <a:rPr sz="2200" spc="-15" dirty="0">
                <a:latin typeface="Microsoft Sans Serif"/>
                <a:cs typeface="Microsoft Sans Serif"/>
              </a:rPr>
              <a:t>il</a:t>
            </a:r>
            <a:r>
              <a:rPr sz="2200" spc="-5" dirty="0">
                <a:latin typeface="Microsoft Sans Serif"/>
                <a:cs typeface="Microsoft Sans Serif"/>
              </a:rPr>
              <a:t> compito</a:t>
            </a:r>
            <a:r>
              <a:rPr sz="2200" spc="2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di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sviluppo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centrale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dell’adolescenza</a:t>
            </a:r>
            <a:endParaRPr sz="2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>
              <a:latin typeface="Microsoft Sans Serif"/>
              <a:cs typeface="Microsoft Sans Serif"/>
            </a:endParaRPr>
          </a:p>
          <a:p>
            <a:pPr marL="434340" marR="426084" indent="-342900">
              <a:lnSpc>
                <a:spcPct val="70100"/>
              </a:lnSpc>
              <a:buChar char="•"/>
              <a:tabLst>
                <a:tab pos="434340" algn="l"/>
                <a:tab pos="434975" algn="l"/>
              </a:tabLst>
            </a:pPr>
            <a:r>
              <a:rPr sz="2200" spc="-5" dirty="0">
                <a:latin typeface="Microsoft Sans Serif"/>
                <a:cs typeface="Microsoft Sans Serif"/>
              </a:rPr>
              <a:t>Marcia</a:t>
            </a:r>
            <a:r>
              <a:rPr sz="2200" spc="3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(1966):</a:t>
            </a:r>
            <a:r>
              <a:rPr sz="2200" spc="4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individuzione</a:t>
            </a:r>
            <a:r>
              <a:rPr sz="2200" spc="4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dei</a:t>
            </a:r>
            <a:r>
              <a:rPr sz="2200" spc="4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possibili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esiti</a:t>
            </a:r>
            <a:r>
              <a:rPr sz="2200" spc="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</a:t>
            </a:r>
            <a:r>
              <a:rPr sz="2200" spc="3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processo</a:t>
            </a:r>
            <a:r>
              <a:rPr sz="2200" spc="2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identitario</a:t>
            </a:r>
            <a:endParaRPr sz="22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4282" y="3644836"/>
            <a:ext cx="6156706" cy="29194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0445" y="119634"/>
            <a:ext cx="55619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1065" marR="5080" indent="-8890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Un</a:t>
            </a:r>
            <a:r>
              <a:rPr sz="3600" spc="35" dirty="0"/>
              <a:t> </a:t>
            </a:r>
            <a:r>
              <a:rPr sz="3600" spc="-5" dirty="0"/>
              <a:t>nuovo</a:t>
            </a:r>
            <a:r>
              <a:rPr sz="3600" spc="25" dirty="0"/>
              <a:t> </a:t>
            </a:r>
            <a:r>
              <a:rPr sz="3600" spc="-10" dirty="0"/>
              <a:t>modello</a:t>
            </a:r>
            <a:r>
              <a:rPr sz="3600" spc="15" dirty="0"/>
              <a:t> </a:t>
            </a:r>
            <a:r>
              <a:rPr sz="3600" spc="-5" dirty="0"/>
              <a:t>(Crocetti </a:t>
            </a:r>
            <a:r>
              <a:rPr sz="3600" spc="-940" dirty="0"/>
              <a:t> </a:t>
            </a:r>
            <a:r>
              <a:rPr sz="3600" dirty="0"/>
              <a:t>e</a:t>
            </a:r>
            <a:r>
              <a:rPr sz="3600" spc="15" dirty="0"/>
              <a:t> </a:t>
            </a:r>
            <a:r>
              <a:rPr sz="3600" spc="-5" dirty="0"/>
              <a:t>Meeus,</a:t>
            </a:r>
            <a:r>
              <a:rPr sz="3600" spc="30" dirty="0"/>
              <a:t> </a:t>
            </a:r>
            <a:r>
              <a:rPr sz="3600" spc="215" dirty="0"/>
              <a:t>2006)….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23532" y="1676400"/>
            <a:ext cx="8569325" cy="4924425"/>
          </a:xfrm>
          <a:custGeom>
            <a:avLst/>
            <a:gdLst/>
            <a:ahLst/>
            <a:cxnLst/>
            <a:rect l="l" t="t" r="r" b="b"/>
            <a:pathLst>
              <a:path w="8569325" h="4924425">
                <a:moveTo>
                  <a:pt x="8568944" y="0"/>
                </a:moveTo>
                <a:lnTo>
                  <a:pt x="0" y="0"/>
                </a:lnTo>
                <a:lnTo>
                  <a:pt x="0" y="4924425"/>
                </a:lnTo>
                <a:lnTo>
                  <a:pt x="8568944" y="4924425"/>
                </a:lnTo>
                <a:lnTo>
                  <a:pt x="8568944" y="0"/>
                </a:lnTo>
                <a:close/>
              </a:path>
            </a:pathLst>
          </a:custGeom>
          <a:solidFill>
            <a:srgbClr val="FFFFFF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607641"/>
            <a:ext cx="8378190" cy="469011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179070">
              <a:lnSpc>
                <a:spcPts val="2880"/>
              </a:lnSpc>
              <a:spcBef>
                <a:spcPts val="795"/>
              </a:spcBef>
              <a:buSzPct val="96666"/>
              <a:buFont typeface="Wingdings"/>
              <a:buChar char=""/>
              <a:tabLst>
                <a:tab pos="316865" algn="l"/>
              </a:tabLst>
            </a:pPr>
            <a:r>
              <a:rPr sz="3000" b="1" i="1" spc="-5" dirty="0">
                <a:latin typeface="Arial"/>
                <a:cs typeface="Arial"/>
              </a:rPr>
              <a:t>Impegno:</a:t>
            </a:r>
            <a:r>
              <a:rPr sz="3000" b="1" i="1" dirty="0">
                <a:latin typeface="Arial"/>
                <a:cs typeface="Arial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fa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riferimento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alle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scelte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fatte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negli </a:t>
            </a:r>
            <a:r>
              <a:rPr sz="3000" spc="-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ambiti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rilevanti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dell’identità </a:t>
            </a:r>
            <a:r>
              <a:rPr sz="3000" dirty="0">
                <a:latin typeface="Microsoft Sans Serif"/>
                <a:cs typeface="Microsoft Sans Serif"/>
              </a:rPr>
              <a:t>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alla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misura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5" dirty="0">
                <a:latin typeface="Microsoft Sans Serif"/>
                <a:cs typeface="Microsoft Sans Serif"/>
              </a:rPr>
              <a:t>in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cui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20" dirty="0">
                <a:latin typeface="Microsoft Sans Serif"/>
                <a:cs typeface="Microsoft Sans Serif"/>
              </a:rPr>
              <a:t>gli </a:t>
            </a:r>
            <a:r>
              <a:rPr sz="3000" spc="-78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individui</a:t>
            </a:r>
            <a:r>
              <a:rPr sz="3000" spc="2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si</a:t>
            </a:r>
            <a:r>
              <a:rPr sz="3000" spc="-5" dirty="0">
                <a:latin typeface="Microsoft Sans Serif"/>
                <a:cs typeface="Microsoft Sans Serif"/>
              </a:rPr>
              <a:t> identificano 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la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tali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scelte</a:t>
            </a:r>
            <a:endParaRPr sz="3000">
              <a:latin typeface="Microsoft Sans Serif"/>
              <a:cs typeface="Microsoft Sans Serif"/>
            </a:endParaRPr>
          </a:p>
          <a:p>
            <a:pPr marL="12700" marR="154940">
              <a:lnSpc>
                <a:spcPct val="80000"/>
              </a:lnSpc>
              <a:spcBef>
                <a:spcPts val="745"/>
              </a:spcBef>
              <a:buSzPct val="96666"/>
              <a:buFont typeface="Wingdings"/>
              <a:buChar char=""/>
              <a:tabLst>
                <a:tab pos="421640" algn="l"/>
              </a:tabLst>
            </a:pPr>
            <a:r>
              <a:rPr sz="3000" b="1" i="1" dirty="0">
                <a:latin typeface="Arial"/>
                <a:cs typeface="Arial"/>
              </a:rPr>
              <a:t>Esplorazione</a:t>
            </a:r>
            <a:r>
              <a:rPr sz="3000" b="1" i="1" spc="-5" dirty="0">
                <a:latin typeface="Arial"/>
                <a:cs typeface="Arial"/>
              </a:rPr>
              <a:t> </a:t>
            </a:r>
            <a:r>
              <a:rPr sz="3000" b="1" i="1" dirty="0">
                <a:latin typeface="Arial"/>
                <a:cs typeface="Arial"/>
              </a:rPr>
              <a:t>in</a:t>
            </a:r>
            <a:r>
              <a:rPr sz="3000" b="1" i="1" spc="5" dirty="0">
                <a:latin typeface="Arial"/>
                <a:cs typeface="Arial"/>
              </a:rPr>
              <a:t> </a:t>
            </a:r>
            <a:r>
              <a:rPr sz="3000" b="1" i="1" dirty="0">
                <a:latin typeface="Arial"/>
                <a:cs typeface="Arial"/>
              </a:rPr>
              <a:t>profondità</a:t>
            </a:r>
            <a:r>
              <a:rPr sz="3000" i="1" dirty="0">
                <a:latin typeface="Arial"/>
                <a:cs typeface="Arial"/>
              </a:rPr>
              <a:t>:</a:t>
            </a:r>
            <a:r>
              <a:rPr sz="3000" i="1" spc="10" dirty="0">
                <a:latin typeface="Arial"/>
                <a:cs typeface="Arial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rappresenta</a:t>
            </a:r>
            <a:r>
              <a:rPr sz="3000" spc="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una </a:t>
            </a:r>
            <a:r>
              <a:rPr sz="3000" spc="-78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modalità</a:t>
            </a:r>
            <a:r>
              <a:rPr sz="3000" spc="-15" dirty="0">
                <a:latin typeface="Microsoft Sans Serif"/>
                <a:cs typeface="Microsoft Sans Serif"/>
              </a:rPr>
              <a:t> di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vivere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l’impegno attivamente,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per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esempio</a:t>
            </a:r>
            <a:r>
              <a:rPr sz="3000" spc="-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riflettendo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su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esso,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cercando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informazioni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o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confrontandosi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altre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persone</a:t>
            </a:r>
            <a:endParaRPr sz="3000">
              <a:latin typeface="Microsoft Sans Serif"/>
              <a:cs typeface="Microsoft Sans Serif"/>
            </a:endParaRPr>
          </a:p>
          <a:p>
            <a:pPr marL="12700" marR="5080">
              <a:lnSpc>
                <a:spcPct val="80000"/>
              </a:lnSpc>
              <a:spcBef>
                <a:spcPts val="725"/>
              </a:spcBef>
              <a:buSzPct val="96666"/>
              <a:buFont typeface="Wingdings"/>
              <a:buChar char=""/>
              <a:tabLst>
                <a:tab pos="316865" algn="l"/>
              </a:tabLst>
            </a:pPr>
            <a:r>
              <a:rPr sz="3000" b="1" i="1" spc="-5" dirty="0">
                <a:latin typeface="Arial"/>
                <a:cs typeface="Arial"/>
              </a:rPr>
              <a:t>Riconsiderazione</a:t>
            </a:r>
            <a:r>
              <a:rPr sz="3000" b="1" i="1" dirty="0">
                <a:latin typeface="Arial"/>
                <a:cs typeface="Arial"/>
              </a:rPr>
              <a:t> </a:t>
            </a:r>
            <a:r>
              <a:rPr sz="3000" b="1" i="1" spc="-5" dirty="0">
                <a:latin typeface="Arial"/>
                <a:cs typeface="Arial"/>
              </a:rPr>
              <a:t>dell’impegno</a:t>
            </a:r>
            <a:r>
              <a:rPr sz="3000" i="1" spc="-5" dirty="0">
                <a:latin typeface="Arial"/>
                <a:cs typeface="Arial"/>
              </a:rPr>
              <a:t>:</a:t>
            </a:r>
            <a:r>
              <a:rPr sz="3000" i="1" spc="40" dirty="0">
                <a:latin typeface="Arial"/>
                <a:cs typeface="Arial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fa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riferimento </a:t>
            </a:r>
            <a:r>
              <a:rPr sz="3000" spc="-78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tentativi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degli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individui</a:t>
            </a:r>
            <a:r>
              <a:rPr sz="3000" spc="-2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confrontare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20" dirty="0">
                <a:latin typeface="Microsoft Sans Serif"/>
                <a:cs typeface="Microsoft Sans Serif"/>
              </a:rPr>
              <a:t>i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loro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impegni</a:t>
            </a:r>
            <a:r>
              <a:rPr sz="3000" spc="-5" dirty="0">
                <a:latin typeface="Microsoft Sans Serif"/>
                <a:cs typeface="Microsoft Sans Serif"/>
              </a:rPr>
              <a:t> 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altre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alternative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disponibili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e</a:t>
            </a:r>
            <a:r>
              <a:rPr sz="3000" spc="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agli </a:t>
            </a:r>
            <a:r>
              <a:rPr sz="3000" spc="-5" dirty="0">
                <a:latin typeface="Microsoft Sans Serif"/>
                <a:cs typeface="Microsoft Sans Serif"/>
              </a:rPr>
              <a:t> sforzi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cambiare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5" dirty="0">
                <a:latin typeface="Microsoft Sans Serif"/>
                <a:cs typeface="Microsoft Sans Serif"/>
              </a:rPr>
              <a:t>gli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impegni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assunti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quanto </a:t>
            </a:r>
            <a:r>
              <a:rPr sz="3000" dirty="0">
                <a:latin typeface="Microsoft Sans Serif"/>
                <a:cs typeface="Microsoft Sans Serif"/>
              </a:rPr>
              <a:t> non</a:t>
            </a:r>
            <a:r>
              <a:rPr sz="3000" spc="-5" dirty="0">
                <a:latin typeface="Microsoft Sans Serif"/>
                <a:cs typeface="Microsoft Sans Serif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sono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soddisfacenti</a:t>
            </a:r>
            <a:endParaRPr sz="3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6591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Riflettori</a:t>
            </a:r>
            <a:r>
              <a:rPr sz="4400" spc="20" dirty="0"/>
              <a:t> </a:t>
            </a:r>
            <a:r>
              <a:rPr sz="4400" dirty="0"/>
              <a:t>e</a:t>
            </a:r>
            <a:r>
              <a:rPr sz="4400" spc="50" dirty="0"/>
              <a:t> </a:t>
            </a:r>
            <a:r>
              <a:rPr sz="4400" spc="-15" dirty="0"/>
              <a:t>illusioni</a:t>
            </a:r>
            <a:endParaRPr sz="4400"/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sz="1700" dirty="0"/>
              <a:t>esercitazione:</a:t>
            </a:r>
            <a:r>
              <a:rPr sz="1700" spc="10" dirty="0"/>
              <a:t> </a:t>
            </a:r>
            <a:r>
              <a:rPr sz="1700" dirty="0"/>
              <a:t>resoconto</a:t>
            </a:r>
            <a:r>
              <a:rPr sz="1700" spc="25" dirty="0"/>
              <a:t> </a:t>
            </a:r>
            <a:r>
              <a:rPr sz="1700" spc="-5" dirty="0"/>
              <a:t>pubblico,</a:t>
            </a:r>
            <a:r>
              <a:rPr sz="1700" spc="20" dirty="0"/>
              <a:t> </a:t>
            </a:r>
            <a:r>
              <a:rPr sz="1700" spc="-5" dirty="0"/>
              <a:t>quali</a:t>
            </a:r>
            <a:r>
              <a:rPr sz="1700" spc="10" dirty="0"/>
              <a:t> </a:t>
            </a:r>
            <a:r>
              <a:rPr sz="1700" spc="-5" dirty="0"/>
              <a:t>emozioni</a:t>
            </a:r>
            <a:r>
              <a:rPr sz="1700" spc="10" dirty="0"/>
              <a:t> </a:t>
            </a:r>
            <a:r>
              <a:rPr sz="1700" dirty="0"/>
              <a:t>ha/hai</a:t>
            </a:r>
            <a:r>
              <a:rPr sz="1700" spc="25" dirty="0"/>
              <a:t> </a:t>
            </a:r>
            <a:r>
              <a:rPr sz="1700" dirty="0"/>
              <a:t>provato?</a:t>
            </a:r>
            <a:endParaRPr sz="1700"/>
          </a:p>
        </p:txBody>
      </p:sp>
      <p:sp>
        <p:nvSpPr>
          <p:cNvPr id="3" name="object 3"/>
          <p:cNvSpPr txBox="1"/>
          <p:nvPr/>
        </p:nvSpPr>
        <p:spPr>
          <a:xfrm>
            <a:off x="535940" y="1552702"/>
            <a:ext cx="7940040" cy="463550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marR="5080" indent="-342900">
              <a:lnSpc>
                <a:spcPct val="801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  <a:tab pos="4048125" algn="l"/>
              </a:tabLst>
            </a:pPr>
            <a:r>
              <a:rPr sz="2400" dirty="0">
                <a:latin typeface="Microsoft Sans Serif"/>
                <a:cs typeface="Microsoft Sans Serif"/>
              </a:rPr>
              <a:t>Effetto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spotlight: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tendenza	a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sopravvalutare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l’attenzione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che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gli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ripongono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nei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confronti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del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aspetto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 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comportamenti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</a:pPr>
            <a:endParaRPr sz="3000">
              <a:latin typeface="Microsoft Sans Serif"/>
              <a:cs typeface="Microsoft Sans Serif"/>
            </a:endParaRPr>
          </a:p>
          <a:p>
            <a:pPr marL="355600" marR="34925" indent="-342900">
              <a:lnSpc>
                <a:spcPts val="231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Illusione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trasparenza: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illusione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emozioni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traspaiano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siano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lette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con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facilità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dagli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Microsoft Sans Serif"/>
              <a:buChar char="•"/>
            </a:pPr>
            <a:endParaRPr sz="3050">
              <a:latin typeface="Microsoft Sans Serif"/>
              <a:cs typeface="Microsoft Sans Serif"/>
            </a:endParaRPr>
          </a:p>
          <a:p>
            <a:pPr marL="355600" marR="336550" indent="-342900">
              <a:lnSpc>
                <a:spcPct val="80000"/>
              </a:lnSpc>
              <a:buChar char="•"/>
              <a:tabLst>
                <a:tab pos="354965" algn="l"/>
                <a:tab pos="355600" algn="l"/>
                <a:tab pos="576199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influenzano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autoconsapevolezza</a:t>
            </a:r>
            <a:r>
              <a:rPr sz="2400" spc="8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(un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bianco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tra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neri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sente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“più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bianco”).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Il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modo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pensiamo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stessi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regola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base	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frequentiamo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</a:pPr>
            <a:endParaRPr sz="3000">
              <a:latin typeface="Microsoft Sans Serif"/>
              <a:cs typeface="Microsoft Sans Serif"/>
            </a:endParaRPr>
          </a:p>
          <a:p>
            <a:pPr marL="355600" marR="120014" indent="-342900">
              <a:lnSpc>
                <a:spcPts val="2310"/>
              </a:lnSpc>
              <a:buChar char="•"/>
              <a:tabLst>
                <a:tab pos="354965" algn="l"/>
                <a:tab pos="355600" algn="l"/>
                <a:tab pos="342265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L’interesse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personale	</a:t>
            </a:r>
            <a:r>
              <a:rPr sz="2400" spc="-5" dirty="0">
                <a:latin typeface="Microsoft Sans Serif"/>
                <a:cs typeface="Microsoft Sans Serif"/>
              </a:rPr>
              <a:t>tende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dare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spiegazioni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diverse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una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condotta-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gestiamo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reputazione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097" y="1270"/>
            <a:ext cx="768286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700" b="1" spc="-5" dirty="0">
                <a:latin typeface="Arial"/>
                <a:cs typeface="Arial"/>
              </a:rPr>
              <a:t>L’esperienza sociale gioca </a:t>
            </a:r>
            <a:r>
              <a:rPr sz="2700" b="1" dirty="0">
                <a:latin typeface="Arial"/>
                <a:cs typeface="Arial"/>
              </a:rPr>
              <a:t>un importante </a:t>
            </a:r>
            <a:r>
              <a:rPr sz="2700" b="1" spc="-5" dirty="0">
                <a:latin typeface="Arial"/>
                <a:cs typeface="Arial"/>
              </a:rPr>
              <a:t>ruolo </a:t>
            </a:r>
            <a:r>
              <a:rPr sz="2700" b="1" spc="-740" dirty="0">
                <a:latin typeface="Arial"/>
                <a:cs typeface="Arial"/>
              </a:rPr>
              <a:t> </a:t>
            </a:r>
            <a:r>
              <a:rPr sz="2700" b="1" spc="-5" dirty="0">
                <a:latin typeface="Arial"/>
                <a:cs typeface="Arial"/>
              </a:rPr>
              <a:t>nella costruzione </a:t>
            </a:r>
            <a:r>
              <a:rPr sz="2700" b="1" dirty="0">
                <a:latin typeface="Arial"/>
                <a:cs typeface="Arial"/>
              </a:rPr>
              <a:t>del Sé. </a:t>
            </a:r>
            <a:r>
              <a:rPr sz="2700" b="1" spc="-5" dirty="0">
                <a:latin typeface="Arial"/>
                <a:cs typeface="Arial"/>
              </a:rPr>
              <a:t>Tra </a:t>
            </a:r>
            <a:r>
              <a:rPr sz="2700" b="1" dirty="0">
                <a:latin typeface="Arial"/>
                <a:cs typeface="Arial"/>
              </a:rPr>
              <a:t>i </a:t>
            </a:r>
            <a:r>
              <a:rPr sz="2700" b="1" spc="-5" dirty="0">
                <a:latin typeface="Arial"/>
                <a:cs typeface="Arial"/>
              </a:rPr>
              <a:t>fattori che </a:t>
            </a:r>
            <a:r>
              <a:rPr sz="2700" b="1" dirty="0">
                <a:latin typeface="Arial"/>
                <a:cs typeface="Arial"/>
              </a:rPr>
              <a:t>lo </a:t>
            </a:r>
            <a:r>
              <a:rPr sz="2700" b="1" spc="5" dirty="0">
                <a:latin typeface="Arial"/>
                <a:cs typeface="Arial"/>
              </a:rPr>
              <a:t> </a:t>
            </a:r>
            <a:r>
              <a:rPr sz="2700" b="1" spc="-5" dirty="0">
                <a:latin typeface="Arial"/>
                <a:cs typeface="Arial"/>
              </a:rPr>
              <a:t>determinano: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191844"/>
            <a:ext cx="39522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  <a:tab pos="725805" algn="l"/>
                <a:tab pos="1751330" algn="l"/>
                <a:tab pos="3295650" algn="l"/>
              </a:tabLst>
            </a:pPr>
            <a:r>
              <a:rPr sz="3200" dirty="0">
                <a:latin typeface="Microsoft Sans Serif"/>
                <a:cs typeface="Microsoft Sans Serif"/>
              </a:rPr>
              <a:t>I	ru</a:t>
            </a:r>
            <a:r>
              <a:rPr sz="3200" spc="-15" dirty="0">
                <a:latin typeface="Microsoft Sans Serif"/>
                <a:cs typeface="Microsoft Sans Serif"/>
              </a:rPr>
              <a:t>o</a:t>
            </a:r>
            <a:r>
              <a:rPr sz="3200" spc="-20" dirty="0">
                <a:latin typeface="Microsoft Sans Serif"/>
                <a:cs typeface="Microsoft Sans Serif"/>
              </a:rPr>
              <a:t>li</a:t>
            </a:r>
            <a:r>
              <a:rPr sz="3200" dirty="0">
                <a:latin typeface="Microsoft Sans Serif"/>
                <a:cs typeface="Microsoft Sans Serif"/>
              </a:rPr>
              <a:t>	ass</a:t>
            </a:r>
            <a:r>
              <a:rPr sz="3200" spc="-20" dirty="0">
                <a:latin typeface="Microsoft Sans Serif"/>
                <a:cs typeface="Microsoft Sans Serif"/>
              </a:rPr>
              <a:t>u</a:t>
            </a:r>
            <a:r>
              <a:rPr sz="3200" dirty="0">
                <a:latin typeface="Microsoft Sans Serif"/>
                <a:cs typeface="Microsoft Sans Serif"/>
              </a:rPr>
              <a:t>n</a:t>
            </a:r>
            <a:r>
              <a:rPr sz="3200" spc="-10" dirty="0">
                <a:latin typeface="Microsoft Sans Serif"/>
                <a:cs typeface="Microsoft Sans Serif"/>
              </a:rPr>
              <a:t>t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(</a:t>
            </a:r>
            <a:r>
              <a:rPr sz="1600" spc="-10" dirty="0">
                <a:latin typeface="Microsoft Sans Serif"/>
                <a:cs typeface="Microsoft Sans Serif"/>
              </a:rPr>
              <a:t>n</a:t>
            </a:r>
            <a:r>
              <a:rPr sz="1600" spc="-5" dirty="0">
                <a:latin typeface="Microsoft Sans Serif"/>
                <a:cs typeface="Microsoft Sans Serif"/>
              </a:rPr>
              <a:t>orme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3884" y="1396060"/>
            <a:ext cx="4474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5300" algn="l"/>
                <a:tab pos="1679575" algn="l"/>
                <a:tab pos="2332355" algn="l"/>
                <a:tab pos="2825750" algn="l"/>
                <a:tab pos="3717925" algn="l"/>
                <a:tab pos="402082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che	d</a:t>
            </a:r>
            <a:r>
              <a:rPr sz="1600" dirty="0">
                <a:latin typeface="Microsoft Sans Serif"/>
                <a:cs typeface="Microsoft Sans Serif"/>
              </a:rPr>
              <a:t>e</a:t>
            </a:r>
            <a:r>
              <a:rPr sz="1600" spc="-10" dirty="0">
                <a:latin typeface="Microsoft Sans Serif"/>
                <a:cs typeface="Microsoft Sans Serif"/>
              </a:rPr>
              <a:t>fin</a:t>
            </a:r>
            <a:r>
              <a:rPr sz="1600" spc="-15" dirty="0">
                <a:latin typeface="Microsoft Sans Serif"/>
                <a:cs typeface="Microsoft Sans Serif"/>
              </a:rPr>
              <a:t>i</a:t>
            </a:r>
            <a:r>
              <a:rPr sz="1600" spc="-5" dirty="0">
                <a:latin typeface="Microsoft Sans Serif"/>
                <a:cs typeface="Microsoft Sans Serif"/>
              </a:rPr>
              <a:t>scono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come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un</a:t>
            </a:r>
            <a:r>
              <a:rPr sz="1600" spc="-5" dirty="0">
                <a:latin typeface="Microsoft Sans Serif"/>
                <a:cs typeface="Microsoft Sans Serif"/>
              </a:rPr>
              <a:t>a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p</a:t>
            </a:r>
            <a:r>
              <a:rPr sz="1600" dirty="0">
                <a:latin typeface="Microsoft Sans Serif"/>
                <a:cs typeface="Microsoft Sans Serif"/>
              </a:rPr>
              <a:t>e</a:t>
            </a:r>
            <a:r>
              <a:rPr sz="1600" spc="-5" dirty="0">
                <a:latin typeface="Microsoft Sans Serif"/>
                <a:cs typeface="Microsoft Sans Serif"/>
              </a:rPr>
              <a:t>rsona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si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deve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638680"/>
            <a:ext cx="8557895" cy="438975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5715" algn="just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Microsoft Sans Serif"/>
                <a:cs typeface="Microsoft Sans Serif"/>
              </a:rPr>
              <a:t>comportare_all’inizio </a:t>
            </a:r>
            <a:r>
              <a:rPr sz="1600" spc="-5" dirty="0">
                <a:latin typeface="Microsoft Sans Serif"/>
                <a:cs typeface="Microsoft Sans Serif"/>
              </a:rPr>
              <a:t>possiamo sentirci finti ma </a:t>
            </a:r>
            <a:r>
              <a:rPr sz="1600" spc="-15" dirty="0">
                <a:latin typeface="Microsoft Sans Serif"/>
                <a:cs typeface="Microsoft Sans Serif"/>
              </a:rPr>
              <a:t>poi </a:t>
            </a:r>
            <a:r>
              <a:rPr sz="1600" spc="-5" dirty="0">
                <a:latin typeface="Microsoft Sans Serif"/>
                <a:cs typeface="Microsoft Sans Serif"/>
              </a:rPr>
              <a:t>tale </a:t>
            </a:r>
            <a:r>
              <a:rPr sz="1600" spc="-10" dirty="0">
                <a:latin typeface="Microsoft Sans Serif"/>
                <a:cs typeface="Microsoft Sans Serif"/>
              </a:rPr>
              <a:t>disagio </a:t>
            </a:r>
            <a:r>
              <a:rPr sz="1600" spc="-5" dirty="0">
                <a:latin typeface="Microsoft Sans Serif"/>
                <a:cs typeface="Microsoft Sans Serif"/>
              </a:rPr>
              <a:t>sparisce </a:t>
            </a:r>
            <a:r>
              <a:rPr sz="1600" dirty="0">
                <a:latin typeface="Microsoft Sans Serif"/>
                <a:cs typeface="Microsoft Sans Serif"/>
              </a:rPr>
              <a:t>_ </a:t>
            </a:r>
            <a:r>
              <a:rPr sz="1600" spc="-5" dirty="0">
                <a:latin typeface="Microsoft Sans Serif"/>
                <a:cs typeface="Microsoft Sans Serif"/>
              </a:rPr>
              <a:t>Goffman. La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complessità </a:t>
            </a:r>
            <a:r>
              <a:rPr sz="1600" spc="-15" dirty="0">
                <a:latin typeface="Microsoft Sans Serif"/>
                <a:cs typeface="Microsoft Sans Serif"/>
              </a:rPr>
              <a:t>del </a:t>
            </a:r>
            <a:r>
              <a:rPr sz="1600" spc="-5" dirty="0">
                <a:latin typeface="Microsoft Sans Serif"/>
                <a:cs typeface="Microsoft Sans Serif"/>
              </a:rPr>
              <a:t>Sé protegge </a:t>
            </a:r>
            <a:r>
              <a:rPr sz="1600" dirty="0">
                <a:latin typeface="Microsoft Sans Serif"/>
                <a:cs typeface="Microsoft Sans Serif"/>
              </a:rPr>
              <a:t>perché </a:t>
            </a:r>
            <a:r>
              <a:rPr sz="1600" spc="-5" dirty="0">
                <a:latin typeface="Microsoft Sans Serif"/>
                <a:cs typeface="Microsoft Sans Serif"/>
              </a:rPr>
              <a:t>ci si può rifugiare in </a:t>
            </a:r>
            <a:r>
              <a:rPr sz="1600" spc="-15" dirty="0">
                <a:latin typeface="Microsoft Sans Serif"/>
                <a:cs typeface="Microsoft Sans Serif"/>
              </a:rPr>
              <a:t>più </a:t>
            </a:r>
            <a:r>
              <a:rPr sz="1600" spc="-10" dirty="0">
                <a:latin typeface="Microsoft Sans Serif"/>
                <a:cs typeface="Microsoft Sans Serif"/>
              </a:rPr>
              <a:t>aspetti del </a:t>
            </a:r>
            <a:r>
              <a:rPr sz="1600" spc="-5" dirty="0">
                <a:latin typeface="Microsoft Sans Serif"/>
                <a:cs typeface="Microsoft Sans Serif"/>
              </a:rPr>
              <a:t>Sé quando uno ne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fallisce)</a:t>
            </a:r>
            <a:endParaRPr sz="1600">
              <a:latin typeface="Microsoft Sans Serif"/>
              <a:cs typeface="Microsoft Sans Serif"/>
            </a:endParaRPr>
          </a:p>
          <a:p>
            <a:pPr marL="355600" marR="5715" indent="-343535" algn="just">
              <a:lnSpc>
                <a:spcPct val="85300"/>
              </a:lnSpc>
              <a:spcBef>
                <a:spcPts val="520"/>
              </a:spcBef>
              <a:buChar char="•"/>
              <a:tabLst>
                <a:tab pos="356235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Le </a:t>
            </a:r>
            <a:r>
              <a:rPr sz="3200" spc="-10" dirty="0">
                <a:latin typeface="Microsoft Sans Serif"/>
                <a:cs typeface="Microsoft Sans Serif"/>
              </a:rPr>
              <a:t>identità sociali </a:t>
            </a:r>
            <a:r>
              <a:rPr sz="3200" dirty="0">
                <a:latin typeface="Microsoft Sans Serif"/>
                <a:cs typeface="Microsoft Sans Serif"/>
              </a:rPr>
              <a:t>che </a:t>
            </a:r>
            <a:r>
              <a:rPr sz="3200" spc="-15" dirty="0">
                <a:latin typeface="Microsoft Sans Serif"/>
                <a:cs typeface="Microsoft Sans Serif"/>
              </a:rPr>
              <a:t>le </a:t>
            </a:r>
            <a:r>
              <a:rPr sz="3200" spc="-5" dirty="0">
                <a:latin typeface="Microsoft Sans Serif"/>
                <a:cs typeface="Microsoft Sans Serif"/>
              </a:rPr>
              <a:t>persone </a:t>
            </a:r>
            <a:r>
              <a:rPr sz="3200" spc="-10" dirty="0">
                <a:latin typeface="Microsoft Sans Serif"/>
                <a:cs typeface="Microsoft Sans Serif"/>
              </a:rPr>
              <a:t>si </a:t>
            </a:r>
            <a:r>
              <a:rPr sz="3200" spc="-5" dirty="0">
                <a:latin typeface="Microsoft Sans Serif"/>
                <a:cs typeface="Microsoft Sans Serif"/>
              </a:rPr>
              <a:t>creano </a:t>
            </a:r>
            <a:r>
              <a:rPr sz="1600" spc="-5" dirty="0">
                <a:latin typeface="Microsoft Sans Serif"/>
                <a:cs typeface="Microsoft Sans Serif"/>
              </a:rPr>
              <a:t>(ciò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che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è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ciò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è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_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Tajfel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Turner)</a:t>
            </a:r>
            <a:endParaRPr sz="1600">
              <a:latin typeface="Microsoft Sans Serif"/>
              <a:cs typeface="Microsoft Sans Serif"/>
            </a:endParaRPr>
          </a:p>
          <a:p>
            <a:pPr marL="355600" marR="5080" indent="-343535" algn="just">
              <a:lnSpc>
                <a:spcPct val="82200"/>
              </a:lnSpc>
              <a:spcBef>
                <a:spcPts val="630"/>
              </a:spcBef>
              <a:buChar char="•"/>
              <a:tabLst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I </a:t>
            </a:r>
            <a:r>
              <a:rPr sz="3200" spc="-5" dirty="0">
                <a:latin typeface="Microsoft Sans Serif"/>
                <a:cs typeface="Microsoft Sans Serif"/>
              </a:rPr>
              <a:t>confronti </a:t>
            </a:r>
            <a:r>
              <a:rPr sz="3200" dirty="0">
                <a:latin typeface="Microsoft Sans Serif"/>
                <a:cs typeface="Microsoft Sans Serif"/>
              </a:rPr>
              <a:t>con </a:t>
            </a:r>
            <a:r>
              <a:rPr sz="3200" spc="-10" dirty="0">
                <a:latin typeface="Microsoft Sans Serif"/>
                <a:cs typeface="Microsoft Sans Serif"/>
              </a:rPr>
              <a:t>le altre </a:t>
            </a:r>
            <a:r>
              <a:rPr sz="3200" dirty="0">
                <a:latin typeface="Microsoft Sans Serif"/>
                <a:cs typeface="Microsoft Sans Serif"/>
              </a:rPr>
              <a:t>persone </a:t>
            </a:r>
            <a:r>
              <a:rPr sz="1800" spc="-10" dirty="0">
                <a:latin typeface="Microsoft Sans Serif"/>
                <a:cs typeface="Microsoft Sans Serif"/>
              </a:rPr>
              <a:t>(valutazione del </a:t>
            </a:r>
            <a:r>
              <a:rPr sz="1800" spc="-5" dirty="0">
                <a:latin typeface="Microsoft Sans Serif"/>
                <a:cs typeface="Microsoft Sans Serif"/>
              </a:rPr>
              <a:t>proprio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valore </a:t>
            </a:r>
            <a:r>
              <a:rPr sz="1800" spc="-10" dirty="0">
                <a:latin typeface="Microsoft Sans Serif"/>
                <a:cs typeface="Microsoft Sans Serif"/>
              </a:rPr>
              <a:t>in </a:t>
            </a:r>
            <a:r>
              <a:rPr sz="1800" spc="-5" dirty="0">
                <a:latin typeface="Microsoft Sans Serif"/>
                <a:cs typeface="Microsoft Sans Serif"/>
              </a:rPr>
              <a:t>base </a:t>
            </a:r>
            <a:r>
              <a:rPr sz="1800" spc="-10" dirty="0">
                <a:latin typeface="Microsoft Sans Serif"/>
                <a:cs typeface="Microsoft Sans Serif"/>
              </a:rPr>
              <a:t>al </a:t>
            </a:r>
            <a:r>
              <a:rPr sz="1800" spc="-5" dirty="0">
                <a:latin typeface="Microsoft Sans Serif"/>
                <a:cs typeface="Microsoft Sans Serif"/>
              </a:rPr>
              <a:t>confronto sociale </a:t>
            </a:r>
            <a:r>
              <a:rPr sz="1800" spc="5" dirty="0">
                <a:latin typeface="Microsoft Sans Serif"/>
                <a:cs typeface="Microsoft Sans Serif"/>
              </a:rPr>
              <a:t>_ </a:t>
            </a:r>
            <a:r>
              <a:rPr sz="1800" spc="-5" dirty="0">
                <a:latin typeface="Microsoft Sans Serif"/>
                <a:cs typeface="Microsoft Sans Serif"/>
              </a:rPr>
              <a:t>Festinger. Confronti </a:t>
            </a:r>
            <a:r>
              <a:rPr sz="1800" spc="-10" dirty="0">
                <a:latin typeface="Microsoft Sans Serif"/>
                <a:cs typeface="Microsoft Sans Serif"/>
              </a:rPr>
              <a:t>al </a:t>
            </a:r>
            <a:r>
              <a:rPr sz="1800" spc="-5" dirty="0">
                <a:latin typeface="Microsoft Sans Serif"/>
                <a:cs typeface="Microsoft Sans Serif"/>
              </a:rPr>
              <a:t>ribasso proteggono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l’autostima)</a:t>
            </a:r>
            <a:endParaRPr sz="1800">
              <a:latin typeface="Microsoft Sans Serif"/>
              <a:cs typeface="Microsoft Sans Serif"/>
            </a:endParaRPr>
          </a:p>
          <a:p>
            <a:pPr marL="355600" indent="-343535">
              <a:lnSpc>
                <a:spcPts val="3800"/>
              </a:lnSpc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successi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fallimenti</a:t>
            </a:r>
            <a:r>
              <a:rPr sz="3200" spc="4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(Locus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of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control)</a:t>
            </a:r>
            <a:endParaRPr sz="1800">
              <a:latin typeface="Microsoft Sans Serif"/>
              <a:cs typeface="Microsoft Sans Serif"/>
            </a:endParaRPr>
          </a:p>
          <a:p>
            <a:pPr marL="355600" marR="6350" indent="-343535">
              <a:lnSpc>
                <a:spcPct val="84100"/>
              </a:lnSpc>
              <a:spcBef>
                <a:spcPts val="610"/>
              </a:spcBef>
              <a:buChar char="•"/>
              <a:tabLst>
                <a:tab pos="355600" algn="l"/>
                <a:tab pos="356235" algn="l"/>
                <a:tab pos="645160" algn="l"/>
                <a:tab pos="1972310" algn="l"/>
                <a:tab pos="3028950" algn="l"/>
              </a:tabLst>
            </a:pPr>
            <a:r>
              <a:rPr sz="3200" dirty="0">
                <a:latin typeface="Microsoft Sans Serif"/>
                <a:cs typeface="Microsoft Sans Serif"/>
              </a:rPr>
              <a:t>I	</a:t>
            </a:r>
            <a:r>
              <a:rPr sz="3200" spc="-10" dirty="0">
                <a:latin typeface="Microsoft Sans Serif"/>
                <a:cs typeface="Microsoft Sans Serif"/>
              </a:rPr>
              <a:t>giudizi	altrui	</a:t>
            </a:r>
            <a:r>
              <a:rPr sz="1800" dirty="0">
                <a:latin typeface="Microsoft Sans Serif"/>
                <a:cs typeface="Microsoft Sans Serif"/>
              </a:rPr>
              <a:t>(Sé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riflesso_</a:t>
            </a:r>
            <a:r>
              <a:rPr sz="1800" spc="20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Cooley.</a:t>
            </a:r>
            <a:r>
              <a:rPr sz="1800" spc="2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Il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modo</a:t>
            </a:r>
            <a:r>
              <a:rPr sz="1800" spc="2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in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cui</a:t>
            </a:r>
            <a:r>
              <a:rPr sz="1800" spc="20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pensiamo</a:t>
            </a:r>
            <a:r>
              <a:rPr sz="1800" spc="2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che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gli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altri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ci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pensino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viene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utilizzato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come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uno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specchio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per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percepire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noi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stessi)</a:t>
            </a:r>
            <a:endParaRPr sz="1800">
              <a:latin typeface="Microsoft Sans Serif"/>
              <a:cs typeface="Microsoft Sans Serif"/>
            </a:endParaRPr>
          </a:p>
          <a:p>
            <a:pPr marL="355600" marR="222885" indent="-343535">
              <a:lnSpc>
                <a:spcPct val="82200"/>
              </a:lnSpc>
              <a:spcBef>
                <a:spcPts val="64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La </a:t>
            </a:r>
            <a:r>
              <a:rPr sz="3200" spc="-5" dirty="0">
                <a:latin typeface="Microsoft Sans Serif"/>
                <a:cs typeface="Microsoft Sans Serif"/>
              </a:rPr>
              <a:t>cultura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dominante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(collettivismo-idiocentrismo</a:t>
            </a:r>
            <a:r>
              <a:rPr sz="1800" spc="6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VS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individualismo-allocentrismo.</a:t>
            </a:r>
            <a:r>
              <a:rPr sz="1800" spc="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Gli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individualisti</a:t>
            </a:r>
            <a:r>
              <a:rPr sz="1800" spc="7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fanno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meno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riferimento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ai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gruppi, </a:t>
            </a:r>
            <a:r>
              <a:rPr sz="1800" spc="-459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alle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nazioni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alle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culture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appartenenza)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8269" y="2060583"/>
            <a:ext cx="3955616" cy="381634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3000" y="0"/>
            <a:ext cx="1640713" cy="23321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7652" y="507872"/>
            <a:ext cx="13633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Cosa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vedete?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2119" y="1844707"/>
            <a:ext cx="3631858" cy="286229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1086" y="692121"/>
            <a:ext cx="1539498" cy="37973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65472" y="723722"/>
            <a:ext cx="166306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Quale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scegliete?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4257" y="1666875"/>
            <a:ext cx="6554343" cy="35274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9417" y="476313"/>
            <a:ext cx="991793" cy="67468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19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108575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2063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25"/>
              </a:spcBef>
            </a:pPr>
            <a:r>
              <a:rPr sz="2800" b="1" spc="-10" dirty="0">
                <a:latin typeface="Cambria"/>
                <a:cs typeface="Cambria"/>
              </a:rPr>
              <a:t>Discrepanze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5" dirty="0">
                <a:latin typeface="Cambria"/>
                <a:cs typeface="Cambria"/>
              </a:rPr>
              <a:t>Sé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46327" y="1700847"/>
            <a:ext cx="6451600" cy="400685"/>
          </a:xfrm>
          <a:custGeom>
            <a:avLst/>
            <a:gdLst/>
            <a:ahLst/>
            <a:cxnLst/>
            <a:rect l="l" t="t" r="r" b="b"/>
            <a:pathLst>
              <a:path w="6451600" h="400685">
                <a:moveTo>
                  <a:pt x="6451346" y="0"/>
                </a:moveTo>
                <a:lnTo>
                  <a:pt x="0" y="0"/>
                </a:lnTo>
                <a:lnTo>
                  <a:pt x="0" y="400113"/>
                </a:lnTo>
                <a:lnTo>
                  <a:pt x="6451346" y="400113"/>
                </a:lnTo>
                <a:lnTo>
                  <a:pt x="64513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46327" y="1700847"/>
            <a:ext cx="6451600" cy="400685"/>
          </a:xfrm>
          <a:prstGeom prst="rect">
            <a:avLst/>
          </a:prstGeom>
          <a:ln w="22225">
            <a:solidFill>
              <a:srgbClr val="88A3A7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000" spc="-30" dirty="0">
                <a:latin typeface="Cambria"/>
                <a:cs typeface="Cambria"/>
              </a:rPr>
              <a:t>Teoria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sulle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discrepanze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spc="-5" dirty="0">
                <a:latin typeface="Cambria"/>
                <a:cs typeface="Cambria"/>
              </a:rPr>
              <a:t>del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spc="5" dirty="0">
                <a:latin typeface="Cambria"/>
                <a:cs typeface="Cambria"/>
              </a:rPr>
              <a:t>Sé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[Higgins,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1989]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9014" y="1110614"/>
            <a:ext cx="1308862" cy="191909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654038" y="3081654"/>
            <a:ext cx="6108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mbria"/>
                <a:cs typeface="Cambria"/>
              </a:rPr>
              <a:t>E.</a:t>
            </a:r>
            <a:r>
              <a:rPr sz="900" spc="-40" dirty="0">
                <a:latin typeface="Cambria"/>
                <a:cs typeface="Cambria"/>
              </a:rPr>
              <a:t> </a:t>
            </a:r>
            <a:r>
              <a:rPr sz="900" spc="-5" dirty="0">
                <a:latin typeface="Cambria"/>
                <a:cs typeface="Cambria"/>
              </a:rPr>
              <a:t>T.</a:t>
            </a:r>
            <a:r>
              <a:rPr sz="900" spc="-20" dirty="0">
                <a:latin typeface="Cambria"/>
                <a:cs typeface="Cambria"/>
              </a:rPr>
              <a:t> </a:t>
            </a:r>
            <a:r>
              <a:rPr sz="900" spc="-5" dirty="0">
                <a:latin typeface="Cambria"/>
                <a:cs typeface="Cambria"/>
              </a:rPr>
              <a:t>Higgins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46327" y="2207501"/>
            <a:ext cx="6451600" cy="1262380"/>
          </a:xfrm>
          <a:custGeom>
            <a:avLst/>
            <a:gdLst/>
            <a:ahLst/>
            <a:cxnLst/>
            <a:rect l="l" t="t" r="r" b="b"/>
            <a:pathLst>
              <a:path w="6451600" h="1262379">
                <a:moveTo>
                  <a:pt x="0" y="1261884"/>
                </a:moveTo>
                <a:lnTo>
                  <a:pt x="6451346" y="1261884"/>
                </a:lnTo>
                <a:lnTo>
                  <a:pt x="6451346" y="0"/>
                </a:lnTo>
                <a:lnTo>
                  <a:pt x="0" y="0"/>
                </a:lnTo>
                <a:lnTo>
                  <a:pt x="0" y="126188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38021" y="2234945"/>
            <a:ext cx="41732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mbria"/>
                <a:cs typeface="Cambria"/>
              </a:rPr>
              <a:t>Il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Sé</a:t>
            </a:r>
            <a:r>
              <a:rPr sz="1400" dirty="0">
                <a:latin typeface="Cambria"/>
                <a:cs typeface="Cambria"/>
              </a:rPr>
              <a:t> è</a:t>
            </a:r>
            <a:r>
              <a:rPr sz="1400" spc="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strutturato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in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b="1" spc="-10" dirty="0">
                <a:latin typeface="Cambria"/>
                <a:cs typeface="Cambria"/>
              </a:rPr>
              <a:t>tre</a:t>
            </a:r>
            <a:r>
              <a:rPr sz="1400" b="1" dirty="0">
                <a:latin typeface="Cambria"/>
                <a:cs typeface="Cambria"/>
              </a:rPr>
              <a:t> </a:t>
            </a:r>
            <a:r>
              <a:rPr sz="1400" b="1" spc="-10" dirty="0">
                <a:latin typeface="Cambria"/>
                <a:cs typeface="Cambria"/>
              </a:rPr>
              <a:t>diversi</a:t>
            </a:r>
            <a:r>
              <a:rPr sz="1400" b="1" spc="-40" dirty="0">
                <a:latin typeface="Cambria"/>
                <a:cs typeface="Cambria"/>
              </a:rPr>
              <a:t> </a:t>
            </a:r>
            <a:r>
              <a:rPr sz="1400" b="1" dirty="0">
                <a:latin typeface="Cambria"/>
                <a:cs typeface="Cambria"/>
              </a:rPr>
              <a:t>schemi</a:t>
            </a:r>
            <a:r>
              <a:rPr sz="1400" dirty="0">
                <a:latin typeface="Cambria"/>
                <a:cs typeface="Cambria"/>
              </a:rPr>
              <a:t>: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REALE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riferito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come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 realmente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 siamo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IDEALE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riferito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ciò</a:t>
            </a:r>
            <a:r>
              <a:rPr sz="1600" spc="1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che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15" dirty="0">
                <a:solidFill>
                  <a:srgbClr val="18184D"/>
                </a:solidFill>
                <a:latin typeface="Cambria"/>
                <a:cs typeface="Cambria"/>
              </a:rPr>
              <a:t>vorremmo</a:t>
            </a:r>
            <a:r>
              <a:rPr sz="1600" spc="2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essere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8021" y="3151123"/>
            <a:ext cx="58267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30" dirty="0">
                <a:latin typeface="Cambria"/>
                <a:cs typeface="Cambria"/>
              </a:rPr>
              <a:t>NORMATIVO</a:t>
            </a:r>
            <a:r>
              <a:rPr sz="1600" b="1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5" dirty="0">
                <a:latin typeface="Cambria"/>
                <a:cs typeface="Cambria"/>
              </a:rPr>
              <a:t>relativo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come</a:t>
            </a:r>
            <a:r>
              <a:rPr sz="1600" spc="-15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pensiamo</a:t>
            </a:r>
            <a:r>
              <a:rPr sz="1600" spc="15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che 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dovremmo</a:t>
            </a:r>
            <a:r>
              <a:rPr sz="1600" spc="2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essere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17751" y="4149026"/>
            <a:ext cx="5539740" cy="1662430"/>
          </a:xfrm>
          <a:custGeom>
            <a:avLst/>
            <a:gdLst/>
            <a:ahLst/>
            <a:cxnLst/>
            <a:rect l="l" t="t" r="r" b="b"/>
            <a:pathLst>
              <a:path w="5539740" h="1662429">
                <a:moveTo>
                  <a:pt x="0" y="1662049"/>
                </a:moveTo>
                <a:lnTo>
                  <a:pt x="5539358" y="1662049"/>
                </a:lnTo>
                <a:lnTo>
                  <a:pt x="5539358" y="0"/>
                </a:lnTo>
                <a:lnTo>
                  <a:pt x="0" y="0"/>
                </a:lnTo>
                <a:lnTo>
                  <a:pt x="0" y="166204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830451" y="4147978"/>
            <a:ext cx="5514340" cy="1651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27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325"/>
              </a:spcBef>
            </a:pPr>
            <a:r>
              <a:rPr sz="1800" b="1" spc="-5" dirty="0">
                <a:latin typeface="Cambria"/>
                <a:cs typeface="Cambria"/>
              </a:rPr>
              <a:t>Il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spc="-20" dirty="0">
                <a:latin typeface="Cambria"/>
                <a:cs typeface="Cambria"/>
              </a:rPr>
              <a:t>CONFRONTO</a:t>
            </a:r>
            <a:r>
              <a:rPr sz="1800" b="1" spc="-5" dirty="0">
                <a:latin typeface="Cambria"/>
                <a:cs typeface="Cambria"/>
              </a:rPr>
              <a:t> TRA </a:t>
            </a:r>
            <a:r>
              <a:rPr sz="1800" b="1" dirty="0">
                <a:latin typeface="Cambria"/>
                <a:cs typeface="Cambria"/>
              </a:rPr>
              <a:t>I</a:t>
            </a:r>
            <a:r>
              <a:rPr sz="1800" b="1" spc="-1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TRE DIVERSI</a:t>
            </a:r>
            <a:r>
              <a:rPr sz="1800" b="1" spc="-2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SCHEMI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del</a:t>
            </a:r>
            <a:r>
              <a:rPr sz="1800" b="1" spc="-20" dirty="0">
                <a:latin typeface="Cambria"/>
                <a:cs typeface="Cambria"/>
              </a:rPr>
              <a:t> </a:t>
            </a:r>
            <a:r>
              <a:rPr sz="1800" b="1" spc="5" dirty="0">
                <a:latin typeface="Cambria"/>
                <a:cs typeface="Cambria"/>
              </a:rPr>
              <a:t>Sé</a:t>
            </a:r>
            <a:endParaRPr sz="1800">
              <a:latin typeface="Cambria"/>
              <a:cs typeface="Cambria"/>
            </a:endParaRPr>
          </a:p>
          <a:p>
            <a:pPr marL="78740" marR="378460">
              <a:lnSpc>
                <a:spcPct val="100000"/>
              </a:lnSpc>
            </a:pPr>
            <a:r>
              <a:rPr sz="1800" b="1" dirty="0">
                <a:latin typeface="Cambria"/>
                <a:cs typeface="Cambria"/>
              </a:rPr>
              <a:t>può</a:t>
            </a:r>
            <a:r>
              <a:rPr sz="1800" b="1" spc="-30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mettere</a:t>
            </a:r>
            <a:r>
              <a:rPr sz="1800" b="1" spc="-4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in</a:t>
            </a:r>
            <a:r>
              <a:rPr sz="1800" b="1" spc="-1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luce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delle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discrepanze</a:t>
            </a:r>
            <a:r>
              <a:rPr sz="1800" b="1" spc="-45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che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danno </a:t>
            </a:r>
            <a:r>
              <a:rPr sz="1800" b="1" spc="-38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origine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a</a:t>
            </a:r>
            <a:r>
              <a:rPr sz="1800" b="1" spc="5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diverse</a:t>
            </a:r>
            <a:r>
              <a:rPr sz="1800" b="1" spc="-5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emozioni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negative.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650">
              <a:latin typeface="Cambria"/>
              <a:cs typeface="Cambria"/>
            </a:endParaRPr>
          </a:p>
          <a:p>
            <a:pPr marL="78740">
              <a:lnSpc>
                <a:spcPct val="100000"/>
              </a:lnSpc>
            </a:pP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-5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reale</a:t>
            </a:r>
            <a:r>
              <a:rPr sz="1600" b="1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–</a:t>
            </a:r>
            <a:r>
              <a:rPr sz="1600" b="1" spc="-15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Sé </a:t>
            </a:r>
            <a:r>
              <a:rPr sz="1600" b="1" spc="-5" dirty="0">
                <a:latin typeface="Cambria"/>
                <a:cs typeface="Cambria"/>
              </a:rPr>
              <a:t>ideale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0" dirty="0">
                <a:latin typeface="Cambria"/>
                <a:cs typeface="Cambria"/>
              </a:rPr>
              <a:t>tristezza,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inadeguatezza,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depressione</a:t>
            </a:r>
            <a:endParaRPr sz="1600">
              <a:latin typeface="Cambria"/>
              <a:cs typeface="Cambria"/>
            </a:endParaRPr>
          </a:p>
          <a:p>
            <a:pPr marL="78740">
              <a:lnSpc>
                <a:spcPct val="100000"/>
              </a:lnSpc>
            </a:pP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-10" dirty="0">
                <a:latin typeface="Cambria"/>
                <a:cs typeface="Cambria"/>
              </a:rPr>
              <a:t> reale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–</a:t>
            </a:r>
            <a:r>
              <a:rPr sz="1600" b="1" spc="-15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10" dirty="0">
                <a:latin typeface="Cambria"/>
                <a:cs typeface="Cambria"/>
              </a:rPr>
              <a:t> </a:t>
            </a:r>
            <a:r>
              <a:rPr sz="1600" b="1" spc="-15" dirty="0">
                <a:latin typeface="Cambria"/>
                <a:cs typeface="Cambria"/>
              </a:rPr>
              <a:t>normativo</a:t>
            </a:r>
            <a:r>
              <a:rPr sz="1600" b="1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0" dirty="0">
                <a:latin typeface="Cambria"/>
                <a:cs typeface="Cambria"/>
              </a:rPr>
              <a:t>ansia,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frustrazione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31594" y="3625913"/>
            <a:ext cx="6466205" cy="492759"/>
          </a:xfrm>
          <a:custGeom>
            <a:avLst/>
            <a:gdLst/>
            <a:ahLst/>
            <a:cxnLst/>
            <a:rect l="l" t="t" r="r" b="b"/>
            <a:pathLst>
              <a:path w="6466205" h="492760">
                <a:moveTo>
                  <a:pt x="0" y="492442"/>
                </a:moveTo>
                <a:lnTo>
                  <a:pt x="6466078" y="492442"/>
                </a:lnTo>
                <a:lnTo>
                  <a:pt x="6466078" y="0"/>
                </a:lnTo>
                <a:lnTo>
                  <a:pt x="0" y="0"/>
                </a:lnTo>
                <a:lnTo>
                  <a:pt x="0" y="492442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41119" y="3635438"/>
            <a:ext cx="6447155" cy="4876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81915" marR="399415">
              <a:lnSpc>
                <a:spcPct val="100000"/>
              </a:lnSpc>
              <a:spcBef>
                <a:spcPts val="250"/>
              </a:spcBef>
            </a:pP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Sé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ideale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motiva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l’azione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verso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SUCCESSO,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mentre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Sé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normativo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motiva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l’azione </a:t>
            </a:r>
            <a:r>
              <a:rPr sz="1300" spc="-27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tesa a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EVITARE</a:t>
            </a:r>
            <a:r>
              <a:rPr sz="1300" spc="4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20" dirty="0">
                <a:latin typeface="Cambria"/>
                <a:cs typeface="Cambria"/>
              </a:rPr>
              <a:t>FALLIMENTO</a:t>
            </a:r>
            <a:endParaRPr sz="1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20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108575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2063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25"/>
              </a:spcBef>
            </a:pPr>
            <a:r>
              <a:rPr sz="2800" b="1" spc="-5" dirty="0">
                <a:latin typeface="Cambria"/>
                <a:cs typeface="Cambria"/>
              </a:rPr>
              <a:t>Le</a:t>
            </a:r>
            <a:r>
              <a:rPr sz="2800" b="1" spc="-3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emozioni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coscienti</a:t>
            </a:r>
            <a:r>
              <a:rPr sz="2800" b="1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10" dirty="0">
                <a:latin typeface="Cambria"/>
                <a:cs typeface="Cambria"/>
              </a:rPr>
              <a:t>Sé</a:t>
            </a:r>
            <a:endParaRPr sz="2800">
              <a:latin typeface="Cambria"/>
              <a:cs typeface="Cambri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41323" y="1552054"/>
          <a:ext cx="6549390" cy="45132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9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4740">
                <a:tc>
                  <a:txBody>
                    <a:bodyPr/>
                    <a:lstStyle/>
                    <a:p>
                      <a:pPr marL="91440" marR="3651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3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COLPA</a:t>
                      </a:r>
                      <a:r>
                        <a:rPr sz="1600" spc="-35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colpa</a:t>
                      </a:r>
                      <a:r>
                        <a:rPr sz="1400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emergono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quando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ci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sente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responsabili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violato delle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norme sociali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e,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allo stesso tempo,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ci si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sente in grado di poter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controllare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tale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comportamento in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futuro.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799">
                <a:tc>
                  <a:txBody>
                    <a:bodyPr/>
                    <a:lstStyle/>
                    <a:p>
                      <a:pPr marL="91440" marR="2952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VERGOGNA</a:t>
                      </a:r>
                      <a:r>
                        <a:rPr sz="1600" spc="-15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vergogna</a:t>
                      </a:r>
                      <a:r>
                        <a:rPr sz="1400" spc="-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emergono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quando ci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sente</a:t>
                      </a:r>
                      <a:r>
                        <a:rPr sz="14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responsabili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violato delle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norme sociali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e,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allo stesso tempo,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crede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che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tale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violazione scaturisca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da un aspetto del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Sé che non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può essere controllato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quindi</a:t>
                      </a:r>
                      <a:r>
                        <a:rPr sz="1400" b="1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modificato in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 futuro.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65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17">
                <a:tc>
                  <a:txBody>
                    <a:bodyPr/>
                    <a:lstStyle/>
                    <a:p>
                      <a:pPr marL="92075" marR="977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ORGOGLIO</a:t>
                      </a:r>
                      <a:r>
                        <a:rPr sz="1600" spc="-15" dirty="0">
                          <a:latin typeface="Cambria"/>
                          <a:cs typeface="Cambria"/>
                        </a:rPr>
                        <a:t>: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emozione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derivata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da una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valutazione positiva di 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Sé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.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distingue un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orgoglio autentico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,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indica il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piacere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svolto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accuratamente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lavoro,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orgoglio arrogante (o arroganza)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indica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la soddisfazione compiaciuta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con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se</a:t>
                      </a:r>
                      <a:r>
                        <a:rPr sz="1400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stessi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in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generale</a:t>
                      </a:r>
                      <a:r>
                        <a:rPr sz="14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[Tracy</a:t>
                      </a:r>
                      <a:r>
                        <a:rPr sz="1400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Robins,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2014].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91440" marR="12509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INVIDIA</a:t>
                      </a:r>
                      <a:r>
                        <a:rPr sz="1600" spc="-10" dirty="0">
                          <a:latin typeface="Cambria"/>
                          <a:cs typeface="Cambria"/>
                        </a:rPr>
                        <a:t>: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emozione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comparazione sociale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scaturisce da 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confronto tra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l’individuo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un’altra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persona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da luogo a 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esito 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sfavorevole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nei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confronti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del proprio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Sé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caratterizzato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sentimento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negativo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genera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un’impressione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inferiorità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488">
                <a:tc>
                  <a:txBody>
                    <a:bodyPr/>
                    <a:lstStyle/>
                    <a:p>
                      <a:pPr marL="82550" marR="1162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GELOSIA</a:t>
                      </a:r>
                      <a:r>
                        <a:rPr sz="1600" spc="-10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scaturisce</a:t>
                      </a:r>
                      <a:r>
                        <a:rPr sz="1400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dalla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credenza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che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 la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propria relazione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</a:t>
                      </a:r>
                      <a:r>
                        <a:rPr sz="1400" b="1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un’altra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persona sia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minacciata da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una terza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. Nella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misura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in cui questa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relazione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è messa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repentaglio, la gelosia veicola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messaggio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minaccia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il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proprio Sé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ed è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associata</a:t>
                      </a:r>
                      <a:r>
                        <a:rPr sz="1400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ostilità,</a:t>
                      </a:r>
                      <a:r>
                        <a:rPr sz="1400" b="1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paura,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rabbia</a:t>
                      </a:r>
                      <a:r>
                        <a:rPr sz="1400" b="1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sospetto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A470513-BD55-443B-9DE9-124A1553C960}"/>
              </a:ext>
            </a:extLst>
          </p:cNvPr>
          <p:cNvSpPr txBox="1"/>
          <p:nvPr/>
        </p:nvSpPr>
        <p:spPr>
          <a:xfrm>
            <a:off x="914400" y="685800"/>
            <a:ext cx="7772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Agency FB" panose="020B0503020202020204" pitchFamily="34" charset="0"/>
              </a:rPr>
              <a:t>DEFINIZIONE PSICOLOGIA AMBIENTALE</a:t>
            </a:r>
          </a:p>
          <a:p>
            <a:r>
              <a:rPr lang="it-IT" sz="3200" b="1" dirty="0">
                <a:latin typeface="Agency FB" panose="020B0503020202020204" pitchFamily="34" charset="0"/>
              </a:rPr>
              <a:t> </a:t>
            </a:r>
          </a:p>
          <a:p>
            <a:r>
              <a:rPr lang="it-IT" sz="3200" b="1" dirty="0">
                <a:latin typeface="Agency FB" panose="020B0503020202020204" pitchFamily="34" charset="0"/>
              </a:rPr>
              <a:t>LO STUDIO PSICOLOGICO DELLE RELAZIONI E  DELLE TRANSIZIONI  TRA LE PERSONE E L’AMBIENTE FISICO -SOCIALE</a:t>
            </a:r>
          </a:p>
          <a:p>
            <a:endParaRPr lang="it-IT" sz="3200" b="1" dirty="0">
              <a:latin typeface="Agency FB" panose="020B0503020202020204" pitchFamily="34" charset="0"/>
            </a:endParaRPr>
          </a:p>
          <a:p>
            <a:r>
              <a:rPr lang="it-IT" sz="3200" b="1" dirty="0">
                <a:latin typeface="Agency FB" panose="020B0503020202020204" pitchFamily="34" charset="0"/>
              </a:rPr>
              <a:t>L’ATTENZIONE è DUPLICE ED è RIVOLTA : AI CAMBIAMENTI CHE L’AMBIENTE INDUCE SULLE PERSONE E A QUELLI CHE LE PERSONE PROVOCANO NELL’AMBIENTE IN UN DETERMINATO CONTESTO STORICO</a:t>
            </a:r>
          </a:p>
          <a:p>
            <a:r>
              <a:rPr lang="it-IT" sz="1400" dirty="0" err="1"/>
              <a:t>Cfr</a:t>
            </a:r>
            <a:r>
              <a:rPr lang="it-IT" sz="1400" dirty="0"/>
              <a:t> Bonaiuto, 2017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3787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21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702300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91440" marR="1074420">
              <a:lnSpc>
                <a:spcPts val="3360"/>
              </a:lnSpc>
              <a:spcBef>
                <a:spcPts val="40"/>
              </a:spcBef>
            </a:pPr>
            <a:r>
              <a:rPr sz="2800" b="1" spc="-45" dirty="0">
                <a:latin typeface="Cambria"/>
                <a:cs typeface="Cambria"/>
              </a:rPr>
              <a:t>Teoria</a:t>
            </a:r>
            <a:r>
              <a:rPr sz="2800" b="1" spc="-3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confronto</a:t>
            </a:r>
            <a:r>
              <a:rPr sz="2800" b="1" spc="-1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sociale </a:t>
            </a:r>
            <a:r>
              <a:rPr sz="2800" b="1" spc="-600" dirty="0">
                <a:latin typeface="Cambria"/>
                <a:cs typeface="Cambria"/>
              </a:rPr>
              <a:t> </a:t>
            </a:r>
            <a:r>
              <a:rPr sz="2800" b="1" spc="-40" dirty="0">
                <a:latin typeface="Cambria"/>
                <a:cs typeface="Cambria"/>
              </a:rPr>
              <a:t>[Festinger,</a:t>
            </a:r>
            <a:r>
              <a:rPr sz="2800" b="1" spc="-3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1954]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9431" y="1628863"/>
            <a:ext cx="6658609" cy="9239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1440" marR="87630">
              <a:lnSpc>
                <a:spcPct val="100000"/>
              </a:lnSpc>
              <a:spcBef>
                <a:spcPts val="315"/>
              </a:spcBef>
            </a:pPr>
            <a:r>
              <a:rPr sz="1800" spc="-5" dirty="0">
                <a:latin typeface="Cambria"/>
                <a:cs typeface="Cambria"/>
              </a:rPr>
              <a:t>Il confronto può </a:t>
            </a:r>
            <a:r>
              <a:rPr sz="1800" spc="-10" dirty="0">
                <a:latin typeface="Cambria"/>
                <a:cs typeface="Cambria"/>
              </a:rPr>
              <a:t>essere fatto </a:t>
            </a:r>
            <a:r>
              <a:rPr sz="1800" b="1" spc="-10" dirty="0">
                <a:latin typeface="Cambria"/>
                <a:cs typeface="Cambria"/>
              </a:rPr>
              <a:t>verso l’alto </a:t>
            </a:r>
            <a:r>
              <a:rPr sz="1800" spc="-5" dirty="0">
                <a:latin typeface="Cambria"/>
                <a:cs typeface="Cambria"/>
              </a:rPr>
              <a:t>(con persone migliori </a:t>
            </a:r>
            <a:r>
              <a:rPr sz="1800" dirty="0">
                <a:latin typeface="Cambria"/>
                <a:cs typeface="Cambria"/>
              </a:rPr>
              <a:t>di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noi) </a:t>
            </a:r>
            <a:r>
              <a:rPr sz="1800" spc="-10" dirty="0">
                <a:latin typeface="Cambria"/>
                <a:cs typeface="Cambria"/>
              </a:rPr>
              <a:t>oppure </a:t>
            </a:r>
            <a:r>
              <a:rPr sz="1800" b="1" spc="-10" dirty="0">
                <a:latin typeface="Cambria"/>
                <a:cs typeface="Cambria"/>
              </a:rPr>
              <a:t>verso </a:t>
            </a:r>
            <a:r>
              <a:rPr sz="1800" b="1" spc="-5" dirty="0">
                <a:latin typeface="Cambria"/>
                <a:cs typeface="Cambria"/>
              </a:rPr>
              <a:t>il basso </a:t>
            </a:r>
            <a:r>
              <a:rPr sz="1800" spc="-5" dirty="0">
                <a:latin typeface="Cambria"/>
                <a:cs typeface="Cambria"/>
              </a:rPr>
              <a:t>(con persone peggiori </a:t>
            </a:r>
            <a:r>
              <a:rPr sz="1800" dirty="0">
                <a:latin typeface="Cambria"/>
                <a:cs typeface="Cambria"/>
              </a:rPr>
              <a:t>di noi), o </a:t>
            </a:r>
            <a:r>
              <a:rPr sz="1800" spc="-10" dirty="0">
                <a:latin typeface="Cambria"/>
                <a:cs typeface="Cambria"/>
              </a:rPr>
              <a:t>ancora,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può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essere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un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confronto</a:t>
            </a:r>
            <a:r>
              <a:rPr sz="1800" b="1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orizzontale</a:t>
            </a:r>
            <a:r>
              <a:rPr sz="1800" b="1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(con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persone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simili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</a:t>
            </a:r>
            <a:r>
              <a:rPr sz="1800" spc="-5" dirty="0">
                <a:latin typeface="Cambria"/>
                <a:cs typeface="Cambria"/>
              </a:rPr>
              <a:t> noi).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6085" y="2930144"/>
            <a:ext cx="3129280" cy="193928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30"/>
              </a:spcBef>
            </a:pPr>
            <a:r>
              <a:rPr sz="1500" b="1" spc="-15" dirty="0">
                <a:latin typeface="Cambria"/>
                <a:cs typeface="Cambria"/>
              </a:rPr>
              <a:t>CONFRONTO</a:t>
            </a:r>
            <a:r>
              <a:rPr sz="1500" b="1" spc="-4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VERSO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spc="-105" dirty="0">
                <a:latin typeface="Cambria"/>
                <a:cs typeface="Cambria"/>
              </a:rPr>
              <a:t>L’ALTO</a:t>
            </a:r>
            <a:endParaRPr sz="1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Cambria"/>
              <a:cs typeface="Cambria"/>
            </a:endParaRPr>
          </a:p>
          <a:p>
            <a:pPr marL="91440" marR="92710">
              <a:lnSpc>
                <a:spcPct val="100000"/>
              </a:lnSpc>
            </a:pPr>
            <a:r>
              <a:rPr sz="1500" dirty="0">
                <a:latin typeface="Cambria"/>
                <a:cs typeface="Cambria"/>
              </a:rPr>
              <a:t>Può </a:t>
            </a:r>
            <a:r>
              <a:rPr sz="1500" spc="-5" dirty="0">
                <a:latin typeface="Cambria"/>
                <a:cs typeface="Cambria"/>
              </a:rPr>
              <a:t>dar luogo </a:t>
            </a:r>
            <a:r>
              <a:rPr sz="1500" dirty="0">
                <a:latin typeface="Cambria"/>
                <a:cs typeface="Cambria"/>
              </a:rPr>
              <a:t>a </a:t>
            </a:r>
            <a:r>
              <a:rPr sz="1500" b="1" spc="-10" dirty="0">
                <a:latin typeface="Cambria"/>
                <a:cs typeface="Cambria"/>
              </a:rPr>
              <a:t>sentimenti 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negativi</a:t>
            </a:r>
            <a:r>
              <a:rPr sz="1500" spc="-10" dirty="0">
                <a:latin typeface="Cambria"/>
                <a:cs typeface="Cambria"/>
              </a:rPr>
              <a:t>,</a:t>
            </a:r>
            <a:r>
              <a:rPr sz="1500" spc="-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perché</a:t>
            </a:r>
            <a:r>
              <a:rPr sz="1500" spc="-1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portano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alla </a:t>
            </a:r>
            <a:r>
              <a:rPr sz="1500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consapevolezza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del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Sé </a:t>
            </a:r>
            <a:r>
              <a:rPr sz="1500" dirty="0">
                <a:latin typeface="Cambria"/>
                <a:cs typeface="Cambria"/>
              </a:rPr>
              <a:t>i</a:t>
            </a:r>
            <a:r>
              <a:rPr sz="1500" spc="-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nostri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b="1" spc="-5" dirty="0">
                <a:latin typeface="Cambria"/>
                <a:cs typeface="Cambria"/>
              </a:rPr>
              <a:t>limiti </a:t>
            </a:r>
            <a:r>
              <a:rPr sz="1500" b="1" spc="-3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ma,</a:t>
            </a:r>
            <a:r>
              <a:rPr sz="1500" spc="-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allo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stesso,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tempo,</a:t>
            </a:r>
            <a:r>
              <a:rPr sz="1500" spc="15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potrebbero </a:t>
            </a:r>
            <a:r>
              <a:rPr sz="1500" spc="-5" dirty="0">
                <a:latin typeface="Cambria"/>
                <a:cs typeface="Cambria"/>
              </a:rPr>
              <a:t> </a:t>
            </a:r>
            <a:r>
              <a:rPr sz="1500" spc="-15" dirty="0">
                <a:latin typeface="Cambria"/>
                <a:cs typeface="Cambria"/>
              </a:rPr>
              <a:t>avere</a:t>
            </a:r>
            <a:r>
              <a:rPr sz="1500" spc="6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una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funzione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motivazionale 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</a:t>
            </a:r>
            <a:r>
              <a:rPr sz="1500" b="1" spc="-3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sostenere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l’auto-miglioramento</a:t>
            </a:r>
            <a:r>
              <a:rPr sz="1500" spc="-10" dirty="0">
                <a:latin typeface="Cambria"/>
                <a:cs typeface="Cambria"/>
              </a:rPr>
              <a:t>.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64050" y="2930144"/>
            <a:ext cx="3434079" cy="216979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2075" marR="638175">
              <a:lnSpc>
                <a:spcPct val="100000"/>
              </a:lnSpc>
              <a:spcBef>
                <a:spcPts val="330"/>
              </a:spcBef>
            </a:pPr>
            <a:r>
              <a:rPr sz="1500" b="1" spc="-15" dirty="0">
                <a:latin typeface="Cambria"/>
                <a:cs typeface="Cambria"/>
              </a:rPr>
              <a:t>CONFRONTO</a:t>
            </a:r>
            <a:r>
              <a:rPr sz="1500" b="1" spc="-4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VERSO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IL</a:t>
            </a:r>
            <a:r>
              <a:rPr sz="1500" b="1" spc="-25" dirty="0">
                <a:latin typeface="Cambria"/>
                <a:cs typeface="Cambria"/>
              </a:rPr>
              <a:t> </a:t>
            </a:r>
            <a:r>
              <a:rPr sz="1500" b="1" spc="-15" dirty="0">
                <a:latin typeface="Cambria"/>
                <a:cs typeface="Cambria"/>
              </a:rPr>
              <a:t>BASSO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 </a:t>
            </a:r>
            <a:r>
              <a:rPr sz="1500" b="1" spc="-315" dirty="0">
                <a:latin typeface="Cambria"/>
                <a:cs typeface="Cambria"/>
              </a:rPr>
              <a:t> </a:t>
            </a:r>
            <a:r>
              <a:rPr sz="1500" b="1" spc="-20" dirty="0">
                <a:latin typeface="Cambria"/>
                <a:cs typeface="Cambria"/>
              </a:rPr>
              <a:t>ORIZZONTALE</a:t>
            </a:r>
            <a:endParaRPr sz="1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Cambria"/>
              <a:cs typeface="Cambria"/>
            </a:endParaRPr>
          </a:p>
          <a:p>
            <a:pPr marL="92075" marR="159385">
              <a:lnSpc>
                <a:spcPct val="100000"/>
              </a:lnSpc>
            </a:pPr>
            <a:r>
              <a:rPr sz="1500" dirty="0">
                <a:latin typeface="Cambria"/>
                <a:cs typeface="Cambria"/>
              </a:rPr>
              <a:t>Hanno </a:t>
            </a:r>
            <a:r>
              <a:rPr sz="1500" spc="-5" dirty="0">
                <a:latin typeface="Cambria"/>
                <a:cs typeface="Cambria"/>
              </a:rPr>
              <a:t>uno </a:t>
            </a:r>
            <a:r>
              <a:rPr sz="1500" b="1" spc="-5" dirty="0">
                <a:latin typeface="Cambria"/>
                <a:cs typeface="Cambria"/>
              </a:rPr>
              <a:t>scopo </a:t>
            </a:r>
            <a:r>
              <a:rPr sz="1500" b="1" spc="-15" dirty="0">
                <a:latin typeface="Cambria"/>
                <a:cs typeface="Cambria"/>
              </a:rPr>
              <a:t>difensivo </a:t>
            </a:r>
            <a:r>
              <a:rPr sz="1500" dirty="0">
                <a:latin typeface="Cambria"/>
                <a:cs typeface="Cambria"/>
              </a:rPr>
              <a:t>e 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permettono di </a:t>
            </a:r>
            <a:r>
              <a:rPr sz="1500" b="1" spc="-10" dirty="0">
                <a:latin typeface="Cambria"/>
                <a:cs typeface="Cambria"/>
              </a:rPr>
              <a:t>mantenere </a:t>
            </a:r>
            <a:r>
              <a:rPr sz="1500" b="1" spc="-5" dirty="0">
                <a:latin typeface="Cambria"/>
                <a:cs typeface="Cambria"/>
              </a:rPr>
              <a:t>una buona </a:t>
            </a:r>
            <a:r>
              <a:rPr sz="1500" b="1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autostima </a:t>
            </a:r>
            <a:r>
              <a:rPr sz="1500" dirty="0">
                <a:latin typeface="Cambria"/>
                <a:cs typeface="Cambria"/>
              </a:rPr>
              <a:t>e </a:t>
            </a:r>
            <a:r>
              <a:rPr sz="1500" b="1" spc="-10" dirty="0">
                <a:latin typeface="Cambria"/>
                <a:cs typeface="Cambria"/>
              </a:rPr>
              <a:t>proteggere </a:t>
            </a:r>
            <a:r>
              <a:rPr sz="1500" b="1" spc="-5" dirty="0">
                <a:latin typeface="Cambria"/>
                <a:cs typeface="Cambria"/>
              </a:rPr>
              <a:t>il proprio </a:t>
            </a:r>
            <a:r>
              <a:rPr sz="1500" b="1" dirty="0">
                <a:latin typeface="Cambria"/>
                <a:cs typeface="Cambria"/>
              </a:rPr>
              <a:t>Sé</a:t>
            </a:r>
            <a:r>
              <a:rPr sz="1500" dirty="0">
                <a:latin typeface="Cambria"/>
                <a:cs typeface="Cambria"/>
              </a:rPr>
              <a:t>. </a:t>
            </a:r>
            <a:r>
              <a:rPr sz="1500" spc="-320" dirty="0">
                <a:latin typeface="Cambria"/>
                <a:cs typeface="Cambria"/>
              </a:rPr>
              <a:t> </a:t>
            </a:r>
            <a:r>
              <a:rPr sz="1500" spc="-35" dirty="0">
                <a:latin typeface="Cambria"/>
                <a:cs typeface="Cambria"/>
              </a:rPr>
              <a:t>Tali</a:t>
            </a:r>
            <a:r>
              <a:rPr sz="1500" spc="-25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confronti</a:t>
            </a:r>
            <a:r>
              <a:rPr sz="1500" spc="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possono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dar</a:t>
            </a:r>
            <a:r>
              <a:rPr sz="150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luogo </a:t>
            </a:r>
            <a:r>
              <a:rPr sz="1500" dirty="0">
                <a:latin typeface="Cambria"/>
                <a:cs typeface="Cambria"/>
              </a:rPr>
              <a:t>a 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sentimenti</a:t>
            </a:r>
            <a:r>
              <a:rPr sz="1500" b="1" spc="1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positivi</a:t>
            </a:r>
            <a:r>
              <a:rPr sz="1500" spc="-10" dirty="0">
                <a:latin typeface="Cambria"/>
                <a:cs typeface="Cambria"/>
              </a:rPr>
              <a:t>,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sostenendo</a:t>
            </a:r>
            <a:endParaRPr sz="1500">
              <a:latin typeface="Cambria"/>
              <a:cs typeface="Cambria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1500" b="1" spc="-5" dirty="0">
                <a:latin typeface="Cambria"/>
                <a:cs typeface="Cambria"/>
              </a:rPr>
              <a:t>l’umore</a:t>
            </a:r>
            <a:r>
              <a:rPr sz="1500" b="1" spc="-35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</a:t>
            </a:r>
            <a:r>
              <a:rPr sz="1500" b="1" spc="-15" dirty="0">
                <a:latin typeface="Cambria"/>
                <a:cs typeface="Cambria"/>
              </a:rPr>
              <a:t> </a:t>
            </a:r>
            <a:r>
              <a:rPr sz="1500" b="1" spc="-5" dirty="0">
                <a:latin typeface="Cambria"/>
                <a:cs typeface="Cambria"/>
              </a:rPr>
              <a:t>l’immagine</a:t>
            </a:r>
            <a:r>
              <a:rPr sz="1500" b="1" dirty="0">
                <a:latin typeface="Cambria"/>
                <a:cs typeface="Cambria"/>
              </a:rPr>
              <a:t> </a:t>
            </a:r>
            <a:r>
              <a:rPr sz="1500" b="1" spc="-15" dirty="0">
                <a:latin typeface="Cambria"/>
                <a:cs typeface="Cambria"/>
              </a:rPr>
              <a:t>positiva</a:t>
            </a:r>
            <a:r>
              <a:rPr sz="1500" b="1" spc="-5" dirty="0">
                <a:latin typeface="Cambria"/>
                <a:cs typeface="Cambria"/>
              </a:rPr>
              <a:t> del Sé.</a:t>
            </a:r>
            <a:endParaRPr sz="15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72434" y="6273495"/>
            <a:ext cx="2199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I</a:t>
            </a:r>
            <a:r>
              <a:rPr sz="1400" spc="-3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OLO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P</a:t>
            </a:r>
            <a:r>
              <a:rPr sz="1400" spc="-10" dirty="0">
                <a:latin typeface="Microsoft Sans Serif"/>
                <a:cs typeface="Microsoft Sans Serif"/>
              </a:rPr>
              <a:t>R</a:t>
            </a:r>
            <a:r>
              <a:rPr sz="1400" dirty="0">
                <a:latin typeface="Microsoft Sans Serif"/>
                <a:cs typeface="Microsoft Sans Serif"/>
              </a:rPr>
              <a:t>ESE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spc="-114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A</a:t>
            </a:r>
            <a:r>
              <a:rPr sz="1400" spc="-10" dirty="0">
                <a:latin typeface="Microsoft Sans Serif"/>
                <a:cs typeface="Microsoft Sans Serif"/>
              </a:rPr>
              <a:t>Z</a:t>
            </a:r>
            <a:r>
              <a:rPr sz="1400" dirty="0">
                <a:latin typeface="Microsoft Sans Serif"/>
                <a:cs typeface="Microsoft Sans Serif"/>
              </a:rPr>
              <a:t>IO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dirty="0">
                <a:latin typeface="Microsoft Sans Serif"/>
                <a:cs typeface="Microsoft Sans Serif"/>
              </a:rPr>
              <a:t>E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7025" y="5010150"/>
            <a:ext cx="2466974" cy="184784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03504" y="1554480"/>
            <a:ext cx="3484245" cy="2153920"/>
            <a:chOff x="603504" y="1554480"/>
            <a:chExt cx="3484245" cy="21539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3504" y="1554480"/>
              <a:ext cx="3483864" cy="21534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328" y="1796796"/>
              <a:ext cx="3320796" cy="15941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471" y="1579245"/>
              <a:ext cx="3387979" cy="205828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51471" y="1579244"/>
            <a:ext cx="3388360" cy="205867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Personal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Identity/Social</a:t>
            </a:r>
            <a:endParaRPr sz="200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Identity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(Tajfel,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1982)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835652" y="1554480"/>
            <a:ext cx="3542029" cy="2153920"/>
            <a:chOff x="4835652" y="1554480"/>
            <a:chExt cx="3542029" cy="215392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5652" y="1554480"/>
              <a:ext cx="3541776" cy="21534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2642" y="1579245"/>
              <a:ext cx="3447415" cy="205828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882641" y="1579244"/>
            <a:ext cx="3447415" cy="205867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Place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Identity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Arial"/>
              <a:cs typeface="Arial"/>
            </a:endParaRPr>
          </a:p>
          <a:p>
            <a:pPr marL="577215" marR="504190" algn="ctr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(Proshansky,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Fabian,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&amp; </a:t>
            </a:r>
            <a:r>
              <a:rPr sz="1800" spc="-4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Kaminoff,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1983)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796539" y="3823715"/>
            <a:ext cx="3775075" cy="1990725"/>
            <a:chOff x="2796539" y="3823715"/>
            <a:chExt cx="3775075" cy="199072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96539" y="3823715"/>
              <a:ext cx="3771900" cy="19903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62655" y="4090415"/>
              <a:ext cx="3608832" cy="13655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43656" y="3848582"/>
              <a:ext cx="3677666" cy="189572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843657" y="3848582"/>
            <a:ext cx="3677920" cy="189611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Virtual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Place Identity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170"/>
              </a:spcBef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(Fermani,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2020)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1674" y="0"/>
            <a:ext cx="7139940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5445" marR="5080" indent="-37338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latin typeface="Arial"/>
                <a:cs typeface="Arial"/>
              </a:rPr>
              <a:t>La</a:t>
            </a:r>
            <a:r>
              <a:rPr sz="4400" b="1" spc="-4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psicologia</a:t>
            </a:r>
            <a:r>
              <a:rPr sz="4400" b="1" spc="-2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ambientale</a:t>
            </a:r>
            <a:r>
              <a:rPr sz="4400" b="1" spc="-2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e </a:t>
            </a:r>
            <a:r>
              <a:rPr sz="4400" b="1" spc="-1210" dirty="0">
                <a:latin typeface="Arial"/>
                <a:cs typeface="Arial"/>
              </a:rPr>
              <a:t> </a:t>
            </a:r>
            <a:r>
              <a:rPr sz="4400" b="1" spc="-5" dirty="0">
                <a:latin typeface="Arial"/>
                <a:cs typeface="Arial"/>
              </a:rPr>
              <a:t>l’attaccamento</a:t>
            </a:r>
            <a:r>
              <a:rPr sz="4400" b="1" spc="-10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ai</a:t>
            </a:r>
            <a:r>
              <a:rPr sz="4400" b="1" spc="-5" dirty="0">
                <a:latin typeface="Arial"/>
                <a:cs typeface="Arial"/>
              </a:rPr>
              <a:t> luoghi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625853"/>
            <a:ext cx="8721725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Il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comportamento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modo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pensare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dipendono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dove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siamo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oltre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siamo.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Uno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degli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ambiti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occupa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Psicologia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ambientale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riguarda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l’identità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di </a:t>
            </a:r>
            <a:r>
              <a:rPr sz="2400" spc="-10" dirty="0">
                <a:latin typeface="Microsoft Sans Serif"/>
                <a:cs typeface="Microsoft Sans Serif"/>
              </a:rPr>
              <a:t> luogo,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meglio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ancora,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l’attaccamento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luogo.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E’ 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comunemente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condiviso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accettato,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che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identità,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oltre</a:t>
            </a:r>
            <a:r>
              <a:rPr sz="2400" spc="9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ad</a:t>
            </a:r>
            <a:r>
              <a:rPr sz="2400" spc="9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essere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influenzata</a:t>
            </a:r>
            <a:r>
              <a:rPr sz="2400" spc="1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nostri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atteggiamenti</a:t>
            </a:r>
            <a:r>
              <a:rPr sz="2400" spc="1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 </a:t>
            </a:r>
            <a:r>
              <a:rPr sz="2400" spc="-5" dirty="0">
                <a:latin typeface="Microsoft Sans Serif"/>
                <a:cs typeface="Microsoft Sans Serif"/>
              </a:rPr>
              <a:t> nostri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comportamenti,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sia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fortemente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determinata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luoghi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viviamo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abbiamo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vissuto.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luoghi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incontriamo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 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corso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esistenza,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entrano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gioco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nella </a:t>
            </a:r>
            <a:r>
              <a:rPr sz="2400" spc="-5" dirty="0">
                <a:latin typeface="Microsoft Sans Serif"/>
                <a:cs typeface="Microsoft Sans Serif"/>
              </a:rPr>
              <a:t> costruzione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Sé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influiscono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su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ciò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facciamo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pensiamo.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14121"/>
            <a:ext cx="898906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3876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Nel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1978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Proshansky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introduce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concetto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latin typeface="Arial"/>
                <a:cs typeface="Arial"/>
              </a:rPr>
              <a:t>identità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luogo</a:t>
            </a:r>
            <a:r>
              <a:rPr sz="2000" dirty="0">
                <a:latin typeface="Microsoft Sans Serif"/>
                <a:cs typeface="Microsoft Sans Serif"/>
              </a:rPr>
              <a:t>,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definito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una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“parte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dell’identità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sé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rimanda a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quelle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dimensioni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sé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definiscono </a:t>
            </a:r>
            <a:r>
              <a:rPr sz="2000" spc="-10" dirty="0">
                <a:latin typeface="Microsoft Sans Serif"/>
                <a:cs typeface="Microsoft Sans Serif"/>
              </a:rPr>
              <a:t>l’identità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personale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all’ambito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fisico,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attraverso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 </a:t>
            </a:r>
            <a:r>
              <a:rPr sz="2000" spc="-5" dirty="0">
                <a:latin typeface="Microsoft Sans Serif"/>
                <a:cs typeface="Microsoft Sans Serif"/>
              </a:rPr>
              <a:t>insieme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idee,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credenze,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valori,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mete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consapevoli 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inconsapevoli,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sentimenti,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uniti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alle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tendenze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comportamentali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le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abilità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rilevanti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tale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ambito”.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</a:pPr>
            <a:endParaRPr sz="295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Anche </a:t>
            </a:r>
            <a:r>
              <a:rPr sz="2000" spc="-5" dirty="0">
                <a:latin typeface="Microsoft Sans Serif"/>
                <a:cs typeface="Microsoft Sans Serif"/>
              </a:rPr>
              <a:t>Breakwell </a:t>
            </a:r>
            <a:r>
              <a:rPr sz="2000" dirty="0">
                <a:latin typeface="Microsoft Sans Serif"/>
                <a:cs typeface="Microsoft Sans Serif"/>
              </a:rPr>
              <a:t>(1966) </a:t>
            </a:r>
            <a:r>
              <a:rPr sz="2000" spc="-5" dirty="0">
                <a:latin typeface="Microsoft Sans Serif"/>
                <a:cs typeface="Microsoft Sans Serif"/>
              </a:rPr>
              <a:t>diede</a:t>
            </a:r>
            <a:r>
              <a:rPr sz="2000" dirty="0">
                <a:latin typeface="Microsoft Sans Serif"/>
                <a:cs typeface="Microsoft Sans Serif"/>
              </a:rPr>
              <a:t> una </a:t>
            </a:r>
            <a:r>
              <a:rPr sz="2000" spc="-5" dirty="0">
                <a:latin typeface="Microsoft Sans Serif"/>
                <a:cs typeface="Microsoft Sans Serif"/>
              </a:rPr>
              <a:t>definizione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 concetto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 identità di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luogo,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egli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affermava </a:t>
            </a:r>
            <a:r>
              <a:rPr sz="2000" dirty="0">
                <a:latin typeface="Microsoft Sans Serif"/>
                <a:cs typeface="Microsoft Sans Serif"/>
              </a:rPr>
              <a:t>che </a:t>
            </a:r>
            <a:r>
              <a:rPr sz="2000" spc="-15" dirty="0">
                <a:latin typeface="Microsoft Sans Serif"/>
                <a:cs typeface="Microsoft Sans Serif"/>
              </a:rPr>
              <a:t>i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luoghi</a:t>
            </a:r>
            <a:r>
              <a:rPr sz="2000" dirty="0">
                <a:latin typeface="Microsoft Sans Serif"/>
                <a:cs typeface="Microsoft Sans Serif"/>
              </a:rPr>
              <a:t> sono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fondamentali</a:t>
            </a:r>
            <a:r>
              <a:rPr sz="2000" dirty="0">
                <a:latin typeface="Microsoft Sans Serif"/>
                <a:cs typeface="Microsoft Sans Serif"/>
              </a:rPr>
              <a:t> per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la</a:t>
            </a:r>
            <a:r>
              <a:rPr sz="2000" spc="-5" dirty="0">
                <a:latin typeface="Microsoft Sans Serif"/>
                <a:cs typeface="Microsoft Sans Serif"/>
              </a:rPr>
              <a:t> formazione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dell’identità dell’individuo. </a:t>
            </a:r>
            <a:r>
              <a:rPr sz="2000" spc="-5" dirty="0">
                <a:latin typeface="Microsoft Sans Serif"/>
                <a:cs typeface="Microsoft Sans Serif"/>
              </a:rPr>
              <a:t>Il </a:t>
            </a:r>
            <a:r>
              <a:rPr sz="2000" dirty="0">
                <a:latin typeface="Microsoft Sans Serif"/>
                <a:cs typeface="Microsoft Sans Serif"/>
              </a:rPr>
              <a:t>senso </a:t>
            </a:r>
            <a:r>
              <a:rPr sz="2000" spc="-10" dirty="0">
                <a:latin typeface="Microsoft Sans Serif"/>
                <a:cs typeface="Microsoft Sans Serif"/>
              </a:rPr>
              <a:t>del </a:t>
            </a:r>
            <a:r>
              <a:rPr sz="2000" dirty="0">
                <a:latin typeface="Microsoft Sans Serif"/>
                <a:cs typeface="Microsoft Sans Serif"/>
              </a:rPr>
              <a:t>luogo </a:t>
            </a:r>
            <a:r>
              <a:rPr sz="2000" i="1" spc="-5" dirty="0">
                <a:latin typeface="Arial"/>
                <a:cs typeface="Arial"/>
              </a:rPr>
              <a:t>(sense </a:t>
            </a:r>
            <a:r>
              <a:rPr sz="2000" i="1" dirty="0">
                <a:latin typeface="Arial"/>
                <a:cs typeface="Arial"/>
              </a:rPr>
              <a:t>of place) </a:t>
            </a:r>
            <a:r>
              <a:rPr sz="2000" spc="-5" dirty="0">
                <a:latin typeface="Microsoft Sans Serif"/>
                <a:cs typeface="Microsoft Sans Serif"/>
              </a:rPr>
              <a:t>si riferisce al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significato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che</a:t>
            </a:r>
            <a:r>
              <a:rPr sz="2000" dirty="0">
                <a:latin typeface="Microsoft Sans Serif"/>
                <a:cs typeface="Microsoft Sans Serif"/>
              </a:rPr>
              <a:t> un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soggetto</a:t>
            </a:r>
            <a:r>
              <a:rPr sz="2000" dirty="0">
                <a:latin typeface="Microsoft Sans Serif"/>
                <a:cs typeface="Microsoft Sans Serif"/>
              </a:rPr>
              <a:t> 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gruppo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sociale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attribuisce</a:t>
            </a:r>
            <a:r>
              <a:rPr sz="2000" dirty="0">
                <a:latin typeface="Microsoft Sans Serif"/>
                <a:cs typeface="Microsoft Sans Serif"/>
              </a:rPr>
              <a:t> 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uno</a:t>
            </a:r>
            <a:r>
              <a:rPr sz="2000" spc="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</a:t>
            </a:r>
            <a:r>
              <a:rPr sz="2000" spc="5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più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luoghi, nel momento </a:t>
            </a:r>
            <a:r>
              <a:rPr sz="2000" spc="-10" dirty="0">
                <a:latin typeface="Microsoft Sans Serif"/>
                <a:cs typeface="Microsoft Sans Serif"/>
              </a:rPr>
              <a:t>in </a:t>
            </a:r>
            <a:r>
              <a:rPr sz="2000" spc="-5" dirty="0">
                <a:latin typeface="Microsoft Sans Serif"/>
                <a:cs typeface="Microsoft Sans Serif"/>
              </a:rPr>
              <a:t>cui entra </a:t>
            </a:r>
            <a:r>
              <a:rPr sz="2000" spc="-10" dirty="0">
                <a:latin typeface="Microsoft Sans Serif"/>
                <a:cs typeface="Microsoft Sans Serif"/>
              </a:rPr>
              <a:t>in</a:t>
            </a:r>
            <a:r>
              <a:rPr sz="2000" spc="509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relazione </a:t>
            </a:r>
            <a:r>
              <a:rPr sz="2000" dirty="0">
                <a:latin typeface="Microsoft Sans Serif"/>
                <a:cs typeface="Microsoft Sans Serif"/>
              </a:rPr>
              <a:t>con </a:t>
            </a:r>
            <a:r>
              <a:rPr sz="2000" spc="-5" dirty="0">
                <a:latin typeface="Microsoft Sans Serif"/>
                <a:cs typeface="Microsoft Sans Serif"/>
              </a:rPr>
              <a:t>esso. </a:t>
            </a:r>
            <a:r>
              <a:rPr sz="2000" spc="-10" dirty="0">
                <a:latin typeface="Microsoft Sans Serif"/>
                <a:cs typeface="Microsoft Sans Serif"/>
              </a:rPr>
              <a:t>Il </a:t>
            </a:r>
            <a:r>
              <a:rPr sz="2000" spc="-5" dirty="0">
                <a:latin typeface="Microsoft Sans Serif"/>
                <a:cs typeface="Microsoft Sans Serif"/>
              </a:rPr>
              <a:t>luogo </a:t>
            </a:r>
            <a:r>
              <a:rPr sz="2000" dirty="0">
                <a:latin typeface="Microsoft Sans Serif"/>
                <a:cs typeface="Microsoft Sans Serif"/>
              </a:rPr>
              <a:t>è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5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prodotto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tre </a:t>
            </a:r>
            <a:r>
              <a:rPr sz="2000" spc="-5" dirty="0">
                <a:latin typeface="Microsoft Sans Serif"/>
                <a:cs typeface="Microsoft Sans Serif"/>
              </a:rPr>
              <a:t>componenti: </a:t>
            </a:r>
            <a:r>
              <a:rPr sz="2000" spc="-10" dirty="0">
                <a:latin typeface="Microsoft Sans Serif"/>
                <a:cs typeface="Microsoft Sans Serif"/>
              </a:rPr>
              <a:t>la </a:t>
            </a:r>
            <a:r>
              <a:rPr sz="2000" dirty="0">
                <a:latin typeface="Microsoft Sans Serif"/>
                <a:cs typeface="Microsoft Sans Serif"/>
              </a:rPr>
              <a:t>componente </a:t>
            </a:r>
            <a:r>
              <a:rPr sz="2000" spc="-5" dirty="0">
                <a:latin typeface="Microsoft Sans Serif"/>
                <a:cs typeface="Microsoft Sans Serif"/>
              </a:rPr>
              <a:t>cognitiva </a:t>
            </a:r>
            <a:r>
              <a:rPr sz="2000" i="1" dirty="0">
                <a:latin typeface="Arial"/>
                <a:cs typeface="Arial"/>
              </a:rPr>
              <a:t>(place </a:t>
            </a:r>
            <a:r>
              <a:rPr sz="2000" i="1" spc="-5" dirty="0">
                <a:latin typeface="Arial"/>
                <a:cs typeface="Arial"/>
              </a:rPr>
              <a:t>identity)</a:t>
            </a:r>
            <a:r>
              <a:rPr sz="2000" spc="-5" dirty="0">
                <a:latin typeface="Microsoft Sans Serif"/>
                <a:cs typeface="Microsoft Sans Serif"/>
              </a:rPr>
              <a:t>, </a:t>
            </a:r>
            <a:r>
              <a:rPr sz="2000" spc="-10" dirty="0">
                <a:latin typeface="Microsoft Sans Serif"/>
                <a:cs typeface="Microsoft Sans Serif"/>
              </a:rPr>
              <a:t>la </a:t>
            </a:r>
            <a:r>
              <a:rPr sz="2000" spc="-5" dirty="0">
                <a:latin typeface="Microsoft Sans Serif"/>
                <a:cs typeface="Microsoft Sans Serif"/>
              </a:rPr>
              <a:t>componente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affettiva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i="1" dirty="0">
                <a:latin typeface="Arial"/>
                <a:cs typeface="Arial"/>
              </a:rPr>
              <a:t>(place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based-affect</a:t>
            </a:r>
            <a:r>
              <a:rPr sz="2000" i="1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)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la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componente</a:t>
            </a:r>
            <a:r>
              <a:rPr sz="2000" spc="-5" dirty="0">
                <a:latin typeface="Microsoft Sans Serif"/>
                <a:cs typeface="Microsoft Sans Serif"/>
              </a:rPr>
              <a:t> conativa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i="1" dirty="0">
                <a:latin typeface="Arial"/>
                <a:cs typeface="Arial"/>
              </a:rPr>
              <a:t>(place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dependence)</a:t>
            </a:r>
            <a:r>
              <a:rPr sz="2000" dirty="0">
                <a:latin typeface="Microsoft Sans Serif"/>
                <a:cs typeface="Microsoft Sans Serif"/>
              </a:rPr>
              <a:t>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Virtual</a:t>
            </a:r>
            <a:r>
              <a:rPr spc="10" dirty="0"/>
              <a:t> </a:t>
            </a:r>
            <a:r>
              <a:rPr spc="-10" dirty="0"/>
              <a:t>place</a:t>
            </a:r>
            <a:r>
              <a:rPr spc="25" dirty="0"/>
              <a:t> </a:t>
            </a:r>
            <a:r>
              <a:rPr spc="-10" dirty="0"/>
              <a:t>identity?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481" y="1435734"/>
            <a:ext cx="76346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1839" marR="5080" indent="-200977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Microsoft Sans Serif"/>
                <a:cs typeface="Microsoft Sans Serif"/>
              </a:rPr>
              <a:t>Emergenza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Covid-19: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come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cambia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l’identità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nell’utilizzo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social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media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education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3020123"/>
            <a:ext cx="5060061" cy="318223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207" y="1204671"/>
            <a:ext cx="4519295" cy="81915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Analfabetismo emotivo: </a:t>
            </a:r>
            <a:r>
              <a:rPr sz="2000" spc="-15" dirty="0">
                <a:latin typeface="Microsoft Sans Serif"/>
                <a:cs typeface="Microsoft Sans Serif"/>
              </a:rPr>
              <a:t>il 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riconoscimento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delle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emozioni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passa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attraverso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corpo.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9207" y="2302256"/>
            <a:ext cx="4783455" cy="179514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La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mancanza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fisicità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dell’altro, </a:t>
            </a:r>
            <a:r>
              <a:rPr sz="2000" spc="-5" dirty="0">
                <a:latin typeface="Microsoft Sans Serif"/>
                <a:cs typeface="Microsoft Sans Serif"/>
              </a:rPr>
              <a:t> alterata dall’uso del </a:t>
            </a:r>
            <a:r>
              <a:rPr sz="2000" dirty="0">
                <a:latin typeface="Microsoft Sans Serif"/>
                <a:cs typeface="Microsoft Sans Serif"/>
              </a:rPr>
              <a:t>medium, </a:t>
            </a:r>
            <a:r>
              <a:rPr sz="2000" spc="-5" dirty="0">
                <a:latin typeface="Microsoft Sans Serif"/>
                <a:cs typeface="Microsoft Sans Serif"/>
              </a:rPr>
              <a:t>priva </a:t>
            </a:r>
            <a:r>
              <a:rPr sz="2000" spc="-20" dirty="0">
                <a:latin typeface="Microsoft Sans Serif"/>
                <a:cs typeface="Microsoft Sans Serif"/>
              </a:rPr>
              <a:t>il 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nativo digitale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 importante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punto</a:t>
            </a:r>
            <a:r>
              <a:rPr sz="2000" spc="-5" dirty="0">
                <a:latin typeface="Microsoft Sans Serif"/>
                <a:cs typeface="Microsoft Sans Serif"/>
              </a:rPr>
              <a:t> di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riferimento nel </a:t>
            </a:r>
            <a:r>
              <a:rPr sz="2000" dirty="0">
                <a:latin typeface="Microsoft Sans Serif"/>
                <a:cs typeface="Microsoft Sans Serif"/>
              </a:rPr>
              <a:t>processo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 apprendimento </a:t>
            </a:r>
            <a:r>
              <a:rPr sz="2000" spc="-5" dirty="0">
                <a:latin typeface="Microsoft Sans Serif"/>
                <a:cs typeface="Microsoft Sans Serif"/>
              </a:rPr>
              <a:t>delle proprie </a:t>
            </a:r>
            <a:r>
              <a:rPr sz="2000" dirty="0">
                <a:latin typeface="Microsoft Sans Serif"/>
                <a:cs typeface="Microsoft Sans Serif"/>
              </a:rPr>
              <a:t>e </a:t>
            </a:r>
            <a:r>
              <a:rPr sz="2000" spc="-5" dirty="0">
                <a:latin typeface="Microsoft Sans Serif"/>
                <a:cs typeface="Microsoft Sans Serif"/>
              </a:rPr>
              <a:t>altrui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emozioni. </a:t>
            </a:r>
            <a:r>
              <a:rPr sz="2000" dirty="0">
                <a:latin typeface="Microsoft Sans Serif"/>
                <a:cs typeface="Microsoft Sans Serif"/>
              </a:rPr>
              <a:t>La consapevolezza </a:t>
            </a:r>
            <a:r>
              <a:rPr sz="2000" spc="-5" dirty="0">
                <a:latin typeface="Microsoft Sans Serif"/>
                <a:cs typeface="Microsoft Sans Serif"/>
              </a:rPr>
              <a:t>della </a:t>
            </a:r>
            <a:r>
              <a:rPr sz="2000" dirty="0">
                <a:latin typeface="Microsoft Sans Serif"/>
                <a:cs typeface="Microsoft Sans Serif"/>
              </a:rPr>
              <a:t> regolazione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emotiva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è </a:t>
            </a:r>
            <a:r>
              <a:rPr sz="2000" spc="-5" dirty="0">
                <a:latin typeface="Microsoft Sans Serif"/>
                <a:cs typeface="Microsoft Sans Serif"/>
              </a:rPr>
              <a:t>ridotta.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207" y="4375530"/>
            <a:ext cx="4861560" cy="15506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I </a:t>
            </a:r>
            <a:r>
              <a:rPr sz="2000" spc="-5" dirty="0">
                <a:latin typeface="Microsoft Sans Serif"/>
                <a:cs typeface="Microsoft Sans Serif"/>
              </a:rPr>
              <a:t>«modelli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operativi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interni»,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derivati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dall’esplorazione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dell’ambiente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grazie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comportamento</a:t>
            </a:r>
            <a:r>
              <a:rPr sz="2000" spc="1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osservato</a:t>
            </a:r>
            <a:r>
              <a:rPr sz="2000" spc="15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nel </a:t>
            </a:r>
            <a:r>
              <a:rPr sz="2000" dirty="0">
                <a:latin typeface="Microsoft Sans Serif"/>
                <a:cs typeface="Microsoft Sans Serif"/>
              </a:rPr>
              <a:t> caregiver, </a:t>
            </a:r>
            <a:r>
              <a:rPr sz="2000" spc="-5" dirty="0">
                <a:latin typeface="Microsoft Sans Serif"/>
                <a:cs typeface="Microsoft Sans Serif"/>
              </a:rPr>
              <a:t>risultano alterati </a:t>
            </a:r>
            <a:r>
              <a:rPr sz="2000" dirty="0">
                <a:latin typeface="Microsoft Sans Serif"/>
                <a:cs typeface="Microsoft Sans Serif"/>
              </a:rPr>
              <a:t>e non </a:t>
            </a:r>
            <a:r>
              <a:rPr sz="2000" spc="-5" dirty="0">
                <a:latin typeface="Microsoft Sans Serif"/>
                <a:cs typeface="Microsoft Sans Serif"/>
              </a:rPr>
              <a:t>si </a:t>
            </a:r>
            <a:r>
              <a:rPr sz="2000" dirty="0">
                <a:latin typeface="Microsoft Sans Serif"/>
                <a:cs typeface="Microsoft Sans Serif"/>
              </a:rPr>
              <a:t> riesce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più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dare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senso</a:t>
            </a:r>
            <a:r>
              <a:rPr sz="2000" spc="-5" dirty="0">
                <a:latin typeface="Microsoft Sans Serif"/>
                <a:cs typeface="Microsoft Sans Serif"/>
              </a:rPr>
              <a:t> alle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relazioni. </a:t>
            </a:r>
            <a:r>
              <a:rPr sz="2000" dirty="0">
                <a:latin typeface="Microsoft Sans Serif"/>
                <a:cs typeface="Microsoft Sans Serif"/>
              </a:rPr>
              <a:t> Sono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alterati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gli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schemi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attaccamento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6273495"/>
            <a:ext cx="9169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22/10/</a:t>
            </a:r>
            <a:r>
              <a:rPr sz="1400" spc="-15" dirty="0">
                <a:latin typeface="Microsoft Sans Serif"/>
                <a:cs typeface="Microsoft Sans Serif"/>
              </a:rPr>
              <a:t>2</a:t>
            </a:r>
            <a:r>
              <a:rPr sz="1400" dirty="0">
                <a:latin typeface="Microsoft Sans Serif"/>
                <a:cs typeface="Microsoft Sans Serif"/>
              </a:rPr>
              <a:t>021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2434" y="6273495"/>
            <a:ext cx="2199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I</a:t>
            </a:r>
            <a:r>
              <a:rPr sz="1400" spc="-3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OLO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P</a:t>
            </a:r>
            <a:r>
              <a:rPr sz="1400" spc="-10" dirty="0">
                <a:latin typeface="Microsoft Sans Serif"/>
                <a:cs typeface="Microsoft Sans Serif"/>
              </a:rPr>
              <a:t>R</a:t>
            </a:r>
            <a:r>
              <a:rPr sz="1400" dirty="0">
                <a:latin typeface="Microsoft Sans Serif"/>
                <a:cs typeface="Microsoft Sans Serif"/>
              </a:rPr>
              <a:t>ESE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spc="-114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A</a:t>
            </a:r>
            <a:r>
              <a:rPr sz="1400" spc="-10" dirty="0">
                <a:latin typeface="Microsoft Sans Serif"/>
                <a:cs typeface="Microsoft Sans Serif"/>
              </a:rPr>
              <a:t>Z</a:t>
            </a:r>
            <a:r>
              <a:rPr sz="1400" dirty="0">
                <a:latin typeface="Microsoft Sans Serif"/>
                <a:cs typeface="Microsoft Sans Serif"/>
              </a:rPr>
              <a:t>IO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dirty="0">
                <a:latin typeface="Microsoft Sans Serif"/>
                <a:cs typeface="Microsoft Sans Serif"/>
              </a:rPr>
              <a:t>E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734" y="478790"/>
            <a:ext cx="4019550" cy="250558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345048" y="3131896"/>
            <a:ext cx="3616960" cy="304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INTERREALTA’</a:t>
            </a:r>
            <a:endParaRPr sz="1800">
              <a:latin typeface="Arial"/>
              <a:cs typeface="Arial"/>
            </a:endParaRPr>
          </a:p>
          <a:p>
            <a:pPr marL="12700" marR="625475">
              <a:lnSpc>
                <a:spcPct val="100000"/>
              </a:lnSpc>
            </a:pPr>
            <a:r>
              <a:rPr sz="1800" spc="-10" dirty="0">
                <a:latin typeface="Microsoft Sans Serif"/>
                <a:cs typeface="Microsoft Sans Serif"/>
              </a:rPr>
              <a:t>Cambiano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i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meccanismi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 </a:t>
            </a:r>
            <a:r>
              <a:rPr sz="1800" spc="-5" dirty="0">
                <a:latin typeface="Microsoft Sans Serif"/>
                <a:cs typeface="Microsoft Sans Serif"/>
              </a:rPr>
              <a:t> percezione,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organizzazione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e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attuazione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dell’azione.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Microsoft Sans Serif"/>
                <a:cs typeface="Microsoft Sans Serif"/>
              </a:rPr>
              <a:t>Rendono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possibile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la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gestione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della</a:t>
            </a:r>
            <a:endParaRPr sz="18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Microsoft Sans Serif"/>
                <a:cs typeface="Microsoft Sans Serif"/>
              </a:rPr>
              <a:t>propria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altrui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reputazione. 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Moltiplicazione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identità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sociali </a:t>
            </a:r>
            <a:r>
              <a:rPr sz="1800" spc="-5" dirty="0">
                <a:latin typeface="Microsoft Sans Serif"/>
                <a:cs typeface="Microsoft Sans Serif"/>
              </a:rPr>
              <a:t> (anche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seconda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medium)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Ruoli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sociali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confusi,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limite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alterato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Altro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generalizzato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(es. </a:t>
            </a:r>
            <a:r>
              <a:rPr sz="1800" spc="-5" dirty="0">
                <a:latin typeface="Microsoft Sans Serif"/>
                <a:cs typeface="Microsoft Sans Serif"/>
              </a:rPr>
              <a:t>Selfie/storie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Instagram)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 marR="5080" indent="142621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Riferimenti</a:t>
            </a:r>
            <a:r>
              <a:rPr spc="55" dirty="0"/>
              <a:t> </a:t>
            </a:r>
            <a:r>
              <a:rPr spc="-10" dirty="0"/>
              <a:t>teorici </a:t>
            </a:r>
            <a:r>
              <a:rPr spc="-5" dirty="0"/>
              <a:t> </a:t>
            </a:r>
            <a:r>
              <a:rPr spc="-10" dirty="0"/>
              <a:t>efficacia</a:t>
            </a:r>
            <a:r>
              <a:rPr spc="35" dirty="0"/>
              <a:t> </a:t>
            </a:r>
            <a:r>
              <a:rPr spc="-5" dirty="0"/>
              <a:t>personale</a:t>
            </a:r>
            <a:r>
              <a:rPr spc="70" dirty="0"/>
              <a:t> </a:t>
            </a:r>
            <a:r>
              <a:rPr spc="-5" dirty="0"/>
              <a:t>e</a:t>
            </a:r>
            <a:r>
              <a:rPr spc="40" dirty="0"/>
              <a:t> </a:t>
            </a:r>
            <a:r>
              <a:rPr spc="-10" dirty="0"/>
              <a:t>collettiva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89278"/>
            <a:ext cx="7929245" cy="507428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  <a:tab pos="1609090" algn="l"/>
                <a:tab pos="2726055" algn="l"/>
              </a:tabLst>
            </a:pPr>
            <a:r>
              <a:rPr sz="2400" spc="-5" dirty="0">
                <a:latin typeface="Microsoft Sans Serif"/>
                <a:cs typeface="Microsoft Sans Serif"/>
              </a:rPr>
              <a:t>Le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convinzioni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efficacia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personale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sono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indicatori 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importanti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i="1" spc="-10" dirty="0">
                <a:latin typeface="Arial"/>
                <a:cs typeface="Arial"/>
              </a:rPr>
              <a:t>human</a:t>
            </a:r>
            <a:r>
              <a:rPr sz="2400" i="1" spc="3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agency</a:t>
            </a:r>
            <a:r>
              <a:rPr sz="2400" spc="-5" dirty="0">
                <a:latin typeface="Microsoft Sans Serif"/>
                <a:cs typeface="Microsoft Sans Serif"/>
              </a:rPr>
              <a:t>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cioè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persone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operare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modo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consapevole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sé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accordo	con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raggiungimento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obiettivi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standard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personali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permettendo,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inoltre,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orchestrare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meglio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 </a:t>
            </a:r>
            <a:r>
              <a:rPr sz="2400" spc="-5" dirty="0">
                <a:latin typeface="Microsoft Sans Serif"/>
                <a:cs typeface="Microsoft Sans Serif"/>
              </a:rPr>
              <a:t> proprie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condotte	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proprie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relazioni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diversi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contesti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declina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l’attività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individuale.</a:t>
            </a:r>
            <a:endParaRPr sz="2400">
              <a:latin typeface="Microsoft Sans Serif"/>
              <a:cs typeface="Microsoft Sans Serif"/>
            </a:endParaRPr>
          </a:p>
          <a:p>
            <a:pPr marL="355600" marR="173355" indent="-342900">
              <a:lnSpc>
                <a:spcPct val="9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L’efficacia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collettiva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rispecchia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singoli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di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operare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concerto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valore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aggiunto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essa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rispetto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alla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somma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competenze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individuali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è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tanto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maggiore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quanto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risultati </a:t>
            </a:r>
            <a:r>
              <a:rPr sz="2400" spc="-5" dirty="0">
                <a:latin typeface="Microsoft Sans Serif"/>
                <a:cs typeface="Microsoft Sans Serif"/>
              </a:rPr>
              <a:t> dipendono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dalle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loro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iterazioni.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tale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ragioni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5" dirty="0">
                <a:latin typeface="Microsoft Sans Serif"/>
                <a:cs typeface="Microsoft Sans Serif"/>
              </a:rPr>
              <a:t> contesti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organizzativi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sono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convinzioni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efficacia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collettiva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indicatori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prossimi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 </a:t>
            </a:r>
            <a:r>
              <a:rPr sz="2400" spc="-5" dirty="0">
                <a:latin typeface="Microsoft Sans Serif"/>
                <a:cs typeface="Microsoft Sans Serif"/>
              </a:rPr>
              <a:t> funzionamento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sistema.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(Caprara,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2001)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23875"/>
            <a:ext cx="8063230" cy="6000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Microsoft Sans Serif"/>
                <a:cs typeface="Microsoft Sans Serif"/>
              </a:rPr>
              <a:t>L’accogIienza e Ia cuItura deII'ospitaIità </a:t>
            </a:r>
            <a:r>
              <a:rPr sz="2800" dirty="0">
                <a:latin typeface="Microsoft Sans Serif"/>
                <a:cs typeface="Microsoft Sans Serif"/>
              </a:rPr>
              <a:t>sono una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deIIe </a:t>
            </a:r>
            <a:r>
              <a:rPr sz="2800" spc="-5" dirty="0">
                <a:latin typeface="Microsoft Sans Serif"/>
                <a:cs typeface="Microsoft Sans Serif"/>
              </a:rPr>
              <a:t>componenti principaIi deII'offerta turistica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una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destinazione,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ma</a:t>
            </a:r>
            <a:r>
              <a:rPr sz="2800" spc="-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non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costituiscono</a:t>
            </a:r>
            <a:r>
              <a:rPr sz="2800" dirty="0">
                <a:latin typeface="Microsoft Sans Serif"/>
                <a:cs typeface="Microsoft Sans Serif"/>
              </a:rPr>
              <a:t> un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eIemento fisso deIIo sviIuppo turistico. La cuItura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deII'accogIienza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un Iuogo infIuenza ed è a sua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voIta infIuenzata daIIe modaIità </a:t>
            </a:r>
            <a:r>
              <a:rPr sz="2800" dirty="0">
                <a:latin typeface="Microsoft Sans Serif"/>
                <a:cs typeface="Microsoft Sans Serif"/>
              </a:rPr>
              <a:t>con </a:t>
            </a:r>
            <a:r>
              <a:rPr sz="2800" spc="-5" dirty="0">
                <a:latin typeface="Microsoft Sans Serif"/>
                <a:cs typeface="Microsoft Sans Serif"/>
              </a:rPr>
              <a:t>cui </a:t>
            </a:r>
            <a:r>
              <a:rPr sz="2800" spc="-10" dirty="0">
                <a:latin typeface="Microsoft Sans Serif"/>
                <a:cs typeface="Microsoft Sans Serif"/>
              </a:rPr>
              <a:t>si </a:t>
            </a:r>
            <a:r>
              <a:rPr sz="2800" spc="-5" dirty="0">
                <a:latin typeface="Microsoft Sans Serif"/>
                <a:cs typeface="Microsoft Sans Serif"/>
              </a:rPr>
              <a:t>evoIve </a:t>
            </a:r>
            <a:r>
              <a:rPr sz="2800" spc="-20" dirty="0">
                <a:latin typeface="Microsoft Sans Serif"/>
                <a:cs typeface="Microsoft Sans Serif"/>
              </a:rPr>
              <a:t>iI </a:t>
            </a:r>
            <a:r>
              <a:rPr sz="2800" spc="-1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fenomeno </a:t>
            </a:r>
            <a:r>
              <a:rPr sz="2800" spc="-5" dirty="0">
                <a:latin typeface="Microsoft Sans Serif"/>
                <a:cs typeface="Microsoft Sans Serif"/>
              </a:rPr>
              <a:t>turistico, </a:t>
            </a:r>
            <a:r>
              <a:rPr sz="2800" spc="-15" dirty="0">
                <a:latin typeface="Microsoft Sans Serif"/>
                <a:cs typeface="Microsoft Sans Serif"/>
              </a:rPr>
              <a:t>in </a:t>
            </a:r>
            <a:r>
              <a:rPr sz="2800" spc="-5" dirty="0">
                <a:latin typeface="Microsoft Sans Serif"/>
                <a:cs typeface="Microsoft Sans Serif"/>
              </a:rPr>
              <a:t>un interagire compIesso tra </a:t>
            </a:r>
            <a:r>
              <a:rPr sz="2800" dirty="0">
                <a:latin typeface="Microsoft Sans Serif"/>
                <a:cs typeface="Microsoft Sans Serif"/>
              </a:rPr>
              <a:t> cuItura </a:t>
            </a:r>
            <a:r>
              <a:rPr sz="2800" spc="-5" dirty="0">
                <a:latin typeface="Microsoft Sans Serif"/>
                <a:cs typeface="Microsoft Sans Serif"/>
              </a:rPr>
              <a:t>e stiIe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vita </a:t>
            </a:r>
            <a:r>
              <a:rPr sz="2800" spc="735" dirty="0">
                <a:latin typeface="Microsoft Sans Serif"/>
                <a:cs typeface="Microsoft Sans Serif"/>
              </a:rPr>
              <a:t>– </a:t>
            </a:r>
            <a:r>
              <a:rPr sz="2800" spc="-5" dirty="0">
                <a:latin typeface="Microsoft Sans Serif"/>
                <a:cs typeface="Microsoft Sans Serif"/>
              </a:rPr>
              <a:t>IDENTITA’- </a:t>
            </a:r>
            <a:r>
              <a:rPr sz="2800" spc="-10" dirty="0">
                <a:latin typeface="Microsoft Sans Serif"/>
                <a:cs typeface="Microsoft Sans Serif"/>
              </a:rPr>
              <a:t>dei </a:t>
            </a:r>
            <a:r>
              <a:rPr sz="2800" spc="-5" dirty="0">
                <a:latin typeface="Microsoft Sans Serif"/>
                <a:cs typeface="Microsoft Sans Serif"/>
              </a:rPr>
              <a:t>residenti,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dimensione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provenienza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fIussi</a:t>
            </a:r>
            <a:r>
              <a:rPr sz="2800" spc="-5" dirty="0">
                <a:latin typeface="Microsoft Sans Serif"/>
                <a:cs typeface="Microsoft Sans Serif"/>
              </a:rPr>
              <a:t> turistici,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tipoIogie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di</a:t>
            </a:r>
            <a:r>
              <a:rPr sz="2800" spc="-5" dirty="0">
                <a:latin typeface="Microsoft Sans Serif"/>
                <a:cs typeface="Microsoft Sans Serif"/>
              </a:rPr>
              <a:t> turismo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comportamento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turisti,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caratteristiche deII'ambiente </a:t>
            </a:r>
            <a:r>
              <a:rPr sz="2800" spc="-10" dirty="0">
                <a:latin typeface="Microsoft Sans Serif"/>
                <a:cs typeface="Microsoft Sans Serif"/>
              </a:rPr>
              <a:t>fisico </a:t>
            </a:r>
            <a:r>
              <a:rPr sz="2800" spc="-5" dirty="0">
                <a:latin typeface="Microsoft Sans Serif"/>
                <a:cs typeface="Microsoft Sans Serif"/>
              </a:rPr>
              <a:t>e naturaIe </a:t>
            </a:r>
            <a:r>
              <a:rPr sz="2800" dirty="0">
                <a:latin typeface="Microsoft Sans Serif"/>
                <a:cs typeface="Microsoft Sans Serif"/>
              </a:rPr>
              <a:t>deI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Iuogo,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decisioni</a:t>
            </a:r>
            <a:r>
              <a:rPr sz="2800" spc="-5" dirty="0">
                <a:latin typeface="Microsoft Sans Serif"/>
                <a:cs typeface="Microsoft Sans Serif"/>
              </a:rPr>
              <a:t> economiche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degIi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operatori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coinvoIti,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poIitiche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intraprese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dagIi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enti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daIIe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organizzazioni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competenti.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09803"/>
            <a:ext cx="803211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II</a:t>
            </a:r>
            <a:r>
              <a:rPr sz="3200" spc="10" dirty="0"/>
              <a:t> </a:t>
            </a:r>
            <a:r>
              <a:rPr sz="3200" dirty="0"/>
              <a:t>fattore</a:t>
            </a:r>
            <a:r>
              <a:rPr sz="3200" spc="5" dirty="0"/>
              <a:t> </a:t>
            </a:r>
            <a:r>
              <a:rPr sz="3200" spc="-5" dirty="0"/>
              <a:t>ospitaIità</a:t>
            </a:r>
            <a:r>
              <a:rPr sz="3200" spc="25" dirty="0"/>
              <a:t> </a:t>
            </a:r>
            <a:r>
              <a:rPr sz="3200" dirty="0"/>
              <a:t>è</a:t>
            </a:r>
            <a:r>
              <a:rPr sz="3200" spc="15" dirty="0"/>
              <a:t> </a:t>
            </a:r>
            <a:r>
              <a:rPr sz="3200" spc="-5" dirty="0"/>
              <a:t>Ia</a:t>
            </a:r>
            <a:r>
              <a:rPr sz="3200" spc="25" dirty="0"/>
              <a:t> </a:t>
            </a:r>
            <a:r>
              <a:rPr sz="3200" dirty="0"/>
              <a:t>somma </a:t>
            </a:r>
            <a:r>
              <a:rPr sz="3200" spc="-10" dirty="0"/>
              <a:t>di</a:t>
            </a:r>
            <a:r>
              <a:rPr sz="3200" spc="25" dirty="0"/>
              <a:t> </a:t>
            </a:r>
            <a:r>
              <a:rPr sz="3200" spc="-5" dirty="0"/>
              <a:t>eIementi </a:t>
            </a:r>
            <a:r>
              <a:rPr sz="3200" dirty="0"/>
              <a:t> che </a:t>
            </a:r>
            <a:r>
              <a:rPr sz="3200" spc="-5" dirty="0"/>
              <a:t>riguardano</a:t>
            </a:r>
            <a:r>
              <a:rPr sz="3200" spc="5" dirty="0"/>
              <a:t> </a:t>
            </a:r>
            <a:r>
              <a:rPr sz="3200" dirty="0"/>
              <a:t>tutte</a:t>
            </a:r>
            <a:r>
              <a:rPr sz="3200" spc="25" dirty="0"/>
              <a:t> </a:t>
            </a:r>
            <a:r>
              <a:rPr sz="3200" dirty="0"/>
              <a:t>Ie</a:t>
            </a:r>
            <a:r>
              <a:rPr sz="3200" spc="15" dirty="0"/>
              <a:t> </a:t>
            </a:r>
            <a:r>
              <a:rPr sz="3200" spc="-5" dirty="0"/>
              <a:t>reIazioni</a:t>
            </a:r>
            <a:r>
              <a:rPr sz="3200" spc="20" dirty="0"/>
              <a:t> </a:t>
            </a:r>
            <a:r>
              <a:rPr sz="3200" dirty="0"/>
              <a:t>che</a:t>
            </a:r>
            <a:r>
              <a:rPr sz="3200" spc="20" dirty="0"/>
              <a:t> </a:t>
            </a:r>
            <a:r>
              <a:rPr sz="3200" spc="-15" dirty="0"/>
              <a:t>iI</a:t>
            </a:r>
            <a:r>
              <a:rPr sz="3200" spc="25" dirty="0"/>
              <a:t> </a:t>
            </a:r>
            <a:r>
              <a:rPr sz="3200" spc="-5" dirty="0"/>
              <a:t>turista </a:t>
            </a:r>
            <a:r>
              <a:rPr sz="3200" spc="-835" dirty="0"/>
              <a:t> </a:t>
            </a:r>
            <a:r>
              <a:rPr sz="3200" spc="-5" dirty="0"/>
              <a:t>stabiIisce neI</a:t>
            </a:r>
            <a:r>
              <a:rPr sz="3200" spc="30" dirty="0"/>
              <a:t> </a:t>
            </a:r>
            <a:r>
              <a:rPr sz="3200" spc="-5" dirty="0"/>
              <a:t>periodo</a:t>
            </a:r>
            <a:r>
              <a:rPr sz="3200" spc="40" dirty="0"/>
              <a:t> </a:t>
            </a:r>
            <a:r>
              <a:rPr sz="3200" spc="-20" dirty="0"/>
              <a:t>di</a:t>
            </a:r>
            <a:r>
              <a:rPr sz="3200" spc="35" dirty="0"/>
              <a:t> </a:t>
            </a:r>
            <a:r>
              <a:rPr sz="3200" spc="-5" dirty="0"/>
              <a:t>permanenza.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761489"/>
            <a:ext cx="8058150" cy="472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Microsoft Sans Serif"/>
                <a:cs typeface="Microsoft Sans Serif"/>
              </a:rPr>
              <a:t>L'affermazione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concetto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più</a:t>
            </a:r>
            <a:r>
              <a:rPr sz="2800" spc="10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evoIuto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 </a:t>
            </a:r>
            <a:r>
              <a:rPr sz="2800" spc="-1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ospitaIità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si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accompagna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ad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mutamento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cuIturaIe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degIi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operatori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turistici.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Oggi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è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necessario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adoperarsi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perché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si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affermi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una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deII'ospitaIità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che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recuperi</a:t>
            </a:r>
            <a:r>
              <a:rPr sz="2800" spc="6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I'idea</a:t>
            </a:r>
            <a:r>
              <a:rPr sz="2800" spc="6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accogIienza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come</a:t>
            </a:r>
            <a:r>
              <a:rPr sz="2800" spc="2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componente</a:t>
            </a:r>
            <a:r>
              <a:rPr sz="2800" spc="8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strutturaIe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quaIificante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rapporto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equiIibrato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fra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operatore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turista,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dove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servire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iI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turista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non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impIichi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una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minorità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sociaIe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cuIturaIe</a:t>
            </a:r>
            <a:r>
              <a:rPr sz="2800" spc="2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deII'operatore,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ma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contrario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consenta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preservarne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I'identità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attraverso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I'apertura</a:t>
            </a:r>
            <a:r>
              <a:rPr sz="2800" spc="6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disponibiIità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nei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confronti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deII'ospite.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69850"/>
            <a:ext cx="4803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eIementi</a:t>
            </a:r>
            <a:r>
              <a:rPr sz="2400" spc="15" dirty="0"/>
              <a:t> </a:t>
            </a:r>
            <a:r>
              <a:rPr sz="2400" spc="-10" dirty="0"/>
              <a:t>dell’accoglienza/ospitalità: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8739" y="496570"/>
            <a:ext cx="8387080" cy="5452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23875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distanza cuIturaIe ed economica tra </a:t>
            </a:r>
            <a:r>
              <a:rPr sz="2000" spc="-5" dirty="0">
                <a:latin typeface="Microsoft Sans Serif"/>
                <a:cs typeface="Microsoft Sans Serif"/>
              </a:rPr>
              <a:t>turisti </a:t>
            </a:r>
            <a:r>
              <a:rPr sz="2000" dirty="0">
                <a:latin typeface="Microsoft Sans Serif"/>
                <a:cs typeface="Microsoft Sans Serif"/>
              </a:rPr>
              <a:t>e </a:t>
            </a:r>
            <a:r>
              <a:rPr sz="2000" spc="-5" dirty="0">
                <a:latin typeface="Microsoft Sans Serif"/>
                <a:cs typeface="Microsoft Sans Serif"/>
              </a:rPr>
              <a:t>ospiti: </a:t>
            </a:r>
            <a:r>
              <a:rPr sz="2000" dirty="0">
                <a:latin typeface="Microsoft Sans Serif"/>
                <a:cs typeface="Microsoft Sans Serif"/>
              </a:rPr>
              <a:t>maggiore è </a:t>
            </a:r>
            <a:r>
              <a:rPr sz="2000" spc="-10" dirty="0">
                <a:latin typeface="Microsoft Sans Serif"/>
                <a:cs typeface="Microsoft Sans Serif"/>
              </a:rPr>
              <a:t>iI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divario </a:t>
            </a:r>
            <a:r>
              <a:rPr sz="2000" dirty="0">
                <a:latin typeface="Microsoft Sans Serif"/>
                <a:cs typeface="Microsoft Sans Serif"/>
              </a:rPr>
              <a:t>maggiore è </a:t>
            </a:r>
            <a:r>
              <a:rPr sz="2000" spc="-5" dirty="0">
                <a:latin typeface="Microsoft Sans Serif"/>
                <a:cs typeface="Microsoft Sans Serif"/>
              </a:rPr>
              <a:t>I'impatto </a:t>
            </a:r>
            <a:r>
              <a:rPr sz="2000" dirty="0">
                <a:latin typeface="Microsoft Sans Serif"/>
                <a:cs typeface="Microsoft Sans Serif"/>
              </a:rPr>
              <a:t>sociocuIturaIe e tanto </a:t>
            </a:r>
            <a:r>
              <a:rPr sz="2000" spc="-5" dirty="0">
                <a:latin typeface="Microsoft Sans Serif"/>
                <a:cs typeface="Microsoft Sans Serif"/>
              </a:rPr>
              <a:t>più </a:t>
            </a:r>
            <a:r>
              <a:rPr sz="2000" dirty="0">
                <a:latin typeface="Microsoft Sans Serif"/>
                <a:cs typeface="Microsoft Sans Serif"/>
              </a:rPr>
              <a:t>rapidamente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viene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raggiunta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sogIia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saturazione;</a:t>
            </a:r>
            <a:endParaRPr sz="2000">
              <a:latin typeface="Microsoft Sans Serif"/>
              <a:cs typeface="Microsoft Sans Serif"/>
            </a:endParaRPr>
          </a:p>
          <a:p>
            <a:pPr marL="355600" marR="22352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capacità </a:t>
            </a:r>
            <a:r>
              <a:rPr sz="2000" spc="-5" dirty="0">
                <a:latin typeface="Microsoft Sans Serif"/>
                <a:cs typeface="Microsoft Sans Serif"/>
              </a:rPr>
              <a:t>deIIa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comunità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ospitante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accogIiere</a:t>
            </a:r>
            <a:r>
              <a:rPr sz="2000" spc="-5" dirty="0">
                <a:latin typeface="Microsoft Sans Serif"/>
                <a:cs typeface="Microsoft Sans Serif"/>
              </a:rPr>
              <a:t> sia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fisicamente</a:t>
            </a:r>
            <a:r>
              <a:rPr sz="2000" dirty="0">
                <a:latin typeface="Microsoft Sans Serif"/>
                <a:cs typeface="Microsoft Sans Serif"/>
              </a:rPr>
              <a:t> che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psicoIogicamente </a:t>
            </a:r>
            <a:r>
              <a:rPr sz="2000" spc="-5" dirty="0">
                <a:latin typeface="Microsoft Sans Serif"/>
                <a:cs typeface="Microsoft Sans Serif"/>
              </a:rPr>
              <a:t>I'arrivo dei turisti </a:t>
            </a:r>
            <a:r>
              <a:rPr sz="2000" dirty="0">
                <a:latin typeface="Microsoft Sans Serif"/>
                <a:cs typeface="Microsoft Sans Serif"/>
              </a:rPr>
              <a:t>senza aIterare, ridurre o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compromettere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attività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ed </a:t>
            </a:r>
            <a:r>
              <a:rPr sz="2000" spc="-5" dirty="0">
                <a:latin typeface="Microsoft Sans Serif"/>
                <a:cs typeface="Microsoft Sans Serif"/>
              </a:rPr>
              <a:t>abitudini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IocaIi;</a:t>
            </a:r>
            <a:endParaRPr sz="2000">
              <a:latin typeface="Microsoft Sans Serif"/>
              <a:cs typeface="Microsoft Sans Serif"/>
            </a:endParaRPr>
          </a:p>
          <a:p>
            <a:pPr marL="355600" marR="42862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rapidità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I'intensità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sviIuppo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turistico,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può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essere</a:t>
            </a:r>
            <a:r>
              <a:rPr sz="2000" spc="-5" dirty="0">
                <a:latin typeface="Microsoft Sans Serif"/>
                <a:cs typeface="Microsoft Sans Serif"/>
              </a:rPr>
              <a:t> più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meno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graduaIe 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quindi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originare</a:t>
            </a:r>
            <a:r>
              <a:rPr sz="2000" dirty="0">
                <a:latin typeface="Microsoft Sans Serif"/>
                <a:cs typeface="Microsoft Sans Serif"/>
              </a:rPr>
              <a:t> un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diverso</a:t>
            </a:r>
            <a:r>
              <a:rPr sz="2000" spc="-5" dirty="0">
                <a:latin typeface="Microsoft Sans Serif"/>
                <a:cs typeface="Microsoft Sans Serif"/>
              </a:rPr>
              <a:t> impatto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sociocuIturaIe;</a:t>
            </a:r>
            <a:endParaRPr sz="2000">
              <a:latin typeface="Microsoft Sans Serif"/>
              <a:cs typeface="Microsoft Sans Serif"/>
            </a:endParaRPr>
          </a:p>
          <a:p>
            <a:pPr marL="355600" marR="762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caratteristiche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deII'industria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turistica</a:t>
            </a:r>
            <a:r>
              <a:rPr sz="2000" dirty="0">
                <a:latin typeface="Microsoft Sans Serif"/>
                <a:cs typeface="Microsoft Sans Serif"/>
              </a:rPr>
              <a:t> che </a:t>
            </a:r>
            <a:r>
              <a:rPr sz="2000" spc="-5" dirty="0">
                <a:latin typeface="Microsoft Sans Serif"/>
                <a:cs typeface="Microsoft Sans Serif"/>
              </a:rPr>
              <a:t>viene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strutturarsi: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iI </a:t>
            </a:r>
            <a:r>
              <a:rPr sz="2000" spc="-5" dirty="0">
                <a:latin typeface="Microsoft Sans Serif"/>
                <a:cs typeface="Microsoft Sans Serif"/>
              </a:rPr>
              <a:t> coinvoIgimento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capitaIe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personaIe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IocaIe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può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contrapporsi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aII'arrivo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investimenti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Iavoratori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“esterni".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TaIi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due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aIternative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infIuiscono in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modo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nettamente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diver-so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oItre</a:t>
            </a:r>
            <a:r>
              <a:rPr sz="2000" dirty="0">
                <a:latin typeface="Microsoft Sans Serif"/>
                <a:cs typeface="Microsoft Sans Serif"/>
              </a:rPr>
              <a:t> che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suII'economia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anche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suIIa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cuItura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popoIazione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IocaIe;</a:t>
            </a:r>
            <a:endParaRPr sz="20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iI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rapporto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turisti/residenti</a:t>
            </a:r>
            <a:r>
              <a:rPr sz="2000" dirty="0">
                <a:latin typeface="Microsoft Sans Serif"/>
                <a:cs typeface="Microsoft Sans Serif"/>
              </a:rPr>
              <a:t> correIato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aIIa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“capacità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carico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deII'area":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aI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crescere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deI rapporto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aumentano </a:t>
            </a:r>
            <a:r>
              <a:rPr sz="2000" spc="-5" dirty="0">
                <a:latin typeface="Microsoft Sans Serif"/>
                <a:cs typeface="Microsoft Sans Serif"/>
              </a:rPr>
              <a:t>Ie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percezioni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tipo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negativo,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25" dirty="0">
                <a:latin typeface="Microsoft Sans Serif"/>
                <a:cs typeface="Microsoft Sans Serif"/>
              </a:rPr>
              <a:t>così 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come incrementa </a:t>
            </a: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consapevoIezza </a:t>
            </a:r>
            <a:r>
              <a:rPr sz="2000" spc="-5" dirty="0">
                <a:latin typeface="Microsoft Sans Serif"/>
                <a:cs typeface="Microsoft Sans Serif"/>
              </a:rPr>
              <a:t>deIIa </a:t>
            </a:r>
            <a:r>
              <a:rPr sz="2000" dirty="0">
                <a:latin typeface="Microsoft Sans Serif"/>
                <a:cs typeface="Microsoft Sans Serif"/>
              </a:rPr>
              <a:t>necessità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tuteIare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I'ambiente.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498" y="482930"/>
            <a:ext cx="27000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IDENTITA’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24420"/>
            <a:ext cx="7169784" cy="236728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LA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COSTRUZIONE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DELL’IDENTITA’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PERSONALE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SOCIALE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DI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LUOGO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VIRTUALE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24420"/>
            <a:ext cx="7473315" cy="226949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TURISMO</a:t>
            </a:r>
            <a:r>
              <a:rPr sz="3200" spc="-25" dirty="0">
                <a:latin typeface="Microsoft Sans Serif"/>
                <a:cs typeface="Microsoft Sans Serif"/>
              </a:rPr>
              <a:t> </a:t>
            </a:r>
            <a:r>
              <a:rPr sz="3200" spc="5" dirty="0">
                <a:latin typeface="Microsoft Sans Serif"/>
                <a:cs typeface="Microsoft Sans Serif"/>
              </a:rPr>
              <a:t>O </a:t>
            </a:r>
            <a:r>
              <a:rPr sz="3200" dirty="0">
                <a:latin typeface="Microsoft Sans Serif"/>
                <a:cs typeface="Microsoft Sans Serif"/>
              </a:rPr>
              <a:t>TURISMI?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Microsoft Sans Serif"/>
                <a:cs typeface="Microsoft Sans Serif"/>
              </a:rPr>
              <a:t>Parliamo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di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turisti.</a:t>
            </a:r>
            <a:endParaRPr sz="32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Microsoft Sans Serif"/>
                <a:cs typeface="Microsoft Sans Serif"/>
              </a:rPr>
              <a:t>Riflettiamo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su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quali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turisti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cui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entriamo</a:t>
            </a:r>
            <a:r>
              <a:rPr sz="3200" spc="-10" dirty="0">
                <a:latin typeface="Microsoft Sans Serif"/>
                <a:cs typeface="Microsoft Sans Serif"/>
              </a:rPr>
              <a:t> in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contatto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411226"/>
            <a:ext cx="8308975" cy="6481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3235" indent="-34353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1753235" algn="l"/>
                <a:tab pos="1753870" algn="l"/>
              </a:tabLst>
            </a:pPr>
            <a:r>
              <a:rPr sz="1800" b="1" dirty="0">
                <a:latin typeface="Arial"/>
                <a:cs typeface="Arial"/>
              </a:rPr>
              <a:t>RIFLETTERE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[da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confrontare</a:t>
            </a:r>
            <a:r>
              <a:rPr sz="1800" i="1" spc="1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con vissuto dei</a:t>
            </a:r>
            <a:r>
              <a:rPr sz="1800" i="1" spc="2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turisti]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>
              <a:latin typeface="Arial"/>
              <a:cs typeface="Arial"/>
            </a:endParaRPr>
          </a:p>
          <a:p>
            <a:pPr marL="355600" marR="502920" indent="-342900" algn="just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DEFINIZIONE DEL NOSTRO LUOGO E CONOSCENZA ENTITA'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FENOMENO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TURISTICO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ZONA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 algn="just">
              <a:lnSpc>
                <a:spcPct val="100000"/>
              </a:lnSpc>
              <a:spcBef>
                <a:spcPts val="484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COSA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COMPORTATO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 COVID</a:t>
            </a:r>
            <a:endParaRPr sz="200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CONOSCENZA QUALITA' FENOMENO TURISTICO E PERCEZIONE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ATTRATTIVE PERCEZIONE IMPORTANZA ECONOMICA TURISMO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REGIONE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 algn="just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EFFETTI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POSITIVI/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NEGATIVI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TURISMO</a:t>
            </a:r>
            <a:r>
              <a:rPr sz="2000" spc="-5" dirty="0">
                <a:latin typeface="Microsoft Sans Serif"/>
                <a:cs typeface="Microsoft Sans Serif"/>
              </a:rPr>
              <a:t> PER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LUOGO</a:t>
            </a:r>
            <a:endParaRPr sz="2000">
              <a:latin typeface="Microsoft Sans Serif"/>
              <a:cs typeface="Microsoft Sans Serif"/>
            </a:endParaRPr>
          </a:p>
          <a:p>
            <a:pPr marL="355600" marR="195961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INDIVIDUAZIONE ANELLI DEBOLI DELLA CATENA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DELL'OSPITALITA’</a:t>
            </a:r>
            <a:endParaRPr sz="2000">
              <a:latin typeface="Microsoft Sans Serif"/>
              <a:cs typeface="Microsoft Sans Serif"/>
            </a:endParaRPr>
          </a:p>
          <a:p>
            <a:pPr marL="355600" marR="53276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PERCEZIONE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GRADO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SODDISFAZIONE 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DEFINIZIONE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RAPPORTO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TURISTA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CONSIGLI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MIGLIORARE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TURISMO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(COVID 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FUTURO)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GRADO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SODDISFAZIONE RISPETTO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AL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PROPRIO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Microsoft Sans Serif"/>
                <a:cs typeface="Microsoft Sans Serif"/>
              </a:rPr>
              <a:t>LAVORO/ATTIVITA’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SOFT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SKILLS/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AUTOVALUTAZIONE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MODALITA'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ACQUISIZIONE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CLIENTI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POTENZIALI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COMUNICAZIONE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CLIENTE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ABITUALE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246090" y="1273001"/>
            <a:ext cx="5108108" cy="643832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1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71FE0E6-43B3-3645-AE58-9907036B9CEF}"/>
              </a:ext>
            </a:extLst>
          </p:cNvPr>
          <p:cNvGrpSpPr/>
          <p:nvPr/>
        </p:nvGrpSpPr>
        <p:grpSpPr>
          <a:xfrm>
            <a:off x="2218197" y="2180355"/>
            <a:ext cx="5216121" cy="553998"/>
            <a:chOff x="95392" y="1762695"/>
            <a:chExt cx="6954828" cy="738663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00C0187-B877-534A-ABA2-EF1BE407F6D2}"/>
                </a:ext>
              </a:extLst>
            </p:cNvPr>
            <p:cNvSpPr txBox="1"/>
            <p:nvPr/>
          </p:nvSpPr>
          <p:spPr>
            <a:xfrm>
              <a:off x="95392" y="1762695"/>
              <a:ext cx="2058284" cy="73866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dirty="0">
                  <a:latin typeface="Cambria" panose="02040503050406030204" pitchFamily="18" charset="0"/>
                </a:rPr>
                <a:t>WILLIAM </a:t>
              </a:r>
              <a:r>
                <a:rPr lang="it-IT" sz="1500" b="1" dirty="0">
                  <a:latin typeface="Cambria" panose="02040503050406030204" pitchFamily="18" charset="0"/>
                </a:rPr>
                <a:t>JAMES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CF2414E-2703-0141-AACC-9FFB9DE85C14}"/>
                </a:ext>
              </a:extLst>
            </p:cNvPr>
            <p:cNvSpPr txBox="1"/>
            <p:nvPr/>
          </p:nvSpPr>
          <p:spPr>
            <a:xfrm>
              <a:off x="4025884" y="1762695"/>
              <a:ext cx="3024336" cy="73866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dirty="0">
                  <a:latin typeface="Cambria" panose="02040503050406030204" pitchFamily="18" charset="0"/>
                </a:rPr>
                <a:t>GEORGE HERBERT </a:t>
              </a:r>
              <a:r>
                <a:rPr lang="it-IT" sz="1500" b="1" dirty="0">
                  <a:latin typeface="Cambria" panose="02040503050406030204" pitchFamily="18" charset="0"/>
                </a:rPr>
                <a:t>MEAD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68D81B7D-EB5E-5144-8907-74A3DE2ED04C}"/>
              </a:ext>
            </a:extLst>
          </p:cNvPr>
          <p:cNvGrpSpPr/>
          <p:nvPr/>
        </p:nvGrpSpPr>
        <p:grpSpPr>
          <a:xfrm>
            <a:off x="1246089" y="2672916"/>
            <a:ext cx="6620277" cy="2677656"/>
            <a:chOff x="137452" y="2320270"/>
            <a:chExt cx="8827036" cy="3570208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A734522-A83D-504E-B431-EAF225AA9D2E}"/>
                </a:ext>
              </a:extLst>
            </p:cNvPr>
            <p:cNvSpPr txBox="1"/>
            <p:nvPr/>
          </p:nvSpPr>
          <p:spPr>
            <a:xfrm>
              <a:off x="137452" y="2320270"/>
              <a:ext cx="4938604" cy="357020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dirty="0">
                  <a:latin typeface="Cambria" panose="02040503050406030204" pitchFamily="18" charset="0"/>
                </a:rPr>
                <a:t>L’esperienza che facciamo di noi stessi come </a:t>
              </a:r>
              <a:r>
                <a:rPr lang="it-IT" sz="1050" b="1" dirty="0">
                  <a:latin typeface="Cambria" panose="02040503050406030204" pitchFamily="18" charset="0"/>
                </a:rPr>
                <a:t>attori sociali </a:t>
              </a:r>
              <a:r>
                <a:rPr lang="it-IT" sz="1050" dirty="0">
                  <a:latin typeface="Cambria" panose="02040503050406030204" pitchFamily="18" charset="0"/>
                </a:rPr>
                <a:t>permette di costruirci la nostra identità;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Il processo di acquisizione di consapevolezza del Sé si sviluppa attraverso la </a:t>
              </a:r>
              <a:r>
                <a:rPr lang="it-IT" sz="1050" b="1" dirty="0">
                  <a:latin typeface="Cambria" panose="02040503050406030204" pitchFamily="18" charset="0"/>
                </a:rPr>
                <a:t>relazione con gli altri </a:t>
              </a:r>
              <a:r>
                <a:rPr lang="it-IT" sz="1050" dirty="0">
                  <a:latin typeface="Cambria" panose="02040503050406030204" pitchFamily="18" charset="0"/>
                </a:rPr>
                <a:t>ed è continuamente soggetta a variazioni;</a:t>
              </a:r>
            </a:p>
            <a:p>
              <a:pPr marL="214313" indent="-214313">
                <a:buFontTx/>
                <a:buChar char="-"/>
              </a:pPr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Le variazioni scaturiscono dai </a:t>
              </a:r>
              <a:r>
                <a:rPr lang="it-IT" sz="1050" b="1" dirty="0">
                  <a:latin typeface="Cambria" panose="02040503050406030204" pitchFamily="18" charset="0"/>
                </a:rPr>
                <a:t>feedback</a:t>
              </a:r>
              <a:r>
                <a:rPr lang="it-IT" sz="1050" dirty="0">
                  <a:latin typeface="Cambria" panose="02040503050406030204" pitchFamily="18" charset="0"/>
                </a:rPr>
                <a:t> ricevuti durante le interazioni sociali.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pPr lvl="1"/>
              <a:r>
                <a:rPr lang="it-IT" sz="1050" b="1" dirty="0">
                  <a:latin typeface="Cambria" panose="02040503050406030204" pitchFamily="18" charset="0"/>
                </a:rPr>
                <a:t>Feedback positivi </a:t>
              </a:r>
              <a:r>
                <a:rPr lang="it-IT" sz="1050" dirty="0">
                  <a:latin typeface="Cambria" panose="02040503050406030204" pitchFamily="18" charset="0"/>
                </a:rPr>
                <a:t>= corroborano le nostre risorse e permettono di costruire nuove esperienze su di esse;</a:t>
              </a:r>
            </a:p>
            <a:p>
              <a:pPr lvl="1"/>
              <a:r>
                <a:rPr lang="it-IT" sz="1050" b="1" dirty="0">
                  <a:latin typeface="Cambria" panose="02040503050406030204" pitchFamily="18" charset="0"/>
                </a:rPr>
                <a:t>Feedback negativi </a:t>
              </a:r>
              <a:r>
                <a:rPr lang="it-IT" sz="1050" dirty="0">
                  <a:latin typeface="Cambria" panose="02040503050406030204" pitchFamily="18" charset="0"/>
                </a:rPr>
                <a:t>= incrementano la consapevolezza degli aspetti poco funzionali di sé e permettono di autoregolare la condotta, in un processo di adattamento all’ambiente in cui viviamo.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3453D7B-542A-E24A-8E7F-6C71A631E87D}"/>
                </a:ext>
              </a:extLst>
            </p:cNvPr>
            <p:cNvSpPr txBox="1"/>
            <p:nvPr/>
          </p:nvSpPr>
          <p:spPr>
            <a:xfrm>
              <a:off x="5156249" y="2320270"/>
              <a:ext cx="3808239" cy="2062103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dirty="0">
                  <a:latin typeface="Cambria" panose="02040503050406030204" pitchFamily="18" charset="0"/>
                </a:rPr>
                <a:t>Il processo di acquisizione del Sé è legato </a:t>
              </a:r>
              <a:r>
                <a:rPr lang="it-IT" sz="1050" b="1" dirty="0">
                  <a:latin typeface="Cambria" panose="02040503050406030204" pitchFamily="18" charset="0"/>
                </a:rPr>
                <a:t>all’interazione sociale e alla capacità degli esseri umani di utilizzare simboli </a:t>
              </a:r>
              <a:r>
                <a:rPr lang="it-IT" sz="1050" dirty="0">
                  <a:latin typeface="Cambria" panose="02040503050406030204" pitchFamily="18" charset="0"/>
                </a:rPr>
                <a:t>e, quindi, allo sviluppo del linguaggio.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Il </a:t>
              </a:r>
              <a:r>
                <a:rPr lang="it-IT" sz="1050" b="1" dirty="0">
                  <a:latin typeface="Cambria" panose="02040503050406030204" pitchFamily="18" charset="0"/>
                </a:rPr>
                <a:t>GIOCO</a:t>
              </a:r>
              <a:r>
                <a:rPr lang="it-IT" sz="1050" dirty="0">
                  <a:latin typeface="Cambria" panose="02040503050406030204" pitchFamily="18" charset="0"/>
                </a:rPr>
                <a:t> permette all’individuo di vedere se stesso dal punto di vista degli altri e acquisire la prospettiva </a:t>
              </a:r>
              <a:r>
                <a:rPr lang="it-IT" sz="1050" b="1" dirty="0">
                  <a:latin typeface="Cambria" panose="02040503050406030204" pitchFamily="18" charset="0"/>
                </a:rPr>
                <a:t>dell’altro generalizzato </a:t>
              </a:r>
              <a:r>
                <a:rPr lang="it-IT" sz="1050" dirty="0">
                  <a:latin typeface="Cambria" panose="02040503050406030204" pitchFamily="18" charset="0"/>
                </a:rPr>
                <a:t>(ultima tappa dello sviluppo del Sé).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10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98" y="836764"/>
            <a:ext cx="9089009" cy="51125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4222" y="527050"/>
            <a:ext cx="51949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Il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cervello …il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luogo</a:t>
            </a:r>
            <a:r>
              <a:rPr sz="2000" b="1" spc="-5" dirty="0">
                <a:latin typeface="Arial"/>
                <a:cs typeface="Arial"/>
              </a:rPr>
              <a:t> delle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emozioni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dei</a:t>
            </a:r>
            <a:endParaRPr sz="2000">
              <a:latin typeface="Arial"/>
              <a:cs typeface="Arial"/>
            </a:endParaRPr>
          </a:p>
          <a:p>
            <a:pPr marL="2684780">
              <a:lnSpc>
                <a:spcPct val="100000"/>
              </a:lnSpc>
              <a:tabLst>
                <a:tab pos="3867785" algn="l"/>
              </a:tabLst>
            </a:pPr>
            <a:r>
              <a:rPr sz="2000" b="1" dirty="0">
                <a:latin typeface="Arial"/>
                <a:cs typeface="Arial"/>
              </a:rPr>
              <a:t>processi	</a:t>
            </a:r>
            <a:r>
              <a:rPr sz="2000" b="1" spc="-10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ecis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ona</a:t>
            </a:r>
            <a:r>
              <a:rPr sz="2000" b="1" spc="-10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99375" y="6368592"/>
            <a:ext cx="11874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9</a:t>
            </a:r>
            <a:endParaRPr sz="1300">
              <a:latin typeface="Georgia"/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1527175"/>
            <a:ext cx="6336665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299" y="0"/>
                </a:moveTo>
                <a:lnTo>
                  <a:pt x="0" y="0"/>
                </a:lnTo>
                <a:lnTo>
                  <a:pt x="0" y="6858000"/>
                </a:lnTo>
                <a:lnTo>
                  <a:pt x="114299" y="6858000"/>
                </a:lnTo>
                <a:lnTo>
                  <a:pt x="1142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48521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52537" y="150812"/>
            <a:ext cx="6634480" cy="6556375"/>
            <a:chOff x="1252537" y="150812"/>
            <a:chExt cx="6634480" cy="6556375"/>
          </a:xfrm>
        </p:grpSpPr>
        <p:sp>
          <p:nvSpPr>
            <p:cNvPr id="5" name="object 5"/>
            <p:cNvSpPr/>
            <p:nvPr/>
          </p:nvSpPr>
          <p:spPr>
            <a:xfrm>
              <a:off x="1254925" y="6388100"/>
              <a:ext cx="6624955" cy="309245"/>
            </a:xfrm>
            <a:custGeom>
              <a:avLst/>
              <a:gdLst/>
              <a:ahLst/>
              <a:cxnLst/>
              <a:rect l="l" t="t" r="r" b="b"/>
              <a:pathLst>
                <a:path w="6624955" h="309245">
                  <a:moveTo>
                    <a:pt x="6624701" y="0"/>
                  </a:moveTo>
                  <a:lnTo>
                    <a:pt x="0" y="0"/>
                  </a:lnTo>
                  <a:lnTo>
                    <a:pt x="0" y="309245"/>
                  </a:lnTo>
                  <a:lnTo>
                    <a:pt x="6624701" y="309245"/>
                  </a:lnTo>
                  <a:lnTo>
                    <a:pt x="66247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55575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80413" y="990727"/>
            <a:ext cx="583184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0" dirty="0"/>
              <a:t>Emozioni</a:t>
            </a:r>
            <a:r>
              <a:rPr sz="3300" spc="-5" dirty="0"/>
              <a:t> e</a:t>
            </a:r>
            <a:r>
              <a:rPr sz="3300" spc="35" dirty="0"/>
              <a:t> </a:t>
            </a:r>
            <a:r>
              <a:rPr sz="3300" spc="-5" dirty="0"/>
              <a:t>processi</a:t>
            </a:r>
            <a:r>
              <a:rPr sz="3300" spc="-70" dirty="0"/>
              <a:t> </a:t>
            </a:r>
            <a:r>
              <a:rPr sz="3300" spc="-10" dirty="0"/>
              <a:t>decisionali</a:t>
            </a:r>
            <a:endParaRPr sz="3300"/>
          </a:p>
        </p:txBody>
      </p:sp>
      <p:sp>
        <p:nvSpPr>
          <p:cNvPr id="11" name="object 11"/>
          <p:cNvSpPr/>
          <p:nvPr/>
        </p:nvSpPr>
        <p:spPr>
          <a:xfrm>
            <a:off x="775779" y="3247643"/>
            <a:ext cx="7400925" cy="20320"/>
          </a:xfrm>
          <a:custGeom>
            <a:avLst/>
            <a:gdLst/>
            <a:ahLst/>
            <a:cxnLst/>
            <a:rect l="l" t="t" r="r" b="b"/>
            <a:pathLst>
              <a:path w="7400925" h="20320">
                <a:moveTo>
                  <a:pt x="1796796" y="0"/>
                </a:moveTo>
                <a:lnTo>
                  <a:pt x="0" y="0"/>
                </a:lnTo>
                <a:lnTo>
                  <a:pt x="0" y="19812"/>
                </a:lnTo>
                <a:lnTo>
                  <a:pt x="1796796" y="19812"/>
                </a:lnTo>
                <a:lnTo>
                  <a:pt x="1796796" y="0"/>
                </a:lnTo>
                <a:close/>
              </a:path>
              <a:path w="7400925" h="20320">
                <a:moveTo>
                  <a:pt x="7400480" y="0"/>
                </a:moveTo>
                <a:lnTo>
                  <a:pt x="5728640" y="0"/>
                </a:lnTo>
                <a:lnTo>
                  <a:pt x="5728640" y="19812"/>
                </a:lnTo>
                <a:lnTo>
                  <a:pt x="7400480" y="19812"/>
                </a:lnTo>
                <a:lnTo>
                  <a:pt x="740048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0952" y="1450596"/>
            <a:ext cx="8607425" cy="369189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700" dirty="0">
                <a:latin typeface="Georgia"/>
                <a:cs typeface="Georgia"/>
              </a:rPr>
              <a:t>Presenza</a:t>
            </a:r>
            <a:r>
              <a:rPr sz="2700" spc="-3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conscia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inconscia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delle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emozioni</a:t>
            </a:r>
            <a:endParaRPr sz="27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  <a:buClr>
                <a:srgbClr val="D16147"/>
              </a:buClr>
              <a:buSzPct val="81481"/>
              <a:buFont typeface="Segoe UI Symbol"/>
              <a:buChar char="⚫"/>
              <a:tabLst>
                <a:tab pos="175895" algn="l"/>
                <a:tab pos="1829435" algn="l"/>
                <a:tab pos="3658235" algn="l"/>
                <a:tab pos="7725409" algn="l"/>
              </a:tabLst>
            </a:pPr>
            <a:r>
              <a:rPr sz="2700" i="1" spc="-5" dirty="0">
                <a:latin typeface="Georgia"/>
                <a:cs typeface="Georgia"/>
              </a:rPr>
              <a:t>Descartes' Error: Emotion, Reason, </a:t>
            </a:r>
            <a:r>
              <a:rPr sz="2700" i="1" dirty="0">
                <a:latin typeface="Georgia"/>
                <a:cs typeface="Georgia"/>
              </a:rPr>
              <a:t>and </a:t>
            </a:r>
            <a:r>
              <a:rPr sz="2700" i="1" spc="-5" dirty="0">
                <a:latin typeface="Georgia"/>
                <a:cs typeface="Georgia"/>
              </a:rPr>
              <a:t>the Human </a:t>
            </a:r>
            <a:r>
              <a:rPr sz="2700" i="1" dirty="0">
                <a:latin typeface="Georgia"/>
                <a:cs typeface="Georgia"/>
              </a:rPr>
              <a:t> Brain.	</a:t>
            </a:r>
            <a:r>
              <a:rPr sz="2700" spc="-5" dirty="0">
                <a:latin typeface="Georgia"/>
                <a:cs typeface="Georgia"/>
              </a:rPr>
              <a:t>Damasio	</a:t>
            </a:r>
            <a:r>
              <a:rPr sz="2700" spc="-10" dirty="0">
                <a:latin typeface="Georgia"/>
                <a:cs typeface="Georgia"/>
              </a:rPr>
              <a:t>contrasta</a:t>
            </a:r>
            <a:r>
              <a:rPr sz="2700" spc="-5" dirty="0">
                <a:latin typeface="Georgia"/>
                <a:cs typeface="Georgia"/>
              </a:rPr>
              <a:t> la</a:t>
            </a:r>
            <a:r>
              <a:rPr sz="2700" spc="1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drastica</a:t>
            </a:r>
            <a:r>
              <a:rPr sz="2700" spc="-5" dirty="0">
                <a:latin typeface="Georgia"/>
                <a:cs typeface="Georgia"/>
              </a:rPr>
              <a:t> separazione </a:t>
            </a:r>
            <a:r>
              <a:rPr sz="2700" spc="-63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tra </a:t>
            </a:r>
            <a:r>
              <a:rPr sz="2700" b="1" dirty="0">
                <a:solidFill>
                  <a:srgbClr val="009999"/>
                </a:solidFill>
                <a:latin typeface="Georgia"/>
                <a:cs typeface="Georgia"/>
                <a:hlinkClick r:id="rId2"/>
              </a:rPr>
              <a:t>emozione </a:t>
            </a:r>
            <a:r>
              <a:rPr sz="2700" spc="-5" dirty="0">
                <a:latin typeface="Georgia"/>
                <a:cs typeface="Georgia"/>
              </a:rPr>
              <a:t>e</a:t>
            </a:r>
            <a:r>
              <a:rPr sz="27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3"/>
              </a:rPr>
              <a:t> </a:t>
            </a:r>
            <a:r>
              <a:rPr sz="27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3"/>
              </a:rPr>
              <a:t>intelletto</a:t>
            </a:r>
            <a:r>
              <a:rPr sz="2700" b="1" spc="-5" dirty="0">
                <a:solidFill>
                  <a:srgbClr val="009999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2700" dirty="0">
                <a:latin typeface="Georgia"/>
                <a:cs typeface="Georgia"/>
              </a:rPr>
              <a:t>introdotta </a:t>
            </a:r>
            <a:r>
              <a:rPr sz="2700" spc="-5" dirty="0">
                <a:latin typeface="Georgia"/>
                <a:cs typeface="Georgia"/>
              </a:rPr>
              <a:t>da </a:t>
            </a:r>
            <a:r>
              <a:rPr sz="2700" b="1" spc="-5" dirty="0">
                <a:solidFill>
                  <a:srgbClr val="009999"/>
                </a:solidFill>
                <a:latin typeface="Georgia"/>
                <a:cs typeface="Georgia"/>
                <a:hlinkClick r:id="rId4"/>
              </a:rPr>
              <a:t>Cartesio. </a:t>
            </a:r>
            <a:r>
              <a:rPr sz="2700" b="1" dirty="0">
                <a:solidFill>
                  <a:srgbClr val="009999"/>
                </a:solidFill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Senza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sentimenti di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fondo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sarebbe </a:t>
            </a:r>
            <a:r>
              <a:rPr sz="2700" dirty="0">
                <a:latin typeface="Georgia"/>
                <a:cs typeface="Georgia"/>
              </a:rPr>
              <a:t>il</a:t>
            </a:r>
            <a:r>
              <a:rPr sz="2700" spc="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nucleo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stesso	della </a:t>
            </a:r>
            <a:r>
              <a:rPr sz="2700" dirty="0">
                <a:latin typeface="Georgia"/>
                <a:cs typeface="Georgia"/>
              </a:rPr>
              <a:t> rappresentazione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 sé </a:t>
            </a:r>
            <a:r>
              <a:rPr sz="2700" spc="-10" dirty="0">
                <a:latin typeface="Georgia"/>
                <a:cs typeface="Georgia"/>
              </a:rPr>
              <a:t>ad</a:t>
            </a:r>
            <a:r>
              <a:rPr sz="2700" spc="-5" dirty="0">
                <a:latin typeface="Georgia"/>
                <a:cs typeface="Georgia"/>
              </a:rPr>
              <a:t> essere</a:t>
            </a:r>
            <a:r>
              <a:rPr sz="2700" spc="-3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infranto.</a:t>
            </a:r>
            <a:endParaRPr sz="27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16147"/>
              </a:buClr>
              <a:buFont typeface="Segoe UI Symbol"/>
              <a:buChar char="⚫"/>
            </a:pPr>
            <a:endParaRPr sz="4200">
              <a:latin typeface="Georgia"/>
              <a:cs typeface="Georgia"/>
            </a:endParaRPr>
          </a:p>
          <a:p>
            <a:pPr marL="175260" indent="-163195">
              <a:lnSpc>
                <a:spcPct val="100000"/>
              </a:lnSpc>
              <a:buClr>
                <a:srgbClr val="D16147"/>
              </a:buClr>
              <a:buSzPct val="81481"/>
              <a:buFont typeface="Segoe UI Symbol"/>
              <a:buChar char="⚫"/>
              <a:tabLst>
                <a:tab pos="175895" algn="l"/>
              </a:tabLst>
            </a:pPr>
            <a:r>
              <a:rPr sz="2700" spc="-5" dirty="0">
                <a:latin typeface="Georgia"/>
                <a:cs typeface="Georgia"/>
              </a:rPr>
              <a:t>Qual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è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allora </a:t>
            </a:r>
            <a:r>
              <a:rPr sz="2700" dirty="0">
                <a:latin typeface="Georgia"/>
                <a:cs typeface="Georgia"/>
              </a:rPr>
              <a:t>il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ruolo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delle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emozioni?</a:t>
            </a:r>
            <a:endParaRPr sz="27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40828" y="6368592"/>
            <a:ext cx="12700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0</a:t>
            </a:r>
            <a:endParaRPr sz="1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2537" y="0"/>
            <a:ext cx="6748780" cy="6858000"/>
            <a:chOff x="1252537" y="0"/>
            <a:chExt cx="6748780" cy="6858000"/>
          </a:xfrm>
        </p:grpSpPr>
        <p:sp>
          <p:nvSpPr>
            <p:cNvPr id="4" name="object 4"/>
            <p:cNvSpPr/>
            <p:nvPr/>
          </p:nvSpPr>
          <p:spPr>
            <a:xfrm>
              <a:off x="1254925" y="0"/>
              <a:ext cx="6746240" cy="6858000"/>
            </a:xfrm>
            <a:custGeom>
              <a:avLst/>
              <a:gdLst/>
              <a:ahLst/>
              <a:cxnLst/>
              <a:rect l="l" t="t" r="r" b="b"/>
              <a:pathLst>
                <a:path w="6746240" h="6858000">
                  <a:moveTo>
                    <a:pt x="6624701" y="6388100"/>
                  </a:moveTo>
                  <a:lnTo>
                    <a:pt x="0" y="6388100"/>
                  </a:lnTo>
                  <a:lnTo>
                    <a:pt x="0" y="6697345"/>
                  </a:lnTo>
                  <a:lnTo>
                    <a:pt x="6624701" y="6697345"/>
                  </a:lnTo>
                  <a:lnTo>
                    <a:pt x="6624701" y="6388100"/>
                  </a:lnTo>
                  <a:close/>
                </a:path>
                <a:path w="6746240" h="6858000">
                  <a:moveTo>
                    <a:pt x="6746075" y="0"/>
                  </a:moveTo>
                  <a:lnTo>
                    <a:pt x="6631775" y="0"/>
                  </a:lnTo>
                  <a:lnTo>
                    <a:pt x="6631775" y="6858000"/>
                  </a:lnTo>
                  <a:lnTo>
                    <a:pt x="6746075" y="6858000"/>
                  </a:lnTo>
                  <a:lnTo>
                    <a:pt x="6746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7300" y="155574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31135" y="672465"/>
            <a:ext cx="369316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Marcatore</a:t>
            </a:r>
            <a:r>
              <a:rPr sz="3300" spc="-95" dirty="0"/>
              <a:t> </a:t>
            </a:r>
            <a:r>
              <a:rPr sz="3300" spc="-5" dirty="0"/>
              <a:t>somatico</a:t>
            </a:r>
            <a:endParaRPr sz="3300"/>
          </a:p>
        </p:txBody>
      </p:sp>
      <p:sp>
        <p:nvSpPr>
          <p:cNvPr id="10" name="object 10"/>
          <p:cNvSpPr/>
          <p:nvPr/>
        </p:nvSpPr>
        <p:spPr>
          <a:xfrm>
            <a:off x="3320415" y="2653919"/>
            <a:ext cx="71755" cy="15240"/>
          </a:xfrm>
          <a:custGeom>
            <a:avLst/>
            <a:gdLst/>
            <a:ahLst/>
            <a:cxnLst/>
            <a:rect l="l" t="t" r="r" b="b"/>
            <a:pathLst>
              <a:path w="71754" h="15239">
                <a:moveTo>
                  <a:pt x="71627" y="0"/>
                </a:moveTo>
                <a:lnTo>
                  <a:pt x="0" y="0"/>
                </a:lnTo>
                <a:lnTo>
                  <a:pt x="0" y="15239"/>
                </a:lnTo>
                <a:lnTo>
                  <a:pt x="71627" y="15239"/>
                </a:lnTo>
                <a:lnTo>
                  <a:pt x="71627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7055" y="1211960"/>
            <a:ext cx="8217534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  <a:buClr>
                <a:srgbClr val="D16147"/>
              </a:buClr>
              <a:buSzPct val="85416"/>
              <a:buFont typeface="Segoe UI Symbol"/>
              <a:buChar char="⚫"/>
              <a:tabLst>
                <a:tab pos="285115" algn="l"/>
                <a:tab pos="285750" algn="l"/>
                <a:tab pos="4398010" algn="l"/>
              </a:tabLst>
            </a:pPr>
            <a:r>
              <a:rPr sz="2400" spc="-5" dirty="0">
                <a:latin typeface="Georgia"/>
                <a:cs typeface="Georgia"/>
              </a:rPr>
              <a:t>Dinanzi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un campo di possibili decisioni, l'esito negativo </a:t>
            </a:r>
            <a:r>
              <a:rPr sz="2400" dirty="0">
                <a:latin typeface="Georgia"/>
                <a:cs typeface="Georgia"/>
              </a:rPr>
              <a:t> relativo ad </a:t>
            </a:r>
            <a:r>
              <a:rPr sz="2400" spc="-5" dirty="0">
                <a:latin typeface="Georgia"/>
                <a:cs typeface="Georgia"/>
              </a:rPr>
              <a:t>una di esse produrrà una</a:t>
            </a:r>
            <a:r>
              <a:rPr sz="2400" spc="-5" dirty="0">
                <a:solidFill>
                  <a:srgbClr val="009999"/>
                </a:solid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2"/>
              </a:rPr>
              <a:t>sensazione</a:t>
            </a:r>
            <a:r>
              <a:rPr sz="2400" spc="-5" dirty="0">
                <a:solidFill>
                  <a:srgbClr val="009999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2400" spc="-5" dirty="0">
                <a:latin typeface="Georgia"/>
                <a:cs typeface="Georgia"/>
              </a:rPr>
              <a:t>spiacevole, </a:t>
            </a:r>
            <a:r>
              <a:rPr sz="2400" spc="-56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somatica, che contrassegnerà un'immagine: </a:t>
            </a:r>
            <a:r>
              <a:rPr sz="2400" dirty="0">
                <a:latin typeface="Georgia"/>
                <a:cs typeface="Georgia"/>
              </a:rPr>
              <a:t>il marcatore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somatico. </a:t>
            </a:r>
            <a:r>
              <a:rPr sz="2400" dirty="0">
                <a:latin typeface="Georgia"/>
                <a:cs typeface="Georgia"/>
              </a:rPr>
              <a:t>La </a:t>
            </a:r>
            <a:r>
              <a:rPr sz="2400" spc="-5" dirty="0">
                <a:latin typeface="Georgia"/>
                <a:cs typeface="Georgia"/>
              </a:rPr>
              <a:t>teoria di Damasio stabilisce che </a:t>
            </a:r>
            <a:r>
              <a:rPr sz="2400" dirty="0">
                <a:latin typeface="Georgia"/>
                <a:cs typeface="Georgia"/>
              </a:rPr>
              <a:t>ruolo </a:t>
            </a:r>
            <a:r>
              <a:rPr sz="2400" spc="-5" dirty="0">
                <a:latin typeface="Georgia"/>
                <a:cs typeface="Georgia"/>
              </a:rPr>
              <a:t>del </a:t>
            </a:r>
            <a:r>
              <a:rPr sz="2400" dirty="0">
                <a:latin typeface="Georgia"/>
                <a:cs typeface="Georgia"/>
              </a:rPr>
              <a:t> marcatore </a:t>
            </a:r>
            <a:r>
              <a:rPr sz="2400" spc="-5" dirty="0">
                <a:latin typeface="Georgia"/>
                <a:cs typeface="Georgia"/>
              </a:rPr>
              <a:t>somatico sia </a:t>
            </a:r>
            <a:r>
              <a:rPr sz="2400" dirty="0">
                <a:latin typeface="Georgia"/>
                <a:cs typeface="Georgia"/>
              </a:rPr>
              <a:t>quello </a:t>
            </a:r>
            <a:r>
              <a:rPr sz="2400" spc="-5" dirty="0">
                <a:latin typeface="Georgia"/>
                <a:cs typeface="Georgia"/>
              </a:rPr>
              <a:t>di forzare l'attenzione </a:t>
            </a:r>
            <a:r>
              <a:rPr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sull'esito negativo </a:t>
            </a:r>
            <a:r>
              <a:rPr sz="2400" dirty="0">
                <a:latin typeface="Georgia"/>
                <a:cs typeface="Georgia"/>
              </a:rPr>
              <a:t>al quale </a:t>
            </a:r>
            <a:r>
              <a:rPr sz="2400" spc="-5" dirty="0">
                <a:latin typeface="Georgia"/>
                <a:cs typeface="Georgia"/>
              </a:rPr>
              <a:t>può condurre una certa azione, </a:t>
            </a:r>
            <a:r>
              <a:rPr sz="2400" dirty="0">
                <a:latin typeface="Georgia"/>
                <a:cs typeface="Georgia"/>
              </a:rPr>
              <a:t> agendo </a:t>
            </a:r>
            <a:r>
              <a:rPr sz="2400" spc="-5" dirty="0">
                <a:latin typeface="Georgia"/>
                <a:cs typeface="Georgia"/>
              </a:rPr>
              <a:t>come un segnale </a:t>
            </a:r>
            <a:r>
              <a:rPr sz="2400" dirty="0">
                <a:latin typeface="Georgia"/>
                <a:cs typeface="Georgia"/>
              </a:rPr>
              <a:t>automatico </a:t>
            </a:r>
            <a:r>
              <a:rPr sz="2400" spc="-5" dirty="0">
                <a:latin typeface="Georgia"/>
                <a:cs typeface="Georgia"/>
              </a:rPr>
              <a:t>d'allarme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restringendo notevolmente </a:t>
            </a:r>
            <a:r>
              <a:rPr sz="2400" spc="-5" dirty="0">
                <a:latin typeface="Georgia"/>
                <a:cs typeface="Georgia"/>
              </a:rPr>
              <a:t>la gamma di scelte possibili. </a:t>
            </a:r>
            <a:r>
              <a:rPr sz="2400" dirty="0">
                <a:latin typeface="Georgia"/>
                <a:cs typeface="Georgia"/>
              </a:rPr>
              <a:t>I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marcatori </a:t>
            </a:r>
            <a:r>
              <a:rPr sz="2400" spc="-5" dirty="0">
                <a:latin typeface="Georgia"/>
                <a:cs typeface="Georgia"/>
              </a:rPr>
              <a:t>somatici </a:t>
            </a:r>
            <a:r>
              <a:rPr sz="2400" dirty="0">
                <a:latin typeface="Georgia"/>
                <a:cs typeface="Georgia"/>
              </a:rPr>
              <a:t>renderebbero </a:t>
            </a:r>
            <a:r>
              <a:rPr sz="2400" spc="-5" dirty="0">
                <a:latin typeface="Georgia"/>
                <a:cs typeface="Georgia"/>
              </a:rPr>
              <a:t>così più efficiente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preciso </a:t>
            </a:r>
            <a:r>
              <a:rPr sz="2400" dirty="0">
                <a:latin typeface="Georgia"/>
                <a:cs typeface="Georgia"/>
              </a:rPr>
              <a:t>il </a:t>
            </a:r>
            <a:r>
              <a:rPr sz="2400" spc="-5" dirty="0">
                <a:latin typeface="Georgia"/>
                <a:cs typeface="Georgia"/>
              </a:rPr>
              <a:t>processo di decisione, </a:t>
            </a:r>
            <a:r>
              <a:rPr sz="2400" dirty="0">
                <a:latin typeface="Georgia"/>
                <a:cs typeface="Georgia"/>
              </a:rPr>
              <a:t>al </a:t>
            </a:r>
            <a:r>
              <a:rPr sz="2400" spc="-5" dirty="0">
                <a:latin typeface="Georgia"/>
                <a:cs typeface="Georgia"/>
              </a:rPr>
              <a:t>contrario la loro assenza </a:t>
            </a:r>
            <a:r>
              <a:rPr sz="2400" spc="-56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ne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ridurrà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tali caratteristiche.	Dovrebbe </a:t>
            </a:r>
            <a:r>
              <a:rPr sz="2400" dirty="0">
                <a:latin typeface="Georgia"/>
                <a:cs typeface="Georgia"/>
              </a:rPr>
              <a:t>risultare </a:t>
            </a:r>
            <a:r>
              <a:rPr sz="2400" spc="-5" dirty="0">
                <a:latin typeface="Georgia"/>
                <a:cs typeface="Georgia"/>
              </a:rPr>
              <a:t>così </a:t>
            </a:r>
            <a:r>
              <a:rPr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evidente l'associazione tra processi cosiddetti cognitivi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processi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chiamati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emotivi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63688" y="6368592"/>
            <a:ext cx="9652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2537" y="0"/>
            <a:ext cx="6748780" cy="6858000"/>
            <a:chOff x="1252537" y="0"/>
            <a:chExt cx="6748780" cy="6858000"/>
          </a:xfrm>
        </p:grpSpPr>
        <p:sp>
          <p:nvSpPr>
            <p:cNvPr id="4" name="object 4"/>
            <p:cNvSpPr/>
            <p:nvPr/>
          </p:nvSpPr>
          <p:spPr>
            <a:xfrm>
              <a:off x="1254925" y="0"/>
              <a:ext cx="6746240" cy="6858000"/>
            </a:xfrm>
            <a:custGeom>
              <a:avLst/>
              <a:gdLst/>
              <a:ahLst/>
              <a:cxnLst/>
              <a:rect l="l" t="t" r="r" b="b"/>
              <a:pathLst>
                <a:path w="6746240" h="6858000">
                  <a:moveTo>
                    <a:pt x="6624701" y="6388100"/>
                  </a:moveTo>
                  <a:lnTo>
                    <a:pt x="0" y="6388100"/>
                  </a:lnTo>
                  <a:lnTo>
                    <a:pt x="0" y="6697345"/>
                  </a:lnTo>
                  <a:lnTo>
                    <a:pt x="6624701" y="6697345"/>
                  </a:lnTo>
                  <a:lnTo>
                    <a:pt x="6624701" y="6388100"/>
                  </a:lnTo>
                  <a:close/>
                </a:path>
                <a:path w="6746240" h="6858000">
                  <a:moveTo>
                    <a:pt x="6746075" y="0"/>
                  </a:moveTo>
                  <a:lnTo>
                    <a:pt x="6631775" y="0"/>
                  </a:lnTo>
                  <a:lnTo>
                    <a:pt x="6631775" y="6858000"/>
                  </a:lnTo>
                  <a:lnTo>
                    <a:pt x="6746075" y="6858000"/>
                  </a:lnTo>
                  <a:lnTo>
                    <a:pt x="6746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7300" y="155574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04314" y="935812"/>
            <a:ext cx="583247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Emozioni</a:t>
            </a:r>
            <a:r>
              <a:rPr sz="3300" spc="-20" dirty="0"/>
              <a:t> </a:t>
            </a:r>
            <a:r>
              <a:rPr sz="3300" dirty="0"/>
              <a:t>e</a:t>
            </a:r>
            <a:r>
              <a:rPr sz="3300" spc="30" dirty="0"/>
              <a:t> </a:t>
            </a:r>
            <a:r>
              <a:rPr sz="3300" spc="-5" dirty="0"/>
              <a:t>processi</a:t>
            </a:r>
            <a:r>
              <a:rPr sz="3300" spc="-80" dirty="0"/>
              <a:t> </a:t>
            </a:r>
            <a:r>
              <a:rPr sz="3300" spc="-10" dirty="0"/>
              <a:t>decisionali</a:t>
            </a:r>
            <a:endParaRPr sz="3300"/>
          </a:p>
        </p:txBody>
      </p:sp>
      <p:sp>
        <p:nvSpPr>
          <p:cNvPr id="10" name="object 10"/>
          <p:cNvSpPr txBox="1"/>
          <p:nvPr/>
        </p:nvSpPr>
        <p:spPr>
          <a:xfrm>
            <a:off x="1428369" y="1538985"/>
            <a:ext cx="404241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indent="-273050">
              <a:lnSpc>
                <a:spcPct val="100000"/>
              </a:lnSpc>
              <a:spcBef>
                <a:spcPts val="100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sz="2700" spc="-5" dirty="0">
                <a:latin typeface="Georgia"/>
                <a:cs typeface="Georgia"/>
              </a:rPr>
              <a:t>Ruolo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della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spc="-20" dirty="0">
                <a:latin typeface="Georgia"/>
                <a:cs typeface="Georgia"/>
              </a:rPr>
              <a:t>farmacologia</a:t>
            </a:r>
            <a:endParaRPr sz="27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16147"/>
              </a:buClr>
              <a:buFont typeface="Segoe UI Symbol"/>
              <a:buChar char="⚫"/>
            </a:pPr>
            <a:endParaRPr sz="4100">
              <a:latin typeface="Georgia"/>
              <a:cs typeface="Georgia"/>
            </a:endParaRPr>
          </a:p>
          <a:p>
            <a:pPr marL="285115" marR="392430" indent="-273050">
              <a:lnSpc>
                <a:spcPct val="100000"/>
              </a:lnSpc>
              <a:spcBef>
                <a:spcPts val="5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sz="2700" spc="-5" dirty="0">
                <a:latin typeface="Georgia"/>
                <a:cs typeface="Georgia"/>
              </a:rPr>
              <a:t>Ruolo</a:t>
            </a:r>
            <a:r>
              <a:rPr sz="2700" spc="-7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spc="-15" dirty="0">
                <a:latin typeface="Georgia"/>
                <a:cs typeface="Georgia"/>
              </a:rPr>
              <a:t>sociale</a:t>
            </a:r>
            <a:r>
              <a:rPr sz="2700" spc="-4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nella </a:t>
            </a:r>
            <a:r>
              <a:rPr sz="2700" spc="-63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modificazione</a:t>
            </a:r>
            <a:endParaRPr sz="27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48193" y="6368592"/>
            <a:ext cx="11747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2</a:t>
            </a:r>
            <a:endParaRPr sz="1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9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2489</Words>
  <Application>Microsoft Office PowerPoint</Application>
  <PresentationFormat>Presentazione su schermo (4:3)</PresentationFormat>
  <Paragraphs>174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42" baseType="lpstr">
      <vt:lpstr>Agency FB</vt:lpstr>
      <vt:lpstr>Arial</vt:lpstr>
      <vt:lpstr>Calibri</vt:lpstr>
      <vt:lpstr>Cambria</vt:lpstr>
      <vt:lpstr>Georgia</vt:lpstr>
      <vt:lpstr>Microsoft Sans Serif</vt:lpstr>
      <vt:lpstr>Segoe UI Symbol</vt:lpstr>
      <vt:lpstr>Tahoma</vt:lpstr>
      <vt:lpstr>Times New Roman</vt:lpstr>
      <vt:lpstr>Wingdings</vt:lpstr>
      <vt:lpstr>Office Theme</vt:lpstr>
      <vt:lpstr>Presentazione standard di PowerPoint</vt:lpstr>
      <vt:lpstr>Presentazione standard di PowerPoint</vt:lpstr>
      <vt:lpstr>IDENTITA’</vt:lpstr>
      <vt:lpstr>Presentazione standard di PowerPoint</vt:lpstr>
      <vt:lpstr>Presentazione standard di PowerPoint</vt:lpstr>
      <vt:lpstr>Il cervello …il luogo delle emozioni e dei processi decisionali</vt:lpstr>
      <vt:lpstr>Emozioni e processi decisionali</vt:lpstr>
      <vt:lpstr>Marcatore somatico</vt:lpstr>
      <vt:lpstr>Emozioni e processi decisionali</vt:lpstr>
      <vt:lpstr>Presentazione standard di PowerPoint</vt:lpstr>
      <vt:lpstr>Identità</vt:lpstr>
      <vt:lpstr>Un nuovo modello (Crocetti  e Meeus, 2006)….</vt:lpstr>
      <vt:lpstr>Riflettori e illusioni esercitazione: resoconto pubblico, quali emozioni ha/hai provato?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Discrepanze del Sé</vt:lpstr>
      <vt:lpstr>Le emozioni coscienti del Sé</vt:lpstr>
      <vt:lpstr>Teoria del confronto sociale  [Festinger, 1954]</vt:lpstr>
      <vt:lpstr>Presentazione standard di PowerPoint</vt:lpstr>
      <vt:lpstr>La psicologia ambientale e  l’attaccamento ai luoghi</vt:lpstr>
      <vt:lpstr>Presentazione standard di PowerPoint</vt:lpstr>
      <vt:lpstr>Virtual place identity?</vt:lpstr>
      <vt:lpstr>Presentazione standard di PowerPoint</vt:lpstr>
      <vt:lpstr>Riferimenti teorici  efficacia personale e collettiva</vt:lpstr>
      <vt:lpstr>Presentazione standard di PowerPoint</vt:lpstr>
      <vt:lpstr>II fattore ospitaIità è Ia somma di eIementi  che riguardano tutte Ie reIazioni che iI turista  stabiIisce neI periodo di permanenza.</vt:lpstr>
      <vt:lpstr>eIementi dell’accoglienza/ospitalità: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percezione del ruolo politico del loro impegno nei giovani volontari</dc:title>
  <dc:creator>user1</dc:creator>
  <cp:lastModifiedBy>alessandra.fermani@unimc.it</cp:lastModifiedBy>
  <cp:revision>8</cp:revision>
  <dcterms:created xsi:type="dcterms:W3CDTF">2022-02-21T06:54:26Z</dcterms:created>
  <dcterms:modified xsi:type="dcterms:W3CDTF">2023-02-26T17:35:03Z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2022-02-21T00:00:00Z</vt:filetime>
  </property>
</Properties>
</file>