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2/26/2023</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2/26/2023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2/26/2023</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2/26/2023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2/26/2023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2/26/2023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p>
            <a:fld id="{1CF131DD-A141-4471-BCF9-C6073EDD7E20}" type="datetimeFigureOut">
              <a:rPr lang="en-US" dirty="0"/>
              <a:t>2/26/2023</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2/26/2023</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2/26/2023</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BE1CC4-4912-40FE-9A4E-18B0EA889D04}"/>
              </a:ext>
            </a:extLst>
          </p:cNvPr>
          <p:cNvSpPr>
            <a:spLocks noGrp="1"/>
          </p:cNvSpPr>
          <p:nvPr>
            <p:ph type="ctrTitle"/>
          </p:nvPr>
        </p:nvSpPr>
        <p:spPr/>
        <p:txBody>
          <a:bodyPr/>
          <a:lstStyle/>
          <a:p>
            <a:r>
              <a:rPr lang="it-IT" dirty="0"/>
              <a:t>LA STORIA DELLA PSICOLOGIA AMBIENTALE</a:t>
            </a:r>
          </a:p>
        </p:txBody>
      </p:sp>
      <p:sp>
        <p:nvSpPr>
          <p:cNvPr id="3" name="Sottotitolo 2">
            <a:extLst>
              <a:ext uri="{FF2B5EF4-FFF2-40B4-BE49-F238E27FC236}">
                <a16:creationId xmlns:a16="http://schemas.microsoft.com/office/drawing/2014/main" id="{73D00F38-5D58-41CC-9B4E-9911BC09D197}"/>
              </a:ext>
            </a:extLst>
          </p:cNvPr>
          <p:cNvSpPr>
            <a:spLocks noGrp="1"/>
          </p:cNvSpPr>
          <p:nvPr>
            <p:ph type="subTitle" idx="1"/>
          </p:nvPr>
        </p:nvSpPr>
        <p:spPr/>
        <p:txBody>
          <a:bodyPr>
            <a:normAutofit fontScale="92500" lnSpcReduction="20000"/>
          </a:bodyPr>
          <a:lstStyle/>
          <a:p>
            <a:r>
              <a:rPr lang="it-IT" dirty="0"/>
              <a:t>Alessandra Fermani</a:t>
            </a:r>
          </a:p>
          <a:p>
            <a:r>
              <a:rPr lang="it-IT" dirty="0" err="1"/>
              <a:t>Unimc</a:t>
            </a:r>
            <a:endParaRPr lang="it-IT" dirty="0"/>
          </a:p>
          <a:p>
            <a:endParaRPr lang="it-IT" dirty="0"/>
          </a:p>
          <a:p>
            <a:endParaRPr lang="it-IT" dirty="0"/>
          </a:p>
        </p:txBody>
      </p:sp>
    </p:spTree>
    <p:extLst>
      <p:ext uri="{BB962C8B-B14F-4D97-AF65-F5344CB8AC3E}">
        <p14:creationId xmlns:p14="http://schemas.microsoft.com/office/powerpoint/2010/main" val="523947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E227C9-D4CF-405E-8EDE-4EAA4BAC9CEA}"/>
              </a:ext>
            </a:extLst>
          </p:cNvPr>
          <p:cNvSpPr>
            <a:spLocks noGrp="1"/>
          </p:cNvSpPr>
          <p:nvPr>
            <p:ph type="title"/>
          </p:nvPr>
        </p:nvSpPr>
        <p:spPr/>
        <p:txBody>
          <a:bodyPr/>
          <a:lstStyle/>
          <a:p>
            <a:r>
              <a:rPr lang="it-IT" dirty="0"/>
              <a:t>Risultati delle ricerche</a:t>
            </a:r>
          </a:p>
        </p:txBody>
      </p:sp>
      <p:sp>
        <p:nvSpPr>
          <p:cNvPr id="3" name="Segnaposto contenuto 2">
            <a:extLst>
              <a:ext uri="{FF2B5EF4-FFF2-40B4-BE49-F238E27FC236}">
                <a16:creationId xmlns:a16="http://schemas.microsoft.com/office/drawing/2014/main" id="{F0E29E24-AF93-4B70-AF93-223A63CCFCED}"/>
              </a:ext>
            </a:extLst>
          </p:cNvPr>
          <p:cNvSpPr>
            <a:spLocks noGrp="1"/>
          </p:cNvSpPr>
          <p:nvPr>
            <p:ph idx="1"/>
          </p:nvPr>
        </p:nvSpPr>
        <p:spPr/>
        <p:txBody>
          <a:bodyPr>
            <a:normAutofit fontScale="85000" lnSpcReduction="10000"/>
          </a:bodyPr>
          <a:lstStyle/>
          <a:p>
            <a:r>
              <a:rPr lang="it-IT" dirty="0" err="1"/>
              <a:t>Maass</a:t>
            </a:r>
            <a:r>
              <a:rPr lang="it-IT" dirty="0"/>
              <a:t> e </a:t>
            </a:r>
            <a:r>
              <a:rPr lang="it-IT" dirty="0" err="1"/>
              <a:t>coll</a:t>
            </a:r>
            <a:r>
              <a:rPr lang="it-IT" dirty="0"/>
              <a:t>. Dimostrano che una edilizia tradizionale per i terremotati (ex non i container) può migliorare attaccamento e  soddisfazione per l’abitazione</a:t>
            </a:r>
          </a:p>
          <a:p>
            <a:r>
              <a:rPr lang="it-IT" dirty="0"/>
              <a:t>In fabbrica la diminuzione del rumore aumenta la soddisfazione per il lavoro, il benessere psicofisico e l’identificazione con l’azienda </a:t>
            </a:r>
          </a:p>
          <a:p>
            <a:r>
              <a:rPr lang="it-IT" dirty="0"/>
              <a:t>Particolari architettonici hanno un impatto sull’utenza non solo a livello affettivo e sociale ma anche a livello cognitivo (tribunali, ospedali, università in palazzi giudicati meno belli inducono pessimismo)</a:t>
            </a:r>
          </a:p>
          <a:p>
            <a:r>
              <a:rPr lang="it-IT" dirty="0"/>
              <a:t>Zucco constata che, strutturando un percorso di orto botanico, si può far apprendere con il solo olfatto o che il cattivo odore dell’inquinamento può causare malessere .</a:t>
            </a:r>
          </a:p>
          <a:p>
            <a:r>
              <a:rPr lang="it-IT" dirty="0"/>
              <a:t>Il verde viene studiato come fonte di benessere dall’Università di Verona</a:t>
            </a:r>
          </a:p>
          <a:p>
            <a:r>
              <a:rPr lang="it-IT" dirty="0"/>
              <a:t>Olivero studia i luoghi commerciali  e i comportamenti di acquisto</a:t>
            </a:r>
          </a:p>
          <a:p>
            <a:r>
              <a:rPr lang="it-IT" dirty="0"/>
              <a:t>Galli  e Fasanelli ricercano relativamente a come le riconversioni di aree urbane hanno un impatto </a:t>
            </a:r>
          </a:p>
          <a:p>
            <a:r>
              <a:rPr lang="it-IT" dirty="0"/>
              <a:t>Ci sono poi studi sui musei sull’educazione scientifica ambientale e  sui comportamenti pro ambientali</a:t>
            </a:r>
          </a:p>
          <a:p>
            <a:r>
              <a:rPr lang="it-IT" dirty="0" err="1"/>
              <a:t>Maass</a:t>
            </a:r>
            <a:r>
              <a:rPr lang="it-IT" dirty="0"/>
              <a:t>: i bambini in centri storici senza macchine (Venezia) sono più autonomi</a:t>
            </a:r>
          </a:p>
        </p:txBody>
      </p:sp>
    </p:spTree>
    <p:extLst>
      <p:ext uri="{BB962C8B-B14F-4D97-AF65-F5344CB8AC3E}">
        <p14:creationId xmlns:p14="http://schemas.microsoft.com/office/powerpoint/2010/main" val="1993958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C41A3F-6CED-46BC-B1CB-E7313177D0A3}"/>
              </a:ext>
            </a:extLst>
          </p:cNvPr>
          <p:cNvSpPr>
            <a:spLocks noGrp="1"/>
          </p:cNvSpPr>
          <p:nvPr>
            <p:ph type="title"/>
          </p:nvPr>
        </p:nvSpPr>
        <p:spPr/>
        <p:txBody>
          <a:bodyPr/>
          <a:lstStyle/>
          <a:p>
            <a:r>
              <a:rPr lang="it-IT" dirty="0"/>
              <a:t>Terza missione</a:t>
            </a:r>
          </a:p>
        </p:txBody>
      </p:sp>
      <p:sp>
        <p:nvSpPr>
          <p:cNvPr id="3" name="Segnaposto contenuto 2">
            <a:extLst>
              <a:ext uri="{FF2B5EF4-FFF2-40B4-BE49-F238E27FC236}">
                <a16:creationId xmlns:a16="http://schemas.microsoft.com/office/drawing/2014/main" id="{0356D876-A2BF-4D82-96DF-C8D0D4023CE6}"/>
              </a:ext>
            </a:extLst>
          </p:cNvPr>
          <p:cNvSpPr>
            <a:spLocks noGrp="1"/>
          </p:cNvSpPr>
          <p:nvPr>
            <p:ph idx="1"/>
          </p:nvPr>
        </p:nvSpPr>
        <p:spPr/>
        <p:txBody>
          <a:bodyPr>
            <a:normAutofit fontScale="85000" lnSpcReduction="20000"/>
          </a:bodyPr>
          <a:lstStyle/>
          <a:p>
            <a:r>
              <a:rPr lang="it-IT" dirty="0"/>
              <a:t>Ambienti tecnologici </a:t>
            </a:r>
          </a:p>
          <a:p>
            <a:r>
              <a:rPr lang="it-IT" dirty="0"/>
              <a:t>Aspetti di sistemi di videoconferenza</a:t>
            </a:r>
          </a:p>
          <a:p>
            <a:r>
              <a:rPr lang="it-IT" dirty="0"/>
              <a:t>Oggi la DAD</a:t>
            </a:r>
          </a:p>
          <a:p>
            <a:r>
              <a:rPr lang="it-IT" dirty="0"/>
              <a:t>Iniziano le collaborazioni con gli enti (ospedali- Meyer, comuni come Roma </a:t>
            </a:r>
            <a:r>
              <a:rPr lang="it-IT" dirty="0" err="1"/>
              <a:t>ecc</a:t>
            </a:r>
            <a:r>
              <a:rPr lang="it-IT" dirty="0"/>
              <a:t>…)</a:t>
            </a:r>
          </a:p>
          <a:p>
            <a:r>
              <a:rPr lang="it-IT" dirty="0"/>
              <a:t>Valutazione di efficacia di programmi di educazione ambientale nelle scuole e studio delle caratteristiche migliori dei luoghi di apprendimento</a:t>
            </a:r>
          </a:p>
          <a:p>
            <a:r>
              <a:rPr lang="it-IT" dirty="0"/>
              <a:t>Validazione di scale per la valutazione</a:t>
            </a:r>
          </a:p>
          <a:p>
            <a:r>
              <a:rPr lang="it-IT" dirty="0"/>
              <a:t>Il Parco del Cilento finanzia una ricerca sulla rigenerazione psicologica nel contatto con la natura cercando di generare una identificazione e senso di appartenenza con il luogo</a:t>
            </a:r>
          </a:p>
          <a:p>
            <a:r>
              <a:rPr lang="it-IT" dirty="0"/>
              <a:t>Studi sulla sicurezza nel traffico e gli stili di guida o caratteristiche di personalità. Psicologia del traffico in convenzione con la Polizia</a:t>
            </a:r>
          </a:p>
          <a:p>
            <a:r>
              <a:rPr lang="it-IT" dirty="0"/>
              <a:t>Richi ambientali. Sviluppo Marche spa sottoscrive una convenzione per lo studio e lo sviluppo dell’energia sostenibile in Italia</a:t>
            </a:r>
          </a:p>
          <a:p>
            <a:r>
              <a:rPr lang="it-IT" dirty="0"/>
              <a:t>Zamperini studia i luoghi della memoria e il ricordo di eventi violenti</a:t>
            </a:r>
          </a:p>
          <a:p>
            <a:endParaRPr lang="it-IT" dirty="0"/>
          </a:p>
        </p:txBody>
      </p:sp>
    </p:spTree>
    <p:extLst>
      <p:ext uri="{BB962C8B-B14F-4D97-AF65-F5344CB8AC3E}">
        <p14:creationId xmlns:p14="http://schemas.microsoft.com/office/powerpoint/2010/main" val="73549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4154C6-2065-4843-BE25-CEEA2817B7EE}"/>
              </a:ext>
            </a:extLst>
          </p:cNvPr>
          <p:cNvSpPr>
            <a:spLocks noGrp="1"/>
          </p:cNvSpPr>
          <p:nvPr>
            <p:ph type="title"/>
          </p:nvPr>
        </p:nvSpPr>
        <p:spPr/>
        <p:txBody>
          <a:bodyPr/>
          <a:lstStyle/>
          <a:p>
            <a:r>
              <a:rPr lang="it-IT" dirty="0"/>
              <a:t>ESERCITAZIONE</a:t>
            </a:r>
          </a:p>
        </p:txBody>
      </p:sp>
      <p:sp>
        <p:nvSpPr>
          <p:cNvPr id="3" name="Segnaposto contenuto 2">
            <a:extLst>
              <a:ext uri="{FF2B5EF4-FFF2-40B4-BE49-F238E27FC236}">
                <a16:creationId xmlns:a16="http://schemas.microsoft.com/office/drawing/2014/main" id="{93A12DAD-C296-4EEC-8419-6A1BCA74C4F5}"/>
              </a:ext>
            </a:extLst>
          </p:cNvPr>
          <p:cNvSpPr>
            <a:spLocks noGrp="1"/>
          </p:cNvSpPr>
          <p:nvPr>
            <p:ph idx="1"/>
          </p:nvPr>
        </p:nvSpPr>
        <p:spPr/>
        <p:txBody>
          <a:bodyPr/>
          <a:lstStyle/>
          <a:p>
            <a:r>
              <a:rPr lang="it-IT" dirty="0"/>
              <a:t>Vedere sito della città dei bambini…come è strutturato il sito, che tipo di comunicazione possiamo rintracciare?</a:t>
            </a:r>
          </a:p>
          <a:p>
            <a:r>
              <a:rPr lang="it-IT" dirty="0"/>
              <a:t>Quali potrebbero essere secondo voi le principali linee di sviluppo della Psicologia Ambientale?</a:t>
            </a:r>
          </a:p>
          <a:p>
            <a:r>
              <a:rPr lang="it-IT" dirty="0"/>
              <a:t>Quali sono i temi «caldi» che oggi dovrebbe affrontare </a:t>
            </a:r>
            <a:r>
              <a:rPr lang="it-IT"/>
              <a:t>la Psicologia </a:t>
            </a:r>
            <a:r>
              <a:rPr lang="it-IT" dirty="0"/>
              <a:t>A</a:t>
            </a:r>
            <a:r>
              <a:rPr lang="it-IT"/>
              <a:t>mbientale</a:t>
            </a:r>
            <a:r>
              <a:rPr lang="it-IT" dirty="0"/>
              <a:t>?</a:t>
            </a:r>
          </a:p>
          <a:p>
            <a:endParaRPr lang="it-IT" dirty="0"/>
          </a:p>
        </p:txBody>
      </p:sp>
    </p:spTree>
    <p:extLst>
      <p:ext uri="{BB962C8B-B14F-4D97-AF65-F5344CB8AC3E}">
        <p14:creationId xmlns:p14="http://schemas.microsoft.com/office/powerpoint/2010/main" val="433588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9A4ACA-1C10-44FC-B18F-E360A31040CC}"/>
              </a:ext>
            </a:extLst>
          </p:cNvPr>
          <p:cNvSpPr>
            <a:spLocks noGrp="1"/>
          </p:cNvSpPr>
          <p:nvPr>
            <p:ph type="title"/>
          </p:nvPr>
        </p:nvSpPr>
        <p:spPr/>
        <p:txBody>
          <a:bodyPr>
            <a:normAutofit/>
          </a:bodyPr>
          <a:lstStyle/>
          <a:p>
            <a:r>
              <a:rPr lang="it-IT" sz="2000" b="0" i="0" dirty="0">
                <a:solidFill>
                  <a:srgbClr val="222222"/>
                </a:solidFill>
                <a:effectLst/>
                <a:latin typeface="Arial" panose="020B0604020202020204" pitchFamily="34" charset="0"/>
              </a:rPr>
              <a:t>Bonaiuto, M. (2017). La psicologia ambientale in Italia: evoluzione storica e prospettive di sviluppo. </a:t>
            </a:r>
            <a:r>
              <a:rPr lang="it-IT" sz="2000" b="0" i="1" dirty="0">
                <a:solidFill>
                  <a:srgbClr val="222222"/>
                </a:solidFill>
                <a:effectLst/>
                <a:latin typeface="Arial" panose="020B0604020202020204" pitchFamily="34" charset="0"/>
              </a:rPr>
              <a:t>Giornale italiano di Psicologia</a:t>
            </a:r>
            <a:r>
              <a:rPr lang="it-IT" sz="2000" b="0" i="0" dirty="0">
                <a:solidFill>
                  <a:srgbClr val="222222"/>
                </a:solidFill>
                <a:effectLst/>
                <a:latin typeface="Arial" panose="020B0604020202020204" pitchFamily="34" charset="0"/>
              </a:rPr>
              <a:t>, </a:t>
            </a:r>
            <a:r>
              <a:rPr lang="it-IT" sz="2000" b="0" i="1" dirty="0">
                <a:solidFill>
                  <a:srgbClr val="222222"/>
                </a:solidFill>
                <a:effectLst/>
                <a:latin typeface="Arial" panose="020B0604020202020204" pitchFamily="34" charset="0"/>
              </a:rPr>
              <a:t>44</a:t>
            </a:r>
            <a:r>
              <a:rPr lang="it-IT" sz="2000" b="0" i="0" dirty="0">
                <a:solidFill>
                  <a:srgbClr val="222222"/>
                </a:solidFill>
                <a:effectLst/>
                <a:latin typeface="Arial" panose="020B0604020202020204" pitchFamily="34" charset="0"/>
              </a:rPr>
              <a:t>(1), 9-50.</a:t>
            </a:r>
            <a:endParaRPr lang="it-IT" sz="2000" dirty="0"/>
          </a:p>
        </p:txBody>
      </p:sp>
      <p:sp>
        <p:nvSpPr>
          <p:cNvPr id="3" name="Segnaposto contenuto 2">
            <a:extLst>
              <a:ext uri="{FF2B5EF4-FFF2-40B4-BE49-F238E27FC236}">
                <a16:creationId xmlns:a16="http://schemas.microsoft.com/office/drawing/2014/main" id="{751C7A76-C12E-4F6C-9F82-1A5B3049D431}"/>
              </a:ext>
            </a:extLst>
          </p:cNvPr>
          <p:cNvSpPr>
            <a:spLocks noGrp="1"/>
          </p:cNvSpPr>
          <p:nvPr>
            <p:ph idx="1"/>
          </p:nvPr>
        </p:nvSpPr>
        <p:spPr/>
        <p:txBody>
          <a:bodyPr/>
          <a:lstStyle/>
          <a:p>
            <a:r>
              <a:rPr lang="it-IT" dirty="0"/>
              <a:t>Temi della Psicologia ambientale sono: aspetti naturali dell’ambiente e aspetti artificiali creati dall’umanità</a:t>
            </a:r>
          </a:p>
          <a:p>
            <a:r>
              <a:rPr lang="it-IT" dirty="0"/>
              <a:t>L’interesse affonda le radici nell’antichità basta citare il settore d’indagine noto come  Geologia mitica (esaminare le memorie dei fenomeni geologici, ad esempio, può servire  a valutare gli attuali disastri naturali)</a:t>
            </a:r>
          </a:p>
          <a:p>
            <a:r>
              <a:rPr lang="it-IT" dirty="0"/>
              <a:t>Il rischio è uno dei temi più studiati e tra i fattori le alluvioni, i diluvi </a:t>
            </a:r>
            <a:r>
              <a:rPr lang="it-IT" dirty="0" err="1"/>
              <a:t>ecc</a:t>
            </a:r>
            <a:r>
              <a:rPr lang="it-IT" dirty="0"/>
              <a:t>… (un terzo dei disastri ambientali) sono i pericoli naturali più indagati</a:t>
            </a:r>
          </a:p>
          <a:p>
            <a:r>
              <a:rPr lang="it-IT" dirty="0"/>
              <a:t>81,9% dei comuni italiani sono esposti ad allagamenti con perdite economiche e, soprattutto, di vite umane</a:t>
            </a:r>
          </a:p>
          <a:p>
            <a:r>
              <a:rPr lang="it-IT" dirty="0"/>
              <a:t>L’interdisciplinarietà è la chiave di volta degli studi e coinvolge politica, religione (enciclica «Laudato </a:t>
            </a:r>
            <a:r>
              <a:rPr lang="it-IT" dirty="0" err="1"/>
              <a:t>si’</a:t>
            </a:r>
            <a:r>
              <a:rPr lang="it-IT" dirty="0"/>
              <a:t>» del 2015 di Papa Francesco dedicata al rapporto persona e ambiente)geologia, psicologia, architettura, ingegneria </a:t>
            </a:r>
            <a:r>
              <a:rPr lang="it-IT" dirty="0" err="1"/>
              <a:t>ecc</a:t>
            </a:r>
            <a:r>
              <a:rPr lang="it-IT" dirty="0"/>
              <a:t>…</a:t>
            </a:r>
          </a:p>
          <a:p>
            <a:endParaRPr lang="it-IT" dirty="0"/>
          </a:p>
          <a:p>
            <a:endParaRPr lang="it-IT" dirty="0"/>
          </a:p>
        </p:txBody>
      </p:sp>
    </p:spTree>
    <p:extLst>
      <p:ext uri="{BB962C8B-B14F-4D97-AF65-F5344CB8AC3E}">
        <p14:creationId xmlns:p14="http://schemas.microsoft.com/office/powerpoint/2010/main" val="2672388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50A705-AFEE-4155-BB0D-D23067A9A19D}"/>
              </a:ext>
            </a:extLst>
          </p:cNvPr>
          <p:cNvSpPr>
            <a:spLocks noGrp="1"/>
          </p:cNvSpPr>
          <p:nvPr>
            <p:ph type="title"/>
          </p:nvPr>
        </p:nvSpPr>
        <p:spPr/>
        <p:txBody>
          <a:bodyPr/>
          <a:lstStyle/>
          <a:p>
            <a:r>
              <a:rPr lang="it-IT" dirty="0"/>
              <a:t>Lewin e </a:t>
            </a:r>
            <a:r>
              <a:rPr lang="it-IT" dirty="0" err="1"/>
              <a:t>Bronfenbrenner</a:t>
            </a:r>
            <a:endParaRPr lang="it-IT" dirty="0"/>
          </a:p>
        </p:txBody>
      </p:sp>
      <p:sp>
        <p:nvSpPr>
          <p:cNvPr id="3" name="Segnaposto contenuto 2">
            <a:extLst>
              <a:ext uri="{FF2B5EF4-FFF2-40B4-BE49-F238E27FC236}">
                <a16:creationId xmlns:a16="http://schemas.microsoft.com/office/drawing/2014/main" id="{ECBC80C3-8B2D-4941-A2E3-95D9D85B7592}"/>
              </a:ext>
            </a:extLst>
          </p:cNvPr>
          <p:cNvSpPr>
            <a:spLocks noGrp="1"/>
          </p:cNvSpPr>
          <p:nvPr>
            <p:ph idx="1"/>
          </p:nvPr>
        </p:nvSpPr>
        <p:spPr/>
        <p:txBody>
          <a:bodyPr/>
          <a:lstStyle/>
          <a:p>
            <a:r>
              <a:rPr lang="it-IT" dirty="0"/>
              <a:t>La psicologia ha dedicato a partire soprattutto dagli anni Sessanta una branca specifica allo studio  delle relazioni tra persona e ambiente considerato nelle sue caratteristiche sociali e spaziali</a:t>
            </a:r>
          </a:p>
          <a:p>
            <a:r>
              <a:rPr lang="it-IT" dirty="0"/>
              <a:t>Definiamo: studio psicologico delle relazioni – o transizioni in alcune occasioni -  tra le persone e l’ambiente fisico  sociale, con specifica attenzione 1 ai cambiamenti dell’ambiente sulle persone ; 2 ai cambiamenti indotti dalle persone sull’ambiente fisico sociale; 3 ai mutamenti storici (considerando la variabile temporale come in </a:t>
            </a:r>
            <a:r>
              <a:rPr lang="it-IT" dirty="0" err="1"/>
              <a:t>Bronfenbrenner</a:t>
            </a:r>
            <a:r>
              <a:rPr lang="it-IT" dirty="0"/>
              <a:t> - 1979)</a:t>
            </a:r>
          </a:p>
          <a:p>
            <a:r>
              <a:rPr lang="it-IT" dirty="0"/>
              <a:t>La Psicologia ambientale può essere applicata a vari contesti: ospedalieri, residenziali, museali, scolastici (es. come lo spazio scolastico incide sull’apprendimento, sulla sfera affettiva, relazionale, comportamentale, cognitiva del bambino? Ricerche Olandesi mostrano come uno spazio pulito inviti alla pulizia, uno sporco a condotte non sostenibili) </a:t>
            </a:r>
            <a:r>
              <a:rPr lang="it-IT" dirty="0" err="1"/>
              <a:t>ecc</a:t>
            </a:r>
            <a:r>
              <a:rPr lang="it-IT" dirty="0"/>
              <a:t>…</a:t>
            </a:r>
          </a:p>
        </p:txBody>
      </p:sp>
    </p:spTree>
    <p:extLst>
      <p:ext uri="{BB962C8B-B14F-4D97-AF65-F5344CB8AC3E}">
        <p14:creationId xmlns:p14="http://schemas.microsoft.com/office/powerpoint/2010/main" val="42751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FDFBC1-1F65-4D80-9835-F55D8A83896E}"/>
              </a:ext>
            </a:extLst>
          </p:cNvPr>
          <p:cNvSpPr>
            <a:spLocks noGrp="1"/>
          </p:cNvSpPr>
          <p:nvPr>
            <p:ph type="title"/>
          </p:nvPr>
        </p:nvSpPr>
        <p:spPr/>
        <p:txBody>
          <a:bodyPr>
            <a:normAutofit fontScale="90000"/>
          </a:bodyPr>
          <a:lstStyle/>
          <a:p>
            <a:r>
              <a:rPr lang="it-IT" dirty="0"/>
              <a:t>Evoluzione storica della Psicologia ambientale</a:t>
            </a:r>
          </a:p>
        </p:txBody>
      </p:sp>
      <p:sp>
        <p:nvSpPr>
          <p:cNvPr id="3" name="Segnaposto contenuto 2">
            <a:extLst>
              <a:ext uri="{FF2B5EF4-FFF2-40B4-BE49-F238E27FC236}">
                <a16:creationId xmlns:a16="http://schemas.microsoft.com/office/drawing/2014/main" id="{CF6C57AE-80BF-46B5-B9FB-5601EC1CBAFA}"/>
              </a:ext>
            </a:extLst>
          </p:cNvPr>
          <p:cNvSpPr>
            <a:spLocks noGrp="1"/>
          </p:cNvSpPr>
          <p:nvPr>
            <p:ph idx="1"/>
          </p:nvPr>
        </p:nvSpPr>
        <p:spPr/>
        <p:txBody>
          <a:bodyPr>
            <a:normAutofit fontScale="92500" lnSpcReduction="20000"/>
          </a:bodyPr>
          <a:lstStyle/>
          <a:p>
            <a:r>
              <a:rPr lang="it-IT" b="1" dirty="0">
                <a:solidFill>
                  <a:srgbClr val="FF0000"/>
                </a:solidFill>
              </a:rPr>
              <a:t>1 periodo </a:t>
            </a:r>
            <a:r>
              <a:rPr lang="it-IT" dirty="0"/>
              <a:t>anni Sessanta (prima ci sono sporadiche esperienze e del tutto isolate come quelle di Olivetti che cerca di realizzare progettazioni industriali multidisciplinari e sistemiche attente alle esperienze degli utenti). La storia romana già ci ha fatto vedere come la progettazione delle colonne fosse pensata per far capire al cittadino che stava avvicinandosi a un luogo sacro) gli psicologi si impegnano con altri professionisti alla riqualificazione o progettazione di edifici o dei luoghi urbani</a:t>
            </a:r>
          </a:p>
          <a:p>
            <a:r>
              <a:rPr lang="it-IT" dirty="0"/>
              <a:t>Paolo Bonaiuto in Emilia Romagna si occupa dei luoghi di gioco dei bambini per venire incontro alle esigenze dell’utenza</a:t>
            </a:r>
          </a:p>
          <a:p>
            <a:r>
              <a:rPr lang="it-IT" dirty="0" err="1"/>
              <a:t>Mirilia</a:t>
            </a:r>
            <a:r>
              <a:rPr lang="it-IT" dirty="0"/>
              <a:t> </a:t>
            </a:r>
            <a:r>
              <a:rPr lang="it-IT" dirty="0" err="1"/>
              <a:t>Bonnes</a:t>
            </a:r>
            <a:r>
              <a:rPr lang="it-IT" dirty="0"/>
              <a:t> a Roma collabora  con il CRESME (Centro ricerche economiche  e sociologiche nell’edilizia) per un primo studio si emozioni e atteggiamenti delle persone verso la propria casa </a:t>
            </a:r>
            <a:r>
              <a:rPr lang="it-IT" dirty="0">
                <a:highlight>
                  <a:srgbClr val="FFFF00"/>
                </a:highlight>
              </a:rPr>
              <a:t>(esercitazione per gli studenti : pensate a quali sono le vostre emozioni e scrivetele) </a:t>
            </a:r>
            <a:r>
              <a:rPr lang="it-IT" dirty="0"/>
              <a:t>poi sulla percezione del rumore e dell’isolamento acustico considerando le variabili psicologiche (es. consideriamo la percezione di  un rumore da parte di un turista in una albergo, di persone affette da alcune sindromi legate all’attenzione in una scuola o in qualsiasi luogo, di un residente in un luogo in cui si fanno manifestazioni o si apre una discoteca …). Tali studi coinvolsero architetti, esperti di statistica, sociologi, psicologi, esperti di beni culturali.</a:t>
            </a:r>
          </a:p>
          <a:p>
            <a:endParaRPr lang="it-IT" dirty="0">
              <a:highlight>
                <a:srgbClr val="FFFF00"/>
              </a:highlight>
            </a:endParaRPr>
          </a:p>
        </p:txBody>
      </p:sp>
    </p:spTree>
    <p:extLst>
      <p:ext uri="{BB962C8B-B14F-4D97-AF65-F5344CB8AC3E}">
        <p14:creationId xmlns:p14="http://schemas.microsoft.com/office/powerpoint/2010/main" val="514834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9E82B8E-77E8-4B0B-951C-89469D579C2C}"/>
              </a:ext>
            </a:extLst>
          </p:cNvPr>
          <p:cNvSpPr>
            <a:spLocks noGrp="1"/>
          </p:cNvSpPr>
          <p:nvPr>
            <p:ph idx="1"/>
          </p:nvPr>
        </p:nvSpPr>
        <p:spPr>
          <a:xfrm>
            <a:off x="577049" y="488272"/>
            <a:ext cx="10999433" cy="5814874"/>
          </a:xfrm>
        </p:spPr>
        <p:txBody>
          <a:bodyPr/>
          <a:lstStyle/>
          <a:p>
            <a:r>
              <a:rPr lang="it-IT" b="1" dirty="0">
                <a:solidFill>
                  <a:srgbClr val="FF0000"/>
                </a:solidFill>
              </a:rPr>
              <a:t>2 periodo </a:t>
            </a:r>
            <a:r>
              <a:rPr lang="it-IT" dirty="0"/>
              <a:t>anni Settanta - Ottanta. Primo articolo congiunto internazionale </a:t>
            </a:r>
            <a:r>
              <a:rPr lang="it-IT" dirty="0" err="1"/>
              <a:t>Bonnes</a:t>
            </a:r>
            <a:r>
              <a:rPr lang="it-IT" dirty="0"/>
              <a:t> e </a:t>
            </a:r>
            <a:r>
              <a:rPr lang="it-IT" dirty="0" err="1"/>
              <a:t>Holahan</a:t>
            </a:r>
            <a:r>
              <a:rPr lang="it-IT" dirty="0"/>
              <a:t> (1978). </a:t>
            </a:r>
            <a:r>
              <a:rPr lang="it-IT" dirty="0" err="1"/>
              <a:t>Bonnes</a:t>
            </a:r>
            <a:r>
              <a:rPr lang="it-IT" dirty="0"/>
              <a:t> ad Harvard compie studi sul contributo della Psicologia ambientale nel processo di progettazione ambientale e diventa coordinatrice del gruppo sulla percezione.</a:t>
            </a:r>
          </a:p>
          <a:p>
            <a:r>
              <a:rPr lang="it-IT" dirty="0"/>
              <a:t>Escono le prime pubblicazioni nazionali e internazionali che fungono da presentazione ufficiale e generale della Psicologia ambientale</a:t>
            </a:r>
          </a:p>
          <a:p>
            <a:r>
              <a:rPr lang="it-IT" dirty="0"/>
              <a:t>Negli anni Ottanta </a:t>
            </a:r>
            <a:r>
              <a:rPr lang="it-IT" dirty="0" err="1"/>
              <a:t>Bonnes</a:t>
            </a:r>
            <a:r>
              <a:rPr lang="it-IT" dirty="0"/>
              <a:t> con la Upim  (gruppo Rinascente) svolge attività di ricerca applicata sulla localizzazione nell’area urbana milanese  (centro vs periferia) dei punti vendita in relazione a percezione e atteggiamenti dell’utenza</a:t>
            </a:r>
          </a:p>
          <a:p>
            <a:r>
              <a:rPr lang="it-IT" dirty="0"/>
              <a:t>Iniziano tra gli studiosi italiani e quelli internazionali scambi sempre più intensi anche grazie alla partecipazione a convegni</a:t>
            </a:r>
          </a:p>
          <a:p>
            <a:pPr algn="just"/>
            <a:r>
              <a:rPr lang="it-IT" dirty="0"/>
              <a:t>I temi principali sono l’attaccamento al luogo, la percezione, la cognizione sociale, atteggiamenti </a:t>
            </a:r>
            <a:r>
              <a:rPr lang="it-IT" dirty="0" err="1"/>
              <a:t>proambientali</a:t>
            </a:r>
            <a:endParaRPr lang="it-IT" dirty="0"/>
          </a:p>
          <a:p>
            <a:pPr algn="just"/>
            <a:endParaRPr lang="it-IT" dirty="0"/>
          </a:p>
        </p:txBody>
      </p:sp>
    </p:spTree>
    <p:extLst>
      <p:ext uri="{BB962C8B-B14F-4D97-AF65-F5344CB8AC3E}">
        <p14:creationId xmlns:p14="http://schemas.microsoft.com/office/powerpoint/2010/main" val="394372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2EC3159-B0F2-46E9-BA28-F7B7DE0EDF82}"/>
              </a:ext>
            </a:extLst>
          </p:cNvPr>
          <p:cNvSpPr>
            <a:spLocks noGrp="1"/>
          </p:cNvSpPr>
          <p:nvPr>
            <p:ph idx="1"/>
          </p:nvPr>
        </p:nvSpPr>
        <p:spPr/>
        <p:txBody>
          <a:bodyPr>
            <a:normAutofit fontScale="92500" lnSpcReduction="20000"/>
          </a:bodyPr>
          <a:lstStyle/>
          <a:p>
            <a:r>
              <a:rPr lang="it-IT" b="1" dirty="0">
                <a:solidFill>
                  <a:srgbClr val="FF0000"/>
                </a:solidFill>
              </a:rPr>
              <a:t>3 periodo </a:t>
            </a:r>
            <a:r>
              <a:rPr lang="it-IT" dirty="0"/>
              <a:t>anni Ottanta-1995. Si raccolgono i risultati degli anni precedenti </a:t>
            </a:r>
          </a:p>
          <a:p>
            <a:r>
              <a:rPr lang="it-IT" dirty="0"/>
              <a:t>Si dimostra che la salienza  (colori e forme non consuete) sia la tipicità (ovvia appartenenza di un elemento di arredo a un luogo es. la sedia in una sala d’aspetto)degli elementi ambientali influenzano la memorizzazione e il recupero mnestico</a:t>
            </a:r>
          </a:p>
          <a:p>
            <a:r>
              <a:rPr lang="it-IT" dirty="0"/>
              <a:t>Esce il primo manuale internazionale a cura di </a:t>
            </a:r>
            <a:r>
              <a:rPr lang="it-IT" dirty="0" err="1"/>
              <a:t>Stokols</a:t>
            </a:r>
            <a:r>
              <a:rPr lang="it-IT" dirty="0"/>
              <a:t> e Altman, 1987. Un meeting(1981) presso il laboratorio di Psicologia sociale a Parigi diretto da Moscovici e </a:t>
            </a:r>
            <a:r>
              <a:rPr lang="it-IT" dirty="0" err="1"/>
              <a:t>Tajfel</a:t>
            </a:r>
            <a:r>
              <a:rPr lang="it-IT" dirty="0"/>
              <a:t> in cui vengono affrontati i rapporti tra </a:t>
            </a:r>
            <a:r>
              <a:rPr lang="it-IT" dirty="0" err="1"/>
              <a:t>Psic</a:t>
            </a:r>
            <a:r>
              <a:rPr lang="it-IT" dirty="0"/>
              <a:t>. Sociale e Ambientale permetterà di scrivere il manuale dopo 7 anni , mancherà però il contributo italiano in termini di ricerca sul campo nel nostro Paese, mentre si riconoscerà il valore di singoli studiosi come </a:t>
            </a:r>
            <a:r>
              <a:rPr lang="it-IT" dirty="0" err="1"/>
              <a:t>Bonnes</a:t>
            </a:r>
            <a:r>
              <a:rPr lang="it-IT" dirty="0"/>
              <a:t>.</a:t>
            </a:r>
          </a:p>
          <a:p>
            <a:r>
              <a:rPr lang="it-IT" dirty="0"/>
              <a:t>In seguito anche in Italia si attiva un confronto interdisciplinare, anche grazie all’attivazione di corsi di laurea in Psicologia  Padova e a Roma si attivano insegnamenti mirati alla Psicologia ambientale e nascono corsi anche nei master, corsi post laurea o di specializzazione, </a:t>
            </a:r>
            <a:r>
              <a:rPr lang="it-IT" dirty="0" err="1"/>
              <a:t>ecc</a:t>
            </a:r>
            <a:r>
              <a:rPr lang="it-IT" dirty="0"/>
              <a:t>…</a:t>
            </a:r>
          </a:p>
          <a:p>
            <a:r>
              <a:rPr lang="it-IT" dirty="0"/>
              <a:t>A Roma il CNR , oltre agli studi sull’attaccamento ai luoghi di Giuliani, Tonini avvia un progetto denominato «La città dei bambini» teso al recupero di spazi urbani che possano essere fruiti da bambini e  bambine (www.lacittadeibambini.org).</a:t>
            </a:r>
          </a:p>
          <a:p>
            <a:endParaRPr lang="it-IT" dirty="0"/>
          </a:p>
          <a:p>
            <a:endParaRPr lang="it-IT" dirty="0"/>
          </a:p>
          <a:p>
            <a:endParaRPr lang="it-IT" dirty="0"/>
          </a:p>
          <a:p>
            <a:endParaRPr lang="it-IT" dirty="0"/>
          </a:p>
        </p:txBody>
      </p:sp>
    </p:spTree>
    <p:extLst>
      <p:ext uri="{BB962C8B-B14F-4D97-AF65-F5344CB8AC3E}">
        <p14:creationId xmlns:p14="http://schemas.microsoft.com/office/powerpoint/2010/main" val="3068745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E9E5811-ED01-43F4-B525-4D05914E5268}"/>
              </a:ext>
            </a:extLst>
          </p:cNvPr>
          <p:cNvSpPr>
            <a:spLocks noGrp="1"/>
          </p:cNvSpPr>
          <p:nvPr>
            <p:ph idx="1"/>
          </p:nvPr>
        </p:nvSpPr>
        <p:spPr/>
        <p:txBody>
          <a:bodyPr/>
          <a:lstStyle/>
          <a:p>
            <a:r>
              <a:rPr lang="it-IT" b="1" dirty="0">
                <a:solidFill>
                  <a:srgbClr val="FF0000"/>
                </a:solidFill>
              </a:rPr>
              <a:t>4 periodo </a:t>
            </a:r>
            <a:r>
              <a:rPr lang="it-IT" dirty="0"/>
              <a:t>1995-2015 ca</a:t>
            </a:r>
          </a:p>
          <a:p>
            <a:r>
              <a:rPr lang="it-IT" dirty="0"/>
              <a:t>La psicologia ambientale viene incardinata nella Psicologia sociale anche se a livello accademico se ne occuperanno anche i corsi di Psicologia generale.</a:t>
            </a:r>
          </a:p>
        </p:txBody>
      </p:sp>
    </p:spTree>
    <p:extLst>
      <p:ext uri="{BB962C8B-B14F-4D97-AF65-F5344CB8AC3E}">
        <p14:creationId xmlns:p14="http://schemas.microsoft.com/office/powerpoint/2010/main" val="3174253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CC0711-238C-4400-96F8-E2CEFD33B4E9}"/>
              </a:ext>
            </a:extLst>
          </p:cNvPr>
          <p:cNvSpPr>
            <a:spLocks noGrp="1"/>
          </p:cNvSpPr>
          <p:nvPr>
            <p:ph type="title"/>
          </p:nvPr>
        </p:nvSpPr>
        <p:spPr/>
        <p:txBody>
          <a:bodyPr/>
          <a:lstStyle/>
          <a:p>
            <a:r>
              <a:rPr lang="it-IT" dirty="0"/>
              <a:t>ATTIVITA’ DIDATTICA</a:t>
            </a:r>
          </a:p>
        </p:txBody>
      </p:sp>
      <p:sp>
        <p:nvSpPr>
          <p:cNvPr id="3" name="Segnaposto contenuto 2">
            <a:extLst>
              <a:ext uri="{FF2B5EF4-FFF2-40B4-BE49-F238E27FC236}">
                <a16:creationId xmlns:a16="http://schemas.microsoft.com/office/drawing/2014/main" id="{59ED94A2-AF3A-43AE-B039-0646D859E56A}"/>
              </a:ext>
            </a:extLst>
          </p:cNvPr>
          <p:cNvSpPr>
            <a:spLocks noGrp="1"/>
          </p:cNvSpPr>
          <p:nvPr>
            <p:ph idx="1"/>
          </p:nvPr>
        </p:nvSpPr>
        <p:spPr/>
        <p:txBody>
          <a:bodyPr/>
          <a:lstStyle/>
          <a:p>
            <a:r>
              <a:rPr lang="it-IT" dirty="0"/>
              <a:t>Anni 90 primo corso di Psicologia ambientale alla Sapienza tenuto da </a:t>
            </a:r>
            <a:r>
              <a:rPr lang="it-IT" dirty="0" err="1"/>
              <a:t>Bonnes</a:t>
            </a:r>
            <a:r>
              <a:rPr lang="it-IT" dirty="0"/>
              <a:t>, dopo l’accordo di Bologna si attivano anche altri corsi triennali e magistrali come Psicologia architettonica , Psicologia ambientale della sostenibilità </a:t>
            </a:r>
          </a:p>
          <a:p>
            <a:r>
              <a:rPr lang="it-IT" dirty="0"/>
              <a:t>2006-2019 primo PDH diretto da </a:t>
            </a:r>
            <a:r>
              <a:rPr lang="it-IT" dirty="0" err="1"/>
              <a:t>Bonnes</a:t>
            </a:r>
            <a:r>
              <a:rPr lang="it-IT" dirty="0"/>
              <a:t> alla Sapienza con sedi consorziate Cagliari e Padova</a:t>
            </a:r>
          </a:p>
          <a:p>
            <a:r>
              <a:rPr lang="it-IT" dirty="0"/>
              <a:t>2015 primo master italiano diretto da Pazzaglia</a:t>
            </a:r>
          </a:p>
        </p:txBody>
      </p:sp>
    </p:spTree>
    <p:extLst>
      <p:ext uri="{BB962C8B-B14F-4D97-AF65-F5344CB8AC3E}">
        <p14:creationId xmlns:p14="http://schemas.microsoft.com/office/powerpoint/2010/main" val="4241558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C0467B-AB61-4630-99E6-A456F5B9F391}"/>
              </a:ext>
            </a:extLst>
          </p:cNvPr>
          <p:cNvSpPr>
            <a:spLocks noGrp="1"/>
          </p:cNvSpPr>
          <p:nvPr>
            <p:ph type="title"/>
          </p:nvPr>
        </p:nvSpPr>
        <p:spPr/>
        <p:txBody>
          <a:bodyPr/>
          <a:lstStyle/>
          <a:p>
            <a:r>
              <a:rPr lang="it-IT" dirty="0"/>
              <a:t>ATTIVITA’ SCIENTIFICA</a:t>
            </a:r>
          </a:p>
        </p:txBody>
      </p:sp>
      <p:sp>
        <p:nvSpPr>
          <p:cNvPr id="3" name="Segnaposto contenuto 2">
            <a:extLst>
              <a:ext uri="{FF2B5EF4-FFF2-40B4-BE49-F238E27FC236}">
                <a16:creationId xmlns:a16="http://schemas.microsoft.com/office/drawing/2014/main" id="{4D6A0627-3D28-4A63-B8DC-72A9A97432CE}"/>
              </a:ext>
            </a:extLst>
          </p:cNvPr>
          <p:cNvSpPr>
            <a:spLocks noGrp="1"/>
          </p:cNvSpPr>
          <p:nvPr>
            <p:ph idx="1"/>
          </p:nvPr>
        </p:nvSpPr>
        <p:spPr/>
        <p:txBody>
          <a:bodyPr/>
          <a:lstStyle/>
          <a:p>
            <a:r>
              <a:rPr lang="it-IT" dirty="0"/>
              <a:t>Gli italiani pubblicano sempre di più su riviste internazionali e collaborano alla stesura del secondo manuale internazionale di Psicologia ambientale. </a:t>
            </a:r>
            <a:r>
              <a:rPr lang="it-IT" dirty="0" err="1"/>
              <a:t>Bonnes</a:t>
            </a:r>
            <a:r>
              <a:rPr lang="it-IT" dirty="0"/>
              <a:t> e Bonaiuto delineano nel capitolo la disciplina e gli sviluppi</a:t>
            </a:r>
          </a:p>
          <a:p>
            <a:r>
              <a:rPr lang="it-IT" dirty="0"/>
              <a:t>H index ancora basso rispetto ai ricercatori europei e internazionali (Olanda, UK , Germania)</a:t>
            </a:r>
          </a:p>
          <a:p>
            <a:r>
              <a:rPr lang="it-IT" dirty="0"/>
              <a:t>Sempre più riviste anche non di settore come Journal </a:t>
            </a:r>
            <a:r>
              <a:rPr lang="it-IT" dirty="0" err="1"/>
              <a:t>Environmental</a:t>
            </a:r>
            <a:r>
              <a:rPr lang="it-IT" dirty="0"/>
              <a:t> </a:t>
            </a:r>
            <a:r>
              <a:rPr lang="it-IT" dirty="0" err="1"/>
              <a:t>Psychology</a:t>
            </a:r>
            <a:r>
              <a:rPr lang="it-IT" dirty="0"/>
              <a:t> pubblicano lavori su sostenibilità, energia, </a:t>
            </a:r>
            <a:r>
              <a:rPr lang="it-IT" dirty="0" err="1"/>
              <a:t>ecc</a:t>
            </a:r>
            <a:r>
              <a:rPr lang="it-IT" dirty="0"/>
              <a:t>…</a:t>
            </a:r>
          </a:p>
          <a:p>
            <a:r>
              <a:rPr lang="it-IT" dirty="0"/>
              <a:t>Molti saranno i visiting professor e scambi tra studenti e dottorandi su temi di psicologia ambientale come il rischio tsunami, prevenzione e recupero psicologico </a:t>
            </a:r>
          </a:p>
          <a:p>
            <a:r>
              <a:rPr lang="it-IT" dirty="0"/>
              <a:t>AIP si impegna in sessioni tematiche ai congressi</a:t>
            </a:r>
          </a:p>
          <a:p>
            <a:r>
              <a:rPr lang="it-IT" dirty="0"/>
              <a:t>PRIN interdisciplinari</a:t>
            </a:r>
          </a:p>
          <a:p>
            <a:endParaRPr lang="it-IT" dirty="0"/>
          </a:p>
          <a:p>
            <a:endParaRPr lang="it-IT" dirty="0"/>
          </a:p>
        </p:txBody>
      </p:sp>
    </p:spTree>
    <p:extLst>
      <p:ext uri="{BB962C8B-B14F-4D97-AF65-F5344CB8AC3E}">
        <p14:creationId xmlns:p14="http://schemas.microsoft.com/office/powerpoint/2010/main" val="14665317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pone">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TM03457510[[fn=Sapone]]</Template>
  <TotalTime>241</TotalTime>
  <Words>1456</Words>
  <Application>Microsoft Office PowerPoint</Application>
  <PresentationFormat>Widescreen</PresentationFormat>
  <Paragraphs>67</Paragraphs>
  <Slides>12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12</vt:i4>
      </vt:variant>
    </vt:vector>
  </HeadingPairs>
  <TitlesOfParts>
    <vt:vector size="16" baseType="lpstr">
      <vt:lpstr>Arial</vt:lpstr>
      <vt:lpstr>Century Gothic</vt:lpstr>
      <vt:lpstr>Garamond</vt:lpstr>
      <vt:lpstr>Sapone</vt:lpstr>
      <vt:lpstr>LA STORIA DELLA PSICOLOGIA AMBIENTALE</vt:lpstr>
      <vt:lpstr>Bonaiuto, M. (2017). La psicologia ambientale in Italia: evoluzione storica e prospettive di sviluppo. Giornale italiano di Psicologia, 44(1), 9-50.</vt:lpstr>
      <vt:lpstr>Lewin e Bronfenbrenner</vt:lpstr>
      <vt:lpstr>Evoluzione storica della Psicologia ambientale</vt:lpstr>
      <vt:lpstr>Presentazione standard di PowerPoint</vt:lpstr>
      <vt:lpstr>Presentazione standard di PowerPoint</vt:lpstr>
      <vt:lpstr>Presentazione standard di PowerPoint</vt:lpstr>
      <vt:lpstr>ATTIVITA’ DIDATTICA</vt:lpstr>
      <vt:lpstr>ATTIVITA’ SCIENTIFICA</vt:lpstr>
      <vt:lpstr>Risultati delle ricerche</vt:lpstr>
      <vt:lpstr>Terza missione</vt:lpstr>
      <vt:lpstr>ESERCITAZIONE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STORIA DELLA PSICOLOGIA AMBIENTALE</dc:title>
  <dc:creator>alessandra.fermani@unimc.it</dc:creator>
  <cp:lastModifiedBy>alessandra.fermani@unimc.it</cp:lastModifiedBy>
  <cp:revision>26</cp:revision>
  <dcterms:created xsi:type="dcterms:W3CDTF">2022-03-09T07:42:36Z</dcterms:created>
  <dcterms:modified xsi:type="dcterms:W3CDTF">2023-02-26T17:38:35Z</dcterms:modified>
</cp:coreProperties>
</file>