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81" r:id="rId3"/>
    <p:sldId id="282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83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4" r:id="rId28"/>
    <p:sldId id="285" r:id="rId29"/>
    <p:sldId id="286" r:id="rId30"/>
    <p:sldId id="287" r:id="rId31"/>
    <p:sldId id="288" r:id="rId32"/>
    <p:sldId id="289" r:id="rId33"/>
    <p:sldId id="280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8205213-B3E1-C64F-AE8F-386216D74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1</a:t>
            </a:fld>
            <a:endParaRPr lang="it-IT"/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9858E431-F248-314D-A61C-E5792E6951D0}"/>
              </a:ext>
            </a:extLst>
          </p:cNvPr>
          <p:cNvSpPr/>
          <p:nvPr/>
        </p:nvSpPr>
        <p:spPr>
          <a:xfrm>
            <a:off x="2209800" y="1988840"/>
            <a:ext cx="7772400" cy="72008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8B07364D-864F-CC4D-B930-6569D8CFD0E7}"/>
              </a:ext>
            </a:extLst>
          </p:cNvPr>
          <p:cNvSpPr/>
          <p:nvPr/>
        </p:nvSpPr>
        <p:spPr>
          <a:xfrm>
            <a:off x="2234064" y="1995297"/>
            <a:ext cx="77724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Arial" panose="020B0604020202020204" pitchFamily="34" charset="0"/>
              </a:rPr>
              <a:t>La cognizione sociale</a:t>
            </a:r>
            <a:r>
              <a:rPr lang="it-IT" sz="3600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Arial" panose="020B0604020202020204" pitchFamily="34" charset="0"/>
              </a:rPr>
              <a:t/>
            </a:r>
            <a:br>
              <a:rPr lang="it-IT" sz="3600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Arial" panose="020B0604020202020204" pitchFamily="34" charset="0"/>
              </a:rPr>
            </a:br>
            <a:r>
              <a:rPr lang="it-IT" sz="3600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Arial" panose="020B0604020202020204" pitchFamily="34" charset="0"/>
              </a:rPr>
              <a:t/>
            </a:r>
            <a:br>
              <a:rPr lang="it-IT" sz="3600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Arial" panose="020B0604020202020204" pitchFamily="34" charset="0"/>
              </a:rPr>
            </a:br>
            <a:r>
              <a:rPr lang="it-IT" sz="2800" dirty="0">
                <a:solidFill>
                  <a:srgbClr val="1F497D"/>
                </a:solidFill>
                <a:latin typeface="Cambria" panose="02040503050406030204" pitchFamily="18" charset="0"/>
                <a:ea typeface="+mj-ea"/>
                <a:cs typeface="Arial Narrow" panose="020B0604020202020204" pitchFamily="34" charset="0"/>
              </a:rPr>
              <a:t>Cap. 3</a:t>
            </a:r>
            <a:endParaRPr lang="it-IT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850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3" y="590428"/>
            <a:ext cx="6810811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 cognizione sociale</a:t>
            </a:r>
          </a:p>
          <a:p>
            <a:endParaRPr lang="it-IT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D460433B-485D-F049-8CE6-2ED106763DFD}"/>
              </a:ext>
            </a:extLst>
          </p:cNvPr>
          <p:cNvSpPr/>
          <p:nvPr/>
        </p:nvSpPr>
        <p:spPr>
          <a:xfrm>
            <a:off x="2861434" y="974637"/>
            <a:ext cx="561083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Modelli e principi 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alla base della cognizione sociale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41CF05C-4927-6B44-B7EF-4967BE7374D4}"/>
              </a:ext>
            </a:extLst>
          </p:cNvPr>
          <p:cNvSpPr txBox="1"/>
          <p:nvPr/>
        </p:nvSpPr>
        <p:spPr>
          <a:xfrm>
            <a:off x="1661452" y="1763523"/>
            <a:ext cx="5010612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latin typeface="Cambria" panose="02040503050406030204" pitchFamily="18" charset="0"/>
                <a:cs typeface="Arial Narrow" panose="020B0604020202020204" pitchFamily="34" charset="0"/>
              </a:rPr>
              <a:t>Principi</a:t>
            </a:r>
            <a:r>
              <a:rPr lang="it-IT" b="1" dirty="0">
                <a:solidFill>
                  <a:schemeClr val="tx2"/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 </a:t>
            </a:r>
            <a:r>
              <a:rPr lang="it-IT" b="1" dirty="0">
                <a:solidFill>
                  <a:schemeClr val="accent1"/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motivazionali</a:t>
            </a:r>
            <a:r>
              <a:rPr lang="it-IT" b="1" dirty="0">
                <a:solidFill>
                  <a:schemeClr val="tx2"/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 </a:t>
            </a:r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della cognizione sociale.</a:t>
            </a:r>
          </a:p>
        </p:txBody>
      </p: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746B3FF2-0595-DA4C-878A-AF368DF8D024}"/>
              </a:ext>
            </a:extLst>
          </p:cNvPr>
          <p:cNvGrpSpPr/>
          <p:nvPr/>
        </p:nvGrpSpPr>
        <p:grpSpPr>
          <a:xfrm>
            <a:off x="1601292" y="1480416"/>
            <a:ext cx="4710730" cy="2913725"/>
            <a:chOff x="77292" y="1480415"/>
            <a:chExt cx="4710730" cy="2913725"/>
          </a:xfrm>
        </p:grpSpPr>
        <p:grpSp>
          <p:nvGrpSpPr>
            <p:cNvPr id="33" name="Gruppo 32">
              <a:extLst>
                <a:ext uri="{FF2B5EF4-FFF2-40B4-BE49-F238E27FC236}">
                  <a16:creationId xmlns:a16="http://schemas.microsoft.com/office/drawing/2014/main" id="{9C574FDB-957E-5B47-8D47-D2DA550C5932}"/>
                </a:ext>
              </a:extLst>
            </p:cNvPr>
            <p:cNvGrpSpPr/>
            <p:nvPr/>
          </p:nvGrpSpPr>
          <p:grpSpPr>
            <a:xfrm>
              <a:off x="77292" y="1480415"/>
              <a:ext cx="4710730" cy="2884689"/>
              <a:chOff x="77292" y="1480415"/>
              <a:chExt cx="4710730" cy="2884689"/>
            </a:xfrm>
          </p:grpSpPr>
          <p:sp>
            <p:nvSpPr>
              <p:cNvPr id="3" name="Ovale 2">
                <a:extLst>
                  <a:ext uri="{FF2B5EF4-FFF2-40B4-BE49-F238E27FC236}">
                    <a16:creationId xmlns:a16="http://schemas.microsoft.com/office/drawing/2014/main" id="{6A745C2D-FB82-7646-A8BF-06E9245A22AE}"/>
                  </a:ext>
                </a:extLst>
              </p:cNvPr>
              <p:cNvSpPr/>
              <p:nvPr/>
            </p:nvSpPr>
            <p:spPr>
              <a:xfrm>
                <a:off x="77292" y="1480415"/>
                <a:ext cx="2550491" cy="1012481"/>
              </a:xfrm>
              <a:custGeom>
                <a:avLst/>
                <a:gdLst>
                  <a:gd name="connsiteX0" fmla="*/ 0 w 2550491"/>
                  <a:gd name="connsiteY0" fmla="*/ 506241 h 1012481"/>
                  <a:gd name="connsiteX1" fmla="*/ 1275246 w 2550491"/>
                  <a:gd name="connsiteY1" fmla="*/ 0 h 1012481"/>
                  <a:gd name="connsiteX2" fmla="*/ 2550492 w 2550491"/>
                  <a:gd name="connsiteY2" fmla="*/ 506241 h 1012481"/>
                  <a:gd name="connsiteX3" fmla="*/ 1275246 w 2550491"/>
                  <a:gd name="connsiteY3" fmla="*/ 1012482 h 1012481"/>
                  <a:gd name="connsiteX4" fmla="*/ 0 w 2550491"/>
                  <a:gd name="connsiteY4" fmla="*/ 506241 h 1012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0491" h="1012481" extrusionOk="0">
                    <a:moveTo>
                      <a:pt x="0" y="506241"/>
                    </a:moveTo>
                    <a:cubicBezTo>
                      <a:pt x="-66765" y="185470"/>
                      <a:pt x="514019" y="21366"/>
                      <a:pt x="1275246" y="0"/>
                    </a:cubicBezTo>
                    <a:cubicBezTo>
                      <a:pt x="1985807" y="1318"/>
                      <a:pt x="2495864" y="228389"/>
                      <a:pt x="2550492" y="506241"/>
                    </a:cubicBezTo>
                    <a:cubicBezTo>
                      <a:pt x="2476716" y="857876"/>
                      <a:pt x="1961545" y="1111976"/>
                      <a:pt x="1275246" y="1012482"/>
                    </a:cubicBezTo>
                    <a:cubicBezTo>
                      <a:pt x="557978" y="1005387"/>
                      <a:pt x="32384" y="801303"/>
                      <a:pt x="0" y="506241"/>
                    </a:cubicBezTo>
                    <a:close/>
                  </a:path>
                </a:pathLst>
              </a:custGeom>
              <a:noFill/>
              <a:ln w="19050">
                <a:solidFill>
                  <a:schemeClr val="tx1">
                    <a:alpha val="31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1219033472">
                      <a:prstGeom prst="ellipse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grpSp>
            <p:nvGrpSpPr>
              <p:cNvPr id="21" name="Gruppo 20">
                <a:extLst>
                  <a:ext uri="{FF2B5EF4-FFF2-40B4-BE49-F238E27FC236}">
                    <a16:creationId xmlns:a16="http://schemas.microsoft.com/office/drawing/2014/main" id="{AF0E4C75-86FB-1542-8445-EA3051F8AE33}"/>
                  </a:ext>
                </a:extLst>
              </p:cNvPr>
              <p:cNvGrpSpPr/>
              <p:nvPr/>
            </p:nvGrpSpPr>
            <p:grpSpPr>
              <a:xfrm>
                <a:off x="1187624" y="2492896"/>
                <a:ext cx="3600398" cy="1872208"/>
                <a:chOff x="1187624" y="2492896"/>
                <a:chExt cx="3600398" cy="1872208"/>
              </a:xfrm>
            </p:grpSpPr>
            <p:cxnSp>
              <p:nvCxnSpPr>
                <p:cNvPr id="22" name="Connettore 1 21">
                  <a:extLst>
                    <a:ext uri="{FF2B5EF4-FFF2-40B4-BE49-F238E27FC236}">
                      <a16:creationId xmlns:a16="http://schemas.microsoft.com/office/drawing/2014/main" id="{C0531F30-5B7D-DB4F-A613-B31757BC67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7624" y="2492896"/>
                  <a:ext cx="0" cy="1872208"/>
                </a:xfrm>
                <a:prstGeom prst="line">
                  <a:avLst/>
                </a:prstGeom>
                <a:ln w="19050">
                  <a:solidFill>
                    <a:schemeClr val="tx1">
                      <a:alpha val="3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Connettore 1 28">
                  <a:extLst>
                    <a:ext uri="{FF2B5EF4-FFF2-40B4-BE49-F238E27FC236}">
                      <a16:creationId xmlns:a16="http://schemas.microsoft.com/office/drawing/2014/main" id="{ADB43717-CE2C-874B-86D7-582B4CCDEE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7624" y="3717032"/>
                  <a:ext cx="3600397" cy="0"/>
                </a:xfrm>
                <a:prstGeom prst="line">
                  <a:avLst/>
                </a:prstGeom>
                <a:ln w="19050">
                  <a:solidFill>
                    <a:schemeClr val="tx1">
                      <a:alpha val="3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Connettore 1 29">
                  <a:extLst>
                    <a:ext uri="{FF2B5EF4-FFF2-40B4-BE49-F238E27FC236}">
                      <a16:creationId xmlns:a16="http://schemas.microsoft.com/office/drawing/2014/main" id="{9144ABDC-A228-4040-B7C2-A36643A2EA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7624" y="4365104"/>
                  <a:ext cx="3600397" cy="0"/>
                </a:xfrm>
                <a:prstGeom prst="line">
                  <a:avLst/>
                </a:prstGeom>
                <a:ln w="19050">
                  <a:solidFill>
                    <a:schemeClr val="tx1">
                      <a:alpha val="3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CasellaDiTesto 30">
                  <a:extLst>
                    <a:ext uri="{FF2B5EF4-FFF2-40B4-BE49-F238E27FC236}">
                      <a16:creationId xmlns:a16="http://schemas.microsoft.com/office/drawing/2014/main" id="{AC4B6D4A-F68E-CF49-963B-84FC31199FCB}"/>
                    </a:ext>
                  </a:extLst>
                </p:cNvPr>
                <p:cNvSpPr txBox="1"/>
                <p:nvPr/>
              </p:nvSpPr>
              <p:spPr>
                <a:xfrm>
                  <a:off x="1203735" y="3403660"/>
                  <a:ext cx="3584287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600" dirty="0">
                      <a:latin typeface="Cambria" panose="02040503050406030204" pitchFamily="18" charset="0"/>
                      <a:cs typeface="Arial" panose="020B0604020202020204" pitchFamily="34" charset="0"/>
                    </a:rPr>
                    <a:t>Principi motivazionali </a:t>
                  </a:r>
                  <a:r>
                    <a:rPr lang="it-IT" sz="1600" b="1" dirty="0">
                      <a:latin typeface="Cambria" panose="02040503050406030204" pitchFamily="18" charset="0"/>
                      <a:cs typeface="Arial" panose="020B0604020202020204" pitchFamily="34" charset="0"/>
                    </a:rPr>
                    <a:t>direzionali</a:t>
                  </a:r>
                </a:p>
              </p:txBody>
            </p:sp>
          </p:grpSp>
        </p:grp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FAA9D26D-91D2-5A43-AB25-F7D7FE614F64}"/>
                </a:ext>
              </a:extLst>
            </p:cNvPr>
            <p:cNvSpPr txBox="1"/>
            <p:nvPr/>
          </p:nvSpPr>
          <p:spPr>
            <a:xfrm>
              <a:off x="1203736" y="4055586"/>
              <a:ext cx="358428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Cambria" panose="02040503050406030204" pitchFamily="18" charset="0"/>
                  <a:cs typeface="Arial" panose="020B0604020202020204" pitchFamily="34" charset="0"/>
                </a:rPr>
                <a:t>Principi motivazionali </a:t>
              </a:r>
              <a:r>
                <a:rPr lang="it-IT" sz="1600" b="1" dirty="0">
                  <a:latin typeface="Cambria" panose="02040503050406030204" pitchFamily="18" charset="0"/>
                  <a:cs typeface="Arial" panose="020B0604020202020204" pitchFamily="34" charset="0"/>
                </a:rPr>
                <a:t>non direzionali</a:t>
              </a:r>
            </a:p>
          </p:txBody>
        </p:sp>
      </p:grpSp>
      <p:grpSp>
        <p:nvGrpSpPr>
          <p:cNvPr id="66" name="Gruppo 65">
            <a:extLst>
              <a:ext uri="{FF2B5EF4-FFF2-40B4-BE49-F238E27FC236}">
                <a16:creationId xmlns:a16="http://schemas.microsoft.com/office/drawing/2014/main" id="{6EA11FFF-ACC0-F74C-B642-998B0AF7B0F5}"/>
              </a:ext>
            </a:extLst>
          </p:cNvPr>
          <p:cNvGrpSpPr/>
          <p:nvPr/>
        </p:nvGrpSpPr>
        <p:grpSpPr>
          <a:xfrm>
            <a:off x="5666848" y="2632854"/>
            <a:ext cx="4749632" cy="3100984"/>
            <a:chOff x="4142848" y="2632853"/>
            <a:chExt cx="4749632" cy="3100984"/>
          </a:xfrm>
        </p:grpSpPr>
        <p:cxnSp>
          <p:nvCxnSpPr>
            <p:cNvPr id="35" name="Connettore 4 34">
              <a:extLst>
                <a:ext uri="{FF2B5EF4-FFF2-40B4-BE49-F238E27FC236}">
                  <a16:creationId xmlns:a16="http://schemas.microsoft.com/office/drawing/2014/main" id="{9892384B-D300-EC41-9E33-86A1902A34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42848" y="3002185"/>
              <a:ext cx="1334661" cy="425124"/>
            </a:xfrm>
            <a:prstGeom prst="bentConnector3">
              <a:avLst>
                <a:gd name="adj1" fmla="val -865"/>
              </a:avLst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4 37">
              <a:extLst>
                <a:ext uri="{FF2B5EF4-FFF2-40B4-BE49-F238E27FC236}">
                  <a16:creationId xmlns:a16="http://schemas.microsoft.com/office/drawing/2014/main" id="{78EC0C8A-CDBD-E24A-BCD3-61E8E1B7DC17}"/>
                </a:ext>
              </a:extLst>
            </p:cNvPr>
            <p:cNvCxnSpPr>
              <a:cxnSpLocks/>
              <a:endCxn id="47" idx="1"/>
            </p:cNvCxnSpPr>
            <p:nvPr/>
          </p:nvCxnSpPr>
          <p:spPr>
            <a:xfrm>
              <a:off x="4142848" y="4390285"/>
              <a:ext cx="1302182" cy="651055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CasellaDiTesto 45">
              <a:extLst>
                <a:ext uri="{FF2B5EF4-FFF2-40B4-BE49-F238E27FC236}">
                  <a16:creationId xmlns:a16="http://schemas.microsoft.com/office/drawing/2014/main" id="{280CA82C-5AC7-FF40-B0F4-4CC0313816FB}"/>
                </a:ext>
              </a:extLst>
            </p:cNvPr>
            <p:cNvSpPr txBox="1"/>
            <p:nvPr/>
          </p:nvSpPr>
          <p:spPr>
            <a:xfrm>
              <a:off x="5477509" y="2632853"/>
              <a:ext cx="3414968" cy="11695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Interagiscono con i processi cognitivi per portare l’esito del percorso verso la </a:t>
              </a:r>
              <a:r>
                <a:rPr lang="it-IT" sz="1400" dirty="0">
                  <a:solidFill>
                    <a:schemeClr val="tx2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conclusione desiderata</a:t>
              </a:r>
              <a:r>
                <a:rPr lang="it-IT" sz="1400" dirty="0" smtClean="0">
                  <a:latin typeface="Cambria" panose="02040503050406030204" pitchFamily="18" charset="0"/>
                  <a:cs typeface="Arial" panose="020B0604020202020204" pitchFamily="34" charset="0"/>
                </a:rPr>
                <a:t>.</a:t>
              </a:r>
            </a:p>
            <a:p>
              <a:r>
                <a:rPr lang="it-IT" sz="1400" dirty="0" smtClean="0">
                  <a:latin typeface="Cambria" panose="02040503050406030204" pitchFamily="18" charset="0"/>
                  <a:cs typeface="Arial" panose="020B0604020202020204" pitchFamily="34" charset="0"/>
                </a:rPr>
                <a:t>Ex. Valorizzare se stessi e il proprio </a:t>
              </a:r>
              <a:r>
                <a:rPr lang="it-IT" sz="1400" dirty="0" err="1" smtClean="0">
                  <a:latin typeface="Cambria" panose="02040503050406030204" pitchFamily="18" charset="0"/>
                  <a:cs typeface="Arial" panose="020B0604020202020204" pitchFamily="34" charset="0"/>
                </a:rPr>
                <a:t>ingroup</a:t>
              </a:r>
              <a:endParaRPr lang="it-IT" sz="1400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7" name="CasellaDiTesto 46">
              <a:extLst>
                <a:ext uri="{FF2B5EF4-FFF2-40B4-BE49-F238E27FC236}">
                  <a16:creationId xmlns:a16="http://schemas.microsoft.com/office/drawing/2014/main" id="{7F7367C2-606C-2C4D-BD4C-6B02DDDC7758}"/>
                </a:ext>
              </a:extLst>
            </p:cNvPr>
            <p:cNvSpPr txBox="1"/>
            <p:nvPr/>
          </p:nvSpPr>
          <p:spPr>
            <a:xfrm>
              <a:off x="5445030" y="4348842"/>
              <a:ext cx="3447450" cy="13849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Determinati dalla propensione degli esseri umani verso il raggiungimento di un </a:t>
              </a:r>
              <a:r>
                <a:rPr lang="it-IT" sz="1400" dirty="0">
                  <a:solidFill>
                    <a:schemeClr val="tx2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senso di padronanza del proprio mondo</a:t>
              </a:r>
              <a:r>
                <a:rPr lang="it-IT" sz="1400" dirty="0" smtClean="0">
                  <a:solidFill>
                    <a:schemeClr val="tx2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.</a:t>
              </a:r>
            </a:p>
            <a:p>
              <a:r>
                <a:rPr lang="it-IT" sz="1400" dirty="0" smtClean="0">
                  <a:solidFill>
                    <a:schemeClr val="tx2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Più generale perché non è diretta a un esito specifico ma a padroneggiare il mondo in generale</a:t>
              </a:r>
              <a:endParaRPr lang="it-IT" sz="1400" dirty="0">
                <a:solidFill>
                  <a:schemeClr val="tx2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074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3" y="590428"/>
            <a:ext cx="6810811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 cognizione sociale</a:t>
            </a:r>
          </a:p>
          <a:p>
            <a:endParaRPr lang="it-IT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D460433B-485D-F049-8CE6-2ED106763DFD}"/>
              </a:ext>
            </a:extLst>
          </p:cNvPr>
          <p:cNvSpPr/>
          <p:nvPr/>
        </p:nvSpPr>
        <p:spPr>
          <a:xfrm>
            <a:off x="2861434" y="974637"/>
            <a:ext cx="561083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Modelli e principi 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alla base della cognizione sociale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41CF05C-4927-6B44-B7EF-4967BE7374D4}"/>
              </a:ext>
            </a:extLst>
          </p:cNvPr>
          <p:cNvSpPr txBox="1"/>
          <p:nvPr/>
        </p:nvSpPr>
        <p:spPr>
          <a:xfrm>
            <a:off x="1661452" y="1763523"/>
            <a:ext cx="5010612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latin typeface="Cambria" panose="02040503050406030204" pitchFamily="18" charset="0"/>
                <a:cs typeface="Arial Narrow" panose="020B0604020202020204" pitchFamily="34" charset="0"/>
              </a:rPr>
              <a:t>Tipologie di </a:t>
            </a:r>
            <a:r>
              <a:rPr lang="it-IT" b="1" dirty="0">
                <a:solidFill>
                  <a:schemeClr val="accent1"/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processi</a:t>
            </a:r>
            <a:r>
              <a:rPr lang="it-IT" b="1" dirty="0">
                <a:latin typeface="Cambria" panose="02040503050406030204" pitchFamily="18" charset="0"/>
                <a:cs typeface="Arial Narrow" panose="020B0604020202020204" pitchFamily="34" charset="0"/>
              </a:rPr>
              <a:t> </a:t>
            </a:r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della cognizione sociale.</a:t>
            </a:r>
          </a:p>
        </p:txBody>
      </p: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746B3FF2-0595-DA4C-878A-AF368DF8D024}"/>
              </a:ext>
            </a:extLst>
          </p:cNvPr>
          <p:cNvGrpSpPr/>
          <p:nvPr/>
        </p:nvGrpSpPr>
        <p:grpSpPr>
          <a:xfrm>
            <a:off x="1601292" y="1480416"/>
            <a:ext cx="4206678" cy="2924759"/>
            <a:chOff x="77292" y="1480415"/>
            <a:chExt cx="4206678" cy="2924759"/>
          </a:xfrm>
        </p:grpSpPr>
        <p:grpSp>
          <p:nvGrpSpPr>
            <p:cNvPr id="33" name="Gruppo 32">
              <a:extLst>
                <a:ext uri="{FF2B5EF4-FFF2-40B4-BE49-F238E27FC236}">
                  <a16:creationId xmlns:a16="http://schemas.microsoft.com/office/drawing/2014/main" id="{9C574FDB-957E-5B47-8D47-D2DA550C5932}"/>
                </a:ext>
              </a:extLst>
            </p:cNvPr>
            <p:cNvGrpSpPr/>
            <p:nvPr/>
          </p:nvGrpSpPr>
          <p:grpSpPr>
            <a:xfrm>
              <a:off x="77292" y="1480415"/>
              <a:ext cx="4206678" cy="2884689"/>
              <a:chOff x="77292" y="1480415"/>
              <a:chExt cx="4206678" cy="2884689"/>
            </a:xfrm>
          </p:grpSpPr>
          <p:sp>
            <p:nvSpPr>
              <p:cNvPr id="3" name="Ovale 2">
                <a:extLst>
                  <a:ext uri="{FF2B5EF4-FFF2-40B4-BE49-F238E27FC236}">
                    <a16:creationId xmlns:a16="http://schemas.microsoft.com/office/drawing/2014/main" id="{6A745C2D-FB82-7646-A8BF-06E9245A22AE}"/>
                  </a:ext>
                </a:extLst>
              </p:cNvPr>
              <p:cNvSpPr/>
              <p:nvPr/>
            </p:nvSpPr>
            <p:spPr>
              <a:xfrm>
                <a:off x="77292" y="1480415"/>
                <a:ext cx="2550491" cy="1012481"/>
              </a:xfrm>
              <a:custGeom>
                <a:avLst/>
                <a:gdLst>
                  <a:gd name="connsiteX0" fmla="*/ 0 w 2550491"/>
                  <a:gd name="connsiteY0" fmla="*/ 506241 h 1012481"/>
                  <a:gd name="connsiteX1" fmla="*/ 1275246 w 2550491"/>
                  <a:gd name="connsiteY1" fmla="*/ 0 h 1012481"/>
                  <a:gd name="connsiteX2" fmla="*/ 2550492 w 2550491"/>
                  <a:gd name="connsiteY2" fmla="*/ 506241 h 1012481"/>
                  <a:gd name="connsiteX3" fmla="*/ 1275246 w 2550491"/>
                  <a:gd name="connsiteY3" fmla="*/ 1012482 h 1012481"/>
                  <a:gd name="connsiteX4" fmla="*/ 0 w 2550491"/>
                  <a:gd name="connsiteY4" fmla="*/ 506241 h 1012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0491" h="1012481" extrusionOk="0">
                    <a:moveTo>
                      <a:pt x="0" y="506241"/>
                    </a:moveTo>
                    <a:cubicBezTo>
                      <a:pt x="-66765" y="185470"/>
                      <a:pt x="514019" y="21366"/>
                      <a:pt x="1275246" y="0"/>
                    </a:cubicBezTo>
                    <a:cubicBezTo>
                      <a:pt x="1985807" y="1318"/>
                      <a:pt x="2495864" y="228389"/>
                      <a:pt x="2550492" y="506241"/>
                    </a:cubicBezTo>
                    <a:cubicBezTo>
                      <a:pt x="2476716" y="857876"/>
                      <a:pt x="1961545" y="1111976"/>
                      <a:pt x="1275246" y="1012482"/>
                    </a:cubicBezTo>
                    <a:cubicBezTo>
                      <a:pt x="557978" y="1005387"/>
                      <a:pt x="32384" y="801303"/>
                      <a:pt x="0" y="506241"/>
                    </a:cubicBezTo>
                    <a:close/>
                  </a:path>
                </a:pathLst>
              </a:custGeom>
              <a:noFill/>
              <a:ln w="19050">
                <a:solidFill>
                  <a:schemeClr val="tx1">
                    <a:alpha val="31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1219033472">
                      <a:prstGeom prst="ellipse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grpSp>
            <p:nvGrpSpPr>
              <p:cNvPr id="21" name="Gruppo 20">
                <a:extLst>
                  <a:ext uri="{FF2B5EF4-FFF2-40B4-BE49-F238E27FC236}">
                    <a16:creationId xmlns:a16="http://schemas.microsoft.com/office/drawing/2014/main" id="{AF0E4C75-86FB-1542-8445-EA3051F8AE33}"/>
                  </a:ext>
                </a:extLst>
              </p:cNvPr>
              <p:cNvGrpSpPr/>
              <p:nvPr/>
            </p:nvGrpSpPr>
            <p:grpSpPr>
              <a:xfrm>
                <a:off x="1187624" y="2492896"/>
                <a:ext cx="3096346" cy="1872208"/>
                <a:chOff x="1187624" y="2492896"/>
                <a:chExt cx="3096346" cy="1872208"/>
              </a:xfrm>
            </p:grpSpPr>
            <p:cxnSp>
              <p:nvCxnSpPr>
                <p:cNvPr id="22" name="Connettore 1 21">
                  <a:extLst>
                    <a:ext uri="{FF2B5EF4-FFF2-40B4-BE49-F238E27FC236}">
                      <a16:creationId xmlns:a16="http://schemas.microsoft.com/office/drawing/2014/main" id="{C0531F30-5B7D-DB4F-A613-B31757BC67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7624" y="2492896"/>
                  <a:ext cx="0" cy="1872208"/>
                </a:xfrm>
                <a:prstGeom prst="line">
                  <a:avLst/>
                </a:prstGeom>
                <a:ln w="19050">
                  <a:solidFill>
                    <a:schemeClr val="tx1">
                      <a:alpha val="3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Connettore 1 28">
                  <a:extLst>
                    <a:ext uri="{FF2B5EF4-FFF2-40B4-BE49-F238E27FC236}">
                      <a16:creationId xmlns:a16="http://schemas.microsoft.com/office/drawing/2014/main" id="{ADB43717-CE2C-874B-86D7-582B4CCDEE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7624" y="3717032"/>
                  <a:ext cx="2376264" cy="0"/>
                </a:xfrm>
                <a:prstGeom prst="line">
                  <a:avLst/>
                </a:prstGeom>
                <a:ln w="19050">
                  <a:solidFill>
                    <a:schemeClr val="tx1">
                      <a:alpha val="3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Connettore 1 29">
                  <a:extLst>
                    <a:ext uri="{FF2B5EF4-FFF2-40B4-BE49-F238E27FC236}">
                      <a16:creationId xmlns:a16="http://schemas.microsoft.com/office/drawing/2014/main" id="{9144ABDC-A228-4040-B7C2-A36643A2EA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7624" y="4365104"/>
                  <a:ext cx="2376264" cy="0"/>
                </a:xfrm>
                <a:prstGeom prst="line">
                  <a:avLst/>
                </a:prstGeom>
                <a:ln w="19050">
                  <a:solidFill>
                    <a:schemeClr val="tx1">
                      <a:alpha val="32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CasellaDiTesto 30">
                  <a:extLst>
                    <a:ext uri="{FF2B5EF4-FFF2-40B4-BE49-F238E27FC236}">
                      <a16:creationId xmlns:a16="http://schemas.microsoft.com/office/drawing/2014/main" id="{AC4B6D4A-F68E-CF49-963B-84FC31199FCB}"/>
                    </a:ext>
                  </a:extLst>
                </p:cNvPr>
                <p:cNvSpPr txBox="1"/>
                <p:nvPr/>
              </p:nvSpPr>
              <p:spPr>
                <a:xfrm>
                  <a:off x="1203735" y="3356992"/>
                  <a:ext cx="3080235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2000" dirty="0">
                      <a:latin typeface="Cambria" panose="02040503050406030204" pitchFamily="18" charset="0"/>
                      <a:cs typeface="Arial" panose="020B0604020202020204" pitchFamily="34" charset="0"/>
                    </a:rPr>
                    <a:t>Processi </a:t>
                  </a:r>
                  <a:r>
                    <a:rPr lang="it-IT" sz="2000" b="1" dirty="0">
                      <a:solidFill>
                        <a:schemeClr val="accent2"/>
                      </a:solidFill>
                      <a:latin typeface="Cambria" panose="02040503050406030204" pitchFamily="18" charset="0"/>
                      <a:cs typeface="Arial" panose="020B0604020202020204" pitchFamily="34" charset="0"/>
                    </a:rPr>
                    <a:t>CONTROLLATI</a:t>
                  </a:r>
                </a:p>
              </p:txBody>
            </p:sp>
          </p:grpSp>
        </p:grp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FAA9D26D-91D2-5A43-AB25-F7D7FE614F64}"/>
                </a:ext>
              </a:extLst>
            </p:cNvPr>
            <p:cNvSpPr txBox="1"/>
            <p:nvPr/>
          </p:nvSpPr>
          <p:spPr>
            <a:xfrm>
              <a:off x="1203736" y="4005064"/>
              <a:ext cx="272019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latin typeface="Cambria" panose="02040503050406030204" pitchFamily="18" charset="0"/>
                  <a:cs typeface="Arial" panose="020B0604020202020204" pitchFamily="34" charset="0"/>
                </a:rPr>
                <a:t>Processi </a:t>
              </a:r>
              <a:r>
                <a:rPr lang="it-IT" sz="2000" b="1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AUTOMATICI</a:t>
              </a:r>
            </a:p>
          </p:txBody>
        </p:sp>
      </p:grpSp>
      <p:grpSp>
        <p:nvGrpSpPr>
          <p:cNvPr id="66" name="Gruppo 65">
            <a:extLst>
              <a:ext uri="{FF2B5EF4-FFF2-40B4-BE49-F238E27FC236}">
                <a16:creationId xmlns:a16="http://schemas.microsoft.com/office/drawing/2014/main" id="{6EA11FFF-ACC0-F74C-B642-998B0AF7B0F5}"/>
              </a:ext>
            </a:extLst>
          </p:cNvPr>
          <p:cNvGrpSpPr/>
          <p:nvPr/>
        </p:nvGrpSpPr>
        <p:grpSpPr>
          <a:xfrm>
            <a:off x="4943872" y="2217124"/>
            <a:ext cx="5616624" cy="3346887"/>
            <a:chOff x="3419872" y="2217123"/>
            <a:chExt cx="5616624" cy="3346887"/>
          </a:xfrm>
        </p:grpSpPr>
        <p:cxnSp>
          <p:nvCxnSpPr>
            <p:cNvPr id="35" name="Connettore 4 34">
              <a:extLst>
                <a:ext uri="{FF2B5EF4-FFF2-40B4-BE49-F238E27FC236}">
                  <a16:creationId xmlns:a16="http://schemas.microsoft.com/office/drawing/2014/main" id="{9892384B-D300-EC41-9E33-86A1902A34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9872" y="2852936"/>
              <a:ext cx="1334661" cy="425124"/>
            </a:xfrm>
            <a:prstGeom prst="bentConnector3">
              <a:avLst>
                <a:gd name="adj1" fmla="val -865"/>
              </a:avLst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4 37">
              <a:extLst>
                <a:ext uri="{FF2B5EF4-FFF2-40B4-BE49-F238E27FC236}">
                  <a16:creationId xmlns:a16="http://schemas.microsoft.com/office/drawing/2014/main" id="{78EC0C8A-CDBD-E24A-BCD3-61E8E1B7DC17}"/>
                </a:ext>
              </a:extLst>
            </p:cNvPr>
            <p:cNvCxnSpPr>
              <a:cxnSpLocks/>
            </p:cNvCxnSpPr>
            <p:nvPr/>
          </p:nvCxnSpPr>
          <p:spPr>
            <a:xfrm>
              <a:off x="3419872" y="4537496"/>
              <a:ext cx="1302182" cy="435611"/>
            </a:xfrm>
            <a:prstGeom prst="bentConnector3">
              <a:avLst>
                <a:gd name="adj1" fmla="val -6"/>
              </a:avLst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CasellaDiTesto 45">
              <a:extLst>
                <a:ext uri="{FF2B5EF4-FFF2-40B4-BE49-F238E27FC236}">
                  <a16:creationId xmlns:a16="http://schemas.microsoft.com/office/drawing/2014/main" id="{280CA82C-5AC7-FF40-B0F4-4CC0313816FB}"/>
                </a:ext>
              </a:extLst>
            </p:cNvPr>
            <p:cNvSpPr txBox="1"/>
            <p:nvPr/>
          </p:nvSpPr>
          <p:spPr>
            <a:xfrm>
              <a:off x="4860029" y="2217123"/>
              <a:ext cx="4104458" cy="11695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Sono </a:t>
              </a:r>
              <a:r>
                <a:rPr lang="it-IT" sz="1400" dirty="0">
                  <a:solidFill>
                    <a:schemeClr val="accent2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attivati</a:t>
              </a:r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 e </a:t>
              </a:r>
              <a:r>
                <a:rPr lang="it-IT" sz="1400" dirty="0">
                  <a:solidFill>
                    <a:schemeClr val="accent2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terminati</a:t>
              </a:r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it-IT" sz="1400" dirty="0">
                  <a:solidFill>
                    <a:schemeClr val="accent2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consapevolmente</a:t>
              </a:r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;</a:t>
              </a:r>
            </a:p>
            <a:p>
              <a:pPr marL="285750" indent="-285750">
                <a:buFontTx/>
                <a:buChar char="-"/>
              </a:pPr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Richiedono una </a:t>
              </a:r>
              <a:r>
                <a:rPr lang="it-IT" sz="1400" dirty="0">
                  <a:solidFill>
                    <a:schemeClr val="accent2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quantità considerevole di risorse cognitive;</a:t>
              </a:r>
            </a:p>
            <a:p>
              <a:pPr marL="285750" indent="-285750">
                <a:buFontTx/>
                <a:buChar char="-"/>
              </a:pPr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Svolgono le loro funzioni sotto il </a:t>
              </a:r>
              <a:r>
                <a:rPr lang="it-IT" sz="1400" dirty="0">
                  <a:solidFill>
                    <a:schemeClr val="accent2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controllo volontario</a:t>
              </a:r>
              <a:r>
                <a:rPr lang="it-IT" sz="1400" dirty="0">
                  <a:solidFill>
                    <a:schemeClr val="tx2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dell’individuo.</a:t>
              </a:r>
            </a:p>
          </p:txBody>
        </p:sp>
        <p:sp>
          <p:nvSpPr>
            <p:cNvPr id="47" name="CasellaDiTesto 46">
              <a:extLst>
                <a:ext uri="{FF2B5EF4-FFF2-40B4-BE49-F238E27FC236}">
                  <a16:creationId xmlns:a16="http://schemas.microsoft.com/office/drawing/2014/main" id="{7F7367C2-606C-2C4D-BD4C-6B02DDDC7758}"/>
                </a:ext>
              </a:extLst>
            </p:cNvPr>
            <p:cNvSpPr txBox="1"/>
            <p:nvPr/>
          </p:nvSpPr>
          <p:spPr>
            <a:xfrm>
              <a:off x="4860030" y="4179015"/>
              <a:ext cx="4176466" cy="13849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Si attivano in modo </a:t>
              </a:r>
              <a:r>
                <a:rPr lang="it-IT" sz="1400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non intenzionale e non sono consapevoli;</a:t>
              </a:r>
            </a:p>
            <a:p>
              <a:pPr marL="285750" indent="-285750">
                <a:buFontTx/>
                <a:buChar char="-"/>
              </a:pPr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Richiedono una </a:t>
              </a:r>
              <a:r>
                <a:rPr lang="it-IT" sz="1400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quantità ridotta di risorse cognitive;</a:t>
              </a:r>
            </a:p>
            <a:p>
              <a:pPr marL="285750" indent="-285750">
                <a:buFontTx/>
                <a:buChar char="-"/>
              </a:pPr>
              <a:r>
                <a:rPr lang="it-IT" sz="1400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Non</a:t>
              </a:r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 possono essere </a:t>
              </a:r>
              <a:r>
                <a:rPr lang="it-IT" sz="1400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interrotti volontariamente;</a:t>
              </a:r>
            </a:p>
            <a:p>
              <a:pPr marL="285750" indent="-285750">
                <a:buFontTx/>
                <a:buChar char="-"/>
              </a:pPr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Generano impressioni «</a:t>
              </a:r>
              <a:r>
                <a:rPr lang="it-IT" sz="1400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intuitive</a:t>
              </a:r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».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5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12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3" y="590428"/>
            <a:ext cx="6810811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 cognizione sociale</a:t>
            </a:r>
          </a:p>
          <a:p>
            <a:endParaRPr lang="it-IT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D460433B-485D-F049-8CE6-2ED106763DFD}"/>
              </a:ext>
            </a:extLst>
          </p:cNvPr>
          <p:cNvSpPr/>
          <p:nvPr/>
        </p:nvSpPr>
        <p:spPr>
          <a:xfrm>
            <a:off x="2861434" y="974637"/>
            <a:ext cx="561083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Modelli e principi </a:t>
            </a:r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alla base della cognizione sociale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41CF05C-4927-6B44-B7EF-4967BE7374D4}"/>
              </a:ext>
            </a:extLst>
          </p:cNvPr>
          <p:cNvSpPr txBox="1"/>
          <p:nvPr/>
        </p:nvSpPr>
        <p:spPr>
          <a:xfrm>
            <a:off x="1661452" y="1763523"/>
            <a:ext cx="5010612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latin typeface="Cambria" panose="02040503050406030204" pitchFamily="18" charset="0"/>
                <a:cs typeface="Arial Narrow" panose="020B0604020202020204" pitchFamily="34" charset="0"/>
              </a:rPr>
              <a:t>Tipologie di </a:t>
            </a:r>
            <a:r>
              <a:rPr lang="it-IT" b="1" dirty="0">
                <a:solidFill>
                  <a:schemeClr val="accent1"/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processi</a:t>
            </a:r>
            <a:r>
              <a:rPr lang="it-IT" b="1" dirty="0">
                <a:latin typeface="Cambria" panose="02040503050406030204" pitchFamily="18" charset="0"/>
                <a:cs typeface="Arial Narrow" panose="020B0604020202020204" pitchFamily="34" charset="0"/>
              </a:rPr>
              <a:t> </a:t>
            </a:r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della cognizione sociale.</a:t>
            </a: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D7E5F685-D5D3-2944-AB7E-88C016610DE4}"/>
              </a:ext>
            </a:extLst>
          </p:cNvPr>
          <p:cNvGrpSpPr/>
          <p:nvPr/>
        </p:nvGrpSpPr>
        <p:grpSpPr>
          <a:xfrm>
            <a:off x="1661452" y="2447509"/>
            <a:ext cx="7674908" cy="3315365"/>
            <a:chOff x="137452" y="2447508"/>
            <a:chExt cx="7674908" cy="3315365"/>
          </a:xfrm>
        </p:grpSpPr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07637AC5-4A27-7348-ABA2-3B9A0C2F0D22}"/>
                </a:ext>
              </a:extLst>
            </p:cNvPr>
            <p:cNvSpPr txBox="1"/>
            <p:nvPr/>
          </p:nvSpPr>
          <p:spPr>
            <a:xfrm>
              <a:off x="137452" y="2447508"/>
              <a:ext cx="308023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2400" dirty="0">
                  <a:latin typeface="Cambria" panose="02040503050406030204" pitchFamily="18" charset="0"/>
                  <a:cs typeface="Arial" panose="020B0604020202020204" pitchFamily="34" charset="0"/>
                </a:rPr>
                <a:t>Processo </a:t>
              </a:r>
              <a:r>
                <a:rPr lang="it-IT" sz="24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TOP-DOWN</a:t>
              </a: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ABF5FEC0-F9CA-FB4D-A17A-673AD03FAB10}"/>
                </a:ext>
              </a:extLst>
            </p:cNvPr>
            <p:cNvSpPr txBox="1"/>
            <p:nvPr/>
          </p:nvSpPr>
          <p:spPr>
            <a:xfrm>
              <a:off x="4575787" y="5301208"/>
              <a:ext cx="32365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2400" dirty="0">
                  <a:latin typeface="Cambria" panose="02040503050406030204" pitchFamily="18" charset="0"/>
                  <a:cs typeface="Arial" panose="020B0604020202020204" pitchFamily="34" charset="0"/>
                </a:rPr>
                <a:t>Processo </a:t>
              </a:r>
              <a:r>
                <a:rPr lang="it-IT" sz="24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BOTTOM-UP</a:t>
              </a:r>
            </a:p>
          </p:txBody>
        </p:sp>
      </p:grp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E8B7F16E-C09B-4848-8851-587C27CDB797}"/>
              </a:ext>
            </a:extLst>
          </p:cNvPr>
          <p:cNvCxnSpPr>
            <a:cxnSpLocks/>
          </p:cNvCxnSpPr>
          <p:nvPr/>
        </p:nvCxnSpPr>
        <p:spPr>
          <a:xfrm>
            <a:off x="5879976" y="2447508"/>
            <a:ext cx="0" cy="3645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po 4">
            <a:extLst>
              <a:ext uri="{FF2B5EF4-FFF2-40B4-BE49-F238E27FC236}">
                <a16:creationId xmlns:a16="http://schemas.microsoft.com/office/drawing/2014/main" id="{2DA376FB-B044-A641-A2FF-3C2DFFD54364}"/>
              </a:ext>
            </a:extLst>
          </p:cNvPr>
          <p:cNvGrpSpPr/>
          <p:nvPr/>
        </p:nvGrpSpPr>
        <p:grpSpPr>
          <a:xfrm>
            <a:off x="2666750" y="2936820"/>
            <a:ext cx="585160" cy="780213"/>
            <a:chOff x="3291659" y="2409061"/>
            <a:chExt cx="764955" cy="1019940"/>
          </a:xfrm>
        </p:grpSpPr>
        <p:pic>
          <p:nvPicPr>
            <p:cNvPr id="1025" name="Picture 1" descr="page1image15481664">
              <a:extLst>
                <a:ext uri="{FF2B5EF4-FFF2-40B4-BE49-F238E27FC236}">
                  <a16:creationId xmlns:a16="http://schemas.microsoft.com/office/drawing/2014/main" id="{E71C8A2A-D8A4-7848-8442-B2936DC830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1659" y="2409061"/>
              <a:ext cx="764955" cy="1019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page1image17417312">
              <a:extLst>
                <a:ext uri="{FF2B5EF4-FFF2-40B4-BE49-F238E27FC236}">
                  <a16:creationId xmlns:a16="http://schemas.microsoft.com/office/drawing/2014/main" id="{6087A613-6CC4-9541-906C-E4C5B46790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6954" y="2488790"/>
              <a:ext cx="528982" cy="420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3133F6B4-36B8-6E4F-BE53-027DCED32D17}"/>
              </a:ext>
            </a:extLst>
          </p:cNvPr>
          <p:cNvCxnSpPr>
            <a:cxnSpLocks/>
          </p:cNvCxnSpPr>
          <p:nvPr/>
        </p:nvCxnSpPr>
        <p:spPr>
          <a:xfrm>
            <a:off x="2999656" y="3861048"/>
            <a:ext cx="0" cy="648072"/>
          </a:xfrm>
          <a:prstGeom prst="straightConnector1">
            <a:avLst/>
          </a:prstGeom>
          <a:ln w="41275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Immagine 39">
            <a:extLst>
              <a:ext uri="{FF2B5EF4-FFF2-40B4-BE49-F238E27FC236}">
                <a16:creationId xmlns:a16="http://schemas.microsoft.com/office/drawing/2014/main" id="{771F7E32-0BDA-2741-B469-683958F671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0174" y1="49430" x2="30174" y2="49430"/>
                        <a14:foregroundMark x1="27714" y1="30714" x2="30174" y2="24175"/>
                        <a14:foregroundMark x1="18716" y1="37193" x2="22016" y2="65207"/>
                        <a14:foregroundMark x1="22016" y1="65207" x2="45651" y2="80384"/>
                        <a14:foregroundMark x1="45651" y1="80384" x2="58668" y2="77145"/>
                        <a14:foregroundMark x1="22795" y1="36413" x2="48710" y2="20096"/>
                        <a14:foregroundMark x1="48710" y1="20096" x2="74445" y2="36533"/>
                        <a14:foregroundMark x1="74445" y1="36533" x2="75585" y2="66047"/>
                        <a14:foregroundMark x1="75585" y1="66047" x2="61128" y2="79544"/>
                        <a14:backgroundMark x1="23635" y1="8698" x2="23635" y2="8698"/>
                        <a14:backgroundMark x1="11398" y1="11938" x2="9778" y2="29874"/>
                        <a14:backgroundMark x1="11398" y1="16017" x2="26875" y2="143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018" y="3717032"/>
            <a:ext cx="1700808" cy="1700808"/>
          </a:xfrm>
          <a:prstGeom prst="rect">
            <a:avLst/>
          </a:prstGeom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215483F9-68E2-2E40-8462-BF1916BEAA05}"/>
              </a:ext>
            </a:extLst>
          </p:cNvPr>
          <p:cNvGrpSpPr/>
          <p:nvPr/>
        </p:nvGrpSpPr>
        <p:grpSpPr>
          <a:xfrm>
            <a:off x="2149253" y="2939460"/>
            <a:ext cx="3795995" cy="3090448"/>
            <a:chOff x="625252" y="2939460"/>
            <a:chExt cx="3795995" cy="3090448"/>
          </a:xfrm>
        </p:grpSpPr>
        <p:pic>
          <p:nvPicPr>
            <p:cNvPr id="39" name="Immagine 38">
              <a:extLst>
                <a:ext uri="{FF2B5EF4-FFF2-40B4-BE49-F238E27FC236}">
                  <a16:creationId xmlns:a16="http://schemas.microsoft.com/office/drawing/2014/main" id="{DACFB307-87CF-EA45-8347-3EB9C461E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0174" y1="49430" x2="30174" y2="49430"/>
                          <a14:foregroundMark x1="27714" y1="30714" x2="30174" y2="24175"/>
                          <a14:foregroundMark x1="18716" y1="37193" x2="22016" y2="65207"/>
                          <a14:foregroundMark x1="22016" y1="65207" x2="45651" y2="80384"/>
                          <a14:foregroundMark x1="45651" y1="80384" x2="58668" y2="77145"/>
                          <a14:foregroundMark x1="22795" y1="36413" x2="48710" y2="20096"/>
                          <a14:foregroundMark x1="48710" y1="20096" x2="74445" y2="36533"/>
                          <a14:foregroundMark x1="74445" y1="36533" x2="75585" y2="66047"/>
                          <a14:foregroundMark x1="75585" y1="66047" x2="61128" y2="79544"/>
                          <a14:backgroundMark x1="23635" y1="8698" x2="23635" y2="8698"/>
                          <a14:backgroundMark x1="11398" y1="11938" x2="9778" y2="29874"/>
                          <a14:backgroundMark x1="11398" y1="16017" x2="26875" y2="143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252" y="4329100"/>
              <a:ext cx="1700808" cy="1700808"/>
            </a:xfrm>
            <a:prstGeom prst="rect">
              <a:avLst/>
            </a:prstGeom>
          </p:spPr>
        </p:pic>
        <p:sp>
          <p:nvSpPr>
            <p:cNvPr id="45" name="CasellaDiTesto 44">
              <a:extLst>
                <a:ext uri="{FF2B5EF4-FFF2-40B4-BE49-F238E27FC236}">
                  <a16:creationId xmlns:a16="http://schemas.microsoft.com/office/drawing/2014/main" id="{0A373D8D-1363-8543-B98E-8A3897E107BD}"/>
                </a:ext>
              </a:extLst>
            </p:cNvPr>
            <p:cNvSpPr txBox="1"/>
            <p:nvPr/>
          </p:nvSpPr>
          <p:spPr>
            <a:xfrm>
              <a:off x="2051720" y="2939460"/>
              <a:ext cx="2369527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Cambria" panose="02040503050406030204" pitchFamily="18" charset="0"/>
                  <a:cs typeface="Arial" panose="020B0604020202020204" pitchFamily="34" charset="0"/>
                </a:rPr>
                <a:t>Percezione sociale guidata da </a:t>
              </a:r>
              <a:r>
                <a:rPr lang="it-IT" sz="1600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SCHEMI, rappresentazioni cognitive e conoscenze </a:t>
              </a:r>
              <a:r>
                <a:rPr lang="it-IT" sz="1600" b="1" dirty="0">
                  <a:latin typeface="Cambria" panose="02040503050406030204" pitchFamily="18" charset="0"/>
                  <a:cs typeface="Arial" panose="020B0604020202020204" pitchFamily="34" charset="0"/>
                </a:rPr>
                <a:t>presenti in </a:t>
              </a:r>
              <a:r>
                <a:rPr lang="it-IT" sz="1600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memoria</a:t>
              </a:r>
              <a:endParaRPr lang="it-IT" sz="1600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0B7E12D7-270A-BC40-9619-A815D31EC77D}"/>
              </a:ext>
            </a:extLst>
          </p:cNvPr>
          <p:cNvGrpSpPr/>
          <p:nvPr/>
        </p:nvGrpSpPr>
        <p:grpSpPr>
          <a:xfrm>
            <a:off x="7373036" y="2282661"/>
            <a:ext cx="3263253" cy="2700318"/>
            <a:chOff x="5849035" y="2282661"/>
            <a:chExt cx="3263253" cy="2700318"/>
          </a:xfrm>
        </p:grpSpPr>
        <p:cxnSp>
          <p:nvCxnSpPr>
            <p:cNvPr id="41" name="Connettore 2 40">
              <a:extLst>
                <a:ext uri="{FF2B5EF4-FFF2-40B4-BE49-F238E27FC236}">
                  <a16:creationId xmlns:a16="http://schemas.microsoft.com/office/drawing/2014/main" id="{3E2FED02-87F9-D54D-9A6E-066FA90F7ED5}"/>
                </a:ext>
              </a:extLst>
            </p:cNvPr>
            <p:cNvCxnSpPr>
              <a:cxnSpLocks/>
            </p:cNvCxnSpPr>
            <p:nvPr/>
          </p:nvCxnSpPr>
          <p:spPr>
            <a:xfrm>
              <a:off x="6194073" y="3212976"/>
              <a:ext cx="0" cy="648072"/>
            </a:xfrm>
            <a:prstGeom prst="straightConnector1">
              <a:avLst/>
            </a:prstGeom>
            <a:ln w="41275">
              <a:solidFill>
                <a:schemeClr val="accent3">
                  <a:lumMod val="50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uppo 18">
              <a:extLst>
                <a:ext uri="{FF2B5EF4-FFF2-40B4-BE49-F238E27FC236}">
                  <a16:creationId xmlns:a16="http://schemas.microsoft.com/office/drawing/2014/main" id="{31B14FF0-6830-3346-B817-19373B193DAE}"/>
                </a:ext>
              </a:extLst>
            </p:cNvPr>
            <p:cNvGrpSpPr/>
            <p:nvPr/>
          </p:nvGrpSpPr>
          <p:grpSpPr>
            <a:xfrm>
              <a:off x="5849035" y="2282661"/>
              <a:ext cx="3263253" cy="2700318"/>
              <a:chOff x="5849035" y="2282661"/>
              <a:chExt cx="3263253" cy="2700318"/>
            </a:xfrm>
          </p:grpSpPr>
          <p:grpSp>
            <p:nvGrpSpPr>
              <p:cNvPr id="42" name="Gruppo 41">
                <a:extLst>
                  <a:ext uri="{FF2B5EF4-FFF2-40B4-BE49-F238E27FC236}">
                    <a16:creationId xmlns:a16="http://schemas.microsoft.com/office/drawing/2014/main" id="{7ED9F020-41BF-2B43-8F4B-23B055C78CA9}"/>
                  </a:ext>
                </a:extLst>
              </p:cNvPr>
              <p:cNvGrpSpPr/>
              <p:nvPr/>
            </p:nvGrpSpPr>
            <p:grpSpPr>
              <a:xfrm>
                <a:off x="5849035" y="2282661"/>
                <a:ext cx="585160" cy="780213"/>
                <a:chOff x="3291659" y="2409061"/>
                <a:chExt cx="764955" cy="1019940"/>
              </a:xfrm>
            </p:grpSpPr>
            <p:pic>
              <p:nvPicPr>
                <p:cNvPr id="43" name="Picture 1" descr="page1image15481664">
                  <a:extLst>
                    <a:ext uri="{FF2B5EF4-FFF2-40B4-BE49-F238E27FC236}">
                      <a16:creationId xmlns:a16="http://schemas.microsoft.com/office/drawing/2014/main" id="{A363A13A-0A56-0448-B2A9-EC972BF5B21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91659" y="2409061"/>
                  <a:ext cx="764955" cy="101994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4" name="Picture 2" descr="page1image17417312">
                  <a:extLst>
                    <a:ext uri="{FF2B5EF4-FFF2-40B4-BE49-F238E27FC236}">
                      <a16:creationId xmlns:a16="http://schemas.microsoft.com/office/drawing/2014/main" id="{1FF53721-23BF-564B-9569-FA98C3FFDCC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66954" y="2488790"/>
                  <a:ext cx="528982" cy="42038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3F60DA51-4CC1-454B-9CE2-20643956EE31}"/>
                  </a:ext>
                </a:extLst>
              </p:cNvPr>
              <p:cNvSpPr txBox="1"/>
              <p:nvPr/>
            </p:nvSpPr>
            <p:spPr>
              <a:xfrm>
                <a:off x="6804248" y="3905761"/>
                <a:ext cx="2308040" cy="10772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>
                    <a:latin typeface="Cambria" panose="02040503050406030204" pitchFamily="18" charset="0"/>
                    <a:cs typeface="Arial" panose="020B0604020202020204" pitchFamily="34" charset="0"/>
                  </a:rPr>
                  <a:t>Parte dal </a:t>
                </a:r>
                <a:r>
                  <a:rPr lang="it-IT" sz="16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basso</a:t>
                </a:r>
                <a:r>
                  <a:rPr lang="it-IT" sz="1600" dirty="0">
                    <a:latin typeface="Cambria" panose="02040503050406030204" pitchFamily="18" charset="0"/>
                    <a:cs typeface="Arial" panose="020B0604020202020204" pitchFamily="34" charset="0"/>
                  </a:rPr>
                  <a:t>, </a:t>
                </a:r>
                <a:r>
                  <a:rPr lang="it-IT" sz="1600" b="1" dirty="0">
                    <a:latin typeface="Cambria" panose="02040503050406030204" pitchFamily="18" charset="0"/>
                    <a:cs typeface="Arial" panose="020B0604020202020204" pitchFamily="34" charset="0"/>
                  </a:rPr>
                  <a:t>dall’osservazione accurata e dall’analisi </a:t>
                </a:r>
                <a:r>
                  <a:rPr lang="it-IT" sz="1600" dirty="0">
                    <a:latin typeface="Cambria" panose="02040503050406030204" pitchFamily="18" charset="0"/>
                    <a:cs typeface="Arial" panose="020B0604020202020204" pitchFamily="34" charset="0"/>
                  </a:rPr>
                  <a:t>della situazione sociale.</a:t>
                </a:r>
              </a:p>
            </p:txBody>
          </p:sp>
        </p:grp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EA46BC08-1C57-8E4C-983D-70EDB6C50A90}"/>
              </a:ext>
            </a:extLst>
          </p:cNvPr>
          <p:cNvGrpSpPr/>
          <p:nvPr/>
        </p:nvGrpSpPr>
        <p:grpSpPr>
          <a:xfrm>
            <a:off x="3620175" y="2249728"/>
            <a:ext cx="6659130" cy="3160609"/>
            <a:chOff x="2096175" y="2249727"/>
            <a:chExt cx="6659130" cy="3160609"/>
          </a:xfrm>
        </p:grpSpPr>
        <p:sp>
          <p:nvSpPr>
            <p:cNvPr id="48" name="CasellaDiTesto 47">
              <a:extLst>
                <a:ext uri="{FF2B5EF4-FFF2-40B4-BE49-F238E27FC236}">
                  <a16:creationId xmlns:a16="http://schemas.microsoft.com/office/drawing/2014/main" id="{00413D43-D038-D74F-9ED5-5A147271AD8F}"/>
                </a:ext>
              </a:extLst>
            </p:cNvPr>
            <p:cNvSpPr txBox="1"/>
            <p:nvPr/>
          </p:nvSpPr>
          <p:spPr>
            <a:xfrm>
              <a:off x="2096175" y="4764005"/>
              <a:ext cx="2194530" cy="646331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b="1" dirty="0">
                  <a:latin typeface="Cambria" panose="02040503050406030204" pitchFamily="18" charset="0"/>
                  <a:cs typeface="Arial" panose="020B0604020202020204" pitchFamily="34" charset="0"/>
                </a:rPr>
                <a:t>Accorcia</a:t>
              </a:r>
              <a:r>
                <a:rPr lang="it-IT" sz="1200" dirty="0">
                  <a:latin typeface="Cambria" panose="02040503050406030204" pitchFamily="18" charset="0"/>
                  <a:cs typeface="Arial" panose="020B0604020202020204" pitchFamily="34" charset="0"/>
                </a:rPr>
                <a:t> il lavoro cognitivo, ma è più </a:t>
              </a:r>
              <a:r>
                <a:rPr lang="it-IT" sz="1200" b="1" dirty="0">
                  <a:latin typeface="Cambria" panose="02040503050406030204" pitchFamily="18" charset="0"/>
                  <a:cs typeface="Arial" panose="020B0604020202020204" pitchFamily="34" charset="0"/>
                </a:rPr>
                <a:t>inaccurato</a:t>
              </a:r>
              <a:r>
                <a:rPr lang="it-IT" sz="1200" dirty="0">
                  <a:latin typeface="Cambria" panose="02040503050406030204" pitchFamily="18" charset="0"/>
                  <a:cs typeface="Arial" panose="020B0604020202020204" pitchFamily="34" charset="0"/>
                </a:rPr>
                <a:t> e può indurre a </a:t>
              </a:r>
              <a:r>
                <a:rPr lang="it-IT" sz="1200" b="1" dirty="0">
                  <a:latin typeface="Cambria" panose="02040503050406030204" pitchFamily="18" charset="0"/>
                  <a:cs typeface="Arial" panose="020B0604020202020204" pitchFamily="34" charset="0"/>
                </a:rPr>
                <a:t>errori</a:t>
              </a:r>
              <a:r>
                <a:rPr lang="it-IT" sz="1200" dirty="0">
                  <a:latin typeface="Cambria" panose="02040503050406030204" pitchFamily="18" charset="0"/>
                  <a:cs typeface="Arial" panose="020B0604020202020204" pitchFamily="34" charset="0"/>
                </a:rPr>
                <a:t> e </a:t>
              </a:r>
              <a:r>
                <a:rPr lang="it-IT" sz="1200" b="1" dirty="0">
                  <a:latin typeface="Cambria" panose="02040503050406030204" pitchFamily="18" charset="0"/>
                  <a:cs typeface="Arial" panose="020B0604020202020204" pitchFamily="34" charset="0"/>
                </a:rPr>
                <a:t>distorsioni</a:t>
              </a:r>
            </a:p>
          </p:txBody>
        </p:sp>
        <p:sp>
          <p:nvSpPr>
            <p:cNvPr id="50" name="CasellaDiTesto 49">
              <a:extLst>
                <a:ext uri="{FF2B5EF4-FFF2-40B4-BE49-F238E27FC236}">
                  <a16:creationId xmlns:a16="http://schemas.microsoft.com/office/drawing/2014/main" id="{95DAC9E8-D566-064C-B2F9-1C58E1BED247}"/>
                </a:ext>
              </a:extLst>
            </p:cNvPr>
            <p:cNvSpPr txBox="1"/>
            <p:nvPr/>
          </p:nvSpPr>
          <p:spPr>
            <a:xfrm>
              <a:off x="6725503" y="2249727"/>
              <a:ext cx="2029802" cy="646331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Cambria" panose="02040503050406030204" pitchFamily="18" charset="0"/>
                  <a:cs typeface="Arial" panose="020B0604020202020204" pitchFamily="34" charset="0"/>
                </a:rPr>
                <a:t>È </a:t>
              </a:r>
              <a:r>
                <a:rPr lang="it-IT" sz="1200" b="1" dirty="0">
                  <a:latin typeface="Cambria" panose="02040503050406030204" pitchFamily="18" charset="0"/>
                  <a:cs typeface="Arial" panose="020B0604020202020204" pitchFamily="34" charset="0"/>
                </a:rPr>
                <a:t>più</a:t>
              </a:r>
              <a:r>
                <a:rPr lang="it-IT" sz="12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it-IT" sz="1200" b="1" dirty="0">
                  <a:latin typeface="Cambria" panose="02040503050406030204" pitchFamily="18" charset="0"/>
                  <a:cs typeface="Arial" panose="020B0604020202020204" pitchFamily="34" charset="0"/>
                </a:rPr>
                <a:t>accurata</a:t>
              </a:r>
              <a:r>
                <a:rPr lang="it-IT" sz="1200" dirty="0">
                  <a:latin typeface="Cambria" panose="02040503050406030204" pitchFamily="18" charset="0"/>
                  <a:cs typeface="Arial" panose="020B0604020202020204" pitchFamily="34" charset="0"/>
                </a:rPr>
                <a:t> ma </a:t>
              </a:r>
              <a:r>
                <a:rPr lang="it-IT" sz="1200" b="1" dirty="0">
                  <a:latin typeface="Cambria" panose="02040503050406030204" pitchFamily="18" charset="0"/>
                  <a:cs typeface="Arial" panose="020B0604020202020204" pitchFamily="34" charset="0"/>
                </a:rPr>
                <a:t>più dispendiosa </a:t>
              </a:r>
              <a:r>
                <a:rPr lang="it-IT" sz="1200" dirty="0">
                  <a:latin typeface="Cambria" panose="02040503050406030204" pitchFamily="18" charset="0"/>
                  <a:cs typeface="Arial" panose="020B0604020202020204" pitchFamily="34" charset="0"/>
                </a:rPr>
                <a:t>in termini di </a:t>
              </a:r>
              <a:r>
                <a:rPr lang="it-IT" sz="1200" b="1" dirty="0">
                  <a:latin typeface="Cambria" panose="02040503050406030204" pitchFamily="18" charset="0"/>
                  <a:cs typeface="Arial" panose="020B0604020202020204" pitchFamily="34" charset="0"/>
                </a:rPr>
                <a:t>tempo</a:t>
              </a:r>
              <a:r>
                <a:rPr lang="it-IT" sz="1200" dirty="0">
                  <a:latin typeface="Cambria" panose="02040503050406030204" pitchFamily="18" charset="0"/>
                  <a:cs typeface="Arial" panose="020B0604020202020204" pitchFamily="34" charset="0"/>
                </a:rPr>
                <a:t> e </a:t>
              </a:r>
              <a:r>
                <a:rPr lang="it-IT" sz="1200" b="1" dirty="0">
                  <a:latin typeface="Cambria" panose="02040503050406030204" pitchFamily="18" charset="0"/>
                  <a:cs typeface="Arial" panose="020B0604020202020204" pitchFamily="34" charset="0"/>
                </a:rPr>
                <a:t>risorse</a:t>
              </a:r>
              <a:r>
                <a:rPr lang="it-IT" sz="1200" dirty="0">
                  <a:latin typeface="Cambria" panose="02040503050406030204" pitchFamily="18" charset="0"/>
                  <a:cs typeface="Arial" panose="020B0604020202020204" pitchFamily="34" charset="0"/>
                </a:rPr>
                <a:t> cognitive.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115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13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3" y="590428"/>
            <a:ext cx="6810811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 cognizione sociale</a:t>
            </a:r>
          </a:p>
          <a:p>
            <a:endParaRPr lang="it-IT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D460433B-485D-F049-8CE6-2ED106763DFD}"/>
              </a:ext>
            </a:extLst>
          </p:cNvPr>
          <p:cNvSpPr/>
          <p:nvPr/>
        </p:nvSpPr>
        <p:spPr>
          <a:xfrm>
            <a:off x="3647728" y="974637"/>
            <a:ext cx="479022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Le euristiche </a:t>
            </a:r>
            <a:r>
              <a:rPr lang="it-IT" b="1" dirty="0">
                <a:latin typeface="Cambria" panose="02040503050406030204" pitchFamily="18" charset="0"/>
                <a:cs typeface="Arial Narrow" panose="020B0604020202020204" pitchFamily="34" charset="0"/>
              </a:rPr>
              <a:t>e altre scorciatoie cognitive</a:t>
            </a:r>
            <a:endParaRPr lang="it-IT" dirty="0">
              <a:latin typeface="Cambria" panose="02040503050406030204" pitchFamily="18" charset="0"/>
              <a:cs typeface="Arial Narrow" panose="020B0604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41CF05C-4927-6B44-B7EF-4967BE7374D4}"/>
              </a:ext>
            </a:extLst>
          </p:cNvPr>
          <p:cNvSpPr txBox="1"/>
          <p:nvPr/>
        </p:nvSpPr>
        <p:spPr>
          <a:xfrm>
            <a:off x="1661451" y="1763523"/>
            <a:ext cx="8611005" cy="33855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accent2"/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Scorciatoie cognitive </a:t>
            </a:r>
            <a:r>
              <a:rPr lang="it-IT" sz="1600" dirty="0">
                <a:latin typeface="Cambria" panose="02040503050406030204" pitchFamily="18" charset="0"/>
                <a:cs typeface="Arial Narrow" panose="020B0604020202020204" pitchFamily="34" charset="0"/>
              </a:rPr>
              <a:t>utilizzate per giungere a un giudizio sociale </a:t>
            </a:r>
            <a:r>
              <a:rPr lang="it-IT" sz="1600" b="1" dirty="0">
                <a:solidFill>
                  <a:schemeClr val="accent2"/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senza troppo sforzo cognitivo</a:t>
            </a:r>
            <a:r>
              <a:rPr lang="it-IT" sz="1600" dirty="0">
                <a:latin typeface="Cambria" panose="02040503050406030204" pitchFamily="18" charset="0"/>
                <a:cs typeface="Arial Narrow" panose="020B0604020202020204" pitchFamily="34" charset="0"/>
              </a:rPr>
              <a:t>.</a:t>
            </a:r>
          </a:p>
        </p:txBody>
      </p: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E8B7F16E-C09B-4848-8851-587C27CDB797}"/>
              </a:ext>
            </a:extLst>
          </p:cNvPr>
          <p:cNvCxnSpPr>
            <a:cxnSpLocks/>
          </p:cNvCxnSpPr>
          <p:nvPr/>
        </p:nvCxnSpPr>
        <p:spPr>
          <a:xfrm>
            <a:off x="6023992" y="2447508"/>
            <a:ext cx="0" cy="2349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5C9EE27B-0B00-F544-A555-32FABED7AB19}"/>
              </a:ext>
            </a:extLst>
          </p:cNvPr>
          <p:cNvCxnSpPr>
            <a:cxnSpLocks/>
          </p:cNvCxnSpPr>
          <p:nvPr/>
        </p:nvCxnSpPr>
        <p:spPr>
          <a:xfrm>
            <a:off x="3719736" y="2447508"/>
            <a:ext cx="0" cy="2349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4CACB451-8ADA-6C4A-88D0-853E7FD29718}"/>
              </a:ext>
            </a:extLst>
          </p:cNvPr>
          <p:cNvCxnSpPr>
            <a:cxnSpLocks/>
          </p:cNvCxnSpPr>
          <p:nvPr/>
        </p:nvCxnSpPr>
        <p:spPr>
          <a:xfrm>
            <a:off x="8400256" y="2447508"/>
            <a:ext cx="0" cy="2349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po 2">
            <a:extLst>
              <a:ext uri="{FF2B5EF4-FFF2-40B4-BE49-F238E27FC236}">
                <a16:creationId xmlns:a16="http://schemas.microsoft.com/office/drawing/2014/main" id="{AAF6A0E2-5568-CC48-8C34-2F24779F189A}"/>
              </a:ext>
            </a:extLst>
          </p:cNvPr>
          <p:cNvGrpSpPr/>
          <p:nvPr/>
        </p:nvGrpSpPr>
        <p:grpSpPr>
          <a:xfrm>
            <a:off x="1524000" y="2447507"/>
            <a:ext cx="9108504" cy="584776"/>
            <a:chOff x="0" y="2447507"/>
            <a:chExt cx="9108504" cy="584776"/>
          </a:xfrm>
        </p:grpSpPr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A965335F-E3A1-EC42-995D-CAA4F450BAFB}"/>
                </a:ext>
              </a:extLst>
            </p:cNvPr>
            <p:cNvSpPr txBox="1"/>
            <p:nvPr/>
          </p:nvSpPr>
          <p:spPr>
            <a:xfrm>
              <a:off x="0" y="2447508"/>
              <a:ext cx="21957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Cambria" panose="02040503050406030204" pitchFamily="18" charset="0"/>
                  <a:cs typeface="Arial" panose="020B0604020202020204" pitchFamily="34" charset="0"/>
                </a:rPr>
                <a:t>Euristica della </a:t>
              </a:r>
            </a:p>
            <a:p>
              <a:r>
                <a:rPr lang="it-IT" sz="1600" b="1" dirty="0">
                  <a:latin typeface="Cambria" panose="02040503050406030204" pitchFamily="18" charset="0"/>
                  <a:cs typeface="Arial" panose="020B0604020202020204" pitchFamily="34" charset="0"/>
                </a:rPr>
                <a:t>RAPPRESENTATIVITÀ</a:t>
              </a:r>
              <a:endParaRPr lang="it-IT" sz="1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0DE5FFDC-7B60-B04A-8B9F-CD0A1FB04909}"/>
                </a:ext>
              </a:extLst>
            </p:cNvPr>
            <p:cNvSpPr txBox="1"/>
            <p:nvPr/>
          </p:nvSpPr>
          <p:spPr>
            <a:xfrm>
              <a:off x="2195731" y="2447508"/>
              <a:ext cx="21957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Cambria" panose="02040503050406030204" pitchFamily="18" charset="0"/>
                  <a:cs typeface="Arial" panose="020B0604020202020204" pitchFamily="34" charset="0"/>
                </a:rPr>
                <a:t>Euristica della </a:t>
              </a:r>
            </a:p>
            <a:p>
              <a:r>
                <a:rPr lang="it-IT" sz="1600" b="1" dirty="0">
                  <a:latin typeface="Cambria" panose="02040503050406030204" pitchFamily="18" charset="0"/>
                  <a:cs typeface="Arial" panose="020B0604020202020204" pitchFamily="34" charset="0"/>
                </a:rPr>
                <a:t>DISPONIBILITÀ</a:t>
              </a:r>
              <a:endParaRPr lang="it-IT" sz="1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320D6461-C9BC-8943-91F3-3A15368A0C08}"/>
                </a:ext>
              </a:extLst>
            </p:cNvPr>
            <p:cNvSpPr txBox="1"/>
            <p:nvPr/>
          </p:nvSpPr>
          <p:spPr>
            <a:xfrm>
              <a:off x="4572000" y="2447507"/>
              <a:ext cx="21957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600" b="1" dirty="0">
                  <a:latin typeface="Cambria" panose="02040503050406030204" pitchFamily="18" charset="0"/>
                  <a:cs typeface="Arial" panose="020B0604020202020204" pitchFamily="34" charset="0"/>
                </a:rPr>
                <a:t>FALLACIA DELLO SCOMMETTITORE</a:t>
              </a:r>
              <a:endParaRPr lang="it-IT" sz="1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F2EED63D-B003-CA43-99E7-C6E6492095ED}"/>
                </a:ext>
              </a:extLst>
            </p:cNvPr>
            <p:cNvSpPr txBox="1"/>
            <p:nvPr/>
          </p:nvSpPr>
          <p:spPr>
            <a:xfrm>
              <a:off x="6912773" y="2447507"/>
              <a:ext cx="21957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600" b="1" dirty="0">
                  <a:latin typeface="Cambria" panose="02040503050406030204" pitchFamily="18" charset="0"/>
                  <a:cs typeface="Arial" panose="020B0604020202020204" pitchFamily="34" charset="0"/>
                </a:rPr>
                <a:t>CORRELAZIONE ILLUSORIA</a:t>
              </a:r>
              <a:endParaRPr lang="it-IT" sz="1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uppo 5">
            <a:extLst>
              <a:ext uri="{FF2B5EF4-FFF2-40B4-BE49-F238E27FC236}">
                <a16:creationId xmlns:a16="http://schemas.microsoft.com/office/drawing/2014/main" id="{8CDDDC99-E82D-D44B-99CB-3D23C7309B8E}"/>
              </a:ext>
            </a:extLst>
          </p:cNvPr>
          <p:cNvGrpSpPr/>
          <p:nvPr/>
        </p:nvGrpSpPr>
        <p:grpSpPr>
          <a:xfrm>
            <a:off x="1587867" y="3100716"/>
            <a:ext cx="4724154" cy="2996019"/>
            <a:chOff x="63867" y="3100715"/>
            <a:chExt cx="4724154" cy="2996019"/>
          </a:xfrm>
        </p:grpSpPr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661CACCA-D1CC-844E-BA99-CCF5A900FD99}"/>
                </a:ext>
              </a:extLst>
            </p:cNvPr>
            <p:cNvSpPr txBox="1"/>
            <p:nvPr/>
          </p:nvSpPr>
          <p:spPr>
            <a:xfrm>
              <a:off x="137450" y="3100715"/>
              <a:ext cx="1986794" cy="156966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Cambria" panose="02040503050406030204" pitchFamily="18" charset="0"/>
                  <a:cs typeface="Arial" panose="020B0604020202020204" pitchFamily="34" charset="0"/>
                </a:rPr>
                <a:t>Uno stimolo viene assegnato a una particolare categoria </a:t>
              </a:r>
              <a:r>
                <a:rPr lang="it-IT" sz="1200" b="1" dirty="0">
                  <a:latin typeface="Cambria" panose="02040503050406030204" pitchFamily="18" charset="0"/>
                  <a:cs typeface="Arial" panose="020B0604020202020204" pitchFamily="34" charset="0"/>
                </a:rPr>
                <a:t>unicamente in base alla sua </a:t>
              </a:r>
              <a:r>
                <a:rPr lang="it-IT" sz="1200" b="1" dirty="0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somiglianza</a:t>
              </a:r>
              <a:r>
                <a:rPr lang="it-IT" sz="1200" b="1" dirty="0">
                  <a:latin typeface="Cambria" panose="02040503050406030204" pitchFamily="18" charset="0"/>
                  <a:cs typeface="Arial" panose="020B0604020202020204" pitchFamily="34" charset="0"/>
                </a:rPr>
                <a:t> e </a:t>
              </a:r>
              <a:r>
                <a:rPr lang="it-IT" sz="1200" b="1" dirty="0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rappresentatività</a:t>
              </a:r>
              <a:r>
                <a:rPr lang="it-IT" sz="1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it-IT" sz="1200" dirty="0">
                  <a:latin typeface="Cambria" panose="02040503050406030204" pitchFamily="18" charset="0"/>
                  <a:cs typeface="Arial" panose="020B0604020202020204" pitchFamily="34" charset="0"/>
                </a:rPr>
                <a:t>con quella categoria, ignorando qualsiasi altro tipo di informazione.</a:t>
              </a:r>
            </a:p>
          </p:txBody>
        </p: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D443C3E1-2969-BC46-B2E7-CD8D967003A2}"/>
                </a:ext>
              </a:extLst>
            </p:cNvPr>
            <p:cNvSpPr txBox="1"/>
            <p:nvPr/>
          </p:nvSpPr>
          <p:spPr>
            <a:xfrm>
              <a:off x="154920" y="4943284"/>
              <a:ext cx="4633101" cy="78483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2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Cambria" panose="02040503050406030204" pitchFamily="18" charset="0"/>
                  <a:cs typeface="Arial Narrow" panose="020B0604020202020204" pitchFamily="34" charset="0"/>
                </a:rPr>
                <a:t>Il signor X è stato descritto come "</a:t>
              </a:r>
              <a:r>
                <a:rPr lang="it-IT" sz="1200" i="1" dirty="0">
                  <a:latin typeface="Cambria" panose="02040503050406030204" pitchFamily="18" charset="0"/>
                  <a:cs typeface="Arial Narrow" panose="020B0604020202020204" pitchFamily="34" charset="0"/>
                </a:rPr>
                <a:t>meticoloso, introverso, mite e serio</a:t>
              </a:r>
              <a:r>
                <a:rPr lang="it-IT" sz="1200" dirty="0">
                  <a:latin typeface="Cambria" panose="02040503050406030204" pitchFamily="18" charset="0"/>
                  <a:cs typeface="Arial Narrow" panose="020B0604020202020204" pitchFamily="34" charset="0"/>
                </a:rPr>
                <a:t>". Con quale probabilità il signor X svolge la professione di (a) </a:t>
              </a:r>
              <a:r>
                <a:rPr lang="it-IT" sz="1200" i="1" dirty="0">
                  <a:latin typeface="Cambria" panose="02040503050406030204" pitchFamily="18" charset="0"/>
                  <a:cs typeface="Arial Narrow" panose="020B0604020202020204" pitchFamily="34" charset="0"/>
                </a:rPr>
                <a:t>agricoltore? </a:t>
              </a:r>
              <a:r>
                <a:rPr lang="it-IT" sz="1200" dirty="0">
                  <a:latin typeface="Cambria" panose="02040503050406030204" pitchFamily="18" charset="0"/>
                  <a:cs typeface="Arial Narrow" panose="020B0604020202020204" pitchFamily="34" charset="0"/>
                </a:rPr>
                <a:t>(b) </a:t>
              </a:r>
              <a:r>
                <a:rPr lang="it-IT" sz="1200" i="1" dirty="0">
                  <a:latin typeface="Cambria" panose="02040503050406030204" pitchFamily="18" charset="0"/>
                  <a:cs typeface="Arial Narrow" panose="020B0604020202020204" pitchFamily="34" charset="0"/>
                </a:rPr>
                <a:t>venditore?</a:t>
              </a:r>
              <a:r>
                <a:rPr lang="it-IT" sz="1200" dirty="0">
                  <a:latin typeface="Cambria" panose="02040503050406030204" pitchFamily="18" charset="0"/>
                  <a:cs typeface="Arial Narrow" panose="020B0604020202020204" pitchFamily="34" charset="0"/>
                </a:rPr>
                <a:t> (c) </a:t>
              </a:r>
              <a:r>
                <a:rPr lang="it-IT" sz="1200" i="1" dirty="0">
                  <a:latin typeface="Cambria" panose="02040503050406030204" pitchFamily="18" charset="0"/>
                  <a:cs typeface="Arial Narrow" panose="020B0604020202020204" pitchFamily="34" charset="0"/>
                </a:rPr>
                <a:t>pilota? </a:t>
              </a:r>
              <a:r>
                <a:rPr lang="it-IT" sz="1200" dirty="0">
                  <a:latin typeface="Cambria" panose="02040503050406030204" pitchFamily="18" charset="0"/>
                  <a:cs typeface="Arial Narrow" panose="020B0604020202020204" pitchFamily="34" charset="0"/>
                </a:rPr>
                <a:t>(d) </a:t>
              </a:r>
              <a:r>
                <a:rPr lang="it-IT" sz="1200" i="1" dirty="0">
                  <a:latin typeface="Cambria" panose="02040503050406030204" pitchFamily="18" charset="0"/>
                  <a:cs typeface="Arial Narrow" panose="020B0604020202020204" pitchFamily="34" charset="0"/>
                </a:rPr>
                <a:t>bibliotecario?</a:t>
              </a:r>
              <a:r>
                <a:rPr lang="it-IT" sz="1200" dirty="0">
                  <a:latin typeface="Cambria" panose="02040503050406030204" pitchFamily="18" charset="0"/>
                  <a:cs typeface="Arial Narrow" panose="020B0604020202020204" pitchFamily="34" charset="0"/>
                </a:rPr>
                <a:t> (e) </a:t>
              </a:r>
              <a:r>
                <a:rPr lang="it-IT" sz="1200" i="1" dirty="0">
                  <a:latin typeface="Cambria" panose="02040503050406030204" pitchFamily="18" charset="0"/>
                  <a:cs typeface="Arial Narrow" panose="020B0604020202020204" pitchFamily="34" charset="0"/>
                </a:rPr>
                <a:t>fisico? </a:t>
              </a:r>
              <a:r>
                <a:rPr lang="it-IT" sz="900" dirty="0">
                  <a:latin typeface="Cambria" panose="02040503050406030204" pitchFamily="18" charset="0"/>
                  <a:cs typeface="Arial Narrow" panose="020B0604020202020204" pitchFamily="34" charset="0"/>
                </a:rPr>
                <a:t>[</a:t>
              </a:r>
              <a:r>
                <a:rPr lang="it-IT" sz="900" dirty="0" err="1">
                  <a:latin typeface="Cambria" panose="02040503050406030204" pitchFamily="18" charset="0"/>
                  <a:cs typeface="Arial Narrow" panose="020B0604020202020204" pitchFamily="34" charset="0"/>
                </a:rPr>
                <a:t>Tversky</a:t>
              </a:r>
              <a:r>
                <a:rPr lang="it-IT" sz="900" dirty="0">
                  <a:latin typeface="Cambria" panose="02040503050406030204" pitchFamily="18" charset="0"/>
                  <a:cs typeface="Arial Narrow" panose="020B0604020202020204" pitchFamily="34" charset="0"/>
                </a:rPr>
                <a:t> e </a:t>
              </a:r>
              <a:r>
                <a:rPr lang="it-IT" sz="900" dirty="0" err="1">
                  <a:latin typeface="Cambria" panose="02040503050406030204" pitchFamily="18" charset="0"/>
                  <a:cs typeface="Arial Narrow" panose="020B0604020202020204" pitchFamily="34" charset="0"/>
                </a:rPr>
                <a:t>Khaneman</a:t>
              </a:r>
              <a:r>
                <a:rPr lang="it-IT" sz="900" dirty="0">
                  <a:latin typeface="Cambria" panose="02040503050406030204" pitchFamily="18" charset="0"/>
                  <a:cs typeface="Arial Narrow" panose="020B0604020202020204" pitchFamily="34" charset="0"/>
                </a:rPr>
                <a:t>, 1974]</a:t>
              </a:r>
              <a:endParaRPr lang="it-IT" sz="1400" dirty="0">
                <a:latin typeface="Cambria" panose="02040503050406030204" pitchFamily="18" charset="0"/>
                <a:cs typeface="Arial Narrow" panose="020B0604020202020204" pitchFamily="34" charset="0"/>
              </a:endParaRPr>
            </a:p>
          </p:txBody>
        </p:sp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5AC94046-5B5A-BE47-89DE-A33A70DA7846}"/>
                </a:ext>
              </a:extLst>
            </p:cNvPr>
            <p:cNvSpPr txBox="1"/>
            <p:nvPr/>
          </p:nvSpPr>
          <p:spPr>
            <a:xfrm>
              <a:off x="63867" y="5758180"/>
              <a:ext cx="38949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FALLACIA DELLA PROBABILITÀ DI BASE</a:t>
              </a:r>
            </a:p>
          </p:txBody>
        </p:sp>
      </p:grp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105F941E-283B-8D40-98D0-2976B1477C58}"/>
              </a:ext>
            </a:extLst>
          </p:cNvPr>
          <p:cNvSpPr txBox="1"/>
          <p:nvPr/>
        </p:nvSpPr>
        <p:spPr>
          <a:xfrm>
            <a:off x="3791230" y="3100716"/>
            <a:ext cx="2160755" cy="120032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Cambria" panose="02040503050406030204" pitchFamily="18" charset="0"/>
                <a:cs typeface="Arial" panose="020B0604020202020204" pitchFamily="34" charset="0"/>
              </a:rPr>
              <a:t>Tendenza  a giudicare più frequente e probabile un certo evento o un dato esemplare sulla base della </a:t>
            </a:r>
            <a:r>
              <a:rPr lang="it-IT" sz="1200" b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facilità</a:t>
            </a:r>
            <a:r>
              <a:rPr lang="it-IT" sz="1200" b="1" dirty="0">
                <a:latin typeface="Cambria" panose="02040503050406030204" pitchFamily="18" charset="0"/>
                <a:cs typeface="Arial" panose="020B0604020202020204" pitchFamily="34" charset="0"/>
              </a:rPr>
              <a:t> con cui vengono in mente eventi o esemplari </a:t>
            </a:r>
            <a:r>
              <a:rPr lang="it-IT" sz="1200" b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simili</a:t>
            </a:r>
            <a:r>
              <a:rPr lang="it-IT" sz="1200" b="1" dirty="0"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9D6FB007-6AF5-494E-9343-62D149DBD8D9}"/>
              </a:ext>
            </a:extLst>
          </p:cNvPr>
          <p:cNvSpPr txBox="1"/>
          <p:nvPr/>
        </p:nvSpPr>
        <p:spPr>
          <a:xfrm>
            <a:off x="6132522" y="3089255"/>
            <a:ext cx="2195726" cy="1015663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Cambria" panose="02040503050406030204" pitchFamily="18" charset="0"/>
                <a:cs typeface="Arial" panose="020B0604020202020204" pitchFamily="34" charset="0"/>
              </a:rPr>
              <a:t>Gli individui non riescono a tenere presente gli assunti della </a:t>
            </a:r>
            <a:r>
              <a:rPr lang="it-IT" sz="12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legge dei grandi numeri </a:t>
            </a:r>
            <a:r>
              <a:rPr lang="it-IT" sz="1200" dirty="0">
                <a:latin typeface="Cambria" panose="02040503050406030204" pitchFamily="18" charset="0"/>
                <a:cs typeface="Arial" panose="020B0604020202020204" pitchFamily="34" charset="0"/>
              </a:rPr>
              <a:t>nel corso del ragionamento probabilistico. </a:t>
            </a:r>
            <a:endParaRPr lang="it-IT" sz="1200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2FECE8AA-B2AF-0F41-B4A9-8393B72BC198}"/>
              </a:ext>
            </a:extLst>
          </p:cNvPr>
          <p:cNvSpPr txBox="1"/>
          <p:nvPr/>
        </p:nvSpPr>
        <p:spPr>
          <a:xfrm>
            <a:off x="8495110" y="3089255"/>
            <a:ext cx="1993379" cy="120032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Cambria" panose="02040503050406030204" pitchFamily="18" charset="0"/>
                <a:cs typeface="Arial" panose="020B0604020202020204" pitchFamily="34" charset="0"/>
              </a:rPr>
              <a:t>Tendenza a </a:t>
            </a:r>
            <a:r>
              <a:rPr lang="it-IT" sz="1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percepire o sovrastimare la relazione tra due variabili </a:t>
            </a:r>
            <a:r>
              <a:rPr lang="it-IT" sz="1200" dirty="0">
                <a:latin typeface="Cambria" panose="02040503050406030204" pitchFamily="18" charset="0"/>
                <a:cs typeface="Arial" panose="020B0604020202020204" pitchFamily="34" charset="0"/>
              </a:rPr>
              <a:t>anche quando queste due variabili non sono legate tra loro, o lo sono debolmente.</a:t>
            </a:r>
            <a:endParaRPr lang="it-IT" sz="1200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7175863" y="5077097"/>
            <a:ext cx="3753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ambria" panose="02040503050406030204" pitchFamily="18" charset="0"/>
                <a:cs typeface="Arial" panose="020B0604020202020204" pitchFamily="34" charset="0"/>
              </a:rPr>
              <a:t>Euristica della </a:t>
            </a:r>
          </a:p>
          <a:p>
            <a:r>
              <a:rPr lang="it-IT" b="1" dirty="0" smtClean="0">
                <a:latin typeface="Cambria" panose="02040503050406030204" pitchFamily="18" charset="0"/>
                <a:cs typeface="Arial" panose="020B0604020202020204" pitchFamily="34" charset="0"/>
              </a:rPr>
              <a:t>SIMULAZIONE e ANCORAGGIO E ADATTAMENTO </a:t>
            </a:r>
            <a:endParaRPr lang="it-IT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77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46" grpId="0" animBg="1"/>
      <p:bldP spid="46" grpId="1" animBg="1"/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4000"/>
              <a:t>Si ricorre alle euristiche quando: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Non si ha tempo per analisi approfondite</a:t>
            </a:r>
          </a:p>
          <a:p>
            <a:pPr eaLnBrk="1" hangingPunct="1"/>
            <a:r>
              <a:rPr lang="it-IT" altLang="it-IT"/>
              <a:t>Si è sommersi dalle informazioni</a:t>
            </a:r>
          </a:p>
          <a:p>
            <a:pPr eaLnBrk="1" hangingPunct="1"/>
            <a:r>
              <a:rPr lang="it-IT" altLang="it-IT"/>
              <a:t>L’oggetto di cui ci si occupa è poco importante</a:t>
            </a:r>
          </a:p>
          <a:p>
            <a:pPr eaLnBrk="1" hangingPunct="1"/>
            <a:r>
              <a:rPr lang="it-IT" altLang="it-IT"/>
              <a:t>Si hanno poche informazioni sull’oggetto di cui ci si occupa</a:t>
            </a:r>
          </a:p>
          <a:p>
            <a:pPr eaLnBrk="1" hangingPunct="1"/>
            <a:r>
              <a:rPr lang="it-IT" altLang="it-IT"/>
              <a:t>Qualcosa della situazione funge da stimolo con effetto priming</a:t>
            </a:r>
          </a:p>
          <a:p>
            <a:pPr eaLnBrk="1" hangingPunct="1"/>
            <a:r>
              <a:rPr lang="it-IT" altLang="it-IT"/>
              <a:t>Ci si sente ottimisti e non si reputa di dover fare troppi sforzi cognitivi</a:t>
            </a:r>
          </a:p>
          <a:p>
            <a:pPr eaLnBrk="1" hangingPunct="1"/>
            <a:endParaRPr lang="it-IT" altLang="it-IT"/>
          </a:p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1390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15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3" y="590428"/>
            <a:ext cx="6810811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Pensare se stessi, pensare gli altri</a:t>
            </a:r>
          </a:p>
          <a:p>
            <a:endParaRPr lang="it-IT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D460433B-485D-F049-8CE6-2ED106763DFD}"/>
              </a:ext>
            </a:extLst>
          </p:cNvPr>
          <p:cNvSpPr/>
          <p:nvPr/>
        </p:nvSpPr>
        <p:spPr>
          <a:xfrm>
            <a:off x="3943846" y="974637"/>
            <a:ext cx="452841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latin typeface="Cambria" panose="02040503050406030204" pitchFamily="18" charset="0"/>
                <a:cs typeface="Arial Narrow" panose="020B0604020202020204" pitchFamily="34" charset="0"/>
              </a:rPr>
              <a:t>Gli </a:t>
            </a:r>
            <a:r>
              <a:rPr lang="it-IT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schemi di sé </a:t>
            </a:r>
            <a:r>
              <a:rPr lang="it-IT" b="1" dirty="0">
                <a:latin typeface="Cambria" panose="02040503050406030204" pitchFamily="18" charset="0"/>
                <a:cs typeface="Arial Narrow" panose="020B0604020202020204" pitchFamily="34" charset="0"/>
              </a:rPr>
              <a:t>e la </a:t>
            </a:r>
            <a:r>
              <a:rPr lang="it-IT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percezione sociale</a:t>
            </a:r>
            <a:endParaRPr lang="it-IT" dirty="0">
              <a:solidFill>
                <a:schemeClr val="tx2">
                  <a:lumMod val="50000"/>
                </a:schemeClr>
              </a:solidFill>
              <a:latin typeface="Cambria" panose="02040503050406030204" pitchFamily="18" charset="0"/>
              <a:cs typeface="Arial Narrow" panose="020B0604020202020204" pitchFamily="34" charset="0"/>
            </a:endParaRPr>
          </a:p>
        </p:txBody>
      </p: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E90F7E53-4435-614C-BF5B-8DED5757AA6E}"/>
              </a:ext>
            </a:extLst>
          </p:cNvPr>
          <p:cNvCxnSpPr>
            <a:cxnSpLocks/>
          </p:cNvCxnSpPr>
          <p:nvPr/>
        </p:nvCxnSpPr>
        <p:spPr>
          <a:xfrm>
            <a:off x="1661451" y="3284984"/>
            <a:ext cx="2116891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>
            <a:extLst>
              <a:ext uri="{FF2B5EF4-FFF2-40B4-BE49-F238E27FC236}">
                <a16:creationId xmlns:a16="http://schemas.microsoft.com/office/drawing/2014/main" id="{26575EC2-825E-1C4D-81DC-B81599E7BD0D}"/>
              </a:ext>
            </a:extLst>
          </p:cNvPr>
          <p:cNvCxnSpPr>
            <a:cxnSpLocks/>
          </p:cNvCxnSpPr>
          <p:nvPr/>
        </p:nvCxnSpPr>
        <p:spPr>
          <a:xfrm>
            <a:off x="1661451" y="3717032"/>
            <a:ext cx="2116891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>
            <a:extLst>
              <a:ext uri="{FF2B5EF4-FFF2-40B4-BE49-F238E27FC236}">
                <a16:creationId xmlns:a16="http://schemas.microsoft.com/office/drawing/2014/main" id="{CB06008A-1817-8949-94B7-DD4ED8E7579C}"/>
              </a:ext>
            </a:extLst>
          </p:cNvPr>
          <p:cNvCxnSpPr>
            <a:cxnSpLocks/>
          </p:cNvCxnSpPr>
          <p:nvPr/>
        </p:nvCxnSpPr>
        <p:spPr>
          <a:xfrm>
            <a:off x="1661451" y="4149080"/>
            <a:ext cx="2116891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CD3F10BA-4CCE-2546-B065-CEC2C9C671F5}"/>
              </a:ext>
            </a:extLst>
          </p:cNvPr>
          <p:cNvGrpSpPr/>
          <p:nvPr/>
        </p:nvGrpSpPr>
        <p:grpSpPr>
          <a:xfrm>
            <a:off x="1661450" y="1763523"/>
            <a:ext cx="8867877" cy="2415174"/>
            <a:chOff x="137449" y="1763523"/>
            <a:chExt cx="8867877" cy="2415174"/>
          </a:xfrm>
        </p:grpSpPr>
        <p:grpSp>
          <p:nvGrpSpPr>
            <p:cNvPr id="16" name="Gruppo 15">
              <a:extLst>
                <a:ext uri="{FF2B5EF4-FFF2-40B4-BE49-F238E27FC236}">
                  <a16:creationId xmlns:a16="http://schemas.microsoft.com/office/drawing/2014/main" id="{4AC067D3-1BF2-5146-A552-8F6B712C3A27}"/>
                </a:ext>
              </a:extLst>
            </p:cNvPr>
            <p:cNvGrpSpPr/>
            <p:nvPr/>
          </p:nvGrpSpPr>
          <p:grpSpPr>
            <a:xfrm>
              <a:off x="137449" y="1763523"/>
              <a:ext cx="8867877" cy="2385557"/>
              <a:chOff x="137449" y="1763523"/>
              <a:chExt cx="8867877" cy="2385557"/>
            </a:xfrm>
          </p:grpSpPr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141CF05C-4927-6B44-B7EF-4967BE7374D4}"/>
                  </a:ext>
                </a:extLst>
              </p:cNvPr>
              <p:cNvSpPr txBox="1"/>
              <p:nvPr/>
            </p:nvSpPr>
            <p:spPr>
              <a:xfrm>
                <a:off x="137450" y="1763523"/>
                <a:ext cx="8611005" cy="830997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600" b="1" dirty="0">
                    <a:latin typeface="Cambria" panose="02040503050406030204" pitchFamily="18" charset="0"/>
                    <a:cs typeface="Arial Narrow" panose="020B0604020202020204" pitchFamily="34" charset="0"/>
                  </a:rPr>
                  <a:t>Schemi di sé </a:t>
                </a:r>
                <a:r>
                  <a:rPr lang="it-IT" sz="1600" dirty="0">
                    <a:latin typeface="Cambria" panose="02040503050406030204" pitchFamily="18" charset="0"/>
                    <a:cs typeface="Arial Narrow" panose="020B0604020202020204" pitchFamily="34" charset="0"/>
                  </a:rPr>
                  <a:t>= strutture di conoscenza, generalizzazioni cognitive derivate da esperienze passate che organizzano in memoria e ordinano </a:t>
                </a:r>
                <a:r>
                  <a:rPr lang="it-IT" sz="1600" dirty="0">
                    <a:solidFill>
                      <a:schemeClr val="tx2">
                        <a:lumMod val="75000"/>
                      </a:schemeClr>
                    </a:solidFill>
                    <a:latin typeface="Cambria" panose="02040503050406030204" pitchFamily="18" charset="0"/>
                    <a:cs typeface="Arial Narrow" panose="020B0604020202020204" pitchFamily="34" charset="0"/>
                  </a:rPr>
                  <a:t>tutte le rappresentazioni che una persona ha dei propri attributi, rappresentazioni e ruoli sociali </a:t>
                </a:r>
                <a:r>
                  <a:rPr lang="it-IT" sz="1600" dirty="0">
                    <a:latin typeface="Cambria" panose="02040503050406030204" pitchFamily="18" charset="0"/>
                    <a:cs typeface="Arial Narrow" panose="020B0604020202020204" pitchFamily="34" charset="0"/>
                  </a:rPr>
                  <a:t>[Markus, 1977]. </a:t>
                </a:r>
              </a:p>
            </p:txBody>
          </p:sp>
          <p:cxnSp>
            <p:nvCxnSpPr>
              <p:cNvPr id="21" name="Connettore 1 20">
                <a:extLst>
                  <a:ext uri="{FF2B5EF4-FFF2-40B4-BE49-F238E27FC236}">
                    <a16:creationId xmlns:a16="http://schemas.microsoft.com/office/drawing/2014/main" id="{90213C79-A4C8-EF4B-AAEB-EB4BD301C9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7450" y="2594520"/>
                <a:ext cx="0" cy="1554560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ABCA142A-869C-DF41-874E-19726152AF54}"/>
                  </a:ext>
                </a:extLst>
              </p:cNvPr>
              <p:cNvSpPr txBox="1"/>
              <p:nvPr/>
            </p:nvSpPr>
            <p:spPr>
              <a:xfrm>
                <a:off x="137449" y="3002468"/>
                <a:ext cx="886787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>
                    <a:latin typeface="Cambria" panose="02040503050406030204" pitchFamily="18" charset="0"/>
                  </a:rPr>
                  <a:t>Facilitano </a:t>
                </a:r>
                <a:r>
                  <a:rPr lang="it-IT" sz="1400" b="1" dirty="0">
                    <a:latin typeface="Cambria" panose="02040503050406030204" pitchFamily="18" charset="0"/>
                  </a:rPr>
                  <a:t>l’elaborazione delle informazioni </a:t>
                </a:r>
                <a:r>
                  <a:rPr lang="it-IT" sz="1400" dirty="0">
                    <a:latin typeface="Cambria" panose="02040503050406030204" pitchFamily="18" charset="0"/>
                  </a:rPr>
                  <a:t>riguardo al sé in domini specifici e </a:t>
                </a:r>
                <a:r>
                  <a:rPr lang="it-IT" sz="1400" b="1" dirty="0">
                    <a:latin typeface="Cambria" panose="02040503050406030204" pitchFamily="18" charset="0"/>
                  </a:rPr>
                  <a:t>regolano le funzioni esecutive.</a:t>
                </a:r>
              </a:p>
            </p:txBody>
          </p:sp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2DE1008F-09AF-6641-990D-FD25CB6645EF}"/>
                  </a:ext>
                </a:extLst>
              </p:cNvPr>
              <p:cNvSpPr txBox="1"/>
              <p:nvPr/>
            </p:nvSpPr>
            <p:spPr>
              <a:xfrm>
                <a:off x="137449" y="3440784"/>
                <a:ext cx="62327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>
                    <a:latin typeface="Cambria" panose="02040503050406030204" pitchFamily="18" charset="0"/>
                  </a:rPr>
                  <a:t>Favoriscono il </a:t>
                </a:r>
                <a:r>
                  <a:rPr lang="it-IT" sz="1400" b="1" dirty="0">
                    <a:latin typeface="Cambria" panose="02040503050406030204" pitchFamily="18" charset="0"/>
                  </a:rPr>
                  <a:t>ricordo delle informazioni e di episodi </a:t>
                </a:r>
                <a:r>
                  <a:rPr lang="it-IT" sz="1400" dirty="0">
                    <a:latin typeface="Cambria" panose="02040503050406030204" pitchFamily="18" charset="0"/>
                  </a:rPr>
                  <a:t>che ci hanno coinvolto.</a:t>
                </a:r>
                <a:endParaRPr lang="it-IT" sz="1400" b="1" dirty="0">
                  <a:latin typeface="Cambria" panose="02040503050406030204" pitchFamily="18" charset="0"/>
                </a:endParaRPr>
              </a:p>
            </p:txBody>
          </p:sp>
        </p:grpSp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D9FA8597-C335-C744-960B-C4E945440C1C}"/>
                </a:ext>
              </a:extLst>
            </p:cNvPr>
            <p:cNvSpPr txBox="1"/>
            <p:nvPr/>
          </p:nvSpPr>
          <p:spPr>
            <a:xfrm>
              <a:off x="137449" y="3870920"/>
              <a:ext cx="35276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>
                  <a:latin typeface="Cambria" panose="02040503050406030204" pitchFamily="18" charset="0"/>
                </a:rPr>
                <a:t>Guidano</a:t>
              </a:r>
              <a:r>
                <a:rPr lang="it-IT" sz="1400" dirty="0">
                  <a:latin typeface="Cambria" panose="02040503050406030204" pitchFamily="18" charset="0"/>
                </a:rPr>
                <a:t> il nostro </a:t>
              </a:r>
              <a:r>
                <a:rPr lang="it-IT" sz="1400" b="1" dirty="0">
                  <a:latin typeface="Cambria" panose="02040503050406030204" pitchFamily="18" charset="0"/>
                </a:rPr>
                <a:t>comportamento futuro</a:t>
              </a:r>
              <a:r>
                <a:rPr lang="it-IT" sz="1400" dirty="0">
                  <a:latin typeface="Cambria" panose="02040503050406030204" pitchFamily="18" charset="0"/>
                </a:rPr>
                <a:t>.</a:t>
              </a:r>
              <a:endParaRPr lang="it-IT" sz="1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51" name="Gruppo 50">
            <a:extLst>
              <a:ext uri="{FF2B5EF4-FFF2-40B4-BE49-F238E27FC236}">
                <a16:creationId xmlns:a16="http://schemas.microsoft.com/office/drawing/2014/main" id="{B91F1698-D833-EB45-B9CD-B99F22A63BE5}"/>
              </a:ext>
            </a:extLst>
          </p:cNvPr>
          <p:cNvGrpSpPr/>
          <p:nvPr/>
        </p:nvGrpSpPr>
        <p:grpSpPr>
          <a:xfrm>
            <a:off x="1661449" y="4428402"/>
            <a:ext cx="8611006" cy="1232847"/>
            <a:chOff x="137449" y="4428401"/>
            <a:chExt cx="8611006" cy="1232847"/>
          </a:xfrm>
        </p:grpSpPr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AFB393D5-4578-5D40-9B05-E42EA48EB8F2}"/>
                </a:ext>
              </a:extLst>
            </p:cNvPr>
            <p:cNvSpPr txBox="1"/>
            <p:nvPr/>
          </p:nvSpPr>
          <p:spPr>
            <a:xfrm>
              <a:off x="137449" y="4428401"/>
              <a:ext cx="8611006" cy="584775"/>
            </a:xfrm>
            <a:prstGeom prst="rect">
              <a:avLst/>
            </a:prstGeom>
            <a:noFill/>
            <a:ln>
              <a:solidFill>
                <a:schemeClr val="tx2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it-IT" sz="1600" b="1" dirty="0">
                  <a:solidFill>
                    <a:schemeClr val="tx2">
                      <a:lumMod val="75000"/>
                    </a:schemeClr>
                  </a:solidFill>
                  <a:latin typeface="Cambria" panose="02040503050406030204" pitchFamily="18" charset="0"/>
                </a:rPr>
                <a:t>EFFETTO DEL FALSO CONSENSO</a:t>
              </a:r>
              <a:r>
                <a:rPr lang="it-IT" sz="1600" b="1" dirty="0">
                  <a:latin typeface="Cambria" panose="02040503050406030204" pitchFamily="18" charset="0"/>
                </a:rPr>
                <a:t>: </a:t>
              </a:r>
              <a:r>
                <a:rPr lang="it-IT" sz="1600" dirty="0">
                  <a:latin typeface="Cambria" panose="02040503050406030204" pitchFamily="18" charset="0"/>
                </a:rPr>
                <a:t>lo schema di sé viene utilizzato come punto di riferimento per definire gli altri.</a:t>
              </a:r>
              <a:endParaRPr lang="it-IT" sz="1600" b="1" dirty="0">
                <a:latin typeface="Cambria" panose="02040503050406030204" pitchFamily="18" charset="0"/>
              </a:endParaRPr>
            </a:p>
          </p:txBody>
        </p:sp>
        <p:sp>
          <p:nvSpPr>
            <p:cNvPr id="41" name="CasellaDiTesto 40">
              <a:extLst>
                <a:ext uri="{FF2B5EF4-FFF2-40B4-BE49-F238E27FC236}">
                  <a16:creationId xmlns:a16="http://schemas.microsoft.com/office/drawing/2014/main" id="{6CB5AA27-B508-1D4E-B422-1D099534BC6A}"/>
                </a:ext>
              </a:extLst>
            </p:cNvPr>
            <p:cNvSpPr txBox="1"/>
            <p:nvPr/>
          </p:nvSpPr>
          <p:spPr>
            <a:xfrm>
              <a:off x="137449" y="5076473"/>
              <a:ext cx="8611006" cy="584775"/>
            </a:xfrm>
            <a:prstGeom prst="rect">
              <a:avLst/>
            </a:prstGeom>
            <a:noFill/>
            <a:ln>
              <a:solidFill>
                <a:schemeClr val="tx2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it-IT" sz="1600" b="1" dirty="0">
                  <a:solidFill>
                    <a:schemeClr val="tx2">
                      <a:lumMod val="75000"/>
                    </a:schemeClr>
                  </a:solidFill>
                  <a:latin typeface="Cambria" panose="02040503050406030204" pitchFamily="18" charset="0"/>
                </a:rPr>
                <a:t>SELF-ANCHORING BIAS</a:t>
              </a:r>
              <a:r>
                <a:rPr lang="it-IT" sz="1600" b="1" dirty="0">
                  <a:latin typeface="Cambria" panose="02040503050406030204" pitchFamily="18" charset="0"/>
                </a:rPr>
                <a:t>: </a:t>
              </a:r>
              <a:r>
                <a:rPr lang="it-IT" sz="1600" dirty="0">
                  <a:latin typeface="Cambria" panose="02040503050406030204" pitchFamily="18" charset="0"/>
                </a:rPr>
                <a:t>l’immagine dell’ingroup, ma non di un outgroup, viene ancorata alla rappresentazione del sé fino a diventarne una copia.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884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16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3" y="590428"/>
            <a:ext cx="6810811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 formazione delle impressioni</a:t>
            </a:r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4968A0F5-660A-5C43-9DF9-0878E5B3BCAA}"/>
              </a:ext>
            </a:extLst>
          </p:cNvPr>
          <p:cNvSpPr/>
          <p:nvPr/>
        </p:nvSpPr>
        <p:spPr>
          <a:xfrm>
            <a:off x="4871731" y="2795554"/>
            <a:ext cx="390252" cy="331184"/>
          </a:xfrm>
          <a:custGeom>
            <a:avLst/>
            <a:gdLst>
              <a:gd name="connsiteX0" fmla="*/ 0 w 390252"/>
              <a:gd name="connsiteY0" fmla="*/ 165592 h 331184"/>
              <a:gd name="connsiteX1" fmla="*/ 195126 w 390252"/>
              <a:gd name="connsiteY1" fmla="*/ 0 h 331184"/>
              <a:gd name="connsiteX2" fmla="*/ 390252 w 390252"/>
              <a:gd name="connsiteY2" fmla="*/ 165592 h 331184"/>
              <a:gd name="connsiteX3" fmla="*/ 195126 w 390252"/>
              <a:gd name="connsiteY3" fmla="*/ 331184 h 331184"/>
              <a:gd name="connsiteX4" fmla="*/ 0 w 390252"/>
              <a:gd name="connsiteY4" fmla="*/ 165592 h 33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252" h="331184" extrusionOk="0">
                <a:moveTo>
                  <a:pt x="0" y="165592"/>
                </a:moveTo>
                <a:cubicBezTo>
                  <a:pt x="-15256" y="64728"/>
                  <a:pt x="71120" y="6095"/>
                  <a:pt x="195126" y="0"/>
                </a:cubicBezTo>
                <a:cubicBezTo>
                  <a:pt x="308299" y="1139"/>
                  <a:pt x="380626" y="74444"/>
                  <a:pt x="390252" y="165592"/>
                </a:cubicBezTo>
                <a:cubicBezTo>
                  <a:pt x="381162" y="265923"/>
                  <a:pt x="301469" y="339043"/>
                  <a:pt x="195126" y="331184"/>
                </a:cubicBezTo>
                <a:cubicBezTo>
                  <a:pt x="76571" y="325281"/>
                  <a:pt x="14875" y="264153"/>
                  <a:pt x="0" y="165592"/>
                </a:cubicBezTo>
                <a:close/>
              </a:path>
            </a:pathLst>
          </a:custGeom>
          <a:noFill/>
          <a:ln w="19050">
            <a:solidFill>
              <a:schemeClr val="tx1">
                <a:alpha val="31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E6527AF0-7808-A343-A240-9FAA30CBAB06}"/>
              </a:ext>
            </a:extLst>
          </p:cNvPr>
          <p:cNvGrpSpPr/>
          <p:nvPr/>
        </p:nvGrpSpPr>
        <p:grpSpPr>
          <a:xfrm>
            <a:off x="1682051" y="1769954"/>
            <a:ext cx="8734428" cy="2168529"/>
            <a:chOff x="137450" y="1763523"/>
            <a:chExt cx="8734428" cy="2168529"/>
          </a:xfrm>
        </p:grpSpPr>
        <p:pic>
          <p:nvPicPr>
            <p:cNvPr id="5" name="Immagine 4" descr="Immagine che contiene coltello&#10;&#10;Descrizione generata automaticamente">
              <a:extLst>
                <a:ext uri="{FF2B5EF4-FFF2-40B4-BE49-F238E27FC236}">
                  <a16:creationId xmlns:a16="http://schemas.microsoft.com/office/drawing/2014/main" id="{46377D54-4D49-0141-BA0A-C62D814A9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50" y="2832100"/>
              <a:ext cx="2908489" cy="740916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141CF05C-4927-6B44-B7EF-4967BE7374D4}"/>
                </a:ext>
              </a:extLst>
            </p:cNvPr>
            <p:cNvSpPr txBox="1"/>
            <p:nvPr/>
          </p:nvSpPr>
          <p:spPr>
            <a:xfrm>
              <a:off x="137450" y="1763523"/>
              <a:ext cx="8611005" cy="830997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Cambria" panose="02040503050406030204" pitchFamily="18" charset="0"/>
                  <a:cs typeface="Arial Narrow" panose="020B0604020202020204" pitchFamily="34" charset="0"/>
                </a:rPr>
                <a:t>Si occupa di comprendere come le persone sviluppano il </a:t>
              </a:r>
              <a:r>
                <a:rPr lang="it-IT" sz="16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cs typeface="Arial Narrow" panose="020B0604020202020204" pitchFamily="34" charset="0"/>
                </a:rPr>
                <a:t>giudizio sugli altri </a:t>
              </a:r>
              <a:r>
                <a:rPr lang="it-IT" sz="1600" b="1" dirty="0">
                  <a:latin typeface="Cambria" panose="02040503050406030204" pitchFamily="18" charset="0"/>
                  <a:cs typeface="Arial Narrow" panose="020B0604020202020204" pitchFamily="34" charset="0"/>
                </a:rPr>
                <a:t>partendo dai primi millisecondi della </a:t>
              </a:r>
              <a:r>
                <a:rPr lang="it-IT" sz="16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cs typeface="Arial Narrow" panose="020B0604020202020204" pitchFamily="34" charset="0"/>
                </a:rPr>
                <a:t>percezione</a:t>
              </a:r>
              <a:r>
                <a:rPr lang="it-IT" sz="1600" dirty="0">
                  <a:latin typeface="Cambria" panose="02040503050406030204" pitchFamily="18" charset="0"/>
                  <a:cs typeface="Arial Narrow" panose="020B0604020202020204" pitchFamily="34" charset="0"/>
                </a:rPr>
                <a:t>, come lo </a:t>
              </a:r>
              <a:r>
                <a:rPr lang="it-IT" sz="16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cs typeface="Arial Narrow" panose="020B0604020202020204" pitchFamily="34" charset="0"/>
                </a:rPr>
                <a:t>perfezionano</a:t>
              </a:r>
              <a:r>
                <a:rPr lang="it-IT" sz="1600" dirty="0">
                  <a:latin typeface="Cambria" panose="02040503050406030204" pitchFamily="18" charset="0"/>
                  <a:cs typeface="Arial Narrow" panose="020B0604020202020204" pitchFamily="34" charset="0"/>
                </a:rPr>
                <a:t> e come riescono ad </a:t>
              </a:r>
              <a:r>
                <a:rPr lang="it-IT" sz="16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cs typeface="Arial Narrow" panose="020B0604020202020204" pitchFamily="34" charset="0"/>
                </a:rPr>
                <a:t>aggiornarlo e modificarlo.</a:t>
              </a:r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3FAFABD0-BC2F-0641-9CA0-221D04D6AEF2}"/>
                </a:ext>
              </a:extLst>
            </p:cNvPr>
            <p:cNvSpPr txBox="1"/>
            <p:nvPr/>
          </p:nvSpPr>
          <p:spPr>
            <a:xfrm>
              <a:off x="3203847" y="3193388"/>
              <a:ext cx="566803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La formazione delle impressioni è guidata da un </a:t>
              </a:r>
              <a:r>
                <a:rPr lang="it-IT" sz="1400" b="1" dirty="0">
                  <a:latin typeface="Cambria" panose="02040503050406030204" pitchFamily="18" charset="0"/>
                </a:rPr>
                <a:t>nucleo interpretativo </a:t>
              </a:r>
              <a:r>
                <a:rPr lang="it-IT" sz="1400" dirty="0">
                  <a:latin typeface="Cambria" panose="02040503050406030204" pitchFamily="18" charset="0"/>
                </a:rPr>
                <a:t>e le diverse informazioni sono organizzate e unificate all’interno di </a:t>
              </a:r>
              <a:r>
                <a:rPr lang="it-IT" sz="1400" b="1" dirty="0">
                  <a:latin typeface="Cambria" panose="02040503050406030204" pitchFamily="18" charset="0"/>
                </a:rPr>
                <a:t>configurazioni dotate di senso e non scomponibili</a:t>
              </a:r>
              <a:r>
                <a:rPr lang="it-IT" sz="1400" dirty="0">
                  <a:latin typeface="Cambria" panose="02040503050406030204" pitchFamily="18" charset="0"/>
                </a:rPr>
                <a:t>.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AE44FF6A-D4CC-2148-B917-03F0C20A1D4C}"/>
                </a:ext>
              </a:extLst>
            </p:cNvPr>
            <p:cNvSpPr txBox="1"/>
            <p:nvPr/>
          </p:nvSpPr>
          <p:spPr>
            <a:xfrm>
              <a:off x="3806661" y="2807258"/>
              <a:ext cx="3813339" cy="307777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MODELLO CONFIGURAZIONALE [</a:t>
              </a:r>
              <a:r>
                <a:rPr lang="it-IT" sz="14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Asch</a:t>
              </a:r>
              <a:r>
                <a:rPr lang="it-IT" sz="14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, 1946]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142320CA-C0D6-7A48-86EE-588C5018DBB0}"/>
                </a:ext>
              </a:extLst>
            </p:cNvPr>
            <p:cNvSpPr txBox="1"/>
            <p:nvPr/>
          </p:nvSpPr>
          <p:spPr>
            <a:xfrm>
              <a:off x="3376987" y="2761596"/>
              <a:ext cx="360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latin typeface="Cambria" panose="02040503050406030204" pitchFamily="18" charset="0"/>
                </a:rPr>
                <a:t>1.</a:t>
              </a:r>
            </a:p>
          </p:txBody>
        </p:sp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73543BDC-236F-4142-8F3B-EE0FEC0BC1FA}"/>
              </a:ext>
            </a:extLst>
          </p:cNvPr>
          <p:cNvGrpSpPr/>
          <p:nvPr/>
        </p:nvGrpSpPr>
        <p:grpSpPr>
          <a:xfrm>
            <a:off x="1661450" y="4093532"/>
            <a:ext cx="7134850" cy="1351693"/>
            <a:chOff x="137450" y="4093531"/>
            <a:chExt cx="7134850" cy="1351693"/>
          </a:xfrm>
        </p:grpSpPr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FFECBAC8-0415-FE44-B427-74118A183CDC}"/>
                </a:ext>
              </a:extLst>
            </p:cNvPr>
            <p:cNvSpPr txBox="1"/>
            <p:nvPr/>
          </p:nvSpPr>
          <p:spPr>
            <a:xfrm>
              <a:off x="137450" y="4093531"/>
              <a:ext cx="71348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Alcuni tratti guidano maggiormente la nostra formazione delle impressioni rispetto ad altri.</a:t>
              </a: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342548A9-1DB4-AF4B-9680-BCC4452A050E}"/>
                </a:ext>
              </a:extLst>
            </p:cNvPr>
            <p:cNvSpPr txBox="1"/>
            <p:nvPr/>
          </p:nvSpPr>
          <p:spPr>
            <a:xfrm>
              <a:off x="251521" y="4736177"/>
              <a:ext cx="1512168" cy="276999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b="1" dirty="0">
                  <a:latin typeface="Cambria" panose="02040503050406030204" pitchFamily="18" charset="0"/>
                </a:rPr>
                <a:t>EFFETTO PRIMACY</a:t>
              </a: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B63DCF24-0AD3-2446-88AD-117E8A0431C4}"/>
                </a:ext>
              </a:extLst>
            </p:cNvPr>
            <p:cNvSpPr txBox="1"/>
            <p:nvPr/>
          </p:nvSpPr>
          <p:spPr>
            <a:xfrm>
              <a:off x="251521" y="5168225"/>
              <a:ext cx="1512168" cy="276999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b="1" dirty="0">
                  <a:latin typeface="Cambria" panose="02040503050406030204" pitchFamily="18" charset="0"/>
                </a:rPr>
                <a:t>EFFETTO RECENCY</a:t>
              </a:r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784F52DE-6A29-DC43-B257-169021064B23}"/>
                </a:ext>
              </a:extLst>
            </p:cNvPr>
            <p:cNvSpPr txBox="1"/>
            <p:nvPr/>
          </p:nvSpPr>
          <p:spPr>
            <a:xfrm>
              <a:off x="1871700" y="4761683"/>
              <a:ext cx="54006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</a:rPr>
                <a:t>Intelligente</a:t>
              </a:r>
              <a:r>
                <a:rPr lang="it-IT" sz="1100" dirty="0">
                  <a:latin typeface="Cambria" panose="02040503050406030204" pitchFamily="18" charset="0"/>
                </a:rPr>
                <a:t> – operoso – impulsivo – testardo - invidioso</a:t>
              </a: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589D6B74-6140-7A41-88B3-1CEACA04E6CC}"/>
                </a:ext>
              </a:extLst>
            </p:cNvPr>
            <p:cNvSpPr txBox="1"/>
            <p:nvPr/>
          </p:nvSpPr>
          <p:spPr>
            <a:xfrm>
              <a:off x="1871700" y="5175919"/>
              <a:ext cx="54006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latin typeface="Cambria" panose="02040503050406030204" pitchFamily="18" charset="0"/>
                </a:rPr>
                <a:t>Invidioso – testardo – impulsivo – operoso – </a:t>
              </a:r>
              <a:r>
                <a:rPr lang="it-IT" sz="1100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</a:rPr>
                <a:t>intelligente</a:t>
              </a:r>
              <a:r>
                <a:rPr lang="it-IT" sz="1100" dirty="0">
                  <a:latin typeface="Cambria" panose="020405030504060302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398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17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3" y="590428"/>
            <a:ext cx="6810811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 formazione delle impressioni</a:t>
            </a:r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4968A0F5-660A-5C43-9DF9-0878E5B3BCAA}"/>
              </a:ext>
            </a:extLst>
          </p:cNvPr>
          <p:cNvSpPr/>
          <p:nvPr/>
        </p:nvSpPr>
        <p:spPr>
          <a:xfrm>
            <a:off x="1798337" y="2807258"/>
            <a:ext cx="390252" cy="331184"/>
          </a:xfrm>
          <a:custGeom>
            <a:avLst/>
            <a:gdLst>
              <a:gd name="connsiteX0" fmla="*/ 0 w 390252"/>
              <a:gd name="connsiteY0" fmla="*/ 165592 h 331184"/>
              <a:gd name="connsiteX1" fmla="*/ 195126 w 390252"/>
              <a:gd name="connsiteY1" fmla="*/ 0 h 331184"/>
              <a:gd name="connsiteX2" fmla="*/ 390252 w 390252"/>
              <a:gd name="connsiteY2" fmla="*/ 165592 h 331184"/>
              <a:gd name="connsiteX3" fmla="*/ 195126 w 390252"/>
              <a:gd name="connsiteY3" fmla="*/ 331184 h 331184"/>
              <a:gd name="connsiteX4" fmla="*/ 0 w 390252"/>
              <a:gd name="connsiteY4" fmla="*/ 165592 h 33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252" h="331184" extrusionOk="0">
                <a:moveTo>
                  <a:pt x="0" y="165592"/>
                </a:moveTo>
                <a:cubicBezTo>
                  <a:pt x="-15256" y="64728"/>
                  <a:pt x="71120" y="6095"/>
                  <a:pt x="195126" y="0"/>
                </a:cubicBezTo>
                <a:cubicBezTo>
                  <a:pt x="308299" y="1139"/>
                  <a:pt x="380626" y="74444"/>
                  <a:pt x="390252" y="165592"/>
                </a:cubicBezTo>
                <a:cubicBezTo>
                  <a:pt x="381162" y="265923"/>
                  <a:pt x="301469" y="339043"/>
                  <a:pt x="195126" y="331184"/>
                </a:cubicBezTo>
                <a:cubicBezTo>
                  <a:pt x="76571" y="325281"/>
                  <a:pt x="14875" y="264153"/>
                  <a:pt x="0" y="165592"/>
                </a:cubicBezTo>
                <a:close/>
              </a:path>
            </a:pathLst>
          </a:custGeom>
          <a:noFill/>
          <a:ln w="19050">
            <a:solidFill>
              <a:schemeClr val="tx1">
                <a:alpha val="31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E6527AF0-7808-A343-A240-9FAA30CBAB06}"/>
              </a:ext>
            </a:extLst>
          </p:cNvPr>
          <p:cNvGrpSpPr/>
          <p:nvPr/>
        </p:nvGrpSpPr>
        <p:grpSpPr>
          <a:xfrm>
            <a:off x="1661451" y="1763523"/>
            <a:ext cx="8611005" cy="1993822"/>
            <a:chOff x="137450" y="1763523"/>
            <a:chExt cx="8611005" cy="1993822"/>
          </a:xfrm>
        </p:grpSpPr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141CF05C-4927-6B44-B7EF-4967BE7374D4}"/>
                </a:ext>
              </a:extLst>
            </p:cNvPr>
            <p:cNvSpPr txBox="1"/>
            <p:nvPr/>
          </p:nvSpPr>
          <p:spPr>
            <a:xfrm>
              <a:off x="137450" y="1763523"/>
              <a:ext cx="8611005" cy="830997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Cambria" panose="02040503050406030204" pitchFamily="18" charset="0"/>
                  <a:cs typeface="Arial Narrow" panose="020B0604020202020204" pitchFamily="34" charset="0"/>
                </a:rPr>
                <a:t>Si occupa di comprendere come le persone sviluppano il </a:t>
              </a:r>
              <a:r>
                <a:rPr lang="it-IT" sz="16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cs typeface="Arial Narrow" panose="020B0604020202020204" pitchFamily="34" charset="0"/>
                </a:rPr>
                <a:t>giudizio sugli altri </a:t>
              </a:r>
              <a:r>
                <a:rPr lang="it-IT" sz="1600" b="1" dirty="0">
                  <a:latin typeface="Cambria" panose="02040503050406030204" pitchFamily="18" charset="0"/>
                  <a:cs typeface="Arial Narrow" panose="020B0604020202020204" pitchFamily="34" charset="0"/>
                </a:rPr>
                <a:t>partendo dai primi millisecondi della </a:t>
              </a:r>
              <a:r>
                <a:rPr lang="it-IT" sz="16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cs typeface="Arial Narrow" panose="020B0604020202020204" pitchFamily="34" charset="0"/>
                </a:rPr>
                <a:t>percezione</a:t>
              </a:r>
              <a:r>
                <a:rPr lang="it-IT" sz="1600" dirty="0">
                  <a:latin typeface="Cambria" panose="02040503050406030204" pitchFamily="18" charset="0"/>
                  <a:cs typeface="Arial Narrow" panose="020B0604020202020204" pitchFamily="34" charset="0"/>
                </a:rPr>
                <a:t>, come lo </a:t>
              </a:r>
              <a:r>
                <a:rPr lang="it-IT" sz="16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cs typeface="Arial Narrow" panose="020B0604020202020204" pitchFamily="34" charset="0"/>
                </a:rPr>
                <a:t>perfezionano</a:t>
              </a:r>
              <a:r>
                <a:rPr lang="it-IT" sz="1600" dirty="0">
                  <a:latin typeface="Cambria" panose="02040503050406030204" pitchFamily="18" charset="0"/>
                  <a:cs typeface="Arial Narrow" panose="020B0604020202020204" pitchFamily="34" charset="0"/>
                </a:rPr>
                <a:t> e come riescono ad </a:t>
              </a:r>
              <a:r>
                <a:rPr lang="it-IT" sz="16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cs typeface="Arial Narrow" panose="020B0604020202020204" pitchFamily="34" charset="0"/>
                </a:rPr>
                <a:t>aggiornarlo e modificarlo.</a:t>
              </a:r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3FAFABD0-BC2F-0641-9CA0-221D04D6AEF2}"/>
                </a:ext>
              </a:extLst>
            </p:cNvPr>
            <p:cNvSpPr txBox="1"/>
            <p:nvPr/>
          </p:nvSpPr>
          <p:spPr>
            <a:xfrm>
              <a:off x="758660" y="3234125"/>
              <a:ext cx="56135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L’integrazione di nuove informazioni nel nostro sistema di conoscenze avviene attraverso un </a:t>
              </a:r>
              <a:r>
                <a:rPr lang="it-IT" sz="1400" b="1" dirty="0">
                  <a:latin typeface="Cambria" panose="02040503050406030204" pitchFamily="18" charset="0"/>
                </a:rPr>
                <a:t>processo sequenziale e continuo.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AE44FF6A-D4CC-2148-B917-03F0C20A1D4C}"/>
                </a:ext>
              </a:extLst>
            </p:cNvPr>
            <p:cNvSpPr txBox="1"/>
            <p:nvPr/>
          </p:nvSpPr>
          <p:spPr>
            <a:xfrm>
              <a:off x="758661" y="2813145"/>
              <a:ext cx="3813339" cy="307777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MODELLO ALGEBRICO [Anderson, 1981]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142320CA-C0D6-7A48-86EE-588C5018DBB0}"/>
                </a:ext>
              </a:extLst>
            </p:cNvPr>
            <p:cNvSpPr txBox="1"/>
            <p:nvPr/>
          </p:nvSpPr>
          <p:spPr>
            <a:xfrm>
              <a:off x="274337" y="2763215"/>
              <a:ext cx="360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latin typeface="Cambria" panose="02040503050406030204" pitchFamily="18" charset="0"/>
                </a:rPr>
                <a:t>2.</a:t>
              </a:r>
            </a:p>
          </p:txBody>
        </p:sp>
      </p:grpSp>
      <p:grpSp>
        <p:nvGrpSpPr>
          <p:cNvPr id="7" name="Gruppo 6">
            <a:extLst>
              <a:ext uri="{FF2B5EF4-FFF2-40B4-BE49-F238E27FC236}">
                <a16:creationId xmlns:a16="http://schemas.microsoft.com/office/drawing/2014/main" id="{5BBF4BBC-E7E8-F846-B94B-5099E7DDBB68}"/>
              </a:ext>
            </a:extLst>
          </p:cNvPr>
          <p:cNvGrpSpPr/>
          <p:nvPr/>
        </p:nvGrpSpPr>
        <p:grpSpPr>
          <a:xfrm>
            <a:off x="2513653" y="4276182"/>
            <a:ext cx="3265748" cy="592979"/>
            <a:chOff x="758661" y="4183630"/>
            <a:chExt cx="3265748" cy="592979"/>
          </a:xfrm>
        </p:grpSpPr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7412723B-BF4A-D347-BE51-ECA6730E7522}"/>
                </a:ext>
              </a:extLst>
            </p:cNvPr>
            <p:cNvSpPr txBox="1"/>
            <p:nvPr/>
          </p:nvSpPr>
          <p:spPr>
            <a:xfrm>
              <a:off x="758661" y="4346824"/>
              <a:ext cx="1677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>
                  <a:latin typeface="Cambria" panose="02040503050406030204" pitchFamily="18" charset="0"/>
                </a:rPr>
                <a:t>Il target sociale è 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FE3B354B-19F3-914A-BEC9-90D15A6C847F}"/>
                </a:ext>
              </a:extLst>
            </p:cNvPr>
            <p:cNvSpPr txBox="1"/>
            <p:nvPr/>
          </p:nvSpPr>
          <p:spPr>
            <a:xfrm>
              <a:off x="2306300" y="4183630"/>
              <a:ext cx="12575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</a:rPr>
                <a:t>Intelligente (++)</a:t>
              </a: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2E7C063D-452D-D349-A87E-B9217184DB3E}"/>
                </a:ext>
              </a:extLst>
            </p:cNvPr>
            <p:cNvSpPr txBox="1"/>
            <p:nvPr/>
          </p:nvSpPr>
          <p:spPr>
            <a:xfrm>
              <a:off x="2306300" y="4499610"/>
              <a:ext cx="11653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</a:rPr>
                <a:t>Disordinato (-)</a:t>
              </a:r>
            </a:p>
          </p:txBody>
        </p:sp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72F4610A-49C3-EF48-8CD8-50A9B2067D5A}"/>
                </a:ext>
              </a:extLst>
            </p:cNvPr>
            <p:cNvSpPr txBox="1"/>
            <p:nvPr/>
          </p:nvSpPr>
          <p:spPr>
            <a:xfrm>
              <a:off x="3514333" y="4315389"/>
              <a:ext cx="5100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latin typeface="Cambria" panose="02040503050406030204" pitchFamily="18" charset="0"/>
                </a:rPr>
                <a:t>(+)</a:t>
              </a:r>
            </a:p>
          </p:txBody>
        </p:sp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4A642D74-7A27-E94D-A474-D605BBDC75EF}"/>
              </a:ext>
            </a:extLst>
          </p:cNvPr>
          <p:cNvSpPr/>
          <p:nvPr/>
        </p:nvSpPr>
        <p:spPr>
          <a:xfrm>
            <a:off x="2351584" y="4149080"/>
            <a:ext cx="3744416" cy="9361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90DF8948-3B9D-AF42-9171-1C96E2AF8170}"/>
              </a:ext>
            </a:extLst>
          </p:cNvPr>
          <p:cNvCxnSpPr>
            <a:cxnSpLocks/>
          </p:cNvCxnSpPr>
          <p:nvPr/>
        </p:nvCxnSpPr>
        <p:spPr>
          <a:xfrm flipH="1">
            <a:off x="4061293" y="4581128"/>
            <a:ext cx="1208033" cy="0"/>
          </a:xfrm>
          <a:prstGeom prst="straightConnector1">
            <a:avLst/>
          </a:prstGeom>
          <a:ln w="22225">
            <a:solidFill>
              <a:schemeClr val="accent2">
                <a:lumMod val="5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630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18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3" y="590428"/>
            <a:ext cx="6810811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 formazione delle impressioni</a:t>
            </a:r>
          </a:p>
          <a:p>
            <a:endParaRPr lang="it-IT" sz="28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78F9C849-C87C-8C4E-B1F5-938A477921D2}"/>
              </a:ext>
            </a:extLst>
          </p:cNvPr>
          <p:cNvSpPr/>
          <p:nvPr/>
        </p:nvSpPr>
        <p:spPr>
          <a:xfrm>
            <a:off x="4261560" y="974637"/>
            <a:ext cx="421070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Le </a:t>
            </a:r>
            <a:r>
              <a:rPr lang="it-IT" b="1" dirty="0">
                <a:latin typeface="Cambria" panose="02040503050406030204" pitchFamily="18" charset="0"/>
                <a:cs typeface="Arial Narrow" panose="020B0604020202020204" pitchFamily="34" charset="0"/>
              </a:rPr>
              <a:t>inferenze comportamento-tratto</a:t>
            </a:r>
            <a:endParaRPr lang="it-IT" b="1" dirty="0">
              <a:solidFill>
                <a:schemeClr val="tx2">
                  <a:lumMod val="50000"/>
                </a:schemeClr>
              </a:solidFill>
              <a:latin typeface="Cambria" panose="02040503050406030204" pitchFamily="18" charset="0"/>
              <a:cs typeface="Arial Narrow" panose="020B0604020202020204" pitchFamily="34" charset="0"/>
            </a:endParaRPr>
          </a:p>
        </p:txBody>
      </p: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3F332D72-8B81-4242-9BB7-F371BB391DA5}"/>
              </a:ext>
            </a:extLst>
          </p:cNvPr>
          <p:cNvGrpSpPr/>
          <p:nvPr/>
        </p:nvGrpSpPr>
        <p:grpSpPr>
          <a:xfrm>
            <a:off x="1661450" y="1763524"/>
            <a:ext cx="9115070" cy="2457565"/>
            <a:chOff x="137450" y="1763523"/>
            <a:chExt cx="9115070" cy="2457565"/>
          </a:xfrm>
        </p:grpSpPr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141CF05C-4927-6B44-B7EF-4967BE7374D4}"/>
                </a:ext>
              </a:extLst>
            </p:cNvPr>
            <p:cNvSpPr txBox="1"/>
            <p:nvPr/>
          </p:nvSpPr>
          <p:spPr>
            <a:xfrm>
              <a:off x="137450" y="1763523"/>
              <a:ext cx="8611005" cy="58477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Cambria" panose="02040503050406030204" pitchFamily="18" charset="0"/>
                  <a:cs typeface="Arial Narrow" panose="020B0604020202020204" pitchFamily="34" charset="0"/>
                </a:rPr>
                <a:t>Cercare di </a:t>
              </a:r>
              <a:r>
                <a:rPr lang="it-IT" sz="1600" b="1" dirty="0">
                  <a:latin typeface="Cambria" panose="02040503050406030204" pitchFamily="18" charset="0"/>
                  <a:cs typeface="Arial Narrow" panose="020B0604020202020204" pitchFamily="34" charset="0"/>
                </a:rPr>
                <a:t>comprendere le </a:t>
              </a:r>
              <a:r>
                <a:rPr lang="it-IT" sz="16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cs typeface="Arial Narrow" panose="020B0604020202020204" pitchFamily="34" charset="0"/>
                </a:rPr>
                <a:t>caratteristiche</a:t>
              </a:r>
              <a:r>
                <a:rPr lang="it-IT" sz="1600" b="1" dirty="0">
                  <a:latin typeface="Cambria" panose="02040503050406030204" pitchFamily="18" charset="0"/>
                  <a:cs typeface="Arial Narrow" panose="020B0604020202020204" pitchFamily="34" charset="0"/>
                </a:rPr>
                <a:t> dei target sociali </a:t>
              </a:r>
              <a:r>
                <a:rPr lang="it-IT" sz="1600" dirty="0">
                  <a:latin typeface="Cambria" panose="02040503050406030204" pitchFamily="18" charset="0"/>
                  <a:cs typeface="Arial Narrow" panose="020B0604020202020204" pitchFamily="34" charset="0"/>
                </a:rPr>
                <a:t>a partire dalle </a:t>
              </a:r>
              <a:r>
                <a:rPr lang="it-IT" sz="1600" b="1" dirty="0">
                  <a:latin typeface="Cambria" panose="02040503050406030204" pitchFamily="18" charset="0"/>
                  <a:cs typeface="Arial Narrow" panose="020B0604020202020204" pitchFamily="34" charset="0"/>
                </a:rPr>
                <a:t>osservazioni delle </a:t>
              </a:r>
              <a:r>
                <a:rPr lang="it-IT" sz="16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cs typeface="Arial Narrow" panose="020B0604020202020204" pitchFamily="34" charset="0"/>
                </a:rPr>
                <a:t>azioni</a:t>
              </a:r>
              <a:r>
                <a:rPr lang="it-IT" sz="1600" b="1" dirty="0">
                  <a:latin typeface="Cambria" panose="02040503050406030204" pitchFamily="18" charset="0"/>
                  <a:cs typeface="Arial Narrow" panose="020B0604020202020204" pitchFamily="34" charset="0"/>
                </a:rPr>
                <a:t> compiute.</a:t>
              </a:r>
              <a:endParaRPr lang="it-IT" sz="1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endParaRP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9AF51351-83CD-6E4F-869F-BA78B2E0EE91}"/>
                </a:ext>
              </a:extLst>
            </p:cNvPr>
            <p:cNvSpPr txBox="1"/>
            <p:nvPr/>
          </p:nvSpPr>
          <p:spPr>
            <a:xfrm>
              <a:off x="3034041" y="2511436"/>
              <a:ext cx="3075918" cy="338554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6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INFERENZA CORRISPONDENTE</a:t>
              </a:r>
            </a:p>
          </p:txBody>
        </p:sp>
        <p:cxnSp>
          <p:nvCxnSpPr>
            <p:cNvPr id="22" name="Connettore 1 21">
              <a:extLst>
                <a:ext uri="{FF2B5EF4-FFF2-40B4-BE49-F238E27FC236}">
                  <a16:creationId xmlns:a16="http://schemas.microsoft.com/office/drawing/2014/main" id="{474E3712-FA63-B24E-ACB5-A16E80595001}"/>
                </a:ext>
              </a:extLst>
            </p:cNvPr>
            <p:cNvCxnSpPr>
              <a:cxnSpLocks/>
            </p:cNvCxnSpPr>
            <p:nvPr/>
          </p:nvCxnSpPr>
          <p:spPr>
            <a:xfrm>
              <a:off x="4716016" y="2849990"/>
              <a:ext cx="0" cy="137109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EDCEED9C-5C6E-864F-818A-90C6E2A07315}"/>
                </a:ext>
              </a:extLst>
            </p:cNvPr>
            <p:cNvSpPr txBox="1"/>
            <p:nvPr/>
          </p:nvSpPr>
          <p:spPr>
            <a:xfrm>
              <a:off x="897636" y="2979344"/>
              <a:ext cx="2638491" cy="276999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b="1" dirty="0">
                  <a:latin typeface="Cambria" panose="02040503050406030204" pitchFamily="18" charset="0"/>
                </a:rPr>
                <a:t>FATTORI SITUAZIONALI (esterni)</a:t>
              </a: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C5E13FE2-5327-B34C-9A23-B0210E3F5F3B}"/>
                </a:ext>
              </a:extLst>
            </p:cNvPr>
            <p:cNvSpPr txBox="1"/>
            <p:nvPr/>
          </p:nvSpPr>
          <p:spPr>
            <a:xfrm>
              <a:off x="5605745" y="2979344"/>
              <a:ext cx="2640619" cy="276999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b="1" dirty="0">
                  <a:latin typeface="Cambria" panose="02040503050406030204" pitchFamily="18" charset="0"/>
                </a:rPr>
                <a:t>FATTORI DISPOSIZIONALI (interni)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AF527928-4B58-FE44-8812-CBAC26316FCC}"/>
                </a:ext>
              </a:extLst>
            </p:cNvPr>
            <p:cNvSpPr txBox="1"/>
            <p:nvPr/>
          </p:nvSpPr>
          <p:spPr>
            <a:xfrm>
              <a:off x="144029" y="3475509"/>
              <a:ext cx="47159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Cambria" panose="02040503050406030204" pitchFamily="18" charset="0"/>
                </a:rPr>
                <a:t>«Luca ha rubato del cibo al supermercato </a:t>
              </a:r>
              <a:r>
                <a:rPr lang="it-IT" sz="1200" b="1" dirty="0">
                  <a:latin typeface="Cambria" panose="02040503050406030204" pitchFamily="18" charset="0"/>
                </a:rPr>
                <a:t>perché ha perso il lavoro e non ha soldi per sfamare sua figlia</a:t>
              </a:r>
              <a:r>
                <a:rPr lang="it-IT" sz="1200" dirty="0">
                  <a:latin typeface="Cambria" panose="02040503050406030204" pitchFamily="18" charset="0"/>
                </a:rPr>
                <a:t>»</a:t>
              </a: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04FE5E76-8BE4-5640-8895-4D253D2AE4E5}"/>
                </a:ext>
              </a:extLst>
            </p:cNvPr>
            <p:cNvSpPr txBox="1"/>
            <p:nvPr/>
          </p:nvSpPr>
          <p:spPr>
            <a:xfrm>
              <a:off x="4680534" y="3475509"/>
              <a:ext cx="45719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Cambria" panose="02040503050406030204" pitchFamily="18" charset="0"/>
                </a:rPr>
                <a:t>«Luca </a:t>
              </a:r>
              <a:r>
                <a:rPr lang="it-IT" sz="1200" b="1" dirty="0">
                  <a:latin typeface="Cambria" panose="02040503050406030204" pitchFamily="18" charset="0"/>
                </a:rPr>
                <a:t>è disonesto</a:t>
              </a:r>
              <a:r>
                <a:rPr lang="it-IT" sz="1200" dirty="0">
                  <a:latin typeface="Cambria" panose="02040503050406030204" pitchFamily="18" charset="0"/>
                </a:rPr>
                <a:t>»</a:t>
              </a:r>
            </a:p>
          </p:txBody>
        </p:sp>
      </p:grpSp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B1B1A06D-ACE7-244E-A6DF-CEB8CA09CCD9}"/>
              </a:ext>
            </a:extLst>
          </p:cNvPr>
          <p:cNvCxnSpPr>
            <a:cxnSpLocks/>
          </p:cNvCxnSpPr>
          <p:nvPr/>
        </p:nvCxnSpPr>
        <p:spPr>
          <a:xfrm>
            <a:off x="1524000" y="422108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EABA6A84-008D-DF4D-9758-C45AA782A9F5}"/>
              </a:ext>
            </a:extLst>
          </p:cNvPr>
          <p:cNvGrpSpPr/>
          <p:nvPr/>
        </p:nvGrpSpPr>
        <p:grpSpPr>
          <a:xfrm>
            <a:off x="1661452" y="4289559"/>
            <a:ext cx="8683021" cy="738664"/>
            <a:chOff x="137451" y="4289559"/>
            <a:chExt cx="8683021" cy="738664"/>
          </a:xfrm>
        </p:grpSpPr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FB184B7B-4001-2649-9615-CE7D39321338}"/>
                </a:ext>
              </a:extLst>
            </p:cNvPr>
            <p:cNvSpPr txBox="1"/>
            <p:nvPr/>
          </p:nvSpPr>
          <p:spPr>
            <a:xfrm>
              <a:off x="137451" y="4505003"/>
              <a:ext cx="3930493" cy="307777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Errore fondamentale di attribuzione </a:t>
              </a:r>
              <a:r>
                <a:rPr lang="it-IT" sz="1400" dirty="0">
                  <a:latin typeface="Cambria" panose="02040503050406030204" pitchFamily="18" charset="0"/>
                </a:rPr>
                <a:t>[</a:t>
              </a:r>
              <a:r>
                <a:rPr lang="it-IT" sz="1400" dirty="0" err="1">
                  <a:latin typeface="Cambria" panose="02040503050406030204" pitchFamily="18" charset="0"/>
                </a:rPr>
                <a:t>Ross</a:t>
              </a:r>
              <a:r>
                <a:rPr lang="it-IT" sz="1400" dirty="0">
                  <a:latin typeface="Cambria" panose="02040503050406030204" pitchFamily="18" charset="0"/>
                </a:rPr>
                <a:t>, 1977]</a:t>
              </a:r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924C53ED-BC51-B04E-BF59-4C2FE7461347}"/>
                </a:ext>
              </a:extLst>
            </p:cNvPr>
            <p:cNvSpPr txBox="1"/>
            <p:nvPr/>
          </p:nvSpPr>
          <p:spPr>
            <a:xfrm>
              <a:off x="4114814" y="4289559"/>
              <a:ext cx="470565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Tendenza a </a:t>
              </a:r>
              <a:r>
                <a:rPr lang="it-IT" sz="1400" b="1" dirty="0">
                  <a:latin typeface="Cambria" panose="02040503050406030204" pitchFamily="18" charset="0"/>
                </a:rPr>
                <a:t>sovrastimare i fattori disposizionali </a:t>
              </a:r>
              <a:r>
                <a:rPr lang="it-IT" sz="1400" dirty="0">
                  <a:latin typeface="Cambria" panose="02040503050406030204" pitchFamily="18" charset="0"/>
                </a:rPr>
                <a:t>e </a:t>
              </a:r>
              <a:r>
                <a:rPr lang="it-IT" sz="1400" b="1" dirty="0">
                  <a:latin typeface="Cambria" panose="02040503050406030204" pitchFamily="18" charset="0"/>
                </a:rPr>
                <a:t>sottostimare i fattori situazionali </a:t>
              </a:r>
              <a:r>
                <a:rPr lang="it-IT" sz="1400" dirty="0">
                  <a:latin typeface="Cambria" panose="02040503050406030204" pitchFamily="18" charset="0"/>
                </a:rPr>
                <a:t>nell’attribuire le cause del comportamento altrui.</a:t>
              </a:r>
            </a:p>
          </p:txBody>
        </p:sp>
      </p:grp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5A3CDCC7-1AAF-4A4F-B7A0-A4AEE5E0C7FF}"/>
              </a:ext>
            </a:extLst>
          </p:cNvPr>
          <p:cNvGrpSpPr/>
          <p:nvPr/>
        </p:nvGrpSpPr>
        <p:grpSpPr>
          <a:xfrm>
            <a:off x="1661452" y="5277204"/>
            <a:ext cx="8322981" cy="523220"/>
            <a:chOff x="137451" y="5277204"/>
            <a:chExt cx="8322981" cy="523220"/>
          </a:xfrm>
        </p:grpSpPr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33C4023D-AB52-AE45-95EB-502CBD665167}"/>
                </a:ext>
              </a:extLst>
            </p:cNvPr>
            <p:cNvSpPr txBox="1"/>
            <p:nvPr/>
          </p:nvSpPr>
          <p:spPr>
            <a:xfrm>
              <a:off x="137451" y="5395326"/>
              <a:ext cx="3138406" cy="307777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Self-</a:t>
              </a:r>
              <a:r>
                <a:rPr lang="it-IT" sz="1400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serving</a:t>
              </a:r>
              <a:r>
                <a:rPr lang="it-IT" sz="1400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it-IT" sz="1400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bias</a:t>
              </a:r>
              <a:r>
                <a:rPr lang="it-IT" sz="1400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it-IT" sz="1400" dirty="0">
                  <a:latin typeface="Cambria" panose="02040503050406030204" pitchFamily="18" charset="0"/>
                </a:rPr>
                <a:t>[Miller e </a:t>
              </a:r>
              <a:r>
                <a:rPr lang="it-IT" sz="1400" dirty="0" err="1">
                  <a:latin typeface="Cambria" panose="02040503050406030204" pitchFamily="18" charset="0"/>
                </a:rPr>
                <a:t>Ross</a:t>
              </a:r>
              <a:r>
                <a:rPr lang="it-IT" sz="1400" dirty="0">
                  <a:latin typeface="Cambria" panose="02040503050406030204" pitchFamily="18" charset="0"/>
                </a:rPr>
                <a:t>, 1975]</a:t>
              </a:r>
              <a:r>
                <a:rPr lang="it-IT" sz="1400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 </a:t>
              </a:r>
              <a:endParaRPr lang="it-IT" sz="1400" dirty="0">
                <a:latin typeface="Cambria" panose="02040503050406030204" pitchFamily="18" charset="0"/>
              </a:endParaRPr>
            </a:p>
          </p:txBody>
        </p: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596D14DD-DC74-3B4B-8BEE-B83DE77F9173}"/>
                </a:ext>
              </a:extLst>
            </p:cNvPr>
            <p:cNvSpPr txBox="1"/>
            <p:nvPr/>
          </p:nvSpPr>
          <p:spPr>
            <a:xfrm>
              <a:off x="3319752" y="5277204"/>
              <a:ext cx="51406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Tendenza ad attribuire i propri </a:t>
              </a:r>
              <a:r>
                <a:rPr lang="it-IT" sz="1400" b="1" dirty="0">
                  <a:latin typeface="Cambria" panose="02040503050406030204" pitchFamily="18" charset="0"/>
                </a:rPr>
                <a:t>successi</a:t>
              </a:r>
              <a:r>
                <a:rPr lang="it-IT" sz="1400" dirty="0">
                  <a:latin typeface="Cambria" panose="02040503050406030204" pitchFamily="18" charset="0"/>
                </a:rPr>
                <a:t> a fattori </a:t>
              </a:r>
              <a:r>
                <a:rPr lang="it-IT" sz="1400" b="1" dirty="0">
                  <a:latin typeface="Cambria" panose="02040503050406030204" pitchFamily="18" charset="0"/>
                </a:rPr>
                <a:t>disposizionali</a:t>
              </a:r>
              <a:r>
                <a:rPr lang="it-IT" sz="1400" dirty="0">
                  <a:latin typeface="Cambria" panose="02040503050406030204" pitchFamily="18" charset="0"/>
                </a:rPr>
                <a:t> e i propri </a:t>
              </a:r>
              <a:r>
                <a:rPr lang="it-IT" sz="1400" b="1" dirty="0">
                  <a:latin typeface="Cambria" panose="02040503050406030204" pitchFamily="18" charset="0"/>
                </a:rPr>
                <a:t>insuccessi</a:t>
              </a:r>
              <a:r>
                <a:rPr lang="it-IT" sz="1400" dirty="0">
                  <a:latin typeface="Cambria" panose="02040503050406030204" pitchFamily="18" charset="0"/>
                </a:rPr>
                <a:t> a fattori </a:t>
              </a:r>
              <a:r>
                <a:rPr lang="it-IT" sz="1400" b="1" dirty="0">
                  <a:latin typeface="Cambria" panose="02040503050406030204" pitchFamily="18" charset="0"/>
                </a:rPr>
                <a:t>situazionali</a:t>
              </a:r>
              <a:r>
                <a:rPr lang="it-IT" sz="1400" dirty="0">
                  <a:latin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09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19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3" y="590428"/>
            <a:ext cx="6810811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 formazione delle impressioni</a:t>
            </a:r>
          </a:p>
          <a:p>
            <a:endParaRPr lang="it-IT" sz="28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78F9C849-C87C-8C4E-B1F5-938A477921D2}"/>
              </a:ext>
            </a:extLst>
          </p:cNvPr>
          <p:cNvSpPr/>
          <p:nvPr/>
        </p:nvSpPr>
        <p:spPr>
          <a:xfrm>
            <a:off x="2639616" y="974637"/>
            <a:ext cx="573836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Conservatorismo</a:t>
            </a:r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 e 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aggiornamento</a:t>
            </a:r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 delle impressioni</a:t>
            </a:r>
            <a:endParaRPr lang="it-IT" b="1" dirty="0">
              <a:solidFill>
                <a:schemeClr val="tx2">
                  <a:lumMod val="50000"/>
                </a:schemeClr>
              </a:solidFill>
              <a:latin typeface="Cambria" panose="02040503050406030204" pitchFamily="18" charset="0"/>
              <a:cs typeface="Arial Narrow" panose="020B0604020202020204" pitchFamily="34" charset="0"/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80AC6C63-A5BD-7249-BC49-14B311D25875}"/>
              </a:ext>
            </a:extLst>
          </p:cNvPr>
          <p:cNvGrpSpPr/>
          <p:nvPr/>
        </p:nvGrpSpPr>
        <p:grpSpPr>
          <a:xfrm>
            <a:off x="1661452" y="1556792"/>
            <a:ext cx="8959360" cy="738664"/>
            <a:chOff x="137452" y="1556792"/>
            <a:chExt cx="8959360" cy="738664"/>
          </a:xfrm>
        </p:grpSpPr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84373315-989B-224C-854D-2DC127B1095D}"/>
                </a:ext>
              </a:extLst>
            </p:cNvPr>
            <p:cNvSpPr txBox="1"/>
            <p:nvPr/>
          </p:nvSpPr>
          <p:spPr>
            <a:xfrm>
              <a:off x="137452" y="1756847"/>
              <a:ext cx="1986276" cy="338554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6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BIAS DI CONFERMA</a:t>
              </a: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93094750-FD7E-5241-B390-DE9B4690A198}"/>
                </a:ext>
              </a:extLst>
            </p:cNvPr>
            <p:cNvSpPr txBox="1"/>
            <p:nvPr/>
          </p:nvSpPr>
          <p:spPr>
            <a:xfrm>
              <a:off x="2286006" y="1556792"/>
              <a:ext cx="681080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Gli individui sono </a:t>
              </a:r>
              <a:r>
                <a:rPr lang="it-IT" sz="1400" b="1" dirty="0">
                  <a:latin typeface="Cambria" panose="02040503050406030204" pitchFamily="18" charset="0"/>
                </a:rPr>
                <a:t>scarsamente propensi a modificare le proprie idee sugli altri </a:t>
              </a:r>
              <a:r>
                <a:rPr lang="it-IT" sz="1400" dirty="0">
                  <a:latin typeface="Cambria" panose="02040503050406030204" pitchFamily="18" charset="0"/>
                </a:rPr>
                <a:t>una volta che ne hanno, soprattutto se questo richiede </a:t>
              </a:r>
              <a:r>
                <a:rPr lang="it-IT" sz="1400" b="1" dirty="0">
                  <a:latin typeface="Cambria" panose="02040503050406030204" pitchFamily="18" charset="0"/>
                </a:rPr>
                <a:t>una ricerca e un’elaborazione di nuovi dati.</a:t>
              </a:r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00C859CE-8517-AF42-8860-68D4DAAF5721}"/>
              </a:ext>
            </a:extLst>
          </p:cNvPr>
          <p:cNvGrpSpPr/>
          <p:nvPr/>
        </p:nvGrpSpPr>
        <p:grpSpPr>
          <a:xfrm>
            <a:off x="2654590" y="2095402"/>
            <a:ext cx="6393732" cy="2498115"/>
            <a:chOff x="1130590" y="2095401"/>
            <a:chExt cx="6393732" cy="2498115"/>
          </a:xfrm>
        </p:grpSpPr>
        <p:sp>
          <p:nvSpPr>
            <p:cNvPr id="48" name="CasellaDiTesto 47">
              <a:extLst>
                <a:ext uri="{FF2B5EF4-FFF2-40B4-BE49-F238E27FC236}">
                  <a16:creationId xmlns:a16="http://schemas.microsoft.com/office/drawing/2014/main" id="{8681D335-D054-104E-B997-556ED0EC1C72}"/>
                </a:ext>
              </a:extLst>
            </p:cNvPr>
            <p:cNvSpPr txBox="1"/>
            <p:nvPr/>
          </p:nvSpPr>
          <p:spPr>
            <a:xfrm>
              <a:off x="3779910" y="2832985"/>
              <a:ext cx="3744405" cy="40011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000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Tendenza a ricercare informazioni che confermino la nostra impressione iniziale.</a:t>
              </a:r>
            </a:p>
          </p:txBody>
        </p:sp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E0C3BA6A-9F26-4742-8D56-C8EADBA0C6ED}"/>
                </a:ext>
              </a:extLst>
            </p:cNvPr>
            <p:cNvGrpSpPr/>
            <p:nvPr/>
          </p:nvGrpSpPr>
          <p:grpSpPr>
            <a:xfrm>
              <a:off x="1130590" y="2095401"/>
              <a:ext cx="6393732" cy="2498115"/>
              <a:chOff x="1130590" y="2095401"/>
              <a:chExt cx="6393732" cy="2498115"/>
            </a:xfrm>
          </p:grpSpPr>
          <p:cxnSp>
            <p:nvCxnSpPr>
              <p:cNvPr id="39" name="Connettore 1 38">
                <a:extLst>
                  <a:ext uri="{FF2B5EF4-FFF2-40B4-BE49-F238E27FC236}">
                    <a16:creationId xmlns:a16="http://schemas.microsoft.com/office/drawing/2014/main" id="{EF490204-AF4D-3D49-8792-316E9684FD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2022" y="2095401"/>
                <a:ext cx="0" cy="2080101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ttore 1 41">
                <a:extLst>
                  <a:ext uri="{FF2B5EF4-FFF2-40B4-BE49-F238E27FC236}">
                    <a16:creationId xmlns:a16="http://schemas.microsoft.com/office/drawing/2014/main" id="{D0A266A5-C759-664F-9ABA-ABB42255FB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0590" y="2780928"/>
                <a:ext cx="2412267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ttore 1 42">
                <a:extLst>
                  <a:ext uri="{FF2B5EF4-FFF2-40B4-BE49-F238E27FC236}">
                    <a16:creationId xmlns:a16="http://schemas.microsoft.com/office/drawing/2014/main" id="{F4C1808D-2BA4-CC44-9A1A-7C71911DA5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0590" y="3501008"/>
                <a:ext cx="2412267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ttore 1 43">
                <a:extLst>
                  <a:ext uri="{FF2B5EF4-FFF2-40B4-BE49-F238E27FC236}">
                    <a16:creationId xmlns:a16="http://schemas.microsoft.com/office/drawing/2014/main" id="{9FF52B3D-D1E7-F745-A9A1-A278333579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0590" y="4175502"/>
                <a:ext cx="2412267" cy="0"/>
              </a:xfrm>
              <a:prstGeom prst="line">
                <a:avLst/>
              </a:prstGeom>
              <a:ln w="95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D6607F06-6ABC-6040-94A1-ACF6F299E86D}"/>
                  </a:ext>
                </a:extLst>
              </p:cNvPr>
              <p:cNvSpPr txBox="1"/>
              <p:nvPr/>
            </p:nvSpPr>
            <p:spPr>
              <a:xfrm>
                <a:off x="1256863" y="2564904"/>
                <a:ext cx="547537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b="1" dirty="0">
                    <a:latin typeface="Cambria" panose="02040503050406030204" pitchFamily="18" charset="0"/>
                  </a:rPr>
                  <a:t>La</a:t>
                </a:r>
                <a:r>
                  <a:rPr lang="it-IT" sz="1100" dirty="0">
                    <a:latin typeface="Cambria" panose="02040503050406030204" pitchFamily="18" charset="0"/>
                  </a:rPr>
                  <a:t> </a:t>
                </a:r>
                <a:r>
                  <a:rPr lang="it-IT" sz="1100" b="1" dirty="0">
                    <a:latin typeface="Cambria" panose="02040503050406030204" pitchFamily="18" charset="0"/>
                  </a:rPr>
                  <a:t>quantità e il tipo di informazioni </a:t>
                </a:r>
                <a:r>
                  <a:rPr lang="it-IT" sz="1100" dirty="0">
                    <a:latin typeface="Cambria" panose="02040503050406030204" pitchFamily="18" charset="0"/>
                  </a:rPr>
                  <a:t>che la persona ricerca per giudicare il target.</a:t>
                </a:r>
              </a:p>
            </p:txBody>
          </p:sp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770F3FCC-C886-BA47-9935-0D29ED4DA211}"/>
                  </a:ext>
                </a:extLst>
              </p:cNvPr>
              <p:cNvSpPr txBox="1"/>
              <p:nvPr/>
            </p:nvSpPr>
            <p:spPr>
              <a:xfrm>
                <a:off x="1256863" y="3284984"/>
                <a:ext cx="583541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b="1" dirty="0">
                    <a:latin typeface="Cambria" panose="02040503050406030204" pitchFamily="18" charset="0"/>
                  </a:rPr>
                  <a:t>L’interpretazione</a:t>
                </a:r>
                <a:r>
                  <a:rPr lang="it-IT" sz="1100" dirty="0">
                    <a:latin typeface="Cambria" panose="02040503050406030204" pitchFamily="18" charset="0"/>
                  </a:rPr>
                  <a:t>, il </a:t>
                </a:r>
                <a:r>
                  <a:rPr lang="it-IT" sz="1100" b="1" dirty="0">
                    <a:latin typeface="Cambria" panose="02040503050406030204" pitchFamily="18" charset="0"/>
                  </a:rPr>
                  <a:t>ricordo</a:t>
                </a:r>
                <a:r>
                  <a:rPr lang="it-IT" sz="1100" dirty="0">
                    <a:latin typeface="Cambria" panose="02040503050406030204" pitchFamily="18" charset="0"/>
                  </a:rPr>
                  <a:t> e il </a:t>
                </a:r>
                <a:r>
                  <a:rPr lang="it-IT" sz="1100" b="1" dirty="0">
                    <a:latin typeface="Cambria" panose="02040503050406030204" pitchFamily="18" charset="0"/>
                  </a:rPr>
                  <a:t>giudizio</a:t>
                </a:r>
                <a:r>
                  <a:rPr lang="it-IT" sz="1100" dirty="0">
                    <a:latin typeface="Cambria" panose="02040503050406030204" pitchFamily="18" charset="0"/>
                  </a:rPr>
                  <a:t> sulle nuove informazioni ricevute.</a:t>
                </a:r>
              </a:p>
            </p:txBody>
          </p:sp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B0C75356-BC91-3445-9A38-256BFFAAD14E}"/>
                  </a:ext>
                </a:extLst>
              </p:cNvPr>
              <p:cNvSpPr txBox="1"/>
              <p:nvPr/>
            </p:nvSpPr>
            <p:spPr>
              <a:xfrm>
                <a:off x="1256864" y="3959478"/>
                <a:ext cx="457198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b="1" dirty="0">
                    <a:latin typeface="Cambria" panose="02040503050406030204" pitchFamily="18" charset="0"/>
                  </a:rPr>
                  <a:t>La risposta comportamentale.</a:t>
                </a:r>
              </a:p>
            </p:txBody>
          </p:sp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89928672-EFA0-704F-99B2-597B3108B508}"/>
                  </a:ext>
                </a:extLst>
              </p:cNvPr>
              <p:cNvSpPr txBox="1"/>
              <p:nvPr/>
            </p:nvSpPr>
            <p:spPr>
              <a:xfrm>
                <a:off x="3779910" y="3542438"/>
                <a:ext cx="3744412" cy="400110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0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Saremo ciechi alle informazioni falsificanti e sopravvaluteremo le evidenze empiriche a sostegno delle nostre impressioni iniziali.</a:t>
                </a:r>
              </a:p>
            </p:txBody>
          </p:sp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91E85C3D-A325-1441-A069-0E095423FE6D}"/>
                  </a:ext>
                </a:extLst>
              </p:cNvPr>
              <p:cNvSpPr txBox="1"/>
              <p:nvPr/>
            </p:nvSpPr>
            <p:spPr>
              <a:xfrm>
                <a:off x="3779909" y="4193406"/>
                <a:ext cx="3744406" cy="400110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0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Le ipotesi iniziali guideranno il comportamento e le interazioni sociali del soggetto con il target.</a:t>
                </a:r>
              </a:p>
            </p:txBody>
          </p:sp>
        </p:grp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00A56950-10E1-6E4C-9724-8E35CAA2BBE0}"/>
              </a:ext>
            </a:extLst>
          </p:cNvPr>
          <p:cNvGrpSpPr/>
          <p:nvPr/>
        </p:nvGrpSpPr>
        <p:grpSpPr>
          <a:xfrm>
            <a:off x="1164304" y="4818165"/>
            <a:ext cx="8817896" cy="1201090"/>
            <a:chOff x="137453" y="4820198"/>
            <a:chExt cx="8817896" cy="1201090"/>
          </a:xfrm>
        </p:grpSpPr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148E4D0E-471A-5A43-AC36-588FBC1EB5DB}"/>
                </a:ext>
              </a:extLst>
            </p:cNvPr>
            <p:cNvGrpSpPr/>
            <p:nvPr/>
          </p:nvGrpSpPr>
          <p:grpSpPr>
            <a:xfrm>
              <a:off x="137453" y="4820198"/>
              <a:ext cx="8817896" cy="841050"/>
              <a:chOff x="137453" y="4820198"/>
              <a:chExt cx="8817896" cy="841050"/>
            </a:xfrm>
          </p:grpSpPr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06D44411-47A4-B94B-B19C-FBE5274AC0F6}"/>
                  </a:ext>
                </a:extLst>
              </p:cNvPr>
              <p:cNvSpPr txBox="1"/>
              <p:nvPr/>
            </p:nvSpPr>
            <p:spPr>
              <a:xfrm>
                <a:off x="137453" y="4820198"/>
                <a:ext cx="881789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>
                    <a:latin typeface="Cambria" panose="02040503050406030204" pitchFamily="18" charset="0"/>
                  </a:rPr>
                  <a:t>Questi processi hanno </a:t>
                </a:r>
                <a:r>
                  <a:rPr lang="it-IT" sz="1400" b="1" dirty="0">
                    <a:latin typeface="Cambria" panose="02040503050406030204" pitchFamily="18" charset="0"/>
                  </a:rPr>
                  <a:t>un alto valore adattivo </a:t>
                </a:r>
                <a:r>
                  <a:rPr lang="it-IT" sz="1400" dirty="0">
                    <a:latin typeface="Cambria" panose="02040503050406030204" pitchFamily="18" charset="0"/>
                  </a:rPr>
                  <a:t>ma </a:t>
                </a:r>
                <a:r>
                  <a:rPr lang="it-IT" sz="1400" b="1" dirty="0">
                    <a:latin typeface="Cambria" panose="02040503050406030204" pitchFamily="18" charset="0"/>
                  </a:rPr>
                  <a:t>non permettono di utilizzare in modo adeguato tutte le informazioni a disposizione</a:t>
                </a:r>
                <a:r>
                  <a:rPr lang="it-IT" sz="1400" dirty="0">
                    <a:latin typeface="Cambria" panose="02040503050406030204" pitchFamily="18" charset="0"/>
                  </a:rPr>
                  <a:t>, conducendo a </a:t>
                </a:r>
                <a:r>
                  <a:rPr lang="it-IT" sz="1400" b="1" dirty="0">
                    <a:solidFill>
                      <a:schemeClr val="accent2"/>
                    </a:solidFill>
                    <a:latin typeface="Cambria" panose="02040503050406030204" pitchFamily="18" charset="0"/>
                  </a:rPr>
                  <a:t>gravi errori di giudizio</a:t>
                </a:r>
                <a:r>
                  <a:rPr lang="it-IT" sz="1400" dirty="0">
                    <a:latin typeface="Cambria" panose="02040503050406030204" pitchFamily="18" charset="0"/>
                  </a:rPr>
                  <a:t>. </a:t>
                </a:r>
              </a:p>
            </p:txBody>
          </p:sp>
          <p:sp>
            <p:nvSpPr>
              <p:cNvPr id="52" name="CasellaDiTesto 51">
                <a:extLst>
                  <a:ext uri="{FF2B5EF4-FFF2-40B4-BE49-F238E27FC236}">
                    <a16:creationId xmlns:a16="http://schemas.microsoft.com/office/drawing/2014/main" id="{05CD25C3-C509-AF44-B55B-DD2050FCFC87}"/>
                  </a:ext>
                </a:extLst>
              </p:cNvPr>
              <p:cNvSpPr txBox="1"/>
              <p:nvPr/>
            </p:nvSpPr>
            <p:spPr>
              <a:xfrm>
                <a:off x="230490" y="5384249"/>
                <a:ext cx="1800200" cy="276999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200" b="1" dirty="0">
                    <a:solidFill>
                      <a:srgbClr val="FF0000"/>
                    </a:solidFill>
                    <a:latin typeface="Cambria" panose="02040503050406030204" pitchFamily="18" charset="0"/>
                  </a:rPr>
                  <a:t>Profezia di </a:t>
                </a:r>
                <a:r>
                  <a:rPr lang="it-IT" sz="1200" b="1" dirty="0" err="1">
                    <a:solidFill>
                      <a:srgbClr val="FF0000"/>
                    </a:solidFill>
                    <a:latin typeface="Cambria" panose="02040503050406030204" pitchFamily="18" charset="0"/>
                  </a:rPr>
                  <a:t>autoavvera</a:t>
                </a:r>
                <a:endParaRPr lang="it-IT" sz="1200" b="1" dirty="0">
                  <a:solidFill>
                    <a:srgbClr val="FF0000"/>
                  </a:solidFill>
                  <a:latin typeface="Cambria" panose="02040503050406030204" pitchFamily="18" charset="0"/>
                </a:endParaRPr>
              </a:p>
            </p:txBody>
          </p:sp>
        </p:grpSp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AA093144-45C3-044E-B3BA-BA3B1F7A5648}"/>
                </a:ext>
              </a:extLst>
            </p:cNvPr>
            <p:cNvSpPr txBox="1"/>
            <p:nvPr/>
          </p:nvSpPr>
          <p:spPr>
            <a:xfrm>
              <a:off x="230490" y="5744289"/>
              <a:ext cx="1800200" cy="276999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b="1" dirty="0">
                  <a:latin typeface="Cambria" panose="02040503050406030204" pitchFamily="18" charset="0"/>
                </a:rPr>
                <a:t>Correlazioni illusorie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639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6" name="Picture 2" descr="Potrebbe essere un'immagine raffigurante 1 person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700" y="1825625"/>
            <a:ext cx="652860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7776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20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3" y="590428"/>
            <a:ext cx="6810811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 formazione delle impressioni</a:t>
            </a:r>
          </a:p>
          <a:p>
            <a:endParaRPr lang="it-IT" sz="28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78F9C849-C87C-8C4E-B1F5-938A477921D2}"/>
              </a:ext>
            </a:extLst>
          </p:cNvPr>
          <p:cNvSpPr/>
          <p:nvPr/>
        </p:nvSpPr>
        <p:spPr>
          <a:xfrm>
            <a:off x="2639616" y="974637"/>
            <a:ext cx="573516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Conservatorismo</a:t>
            </a:r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 e </a:t>
            </a:r>
            <a:r>
              <a:rPr lang="it-IT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aggiornamento</a:t>
            </a:r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 delle impressioni</a:t>
            </a:r>
            <a:endParaRPr lang="it-IT" b="1" dirty="0">
              <a:solidFill>
                <a:schemeClr val="tx2">
                  <a:lumMod val="50000"/>
                </a:schemeClr>
              </a:solidFill>
              <a:latin typeface="Cambria" panose="02040503050406030204" pitchFamily="18" charset="0"/>
              <a:cs typeface="Arial Narrow" panose="020B0604020202020204" pitchFamily="34" charset="0"/>
            </a:endParaRP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131E077C-A33D-0C48-A1B9-F8D573BAA23A}"/>
              </a:ext>
            </a:extLst>
          </p:cNvPr>
          <p:cNvGrpSpPr/>
          <p:nvPr/>
        </p:nvGrpSpPr>
        <p:grpSpPr>
          <a:xfrm>
            <a:off x="1661453" y="1700808"/>
            <a:ext cx="8869095" cy="2782470"/>
            <a:chOff x="137452" y="1700808"/>
            <a:chExt cx="8869095" cy="2782470"/>
          </a:xfrm>
        </p:grpSpPr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69AD00F3-E6F2-6D44-8219-42795964989B}"/>
                </a:ext>
              </a:extLst>
            </p:cNvPr>
            <p:cNvSpPr txBox="1"/>
            <p:nvPr/>
          </p:nvSpPr>
          <p:spPr>
            <a:xfrm>
              <a:off x="141178" y="1700808"/>
              <a:ext cx="86903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Cambria" panose="02040503050406030204" pitchFamily="18" charset="0"/>
                </a:rPr>
                <a:t>In alcune situazioni, gli individui sono in grado di </a:t>
              </a:r>
              <a:r>
                <a:rPr lang="it-IT" sz="1600" b="1" dirty="0">
                  <a:latin typeface="Cambria" panose="02040503050406030204" pitchFamily="18" charset="0"/>
                </a:rPr>
                <a:t>modificare le proprie ipotesi iniziali e le prime impressioni sugli altri.</a:t>
              </a: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AFEA398E-96F2-3B46-8DFC-A6F432FE8C6C}"/>
                </a:ext>
              </a:extLst>
            </p:cNvPr>
            <p:cNvSpPr txBox="1"/>
            <p:nvPr/>
          </p:nvSpPr>
          <p:spPr>
            <a:xfrm>
              <a:off x="137453" y="2537521"/>
              <a:ext cx="1698244" cy="338554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Fattori </a:t>
              </a:r>
              <a:r>
                <a:rPr lang="it-IT" sz="16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cognitivi</a:t>
              </a:r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2E170258-AD62-9D41-9033-E7369EE52731}"/>
                </a:ext>
              </a:extLst>
            </p:cNvPr>
            <p:cNvSpPr txBox="1"/>
            <p:nvPr/>
          </p:nvSpPr>
          <p:spPr>
            <a:xfrm>
              <a:off x="137452" y="3306470"/>
              <a:ext cx="3138403" cy="338554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6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Valenza</a:t>
              </a:r>
              <a:r>
                <a:rPr lang="it-IT" sz="1600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 della prima impressione</a:t>
              </a: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687EC303-F115-6649-9D48-7E0991132B4E}"/>
                </a:ext>
              </a:extLst>
            </p:cNvPr>
            <p:cNvSpPr txBox="1"/>
            <p:nvPr/>
          </p:nvSpPr>
          <p:spPr>
            <a:xfrm>
              <a:off x="137452" y="4098558"/>
              <a:ext cx="2130291" cy="338554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Fattori </a:t>
              </a:r>
              <a:r>
                <a:rPr lang="it-IT" sz="16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motivazionali</a:t>
              </a:r>
            </a:p>
          </p:txBody>
        </p:sp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0B64F3FC-BA53-C948-8848-1CA60D8AFA21}"/>
                </a:ext>
              </a:extLst>
            </p:cNvPr>
            <p:cNvSpPr txBox="1"/>
            <p:nvPr/>
          </p:nvSpPr>
          <p:spPr>
            <a:xfrm>
              <a:off x="1882123" y="2494057"/>
              <a:ext cx="712442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latin typeface="Cambria" panose="02040503050406030204" pitchFamily="18" charset="0"/>
                </a:rPr>
                <a:t>Quando i dati falsificanti le nostre prime ipotesi sono </a:t>
              </a:r>
              <a:r>
                <a:rPr lang="it-IT" sz="1100" b="1" dirty="0">
                  <a:latin typeface="Cambria" panose="02040503050406030204" pitchFamily="18" charset="0"/>
                </a:rPr>
                <a:t>tanti e troppo coerenti </a:t>
              </a:r>
              <a:r>
                <a:rPr lang="it-IT" sz="1100" dirty="0">
                  <a:latin typeface="Cambria" panose="02040503050406030204" pitchFamily="18" charset="0"/>
                </a:rPr>
                <a:t>tra loro per essere ignorati, o quando le </a:t>
              </a:r>
              <a:r>
                <a:rPr lang="it-IT" sz="1100" b="1" dirty="0">
                  <a:latin typeface="Cambria" panose="02040503050406030204" pitchFamily="18" charset="0"/>
                </a:rPr>
                <a:t>evidenze empiriche sono altamente rilevanti.</a:t>
              </a: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9A7D2EAF-C8A6-A145-9C17-B917DE77D4CB}"/>
                </a:ext>
              </a:extLst>
            </p:cNvPr>
            <p:cNvSpPr txBox="1"/>
            <p:nvPr/>
          </p:nvSpPr>
          <p:spPr>
            <a:xfrm>
              <a:off x="3347864" y="3260303"/>
              <a:ext cx="55866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latin typeface="Cambria" panose="02040503050406030204" pitchFamily="18" charset="0"/>
                </a:rPr>
                <a:t>È molto più facile falsificare una </a:t>
              </a:r>
              <a:r>
                <a:rPr lang="it-IT" sz="1100" b="1" dirty="0">
                  <a:latin typeface="Cambria" panose="02040503050406030204" pitchFamily="18" charset="0"/>
                </a:rPr>
                <a:t>prima impressione positiva </a:t>
              </a:r>
              <a:r>
                <a:rPr lang="it-IT" sz="1100" dirty="0">
                  <a:latin typeface="Cambria" panose="02040503050406030204" pitchFamily="18" charset="0"/>
                </a:rPr>
                <a:t>rispetto a una prima impressione negativa.</a:t>
              </a:r>
              <a:endParaRPr lang="it-IT" sz="1100" b="1" dirty="0">
                <a:latin typeface="Cambria" panose="02040503050406030204" pitchFamily="18" charset="0"/>
              </a:endParaRPr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2D27AE95-4BED-F946-99ED-7CCA554721C6}"/>
                </a:ext>
              </a:extLst>
            </p:cNvPr>
            <p:cNvSpPr txBox="1"/>
            <p:nvPr/>
          </p:nvSpPr>
          <p:spPr>
            <a:xfrm>
              <a:off x="2297693" y="4052391"/>
              <a:ext cx="653379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latin typeface="Cambria" panose="02040503050406030204" pitchFamily="18" charset="0"/>
                </a:rPr>
                <a:t>Quando siamo </a:t>
              </a:r>
              <a:r>
                <a:rPr lang="it-IT" sz="1100" b="1" dirty="0">
                  <a:latin typeface="Cambria" panose="02040503050406030204" pitchFamily="18" charset="0"/>
                </a:rPr>
                <a:t>motivati a formarci un’impressione </a:t>
              </a:r>
              <a:r>
                <a:rPr lang="it-IT" sz="1100" dirty="0">
                  <a:latin typeface="Cambria" panose="02040503050406030204" pitchFamily="18" charset="0"/>
                </a:rPr>
                <a:t>verso un target, l’aggiornamento delle impressioni iniziali è più probabile.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091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21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2" y="590428"/>
            <a:ext cx="7170852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 categorizzazione sociale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6A497E1-04A1-994C-823A-E2EE32072947}"/>
              </a:ext>
            </a:extLst>
          </p:cNvPr>
          <p:cNvSpPr txBox="1"/>
          <p:nvPr/>
        </p:nvSpPr>
        <p:spPr>
          <a:xfrm>
            <a:off x="1661453" y="1556793"/>
            <a:ext cx="8690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ambria" panose="02040503050406030204" pitchFamily="18" charset="0"/>
              </a:rPr>
              <a:t>I meccanismi di elaborazione delle informazioni forgiano la </a:t>
            </a:r>
            <a:r>
              <a:rPr lang="it-IT" sz="1600" b="1" dirty="0">
                <a:latin typeface="Cambria" panose="02040503050406030204" pitchFamily="18" charset="0"/>
              </a:rPr>
              <a:t>percezione dei gruppi sociali e dei membri di questi gruppi.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C64A4235-142E-3342-BA7C-7DD4260652F3}"/>
              </a:ext>
            </a:extLst>
          </p:cNvPr>
          <p:cNvGrpSpPr/>
          <p:nvPr/>
        </p:nvGrpSpPr>
        <p:grpSpPr>
          <a:xfrm>
            <a:off x="1661453" y="2249490"/>
            <a:ext cx="8725079" cy="461665"/>
            <a:chOff x="137452" y="2249489"/>
            <a:chExt cx="8725079" cy="461665"/>
          </a:xfrm>
        </p:grpSpPr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ED2CFB1B-15B7-B74E-9DE7-17015A70BC7A}"/>
                </a:ext>
              </a:extLst>
            </p:cNvPr>
            <p:cNvSpPr txBox="1"/>
            <p:nvPr/>
          </p:nvSpPr>
          <p:spPr>
            <a:xfrm>
              <a:off x="137452" y="2348880"/>
              <a:ext cx="2778364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b="1" dirty="0">
                  <a:latin typeface="Cambria" panose="02040503050406030204" pitchFamily="18" charset="0"/>
                </a:rPr>
                <a:t>PROCESSO DI CATEGORIZZAZIONE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939EC429-5102-9F40-8220-5282B67F6AAA}"/>
                </a:ext>
              </a:extLst>
            </p:cNvPr>
            <p:cNvSpPr txBox="1"/>
            <p:nvPr/>
          </p:nvSpPr>
          <p:spPr>
            <a:xfrm>
              <a:off x="2915816" y="2249489"/>
              <a:ext cx="59467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>
                  <a:latin typeface="Cambria" panose="02040503050406030204" pitchFamily="18" charset="0"/>
                </a:rPr>
                <a:t>Riduzione del molteplice all’unità</a:t>
              </a:r>
              <a:r>
                <a:rPr lang="it-IT" sz="1200" dirty="0">
                  <a:latin typeface="Cambria" panose="02040503050406030204" pitchFamily="18" charset="0"/>
                </a:rPr>
                <a:t>, attraverso </a:t>
              </a:r>
              <a:r>
                <a:rPr lang="it-IT" sz="1200" b="1" dirty="0">
                  <a:latin typeface="Cambria" panose="02040503050406030204" pitchFamily="18" charset="0"/>
                </a:rPr>
                <a:t>l’assimilazione in una stessa classe di componenti originariamente distinti tra loro.</a:t>
              </a:r>
            </a:p>
          </p:txBody>
        </p:sp>
      </p:grpSp>
      <p:grpSp>
        <p:nvGrpSpPr>
          <p:cNvPr id="7" name="Gruppo 6">
            <a:extLst>
              <a:ext uri="{FF2B5EF4-FFF2-40B4-BE49-F238E27FC236}">
                <a16:creationId xmlns:a16="http://schemas.microsoft.com/office/drawing/2014/main" id="{C9BBE808-76D9-6A4A-AD4B-BB6C4E542F32}"/>
              </a:ext>
            </a:extLst>
          </p:cNvPr>
          <p:cNvGrpSpPr/>
          <p:nvPr/>
        </p:nvGrpSpPr>
        <p:grpSpPr>
          <a:xfrm>
            <a:off x="1703512" y="2801526"/>
            <a:ext cx="4968552" cy="1845506"/>
            <a:chOff x="539552" y="2801526"/>
            <a:chExt cx="4968552" cy="1845506"/>
          </a:xfrm>
        </p:grpSpPr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0F33FE8C-463C-084E-9917-408F3FD3B019}"/>
                </a:ext>
              </a:extLst>
            </p:cNvPr>
            <p:cNvSpPr txBox="1"/>
            <p:nvPr/>
          </p:nvSpPr>
          <p:spPr>
            <a:xfrm>
              <a:off x="971600" y="2801526"/>
              <a:ext cx="39604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Si basa su un </a:t>
              </a:r>
              <a:r>
                <a:rPr lang="it-IT" sz="1400" b="1" dirty="0">
                  <a:solidFill>
                    <a:schemeClr val="tx2"/>
                  </a:solidFill>
                  <a:latin typeface="Cambria" panose="02040503050406030204" pitchFamily="18" charset="0"/>
                </a:rPr>
                <a:t>PROCESSO DI ASTRAZIONE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10C5A906-ACAE-FB43-A225-B4DACDAD97EB}"/>
                </a:ext>
              </a:extLst>
            </p:cNvPr>
            <p:cNvSpPr txBox="1"/>
            <p:nvPr/>
          </p:nvSpPr>
          <p:spPr>
            <a:xfrm>
              <a:off x="971600" y="3230453"/>
              <a:ext cx="43204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Risponde al </a:t>
              </a:r>
              <a:r>
                <a:rPr lang="it-IT" sz="1400" b="1" dirty="0">
                  <a:latin typeface="Cambria" panose="02040503050406030204" pitchFamily="18" charset="0"/>
                </a:rPr>
                <a:t>PRINCIPIO DI </a:t>
              </a:r>
              <a:r>
                <a:rPr lang="it-IT" sz="1400" b="1" dirty="0">
                  <a:solidFill>
                    <a:schemeClr val="tx2"/>
                  </a:solidFill>
                  <a:latin typeface="Cambria" panose="02040503050406030204" pitchFamily="18" charset="0"/>
                </a:rPr>
                <a:t>ECONOMIA COGNITIVA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F385C25E-485E-1D4E-9C96-6118C4E18BFE}"/>
                </a:ext>
              </a:extLst>
            </p:cNvPr>
            <p:cNvSpPr txBox="1"/>
            <p:nvPr/>
          </p:nvSpPr>
          <p:spPr>
            <a:xfrm>
              <a:off x="971600" y="3697287"/>
              <a:ext cx="43204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Funge da </a:t>
              </a:r>
              <a:r>
                <a:rPr lang="it-IT" sz="1400" b="1" dirty="0">
                  <a:solidFill>
                    <a:schemeClr val="tx2"/>
                  </a:solidFill>
                  <a:latin typeface="Cambria" panose="02040503050406030204" pitchFamily="18" charset="0"/>
                </a:rPr>
                <a:t>BASE</a:t>
              </a:r>
              <a:r>
                <a:rPr lang="it-IT" sz="1400" b="1" dirty="0">
                  <a:latin typeface="Cambria" panose="02040503050406030204" pitchFamily="18" charset="0"/>
                </a:rPr>
                <a:t> PER I </a:t>
              </a:r>
              <a:r>
                <a:rPr lang="it-IT" sz="1400" b="1" dirty="0">
                  <a:solidFill>
                    <a:schemeClr val="tx2"/>
                  </a:solidFill>
                  <a:latin typeface="Cambria" panose="02040503050406030204" pitchFamily="18" charset="0"/>
                </a:rPr>
                <a:t>PROCESSI INFERENZIALI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90CD5406-1B74-8748-ADB8-7445FBE9CFB5}"/>
                </a:ext>
              </a:extLst>
            </p:cNvPr>
            <p:cNvSpPr txBox="1"/>
            <p:nvPr/>
          </p:nvSpPr>
          <p:spPr>
            <a:xfrm>
              <a:off x="971599" y="4123812"/>
              <a:ext cx="45364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Permette una </a:t>
              </a:r>
              <a:r>
                <a:rPr lang="it-IT" sz="1400" b="1" dirty="0">
                  <a:solidFill>
                    <a:schemeClr val="tx2"/>
                  </a:solidFill>
                  <a:latin typeface="Cambria" panose="02040503050406030204" pitchFamily="18" charset="0"/>
                </a:rPr>
                <a:t>RISPOSTA COMPORTAMENTALE RAPIDA ED EFFICACE </a:t>
              </a:r>
              <a:r>
                <a:rPr lang="it-IT" sz="1400" b="1" dirty="0">
                  <a:latin typeface="Cambria" panose="02040503050406030204" pitchFamily="18" charset="0"/>
                </a:rPr>
                <a:t>basata su dei modelli di risposta</a:t>
              </a:r>
            </a:p>
          </p:txBody>
        </p:sp>
        <p:cxnSp>
          <p:nvCxnSpPr>
            <p:cNvPr id="21" name="Connettore 1 20">
              <a:extLst>
                <a:ext uri="{FF2B5EF4-FFF2-40B4-BE49-F238E27FC236}">
                  <a16:creationId xmlns:a16="http://schemas.microsoft.com/office/drawing/2014/main" id="{4FEF322E-D04B-D44C-8885-1C12629E10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9552" y="3131625"/>
              <a:ext cx="4968552" cy="238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1 22">
              <a:extLst>
                <a:ext uri="{FF2B5EF4-FFF2-40B4-BE49-F238E27FC236}">
                  <a16:creationId xmlns:a16="http://schemas.microsoft.com/office/drawing/2014/main" id="{E26F7DCE-42A9-164A-8AEF-7F4A76D024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9552" y="3613220"/>
              <a:ext cx="4968552" cy="238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23">
              <a:extLst>
                <a:ext uri="{FF2B5EF4-FFF2-40B4-BE49-F238E27FC236}">
                  <a16:creationId xmlns:a16="http://schemas.microsoft.com/office/drawing/2014/main" id="{FF2373B8-B1B9-CE43-AF20-223B475648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9552" y="4054395"/>
              <a:ext cx="4968552" cy="238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EB6FC939-2FC4-F44F-BD9E-4778B333ACE5}"/>
              </a:ext>
            </a:extLst>
          </p:cNvPr>
          <p:cNvGrpSpPr/>
          <p:nvPr/>
        </p:nvGrpSpPr>
        <p:grpSpPr>
          <a:xfrm>
            <a:off x="6744071" y="2846738"/>
            <a:ext cx="3851918" cy="3030535"/>
            <a:chOff x="5220071" y="2846737"/>
            <a:chExt cx="3851918" cy="3030535"/>
          </a:xfrm>
        </p:grpSpPr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46E37616-531B-BE40-BCBC-97004DF54920}"/>
                </a:ext>
              </a:extLst>
            </p:cNvPr>
            <p:cNvGrpSpPr/>
            <p:nvPr/>
          </p:nvGrpSpPr>
          <p:grpSpPr>
            <a:xfrm>
              <a:off x="5220071" y="2846737"/>
              <a:ext cx="3851918" cy="1680967"/>
              <a:chOff x="5220071" y="2846737"/>
              <a:chExt cx="3851918" cy="1680967"/>
            </a:xfrm>
          </p:grpSpPr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6C788FF8-E1FC-6D47-AC4C-608B463D9245}"/>
                  </a:ext>
                </a:extLst>
              </p:cNvPr>
              <p:cNvSpPr txBox="1"/>
              <p:nvPr/>
            </p:nvSpPr>
            <p:spPr>
              <a:xfrm>
                <a:off x="5220071" y="2846737"/>
                <a:ext cx="3851905" cy="523220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>
                    <a:latin typeface="Cambria" panose="02040503050406030204" pitchFamily="18" charset="0"/>
                  </a:rPr>
                  <a:t>Processo di </a:t>
                </a:r>
                <a:r>
                  <a:rPr lang="it-IT" sz="1400" b="1" dirty="0">
                    <a:latin typeface="Cambria" panose="02040503050406030204" pitchFamily="18" charset="0"/>
                  </a:rPr>
                  <a:t>classificazione di stimoli all’interno di una particolare categoria.</a:t>
                </a:r>
              </a:p>
            </p:txBody>
          </p:sp>
          <p:cxnSp>
            <p:nvCxnSpPr>
              <p:cNvPr id="33" name="Connettore 2 32">
                <a:extLst>
                  <a:ext uri="{FF2B5EF4-FFF2-40B4-BE49-F238E27FC236}">
                    <a16:creationId xmlns:a16="http://schemas.microsoft.com/office/drawing/2014/main" id="{300C9509-7E33-2642-AA63-7D3E131661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64288" y="3429000"/>
                <a:ext cx="0" cy="268287"/>
              </a:xfrm>
              <a:prstGeom prst="straightConnector1">
                <a:avLst/>
              </a:prstGeom>
              <a:ln w="41275">
                <a:solidFill>
                  <a:schemeClr val="accent2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15A5C176-5DFD-804F-87D9-7A28EECD4FED}"/>
                  </a:ext>
                </a:extLst>
              </p:cNvPr>
              <p:cNvSpPr txBox="1"/>
              <p:nvPr/>
            </p:nvSpPr>
            <p:spPr>
              <a:xfrm>
                <a:off x="5220072" y="3789040"/>
                <a:ext cx="3851917" cy="738664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>
                    <a:latin typeface="Cambria" panose="02040503050406030204" pitchFamily="18" charset="0"/>
                  </a:rPr>
                  <a:t>La funzione principale è quella di </a:t>
                </a:r>
                <a:r>
                  <a:rPr lang="it-IT" sz="1400" b="1" dirty="0">
                    <a:latin typeface="Cambria" panose="02040503050406030204" pitchFamily="18" charset="0"/>
                  </a:rPr>
                  <a:t>semplificare</a:t>
                </a:r>
                <a:r>
                  <a:rPr lang="it-IT" sz="1400" dirty="0">
                    <a:latin typeface="Cambria" panose="02040503050406030204" pitchFamily="18" charset="0"/>
                  </a:rPr>
                  <a:t>: </a:t>
                </a:r>
                <a:r>
                  <a:rPr lang="it-IT" sz="1400" i="1" dirty="0">
                    <a:latin typeface="Cambria" panose="02040503050406030204" pitchFamily="18" charset="0"/>
                  </a:rPr>
                  <a:t>lo stimolo non viene più trattato come entità a se stante ma come membro di una categoria.</a:t>
                </a:r>
                <a:endParaRPr lang="it-IT" sz="1400" b="1" dirty="0">
                  <a:latin typeface="Cambria" panose="02040503050406030204" pitchFamily="18" charset="0"/>
                </a:endParaRPr>
              </a:p>
            </p:txBody>
          </p:sp>
        </p:grp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BEBB4316-C01E-F243-AF15-FA40F16FB228}"/>
                </a:ext>
              </a:extLst>
            </p:cNvPr>
            <p:cNvSpPr txBox="1"/>
            <p:nvPr/>
          </p:nvSpPr>
          <p:spPr>
            <a:xfrm>
              <a:off x="5220071" y="5138608"/>
              <a:ext cx="3851889" cy="738664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L’analisi dello stimolo non parte da zero ma dalle </a:t>
              </a:r>
              <a:r>
                <a:rPr lang="it-IT" sz="1400" b="1" dirty="0">
                  <a:latin typeface="Cambria" panose="02040503050406030204" pitchFamily="18" charset="0"/>
                </a:rPr>
                <a:t>informazioni che disponiamo circa la categoria di appartenenza. </a:t>
              </a:r>
            </a:p>
          </p:txBody>
        </p:sp>
        <p:cxnSp>
          <p:nvCxnSpPr>
            <p:cNvPr id="36" name="Connettore 2 35">
              <a:extLst>
                <a:ext uri="{FF2B5EF4-FFF2-40B4-BE49-F238E27FC236}">
                  <a16:creationId xmlns:a16="http://schemas.microsoft.com/office/drawing/2014/main" id="{F43831B5-1B8E-9F4D-B8D8-BFAF99863EDD}"/>
                </a:ext>
              </a:extLst>
            </p:cNvPr>
            <p:cNvCxnSpPr>
              <a:cxnSpLocks/>
            </p:cNvCxnSpPr>
            <p:nvPr/>
          </p:nvCxnSpPr>
          <p:spPr>
            <a:xfrm>
              <a:off x="7164288" y="4647032"/>
              <a:ext cx="0" cy="438152"/>
            </a:xfrm>
            <a:prstGeom prst="straightConnector1">
              <a:avLst/>
            </a:prstGeom>
            <a:ln w="41275">
              <a:solidFill>
                <a:schemeClr val="accent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2FEFF6F1-080C-E64C-AB46-CDD309F7D84A}"/>
              </a:ext>
            </a:extLst>
          </p:cNvPr>
          <p:cNvSpPr txBox="1"/>
          <p:nvPr/>
        </p:nvSpPr>
        <p:spPr>
          <a:xfrm>
            <a:off x="1708849" y="5024210"/>
            <a:ext cx="4747143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b="1" dirty="0">
                <a:latin typeface="Cambria" panose="02040503050406030204" pitchFamily="18" charset="0"/>
              </a:rPr>
              <a:t>La categorizzazione può riguardare anche stimoli sociali = CATEGORIZZAZIONE </a:t>
            </a:r>
            <a:r>
              <a:rPr lang="it-IT" sz="1200" b="1" dirty="0">
                <a:solidFill>
                  <a:schemeClr val="accent2"/>
                </a:solidFill>
                <a:latin typeface="Cambria" panose="02040503050406030204" pitchFamily="18" charset="0"/>
              </a:rPr>
              <a:t>SOCIALE</a:t>
            </a:r>
          </a:p>
        </p:txBody>
      </p:sp>
    </p:spTree>
    <p:extLst>
      <p:ext uri="{BB962C8B-B14F-4D97-AF65-F5344CB8AC3E}">
        <p14:creationId xmlns:p14="http://schemas.microsoft.com/office/powerpoint/2010/main" val="65690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22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2" y="590428"/>
            <a:ext cx="7170852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 categorizzazione sociale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AE24C55A-DE0D-EF4F-98E3-A3652588B821}"/>
              </a:ext>
            </a:extLst>
          </p:cNvPr>
          <p:cNvSpPr txBox="1"/>
          <p:nvPr/>
        </p:nvSpPr>
        <p:spPr>
          <a:xfrm>
            <a:off x="1661452" y="1556792"/>
            <a:ext cx="8899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ambria" panose="02040503050406030204" pitchFamily="18" charset="0"/>
              </a:rPr>
              <a:t>La categorizzazione può produrre delle </a:t>
            </a:r>
            <a:r>
              <a:rPr lang="it-IT" sz="1600" b="1" dirty="0">
                <a:latin typeface="Cambria" panose="02040503050406030204" pitchFamily="18" charset="0"/>
              </a:rPr>
              <a:t>distorsioni nell’elaborazione e nel giudizio degli stimoli</a:t>
            </a:r>
            <a:r>
              <a:rPr lang="it-IT" sz="1600" dirty="0">
                <a:latin typeface="Cambria" panose="02040503050406030204" pitchFamily="18" charset="0"/>
              </a:rPr>
              <a:t>. </a:t>
            </a:r>
            <a:endParaRPr lang="it-IT" sz="1600" b="1" dirty="0">
              <a:latin typeface="Cambria" panose="02040503050406030204" pitchFamily="18" charset="0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9468CE8F-87FC-1A45-A647-F44075E34E5A}"/>
              </a:ext>
            </a:extLst>
          </p:cNvPr>
          <p:cNvGrpSpPr/>
          <p:nvPr/>
        </p:nvGrpSpPr>
        <p:grpSpPr>
          <a:xfrm>
            <a:off x="1661452" y="2204864"/>
            <a:ext cx="9006548" cy="1243300"/>
            <a:chOff x="137452" y="2204864"/>
            <a:chExt cx="9006548" cy="1243300"/>
          </a:xfrm>
        </p:grpSpPr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944693C1-CAC1-8F43-AB58-1B83417A5D80}"/>
                </a:ext>
              </a:extLst>
            </p:cNvPr>
            <p:cNvSpPr txBox="1"/>
            <p:nvPr/>
          </p:nvSpPr>
          <p:spPr>
            <a:xfrm>
              <a:off x="137452" y="2348880"/>
              <a:ext cx="3858484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b="1" dirty="0">
                  <a:latin typeface="Cambria" panose="02040503050406030204" pitchFamily="18" charset="0"/>
                </a:rPr>
                <a:t>PRINCIPIO DI ACCENTUAZIONE INTERCATEGORIALE</a:t>
              </a: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EF8454BA-31F2-E043-99EB-9AB41C0B71A4}"/>
                </a:ext>
              </a:extLst>
            </p:cNvPr>
            <p:cNvSpPr txBox="1"/>
            <p:nvPr/>
          </p:nvSpPr>
          <p:spPr>
            <a:xfrm>
              <a:off x="137452" y="3068960"/>
              <a:ext cx="3858484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b="1" dirty="0">
                  <a:latin typeface="Cambria" panose="02040503050406030204" pitchFamily="18" charset="0"/>
                </a:rPr>
                <a:t>PRINCIPIO DI ASSIMILAZIONE INTRACATEGORIALE</a:t>
              </a:r>
            </a:p>
          </p:txBody>
        </p:sp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A9B15400-F22C-0C4F-B1E5-A897BB9B8EA3}"/>
                </a:ext>
              </a:extLst>
            </p:cNvPr>
            <p:cNvSpPr txBox="1"/>
            <p:nvPr/>
          </p:nvSpPr>
          <p:spPr>
            <a:xfrm>
              <a:off x="3995936" y="2204864"/>
              <a:ext cx="48965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Accentuazione delle </a:t>
              </a:r>
              <a:r>
                <a:rPr lang="it-IT" sz="1400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differenze</a:t>
              </a:r>
              <a:r>
                <a:rPr lang="it-IT" sz="1400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 tra gli esemplari appartenenti a </a:t>
              </a:r>
              <a:r>
                <a:rPr lang="it-IT" sz="1400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categorie diverse</a:t>
              </a:r>
              <a:r>
                <a:rPr lang="it-IT" sz="1400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.</a:t>
              </a:r>
            </a:p>
          </p:txBody>
        </p: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BFBCD358-A759-F94E-8CD9-4435FCAAD781}"/>
                </a:ext>
              </a:extLst>
            </p:cNvPr>
            <p:cNvSpPr txBox="1"/>
            <p:nvPr/>
          </p:nvSpPr>
          <p:spPr>
            <a:xfrm>
              <a:off x="3995936" y="2924944"/>
              <a:ext cx="5148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Accentuazione delle </a:t>
              </a:r>
              <a:r>
                <a:rPr lang="it-IT" sz="1400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somiglianze</a:t>
              </a:r>
              <a:r>
                <a:rPr lang="it-IT" sz="1400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 tra gli esemplari appartenenti alla </a:t>
              </a:r>
              <a:r>
                <a:rPr lang="it-IT" sz="1400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stessa categoria.</a:t>
              </a:r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F8FE6EC4-EF21-9B4D-AEA4-0FC4E77F49D9}"/>
              </a:ext>
            </a:extLst>
          </p:cNvPr>
          <p:cNvGrpSpPr/>
          <p:nvPr/>
        </p:nvGrpSpPr>
        <p:grpSpPr>
          <a:xfrm>
            <a:off x="1661452" y="3650540"/>
            <a:ext cx="8899044" cy="2298740"/>
            <a:chOff x="137452" y="3650540"/>
            <a:chExt cx="8899044" cy="2298740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48ECFAC5-61E5-534D-8909-A12C0C175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7452" y="3717033"/>
              <a:ext cx="1514345" cy="1988840"/>
            </a:xfrm>
            <a:prstGeom prst="rect">
              <a:avLst/>
            </a:prstGeom>
          </p:spPr>
        </p:pic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B06D8AC9-78EE-5E40-997D-4847C17F9C99}"/>
                </a:ext>
              </a:extLst>
            </p:cNvPr>
            <p:cNvSpPr txBox="1"/>
            <p:nvPr/>
          </p:nvSpPr>
          <p:spPr>
            <a:xfrm>
              <a:off x="137452" y="5718448"/>
              <a:ext cx="151434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900" dirty="0">
                  <a:latin typeface="Cambria" panose="02040503050406030204" pitchFamily="18" charset="0"/>
                </a:rPr>
                <a:t>Henri </a:t>
              </a:r>
              <a:r>
                <a:rPr lang="it-IT" sz="900" dirty="0" err="1">
                  <a:latin typeface="Cambria" panose="02040503050406030204" pitchFamily="18" charset="0"/>
                </a:rPr>
                <a:t>Tajfel</a:t>
              </a:r>
              <a:endParaRPr lang="it-IT" sz="900" b="1" dirty="0">
                <a:latin typeface="Cambria" panose="02040503050406030204" pitchFamily="18" charset="0"/>
              </a:endParaRPr>
            </a:p>
          </p:txBody>
        </p:sp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C367C0B1-B52E-064A-9144-AF42AA800D29}"/>
                </a:ext>
              </a:extLst>
            </p:cNvPr>
            <p:cNvSpPr txBox="1"/>
            <p:nvPr/>
          </p:nvSpPr>
          <p:spPr>
            <a:xfrm>
              <a:off x="1686132" y="3650540"/>
              <a:ext cx="7350364" cy="30777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latin typeface="Cambria" panose="02040503050406030204" pitchFamily="18" charset="0"/>
                </a:rPr>
                <a:t>ESPERIMENTO DI </a:t>
              </a:r>
              <a:r>
                <a:rPr lang="it-IT" sz="1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</a:rPr>
                <a:t>TAJFEL E WILKES </a:t>
              </a:r>
              <a:r>
                <a:rPr lang="it-IT" sz="1400" b="1" dirty="0">
                  <a:latin typeface="Cambria" panose="02040503050406030204" pitchFamily="18" charset="0"/>
                </a:rPr>
                <a:t>(1963): </a:t>
              </a:r>
              <a:r>
                <a:rPr lang="it-IT" sz="1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</a:rPr>
                <a:t>Principio di accentuazione intercategoriale</a:t>
              </a:r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0252B567-637D-1148-851A-278E40EC7239}"/>
                </a:ext>
              </a:extLst>
            </p:cNvPr>
            <p:cNvSpPr txBox="1"/>
            <p:nvPr/>
          </p:nvSpPr>
          <p:spPr>
            <a:xfrm>
              <a:off x="1813041" y="4005064"/>
              <a:ext cx="7007431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200" b="1" dirty="0">
                  <a:latin typeface="Cambria" panose="02040503050406030204" pitchFamily="18" charset="0"/>
                </a:rPr>
                <a:t>OBIETTIVO</a:t>
              </a:r>
              <a:r>
                <a:rPr lang="it-IT" sz="1200" dirty="0">
                  <a:latin typeface="Cambria" panose="02040503050406030204" pitchFamily="18" charset="0"/>
                </a:rPr>
                <a:t>: Studiare gli effetti della categorizzazione su stimoli non sociali (linee di diversa lunghezza)</a:t>
              </a:r>
            </a:p>
          </p:txBody>
        </p:sp>
        <p:grpSp>
          <p:nvGrpSpPr>
            <p:cNvPr id="40" name="Gruppo 39">
              <a:extLst>
                <a:ext uri="{FF2B5EF4-FFF2-40B4-BE49-F238E27FC236}">
                  <a16:creationId xmlns:a16="http://schemas.microsoft.com/office/drawing/2014/main" id="{44117F5A-3A4C-FB4E-A571-7D753E151024}"/>
                </a:ext>
              </a:extLst>
            </p:cNvPr>
            <p:cNvGrpSpPr/>
            <p:nvPr/>
          </p:nvGrpSpPr>
          <p:grpSpPr>
            <a:xfrm>
              <a:off x="2056946" y="4365103"/>
              <a:ext cx="1919327" cy="1440161"/>
              <a:chOff x="780457" y="3068960"/>
              <a:chExt cx="1919327" cy="1440161"/>
            </a:xfrm>
          </p:grpSpPr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584F75E0-8BB0-F840-BB96-4B0973A5F1C1}"/>
                  </a:ext>
                </a:extLst>
              </p:cNvPr>
              <p:cNvSpPr txBox="1"/>
              <p:nvPr/>
            </p:nvSpPr>
            <p:spPr>
              <a:xfrm>
                <a:off x="780457" y="4232122"/>
                <a:ext cx="1919327" cy="276999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200" b="1" dirty="0">
                    <a:latin typeface="Cambria" panose="02040503050406030204" pitchFamily="18" charset="0"/>
                  </a:rPr>
                  <a:t>A   A   A   A     B   B    B   B</a:t>
                </a:r>
              </a:p>
            </p:txBody>
          </p:sp>
          <p:grpSp>
            <p:nvGrpSpPr>
              <p:cNvPr id="42" name="Gruppo 41">
                <a:extLst>
                  <a:ext uri="{FF2B5EF4-FFF2-40B4-BE49-F238E27FC236}">
                    <a16:creationId xmlns:a16="http://schemas.microsoft.com/office/drawing/2014/main" id="{C7B8A13E-24FF-154F-8007-3347513F675C}"/>
                  </a:ext>
                </a:extLst>
              </p:cNvPr>
              <p:cNvGrpSpPr/>
              <p:nvPr/>
            </p:nvGrpSpPr>
            <p:grpSpPr>
              <a:xfrm>
                <a:off x="899592" y="3068960"/>
                <a:ext cx="1512168" cy="1168896"/>
                <a:chOff x="899592" y="3068960"/>
                <a:chExt cx="1512168" cy="1168896"/>
              </a:xfrm>
            </p:grpSpPr>
            <p:cxnSp>
              <p:nvCxnSpPr>
                <p:cNvPr id="43" name="Connettore 1 42">
                  <a:extLst>
                    <a:ext uri="{FF2B5EF4-FFF2-40B4-BE49-F238E27FC236}">
                      <a16:creationId xmlns:a16="http://schemas.microsoft.com/office/drawing/2014/main" id="{5381CE0B-2F95-404E-A35C-D70122283A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9592" y="4077072"/>
                  <a:ext cx="0" cy="15505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Connettore 1 43">
                  <a:extLst>
                    <a:ext uri="{FF2B5EF4-FFF2-40B4-BE49-F238E27FC236}">
                      <a16:creationId xmlns:a16="http://schemas.microsoft.com/office/drawing/2014/main" id="{93E232F0-DB73-B84A-AE15-1587810783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15616" y="4005064"/>
                  <a:ext cx="0" cy="22705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Connettore 1 44">
                  <a:extLst>
                    <a:ext uri="{FF2B5EF4-FFF2-40B4-BE49-F238E27FC236}">
                      <a16:creationId xmlns:a16="http://schemas.microsoft.com/office/drawing/2014/main" id="{E94DEF3B-C0E5-0646-B1DA-FDDE49E147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31640" y="3861048"/>
                  <a:ext cx="0" cy="36842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Connettore 1 45">
                  <a:extLst>
                    <a:ext uri="{FF2B5EF4-FFF2-40B4-BE49-F238E27FC236}">
                      <a16:creationId xmlns:a16="http://schemas.microsoft.com/office/drawing/2014/main" id="{965730D3-5AA7-3B4A-99F5-8C5F151202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47664" y="3717032"/>
                  <a:ext cx="0" cy="51244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Connettore 1 46">
                  <a:extLst>
                    <a:ext uri="{FF2B5EF4-FFF2-40B4-BE49-F238E27FC236}">
                      <a16:creationId xmlns:a16="http://schemas.microsoft.com/office/drawing/2014/main" id="{70C34488-A2F6-094B-A986-68A11C5FDD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63688" y="3573016"/>
                  <a:ext cx="0" cy="66484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Connettore 1 47">
                  <a:extLst>
                    <a:ext uri="{FF2B5EF4-FFF2-40B4-BE49-F238E27FC236}">
                      <a16:creationId xmlns:a16="http://schemas.microsoft.com/office/drawing/2014/main" id="{957867E6-8CD0-574A-9779-241D644095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79712" y="3429000"/>
                  <a:ext cx="0" cy="7920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onnettore 1 48">
                  <a:extLst>
                    <a:ext uri="{FF2B5EF4-FFF2-40B4-BE49-F238E27FC236}">
                      <a16:creationId xmlns:a16="http://schemas.microsoft.com/office/drawing/2014/main" id="{28EE360F-2049-5C40-9B22-E3F1B43585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95736" y="3284984"/>
                  <a:ext cx="0" cy="93610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Connettore 1 49">
                  <a:extLst>
                    <a:ext uri="{FF2B5EF4-FFF2-40B4-BE49-F238E27FC236}">
                      <a16:creationId xmlns:a16="http://schemas.microsoft.com/office/drawing/2014/main" id="{2234BF70-E9FF-7847-A796-AD0227AED0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11760" y="3068960"/>
                  <a:ext cx="0" cy="115212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1" name="Gruppo 50">
              <a:extLst>
                <a:ext uri="{FF2B5EF4-FFF2-40B4-BE49-F238E27FC236}">
                  <a16:creationId xmlns:a16="http://schemas.microsoft.com/office/drawing/2014/main" id="{1C604D83-B8AA-6B44-968B-69B5F4F71F97}"/>
                </a:ext>
              </a:extLst>
            </p:cNvPr>
            <p:cNvGrpSpPr/>
            <p:nvPr/>
          </p:nvGrpSpPr>
          <p:grpSpPr>
            <a:xfrm>
              <a:off x="4254817" y="4365103"/>
              <a:ext cx="1512168" cy="1168896"/>
              <a:chOff x="899592" y="3068960"/>
              <a:chExt cx="1512168" cy="1168896"/>
            </a:xfrm>
          </p:grpSpPr>
          <p:cxnSp>
            <p:nvCxnSpPr>
              <p:cNvPr id="52" name="Connettore 1 51">
                <a:extLst>
                  <a:ext uri="{FF2B5EF4-FFF2-40B4-BE49-F238E27FC236}">
                    <a16:creationId xmlns:a16="http://schemas.microsoft.com/office/drawing/2014/main" id="{C41B5A53-CBF8-AA4F-8EE2-69D6FA070F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9592" y="4077072"/>
                <a:ext cx="0" cy="15505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nettore 1 52">
                <a:extLst>
                  <a:ext uri="{FF2B5EF4-FFF2-40B4-BE49-F238E27FC236}">
                    <a16:creationId xmlns:a16="http://schemas.microsoft.com/office/drawing/2014/main" id="{831D87C5-8599-D44C-A60C-C354EBC2E7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5616" y="4005064"/>
                <a:ext cx="0" cy="22705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nettore 1 53">
                <a:extLst>
                  <a:ext uri="{FF2B5EF4-FFF2-40B4-BE49-F238E27FC236}">
                    <a16:creationId xmlns:a16="http://schemas.microsoft.com/office/drawing/2014/main" id="{E2674171-2AAA-104E-95CE-5A4CA53EC3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1640" y="3861048"/>
                <a:ext cx="0" cy="36842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ttore 1 54">
                <a:extLst>
                  <a:ext uri="{FF2B5EF4-FFF2-40B4-BE49-F238E27FC236}">
                    <a16:creationId xmlns:a16="http://schemas.microsoft.com/office/drawing/2014/main" id="{BAC61B83-809D-794D-880C-75F3AA9DF4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7664" y="3717032"/>
                <a:ext cx="0" cy="51244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nettore 1 55">
                <a:extLst>
                  <a:ext uri="{FF2B5EF4-FFF2-40B4-BE49-F238E27FC236}">
                    <a16:creationId xmlns:a16="http://schemas.microsoft.com/office/drawing/2014/main" id="{A13914A2-36EC-4947-A19D-2579821071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63688" y="3573016"/>
                <a:ext cx="0" cy="66484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nettore 1 56">
                <a:extLst>
                  <a:ext uri="{FF2B5EF4-FFF2-40B4-BE49-F238E27FC236}">
                    <a16:creationId xmlns:a16="http://schemas.microsoft.com/office/drawing/2014/main" id="{D402A07D-3975-7F4B-9E92-81A7147427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79712" y="3429000"/>
                <a:ext cx="0" cy="7920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nettore 1 57">
                <a:extLst>
                  <a:ext uri="{FF2B5EF4-FFF2-40B4-BE49-F238E27FC236}">
                    <a16:creationId xmlns:a16="http://schemas.microsoft.com/office/drawing/2014/main" id="{8BE97EF1-BE6B-0649-BC32-D09ECB95DB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736" y="3284984"/>
                <a:ext cx="0" cy="93610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nettore 1 58">
                <a:extLst>
                  <a:ext uri="{FF2B5EF4-FFF2-40B4-BE49-F238E27FC236}">
                    <a16:creationId xmlns:a16="http://schemas.microsoft.com/office/drawing/2014/main" id="{9E119D2F-F67F-4948-B682-B56FDA2FB0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11760" y="3068960"/>
                <a:ext cx="0" cy="115212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CasellaDiTesto 59">
              <a:extLst>
                <a:ext uri="{FF2B5EF4-FFF2-40B4-BE49-F238E27FC236}">
                  <a16:creationId xmlns:a16="http://schemas.microsoft.com/office/drawing/2014/main" id="{AAE24A5D-F3F0-0645-B2AE-51FE906F21C9}"/>
                </a:ext>
              </a:extLst>
            </p:cNvPr>
            <p:cNvSpPr txBox="1"/>
            <p:nvPr/>
          </p:nvSpPr>
          <p:spPr>
            <a:xfrm>
              <a:off x="1835696" y="4400639"/>
              <a:ext cx="151434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900" dirty="0">
                  <a:latin typeface="Cambria" panose="02040503050406030204" pitchFamily="18" charset="0"/>
                </a:rPr>
                <a:t>Condizione con etichetta</a:t>
              </a:r>
              <a:endParaRPr lang="it-IT" sz="900" b="1" dirty="0">
                <a:latin typeface="Cambria" panose="02040503050406030204" pitchFamily="18" charset="0"/>
              </a:endParaRPr>
            </a:p>
          </p:txBody>
        </p:sp>
        <p:sp>
          <p:nvSpPr>
            <p:cNvPr id="61" name="CasellaDiTesto 60">
              <a:extLst>
                <a:ext uri="{FF2B5EF4-FFF2-40B4-BE49-F238E27FC236}">
                  <a16:creationId xmlns:a16="http://schemas.microsoft.com/office/drawing/2014/main" id="{D365570D-C296-DE47-B9A5-C1A973E9FAA1}"/>
                </a:ext>
              </a:extLst>
            </p:cNvPr>
            <p:cNvSpPr txBox="1"/>
            <p:nvPr/>
          </p:nvSpPr>
          <p:spPr>
            <a:xfrm>
              <a:off x="3923928" y="4400639"/>
              <a:ext cx="151434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900" dirty="0">
                  <a:latin typeface="Cambria" panose="02040503050406030204" pitchFamily="18" charset="0"/>
                </a:rPr>
                <a:t>Condizione senza etichetta</a:t>
              </a:r>
              <a:endParaRPr lang="it-IT" sz="900" b="1" dirty="0">
                <a:latin typeface="Cambria" panose="02040503050406030204" pitchFamily="18" charset="0"/>
              </a:endParaRPr>
            </a:p>
          </p:txBody>
        </p:sp>
        <p:sp>
          <p:nvSpPr>
            <p:cNvPr id="62" name="CasellaDiTesto 61">
              <a:extLst>
                <a:ext uri="{FF2B5EF4-FFF2-40B4-BE49-F238E27FC236}">
                  <a16:creationId xmlns:a16="http://schemas.microsoft.com/office/drawing/2014/main" id="{D79A62E3-5A26-534B-B3A3-0A96154DCA6A}"/>
                </a:ext>
              </a:extLst>
            </p:cNvPr>
            <p:cNvSpPr txBox="1"/>
            <p:nvPr/>
          </p:nvSpPr>
          <p:spPr>
            <a:xfrm>
              <a:off x="5838985" y="4358755"/>
              <a:ext cx="305349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La </a:t>
              </a:r>
              <a:r>
                <a:rPr lang="it-IT" sz="1400" b="1" dirty="0">
                  <a:latin typeface="Cambria" panose="02040503050406030204" pitchFamily="18" charset="0"/>
                </a:rPr>
                <a:t>salienza della categorizzazione </a:t>
              </a:r>
              <a:r>
                <a:rPr lang="it-IT" sz="1400" dirty="0">
                  <a:latin typeface="Cambria" panose="02040503050406030204" pitchFamily="18" charset="0"/>
                </a:rPr>
                <a:t>(condizione con etichette) portava i partecipanti a </a:t>
              </a:r>
              <a:r>
                <a:rPr lang="it-IT" sz="1400" b="1" dirty="0">
                  <a:latin typeface="Cambria" panose="02040503050406030204" pitchFamily="18" charset="0"/>
                </a:rPr>
                <a:t>sovrastimare la differenza tra i due gruppi (A e B) di linee.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046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23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2" y="590428"/>
            <a:ext cx="7170852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 categorizzazione sociale e gli stereotipi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9792AD58-9EA1-814E-8835-2C9F47546499}"/>
              </a:ext>
            </a:extLst>
          </p:cNvPr>
          <p:cNvSpPr txBox="1"/>
          <p:nvPr/>
        </p:nvSpPr>
        <p:spPr>
          <a:xfrm>
            <a:off x="1661452" y="1556792"/>
            <a:ext cx="90065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ambria" panose="02040503050406030204" pitchFamily="18" charset="0"/>
              </a:rPr>
              <a:t>La categorizzazione può produrre delle </a:t>
            </a:r>
            <a:r>
              <a:rPr lang="it-IT" sz="1600" b="1" dirty="0">
                <a:latin typeface="Cambria" panose="02040503050406030204" pitchFamily="18" charset="0"/>
              </a:rPr>
              <a:t>distorsioni nell’elaborazione e nel giudizio degli stimoli</a:t>
            </a:r>
            <a:r>
              <a:rPr lang="it-IT" sz="1600" dirty="0">
                <a:latin typeface="Cambria" panose="02040503050406030204" pitchFamily="18" charset="0"/>
              </a:rPr>
              <a:t>. </a:t>
            </a:r>
            <a:endParaRPr lang="it-IT" sz="1600" b="1" dirty="0">
              <a:latin typeface="Cambria" panose="02040503050406030204" pitchFamily="18" charset="0"/>
            </a:endParaRP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E5E486D5-0ACF-424B-A709-C1E7DF38D1BD}"/>
              </a:ext>
            </a:extLst>
          </p:cNvPr>
          <p:cNvSpPr txBox="1"/>
          <p:nvPr/>
        </p:nvSpPr>
        <p:spPr>
          <a:xfrm>
            <a:off x="1661452" y="2348880"/>
            <a:ext cx="3282420" cy="2880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b="1" dirty="0">
                <a:latin typeface="Cambria" panose="02040503050406030204" pitchFamily="18" charset="0"/>
              </a:rPr>
              <a:t>EFFETTO DI OMOGENEITÀ DELL’OUTGROUP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5CE91F4D-3D17-3940-8F97-D2786B78C617}"/>
              </a:ext>
            </a:extLst>
          </p:cNvPr>
          <p:cNvSpPr txBox="1"/>
          <p:nvPr/>
        </p:nvSpPr>
        <p:spPr>
          <a:xfrm>
            <a:off x="4956572" y="2231286"/>
            <a:ext cx="5395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2"/>
                </a:solidFill>
                <a:latin typeface="Cambria" panose="02040503050406030204" pitchFamily="18" charset="0"/>
              </a:rPr>
              <a:t>Tendenza a percepire i </a:t>
            </a:r>
            <a:r>
              <a:rPr lang="it-IT" sz="1400" b="1" dirty="0">
                <a:solidFill>
                  <a:schemeClr val="accent2"/>
                </a:solidFill>
                <a:latin typeface="Cambria" panose="02040503050406030204" pitchFamily="18" charset="0"/>
              </a:rPr>
              <a:t>membri del gruppo di cui non si fa parte </a:t>
            </a:r>
            <a:r>
              <a:rPr lang="it-IT" sz="1400" dirty="0">
                <a:solidFill>
                  <a:schemeClr val="accent2"/>
                </a:solidFill>
                <a:latin typeface="Cambria" panose="02040503050406030204" pitchFamily="18" charset="0"/>
              </a:rPr>
              <a:t>come </a:t>
            </a:r>
            <a:r>
              <a:rPr lang="it-IT" sz="1400" b="1" dirty="0">
                <a:solidFill>
                  <a:schemeClr val="accent2"/>
                </a:solidFill>
                <a:latin typeface="Cambria" panose="02040503050406030204" pitchFamily="18" charset="0"/>
              </a:rPr>
              <a:t>più simili tra loro </a:t>
            </a:r>
            <a:r>
              <a:rPr lang="it-IT" sz="1400" dirty="0">
                <a:solidFill>
                  <a:schemeClr val="accent2"/>
                </a:solidFill>
                <a:latin typeface="Cambria" panose="02040503050406030204" pitchFamily="18" charset="0"/>
              </a:rPr>
              <a:t>di quanto in realtà siano.</a:t>
            </a: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F652769A-213C-1545-82C2-A92A58C84D4E}"/>
              </a:ext>
            </a:extLst>
          </p:cNvPr>
          <p:cNvSpPr txBox="1"/>
          <p:nvPr/>
        </p:nvSpPr>
        <p:spPr>
          <a:xfrm>
            <a:off x="4943873" y="2905781"/>
            <a:ext cx="5395185" cy="307777"/>
          </a:xfrm>
          <a:prstGeom prst="rect">
            <a:avLst/>
          </a:prstGeom>
          <a:noFill/>
          <a:ln>
            <a:solidFill>
              <a:schemeClr val="tx2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ambria" panose="02040503050406030204" pitchFamily="18" charset="0"/>
              </a:rPr>
              <a:t>Questo non si verifica per i membri appartenenti al </a:t>
            </a:r>
            <a:r>
              <a:rPr lang="it-IT" sz="1400" b="1" dirty="0">
                <a:latin typeface="Cambria" panose="02040503050406030204" pitchFamily="18" charset="0"/>
              </a:rPr>
              <a:t>proprio gruppo</a:t>
            </a:r>
            <a:r>
              <a:rPr lang="it-IT" sz="1400" dirty="0"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55" name="Gruppo 54">
            <a:extLst>
              <a:ext uri="{FF2B5EF4-FFF2-40B4-BE49-F238E27FC236}">
                <a16:creationId xmlns:a16="http://schemas.microsoft.com/office/drawing/2014/main" id="{5D5C6B01-655D-7D45-84E4-89994978B9E1}"/>
              </a:ext>
            </a:extLst>
          </p:cNvPr>
          <p:cNvGrpSpPr/>
          <p:nvPr/>
        </p:nvGrpSpPr>
        <p:grpSpPr>
          <a:xfrm>
            <a:off x="531223" y="3364833"/>
            <a:ext cx="10511246" cy="2973661"/>
            <a:chOff x="137452" y="3772043"/>
            <a:chExt cx="8755028" cy="2669016"/>
          </a:xfrm>
        </p:grpSpPr>
        <p:sp>
          <p:nvSpPr>
            <p:cNvPr id="52" name="CasellaDiTesto 51">
              <a:extLst>
                <a:ext uri="{FF2B5EF4-FFF2-40B4-BE49-F238E27FC236}">
                  <a16:creationId xmlns:a16="http://schemas.microsoft.com/office/drawing/2014/main" id="{635D9672-B0E0-4243-A5FE-E03DE02AD3A2}"/>
                </a:ext>
              </a:extLst>
            </p:cNvPr>
            <p:cNvSpPr txBox="1"/>
            <p:nvPr/>
          </p:nvSpPr>
          <p:spPr>
            <a:xfrm>
              <a:off x="137452" y="3772043"/>
              <a:ext cx="83229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Cambria" panose="02040503050406030204" pitchFamily="18" charset="0"/>
                </a:rPr>
                <a:t>L’individuo </a:t>
              </a:r>
              <a:r>
                <a:rPr lang="it-IT" b="1" dirty="0">
                  <a:latin typeface="Cambria" panose="02040503050406030204" pitchFamily="18" charset="0"/>
                </a:rPr>
                <a:t>definisce se stesso </a:t>
              </a:r>
              <a:r>
                <a:rPr lang="it-IT" dirty="0">
                  <a:latin typeface="Cambria" panose="02040503050406030204" pitchFamily="18" charset="0"/>
                </a:rPr>
                <a:t>anche in base all’appartenenza a categorie sociali.</a:t>
              </a:r>
            </a:p>
          </p:txBody>
        </p:sp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B67DA25E-BED8-994F-A3C7-EFFA3C34BC2D}"/>
                </a:ext>
              </a:extLst>
            </p:cNvPr>
            <p:cNvSpPr txBox="1"/>
            <p:nvPr/>
          </p:nvSpPr>
          <p:spPr>
            <a:xfrm>
              <a:off x="137452" y="4348688"/>
              <a:ext cx="3282420" cy="2880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b="1" dirty="0">
                  <a:latin typeface="Cambria" panose="02040503050406030204" pitchFamily="18" charset="0"/>
                </a:rPr>
                <a:t>PROCESSO DI AUTOCATEGORIZZAZIONE</a:t>
              </a:r>
            </a:p>
          </p:txBody>
        </p:sp>
        <p:sp>
          <p:nvSpPr>
            <p:cNvPr id="54" name="CasellaDiTesto 53">
              <a:extLst>
                <a:ext uri="{FF2B5EF4-FFF2-40B4-BE49-F238E27FC236}">
                  <a16:creationId xmlns:a16="http://schemas.microsoft.com/office/drawing/2014/main" id="{B3A1ED41-E796-C241-938D-2EC06F937F77}"/>
                </a:ext>
              </a:extLst>
            </p:cNvPr>
            <p:cNvSpPr txBox="1"/>
            <p:nvPr/>
          </p:nvSpPr>
          <p:spPr>
            <a:xfrm>
              <a:off x="3491881" y="4231094"/>
              <a:ext cx="5400599" cy="2209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Quando un individuo attiva una categoria di cui fa parte (ad esempio, «italiano») traccia un confine tra il proprio gruppo e altri gruppi (ad esempio, «spagnoli») e </a:t>
              </a:r>
              <a:r>
                <a:rPr lang="it-IT" sz="1400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accentua le somiglianze all’interno del proprio gruppo </a:t>
              </a:r>
              <a:r>
                <a:rPr lang="it-IT" sz="1400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e le </a:t>
              </a:r>
              <a:r>
                <a:rPr lang="it-IT" sz="1400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differenze con altri gruppi distinti</a:t>
              </a:r>
              <a:r>
                <a:rPr lang="it-IT" sz="1400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. </a:t>
              </a:r>
              <a:r>
                <a:rPr lang="it-IT" sz="1400" dirty="0" smtClean="0">
                  <a:solidFill>
                    <a:schemeClr val="accent2"/>
                  </a:solidFill>
                  <a:latin typeface="Cambria" panose="02040503050406030204" pitchFamily="18" charset="0"/>
                </a:rPr>
                <a:t> (TURNER et al. 1987)</a:t>
              </a:r>
            </a:p>
            <a:p>
              <a:endParaRPr lang="it-IT" sz="1400" dirty="0">
                <a:solidFill>
                  <a:schemeClr val="accent2"/>
                </a:solidFill>
                <a:latin typeface="Cambria" panose="02040503050406030204" pitchFamily="18" charset="0"/>
              </a:endParaRPr>
            </a:p>
            <a:p>
              <a:r>
                <a:rPr lang="it-IT" sz="1400" dirty="0" smtClean="0">
                  <a:solidFill>
                    <a:schemeClr val="accent2"/>
                  </a:solidFill>
                  <a:latin typeface="Cambria" panose="02040503050406030204" pitchFamily="18" charset="0"/>
                </a:rPr>
                <a:t>Ci sono tre livelli: interpersonale, </a:t>
              </a:r>
              <a:r>
                <a:rPr lang="it-IT" sz="1400" dirty="0" err="1" smtClean="0">
                  <a:solidFill>
                    <a:schemeClr val="accent2"/>
                  </a:solidFill>
                  <a:latin typeface="Cambria" panose="02040503050406030204" pitchFamily="18" charset="0"/>
                </a:rPr>
                <a:t>intergruppale</a:t>
              </a:r>
              <a:r>
                <a:rPr lang="it-IT" sz="1400" dirty="0" smtClean="0">
                  <a:solidFill>
                    <a:schemeClr val="accent2"/>
                  </a:solidFill>
                  <a:latin typeface="Cambria" panose="02040503050406030204" pitchFamily="18" charset="0"/>
                </a:rPr>
                <a:t> e </a:t>
              </a:r>
              <a:r>
                <a:rPr lang="it-IT" sz="1400" dirty="0" err="1" smtClean="0">
                  <a:solidFill>
                    <a:schemeClr val="accent2"/>
                  </a:solidFill>
                  <a:latin typeface="Cambria" panose="02040503050406030204" pitchFamily="18" charset="0"/>
                </a:rPr>
                <a:t>interspecie</a:t>
              </a:r>
              <a:endParaRPr lang="it-IT" sz="1400" dirty="0" smtClean="0">
                <a:solidFill>
                  <a:schemeClr val="accent2"/>
                </a:solidFill>
                <a:latin typeface="Cambria" panose="02040503050406030204" pitchFamily="18" charset="0"/>
              </a:endParaRPr>
            </a:p>
            <a:p>
              <a:r>
                <a:rPr lang="it-IT" sz="1400" dirty="0" smtClean="0">
                  <a:solidFill>
                    <a:schemeClr val="accent2"/>
                  </a:solidFill>
                  <a:latin typeface="Cambria" panose="02040503050406030204" pitchFamily="18" charset="0"/>
                </a:rPr>
                <a:t>Salienza categoriale: accesso comparativo (</a:t>
              </a:r>
              <a:r>
                <a:rPr lang="it-IT" sz="1400" dirty="0" err="1" smtClean="0">
                  <a:solidFill>
                    <a:schemeClr val="accent2"/>
                  </a:solidFill>
                  <a:latin typeface="Cambria" panose="02040503050406030204" pitchFamily="18" charset="0"/>
                </a:rPr>
                <a:t>metacontrasto</a:t>
              </a:r>
              <a:r>
                <a:rPr lang="it-IT" sz="1400" dirty="0" smtClean="0">
                  <a:solidFill>
                    <a:schemeClr val="accent2"/>
                  </a:solidFill>
                  <a:latin typeface="Cambria" panose="02040503050406030204" pitchFamily="18" charset="0"/>
                </a:rPr>
                <a:t> – dipende dal</a:t>
              </a:r>
              <a:r>
                <a:rPr lang="it-IT" sz="1400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l</a:t>
              </a:r>
              <a:r>
                <a:rPr lang="it-IT" sz="1400" dirty="0" smtClean="0">
                  <a:solidFill>
                    <a:schemeClr val="accent2"/>
                  </a:solidFill>
                  <a:latin typeface="Cambria" panose="02040503050406030204" pitchFamily="18" charset="0"/>
                </a:rPr>
                <a:t>a salienza categoriale contestuale -salgo su un bus e sono l’unica donna insieme a una indiana…non guardo la differenza etnica ma pe</a:t>
              </a:r>
              <a:r>
                <a:rPr lang="it-IT" sz="1400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n</a:t>
              </a:r>
              <a:r>
                <a:rPr lang="it-IT" sz="1400" dirty="0" smtClean="0">
                  <a:solidFill>
                    <a:schemeClr val="accent2"/>
                  </a:solidFill>
                  <a:latin typeface="Cambria" panose="02040503050406030204" pitchFamily="18" charset="0"/>
                </a:rPr>
                <a:t>so che è una donna come me) e accesso normativo (la categoria diventa saliente non per il contesto ma anche per l’atteggiamento – sono femminista la categoria di genere è più saliente) p. 92</a:t>
              </a:r>
              <a:endParaRPr lang="it-IT" sz="1400" dirty="0">
                <a:solidFill>
                  <a:schemeClr val="accent2"/>
                </a:solidFill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47076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24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2" y="590428"/>
            <a:ext cx="7170852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Gli stereotipi</a:t>
            </a:r>
          </a:p>
          <a:p>
            <a:endParaRPr lang="it-IT" sz="28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9792AD58-9EA1-814E-8835-2C9F47546499}"/>
              </a:ext>
            </a:extLst>
          </p:cNvPr>
          <p:cNvSpPr txBox="1"/>
          <p:nvPr/>
        </p:nvSpPr>
        <p:spPr>
          <a:xfrm>
            <a:off x="1661453" y="1556792"/>
            <a:ext cx="8690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ambria" panose="02040503050406030204" pitchFamily="18" charset="0"/>
              </a:rPr>
              <a:t>La </a:t>
            </a:r>
            <a:r>
              <a:rPr lang="it-IT" sz="1600" b="1" dirty="0">
                <a:latin typeface="Cambria" panose="02040503050406030204" pitchFamily="18" charset="0"/>
              </a:rPr>
              <a:t>rappresentazione sociale </a:t>
            </a:r>
            <a:r>
              <a:rPr lang="it-IT" sz="1600" dirty="0">
                <a:latin typeface="Cambria" panose="02040503050406030204" pitchFamily="18" charset="0"/>
              </a:rPr>
              <a:t>degli altri gruppi è definita sulla base degli </a:t>
            </a:r>
            <a:r>
              <a:rPr lang="it-IT" sz="1600" b="1" dirty="0">
                <a:solidFill>
                  <a:schemeClr val="accent2"/>
                </a:solidFill>
                <a:latin typeface="Cambria" panose="02040503050406030204" pitchFamily="18" charset="0"/>
              </a:rPr>
              <a:t>stereotipi</a:t>
            </a:r>
            <a:r>
              <a:rPr lang="it-IT" sz="1600" b="1" dirty="0">
                <a:latin typeface="Cambria" panose="02040503050406030204" pitchFamily="18" charset="0"/>
              </a:rPr>
              <a:t> sociali</a:t>
            </a:r>
            <a:r>
              <a:rPr lang="it-IT" sz="1600" dirty="0">
                <a:latin typeface="Cambria" panose="02040503050406030204" pitchFamily="18" charset="0"/>
              </a:rPr>
              <a:t>.</a:t>
            </a:r>
            <a:endParaRPr lang="it-IT" sz="1600" b="1" dirty="0">
              <a:latin typeface="Cambria" panose="02040503050406030204" pitchFamily="18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B3CE6ADA-7A02-5447-A309-687A9484B175}"/>
              </a:ext>
            </a:extLst>
          </p:cNvPr>
          <p:cNvSpPr/>
          <p:nvPr/>
        </p:nvSpPr>
        <p:spPr>
          <a:xfrm>
            <a:off x="6272116" y="980729"/>
            <a:ext cx="256018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Gli </a:t>
            </a:r>
            <a:r>
              <a:rPr lang="it-IT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stereotipi sociali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BA0DD95-7AED-474E-B5A6-797A2C6485A2}"/>
              </a:ext>
            </a:extLst>
          </p:cNvPr>
          <p:cNvSpPr txBox="1"/>
          <p:nvPr/>
        </p:nvSpPr>
        <p:spPr>
          <a:xfrm>
            <a:off x="3215680" y="2086689"/>
            <a:ext cx="5688632" cy="5232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accent2"/>
                </a:solidFill>
                <a:latin typeface="Cambria" panose="02040503050406030204" pitchFamily="18" charset="0"/>
              </a:rPr>
              <a:t>STEREOTIPO</a:t>
            </a:r>
            <a:r>
              <a:rPr lang="it-IT" sz="1400" b="1" dirty="0">
                <a:latin typeface="Cambria" panose="02040503050406030204" pitchFamily="18" charset="0"/>
              </a:rPr>
              <a:t> = schema cognitivo </a:t>
            </a:r>
            <a:r>
              <a:rPr lang="it-IT" sz="1400" dirty="0">
                <a:latin typeface="Cambria" panose="02040503050406030204" pitchFamily="18" charset="0"/>
              </a:rPr>
              <a:t>che associa a un determinato gruppo o categoria una </a:t>
            </a:r>
            <a:r>
              <a:rPr lang="it-IT" sz="1400" b="1" dirty="0">
                <a:latin typeface="Cambria" panose="02040503050406030204" pitchFamily="18" charset="0"/>
              </a:rPr>
              <a:t>serie di tratti distintivi o comportamenti tipici. 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F2445DBA-8EA2-724A-8A6B-3B8F905D512C}"/>
              </a:ext>
            </a:extLst>
          </p:cNvPr>
          <p:cNvGrpSpPr/>
          <p:nvPr/>
        </p:nvGrpSpPr>
        <p:grpSpPr>
          <a:xfrm>
            <a:off x="1661452" y="3016697"/>
            <a:ext cx="8827037" cy="2886701"/>
            <a:chOff x="137451" y="3016696"/>
            <a:chExt cx="8827037" cy="2886701"/>
          </a:xfrm>
        </p:grpSpPr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3AD419E0-E0F9-364D-A8A8-BD6D4591360E}"/>
                </a:ext>
              </a:extLst>
            </p:cNvPr>
            <p:cNvSpPr txBox="1"/>
            <p:nvPr/>
          </p:nvSpPr>
          <p:spPr>
            <a:xfrm>
              <a:off x="137452" y="3395029"/>
              <a:ext cx="8827036" cy="615553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FUNZIONE </a:t>
              </a:r>
              <a:r>
                <a:rPr lang="it-IT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DESCRITTIVA</a:t>
              </a:r>
              <a:r>
                <a:rPr lang="it-IT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: </a:t>
              </a:r>
              <a:r>
                <a:rPr lang="it-IT" sz="1600" b="1" dirty="0">
                  <a:latin typeface="Cambria" panose="02040503050406030204" pitchFamily="18" charset="0"/>
                </a:rPr>
                <a:t>descrivono come è un gruppo sociale</a:t>
              </a:r>
              <a:r>
                <a:rPr lang="it-IT" sz="1600" dirty="0">
                  <a:latin typeface="Cambria" panose="02040503050406030204" pitchFamily="18" charset="0"/>
                </a:rPr>
                <a:t>, inglobando delle convinzioni su quel gruppo condivise in un dato contesto sociale.</a:t>
              </a:r>
              <a:r>
                <a:rPr lang="it-IT" sz="1600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  </a:t>
              </a:r>
              <a:endParaRPr lang="it-IT" dirty="0">
                <a:latin typeface="Cambria" panose="02040503050406030204" pitchFamily="18" charset="0"/>
              </a:endParaRP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4FD7CFDC-AFFC-4B48-A6B2-48E9AA7CA01B}"/>
                </a:ext>
              </a:extLst>
            </p:cNvPr>
            <p:cNvSpPr txBox="1"/>
            <p:nvPr/>
          </p:nvSpPr>
          <p:spPr>
            <a:xfrm>
              <a:off x="137452" y="3016696"/>
              <a:ext cx="86903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Cambria" panose="02040503050406030204" pitchFamily="18" charset="0"/>
                </a:rPr>
                <a:t>Gli stereotipi svolgono diverse funzioni, tra cui:</a:t>
              </a:r>
              <a:endParaRPr lang="it-IT" sz="1600" b="1" dirty="0">
                <a:latin typeface="Cambria" panose="02040503050406030204" pitchFamily="18" charset="0"/>
              </a:endParaRP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57511E52-899F-4B4B-A94B-74FA8A6383EE}"/>
                </a:ext>
              </a:extLst>
            </p:cNvPr>
            <p:cNvSpPr txBox="1"/>
            <p:nvPr/>
          </p:nvSpPr>
          <p:spPr>
            <a:xfrm>
              <a:off x="137451" y="4201774"/>
              <a:ext cx="8827035" cy="861774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FUNZIONE </a:t>
              </a:r>
              <a:r>
                <a:rPr lang="it-IT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PRESCRITTIVA</a:t>
              </a:r>
              <a:r>
                <a:rPr lang="it-IT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: </a:t>
              </a:r>
              <a:r>
                <a:rPr lang="it-IT" sz="1600" dirty="0">
                  <a:latin typeface="Cambria" panose="02040503050406030204" pitchFamily="18" charset="0"/>
                </a:rPr>
                <a:t>forniscono </a:t>
              </a:r>
              <a:r>
                <a:rPr lang="it-IT" sz="1600" b="1" dirty="0">
                  <a:latin typeface="Cambria" panose="02040503050406030204" pitchFamily="18" charset="0"/>
                </a:rPr>
                <a:t>informazioni su come comportarsi </a:t>
              </a:r>
              <a:r>
                <a:rPr lang="it-IT" sz="1600" dirty="0">
                  <a:latin typeface="Cambria" panose="02040503050406030204" pitchFamily="18" charset="0"/>
                </a:rPr>
                <a:t>nei confronti dei membri di un determinato gruppo sociale, ma anche sul come ci si deve comportare per essere un buon membro del proprio gruppo.</a:t>
              </a:r>
              <a:r>
                <a:rPr lang="it-IT" sz="1600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  </a:t>
              </a:r>
              <a:endParaRPr lang="it-IT" dirty="0">
                <a:latin typeface="Cambria" panose="02040503050406030204" pitchFamily="18" charset="0"/>
              </a:endParaRP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6B4EC418-EB19-BB46-A3BB-F36D1E75EAC8}"/>
                </a:ext>
              </a:extLst>
            </p:cNvPr>
            <p:cNvSpPr txBox="1"/>
            <p:nvPr/>
          </p:nvSpPr>
          <p:spPr>
            <a:xfrm>
              <a:off x="137452" y="5287844"/>
              <a:ext cx="8827034" cy="615553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FUNZIONE DI </a:t>
              </a:r>
              <a:r>
                <a:rPr lang="it-IT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PROTEZIONE</a:t>
              </a:r>
              <a:r>
                <a:rPr lang="it-IT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 DELLO </a:t>
              </a:r>
              <a:r>
                <a:rPr lang="it-IT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STATUS QUO</a:t>
              </a:r>
              <a:r>
                <a:rPr lang="it-IT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: </a:t>
              </a:r>
              <a:r>
                <a:rPr lang="it-IT" sz="1600" b="1" dirty="0">
                  <a:latin typeface="Cambria" panose="02040503050406030204" pitchFamily="18" charset="0"/>
                </a:rPr>
                <a:t>legittimano l’organizzazione gerarchica esistente </a:t>
              </a:r>
              <a:r>
                <a:rPr lang="it-IT" sz="1600" dirty="0">
                  <a:latin typeface="Cambria" panose="02040503050406030204" pitchFamily="18" charset="0"/>
                </a:rPr>
                <a:t>all’interno della società.</a:t>
              </a:r>
              <a:endParaRPr lang="it-IT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276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25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2" y="590428"/>
            <a:ext cx="7170852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Gli stereotipi</a:t>
            </a:r>
          </a:p>
          <a:p>
            <a:endParaRPr lang="it-IT" sz="28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B3CE6ADA-7A02-5447-A309-687A9484B175}"/>
              </a:ext>
            </a:extLst>
          </p:cNvPr>
          <p:cNvSpPr/>
          <p:nvPr/>
        </p:nvSpPr>
        <p:spPr>
          <a:xfrm>
            <a:off x="6272116" y="980729"/>
            <a:ext cx="256018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Gli </a:t>
            </a:r>
            <a:r>
              <a:rPr lang="it-IT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stereotipi sociali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B4CDAE0-00EA-DD4B-B766-29575DF5D4E1}"/>
              </a:ext>
            </a:extLst>
          </p:cNvPr>
          <p:cNvSpPr txBox="1"/>
          <p:nvPr/>
        </p:nvSpPr>
        <p:spPr>
          <a:xfrm>
            <a:off x="1661453" y="1556792"/>
            <a:ext cx="63067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ambria" panose="02040503050406030204" pitchFamily="18" charset="0"/>
              </a:rPr>
              <a:t>La </a:t>
            </a:r>
            <a:r>
              <a:rPr lang="it-IT" sz="1600" b="1" dirty="0">
                <a:latin typeface="Cambria" panose="02040503050406030204" pitchFamily="18" charset="0"/>
              </a:rPr>
              <a:t>categorizzazione sociale </a:t>
            </a:r>
            <a:r>
              <a:rPr lang="it-IT" sz="1600" dirty="0">
                <a:latin typeface="Cambria" panose="02040503050406030204" pitchFamily="18" charset="0"/>
              </a:rPr>
              <a:t>è il </a:t>
            </a:r>
            <a:r>
              <a:rPr lang="it-IT" sz="1600" b="1" dirty="0">
                <a:latin typeface="Cambria" panose="02040503050406030204" pitchFamily="18" charset="0"/>
              </a:rPr>
              <a:t>processo alla base </a:t>
            </a:r>
            <a:r>
              <a:rPr lang="it-IT" sz="1600" dirty="0">
                <a:latin typeface="Cambria" panose="02040503050406030204" pitchFamily="18" charset="0"/>
              </a:rPr>
              <a:t>degli stereotipi.</a:t>
            </a:r>
            <a:endParaRPr lang="it-IT" sz="1600" b="1" dirty="0">
              <a:latin typeface="Cambria" panose="02040503050406030204" pitchFamily="18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0194783-360A-044B-BBDF-C3793E2BAC40}"/>
              </a:ext>
            </a:extLst>
          </p:cNvPr>
          <p:cNvSpPr txBox="1"/>
          <p:nvPr/>
        </p:nvSpPr>
        <p:spPr>
          <a:xfrm>
            <a:off x="1703512" y="2132857"/>
            <a:ext cx="8733998" cy="646331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Cambria" panose="02040503050406030204" pitchFamily="18" charset="0"/>
              </a:rPr>
              <a:t>Si inferiscono certe caratteristiche a un individuo esclusivamente perché </a:t>
            </a:r>
            <a:r>
              <a:rPr lang="it-IT" b="1" dirty="0">
                <a:solidFill>
                  <a:srgbClr val="C00000"/>
                </a:solidFill>
                <a:latin typeface="Cambria" panose="02040503050406030204" pitchFamily="18" charset="0"/>
              </a:rPr>
              <a:t>categorizzato</a:t>
            </a:r>
            <a:r>
              <a:rPr lang="it-IT" b="1" dirty="0">
                <a:latin typeface="Cambria" panose="02040503050406030204" pitchFamily="18" charset="0"/>
              </a:rPr>
              <a:t> entro un determinato gruppo sociale</a:t>
            </a:r>
            <a:r>
              <a:rPr lang="it-IT" dirty="0">
                <a:latin typeface="Cambria" panose="02040503050406030204" pitchFamily="18" charset="0"/>
              </a:rPr>
              <a:t>. 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62A7C080-1220-564A-8538-C6EFB35F70CF}"/>
              </a:ext>
            </a:extLst>
          </p:cNvPr>
          <p:cNvSpPr txBox="1"/>
          <p:nvPr/>
        </p:nvSpPr>
        <p:spPr>
          <a:xfrm>
            <a:off x="1703512" y="3037597"/>
            <a:ext cx="8733998" cy="646331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Cambria" panose="02040503050406030204" pitchFamily="18" charset="0"/>
              </a:rPr>
              <a:t>= gli stereotipi sono una </a:t>
            </a:r>
            <a:r>
              <a:rPr lang="it-IT" b="1" dirty="0">
                <a:solidFill>
                  <a:srgbClr val="C00000"/>
                </a:solidFill>
                <a:latin typeface="Cambria" panose="02040503050406030204" pitchFamily="18" charset="0"/>
              </a:rPr>
              <a:t>SCORCIATOIA COGNITIVA </a:t>
            </a:r>
            <a:r>
              <a:rPr lang="it-IT" dirty="0">
                <a:latin typeface="Cambria" panose="02040503050406030204" pitchFamily="18" charset="0"/>
              </a:rPr>
              <a:t>ESTREMAMENTE FUNZIONALE in quanto permette di formarsi rapidamente impressioni sul target. 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767A4D9-7CE1-5D40-B790-93D80C98A76D}"/>
              </a:ext>
            </a:extLst>
          </p:cNvPr>
          <p:cNvSpPr txBox="1"/>
          <p:nvPr/>
        </p:nvSpPr>
        <p:spPr>
          <a:xfrm>
            <a:off x="1898506" y="4158147"/>
            <a:ext cx="8887241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latin typeface="Cambria" panose="02040503050406030204" pitchFamily="18" charset="0"/>
              </a:rPr>
              <a:t>Gli stereotipi sono definiti sulla base di tre caratteristiche:</a:t>
            </a:r>
          </a:p>
          <a:p>
            <a:endParaRPr lang="it-IT" sz="1600" dirty="0">
              <a:latin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sz="1600" b="1" dirty="0">
                <a:solidFill>
                  <a:schemeClr val="tx2"/>
                </a:solidFill>
                <a:latin typeface="Cambria" panose="02040503050406030204" pitchFamily="18" charset="0"/>
              </a:rPr>
              <a:t>VALENZA</a:t>
            </a:r>
            <a:r>
              <a:rPr lang="it-IT" sz="1600" dirty="0">
                <a:latin typeface="Cambria" panose="02040503050406030204" pitchFamily="18" charset="0"/>
              </a:rPr>
              <a:t> (positiva vs. negativa</a:t>
            </a:r>
            <a:r>
              <a:rPr lang="it-IT" sz="1600" dirty="0" smtClean="0">
                <a:latin typeface="Cambria" panose="02040503050406030204" pitchFamily="18" charset="0"/>
              </a:rPr>
              <a:t>); (Italiani hanno fantasia e buon gusto ma sono disorganizzati)</a:t>
            </a:r>
            <a:endParaRPr lang="it-IT" sz="1600" dirty="0">
              <a:latin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sz="1600" b="1" dirty="0">
                <a:solidFill>
                  <a:schemeClr val="tx2"/>
                </a:solidFill>
                <a:latin typeface="Cambria" panose="02040503050406030204" pitchFamily="18" charset="0"/>
              </a:rPr>
              <a:t>POLARIZZAZIONE</a:t>
            </a:r>
            <a:r>
              <a:rPr lang="it-IT" sz="1600" dirty="0">
                <a:latin typeface="Cambria" panose="02040503050406030204" pitchFamily="18" charset="0"/>
              </a:rPr>
              <a:t> DEI TRATTI NELLO SCHEMA;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sz="1600" dirty="0">
                <a:latin typeface="Cambria" panose="02040503050406030204" pitchFamily="18" charset="0"/>
              </a:rPr>
              <a:t>INDICE DI </a:t>
            </a:r>
            <a:r>
              <a:rPr lang="it-IT" sz="1600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DISPERSIONE </a:t>
            </a:r>
            <a:r>
              <a:rPr lang="it-IT" sz="1600" dirty="0" smtClean="0">
                <a:solidFill>
                  <a:schemeClr val="tx2"/>
                </a:solidFill>
                <a:latin typeface="Cambria" panose="02040503050406030204" pitchFamily="18" charset="0"/>
              </a:rPr>
              <a:t>(varianza alta molta eterogeneità nel gruppo, bassa più omologazione)</a:t>
            </a:r>
            <a:endParaRPr lang="it-IT" sz="1600" dirty="0">
              <a:solidFill>
                <a:schemeClr val="tx2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3461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26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2" y="590428"/>
            <a:ext cx="7170852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Gli stereotipi</a:t>
            </a:r>
          </a:p>
          <a:p>
            <a:endParaRPr lang="it-IT" sz="28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B3CE6ADA-7A02-5447-A309-687A9484B175}"/>
              </a:ext>
            </a:extLst>
          </p:cNvPr>
          <p:cNvSpPr/>
          <p:nvPr/>
        </p:nvSpPr>
        <p:spPr>
          <a:xfrm>
            <a:off x="5663952" y="980729"/>
            <a:ext cx="317260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Formazione degli stereotipi</a:t>
            </a:r>
            <a:endParaRPr lang="it-IT" b="1" dirty="0">
              <a:solidFill>
                <a:schemeClr val="tx2">
                  <a:lumMod val="50000"/>
                </a:schemeClr>
              </a:solidFill>
              <a:latin typeface="Cambria" panose="02040503050406030204" pitchFamily="18" charset="0"/>
              <a:cs typeface="Arial Narrow" panose="020B0604020202020204" pitchFamily="34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310D4BE-EF53-E14A-9BD7-81D1F51A6B27}"/>
              </a:ext>
            </a:extLst>
          </p:cNvPr>
          <p:cNvSpPr txBox="1"/>
          <p:nvPr/>
        </p:nvSpPr>
        <p:spPr>
          <a:xfrm>
            <a:off x="1661452" y="1772817"/>
            <a:ext cx="2922380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b="1" dirty="0">
                <a:latin typeface="Cambria" panose="02040503050406030204" pitchFamily="18" charset="0"/>
              </a:rPr>
              <a:t>FORMAZIONE DEGLI STEREOTIPI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5B832C91-B08E-574B-B246-10C2999B39AA}"/>
              </a:ext>
            </a:extLst>
          </p:cNvPr>
          <p:cNvGrpSpPr/>
          <p:nvPr/>
        </p:nvGrpSpPr>
        <p:grpSpPr>
          <a:xfrm>
            <a:off x="1830050" y="2060849"/>
            <a:ext cx="8700499" cy="954107"/>
            <a:chOff x="306049" y="2060848"/>
            <a:chExt cx="8700499" cy="954107"/>
          </a:xfrm>
        </p:grpSpPr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C9529F6D-97A0-3047-9019-97BBF298AB7E}"/>
                </a:ext>
              </a:extLst>
            </p:cNvPr>
            <p:cNvSpPr txBox="1"/>
            <p:nvPr/>
          </p:nvSpPr>
          <p:spPr>
            <a:xfrm>
              <a:off x="306049" y="2407246"/>
              <a:ext cx="33593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>
                  <a:latin typeface="Cambria" panose="02040503050406030204" pitchFamily="18" charset="0"/>
                </a:rPr>
                <a:t>APPRENDIMENTO SOCIALE</a:t>
              </a: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2FCB72B0-46E7-A841-B9DD-92D70D0C08E3}"/>
                </a:ext>
              </a:extLst>
            </p:cNvPr>
            <p:cNvSpPr txBox="1"/>
            <p:nvPr/>
          </p:nvSpPr>
          <p:spPr>
            <a:xfrm>
              <a:off x="3665430" y="2060848"/>
              <a:ext cx="5341118" cy="954107"/>
            </a:xfrm>
            <a:prstGeom prst="rect">
              <a:avLst/>
            </a:prstGeom>
            <a:noFill/>
            <a:ln>
              <a:solidFill>
                <a:schemeClr val="tx2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Gli stereotipi sono </a:t>
              </a:r>
              <a:r>
                <a:rPr lang="it-IT" sz="1400" b="1" dirty="0">
                  <a:latin typeface="Cambria" panose="02040503050406030204" pitchFamily="18" charset="0"/>
                </a:rPr>
                <a:t>profondamente diffusi all’interno di un certo contesto</a:t>
              </a:r>
              <a:r>
                <a:rPr lang="it-IT" sz="1400" dirty="0">
                  <a:latin typeface="Cambria" panose="02040503050406030204" pitchFamily="18" charset="0"/>
                </a:rPr>
                <a:t>, radicati nelle norme sociali, nella cultura e nei valori di una società. Le persone li apprendono naturalmente, durante i </a:t>
              </a:r>
              <a:r>
                <a:rPr lang="it-IT" sz="1400" b="1" dirty="0">
                  <a:latin typeface="Cambria" panose="02040503050406030204" pitchFamily="18" charset="0"/>
                </a:rPr>
                <a:t>processi di socializzazione. </a:t>
              </a:r>
            </a:p>
          </p:txBody>
        </p:sp>
      </p:grpSp>
      <p:grpSp>
        <p:nvGrpSpPr>
          <p:cNvPr id="7" name="Gruppo 6">
            <a:extLst>
              <a:ext uri="{FF2B5EF4-FFF2-40B4-BE49-F238E27FC236}">
                <a16:creationId xmlns:a16="http://schemas.microsoft.com/office/drawing/2014/main" id="{9D35B2DE-4405-5D4C-90F8-E8B374CB2C95}"/>
              </a:ext>
            </a:extLst>
          </p:cNvPr>
          <p:cNvGrpSpPr/>
          <p:nvPr/>
        </p:nvGrpSpPr>
        <p:grpSpPr>
          <a:xfrm>
            <a:off x="1838610" y="3140968"/>
            <a:ext cx="8691939" cy="738664"/>
            <a:chOff x="314609" y="3140968"/>
            <a:chExt cx="8691939" cy="738664"/>
          </a:xfrm>
        </p:grpSpPr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8835B819-5471-1741-8A90-F0661640337B}"/>
                </a:ext>
              </a:extLst>
            </p:cNvPr>
            <p:cNvSpPr txBox="1"/>
            <p:nvPr/>
          </p:nvSpPr>
          <p:spPr>
            <a:xfrm>
              <a:off x="314609" y="3286945"/>
              <a:ext cx="29034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>
                  <a:latin typeface="Cambria" panose="02040503050406030204" pitchFamily="18" charset="0"/>
                </a:rPr>
                <a:t>CONTESTO CULTURALE</a:t>
              </a: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F7F42AAA-3506-2A49-90EA-5509E545F577}"/>
                </a:ext>
              </a:extLst>
            </p:cNvPr>
            <p:cNvSpPr txBox="1"/>
            <p:nvPr/>
          </p:nvSpPr>
          <p:spPr>
            <a:xfrm>
              <a:off x="3339561" y="3140968"/>
              <a:ext cx="5666987" cy="738664"/>
            </a:xfrm>
            <a:prstGeom prst="rect">
              <a:avLst/>
            </a:prstGeom>
            <a:noFill/>
            <a:ln>
              <a:solidFill>
                <a:schemeClr val="tx2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Gli stereotipi vengono </a:t>
              </a:r>
              <a:r>
                <a:rPr lang="it-IT" sz="1400" b="1" dirty="0">
                  <a:latin typeface="Cambria" panose="02040503050406030204" pitchFamily="18" charset="0"/>
                </a:rPr>
                <a:t>mantenuti, diffusi e rinforzati all’interno del contesto culturale</a:t>
              </a:r>
              <a:r>
                <a:rPr lang="it-IT" sz="1400" dirty="0">
                  <a:latin typeface="Cambria" panose="02040503050406030204" pitchFamily="18" charset="0"/>
                </a:rPr>
                <a:t>, attraverso l’azione dei media, del cinema, della letteratura, del linguaggio quotidiano etc..</a:t>
              </a:r>
              <a:endParaRPr lang="it-IT" sz="1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B8B2A440-4698-C547-8E16-B1798C76D3AE}"/>
              </a:ext>
            </a:extLst>
          </p:cNvPr>
          <p:cNvGrpSpPr/>
          <p:nvPr/>
        </p:nvGrpSpPr>
        <p:grpSpPr>
          <a:xfrm>
            <a:off x="1830050" y="4022266"/>
            <a:ext cx="8700499" cy="738664"/>
            <a:chOff x="306049" y="4022266"/>
            <a:chExt cx="8700499" cy="738664"/>
          </a:xfrm>
        </p:grpSpPr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57127365-AFC9-8C4D-A327-7FBA3C0A90AB}"/>
                </a:ext>
              </a:extLst>
            </p:cNvPr>
            <p:cNvSpPr txBox="1"/>
            <p:nvPr/>
          </p:nvSpPr>
          <p:spPr>
            <a:xfrm>
              <a:off x="306049" y="4213284"/>
              <a:ext cx="19715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>
                  <a:latin typeface="Cambria" panose="02040503050406030204" pitchFamily="18" charset="0"/>
                </a:rPr>
                <a:t>OSSERVAZIONE</a:t>
              </a:r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7BD21099-5D31-3D4C-AE0C-62083688CEC0}"/>
                </a:ext>
              </a:extLst>
            </p:cNvPr>
            <p:cNvSpPr txBox="1"/>
            <p:nvPr/>
          </p:nvSpPr>
          <p:spPr>
            <a:xfrm>
              <a:off x="2277614" y="4022266"/>
              <a:ext cx="6728934" cy="738664"/>
            </a:xfrm>
            <a:prstGeom prst="rect">
              <a:avLst/>
            </a:prstGeom>
            <a:noFill/>
            <a:ln>
              <a:solidFill>
                <a:schemeClr val="tx2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latin typeface="Cambria" panose="02040503050406030204" pitchFamily="18" charset="0"/>
                </a:rPr>
                <a:t>L’osservazione del comportamento </a:t>
              </a:r>
              <a:r>
                <a:rPr lang="it-IT" sz="1400" dirty="0">
                  <a:latin typeface="Cambria" panose="02040503050406030204" pitchFamily="18" charset="0"/>
                </a:rPr>
                <a:t>dei membri di specifiche categorie sociali porta l’individuo a fare </a:t>
              </a:r>
              <a:r>
                <a:rPr lang="it-IT" sz="1400" b="1" dirty="0">
                  <a:latin typeface="Cambria" panose="02040503050406030204" pitchFamily="18" charset="0"/>
                </a:rPr>
                <a:t>un’inferenza corrispondente dal comportamento al tratto </a:t>
              </a:r>
              <a:r>
                <a:rPr lang="it-IT" sz="1400" dirty="0">
                  <a:latin typeface="Cambria" panose="02040503050406030204" pitchFamily="18" charset="0"/>
                </a:rPr>
                <a:t>e a generalizzarlo all’intera categoria.</a:t>
              </a:r>
              <a:endParaRPr lang="it-IT" sz="1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id="{BF989AC8-1F56-D147-A462-862348151DCD}"/>
              </a:ext>
            </a:extLst>
          </p:cNvPr>
          <p:cNvGrpSpPr/>
          <p:nvPr/>
        </p:nvGrpSpPr>
        <p:grpSpPr>
          <a:xfrm>
            <a:off x="1830048" y="4994012"/>
            <a:ext cx="8700500" cy="523220"/>
            <a:chOff x="306048" y="4994012"/>
            <a:chExt cx="8700500" cy="523220"/>
          </a:xfrm>
        </p:grpSpPr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1EEF4472-3D5A-5348-AF69-23BD29F30DAC}"/>
                </a:ext>
              </a:extLst>
            </p:cNvPr>
            <p:cNvSpPr txBox="1"/>
            <p:nvPr/>
          </p:nvSpPr>
          <p:spPr>
            <a:xfrm>
              <a:off x="306048" y="5095212"/>
              <a:ext cx="27622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>
                  <a:latin typeface="Cambria" panose="02040503050406030204" pitchFamily="18" charset="0"/>
                </a:rPr>
                <a:t>ESPERIENZE DIRETTE</a:t>
              </a: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E5BA15E1-D3D8-5945-998C-9EA9C41408E0}"/>
                </a:ext>
              </a:extLst>
            </p:cNvPr>
            <p:cNvSpPr txBox="1"/>
            <p:nvPr/>
          </p:nvSpPr>
          <p:spPr>
            <a:xfrm>
              <a:off x="3059832" y="4994012"/>
              <a:ext cx="5946716" cy="523220"/>
            </a:xfrm>
            <a:prstGeom prst="rect">
              <a:avLst/>
            </a:prstGeom>
            <a:noFill/>
            <a:ln>
              <a:solidFill>
                <a:schemeClr val="tx2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Gli stereotipi si possono formare tramite </a:t>
              </a:r>
              <a:r>
                <a:rPr lang="it-IT" sz="1400" b="1" dirty="0">
                  <a:latin typeface="Cambria" panose="02040503050406030204" pitchFamily="18" charset="0"/>
                </a:rPr>
                <a:t>esperienze personali dirette con membri di una certa categoria.</a:t>
              </a:r>
              <a:r>
                <a:rPr lang="it-IT" sz="1400" dirty="0">
                  <a:latin typeface="Cambria" panose="020405030504060302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45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it-IT" altLang="it-IT" smtClean="0"/>
              <a:t>Pregiudizio = giudizio preconcetto negativo prima di aver avuto esperienza di conoscenza nei confronti di un gruppo e dei suoi membri</a:t>
            </a:r>
          </a:p>
          <a:p>
            <a:pPr eaLnBrk="1" hangingPunct="1"/>
            <a:endParaRPr lang="it-IT" altLang="it-IT" smtClean="0"/>
          </a:p>
          <a:p>
            <a:pPr eaLnBrk="1" hangingPunct="1"/>
            <a:r>
              <a:rPr lang="it-IT" altLang="it-IT" smtClean="0"/>
              <a:t>Stereotipo = nucleo cognitivo del pregiudizio</a:t>
            </a:r>
          </a:p>
          <a:p>
            <a:pPr eaLnBrk="1" hangingPunct="1"/>
            <a:endParaRPr lang="it-IT" altLang="it-IT" smtClean="0"/>
          </a:p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34093375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mtClean="0"/>
              <a:t>Processi 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600201"/>
            <a:ext cx="9144000" cy="470852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it-IT" altLang="it-IT" dirty="0"/>
              <a:t>Generalizzazione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dirty="0"/>
              <a:t>Semplificazione 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dirty="0"/>
              <a:t>Nucleo di verità (ex: fare il “portoghese”)</a:t>
            </a:r>
          </a:p>
          <a:p>
            <a:pPr eaLnBrk="1" hangingPunct="1">
              <a:lnSpc>
                <a:spcPct val="90000"/>
              </a:lnSpc>
            </a:pPr>
            <a:endParaRPr lang="it-IT" altLang="it-IT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dirty="0"/>
              <a:t>1)Social </a:t>
            </a:r>
            <a:r>
              <a:rPr lang="it-IT" altLang="it-IT" dirty="0" err="1"/>
              <a:t>cognition</a:t>
            </a:r>
            <a:r>
              <a:rPr lang="it-IT" altLang="it-IT" dirty="0"/>
              <a:t> : processo di categorizzazione necessario che dirige l’azione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dirty="0"/>
              <a:t>Euristiche: disponibilità, rappresentatività, ancoraggio e accomodamento, simulazione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dirty="0"/>
              <a:t>2) </a:t>
            </a:r>
            <a:r>
              <a:rPr lang="it-IT" altLang="it-IT" dirty="0" err="1"/>
              <a:t>Sociocostruttivismo</a:t>
            </a:r>
            <a:r>
              <a:rPr lang="it-IT" altLang="it-IT" dirty="0"/>
              <a:t> = comportamento discriminatorio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dirty="0"/>
          </a:p>
          <a:p>
            <a:pPr eaLnBrk="1" hangingPunct="1">
              <a:lnSpc>
                <a:spcPct val="90000"/>
              </a:lnSpc>
            </a:pPr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7792479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1" y="1600201"/>
            <a:ext cx="8435975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 smtClean="0"/>
              <a:t>Razzismo: pregiudizio implicito (non sono razzista, sono loro che sono inferiori…reazioni esagerate, anche accondiscendenza. L’outgrup stimola l’amigdala che è un’area primitiva del cervello associata ad esempio alla paura mentre la corteccia prefrontale attiva il pensiero consapevole) e manifesto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mtClean="0"/>
              <a:t>ETNOCENTRISMO</a:t>
            </a:r>
          </a:p>
          <a:p>
            <a:pPr eaLnBrk="1" hangingPunct="1">
              <a:lnSpc>
                <a:spcPct val="90000"/>
              </a:lnSpc>
            </a:pPr>
            <a:endParaRPr lang="it-IT" altLang="it-IT" smtClean="0"/>
          </a:p>
          <a:p>
            <a:pPr eaLnBrk="1" hangingPunct="1">
              <a:lnSpc>
                <a:spcPct val="90000"/>
              </a:lnSpc>
            </a:pPr>
            <a:endParaRPr lang="it-IT" altLang="it-IT" smtClean="0"/>
          </a:p>
          <a:p>
            <a:pPr eaLnBrk="1" hangingPunct="1">
              <a:lnSpc>
                <a:spcPct val="90000"/>
              </a:lnSpc>
            </a:pPr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1057635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Come lo descriveresti?</a:t>
            </a:r>
          </a:p>
          <a:p>
            <a:r>
              <a:rPr lang="it-IT" dirty="0"/>
              <a:t> </a:t>
            </a:r>
            <a:r>
              <a:rPr lang="it-IT" dirty="0" smtClean="0"/>
              <a:t>Quali sono le sue capacità</a:t>
            </a:r>
            <a:r>
              <a:rPr lang="it-IT" smtClean="0"/>
              <a:t>? </a:t>
            </a:r>
          </a:p>
          <a:p>
            <a:r>
              <a:rPr lang="it-IT" smtClean="0"/>
              <a:t>Quale </a:t>
            </a:r>
            <a:r>
              <a:rPr lang="it-IT" dirty="0" smtClean="0"/>
              <a:t>compito gli daresti nel lavoro di gruppo?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172230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mtClean="0"/>
              <a:t>SIT e SCT di Tajfel e Turner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it-IT" altLang="it-IT"/>
              <a:t>Ricerche su gruppi minimi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/>
              <a:t>Gli uomini categorizzano e ciò è condizione necessaria e sufficiente anche se la divisione è arbitraria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/>
              <a:t>L’autostima ci fa associare ai membri dell’outgroup per avere autostima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/>
              <a:t>Ci confrontiamo con l’outgroup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altLang="it-IT"/>
              <a:t>Scaturisce il bias intergruppo di discriminazione outgroup  e favoritismo ingroup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altLang="it-IT"/>
              <a:t>VS teorie dell’interdipendenza (Lewin e Sherif_ Rabbie)</a:t>
            </a:r>
          </a:p>
          <a:p>
            <a:pPr eaLnBrk="1" hangingPunct="1">
              <a:lnSpc>
                <a:spcPct val="80000"/>
              </a:lnSpc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306263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4000"/>
              <a:t>Cadiamo nello stereotipo quando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it-IT" altLang="it-IT" smtClean="0"/>
              <a:t>Siamo pressati dal tempo</a:t>
            </a:r>
          </a:p>
          <a:p>
            <a:pPr eaLnBrk="1" hangingPunct="1"/>
            <a:r>
              <a:rPr lang="it-IT" altLang="it-IT" smtClean="0"/>
              <a:t>Siamo stanchi</a:t>
            </a:r>
          </a:p>
          <a:p>
            <a:pPr eaLnBrk="1" hangingPunct="1"/>
            <a:r>
              <a:rPr lang="it-IT" altLang="it-IT" smtClean="0"/>
              <a:t>Siamo eccitati</a:t>
            </a:r>
          </a:p>
          <a:p>
            <a:pPr eaLnBrk="1" hangingPunct="1"/>
            <a:r>
              <a:rPr lang="it-IT" altLang="it-IT" smtClean="0"/>
              <a:t>Siamo preoccupati</a:t>
            </a:r>
          </a:p>
          <a:p>
            <a:pPr eaLnBrk="1" hangingPunct="1"/>
            <a:r>
              <a:rPr lang="it-IT" altLang="it-IT" smtClean="0"/>
              <a:t>Siamo troppo giovani per apprezzare la diversità</a:t>
            </a:r>
          </a:p>
        </p:txBody>
      </p:sp>
    </p:spTree>
    <p:extLst>
      <p:ext uri="{BB962C8B-B14F-4D97-AF65-F5344CB8AC3E}">
        <p14:creationId xmlns:p14="http://schemas.microsoft.com/office/powerpoint/2010/main" val="28703006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it-IT" altLang="it-IT" sz="2400" dirty="0"/>
              <a:t>Gli stereotipi si autoalimentano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400" dirty="0"/>
              <a:t>Profezia che si </a:t>
            </a:r>
            <a:r>
              <a:rPr lang="it-IT" altLang="it-IT" sz="2400" dirty="0" err="1"/>
              <a:t>autoavvera</a:t>
            </a:r>
            <a:r>
              <a:rPr lang="it-IT" altLang="it-IT" sz="2400" dirty="0"/>
              <a:t> (lo stereotipo entra nella propria concezione di Sé e influenza la prestazione)</a:t>
            </a:r>
          </a:p>
          <a:p>
            <a:pPr eaLnBrk="1" hangingPunct="1">
              <a:lnSpc>
                <a:spcPct val="90000"/>
              </a:lnSpc>
            </a:pPr>
            <a:endParaRPr lang="it-IT" altLang="it-IT" sz="2400" dirty="0"/>
          </a:p>
          <a:p>
            <a:pPr eaLnBrk="1" hangingPunct="1">
              <a:lnSpc>
                <a:spcPct val="90000"/>
              </a:lnSpc>
            </a:pPr>
            <a:r>
              <a:rPr lang="it-IT" altLang="it-IT" sz="2400" dirty="0"/>
              <a:t>Teorie del mondo giusto: le persone si meritano le disgrazie </a:t>
            </a:r>
          </a:p>
          <a:p>
            <a:pPr eaLnBrk="1" hangingPunct="1">
              <a:lnSpc>
                <a:spcPct val="90000"/>
              </a:lnSpc>
            </a:pPr>
            <a:endParaRPr lang="it-IT" altLang="it-IT" sz="2400" dirty="0"/>
          </a:p>
          <a:p>
            <a:pPr eaLnBrk="1" hangingPunct="1">
              <a:lnSpc>
                <a:spcPct val="90000"/>
              </a:lnSpc>
            </a:pPr>
            <a:endParaRPr lang="it-IT" altLang="it-IT" sz="2400" dirty="0"/>
          </a:p>
          <a:p>
            <a:pPr eaLnBrk="1" hangingPunct="1">
              <a:lnSpc>
                <a:spcPct val="90000"/>
              </a:lnSpc>
            </a:pPr>
            <a:r>
              <a:rPr lang="it-IT" altLang="it-IT" sz="2400" dirty="0"/>
              <a:t>Ridurre lo stereotipo con categorie </a:t>
            </a:r>
            <a:r>
              <a:rPr lang="it-IT" altLang="it-IT" sz="2400" dirty="0" smtClean="0"/>
              <a:t>cross perché noi riusciamo a gestire solo un numero di categorie limitato</a:t>
            </a:r>
            <a:endParaRPr lang="it-IT" altLang="it-IT" sz="2400" dirty="0"/>
          </a:p>
          <a:p>
            <a:pPr eaLnBrk="1" hangingPunct="1">
              <a:lnSpc>
                <a:spcPct val="90000"/>
              </a:lnSpc>
            </a:pPr>
            <a:r>
              <a:rPr lang="it-IT" altLang="it-IT" sz="2400" dirty="0"/>
              <a:t>Raccogliere informazioni e autocontrollo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400" dirty="0"/>
              <a:t>Contatto </a:t>
            </a:r>
            <a:r>
              <a:rPr lang="it-IT" altLang="it-IT" sz="2400" dirty="0" smtClean="0"/>
              <a:t>piacevole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400" dirty="0" smtClean="0"/>
              <a:t>Agire sulla salienza categoriale sovraordinata per eliminare le differenze (siamo tutti esseri umani---purtroppo occorrerebbero gli alieni per farci sentire parte di questo </a:t>
            </a:r>
            <a:r>
              <a:rPr lang="it-IT" altLang="it-IT" sz="2400" dirty="0" err="1" smtClean="0"/>
              <a:t>ingroup</a:t>
            </a:r>
            <a:r>
              <a:rPr lang="it-IT" altLang="it-IT" sz="2400" dirty="0" smtClean="0"/>
              <a:t>)</a:t>
            </a:r>
            <a:endParaRPr lang="it-IT" altLang="it-IT" sz="2400" dirty="0"/>
          </a:p>
        </p:txBody>
      </p:sp>
    </p:spTree>
    <p:extLst>
      <p:ext uri="{BB962C8B-B14F-4D97-AF65-F5344CB8AC3E}">
        <p14:creationId xmlns:p14="http://schemas.microsoft.com/office/powerpoint/2010/main" val="6811186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ESERCITAZIONI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23508" y="720410"/>
            <a:ext cx="8186058" cy="6139543"/>
          </a:xfrm>
        </p:spPr>
      </p:pic>
    </p:spTree>
    <p:extLst>
      <p:ext uri="{BB962C8B-B14F-4D97-AF65-F5344CB8AC3E}">
        <p14:creationId xmlns:p14="http://schemas.microsoft.com/office/powerpoint/2010/main" val="3570462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po 33">
            <a:extLst>
              <a:ext uri="{FF2B5EF4-FFF2-40B4-BE49-F238E27FC236}">
                <a16:creationId xmlns:a16="http://schemas.microsoft.com/office/drawing/2014/main" id="{DCF68DCD-967B-544C-B259-8328CE0ACA98}"/>
              </a:ext>
            </a:extLst>
          </p:cNvPr>
          <p:cNvGrpSpPr/>
          <p:nvPr/>
        </p:nvGrpSpPr>
        <p:grpSpPr>
          <a:xfrm>
            <a:off x="3935761" y="366188"/>
            <a:ext cx="6594789" cy="2356420"/>
            <a:chOff x="2411760" y="366188"/>
            <a:chExt cx="6594789" cy="2356420"/>
          </a:xfrm>
        </p:grpSpPr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45352E12-4DD3-DD49-99AA-0F52BD2DB98B}"/>
                </a:ext>
              </a:extLst>
            </p:cNvPr>
            <p:cNvSpPr/>
            <p:nvPr/>
          </p:nvSpPr>
          <p:spPr>
            <a:xfrm>
              <a:off x="2411760" y="366188"/>
              <a:ext cx="1343995" cy="965043"/>
            </a:xfrm>
            <a:custGeom>
              <a:avLst/>
              <a:gdLst>
                <a:gd name="connsiteX0" fmla="*/ 0 w 1343995"/>
                <a:gd name="connsiteY0" fmla="*/ 482522 h 965043"/>
                <a:gd name="connsiteX1" fmla="*/ 671998 w 1343995"/>
                <a:gd name="connsiteY1" fmla="*/ 0 h 965043"/>
                <a:gd name="connsiteX2" fmla="*/ 1343996 w 1343995"/>
                <a:gd name="connsiteY2" fmla="*/ 482522 h 965043"/>
                <a:gd name="connsiteX3" fmla="*/ 671998 w 1343995"/>
                <a:gd name="connsiteY3" fmla="*/ 965044 h 965043"/>
                <a:gd name="connsiteX4" fmla="*/ 0 w 1343995"/>
                <a:gd name="connsiteY4" fmla="*/ 482522 h 965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3995" h="965043" fill="none" extrusionOk="0">
                  <a:moveTo>
                    <a:pt x="0" y="482522"/>
                  </a:moveTo>
                  <a:cubicBezTo>
                    <a:pt x="16060" y="217937"/>
                    <a:pt x="339440" y="-79389"/>
                    <a:pt x="671998" y="0"/>
                  </a:cubicBezTo>
                  <a:cubicBezTo>
                    <a:pt x="1004433" y="-5926"/>
                    <a:pt x="1329777" y="229419"/>
                    <a:pt x="1343996" y="482522"/>
                  </a:cubicBezTo>
                  <a:cubicBezTo>
                    <a:pt x="1338117" y="692946"/>
                    <a:pt x="1036937" y="973653"/>
                    <a:pt x="671998" y="965044"/>
                  </a:cubicBezTo>
                  <a:cubicBezTo>
                    <a:pt x="357536" y="996771"/>
                    <a:pt x="34092" y="757209"/>
                    <a:pt x="0" y="482522"/>
                  </a:cubicBezTo>
                  <a:close/>
                </a:path>
                <a:path w="1343995" h="965043" stroke="0" extrusionOk="0">
                  <a:moveTo>
                    <a:pt x="0" y="482522"/>
                  </a:moveTo>
                  <a:cubicBezTo>
                    <a:pt x="-33134" y="195594"/>
                    <a:pt x="270910" y="11242"/>
                    <a:pt x="671998" y="0"/>
                  </a:cubicBezTo>
                  <a:cubicBezTo>
                    <a:pt x="1104506" y="12921"/>
                    <a:pt x="1297272" y="217518"/>
                    <a:pt x="1343996" y="482522"/>
                  </a:cubicBezTo>
                  <a:cubicBezTo>
                    <a:pt x="1286554" y="805107"/>
                    <a:pt x="1038119" y="992755"/>
                    <a:pt x="671998" y="965044"/>
                  </a:cubicBezTo>
                  <a:cubicBezTo>
                    <a:pt x="272335" y="949435"/>
                    <a:pt x="20956" y="759025"/>
                    <a:pt x="0" y="482522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accent1">
                  <a:shade val="50000"/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9B302F13-DBD1-D448-9238-F144FF7D4A8B}"/>
                </a:ext>
              </a:extLst>
            </p:cNvPr>
            <p:cNvSpPr txBox="1"/>
            <p:nvPr/>
          </p:nvSpPr>
          <p:spPr>
            <a:xfrm>
              <a:off x="5292081" y="1891611"/>
              <a:ext cx="3714468" cy="83099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6">
                  <a:lumMod val="50000"/>
                </a:schemeClr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Cambria" panose="02040503050406030204" pitchFamily="18" charset="0"/>
                  <a:cs typeface="Arial Narrow" panose="020B0604020202020204" pitchFamily="34" charset="0"/>
                </a:rPr>
                <a:t>I processi analizzati indagano la percezione e l’elaborazione del giudizio in </a:t>
              </a:r>
              <a:r>
                <a:rPr lang="it-IT" sz="1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cs typeface="Arial Narrow" panose="020B0604020202020204" pitchFamily="34" charset="0"/>
                </a:rPr>
                <a:t>merito ad altri agenti sociali.</a:t>
              </a:r>
            </a:p>
          </p:txBody>
        </p:sp>
        <p:cxnSp>
          <p:nvCxnSpPr>
            <p:cNvPr id="18" name="Connettore 4 17">
              <a:extLst>
                <a:ext uri="{FF2B5EF4-FFF2-40B4-BE49-F238E27FC236}">
                  <a16:creationId xmlns:a16="http://schemas.microsoft.com/office/drawing/2014/main" id="{91A3ECD0-696E-4A40-89B8-218CC0D49BB4}"/>
                </a:ext>
              </a:extLst>
            </p:cNvPr>
            <p:cNvCxnSpPr>
              <a:cxnSpLocks/>
              <a:stCxn id="16" idx="6"/>
              <a:endCxn id="37" idx="0"/>
            </p:cNvCxnSpPr>
            <p:nvPr/>
          </p:nvCxnSpPr>
          <p:spPr>
            <a:xfrm>
              <a:off x="3755755" y="848710"/>
              <a:ext cx="3393560" cy="1042901"/>
            </a:xfrm>
            <a:prstGeom prst="bentConnector2">
              <a:avLst/>
            </a:prstGeom>
            <a:ln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4</a:t>
            </a:fld>
            <a:endParaRPr lang="it-IT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4E0F0C46-8B8A-494B-9BD3-1DD187CB2849}"/>
              </a:ext>
            </a:extLst>
          </p:cNvPr>
          <p:cNvGrpSpPr/>
          <p:nvPr/>
        </p:nvGrpSpPr>
        <p:grpSpPr>
          <a:xfrm>
            <a:off x="1661452" y="590427"/>
            <a:ext cx="6810812" cy="892040"/>
            <a:chOff x="137452" y="590427"/>
            <a:chExt cx="6810812" cy="892040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80637DFD-FB59-2F49-AFE4-AAFF759B002C}"/>
                </a:ext>
              </a:extLst>
            </p:cNvPr>
            <p:cNvSpPr/>
            <p:nvPr/>
          </p:nvSpPr>
          <p:spPr>
            <a:xfrm>
              <a:off x="137452" y="590427"/>
              <a:ext cx="6810811" cy="858443"/>
            </a:xfrm>
            <a:prstGeom prst="rect">
              <a:avLst/>
            </a:prstGeom>
            <a:noFill/>
            <a:ln cmpd="sng">
              <a:solidFill>
                <a:schemeClr val="tx2">
                  <a:alpha val="86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9178724"/>
                        <a:gd name="connsiteY0" fmla="*/ 0 h 620030"/>
                        <a:gd name="connsiteX1" fmla="*/ 298309 w 9178724"/>
                        <a:gd name="connsiteY1" fmla="*/ 0 h 620030"/>
                        <a:gd name="connsiteX2" fmla="*/ 596617 w 9178724"/>
                        <a:gd name="connsiteY2" fmla="*/ 0 h 620030"/>
                        <a:gd name="connsiteX3" fmla="*/ 894926 w 9178724"/>
                        <a:gd name="connsiteY3" fmla="*/ 0 h 620030"/>
                        <a:gd name="connsiteX4" fmla="*/ 1652170 w 9178724"/>
                        <a:gd name="connsiteY4" fmla="*/ 0 h 620030"/>
                        <a:gd name="connsiteX5" fmla="*/ 2225841 w 9178724"/>
                        <a:gd name="connsiteY5" fmla="*/ 0 h 620030"/>
                        <a:gd name="connsiteX6" fmla="*/ 2524149 w 9178724"/>
                        <a:gd name="connsiteY6" fmla="*/ 0 h 620030"/>
                        <a:gd name="connsiteX7" fmla="*/ 3097819 w 9178724"/>
                        <a:gd name="connsiteY7" fmla="*/ 0 h 620030"/>
                        <a:gd name="connsiteX8" fmla="*/ 3855064 w 9178724"/>
                        <a:gd name="connsiteY8" fmla="*/ 0 h 620030"/>
                        <a:gd name="connsiteX9" fmla="*/ 4336947 w 9178724"/>
                        <a:gd name="connsiteY9" fmla="*/ 0 h 620030"/>
                        <a:gd name="connsiteX10" fmla="*/ 4818830 w 9178724"/>
                        <a:gd name="connsiteY10" fmla="*/ 0 h 620030"/>
                        <a:gd name="connsiteX11" fmla="*/ 5392500 w 9178724"/>
                        <a:gd name="connsiteY11" fmla="*/ 0 h 620030"/>
                        <a:gd name="connsiteX12" fmla="*/ 6057958 w 9178724"/>
                        <a:gd name="connsiteY12" fmla="*/ 0 h 620030"/>
                        <a:gd name="connsiteX13" fmla="*/ 6723415 w 9178724"/>
                        <a:gd name="connsiteY13" fmla="*/ 0 h 620030"/>
                        <a:gd name="connsiteX14" fmla="*/ 7388873 w 9178724"/>
                        <a:gd name="connsiteY14" fmla="*/ 0 h 620030"/>
                        <a:gd name="connsiteX15" fmla="*/ 8146118 w 9178724"/>
                        <a:gd name="connsiteY15" fmla="*/ 0 h 620030"/>
                        <a:gd name="connsiteX16" fmla="*/ 9178724 w 9178724"/>
                        <a:gd name="connsiteY16" fmla="*/ 0 h 620030"/>
                        <a:gd name="connsiteX17" fmla="*/ 9178724 w 9178724"/>
                        <a:gd name="connsiteY17" fmla="*/ 316215 h 620030"/>
                        <a:gd name="connsiteX18" fmla="*/ 9178724 w 9178724"/>
                        <a:gd name="connsiteY18" fmla="*/ 620030 h 620030"/>
                        <a:gd name="connsiteX19" fmla="*/ 8421479 w 9178724"/>
                        <a:gd name="connsiteY19" fmla="*/ 620030 h 620030"/>
                        <a:gd name="connsiteX20" fmla="*/ 7847809 w 9178724"/>
                        <a:gd name="connsiteY20" fmla="*/ 620030 h 620030"/>
                        <a:gd name="connsiteX21" fmla="*/ 7365926 w 9178724"/>
                        <a:gd name="connsiteY21" fmla="*/ 620030 h 620030"/>
                        <a:gd name="connsiteX22" fmla="*/ 6884043 w 9178724"/>
                        <a:gd name="connsiteY22" fmla="*/ 620030 h 620030"/>
                        <a:gd name="connsiteX23" fmla="*/ 6402160 w 9178724"/>
                        <a:gd name="connsiteY23" fmla="*/ 620030 h 620030"/>
                        <a:gd name="connsiteX24" fmla="*/ 5920277 w 9178724"/>
                        <a:gd name="connsiteY24" fmla="*/ 620030 h 620030"/>
                        <a:gd name="connsiteX25" fmla="*/ 5254819 w 9178724"/>
                        <a:gd name="connsiteY25" fmla="*/ 620030 h 620030"/>
                        <a:gd name="connsiteX26" fmla="*/ 4681149 w 9178724"/>
                        <a:gd name="connsiteY26" fmla="*/ 620030 h 620030"/>
                        <a:gd name="connsiteX27" fmla="*/ 4382841 w 9178724"/>
                        <a:gd name="connsiteY27" fmla="*/ 620030 h 620030"/>
                        <a:gd name="connsiteX28" fmla="*/ 3900958 w 9178724"/>
                        <a:gd name="connsiteY28" fmla="*/ 620030 h 620030"/>
                        <a:gd name="connsiteX29" fmla="*/ 3235500 w 9178724"/>
                        <a:gd name="connsiteY29" fmla="*/ 620030 h 620030"/>
                        <a:gd name="connsiteX30" fmla="*/ 2845404 w 9178724"/>
                        <a:gd name="connsiteY30" fmla="*/ 620030 h 620030"/>
                        <a:gd name="connsiteX31" fmla="*/ 2088160 w 9178724"/>
                        <a:gd name="connsiteY31" fmla="*/ 620030 h 620030"/>
                        <a:gd name="connsiteX32" fmla="*/ 1330915 w 9178724"/>
                        <a:gd name="connsiteY32" fmla="*/ 620030 h 620030"/>
                        <a:gd name="connsiteX33" fmla="*/ 757245 w 9178724"/>
                        <a:gd name="connsiteY33" fmla="*/ 620030 h 620030"/>
                        <a:gd name="connsiteX34" fmla="*/ 0 w 9178724"/>
                        <a:gd name="connsiteY34" fmla="*/ 620030 h 620030"/>
                        <a:gd name="connsiteX35" fmla="*/ 0 w 9178724"/>
                        <a:gd name="connsiteY35" fmla="*/ 310015 h 620030"/>
                        <a:gd name="connsiteX36" fmla="*/ 0 w 9178724"/>
                        <a:gd name="connsiteY36" fmla="*/ 0 h 6200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</a:cxnLst>
                      <a:rect l="l" t="t" r="r" b="b"/>
                      <a:pathLst>
                        <a:path w="9178724" h="620030" fill="none" extrusionOk="0">
                          <a:moveTo>
                            <a:pt x="0" y="0"/>
                          </a:moveTo>
                          <a:cubicBezTo>
                            <a:pt x="102535" y="-35417"/>
                            <a:pt x="231128" y="19743"/>
                            <a:pt x="298309" y="0"/>
                          </a:cubicBezTo>
                          <a:cubicBezTo>
                            <a:pt x="365490" y="-19743"/>
                            <a:pt x="504771" y="6903"/>
                            <a:pt x="596617" y="0"/>
                          </a:cubicBezTo>
                          <a:cubicBezTo>
                            <a:pt x="688463" y="-6903"/>
                            <a:pt x="801466" y="32459"/>
                            <a:pt x="894926" y="0"/>
                          </a:cubicBezTo>
                          <a:cubicBezTo>
                            <a:pt x="988386" y="-32459"/>
                            <a:pt x="1351220" y="8679"/>
                            <a:pt x="1652170" y="0"/>
                          </a:cubicBezTo>
                          <a:cubicBezTo>
                            <a:pt x="1953120" y="-8679"/>
                            <a:pt x="2036343" y="40882"/>
                            <a:pt x="2225841" y="0"/>
                          </a:cubicBezTo>
                          <a:cubicBezTo>
                            <a:pt x="2415339" y="-40882"/>
                            <a:pt x="2409558" y="12227"/>
                            <a:pt x="2524149" y="0"/>
                          </a:cubicBezTo>
                          <a:cubicBezTo>
                            <a:pt x="2638740" y="-12227"/>
                            <a:pt x="2909787" y="59308"/>
                            <a:pt x="3097819" y="0"/>
                          </a:cubicBezTo>
                          <a:cubicBezTo>
                            <a:pt x="3285851" y="-59308"/>
                            <a:pt x="3499507" y="53098"/>
                            <a:pt x="3855064" y="0"/>
                          </a:cubicBezTo>
                          <a:cubicBezTo>
                            <a:pt x="4210622" y="-53098"/>
                            <a:pt x="4150339" y="24700"/>
                            <a:pt x="4336947" y="0"/>
                          </a:cubicBezTo>
                          <a:cubicBezTo>
                            <a:pt x="4523555" y="-24700"/>
                            <a:pt x="4623920" y="10678"/>
                            <a:pt x="4818830" y="0"/>
                          </a:cubicBezTo>
                          <a:cubicBezTo>
                            <a:pt x="5013740" y="-10678"/>
                            <a:pt x="5127394" y="40268"/>
                            <a:pt x="5392500" y="0"/>
                          </a:cubicBezTo>
                          <a:cubicBezTo>
                            <a:pt x="5657606" y="-40268"/>
                            <a:pt x="5754330" y="74320"/>
                            <a:pt x="6057958" y="0"/>
                          </a:cubicBezTo>
                          <a:cubicBezTo>
                            <a:pt x="6361586" y="-74320"/>
                            <a:pt x="6494940" y="37329"/>
                            <a:pt x="6723415" y="0"/>
                          </a:cubicBezTo>
                          <a:cubicBezTo>
                            <a:pt x="6951890" y="-37329"/>
                            <a:pt x="7117832" y="30948"/>
                            <a:pt x="7388873" y="0"/>
                          </a:cubicBezTo>
                          <a:cubicBezTo>
                            <a:pt x="7659914" y="-30948"/>
                            <a:pt x="7926991" y="65074"/>
                            <a:pt x="8146118" y="0"/>
                          </a:cubicBezTo>
                          <a:cubicBezTo>
                            <a:pt x="8365246" y="-65074"/>
                            <a:pt x="8701383" y="71750"/>
                            <a:pt x="9178724" y="0"/>
                          </a:cubicBezTo>
                          <a:cubicBezTo>
                            <a:pt x="9200174" y="141322"/>
                            <a:pt x="9160033" y="216766"/>
                            <a:pt x="9178724" y="316215"/>
                          </a:cubicBezTo>
                          <a:cubicBezTo>
                            <a:pt x="9197415" y="415665"/>
                            <a:pt x="9170910" y="493137"/>
                            <a:pt x="9178724" y="620030"/>
                          </a:cubicBezTo>
                          <a:cubicBezTo>
                            <a:pt x="8847610" y="633606"/>
                            <a:pt x="8699284" y="581521"/>
                            <a:pt x="8421479" y="620030"/>
                          </a:cubicBezTo>
                          <a:cubicBezTo>
                            <a:pt x="8143674" y="658539"/>
                            <a:pt x="8043343" y="588100"/>
                            <a:pt x="7847809" y="620030"/>
                          </a:cubicBezTo>
                          <a:cubicBezTo>
                            <a:pt x="7652275" y="651960"/>
                            <a:pt x="7499974" y="566721"/>
                            <a:pt x="7365926" y="620030"/>
                          </a:cubicBezTo>
                          <a:cubicBezTo>
                            <a:pt x="7231878" y="673339"/>
                            <a:pt x="6983206" y="609203"/>
                            <a:pt x="6884043" y="620030"/>
                          </a:cubicBezTo>
                          <a:cubicBezTo>
                            <a:pt x="6784880" y="630857"/>
                            <a:pt x="6634085" y="589226"/>
                            <a:pt x="6402160" y="620030"/>
                          </a:cubicBezTo>
                          <a:cubicBezTo>
                            <a:pt x="6170235" y="650834"/>
                            <a:pt x="6075682" y="619367"/>
                            <a:pt x="5920277" y="620030"/>
                          </a:cubicBezTo>
                          <a:cubicBezTo>
                            <a:pt x="5764872" y="620693"/>
                            <a:pt x="5573139" y="548710"/>
                            <a:pt x="5254819" y="620030"/>
                          </a:cubicBezTo>
                          <a:cubicBezTo>
                            <a:pt x="4936499" y="691350"/>
                            <a:pt x="4839040" y="582151"/>
                            <a:pt x="4681149" y="620030"/>
                          </a:cubicBezTo>
                          <a:cubicBezTo>
                            <a:pt x="4523258" y="657909"/>
                            <a:pt x="4447847" y="611926"/>
                            <a:pt x="4382841" y="620030"/>
                          </a:cubicBezTo>
                          <a:cubicBezTo>
                            <a:pt x="4317835" y="628134"/>
                            <a:pt x="4075188" y="570834"/>
                            <a:pt x="3900958" y="620030"/>
                          </a:cubicBezTo>
                          <a:cubicBezTo>
                            <a:pt x="3726728" y="669226"/>
                            <a:pt x="3504960" y="595564"/>
                            <a:pt x="3235500" y="620030"/>
                          </a:cubicBezTo>
                          <a:cubicBezTo>
                            <a:pt x="2966040" y="644496"/>
                            <a:pt x="3034078" y="612289"/>
                            <a:pt x="2845404" y="620030"/>
                          </a:cubicBezTo>
                          <a:cubicBezTo>
                            <a:pt x="2656730" y="627771"/>
                            <a:pt x="2449560" y="570399"/>
                            <a:pt x="2088160" y="620030"/>
                          </a:cubicBezTo>
                          <a:cubicBezTo>
                            <a:pt x="1726760" y="669661"/>
                            <a:pt x="1489744" y="618694"/>
                            <a:pt x="1330915" y="620030"/>
                          </a:cubicBezTo>
                          <a:cubicBezTo>
                            <a:pt x="1172086" y="621366"/>
                            <a:pt x="970889" y="568148"/>
                            <a:pt x="757245" y="620030"/>
                          </a:cubicBezTo>
                          <a:cubicBezTo>
                            <a:pt x="543601" y="671912"/>
                            <a:pt x="288056" y="618081"/>
                            <a:pt x="0" y="620030"/>
                          </a:cubicBezTo>
                          <a:cubicBezTo>
                            <a:pt x="-24602" y="527322"/>
                            <a:pt x="13740" y="373087"/>
                            <a:pt x="0" y="310015"/>
                          </a:cubicBezTo>
                          <a:cubicBezTo>
                            <a:pt x="-13740" y="246943"/>
                            <a:pt x="26405" y="66838"/>
                            <a:pt x="0" y="0"/>
                          </a:cubicBezTo>
                          <a:close/>
                        </a:path>
                        <a:path w="9178724" h="620030" stroke="0" extrusionOk="0">
                          <a:moveTo>
                            <a:pt x="0" y="0"/>
                          </a:moveTo>
                          <a:cubicBezTo>
                            <a:pt x="96739" y="-29740"/>
                            <a:pt x="316269" y="55884"/>
                            <a:pt x="481883" y="0"/>
                          </a:cubicBezTo>
                          <a:cubicBezTo>
                            <a:pt x="647497" y="-55884"/>
                            <a:pt x="662906" y="22298"/>
                            <a:pt x="780192" y="0"/>
                          </a:cubicBezTo>
                          <a:cubicBezTo>
                            <a:pt x="897478" y="-22298"/>
                            <a:pt x="1174454" y="84120"/>
                            <a:pt x="1537436" y="0"/>
                          </a:cubicBezTo>
                          <a:cubicBezTo>
                            <a:pt x="1900418" y="-84120"/>
                            <a:pt x="1921992" y="49836"/>
                            <a:pt x="2019319" y="0"/>
                          </a:cubicBezTo>
                          <a:cubicBezTo>
                            <a:pt x="2116646" y="-49836"/>
                            <a:pt x="2279697" y="53246"/>
                            <a:pt x="2501202" y="0"/>
                          </a:cubicBezTo>
                          <a:cubicBezTo>
                            <a:pt x="2722707" y="-53246"/>
                            <a:pt x="3105924" y="15731"/>
                            <a:pt x="3258447" y="0"/>
                          </a:cubicBezTo>
                          <a:cubicBezTo>
                            <a:pt x="3410970" y="-15731"/>
                            <a:pt x="3548202" y="42104"/>
                            <a:pt x="3648543" y="0"/>
                          </a:cubicBezTo>
                          <a:cubicBezTo>
                            <a:pt x="3748884" y="-42104"/>
                            <a:pt x="4173673" y="21777"/>
                            <a:pt x="4405788" y="0"/>
                          </a:cubicBezTo>
                          <a:cubicBezTo>
                            <a:pt x="4637904" y="-21777"/>
                            <a:pt x="4991337" y="42536"/>
                            <a:pt x="5163032" y="0"/>
                          </a:cubicBezTo>
                          <a:cubicBezTo>
                            <a:pt x="5334727" y="-42536"/>
                            <a:pt x="5620270" y="48170"/>
                            <a:pt x="5736703" y="0"/>
                          </a:cubicBezTo>
                          <a:cubicBezTo>
                            <a:pt x="5853136" y="-48170"/>
                            <a:pt x="6278797" y="51597"/>
                            <a:pt x="6493947" y="0"/>
                          </a:cubicBezTo>
                          <a:cubicBezTo>
                            <a:pt x="6709097" y="-51597"/>
                            <a:pt x="6791622" y="51322"/>
                            <a:pt x="6975830" y="0"/>
                          </a:cubicBezTo>
                          <a:cubicBezTo>
                            <a:pt x="7160038" y="-51322"/>
                            <a:pt x="7222993" y="41857"/>
                            <a:pt x="7457713" y="0"/>
                          </a:cubicBezTo>
                          <a:cubicBezTo>
                            <a:pt x="7692433" y="-41857"/>
                            <a:pt x="7885776" y="62575"/>
                            <a:pt x="8123171" y="0"/>
                          </a:cubicBezTo>
                          <a:cubicBezTo>
                            <a:pt x="8360566" y="-62575"/>
                            <a:pt x="8394351" y="45246"/>
                            <a:pt x="8605054" y="0"/>
                          </a:cubicBezTo>
                          <a:cubicBezTo>
                            <a:pt x="8815757" y="-45246"/>
                            <a:pt x="8988246" y="15581"/>
                            <a:pt x="9178724" y="0"/>
                          </a:cubicBezTo>
                          <a:cubicBezTo>
                            <a:pt x="9202683" y="95727"/>
                            <a:pt x="9155313" y="164771"/>
                            <a:pt x="9178724" y="322416"/>
                          </a:cubicBezTo>
                          <a:cubicBezTo>
                            <a:pt x="9202135" y="480061"/>
                            <a:pt x="9157802" y="527713"/>
                            <a:pt x="9178724" y="620030"/>
                          </a:cubicBezTo>
                          <a:cubicBezTo>
                            <a:pt x="8951193" y="671370"/>
                            <a:pt x="8799462" y="595443"/>
                            <a:pt x="8513267" y="620030"/>
                          </a:cubicBezTo>
                          <a:cubicBezTo>
                            <a:pt x="8227072" y="644617"/>
                            <a:pt x="8259683" y="573792"/>
                            <a:pt x="8123171" y="620030"/>
                          </a:cubicBezTo>
                          <a:cubicBezTo>
                            <a:pt x="7986659" y="666268"/>
                            <a:pt x="7591580" y="543706"/>
                            <a:pt x="7365926" y="620030"/>
                          </a:cubicBezTo>
                          <a:cubicBezTo>
                            <a:pt x="7140272" y="696354"/>
                            <a:pt x="6935755" y="598652"/>
                            <a:pt x="6792256" y="620030"/>
                          </a:cubicBezTo>
                          <a:cubicBezTo>
                            <a:pt x="6648757" y="641408"/>
                            <a:pt x="6575267" y="585033"/>
                            <a:pt x="6402160" y="620030"/>
                          </a:cubicBezTo>
                          <a:cubicBezTo>
                            <a:pt x="6229053" y="655027"/>
                            <a:pt x="6024031" y="591791"/>
                            <a:pt x="5828490" y="620030"/>
                          </a:cubicBezTo>
                          <a:cubicBezTo>
                            <a:pt x="5632949" y="648269"/>
                            <a:pt x="5678078" y="587768"/>
                            <a:pt x="5530181" y="620030"/>
                          </a:cubicBezTo>
                          <a:cubicBezTo>
                            <a:pt x="5382284" y="652292"/>
                            <a:pt x="5354071" y="600649"/>
                            <a:pt x="5231873" y="620030"/>
                          </a:cubicBezTo>
                          <a:cubicBezTo>
                            <a:pt x="5109675" y="639411"/>
                            <a:pt x="4917260" y="557481"/>
                            <a:pt x="4658202" y="620030"/>
                          </a:cubicBezTo>
                          <a:cubicBezTo>
                            <a:pt x="4399144" y="682579"/>
                            <a:pt x="4442789" y="601632"/>
                            <a:pt x="4268107" y="620030"/>
                          </a:cubicBezTo>
                          <a:cubicBezTo>
                            <a:pt x="4093426" y="638428"/>
                            <a:pt x="3806188" y="560095"/>
                            <a:pt x="3602649" y="620030"/>
                          </a:cubicBezTo>
                          <a:cubicBezTo>
                            <a:pt x="3399110" y="679965"/>
                            <a:pt x="3364832" y="602250"/>
                            <a:pt x="3212553" y="620030"/>
                          </a:cubicBezTo>
                          <a:cubicBezTo>
                            <a:pt x="3060274" y="637810"/>
                            <a:pt x="2803745" y="611116"/>
                            <a:pt x="2547096" y="620030"/>
                          </a:cubicBezTo>
                          <a:cubicBezTo>
                            <a:pt x="2290447" y="628944"/>
                            <a:pt x="2330663" y="599928"/>
                            <a:pt x="2248787" y="620030"/>
                          </a:cubicBezTo>
                          <a:cubicBezTo>
                            <a:pt x="2166911" y="640132"/>
                            <a:pt x="1894976" y="566256"/>
                            <a:pt x="1583330" y="620030"/>
                          </a:cubicBezTo>
                          <a:cubicBezTo>
                            <a:pt x="1271684" y="673804"/>
                            <a:pt x="1331706" y="588276"/>
                            <a:pt x="1193234" y="620030"/>
                          </a:cubicBezTo>
                          <a:cubicBezTo>
                            <a:pt x="1054762" y="651784"/>
                            <a:pt x="1037048" y="618999"/>
                            <a:pt x="894926" y="620030"/>
                          </a:cubicBezTo>
                          <a:cubicBezTo>
                            <a:pt x="752804" y="621061"/>
                            <a:pt x="670831" y="580283"/>
                            <a:pt x="504830" y="620030"/>
                          </a:cubicBezTo>
                          <a:cubicBezTo>
                            <a:pt x="338829" y="659777"/>
                            <a:pt x="209164" y="605714"/>
                            <a:pt x="0" y="620030"/>
                          </a:cubicBezTo>
                          <a:cubicBezTo>
                            <a:pt x="-25652" y="520703"/>
                            <a:pt x="14295" y="447375"/>
                            <a:pt x="0" y="322416"/>
                          </a:cubicBezTo>
                          <a:cubicBezTo>
                            <a:pt x="-14295" y="197457"/>
                            <a:pt x="4354" y="146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2800" b="1" dirty="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La cognizione sociale</a:t>
              </a:r>
            </a:p>
            <a:p>
              <a:endParaRPr lang="it-IT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Rettangolo 82">
              <a:extLst>
                <a:ext uri="{FF2B5EF4-FFF2-40B4-BE49-F238E27FC236}">
                  <a16:creationId xmlns:a16="http://schemas.microsoft.com/office/drawing/2014/main" id="{4824F275-E6F3-A74F-98E3-F0A12C24A9E5}"/>
                </a:ext>
              </a:extLst>
            </p:cNvPr>
            <p:cNvSpPr/>
            <p:nvPr/>
          </p:nvSpPr>
          <p:spPr>
            <a:xfrm>
              <a:off x="1337433" y="974636"/>
              <a:ext cx="5610831" cy="507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it-IT" b="1" dirty="0">
                  <a:solidFill>
                    <a:schemeClr val="tx2">
                      <a:lumMod val="50000"/>
                    </a:schemeClr>
                  </a:solidFill>
                  <a:latin typeface="Cambria" panose="02040503050406030204" pitchFamily="18" charset="0"/>
                  <a:cs typeface="Arial Narrow" panose="020B0604020202020204" pitchFamily="34" charset="0"/>
                </a:rPr>
                <a:t>Modelli e principi </a:t>
              </a:r>
              <a:r>
                <a:rPr lang="it-IT" dirty="0">
                  <a:solidFill>
                    <a:schemeClr val="tx2">
                      <a:lumMod val="50000"/>
                    </a:schemeClr>
                  </a:solidFill>
                  <a:latin typeface="Cambria" panose="02040503050406030204" pitchFamily="18" charset="0"/>
                  <a:cs typeface="Arial Narrow" panose="020B0604020202020204" pitchFamily="34" charset="0"/>
                </a:rPr>
                <a:t>alla base della cognizione sociale</a:t>
              </a:r>
            </a:p>
          </p:txBody>
        </p:sp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FA67729-390C-AB41-B5F5-C514E0D80D60}"/>
              </a:ext>
            </a:extLst>
          </p:cNvPr>
          <p:cNvSpPr txBox="1"/>
          <p:nvPr/>
        </p:nvSpPr>
        <p:spPr>
          <a:xfrm>
            <a:off x="1661453" y="1833080"/>
            <a:ext cx="4218523" cy="120032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La cognizione sociale analizza l’individuo immerso nel </a:t>
            </a:r>
            <a:r>
              <a:rPr lang="it-IT" b="1" dirty="0">
                <a:latin typeface="Cambria" panose="02040503050406030204" pitchFamily="18" charset="0"/>
                <a:cs typeface="Arial Narrow" panose="020B0604020202020204" pitchFamily="34" charset="0"/>
              </a:rPr>
              <a:t>contesto sociale </a:t>
            </a:r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alle prese con la </a:t>
            </a:r>
            <a:r>
              <a:rPr lang="it-IT" b="1" dirty="0">
                <a:latin typeface="Cambria" panose="02040503050406030204" pitchFamily="18" charset="0"/>
                <a:cs typeface="Arial Narrow" panose="020B0604020202020204" pitchFamily="34" charset="0"/>
              </a:rPr>
              <a:t>raccolta, l’elaborazione e l’interpretazione di informazioni</a:t>
            </a:r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.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C58129D2-A9CE-1C41-8BA5-61E1E8B47137}"/>
              </a:ext>
            </a:extLst>
          </p:cNvPr>
          <p:cNvGrpSpPr/>
          <p:nvPr/>
        </p:nvGrpSpPr>
        <p:grpSpPr>
          <a:xfrm>
            <a:off x="1661452" y="3356992"/>
            <a:ext cx="8546568" cy="2442966"/>
            <a:chOff x="137452" y="3356992"/>
            <a:chExt cx="8546568" cy="2442966"/>
          </a:xfrm>
        </p:grpSpPr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ADECDDAF-F7C2-7E48-AF73-8D563D609E25}"/>
                </a:ext>
              </a:extLst>
            </p:cNvPr>
            <p:cNvSpPr txBox="1"/>
            <p:nvPr/>
          </p:nvSpPr>
          <p:spPr>
            <a:xfrm>
              <a:off x="137452" y="3356992"/>
              <a:ext cx="8546568" cy="646331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Cambria" panose="02040503050406030204" pitchFamily="18" charset="0"/>
                  <a:cs typeface="Arial Narrow" panose="020B0604020202020204" pitchFamily="34" charset="0"/>
                </a:rPr>
                <a:t>Studia le </a:t>
              </a:r>
              <a:r>
                <a:rPr lang="it-IT" b="1" dirty="0">
                  <a:solidFill>
                    <a:schemeClr val="tx2"/>
                  </a:solidFill>
                  <a:latin typeface="Cambria" panose="02040503050406030204" pitchFamily="18" charset="0"/>
                  <a:cs typeface="Arial Narrow" panose="020B0604020202020204" pitchFamily="34" charset="0"/>
                </a:rPr>
                <a:t>STRUTTURE</a:t>
              </a:r>
              <a:r>
                <a:rPr lang="it-IT" dirty="0">
                  <a:latin typeface="Cambria" panose="02040503050406030204" pitchFamily="18" charset="0"/>
                  <a:cs typeface="Arial Narrow" panose="020B0604020202020204" pitchFamily="34" charset="0"/>
                </a:rPr>
                <a:t> e i </a:t>
              </a:r>
              <a:r>
                <a:rPr lang="it-IT" b="1" dirty="0">
                  <a:solidFill>
                    <a:schemeClr val="tx2"/>
                  </a:solidFill>
                  <a:latin typeface="Cambria" panose="02040503050406030204" pitchFamily="18" charset="0"/>
                  <a:cs typeface="Arial Narrow" panose="020B0604020202020204" pitchFamily="34" charset="0"/>
                </a:rPr>
                <a:t>PROCESSI</a:t>
              </a:r>
              <a:r>
                <a:rPr lang="it-IT" dirty="0">
                  <a:latin typeface="Cambria" panose="02040503050406030204" pitchFamily="18" charset="0"/>
                  <a:cs typeface="Arial Narrow" panose="020B0604020202020204" pitchFamily="34" charset="0"/>
                </a:rPr>
                <a:t> che permettono alle persone di </a:t>
              </a:r>
              <a:r>
                <a:rPr lang="it-IT" b="1" dirty="0">
                  <a:solidFill>
                    <a:schemeClr val="tx2"/>
                  </a:solidFill>
                  <a:latin typeface="Cambria" panose="02040503050406030204" pitchFamily="18" charset="0"/>
                  <a:cs typeface="Arial Narrow" panose="020B0604020202020204" pitchFamily="34" charset="0"/>
                </a:rPr>
                <a:t>PENSARE E DARE UN SENSO</a:t>
              </a:r>
              <a:r>
                <a:rPr lang="it-IT" dirty="0">
                  <a:latin typeface="Cambria" panose="02040503050406030204" pitchFamily="18" charset="0"/>
                  <a:cs typeface="Arial Narrow" panose="020B0604020202020204" pitchFamily="34" charset="0"/>
                </a:rPr>
                <a:t> a </a:t>
              </a:r>
              <a:r>
                <a:rPr lang="it-IT" i="1" dirty="0">
                  <a:latin typeface="Cambria" panose="02040503050406030204" pitchFamily="18" charset="0"/>
                  <a:cs typeface="Arial Narrow" panose="020B0604020202020204" pitchFamily="34" charset="0"/>
                </a:rPr>
                <a:t>sé stesse, agli altri e alle situazioni sociali </a:t>
              </a:r>
              <a:r>
                <a:rPr lang="it-IT" dirty="0">
                  <a:latin typeface="Cambria" panose="02040503050406030204" pitchFamily="18" charset="0"/>
                  <a:cs typeface="Arial Narrow" panose="020B0604020202020204" pitchFamily="34" charset="0"/>
                </a:rPr>
                <a:t>(</a:t>
              </a:r>
              <a:r>
                <a:rPr lang="it-IT" dirty="0" err="1">
                  <a:latin typeface="Cambria" panose="02040503050406030204" pitchFamily="18" charset="0"/>
                  <a:cs typeface="Arial Narrow" panose="020B0604020202020204" pitchFamily="34" charset="0"/>
                </a:rPr>
                <a:t>Fiske</a:t>
              </a:r>
              <a:r>
                <a:rPr lang="it-IT" dirty="0">
                  <a:latin typeface="Cambria" panose="02040503050406030204" pitchFamily="18" charset="0"/>
                  <a:cs typeface="Arial Narrow" panose="020B0604020202020204" pitchFamily="34" charset="0"/>
                </a:rPr>
                <a:t> e Taylor, 2013). </a:t>
              </a:r>
            </a:p>
          </p:txBody>
        </p:sp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BC1D8512-52C2-244F-8DCD-949F6F09A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67562" y="4165850"/>
              <a:ext cx="3401070" cy="1634108"/>
            </a:xfrm>
            <a:prstGeom prst="rect">
              <a:avLst/>
            </a:prstGeom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98A8C49F-19AE-CF4D-B200-CA7BDBFA404A}"/>
                </a:ext>
              </a:extLst>
            </p:cNvPr>
            <p:cNvSpPr txBox="1"/>
            <p:nvPr/>
          </p:nvSpPr>
          <p:spPr>
            <a:xfrm>
              <a:off x="6943706" y="5569126"/>
              <a:ext cx="157607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>
                  <a:latin typeface="Cambria" panose="02040503050406030204" pitchFamily="18" charset="0"/>
                </a:rPr>
                <a:t>Susan </a:t>
              </a:r>
              <a:r>
                <a:rPr lang="it-IT" sz="900" dirty="0" err="1">
                  <a:latin typeface="Cambria" panose="02040503050406030204" pitchFamily="18" charset="0"/>
                </a:rPr>
                <a:t>Fiske</a:t>
              </a:r>
              <a:r>
                <a:rPr lang="it-IT" sz="900" dirty="0">
                  <a:latin typeface="Cambria" panose="02040503050406030204" pitchFamily="18" charset="0"/>
                </a:rPr>
                <a:t> e Shelley Taylor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707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3" y="590428"/>
            <a:ext cx="6810811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 cognizione sociale</a:t>
            </a:r>
          </a:p>
          <a:p>
            <a:endParaRPr lang="it-IT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D460433B-485D-F049-8CE6-2ED106763DFD}"/>
              </a:ext>
            </a:extLst>
          </p:cNvPr>
          <p:cNvSpPr/>
          <p:nvPr/>
        </p:nvSpPr>
        <p:spPr>
          <a:xfrm>
            <a:off x="2861434" y="974637"/>
            <a:ext cx="561083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Modelli e principi 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alla base della cognizione sociale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6DE87DD-1CCC-074B-8DDE-2D1F73987631}"/>
              </a:ext>
            </a:extLst>
          </p:cNvPr>
          <p:cNvSpPr txBox="1"/>
          <p:nvPr/>
        </p:nvSpPr>
        <p:spPr>
          <a:xfrm>
            <a:off x="1670959" y="2224207"/>
            <a:ext cx="6810812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Modello di </a:t>
            </a:r>
            <a:r>
              <a:rPr lang="it-IT" b="1" dirty="0">
                <a:latin typeface="Cambria" panose="02040503050406030204" pitchFamily="18" charset="0"/>
                <a:cs typeface="Arial Narrow" panose="020B0604020202020204" pitchFamily="34" charset="0"/>
              </a:rPr>
              <a:t>ricercatore di coerenza </a:t>
            </a:r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(</a:t>
            </a:r>
            <a:r>
              <a:rPr lang="it-IT" dirty="0" err="1">
                <a:latin typeface="Cambria" panose="02040503050406030204" pitchFamily="18" charset="0"/>
                <a:cs typeface="Arial Narrow" panose="020B0604020202020204" pitchFamily="34" charset="0"/>
              </a:rPr>
              <a:t>Festinger</a:t>
            </a:r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, 1957; </a:t>
            </a:r>
            <a:r>
              <a:rPr lang="it-IT" dirty="0" err="1">
                <a:latin typeface="Cambria" panose="02040503050406030204" pitchFamily="18" charset="0"/>
                <a:cs typeface="Arial Narrow" panose="020B0604020202020204" pitchFamily="34" charset="0"/>
              </a:rPr>
              <a:t>Heider</a:t>
            </a:r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, 1959)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312A994-679A-7F41-BBEB-B69E3EB30F43}"/>
              </a:ext>
            </a:extLst>
          </p:cNvPr>
          <p:cNvSpPr txBox="1"/>
          <p:nvPr/>
        </p:nvSpPr>
        <p:spPr>
          <a:xfrm>
            <a:off x="1713236" y="2778205"/>
            <a:ext cx="4742799" cy="83099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ambria" panose="02040503050406030204" pitchFamily="18" charset="0"/>
                <a:cs typeface="Arial Narrow" panose="020B0604020202020204" pitchFamily="34" charset="0"/>
              </a:rPr>
              <a:t>Pensatore sociale come un </a:t>
            </a:r>
            <a:r>
              <a:rPr lang="it-IT" sz="1600" b="1" dirty="0">
                <a:latin typeface="Cambria" panose="02040503050406030204" pitchFamily="18" charset="0"/>
                <a:cs typeface="Arial Narrow" panose="020B0604020202020204" pitchFamily="34" charset="0"/>
              </a:rPr>
              <a:t>individuo alle prese con la </a:t>
            </a:r>
            <a:r>
              <a:rPr lang="it-IT" sz="1600" b="1" dirty="0">
                <a:solidFill>
                  <a:schemeClr val="tx2"/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risoluzione delle discrepanze percepite</a:t>
            </a:r>
            <a:r>
              <a:rPr lang="it-IT" sz="1600" dirty="0">
                <a:solidFill>
                  <a:schemeClr val="tx2"/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 </a:t>
            </a:r>
            <a:r>
              <a:rPr lang="it-IT" sz="1600" dirty="0">
                <a:latin typeface="Cambria" panose="02040503050406030204" pitchFamily="18" charset="0"/>
                <a:cs typeface="Arial Narrow" panose="020B0604020202020204" pitchFamily="34" charset="0"/>
              </a:rPr>
              <a:t>tra le proprie cognizioni, emozioni e comportamenti.</a:t>
            </a:r>
            <a:endParaRPr lang="it-IT" sz="16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cs typeface="Arial Narrow" panose="020B0604020202020204" pitchFamily="34" charset="0"/>
            </a:endParaRPr>
          </a:p>
        </p:txBody>
      </p: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A73BE869-89E4-9647-9E52-C8F80023578E}"/>
              </a:ext>
            </a:extLst>
          </p:cNvPr>
          <p:cNvGrpSpPr/>
          <p:nvPr/>
        </p:nvGrpSpPr>
        <p:grpSpPr>
          <a:xfrm>
            <a:off x="6528049" y="2889213"/>
            <a:ext cx="2844675" cy="2567045"/>
            <a:chOff x="5004048" y="2547230"/>
            <a:chExt cx="2844675" cy="2567045"/>
          </a:xfrm>
        </p:grpSpPr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7CEB3BF9-B225-064B-A2FF-A714DB97744B}"/>
                </a:ext>
              </a:extLst>
            </p:cNvPr>
            <p:cNvSpPr txBox="1"/>
            <p:nvPr/>
          </p:nvSpPr>
          <p:spPr>
            <a:xfrm>
              <a:off x="5160040" y="2547230"/>
              <a:ext cx="2580312" cy="369332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Cambria" panose="02040503050406030204" pitchFamily="18" charset="0"/>
                  <a:cs typeface="Arial Narrow" panose="020B0604020202020204" pitchFamily="34" charset="0"/>
                </a:rPr>
                <a:t>Mancanza di </a:t>
              </a:r>
              <a:r>
                <a:rPr lang="it-IT" b="1" dirty="0">
                  <a:solidFill>
                    <a:schemeClr val="tx2"/>
                  </a:solidFill>
                  <a:latin typeface="Cambria" panose="02040503050406030204" pitchFamily="18" charset="0"/>
                  <a:cs typeface="Arial Narrow" panose="020B0604020202020204" pitchFamily="34" charset="0"/>
                </a:rPr>
                <a:t>equilibrio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690936E1-9544-584C-8522-7D43A58E81C9}"/>
                </a:ext>
              </a:extLst>
            </p:cNvPr>
            <p:cNvSpPr txBox="1"/>
            <p:nvPr/>
          </p:nvSpPr>
          <p:spPr>
            <a:xfrm>
              <a:off x="5204306" y="3505530"/>
              <a:ext cx="2415694" cy="36933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latin typeface="Cambria" panose="02040503050406030204" pitchFamily="18" charset="0"/>
                  <a:cs typeface="Arial Narrow" panose="020B0604020202020204" pitchFamily="34" charset="0"/>
                </a:rPr>
                <a:t>PULSIONE NEGATIVA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889D32FF-96B1-524B-91DE-8E6382EA4007}"/>
                </a:ext>
              </a:extLst>
            </p:cNvPr>
            <p:cNvSpPr txBox="1"/>
            <p:nvPr/>
          </p:nvSpPr>
          <p:spPr>
            <a:xfrm>
              <a:off x="5004048" y="4467944"/>
              <a:ext cx="2844675" cy="646331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chemeClr val="tx2"/>
                  </a:solidFill>
                  <a:latin typeface="Cambria" panose="02040503050406030204" pitchFamily="18" charset="0"/>
                  <a:cs typeface="Arial Narrow" panose="020B0604020202020204" pitchFamily="34" charset="0"/>
                </a:rPr>
                <a:t>Motivazione</a:t>
              </a:r>
              <a:r>
                <a:rPr lang="it-IT" dirty="0">
                  <a:latin typeface="Cambria" panose="02040503050406030204" pitchFamily="18" charset="0"/>
                  <a:cs typeface="Arial Narrow" panose="020B0604020202020204" pitchFamily="34" charset="0"/>
                </a:rPr>
                <a:t> a modificare la configurazione esistente</a:t>
              </a:r>
            </a:p>
          </p:txBody>
        </p:sp>
        <p:cxnSp>
          <p:nvCxnSpPr>
            <p:cNvPr id="24" name="Connettore 2 23">
              <a:extLst>
                <a:ext uri="{FF2B5EF4-FFF2-40B4-BE49-F238E27FC236}">
                  <a16:creationId xmlns:a16="http://schemas.microsoft.com/office/drawing/2014/main" id="{D1628FA3-5F54-444C-AD8B-5765AB0CF0D6}"/>
                </a:ext>
              </a:extLst>
            </p:cNvPr>
            <p:cNvCxnSpPr>
              <a:cxnSpLocks/>
              <a:stCxn id="18" idx="2"/>
            </p:cNvCxnSpPr>
            <p:nvPr/>
          </p:nvCxnSpPr>
          <p:spPr>
            <a:xfrm>
              <a:off x="6412153" y="3874862"/>
              <a:ext cx="0" cy="5227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2 40">
              <a:extLst>
                <a:ext uri="{FF2B5EF4-FFF2-40B4-BE49-F238E27FC236}">
                  <a16:creationId xmlns:a16="http://schemas.microsoft.com/office/drawing/2014/main" id="{40DEDF34-0EB8-CE49-AA64-11581EF283E3}"/>
                </a:ext>
              </a:extLst>
            </p:cNvPr>
            <p:cNvCxnSpPr>
              <a:cxnSpLocks/>
            </p:cNvCxnSpPr>
            <p:nvPr/>
          </p:nvCxnSpPr>
          <p:spPr>
            <a:xfrm>
              <a:off x="6412153" y="2906202"/>
              <a:ext cx="0" cy="5227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793148A6-C604-4344-8E84-3DF22768B9A8}"/>
              </a:ext>
            </a:extLst>
          </p:cNvPr>
          <p:cNvSpPr txBox="1"/>
          <p:nvPr/>
        </p:nvSpPr>
        <p:spPr>
          <a:xfrm>
            <a:off x="1577787" y="1691516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Cambria" panose="02040503050406030204" pitchFamily="18" charset="0"/>
              </a:rPr>
              <a:t>Anni ‘50</a:t>
            </a:r>
          </a:p>
        </p:txBody>
      </p:sp>
      <p:cxnSp>
        <p:nvCxnSpPr>
          <p:cNvPr id="44" name="Connettore 1 43">
            <a:extLst>
              <a:ext uri="{FF2B5EF4-FFF2-40B4-BE49-F238E27FC236}">
                <a16:creationId xmlns:a16="http://schemas.microsoft.com/office/drawing/2014/main" id="{72B235FD-0292-D543-9D34-56327C55AAB3}"/>
              </a:ext>
            </a:extLst>
          </p:cNvPr>
          <p:cNvCxnSpPr>
            <a:cxnSpLocks/>
          </p:cNvCxnSpPr>
          <p:nvPr/>
        </p:nvCxnSpPr>
        <p:spPr>
          <a:xfrm>
            <a:off x="1524001" y="1988840"/>
            <a:ext cx="20787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/>
          <p:cNvSpPr txBox="1"/>
          <p:nvPr/>
        </p:nvSpPr>
        <p:spPr>
          <a:xfrm>
            <a:off x="661852" y="4906387"/>
            <a:ext cx="4781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Esempio: mi piace tanto Carlo ma abbiamo convinzioni politiche diverse…che faccio? O cambio partito o lascio Carlo</a:t>
            </a:r>
            <a:endParaRPr lang="it-IT" dirty="0"/>
          </a:p>
        </p:txBody>
      </p:sp>
      <p:cxnSp>
        <p:nvCxnSpPr>
          <p:cNvPr id="7" name="Connettore 2 6"/>
          <p:cNvCxnSpPr/>
          <p:nvPr/>
        </p:nvCxnSpPr>
        <p:spPr>
          <a:xfrm flipV="1">
            <a:off x="4876800" y="3258545"/>
            <a:ext cx="2290354" cy="1740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>
            <a:endCxn id="19" idx="1"/>
          </p:cNvCxnSpPr>
          <p:nvPr/>
        </p:nvCxnSpPr>
        <p:spPr>
          <a:xfrm flipV="1">
            <a:off x="4876800" y="5133093"/>
            <a:ext cx="1651249" cy="2349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073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6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3" y="590428"/>
            <a:ext cx="6810811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 cognizione sociale</a:t>
            </a:r>
          </a:p>
          <a:p>
            <a:endParaRPr lang="it-IT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D460433B-485D-F049-8CE6-2ED106763DFD}"/>
              </a:ext>
            </a:extLst>
          </p:cNvPr>
          <p:cNvSpPr/>
          <p:nvPr/>
        </p:nvSpPr>
        <p:spPr>
          <a:xfrm>
            <a:off x="2861434" y="974637"/>
            <a:ext cx="561083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Modelli e principi 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alla base della cognizione sociale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312A994-679A-7F41-BBEB-B69E3EB30F43}"/>
              </a:ext>
            </a:extLst>
          </p:cNvPr>
          <p:cNvSpPr txBox="1"/>
          <p:nvPr/>
        </p:nvSpPr>
        <p:spPr>
          <a:xfrm>
            <a:off x="1713238" y="2883206"/>
            <a:ext cx="3950715" cy="156966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ambria" panose="02040503050406030204" pitchFamily="18" charset="0"/>
                <a:cs typeface="Arial Narrow" panose="020B0604020202020204" pitchFamily="34" charset="0"/>
              </a:rPr>
              <a:t>Gli individui come esseri </a:t>
            </a:r>
            <a:r>
              <a:rPr lang="it-IT" sz="1600" b="1" dirty="0">
                <a:latin typeface="Cambria" panose="02040503050406030204" pitchFamily="18" charset="0"/>
                <a:cs typeface="Arial Narrow" panose="020B0604020202020204" pitchFamily="34" charset="0"/>
              </a:rPr>
              <a:t>razionali alla ricerca di una </a:t>
            </a:r>
            <a:r>
              <a:rPr lang="it-IT" sz="1600" b="1" dirty="0">
                <a:solidFill>
                  <a:schemeClr val="tx2"/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spiegazione plausibile dei comportamenti delle persone</a:t>
            </a:r>
            <a:r>
              <a:rPr lang="it-IT" sz="1600" b="1" dirty="0">
                <a:latin typeface="Cambria" panose="02040503050406030204" pitchFamily="18" charset="0"/>
                <a:cs typeface="Arial Narrow" panose="020B0604020202020204" pitchFamily="34" charset="0"/>
              </a:rPr>
              <a:t> e delle </a:t>
            </a:r>
            <a:r>
              <a:rPr lang="it-IT" sz="1600" b="1" dirty="0">
                <a:solidFill>
                  <a:schemeClr val="tx2"/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cause dei fenomeni sociali</a:t>
            </a:r>
            <a:r>
              <a:rPr lang="it-IT" sz="1600" b="1" dirty="0">
                <a:latin typeface="Cambria" panose="02040503050406030204" pitchFamily="18" charset="0"/>
                <a:cs typeface="Arial Narrow" panose="020B0604020202020204" pitchFamily="34" charset="0"/>
              </a:rPr>
              <a:t> </a:t>
            </a:r>
            <a:r>
              <a:rPr lang="it-IT" sz="1600" dirty="0">
                <a:latin typeface="Cambria" panose="02040503050406030204" pitchFamily="18" charset="0"/>
                <a:cs typeface="Arial Narrow" panose="020B0604020202020204" pitchFamily="34" charset="0"/>
              </a:rPr>
              <a:t>sulla base delle proprie </a:t>
            </a:r>
            <a:r>
              <a:rPr lang="it-IT" sz="1600" b="1" dirty="0">
                <a:latin typeface="Cambria" panose="02040503050406030204" pitchFamily="18" charset="0"/>
                <a:cs typeface="Arial Narrow" panose="020B0604020202020204" pitchFamily="34" charset="0"/>
              </a:rPr>
              <a:t>capacità cognitive e delle informazioni </a:t>
            </a:r>
            <a:r>
              <a:rPr lang="it-IT" sz="1600" dirty="0">
                <a:latin typeface="Cambria" panose="02040503050406030204" pitchFamily="18" charset="0"/>
                <a:cs typeface="Arial Narrow" panose="020B0604020202020204" pitchFamily="34" charset="0"/>
              </a:rPr>
              <a:t>a propria disposizione.</a:t>
            </a:r>
            <a:endParaRPr lang="it-IT" sz="16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cs typeface="Arial Narrow" panose="020B060402020202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56B7E4E-AF03-1E4F-93DD-D97176F9E43C}"/>
              </a:ext>
            </a:extLst>
          </p:cNvPr>
          <p:cNvSpPr txBox="1"/>
          <p:nvPr/>
        </p:nvSpPr>
        <p:spPr>
          <a:xfrm>
            <a:off x="1713236" y="2204864"/>
            <a:ext cx="3560946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Modello dello </a:t>
            </a:r>
            <a:r>
              <a:rPr lang="it-IT" b="1" dirty="0">
                <a:latin typeface="Cambria" panose="02040503050406030204" pitchFamily="18" charset="0"/>
                <a:cs typeface="Arial Narrow" panose="020B0604020202020204" pitchFamily="34" charset="0"/>
              </a:rPr>
              <a:t>scienziato ingenuo</a:t>
            </a:r>
            <a:endParaRPr lang="it-IT" dirty="0">
              <a:latin typeface="Cambria" panose="02040503050406030204" pitchFamily="18" charset="0"/>
              <a:cs typeface="Arial Narrow" panose="020B0604020202020204" pitchFamily="34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9E4C5AF-991C-BB49-A90F-55AEA3E9B038}"/>
              </a:ext>
            </a:extLst>
          </p:cNvPr>
          <p:cNvSpPr txBox="1"/>
          <p:nvPr/>
        </p:nvSpPr>
        <p:spPr>
          <a:xfrm>
            <a:off x="1577787" y="1691516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Cambria" panose="02040503050406030204" pitchFamily="18" charset="0"/>
              </a:rPr>
              <a:t>Anni ‘70</a:t>
            </a:r>
          </a:p>
        </p:txBody>
      </p: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4779A3D9-E21B-324B-9966-2F1BEB922444}"/>
              </a:ext>
            </a:extLst>
          </p:cNvPr>
          <p:cNvCxnSpPr>
            <a:cxnSpLocks/>
          </p:cNvCxnSpPr>
          <p:nvPr/>
        </p:nvCxnSpPr>
        <p:spPr>
          <a:xfrm>
            <a:off x="1524001" y="1988840"/>
            <a:ext cx="20787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uppo 6">
            <a:extLst>
              <a:ext uri="{FF2B5EF4-FFF2-40B4-BE49-F238E27FC236}">
                <a16:creationId xmlns:a16="http://schemas.microsoft.com/office/drawing/2014/main" id="{90BE4CF9-524B-1B4B-8B07-14573DA16660}"/>
              </a:ext>
            </a:extLst>
          </p:cNvPr>
          <p:cNvGrpSpPr/>
          <p:nvPr/>
        </p:nvGrpSpPr>
        <p:grpSpPr>
          <a:xfrm>
            <a:off x="2642502" y="1876183"/>
            <a:ext cx="8097507" cy="2114655"/>
            <a:chOff x="1118501" y="1876182"/>
            <a:chExt cx="8097507" cy="2114655"/>
          </a:xfrm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E1D568A3-FC36-8F44-84E1-993615BEC150}"/>
                </a:ext>
              </a:extLst>
            </p:cNvPr>
            <p:cNvGrpSpPr/>
            <p:nvPr/>
          </p:nvGrpSpPr>
          <p:grpSpPr>
            <a:xfrm>
              <a:off x="4139952" y="2790220"/>
              <a:ext cx="5076056" cy="1200617"/>
              <a:chOff x="4139952" y="2790220"/>
              <a:chExt cx="5076056" cy="1200617"/>
            </a:xfrm>
          </p:grpSpPr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6A93ED7F-68A7-C04C-8297-5BC85038FC0E}"/>
                  </a:ext>
                </a:extLst>
              </p:cNvPr>
              <p:cNvSpPr txBox="1"/>
              <p:nvPr/>
            </p:nvSpPr>
            <p:spPr>
              <a:xfrm>
                <a:off x="4139952" y="2790220"/>
                <a:ext cx="5076056" cy="369332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latin typeface="Cambria" panose="02040503050406030204" pitchFamily="18" charset="0"/>
                    <a:cs typeface="Arial Narrow" panose="020B0604020202020204" pitchFamily="34" charset="0"/>
                  </a:rPr>
                  <a:t>Studio dei processi di </a:t>
                </a:r>
                <a:r>
                  <a:rPr lang="it-IT" b="1" dirty="0">
                    <a:solidFill>
                      <a:schemeClr val="tx2"/>
                    </a:solidFill>
                    <a:latin typeface="Cambria" panose="02040503050406030204" pitchFamily="18" charset="0"/>
                    <a:cs typeface="Arial Narrow" panose="020B0604020202020204" pitchFamily="34" charset="0"/>
                  </a:rPr>
                  <a:t>ATTRIBUZIONE CAUSALE</a:t>
                </a:r>
              </a:p>
            </p:txBody>
          </p:sp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29CCE05A-FC22-BF42-90D1-C8D5CD697F59}"/>
                  </a:ext>
                </a:extLst>
              </p:cNvPr>
              <p:cNvSpPr txBox="1"/>
              <p:nvPr/>
            </p:nvSpPr>
            <p:spPr>
              <a:xfrm>
                <a:off x="4627419" y="3159840"/>
                <a:ext cx="4327344" cy="830997"/>
              </a:xfrm>
              <a:prstGeom prst="rect">
                <a:avLst/>
              </a:prstGeom>
              <a:noFill/>
              <a:ln w="12700">
                <a:noFill/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>
                    <a:latin typeface="Cambria" panose="02040503050406030204" pitchFamily="18" charset="0"/>
                    <a:cs typeface="Arial Narrow" panose="020B0604020202020204" pitchFamily="34" charset="0"/>
                  </a:rPr>
                  <a:t>Studio dei </a:t>
                </a:r>
                <a:r>
                  <a:rPr lang="it-IT" sz="1600" b="1" dirty="0">
                    <a:latin typeface="Cambria" panose="02040503050406030204" pitchFamily="18" charset="0"/>
                    <a:cs typeface="Arial Narrow" panose="020B0604020202020204" pitchFamily="34" charset="0"/>
                  </a:rPr>
                  <a:t>percorsi e delle strategie utilizzate </a:t>
                </a:r>
                <a:r>
                  <a:rPr lang="it-IT" sz="1600" dirty="0">
                    <a:latin typeface="Cambria" panose="02040503050406030204" pitchFamily="18" charset="0"/>
                    <a:cs typeface="Arial Narrow" panose="020B0604020202020204" pitchFamily="34" charset="0"/>
                  </a:rPr>
                  <a:t>dalle persone per spiegare </a:t>
                </a:r>
                <a:r>
                  <a:rPr lang="it-IT" sz="1600" b="1" dirty="0">
                    <a:latin typeface="Cambria" panose="02040503050406030204" pitchFamily="18" charset="0"/>
                    <a:cs typeface="Arial Narrow" panose="020B0604020202020204" pitchFamily="34" charset="0"/>
                  </a:rPr>
                  <a:t>CAUSALMENTE</a:t>
                </a:r>
                <a:r>
                  <a:rPr lang="it-IT" sz="1600" dirty="0">
                    <a:latin typeface="Cambria" panose="02040503050406030204" pitchFamily="18" charset="0"/>
                    <a:cs typeface="Arial Narrow" panose="020B0604020202020204" pitchFamily="34" charset="0"/>
                  </a:rPr>
                  <a:t> gli eventi osservati nel proprio contesto sociale.</a:t>
                </a:r>
              </a:p>
            </p:txBody>
          </p:sp>
        </p:grpSp>
        <p:cxnSp>
          <p:nvCxnSpPr>
            <p:cNvPr id="23" name="Connettore 4 22">
              <a:extLst>
                <a:ext uri="{FF2B5EF4-FFF2-40B4-BE49-F238E27FC236}">
                  <a16:creationId xmlns:a16="http://schemas.microsoft.com/office/drawing/2014/main" id="{6311A927-11AD-104E-AF5A-ADDA17DDCEB1}"/>
                </a:ext>
              </a:extLst>
            </p:cNvPr>
            <p:cNvCxnSpPr>
              <a:cxnSpLocks/>
              <a:stCxn id="21" idx="3"/>
            </p:cNvCxnSpPr>
            <p:nvPr/>
          </p:nvCxnSpPr>
          <p:spPr>
            <a:xfrm>
              <a:off x="1118501" y="1876182"/>
              <a:ext cx="5548979" cy="842167"/>
            </a:xfrm>
            <a:prstGeom prst="bentConnector3">
              <a:avLst>
                <a:gd name="adj1" fmla="val 100082"/>
              </a:avLst>
            </a:prstGeom>
            <a:ln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asellaDiTesto 1"/>
          <p:cNvSpPr txBox="1"/>
          <p:nvPr/>
        </p:nvSpPr>
        <p:spPr>
          <a:xfrm>
            <a:off x="6966857" y="4452866"/>
            <a:ext cx="3683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Esempio: qual è la causa di quella violenza a scuola?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7745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7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3" y="590428"/>
            <a:ext cx="6810811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 cognizione sociale</a:t>
            </a:r>
          </a:p>
          <a:p>
            <a:endParaRPr lang="it-IT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D460433B-485D-F049-8CE6-2ED106763DFD}"/>
              </a:ext>
            </a:extLst>
          </p:cNvPr>
          <p:cNvSpPr/>
          <p:nvPr/>
        </p:nvSpPr>
        <p:spPr>
          <a:xfrm>
            <a:off x="2861434" y="974637"/>
            <a:ext cx="561083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Modelli e principi 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alla base della cognizione sociale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312A994-679A-7F41-BBEB-B69E3EB30F43}"/>
              </a:ext>
            </a:extLst>
          </p:cNvPr>
          <p:cNvSpPr txBox="1"/>
          <p:nvPr/>
        </p:nvSpPr>
        <p:spPr>
          <a:xfrm>
            <a:off x="1713238" y="2883206"/>
            <a:ext cx="4166739" cy="107721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ambria" panose="02040503050406030204" pitchFamily="18" charset="0"/>
                <a:cs typeface="Arial Narrow" panose="020B0604020202020204" pitchFamily="34" charset="0"/>
              </a:rPr>
              <a:t>Gli esseri umani, dotati di </a:t>
            </a:r>
            <a:r>
              <a:rPr lang="it-IT" sz="1600" b="1" dirty="0">
                <a:latin typeface="Cambria" panose="02040503050406030204" pitchFamily="18" charset="0"/>
                <a:cs typeface="Arial Narrow" panose="020B0604020202020204" pitchFamily="34" charset="0"/>
              </a:rPr>
              <a:t>risorse cognitive </a:t>
            </a:r>
            <a:r>
              <a:rPr lang="it-IT" sz="1600" b="1" dirty="0">
                <a:solidFill>
                  <a:schemeClr val="tx2"/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limitate</a:t>
            </a:r>
            <a:r>
              <a:rPr lang="it-IT" sz="1600" dirty="0">
                <a:latin typeface="Cambria" panose="02040503050406030204" pitchFamily="18" charset="0"/>
                <a:cs typeface="Arial Narrow" panose="020B0604020202020204" pitchFamily="34" charset="0"/>
              </a:rPr>
              <a:t> e </a:t>
            </a:r>
            <a:r>
              <a:rPr lang="it-IT" sz="1600" b="1" dirty="0">
                <a:latin typeface="Cambria" panose="02040503050406030204" pitchFamily="18" charset="0"/>
                <a:cs typeface="Arial Narrow" panose="020B0604020202020204" pitchFamily="34" charset="0"/>
              </a:rPr>
              <a:t>sotto </a:t>
            </a:r>
            <a:r>
              <a:rPr lang="it-IT" sz="1600" b="1" dirty="0">
                <a:solidFill>
                  <a:schemeClr val="tx2"/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pressione temporale</a:t>
            </a:r>
            <a:r>
              <a:rPr lang="it-IT" sz="1600" dirty="0">
                <a:latin typeface="Cambria" panose="02040503050406030204" pitchFamily="18" charset="0"/>
                <a:cs typeface="Arial Narrow" panose="020B0604020202020204" pitchFamily="34" charset="0"/>
              </a:rPr>
              <a:t>, sono propensi all’utilizzo di </a:t>
            </a:r>
            <a:r>
              <a:rPr lang="it-IT" sz="1600" b="1" dirty="0">
                <a:latin typeface="Cambria" panose="02040503050406030204" pitchFamily="18" charset="0"/>
                <a:cs typeface="Arial Narrow" panose="020B0604020202020204" pitchFamily="34" charset="0"/>
              </a:rPr>
              <a:t>processi cognitivi </a:t>
            </a:r>
            <a:r>
              <a:rPr lang="it-IT" sz="1600" b="1" dirty="0">
                <a:solidFill>
                  <a:schemeClr val="tx2"/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rapidi e poco controllati.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56B7E4E-AF03-1E4F-93DD-D97176F9E43C}"/>
              </a:ext>
            </a:extLst>
          </p:cNvPr>
          <p:cNvSpPr txBox="1"/>
          <p:nvPr/>
        </p:nvSpPr>
        <p:spPr>
          <a:xfrm>
            <a:off x="1713236" y="2204864"/>
            <a:ext cx="5390876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Modello dello </a:t>
            </a:r>
            <a:r>
              <a:rPr lang="it-IT" b="1" dirty="0">
                <a:latin typeface="Cambria" panose="02040503050406030204" pitchFamily="18" charset="0"/>
                <a:cs typeface="Arial Narrow" panose="020B0604020202020204" pitchFamily="34" charset="0"/>
              </a:rPr>
              <a:t>economizzatore di risorse cognitive</a:t>
            </a:r>
            <a:endParaRPr lang="it-IT" dirty="0">
              <a:latin typeface="Cambria" panose="02040503050406030204" pitchFamily="18" charset="0"/>
              <a:cs typeface="Arial Narrow" panose="020B0604020202020204" pitchFamily="34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9E4C5AF-991C-BB49-A90F-55AEA3E9B038}"/>
              </a:ext>
            </a:extLst>
          </p:cNvPr>
          <p:cNvSpPr txBox="1"/>
          <p:nvPr/>
        </p:nvSpPr>
        <p:spPr>
          <a:xfrm>
            <a:off x="1577787" y="1691516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Cambria" panose="02040503050406030204" pitchFamily="18" charset="0"/>
              </a:rPr>
              <a:t>Anni ‘80</a:t>
            </a:r>
          </a:p>
        </p:txBody>
      </p: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4779A3D9-E21B-324B-9966-2F1BEB922444}"/>
              </a:ext>
            </a:extLst>
          </p:cNvPr>
          <p:cNvCxnSpPr>
            <a:cxnSpLocks/>
          </p:cNvCxnSpPr>
          <p:nvPr/>
        </p:nvCxnSpPr>
        <p:spPr>
          <a:xfrm>
            <a:off x="1524001" y="1988840"/>
            <a:ext cx="20787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/>
          <p:cNvSpPr txBox="1"/>
          <p:nvPr/>
        </p:nvSpPr>
        <p:spPr>
          <a:xfrm>
            <a:off x="2090057" y="4598126"/>
            <a:ext cx="4615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Esempio : le euristiche</a:t>
            </a:r>
          </a:p>
          <a:p>
            <a:r>
              <a:rPr lang="it-IT" dirty="0" smtClean="0"/>
              <a:t>Devo decidere se fidarmi o meno della fidanzata di mio fratello e ho a disposizione solo una cena per decidere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39127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8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3" y="590428"/>
            <a:ext cx="6810811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 cognizione sociale</a:t>
            </a:r>
          </a:p>
          <a:p>
            <a:endParaRPr lang="it-IT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D460433B-485D-F049-8CE6-2ED106763DFD}"/>
              </a:ext>
            </a:extLst>
          </p:cNvPr>
          <p:cNvSpPr/>
          <p:nvPr/>
        </p:nvSpPr>
        <p:spPr>
          <a:xfrm>
            <a:off x="2861434" y="974637"/>
            <a:ext cx="561083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Modelli e principi 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alla base della cognizione sociale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312A994-679A-7F41-BBEB-B69E3EB30F43}"/>
              </a:ext>
            </a:extLst>
          </p:cNvPr>
          <p:cNvSpPr txBox="1"/>
          <p:nvPr/>
        </p:nvSpPr>
        <p:spPr>
          <a:xfrm>
            <a:off x="1713238" y="2883206"/>
            <a:ext cx="4310755" cy="107721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ambria" panose="02040503050406030204" pitchFamily="18" charset="0"/>
                <a:cs typeface="Arial Narrow" panose="020B0604020202020204" pitchFamily="34" charset="0"/>
              </a:rPr>
              <a:t>Gli individui </a:t>
            </a:r>
            <a:r>
              <a:rPr lang="it-IT" sz="1600" b="1" dirty="0">
                <a:latin typeface="Cambria" panose="02040503050406030204" pitchFamily="18" charset="0"/>
                <a:cs typeface="Arial Narrow" panose="020B0604020202020204" pitchFamily="34" charset="0"/>
              </a:rPr>
              <a:t>utilizzano in </a:t>
            </a:r>
            <a:r>
              <a:rPr lang="it-IT" sz="1600" b="1" dirty="0">
                <a:solidFill>
                  <a:schemeClr val="tx2"/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maniera strategica</a:t>
            </a:r>
            <a:r>
              <a:rPr lang="it-IT" sz="1600" b="1" dirty="0">
                <a:latin typeface="Cambria" panose="02040503050406030204" pitchFamily="18" charset="0"/>
                <a:cs typeface="Arial Narrow" panose="020B0604020202020204" pitchFamily="34" charset="0"/>
              </a:rPr>
              <a:t> i processi a loro disposizione</a:t>
            </a:r>
            <a:r>
              <a:rPr lang="it-IT" sz="1600" dirty="0">
                <a:latin typeface="Cambria" panose="02040503050406030204" pitchFamily="18" charset="0"/>
                <a:cs typeface="Arial Narrow" panose="020B0604020202020204" pitchFamily="34" charset="0"/>
              </a:rPr>
              <a:t>, sia consapevoli che inconsapevoli, </a:t>
            </a:r>
            <a:r>
              <a:rPr lang="it-IT" sz="1600" b="1" dirty="0">
                <a:latin typeface="Cambria" panose="02040503050406030204" pitchFamily="18" charset="0"/>
                <a:cs typeface="Arial Narrow" panose="020B0604020202020204" pitchFamily="34" charset="0"/>
              </a:rPr>
              <a:t>per raggiungere i loro </a:t>
            </a:r>
            <a:r>
              <a:rPr lang="it-IT" sz="1600" b="1" dirty="0">
                <a:solidFill>
                  <a:schemeClr val="tx2"/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obiettivi</a:t>
            </a:r>
            <a:r>
              <a:rPr lang="it-IT" sz="1600" b="1" dirty="0">
                <a:latin typeface="Cambria" panose="02040503050406030204" pitchFamily="18" charset="0"/>
                <a:cs typeface="Arial Narrow" panose="020B0604020202020204" pitchFamily="34" charset="0"/>
              </a:rPr>
              <a:t>.</a:t>
            </a:r>
            <a:endParaRPr lang="it-IT" sz="1600" b="1" dirty="0">
              <a:solidFill>
                <a:schemeClr val="tx2"/>
              </a:solidFill>
              <a:latin typeface="Cambria" panose="02040503050406030204" pitchFamily="18" charset="0"/>
              <a:cs typeface="Arial Narrow" panose="020B060402020202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56B7E4E-AF03-1E4F-93DD-D97176F9E43C}"/>
              </a:ext>
            </a:extLst>
          </p:cNvPr>
          <p:cNvSpPr txBox="1"/>
          <p:nvPr/>
        </p:nvSpPr>
        <p:spPr>
          <a:xfrm>
            <a:off x="1713237" y="2204864"/>
            <a:ext cx="3560945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Modello dello </a:t>
            </a:r>
            <a:r>
              <a:rPr lang="it-IT" b="1" dirty="0">
                <a:latin typeface="Cambria" panose="02040503050406030204" pitchFamily="18" charset="0"/>
                <a:cs typeface="Arial Narrow" panose="020B0604020202020204" pitchFamily="34" charset="0"/>
              </a:rPr>
              <a:t>stratega motivato</a:t>
            </a:r>
            <a:endParaRPr lang="it-IT" dirty="0">
              <a:latin typeface="Cambria" panose="02040503050406030204" pitchFamily="18" charset="0"/>
              <a:cs typeface="Arial Narrow" panose="020B0604020202020204" pitchFamily="34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9E4C5AF-991C-BB49-A90F-55AEA3E9B038}"/>
              </a:ext>
            </a:extLst>
          </p:cNvPr>
          <p:cNvSpPr txBox="1"/>
          <p:nvPr/>
        </p:nvSpPr>
        <p:spPr>
          <a:xfrm>
            <a:off x="1577787" y="1691516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Cambria" panose="02040503050406030204" pitchFamily="18" charset="0"/>
              </a:rPr>
              <a:t>Anni ‘90</a:t>
            </a:r>
          </a:p>
        </p:txBody>
      </p: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4779A3D9-E21B-324B-9966-2F1BEB922444}"/>
              </a:ext>
            </a:extLst>
          </p:cNvPr>
          <p:cNvCxnSpPr>
            <a:cxnSpLocks/>
          </p:cNvCxnSpPr>
          <p:nvPr/>
        </p:nvCxnSpPr>
        <p:spPr>
          <a:xfrm>
            <a:off x="1524001" y="1988840"/>
            <a:ext cx="20787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/>
          <p:cNvSpPr txBox="1"/>
          <p:nvPr/>
        </p:nvSpPr>
        <p:spPr>
          <a:xfrm>
            <a:off x="1942011" y="4693920"/>
            <a:ext cx="48506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Es: io posso essere molto motivato a dire che quella ragazza è pessima per mio fratello perché non voglio essere sostituita e anche se non la conosco bene parto già con l’intenzione di farle la guerra perché non mi interessa anche se ho una buona possibilità di sbagliare giudizio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68160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9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09AF259-E9A8-E04B-9AFF-5B3010423C0D}"/>
              </a:ext>
            </a:extLst>
          </p:cNvPr>
          <p:cNvSpPr/>
          <p:nvPr/>
        </p:nvSpPr>
        <p:spPr>
          <a:xfrm>
            <a:off x="1661453" y="590428"/>
            <a:ext cx="6810811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 cognizione sociale</a:t>
            </a:r>
          </a:p>
          <a:p>
            <a:endParaRPr lang="it-IT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D460433B-485D-F049-8CE6-2ED106763DFD}"/>
              </a:ext>
            </a:extLst>
          </p:cNvPr>
          <p:cNvSpPr/>
          <p:nvPr/>
        </p:nvSpPr>
        <p:spPr>
          <a:xfrm>
            <a:off x="2861434" y="974637"/>
            <a:ext cx="561083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Modelli e principi 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alla base della cognizione sociale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41CF05C-4927-6B44-B7EF-4967BE7374D4}"/>
              </a:ext>
            </a:extLst>
          </p:cNvPr>
          <p:cNvSpPr txBox="1"/>
          <p:nvPr/>
        </p:nvSpPr>
        <p:spPr>
          <a:xfrm>
            <a:off x="1661452" y="1763524"/>
            <a:ext cx="7746916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latin typeface="Cambria" panose="02040503050406030204" pitchFamily="18" charset="0"/>
                <a:cs typeface="Arial Narrow" panose="020B0604020202020204" pitchFamily="34" charset="0"/>
              </a:rPr>
              <a:t>Principi di elaborazione </a:t>
            </a:r>
            <a:r>
              <a:rPr lang="it-IT" b="1" dirty="0">
                <a:solidFill>
                  <a:schemeClr val="accent1"/>
                </a:solidFill>
                <a:latin typeface="Cambria" panose="02040503050406030204" pitchFamily="18" charset="0"/>
                <a:cs typeface="Arial Narrow" panose="020B0604020202020204" pitchFamily="34" charset="0"/>
              </a:rPr>
              <a:t>cognitiva</a:t>
            </a:r>
            <a:r>
              <a:rPr lang="it-IT" dirty="0">
                <a:latin typeface="Cambria" panose="02040503050406030204" pitchFamily="18" charset="0"/>
                <a:cs typeface="Arial Narrow" panose="020B0604020202020204" pitchFamily="34" charset="0"/>
              </a:rPr>
              <a:t>.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3D2BB185-FA5D-8F4C-8018-C7E62A882812}"/>
              </a:ext>
            </a:extLst>
          </p:cNvPr>
          <p:cNvGrpSpPr/>
          <p:nvPr/>
        </p:nvGrpSpPr>
        <p:grpSpPr>
          <a:xfrm>
            <a:off x="1828801" y="2996952"/>
            <a:ext cx="3187075" cy="2332414"/>
            <a:chOff x="304800" y="2996952"/>
            <a:chExt cx="3187075" cy="2332414"/>
          </a:xfrm>
        </p:grpSpPr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39DFC727-F938-F246-8FD7-DA59A24C3F6D}"/>
                </a:ext>
              </a:extLst>
            </p:cNvPr>
            <p:cNvSpPr txBox="1"/>
            <p:nvPr/>
          </p:nvSpPr>
          <p:spPr>
            <a:xfrm>
              <a:off x="304800" y="2996952"/>
              <a:ext cx="2346316" cy="46166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2400" dirty="0">
                  <a:solidFill>
                    <a:schemeClr val="tx2"/>
                  </a:solidFill>
                  <a:latin typeface="Cambria" panose="02040503050406030204" pitchFamily="18" charset="0"/>
                  <a:cs typeface="Arial Narrow" panose="020B0604020202020204" pitchFamily="34" charset="0"/>
                </a:rPr>
                <a:t>ACCESSIBILITÀ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CD930E7D-99A9-C043-B24D-EC013EEA66EA}"/>
                </a:ext>
              </a:extLst>
            </p:cNvPr>
            <p:cNvSpPr txBox="1"/>
            <p:nvPr/>
          </p:nvSpPr>
          <p:spPr>
            <a:xfrm>
              <a:off x="304800" y="3575040"/>
              <a:ext cx="3187075" cy="17543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Cambria" panose="02040503050406030204" pitchFamily="18" charset="0"/>
                  <a:cs typeface="Arial" panose="020B0604020202020204" pitchFamily="34" charset="0"/>
                </a:rPr>
                <a:t>Più le informazioni sono accessibili e più esercitano </a:t>
              </a:r>
              <a:r>
                <a:rPr lang="it-IT" b="1" dirty="0">
                  <a:latin typeface="Cambria" panose="02040503050406030204" pitchFamily="18" charset="0"/>
                  <a:cs typeface="Arial" panose="020B0604020202020204" pitchFamily="34" charset="0"/>
                </a:rPr>
                <a:t>un’influenza sulla nostra vita mentale</a:t>
              </a:r>
              <a:r>
                <a:rPr lang="it-IT" dirty="0">
                  <a:latin typeface="Cambria" panose="02040503050406030204" pitchFamily="18" charset="0"/>
                  <a:cs typeface="Arial" panose="020B0604020202020204" pitchFamily="34" charset="0"/>
                </a:rPr>
                <a:t>, sul nostro modo di </a:t>
              </a:r>
              <a:r>
                <a:rPr lang="it-IT" b="1" dirty="0">
                  <a:latin typeface="Cambria" panose="02040503050406030204" pitchFamily="18" charset="0"/>
                  <a:cs typeface="Arial" panose="020B0604020202020204" pitchFamily="34" charset="0"/>
                </a:rPr>
                <a:t>percepire gli altri </a:t>
              </a:r>
              <a:r>
                <a:rPr lang="it-IT" dirty="0">
                  <a:latin typeface="Cambria" panose="02040503050406030204" pitchFamily="18" charset="0"/>
                  <a:cs typeface="Arial" panose="020B0604020202020204" pitchFamily="34" charset="0"/>
                </a:rPr>
                <a:t>e di </a:t>
              </a:r>
              <a:r>
                <a:rPr lang="it-IT" b="1" dirty="0">
                  <a:latin typeface="Cambria" panose="02040503050406030204" pitchFamily="18" charset="0"/>
                  <a:cs typeface="Arial" panose="020B0604020202020204" pitchFamily="34" charset="0"/>
                </a:rPr>
                <a:t>interpretare la realtà </a:t>
              </a:r>
              <a:r>
                <a:rPr lang="it-IT" dirty="0">
                  <a:latin typeface="Cambria" panose="02040503050406030204" pitchFamily="18" charset="0"/>
                  <a:cs typeface="Arial" panose="020B0604020202020204" pitchFamily="34" charset="0"/>
                </a:rPr>
                <a:t>sociale.</a:t>
              </a:r>
            </a:p>
          </p:txBody>
        </p:sp>
      </p:grp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6F08BFF2-3C0C-344E-80C7-30A4ED3C9446}"/>
              </a:ext>
            </a:extLst>
          </p:cNvPr>
          <p:cNvGrpSpPr/>
          <p:nvPr/>
        </p:nvGrpSpPr>
        <p:grpSpPr>
          <a:xfrm>
            <a:off x="5534913" y="2996952"/>
            <a:ext cx="5007051" cy="2880320"/>
            <a:chOff x="4010912" y="2996952"/>
            <a:chExt cx="5007051" cy="2880320"/>
          </a:xfrm>
        </p:grpSpPr>
        <p:cxnSp>
          <p:nvCxnSpPr>
            <p:cNvPr id="20" name="Connettore 1 19">
              <a:extLst>
                <a:ext uri="{FF2B5EF4-FFF2-40B4-BE49-F238E27FC236}">
                  <a16:creationId xmlns:a16="http://schemas.microsoft.com/office/drawing/2014/main" id="{76C413AE-0C4E-4746-B0E6-04FD1FE8638B}"/>
                </a:ext>
              </a:extLst>
            </p:cNvPr>
            <p:cNvCxnSpPr>
              <a:cxnSpLocks/>
            </p:cNvCxnSpPr>
            <p:nvPr/>
          </p:nvCxnSpPr>
          <p:spPr>
            <a:xfrm>
              <a:off x="6514437" y="3575040"/>
              <a:ext cx="0" cy="23022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EA8CDDD6-AA10-CD40-9C04-B41A13566E07}"/>
                </a:ext>
              </a:extLst>
            </p:cNvPr>
            <p:cNvGrpSpPr/>
            <p:nvPr/>
          </p:nvGrpSpPr>
          <p:grpSpPr>
            <a:xfrm>
              <a:off x="4010912" y="2996952"/>
              <a:ext cx="5007051" cy="1029017"/>
              <a:chOff x="4010912" y="2996952"/>
              <a:chExt cx="5007051" cy="1029017"/>
            </a:xfrm>
          </p:grpSpPr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D9C2086-1BBD-2346-961E-36A01A276C95}"/>
                  </a:ext>
                </a:extLst>
              </p:cNvPr>
              <p:cNvSpPr txBox="1"/>
              <p:nvPr/>
            </p:nvSpPr>
            <p:spPr>
              <a:xfrm>
                <a:off x="4267200" y="2996952"/>
                <a:ext cx="4572000" cy="461665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>
                    <a:solidFill>
                      <a:schemeClr val="tx2"/>
                    </a:solidFill>
                    <a:latin typeface="Cambria" panose="02040503050406030204" pitchFamily="18" charset="0"/>
                    <a:cs typeface="Arial Narrow" panose="020B0604020202020204" pitchFamily="34" charset="0"/>
                  </a:rPr>
                  <a:t>PROFONDITÀ</a:t>
                </a:r>
                <a:r>
                  <a:rPr lang="it-IT" sz="2400" dirty="0">
                    <a:latin typeface="Cambria" panose="02040503050406030204" pitchFamily="18" charset="0"/>
                    <a:cs typeface="Arial Narrow" panose="020B0604020202020204" pitchFamily="34" charset="0"/>
                  </a:rPr>
                  <a:t> di </a:t>
                </a:r>
                <a:r>
                  <a:rPr lang="it-IT" sz="2400" dirty="0">
                    <a:solidFill>
                      <a:schemeClr val="tx2"/>
                    </a:solidFill>
                    <a:latin typeface="Cambria" panose="02040503050406030204" pitchFamily="18" charset="0"/>
                    <a:cs typeface="Arial Narrow" panose="020B0604020202020204" pitchFamily="34" charset="0"/>
                  </a:rPr>
                  <a:t>ELABORAZIONE</a:t>
                </a:r>
              </a:p>
            </p:txBody>
          </p:sp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F5B26BEC-5B37-5C45-96B4-98B1B444BC9B}"/>
                  </a:ext>
                </a:extLst>
              </p:cNvPr>
              <p:cNvSpPr txBox="1"/>
              <p:nvPr/>
            </p:nvSpPr>
            <p:spPr>
              <a:xfrm>
                <a:off x="4010912" y="3678503"/>
                <a:ext cx="2361287" cy="33855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2">
                    <a:lumMod val="50000"/>
                  </a:schemeClr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>
                    <a:latin typeface="Cambria" panose="02040503050406030204" pitchFamily="18" charset="0"/>
                    <a:cs typeface="Arial Narrow" panose="020B0604020202020204" pitchFamily="34" charset="0"/>
                  </a:rPr>
                  <a:t>Elaborazione</a:t>
                </a:r>
                <a:r>
                  <a:rPr lang="it-IT" sz="1600" b="1" dirty="0">
                    <a:latin typeface="Cambria" panose="02040503050406030204" pitchFamily="18" charset="0"/>
                    <a:cs typeface="Arial Narrow" panose="020B0604020202020204" pitchFamily="34" charset="0"/>
                  </a:rPr>
                  <a:t> </a:t>
                </a:r>
                <a:r>
                  <a:rPr lang="it-IT" sz="1600" b="1" dirty="0">
                    <a:solidFill>
                      <a:schemeClr val="tx2"/>
                    </a:solidFill>
                    <a:latin typeface="Cambria" panose="02040503050406030204" pitchFamily="18" charset="0"/>
                    <a:cs typeface="Arial Narrow" panose="020B0604020202020204" pitchFamily="34" charset="0"/>
                  </a:rPr>
                  <a:t>centrale</a:t>
                </a:r>
              </a:p>
            </p:txBody>
          </p:sp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BC99E7C9-116C-2641-9F8E-C624E0123D10}"/>
                  </a:ext>
                </a:extLst>
              </p:cNvPr>
              <p:cNvSpPr txBox="1"/>
              <p:nvPr/>
            </p:nvSpPr>
            <p:spPr>
              <a:xfrm>
                <a:off x="6656676" y="3687415"/>
                <a:ext cx="2361287" cy="33855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2">
                    <a:lumMod val="50000"/>
                  </a:schemeClr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>
                    <a:latin typeface="Cambria" panose="02040503050406030204" pitchFamily="18" charset="0"/>
                    <a:cs typeface="Arial Narrow" panose="020B0604020202020204" pitchFamily="34" charset="0"/>
                  </a:rPr>
                  <a:t>Elaborazione</a:t>
                </a:r>
                <a:r>
                  <a:rPr lang="it-IT" sz="1600" b="1" dirty="0">
                    <a:solidFill>
                      <a:schemeClr val="tx2"/>
                    </a:solidFill>
                    <a:latin typeface="Cambria" panose="02040503050406030204" pitchFamily="18" charset="0"/>
                    <a:cs typeface="Arial Narrow" panose="020B0604020202020204" pitchFamily="34" charset="0"/>
                  </a:rPr>
                  <a:t> periferica</a:t>
                </a:r>
              </a:p>
            </p:txBody>
          </p:sp>
        </p:grpSp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04235C46-2A8A-BA48-9DCB-72BEC6372227}"/>
              </a:ext>
            </a:extLst>
          </p:cNvPr>
          <p:cNvGrpSpPr/>
          <p:nvPr/>
        </p:nvGrpSpPr>
        <p:grpSpPr>
          <a:xfrm>
            <a:off x="5534910" y="4075203"/>
            <a:ext cx="5133086" cy="1817751"/>
            <a:chOff x="4010910" y="4075203"/>
            <a:chExt cx="5133086" cy="1817751"/>
          </a:xfrm>
        </p:grpSpPr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BBA88E03-B000-5748-99B0-6C1A0228E25F}"/>
                </a:ext>
              </a:extLst>
            </p:cNvPr>
            <p:cNvSpPr txBox="1"/>
            <p:nvPr/>
          </p:nvSpPr>
          <p:spPr>
            <a:xfrm>
              <a:off x="4010910" y="4077072"/>
              <a:ext cx="2503521" cy="18158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Percorsi di elaborazione </a:t>
              </a:r>
              <a:r>
                <a:rPr lang="it-IT" sz="1400" dirty="0">
                  <a:solidFill>
                    <a:schemeClr val="tx2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profondi, controllati e dispendiosi cognitivamente </a:t>
              </a:r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quando gli </a:t>
              </a:r>
              <a:r>
                <a:rPr lang="it-IT" sz="1400" b="1" dirty="0">
                  <a:latin typeface="Cambria" panose="02040503050406030204" pitchFamily="18" charset="0"/>
                  <a:cs typeface="Arial" panose="020B0604020202020204" pitchFamily="34" charset="0"/>
                </a:rPr>
                <a:t>schemi pregressi vengono contraddetti </a:t>
              </a:r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o in stati di alta </a:t>
              </a:r>
              <a:r>
                <a:rPr lang="it-IT" sz="1400" b="1" dirty="0">
                  <a:latin typeface="Cambria" panose="02040503050406030204" pitchFamily="18" charset="0"/>
                  <a:cs typeface="Arial" panose="020B0604020202020204" pitchFamily="34" charset="0"/>
                </a:rPr>
                <a:t>motivazione</a:t>
              </a:r>
              <a:r>
                <a:rPr lang="it-IT" sz="1400" dirty="0" smtClean="0">
                  <a:latin typeface="Cambria" panose="02040503050406030204" pitchFamily="18" charset="0"/>
                  <a:cs typeface="Arial" panose="020B0604020202020204" pitchFamily="34" charset="0"/>
                </a:rPr>
                <a:t>.</a:t>
              </a:r>
            </a:p>
            <a:p>
              <a:endParaRPr lang="it-IT" sz="1400" dirty="0">
                <a:latin typeface="Cambria" panose="02040503050406030204" pitchFamily="18" charset="0"/>
                <a:cs typeface="Arial" panose="020B0604020202020204" pitchFamily="34" charset="0"/>
              </a:endParaRPr>
            </a:p>
            <a:p>
              <a:r>
                <a:rPr lang="it-IT" sz="1400" dirty="0" smtClean="0">
                  <a:latin typeface="Cambria" panose="02040503050406030204" pitchFamily="18" charset="0"/>
                  <a:cs typeface="Arial" panose="020B0604020202020204" pitchFamily="34" charset="0"/>
                </a:rPr>
                <a:t>SILLOGISMO</a:t>
              </a:r>
              <a:endParaRPr lang="it-IT" sz="1400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DE85488A-27DC-A643-9DC9-9EAADE92A3D5}"/>
                </a:ext>
              </a:extLst>
            </p:cNvPr>
            <p:cNvSpPr txBox="1"/>
            <p:nvPr/>
          </p:nvSpPr>
          <p:spPr>
            <a:xfrm>
              <a:off x="6514431" y="4075203"/>
              <a:ext cx="2629565" cy="18158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Tendenza a </a:t>
              </a:r>
              <a:r>
                <a:rPr lang="it-IT" sz="1400" b="1" dirty="0">
                  <a:latin typeface="Cambria" panose="02040503050406030204" pitchFamily="18" charset="0"/>
                  <a:cs typeface="Arial" panose="020B0604020202020204" pitchFamily="34" charset="0"/>
                </a:rPr>
                <a:t>risparmiare energie cognitive </a:t>
              </a:r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e affidarsi a un’elaborazione </a:t>
              </a:r>
              <a:r>
                <a:rPr lang="it-IT" sz="1400" b="1" dirty="0">
                  <a:latin typeface="Cambria" panose="02040503050406030204" pitchFamily="18" charset="0"/>
                  <a:cs typeface="Arial" panose="020B0604020202020204" pitchFamily="34" charset="0"/>
                </a:rPr>
                <a:t>superficiale e il più possibile rapida </a:t>
              </a:r>
              <a:r>
                <a:rPr lang="it-IT" sz="1400" dirty="0">
                  <a:latin typeface="Cambria" panose="02040503050406030204" pitchFamily="18" charset="0"/>
                  <a:cs typeface="Arial" panose="020B0604020202020204" pitchFamily="34" charset="0"/>
                </a:rPr>
                <a:t>delle informazioni (ad esempio, attraverso le </a:t>
              </a:r>
              <a:r>
                <a:rPr lang="it-IT" sz="1400" dirty="0">
                  <a:solidFill>
                    <a:schemeClr val="tx2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euristiche</a:t>
              </a:r>
              <a:r>
                <a:rPr lang="it-IT" sz="1400" dirty="0" smtClean="0">
                  <a:latin typeface="Cambria" panose="02040503050406030204" pitchFamily="18" charset="0"/>
                  <a:cs typeface="Arial" panose="020B0604020202020204" pitchFamily="34" charset="0"/>
                </a:rPr>
                <a:t>).</a:t>
              </a:r>
            </a:p>
            <a:p>
              <a:endParaRPr lang="it-IT" sz="1400" dirty="0">
                <a:latin typeface="Cambria" panose="02040503050406030204" pitchFamily="18" charset="0"/>
                <a:cs typeface="Arial" panose="020B0604020202020204" pitchFamily="34" charset="0"/>
              </a:endParaRPr>
            </a:p>
            <a:p>
              <a:r>
                <a:rPr lang="it-IT" sz="1400" dirty="0" smtClean="0">
                  <a:latin typeface="Cambria" panose="02040503050406030204" pitchFamily="18" charset="0"/>
                  <a:cs typeface="Arial" panose="020B0604020202020204" pitchFamily="34" charset="0"/>
                </a:rPr>
                <a:t>ENTIMEMA</a:t>
              </a:r>
              <a:endParaRPr lang="it-IT" sz="1400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B5EAFC52-2E4F-2C47-A8E6-950484B95834}"/>
              </a:ext>
            </a:extLst>
          </p:cNvPr>
          <p:cNvGrpSpPr/>
          <p:nvPr/>
        </p:nvGrpSpPr>
        <p:grpSpPr>
          <a:xfrm>
            <a:off x="1601292" y="2379277"/>
            <a:ext cx="8065158" cy="418368"/>
            <a:chOff x="77292" y="2379277"/>
            <a:chExt cx="8065158" cy="418368"/>
          </a:xfrm>
        </p:grpSpPr>
        <p:grpSp>
          <p:nvGrpSpPr>
            <p:cNvPr id="2" name="Gruppo 1">
              <a:extLst>
                <a:ext uri="{FF2B5EF4-FFF2-40B4-BE49-F238E27FC236}">
                  <a16:creationId xmlns:a16="http://schemas.microsoft.com/office/drawing/2014/main" id="{65E3AFA2-04B1-9D4D-9DF4-1E38AD010CDC}"/>
                </a:ext>
              </a:extLst>
            </p:cNvPr>
            <p:cNvGrpSpPr/>
            <p:nvPr/>
          </p:nvGrpSpPr>
          <p:grpSpPr>
            <a:xfrm>
              <a:off x="137452" y="2379277"/>
              <a:ext cx="8004998" cy="418368"/>
              <a:chOff x="137452" y="2379277"/>
              <a:chExt cx="8004998" cy="418368"/>
            </a:xfrm>
          </p:grpSpPr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1460F715-EE4C-154B-891C-B4FF589CA9ED}"/>
                  </a:ext>
                </a:extLst>
              </p:cNvPr>
              <p:cNvSpPr txBox="1"/>
              <p:nvPr/>
            </p:nvSpPr>
            <p:spPr>
              <a:xfrm>
                <a:off x="137452" y="2379277"/>
                <a:ext cx="400249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2000" b="1" dirty="0">
                    <a:latin typeface="Cambria" panose="02040503050406030204" pitchFamily="18" charset="0"/>
                    <a:cs typeface="Arial" panose="020B0604020202020204" pitchFamily="34" charset="0"/>
                  </a:rPr>
                  <a:t>1. «Siamo pigri»</a:t>
                </a:r>
                <a:endParaRPr lang="it-IT" sz="2000" dirty="0">
                  <a:latin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26E26730-0F67-8649-9FAA-86F5814BD102}"/>
                  </a:ext>
                </a:extLst>
              </p:cNvPr>
              <p:cNvSpPr txBox="1"/>
              <p:nvPr/>
            </p:nvSpPr>
            <p:spPr>
              <a:xfrm>
                <a:off x="4139951" y="2397535"/>
                <a:ext cx="400249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2000" b="1" dirty="0">
                    <a:latin typeface="Cambria" panose="02040503050406030204" pitchFamily="18" charset="0"/>
                    <a:cs typeface="Arial" panose="020B0604020202020204" pitchFamily="34" charset="0"/>
                  </a:rPr>
                  <a:t>2. «Siamo conservatori»</a:t>
                </a:r>
                <a:endParaRPr lang="it-IT" sz="2000" dirty="0">
                  <a:latin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9" name="Ovale 28">
              <a:extLst>
                <a:ext uri="{FF2B5EF4-FFF2-40B4-BE49-F238E27FC236}">
                  <a16:creationId xmlns:a16="http://schemas.microsoft.com/office/drawing/2014/main" id="{EB0A4CD9-08E7-2946-A01E-BFE3D9DE5989}"/>
                </a:ext>
              </a:extLst>
            </p:cNvPr>
            <p:cNvSpPr/>
            <p:nvPr/>
          </p:nvSpPr>
          <p:spPr>
            <a:xfrm>
              <a:off x="77292" y="2420888"/>
              <a:ext cx="390252" cy="331184"/>
            </a:xfrm>
            <a:custGeom>
              <a:avLst/>
              <a:gdLst>
                <a:gd name="connsiteX0" fmla="*/ 0 w 390252"/>
                <a:gd name="connsiteY0" fmla="*/ 165592 h 331184"/>
                <a:gd name="connsiteX1" fmla="*/ 195126 w 390252"/>
                <a:gd name="connsiteY1" fmla="*/ 0 h 331184"/>
                <a:gd name="connsiteX2" fmla="*/ 390252 w 390252"/>
                <a:gd name="connsiteY2" fmla="*/ 165592 h 331184"/>
                <a:gd name="connsiteX3" fmla="*/ 195126 w 390252"/>
                <a:gd name="connsiteY3" fmla="*/ 331184 h 331184"/>
                <a:gd name="connsiteX4" fmla="*/ 0 w 390252"/>
                <a:gd name="connsiteY4" fmla="*/ 165592 h 331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252" h="331184" extrusionOk="0">
                  <a:moveTo>
                    <a:pt x="0" y="165592"/>
                  </a:moveTo>
                  <a:cubicBezTo>
                    <a:pt x="-15256" y="64728"/>
                    <a:pt x="71120" y="6095"/>
                    <a:pt x="195126" y="0"/>
                  </a:cubicBezTo>
                  <a:cubicBezTo>
                    <a:pt x="308299" y="1139"/>
                    <a:pt x="380626" y="74444"/>
                    <a:pt x="390252" y="165592"/>
                  </a:cubicBezTo>
                  <a:cubicBezTo>
                    <a:pt x="381162" y="265923"/>
                    <a:pt x="301469" y="339043"/>
                    <a:pt x="195126" y="331184"/>
                  </a:cubicBezTo>
                  <a:cubicBezTo>
                    <a:pt x="76571" y="325281"/>
                    <a:pt x="14875" y="264153"/>
                    <a:pt x="0" y="165592"/>
                  </a:cubicBezTo>
                  <a:close/>
                </a:path>
              </a:pathLst>
            </a:custGeom>
            <a:noFill/>
            <a:ln w="19050">
              <a:solidFill>
                <a:schemeClr val="tx1">
                  <a:alpha val="31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0" name="Ovale 29">
              <a:extLst>
                <a:ext uri="{FF2B5EF4-FFF2-40B4-BE49-F238E27FC236}">
                  <a16:creationId xmlns:a16="http://schemas.microsoft.com/office/drawing/2014/main" id="{9DE8E1FA-7040-0A47-80E7-637D88FB03C4}"/>
                </a:ext>
              </a:extLst>
            </p:cNvPr>
            <p:cNvSpPr/>
            <p:nvPr/>
          </p:nvSpPr>
          <p:spPr>
            <a:xfrm>
              <a:off x="4072074" y="2436970"/>
              <a:ext cx="390252" cy="331184"/>
            </a:xfrm>
            <a:custGeom>
              <a:avLst/>
              <a:gdLst>
                <a:gd name="connsiteX0" fmla="*/ 0 w 390252"/>
                <a:gd name="connsiteY0" fmla="*/ 165592 h 331184"/>
                <a:gd name="connsiteX1" fmla="*/ 195126 w 390252"/>
                <a:gd name="connsiteY1" fmla="*/ 0 h 331184"/>
                <a:gd name="connsiteX2" fmla="*/ 390252 w 390252"/>
                <a:gd name="connsiteY2" fmla="*/ 165592 h 331184"/>
                <a:gd name="connsiteX3" fmla="*/ 195126 w 390252"/>
                <a:gd name="connsiteY3" fmla="*/ 331184 h 331184"/>
                <a:gd name="connsiteX4" fmla="*/ 0 w 390252"/>
                <a:gd name="connsiteY4" fmla="*/ 165592 h 331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252" h="331184" extrusionOk="0">
                  <a:moveTo>
                    <a:pt x="0" y="165592"/>
                  </a:moveTo>
                  <a:cubicBezTo>
                    <a:pt x="-15256" y="64728"/>
                    <a:pt x="71120" y="6095"/>
                    <a:pt x="195126" y="0"/>
                  </a:cubicBezTo>
                  <a:cubicBezTo>
                    <a:pt x="308299" y="1139"/>
                    <a:pt x="380626" y="74444"/>
                    <a:pt x="390252" y="165592"/>
                  </a:cubicBezTo>
                  <a:cubicBezTo>
                    <a:pt x="381162" y="265923"/>
                    <a:pt x="301469" y="339043"/>
                    <a:pt x="195126" y="331184"/>
                  </a:cubicBezTo>
                  <a:cubicBezTo>
                    <a:pt x="76571" y="325281"/>
                    <a:pt x="14875" y="264153"/>
                    <a:pt x="0" y="165592"/>
                  </a:cubicBezTo>
                  <a:close/>
                </a:path>
              </a:pathLst>
            </a:custGeom>
            <a:noFill/>
            <a:ln w="19050">
              <a:solidFill>
                <a:schemeClr val="tx1">
                  <a:alpha val="31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195597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279</TotalTime>
  <Words>2846</Words>
  <Application>Microsoft Office PowerPoint</Application>
  <PresentationFormat>Widescreen</PresentationFormat>
  <Paragraphs>298</Paragraphs>
  <Slides>33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9" baseType="lpstr">
      <vt:lpstr>Arial</vt:lpstr>
      <vt:lpstr>Arial Narrow</vt:lpstr>
      <vt:lpstr>Calibri</vt:lpstr>
      <vt:lpstr>Calibri Light</vt:lpstr>
      <vt:lpstr>Cambria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Si ricorre alle euristiche quando: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Processi </vt:lpstr>
      <vt:lpstr>Presentazione standard di PowerPoint</vt:lpstr>
      <vt:lpstr>SIT e SCT di Tajfel e Turner</vt:lpstr>
      <vt:lpstr>Cadiamo nello stereotipo quando</vt:lpstr>
      <vt:lpstr>Presentazione standard di PowerPoint</vt:lpstr>
      <vt:lpstr>ESERCITAZIONI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</dc:creator>
  <cp:lastModifiedBy>Alessandra</cp:lastModifiedBy>
  <cp:revision>15</cp:revision>
  <dcterms:created xsi:type="dcterms:W3CDTF">2021-03-03T06:47:19Z</dcterms:created>
  <dcterms:modified xsi:type="dcterms:W3CDTF">2021-03-15T07:32:08Z</dcterms:modified>
</cp:coreProperties>
</file>