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9" r:id="rId14"/>
    <p:sldId id="280" r:id="rId15"/>
    <p:sldId id="282" r:id="rId16"/>
    <p:sldId id="283" r:id="rId17"/>
    <p:sldId id="260" r:id="rId18"/>
    <p:sldId id="261" r:id="rId19"/>
    <p:sldId id="262" r:id="rId20"/>
    <p:sldId id="284" r:id="rId21"/>
    <p:sldId id="263" r:id="rId22"/>
    <p:sldId id="264" r:id="rId23"/>
    <p:sldId id="265" r:id="rId24"/>
    <p:sldId id="266" r:id="rId2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6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54614-502D-4424-89B1-0E6A2F66553B}" type="datetimeFigureOut">
              <a:rPr lang="it-IT" smtClean="0"/>
              <a:t>29/03/2021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42B9E-87F1-44B2-A82B-AE7EDF9235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5721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25E83A-5FBB-4130-97D4-E5B14AC20EA2}" type="slidenum">
              <a:rPr lang="it-IT" altLang="it-IT"/>
              <a:pPr>
                <a:spcBef>
                  <a:spcPct val="0"/>
                </a:spcBef>
              </a:pPr>
              <a:t>8</a:t>
            </a:fld>
            <a:endParaRPr lang="it-IT" altLang="it-IT"/>
          </a:p>
        </p:txBody>
      </p:sp>
      <p:sp>
        <p:nvSpPr>
          <p:cNvPr id="92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it-IT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298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6DBDB-B6B6-4A94-B3AE-6DFBACFE32EB}" type="datetimeFigureOut">
              <a:rPr lang="it-IT" smtClean="0"/>
              <a:t>29/03/2021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BE7FD-35F1-4E6B-B1D4-F27F49B6A6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8655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6DBDB-B6B6-4A94-B3AE-6DFBACFE32EB}" type="datetimeFigureOut">
              <a:rPr lang="it-IT" smtClean="0"/>
              <a:t>29/03/2021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BE7FD-35F1-4E6B-B1D4-F27F49B6A6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1820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6DBDB-B6B6-4A94-B3AE-6DFBACFE32EB}" type="datetimeFigureOut">
              <a:rPr lang="it-IT" smtClean="0"/>
              <a:t>29/03/2021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BE7FD-35F1-4E6B-B1D4-F27F49B6A6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5230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5C8EB-0733-4798-92FA-12E79B052B7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4606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6DBDB-B6B6-4A94-B3AE-6DFBACFE32EB}" type="datetimeFigureOut">
              <a:rPr lang="it-IT" smtClean="0"/>
              <a:t>29/03/2021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BE7FD-35F1-4E6B-B1D4-F27F49B6A6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5828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6DBDB-B6B6-4A94-B3AE-6DFBACFE32EB}" type="datetimeFigureOut">
              <a:rPr lang="it-IT" smtClean="0"/>
              <a:t>29/03/2021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BE7FD-35F1-4E6B-B1D4-F27F49B6A6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5876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6DBDB-B6B6-4A94-B3AE-6DFBACFE32EB}" type="datetimeFigureOut">
              <a:rPr lang="it-IT" smtClean="0"/>
              <a:t>29/03/2021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BE7FD-35F1-4E6B-B1D4-F27F49B6A6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1900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6DBDB-B6B6-4A94-B3AE-6DFBACFE32EB}" type="datetimeFigureOut">
              <a:rPr lang="it-IT" smtClean="0"/>
              <a:t>29/03/2021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BE7FD-35F1-4E6B-B1D4-F27F49B6A6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663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6DBDB-B6B6-4A94-B3AE-6DFBACFE32EB}" type="datetimeFigureOut">
              <a:rPr lang="it-IT" smtClean="0"/>
              <a:t>29/03/2021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BE7FD-35F1-4E6B-B1D4-F27F49B6A6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3119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6DBDB-B6B6-4A94-B3AE-6DFBACFE32EB}" type="datetimeFigureOut">
              <a:rPr lang="it-IT" smtClean="0"/>
              <a:t>29/03/2021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BE7FD-35F1-4E6B-B1D4-F27F49B6A6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0475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6DBDB-B6B6-4A94-B3AE-6DFBACFE32EB}" type="datetimeFigureOut">
              <a:rPr lang="it-IT" smtClean="0"/>
              <a:t>29/03/2021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BE7FD-35F1-4E6B-B1D4-F27F49B6A6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0098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6DBDB-B6B6-4A94-B3AE-6DFBACFE32EB}" type="datetimeFigureOut">
              <a:rPr lang="it-IT" smtClean="0"/>
              <a:t>29/03/2021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BE7FD-35F1-4E6B-B1D4-F27F49B6A6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7486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6DBDB-B6B6-4A94-B3AE-6DFBACFE32EB}" type="datetimeFigureOut">
              <a:rPr lang="it-IT" smtClean="0"/>
              <a:t>29/03/2021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BE7FD-35F1-4E6B-B1D4-F27F49B6A6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9666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Intelletto" TargetMode="External"/><Relationship Id="rId2" Type="http://schemas.openxmlformats.org/officeDocument/2006/relationships/hyperlink" Target="https://it.wikipedia.org/wiki/Emozion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t.wikipedia.org/wiki/Cartesio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Teoria" TargetMode="External"/><Relationship Id="rId2" Type="http://schemas.openxmlformats.org/officeDocument/2006/relationships/hyperlink" Target="https://it.wikipedia.org/wiki/Sensazion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8205213-B3E1-C64F-AE8F-386216D74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9858E431-F248-314D-A61C-E5792E6951D0}"/>
              </a:ext>
            </a:extLst>
          </p:cNvPr>
          <p:cNvSpPr/>
          <p:nvPr/>
        </p:nvSpPr>
        <p:spPr>
          <a:xfrm>
            <a:off x="2209800" y="1988840"/>
            <a:ext cx="7772400" cy="129614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8B07364D-864F-CC4D-B930-6569D8CFD0E7}"/>
              </a:ext>
            </a:extLst>
          </p:cNvPr>
          <p:cNvSpPr/>
          <p:nvPr/>
        </p:nvSpPr>
        <p:spPr>
          <a:xfrm>
            <a:off x="2234064" y="1995297"/>
            <a:ext cx="77724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solidFill>
                  <a:prstClr val="black"/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>Il Sé: autoregolazione, motivazione ed emozioni</a:t>
            </a:r>
            <a:r>
              <a:rPr lang="it-IT" sz="3600" dirty="0">
                <a:solidFill>
                  <a:prstClr val="black"/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/>
            </a:r>
            <a:br>
              <a:rPr lang="it-IT" sz="3600" dirty="0">
                <a:solidFill>
                  <a:prstClr val="black"/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</a:br>
            <a:r>
              <a:rPr lang="it-IT" sz="3600" dirty="0">
                <a:solidFill>
                  <a:prstClr val="black"/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/>
            </a:r>
            <a:br>
              <a:rPr lang="it-IT" sz="3600" dirty="0">
                <a:solidFill>
                  <a:prstClr val="black"/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</a:br>
            <a:r>
              <a:rPr lang="it-IT" sz="2800" dirty="0">
                <a:solidFill>
                  <a:srgbClr val="1F497D"/>
                </a:solidFill>
                <a:latin typeface="Cambria" panose="02040503050406030204" pitchFamily="18" charset="0"/>
                <a:ea typeface="+mj-ea"/>
                <a:cs typeface="Arial Narrow" panose="020B0604020202020204" pitchFamily="34" charset="0"/>
              </a:rPr>
              <a:t>Cap. </a:t>
            </a:r>
            <a:r>
              <a:rPr lang="it-IT" sz="2800" dirty="0" smtClean="0">
                <a:solidFill>
                  <a:srgbClr val="1F497D"/>
                </a:solidFill>
                <a:latin typeface="Cambria" panose="02040503050406030204" pitchFamily="18" charset="0"/>
                <a:ea typeface="+mj-ea"/>
                <a:cs typeface="Arial Narrow" panose="020B0604020202020204" pitchFamily="34" charset="0"/>
              </a:rPr>
              <a:t>6 (</a:t>
            </a:r>
            <a:r>
              <a:rPr lang="it-IT" sz="2800" dirty="0" err="1" smtClean="0">
                <a:solidFill>
                  <a:srgbClr val="1F497D"/>
                </a:solidFill>
                <a:latin typeface="Cambria" panose="02040503050406030204" pitchFamily="18" charset="0"/>
                <a:ea typeface="+mj-ea"/>
                <a:cs typeface="Arial Narrow" panose="020B0604020202020204" pitchFamily="34" charset="0"/>
              </a:rPr>
              <a:t>Andrighetto</a:t>
            </a:r>
            <a:r>
              <a:rPr lang="it-IT" sz="2800" smtClean="0">
                <a:solidFill>
                  <a:srgbClr val="1F497D"/>
                </a:solidFill>
                <a:latin typeface="Cambria" panose="02040503050406030204" pitchFamily="18" charset="0"/>
                <a:ea typeface="+mj-ea"/>
                <a:cs typeface="Arial Narrow" panose="020B0604020202020204" pitchFamily="34" charset="0"/>
              </a:rPr>
              <a:t>-Riva)</a:t>
            </a:r>
            <a:endParaRPr lang="it-IT" sz="2800" dirty="0" smtClean="0">
              <a:solidFill>
                <a:srgbClr val="1F497D"/>
              </a:solidFill>
              <a:latin typeface="Cambria" panose="02040503050406030204" pitchFamily="18" charset="0"/>
              <a:ea typeface="+mj-ea"/>
              <a:cs typeface="Arial Narrow" panose="020B0604020202020204" pitchFamily="34" charset="0"/>
            </a:endParaRPr>
          </a:p>
          <a:p>
            <a:pPr algn="ctr"/>
            <a:endParaRPr lang="it-IT" sz="2800" dirty="0">
              <a:solidFill>
                <a:srgbClr val="1F497D"/>
              </a:solidFill>
              <a:latin typeface="Cambria" panose="02040503050406030204" pitchFamily="18" charset="0"/>
              <a:ea typeface="+mj-ea"/>
            </a:endParaRPr>
          </a:p>
          <a:p>
            <a:pPr algn="ctr"/>
            <a:endParaRPr lang="it-IT" sz="2800" dirty="0" smtClean="0">
              <a:solidFill>
                <a:srgbClr val="1F497D"/>
              </a:solidFill>
              <a:latin typeface="Cambria" panose="02040503050406030204" pitchFamily="18" charset="0"/>
              <a:ea typeface="+mj-ea"/>
            </a:endParaRPr>
          </a:p>
          <a:p>
            <a:pPr algn="ctr"/>
            <a:r>
              <a:rPr lang="it-IT" sz="2800" dirty="0" smtClean="0">
                <a:solidFill>
                  <a:srgbClr val="1F497D"/>
                </a:solidFill>
                <a:latin typeface="Cambria" panose="02040503050406030204" pitchFamily="18" charset="0"/>
                <a:ea typeface="+mj-ea"/>
              </a:rPr>
              <a:t>Psicologia sociale e della famiglia</a:t>
            </a:r>
          </a:p>
          <a:p>
            <a:pPr algn="ctr"/>
            <a:r>
              <a:rPr lang="it-IT" sz="2800" dirty="0" smtClean="0">
                <a:solidFill>
                  <a:srgbClr val="1F497D"/>
                </a:solidFill>
                <a:latin typeface="Cambria" panose="02040503050406030204" pitchFamily="18" charset="0"/>
                <a:ea typeface="+mj-ea"/>
              </a:rPr>
              <a:t>Prof.ssa Alessandra Fermani</a:t>
            </a:r>
            <a:endParaRPr lang="it-IT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943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26035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it-IT" sz="4000"/>
              <a:t>Identità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8213" y="1412876"/>
            <a:ext cx="7848600" cy="1808163"/>
          </a:xfrm>
          <a:solidFill>
            <a:schemeClr val="bg1">
              <a:alpha val="59999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it-IT" sz="2400"/>
              <a:t>Erikson (1950): l’acquisizione dell’identità è il compito di sviluppo centrale dell’adolescenza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it-IT" sz="2400"/>
          </a:p>
          <a:p>
            <a:pPr eaLnBrk="1" hangingPunct="1">
              <a:lnSpc>
                <a:spcPct val="90000"/>
              </a:lnSpc>
            </a:pPr>
            <a:r>
              <a:rPr lang="en-US" altLang="it-IT" sz="2400"/>
              <a:t>Marcia (1966): individuzione dei possibili esiti del processo identitario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it-IT" sz="2400"/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100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3" y="3644901"/>
            <a:ext cx="8208962" cy="2919413"/>
          </a:xfrm>
          <a:solidFill>
            <a:schemeClr val="bg1">
              <a:alpha val="54901"/>
            </a:schemeClr>
          </a:solidFill>
        </p:spPr>
      </p:pic>
    </p:spTree>
    <p:extLst>
      <p:ext uri="{BB962C8B-B14F-4D97-AF65-F5344CB8AC3E}">
        <p14:creationId xmlns:p14="http://schemas.microsoft.com/office/powerpoint/2010/main" val="2602883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267200" y="1795463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267200" y="1795463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2209800" y="260350"/>
            <a:ext cx="7772400" cy="8651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it-IT" sz="4000"/>
              <a:t>Un nuovo modello (Crocetti e Meeus, 2006)….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0" y="1676401"/>
            <a:ext cx="7772400" cy="4924425"/>
          </a:xfrm>
          <a:solidFill>
            <a:schemeClr val="bg1">
              <a:alpha val="47842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Font typeface="Wingdings" panose="05000000000000000000" pitchFamily="2" charset="2"/>
              <a:buChar char="Ø"/>
            </a:pPr>
            <a:r>
              <a:rPr lang="en-GB" altLang="it-IT" b="1" i="1"/>
              <a:t>Impegno:</a:t>
            </a:r>
            <a:r>
              <a:rPr lang="en-GB" altLang="it-IT" i="1"/>
              <a:t> </a:t>
            </a:r>
            <a:r>
              <a:rPr lang="it-IT" altLang="it-IT"/>
              <a:t>fa riferimento alle scelte fatte negli ambiti rilevanti dell’identità e alla misura in cui gli individui si identificano con la tali scelte </a:t>
            </a:r>
            <a:endParaRPr lang="en-GB" altLang="it-IT"/>
          </a:p>
          <a:p>
            <a:pPr marL="0" indent="0">
              <a:buFont typeface="Wingdings" panose="05000000000000000000" pitchFamily="2" charset="2"/>
              <a:buChar char="Ø"/>
            </a:pPr>
            <a:r>
              <a:rPr lang="en-GB" altLang="it-IT"/>
              <a:t> </a:t>
            </a:r>
            <a:r>
              <a:rPr lang="en-GB" altLang="it-IT" b="1" i="1"/>
              <a:t>Esplorazione in profondità</a:t>
            </a:r>
            <a:r>
              <a:rPr lang="en-GB" altLang="it-IT" i="1"/>
              <a:t>: </a:t>
            </a:r>
            <a:r>
              <a:rPr lang="it-IT" altLang="it-IT"/>
              <a:t>rappresenta una modalità di vivere l’impegno attivamente, per esempio riflettendo su di esso, cercando informazioni o confrontandosi con altre persone </a:t>
            </a:r>
            <a:endParaRPr lang="en-GB" altLang="it-IT"/>
          </a:p>
          <a:p>
            <a:pPr marL="0" indent="0">
              <a:buFont typeface="Wingdings" panose="05000000000000000000" pitchFamily="2" charset="2"/>
              <a:buChar char="Ø"/>
            </a:pPr>
            <a:r>
              <a:rPr lang="en-GB" altLang="it-IT" b="1" i="1"/>
              <a:t>Riconsiderazione dell’impegno</a:t>
            </a:r>
            <a:r>
              <a:rPr lang="en-GB" altLang="it-IT" i="1"/>
              <a:t>: </a:t>
            </a:r>
            <a:r>
              <a:rPr lang="it-IT" altLang="it-IT"/>
              <a:t>fa riferimento ai tentativi degli individui di confrontare i loro impegni con altre alternative disponibili e agli sforzi di cambiare gli impegni assunti in quanto non sono soddisfacenti </a:t>
            </a:r>
          </a:p>
          <a:p>
            <a:pPr marL="0" indent="0">
              <a:buNone/>
            </a:pPr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39464927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dirty="0" smtClean="0"/>
              <a:t>Riflettori e illusioni</a:t>
            </a:r>
            <a:br>
              <a:rPr lang="it-IT" altLang="it-IT" dirty="0" smtClean="0"/>
            </a:br>
            <a:r>
              <a:rPr lang="it-IT" altLang="it-IT" sz="1700" dirty="0"/>
              <a:t>esercitazione: resoconto pubblico, quali emozioni ha/hai provato?</a:t>
            </a:r>
          </a:p>
        </p:txBody>
      </p:sp>
      <p:sp>
        <p:nvSpPr>
          <p:cNvPr id="1331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altLang="it-IT" sz="2400" dirty="0"/>
              <a:t>Effetto </a:t>
            </a:r>
            <a:r>
              <a:rPr lang="it-IT" altLang="it-IT" sz="2400" dirty="0" err="1"/>
              <a:t>spotlight</a:t>
            </a:r>
            <a:r>
              <a:rPr lang="it-IT" altLang="it-IT" sz="2400" dirty="0"/>
              <a:t>: tendenza  a sopravvalutare l’attenzione che gli altri ripongono nei confronti del nostro aspetto e dei nostri comportamenti </a:t>
            </a:r>
            <a:endParaRPr lang="it-IT" altLang="it-IT" sz="2400" dirty="0" smtClean="0"/>
          </a:p>
          <a:p>
            <a:pPr eaLnBrk="1" hangingPunct="1">
              <a:lnSpc>
                <a:spcPct val="80000"/>
              </a:lnSpc>
            </a:pPr>
            <a:endParaRPr lang="it-IT" altLang="it-IT" sz="2400" dirty="0"/>
          </a:p>
          <a:p>
            <a:pPr eaLnBrk="1" hangingPunct="1">
              <a:lnSpc>
                <a:spcPct val="80000"/>
              </a:lnSpc>
            </a:pPr>
            <a:r>
              <a:rPr lang="it-IT" altLang="it-IT" sz="2400" dirty="0"/>
              <a:t>Illusione di trasparenza: illusione che le nostre emozioni traspaiano e siano lette con facilità dagli </a:t>
            </a:r>
            <a:r>
              <a:rPr lang="it-IT" altLang="it-IT" sz="2400" dirty="0" smtClean="0"/>
              <a:t>altri</a:t>
            </a:r>
          </a:p>
          <a:p>
            <a:pPr eaLnBrk="1" hangingPunct="1">
              <a:lnSpc>
                <a:spcPct val="80000"/>
              </a:lnSpc>
            </a:pPr>
            <a:endParaRPr lang="it-IT" altLang="it-IT" sz="2400" dirty="0"/>
          </a:p>
          <a:p>
            <a:pPr>
              <a:lnSpc>
                <a:spcPct val="80000"/>
              </a:lnSpc>
            </a:pPr>
            <a:r>
              <a:rPr lang="it-IT" altLang="it-IT" sz="2400" dirty="0"/>
              <a:t>Gli altri influenzano la nostra autoconsapevolezza (un bianco tra neri si sente “più bianco</a:t>
            </a:r>
            <a:r>
              <a:rPr lang="it-IT" altLang="it-IT" sz="2400" dirty="0" smtClean="0"/>
              <a:t>”). </a:t>
            </a:r>
            <a:r>
              <a:rPr lang="it-IT" altLang="it-IT" sz="2400" dirty="0" smtClean="0"/>
              <a:t>Il modo in cui pensiamo a noi stessi si regola in base  a chi frequentiamo</a:t>
            </a:r>
          </a:p>
          <a:p>
            <a:pPr eaLnBrk="1" hangingPunct="1">
              <a:lnSpc>
                <a:spcPct val="80000"/>
              </a:lnSpc>
            </a:pPr>
            <a:endParaRPr lang="it-IT" altLang="it-IT" sz="2400" dirty="0"/>
          </a:p>
          <a:p>
            <a:pPr eaLnBrk="1" hangingPunct="1">
              <a:lnSpc>
                <a:spcPct val="80000"/>
              </a:lnSpc>
            </a:pPr>
            <a:r>
              <a:rPr lang="it-IT" altLang="it-IT" sz="2400" dirty="0"/>
              <a:t>L’interesse personale  tende a dare spiegazioni diverse a una condotta- gestiamo la </a:t>
            </a:r>
            <a:r>
              <a:rPr lang="it-IT" altLang="it-IT" sz="2400" dirty="0" smtClean="0"/>
              <a:t>reputazione</a:t>
            </a:r>
            <a:endParaRPr lang="it-IT" altLang="it-IT" sz="2400" dirty="0"/>
          </a:p>
        </p:txBody>
      </p:sp>
    </p:spTree>
    <p:extLst>
      <p:ext uri="{BB962C8B-B14F-4D97-AF65-F5344CB8AC3E}">
        <p14:creationId xmlns:p14="http://schemas.microsoft.com/office/powerpoint/2010/main" val="22172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2700" b="1"/>
              <a:t>L’esperienza sociale gioca un importante ruolo nella costruzione del Sé. Tra i fattori che lo determinano:</a:t>
            </a:r>
            <a:br>
              <a:rPr lang="it-IT" altLang="it-IT" sz="2700" b="1"/>
            </a:br>
            <a:endParaRPr lang="it-IT" altLang="it-IT" sz="2700" b="1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3389" y="1268414"/>
            <a:ext cx="8785225" cy="540067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it-IT" altLang="it-IT" dirty="0"/>
              <a:t>I ruoli assunti </a:t>
            </a:r>
            <a:r>
              <a:rPr lang="it-IT" altLang="it-IT" sz="1600" dirty="0"/>
              <a:t>(norme che definiscono come una persona si deve </a:t>
            </a:r>
            <a:r>
              <a:rPr lang="it-IT" altLang="it-IT" sz="1600" dirty="0" err="1"/>
              <a:t>comportare_all’inizio</a:t>
            </a:r>
            <a:r>
              <a:rPr lang="it-IT" altLang="it-IT" sz="1600" dirty="0"/>
              <a:t> possiamo sentirci finti ma poi tale disagio sparisce _ </a:t>
            </a:r>
            <a:r>
              <a:rPr lang="it-IT" altLang="it-IT" sz="1600" dirty="0" err="1"/>
              <a:t>Goffman</a:t>
            </a:r>
            <a:r>
              <a:rPr lang="it-IT" altLang="it-IT" sz="1600" dirty="0"/>
              <a:t>. La complessità del Sé protegge perché ci si può rifugiare in più aspetti del Sé quando uno ne fallisce)</a:t>
            </a:r>
          </a:p>
          <a:p>
            <a:pPr algn="just" eaLnBrk="1" hangingPunct="1">
              <a:lnSpc>
                <a:spcPct val="80000"/>
              </a:lnSpc>
            </a:pPr>
            <a:r>
              <a:rPr lang="it-IT" altLang="it-IT" dirty="0"/>
              <a:t>Le identità sociali che le persone si creano </a:t>
            </a:r>
            <a:r>
              <a:rPr lang="it-IT" altLang="it-IT" sz="1600" dirty="0"/>
              <a:t>(ciò che si è e ciò che non si è _ SIT di </a:t>
            </a:r>
            <a:r>
              <a:rPr lang="it-IT" altLang="it-IT" sz="1600" dirty="0" err="1"/>
              <a:t>Tajfel</a:t>
            </a:r>
            <a:r>
              <a:rPr lang="it-IT" altLang="it-IT" sz="1600" dirty="0"/>
              <a:t> e Turner)</a:t>
            </a:r>
          </a:p>
          <a:p>
            <a:pPr algn="just" eaLnBrk="1" hangingPunct="1">
              <a:lnSpc>
                <a:spcPct val="80000"/>
              </a:lnSpc>
            </a:pPr>
            <a:r>
              <a:rPr lang="it-IT" altLang="it-IT" dirty="0"/>
              <a:t>I confronti con le altre persone </a:t>
            </a:r>
            <a:r>
              <a:rPr lang="it-IT" altLang="it-IT" sz="1800" dirty="0"/>
              <a:t>(valutazione del proprio valore in base al confronto sociale _ </a:t>
            </a:r>
            <a:r>
              <a:rPr lang="it-IT" altLang="it-IT" sz="1800" dirty="0" err="1"/>
              <a:t>Festinger</a:t>
            </a:r>
            <a:r>
              <a:rPr lang="it-IT" altLang="it-IT" sz="1800" dirty="0"/>
              <a:t>. Confronti al ribasso proteggono l’autostima)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dirty="0"/>
              <a:t>I successi e i fallimenti </a:t>
            </a:r>
            <a:r>
              <a:rPr lang="it-IT" altLang="it-IT" sz="1800" dirty="0" smtClean="0"/>
              <a:t>(Locus of control)</a:t>
            </a:r>
            <a:endParaRPr lang="it-IT" altLang="it-IT" sz="1800" dirty="0"/>
          </a:p>
          <a:p>
            <a:pPr algn="just" eaLnBrk="1" hangingPunct="1">
              <a:lnSpc>
                <a:spcPct val="80000"/>
              </a:lnSpc>
            </a:pPr>
            <a:r>
              <a:rPr lang="it-IT" altLang="it-IT" dirty="0"/>
              <a:t>I giudizi altrui </a:t>
            </a:r>
            <a:r>
              <a:rPr lang="it-IT" altLang="it-IT" sz="1800" dirty="0"/>
              <a:t>(Sé riflesso_ </a:t>
            </a:r>
            <a:r>
              <a:rPr lang="it-IT" altLang="it-IT" sz="1800" dirty="0" err="1"/>
              <a:t>Cooley</a:t>
            </a:r>
            <a:r>
              <a:rPr lang="it-IT" altLang="it-IT" sz="1800" dirty="0"/>
              <a:t>. Il modo in cui pensiamo che gli altri ci pensino viene utilizzato come uno specchio per percepire noi </a:t>
            </a:r>
            <a:r>
              <a:rPr lang="it-IT" altLang="it-IT" sz="1800" dirty="0" smtClean="0"/>
              <a:t>stessi)</a:t>
            </a:r>
            <a:endParaRPr lang="it-IT" altLang="it-IT" sz="1800" dirty="0"/>
          </a:p>
          <a:p>
            <a:pPr eaLnBrk="1" hangingPunct="1">
              <a:lnSpc>
                <a:spcPct val="80000"/>
              </a:lnSpc>
            </a:pPr>
            <a:r>
              <a:rPr lang="it-IT" altLang="it-IT" dirty="0"/>
              <a:t>La cultura dominante </a:t>
            </a:r>
            <a:r>
              <a:rPr lang="it-IT" altLang="it-IT" sz="1800" dirty="0"/>
              <a:t>(</a:t>
            </a:r>
            <a:r>
              <a:rPr lang="it-IT" altLang="it-IT" sz="1800" dirty="0" smtClean="0"/>
              <a:t>collettivismo-</a:t>
            </a:r>
            <a:r>
              <a:rPr lang="it-IT" altLang="it-IT" sz="1800" dirty="0" err="1" smtClean="0"/>
              <a:t>idiocentrismo</a:t>
            </a:r>
            <a:r>
              <a:rPr lang="it-IT" altLang="it-IT" sz="1800" dirty="0" smtClean="0"/>
              <a:t> VS </a:t>
            </a:r>
            <a:r>
              <a:rPr lang="it-IT" altLang="it-IT" sz="1800" dirty="0"/>
              <a:t>individualismo-allocentrismo. Gli individualisti fanno meno riferimento ai gruppi, alle nazioni e alle culture di appartenenza) 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25608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2060575"/>
            <a:ext cx="5283200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2187575" cy="233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664200" y="476251"/>
            <a:ext cx="2592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>
                <a:latin typeface="Tahoma" panose="020B0604030504040204" pitchFamily="34" charset="0"/>
              </a:rPr>
              <a:t>Cosa vedete?</a:t>
            </a:r>
          </a:p>
        </p:txBody>
      </p:sp>
    </p:spTree>
    <p:extLst>
      <p:ext uri="{BB962C8B-B14F-4D97-AF65-F5344CB8AC3E}">
        <p14:creationId xmlns:p14="http://schemas.microsoft.com/office/powerpoint/2010/main" val="274141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1844676"/>
            <a:ext cx="4851400" cy="286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692150"/>
            <a:ext cx="2079625" cy="379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448300" y="692151"/>
            <a:ext cx="338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>
                <a:latin typeface="Tahoma" panose="020B0604030504040204" pitchFamily="34" charset="0"/>
              </a:rPr>
              <a:t>Quale scegliete?</a:t>
            </a:r>
          </a:p>
        </p:txBody>
      </p:sp>
    </p:spTree>
    <p:extLst>
      <p:ext uri="{BB962C8B-B14F-4D97-AF65-F5344CB8AC3E}">
        <p14:creationId xmlns:p14="http://schemas.microsoft.com/office/powerpoint/2010/main" val="250610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14" y="1666876"/>
            <a:ext cx="8739187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476250"/>
            <a:ext cx="1322387" cy="67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95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3" y="590428"/>
            <a:ext cx="6810811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Discrepanze del Sé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8B2C0F44-5BDC-034A-99F8-E3F19A2938F8}"/>
              </a:ext>
            </a:extLst>
          </p:cNvPr>
          <p:cNvSpPr txBox="1"/>
          <p:nvPr/>
        </p:nvSpPr>
        <p:spPr>
          <a:xfrm>
            <a:off x="1795124" y="1700808"/>
            <a:ext cx="8601752" cy="400110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Cambria" panose="02040503050406030204" pitchFamily="18" charset="0"/>
              </a:rPr>
              <a:t>Teoria sulle </a:t>
            </a:r>
            <a:r>
              <a:rPr lang="it-IT" sz="2000" b="1" dirty="0">
                <a:latin typeface="Cambria" panose="02040503050406030204" pitchFamily="18" charset="0"/>
              </a:rPr>
              <a:t>discrepanze del Sé </a:t>
            </a:r>
            <a:r>
              <a:rPr lang="it-IT" sz="2000" dirty="0">
                <a:latin typeface="Cambria" panose="02040503050406030204" pitchFamily="18" charset="0"/>
              </a:rPr>
              <a:t>[</a:t>
            </a:r>
            <a:r>
              <a:rPr lang="it-IT" sz="2000" dirty="0" err="1">
                <a:latin typeface="Cambria" panose="02040503050406030204" pitchFamily="18" charset="0"/>
              </a:rPr>
              <a:t>Higgins</a:t>
            </a:r>
            <a:r>
              <a:rPr lang="it-IT" sz="2000" dirty="0">
                <a:latin typeface="Cambria" panose="02040503050406030204" pitchFamily="18" charset="0"/>
              </a:rPr>
              <a:t>, 1989]</a:t>
            </a:r>
            <a:endParaRPr lang="it-IT" sz="20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grpSp>
        <p:nvGrpSpPr>
          <p:cNvPr id="37" name="Gruppo 36">
            <a:extLst>
              <a:ext uri="{FF2B5EF4-FFF2-40B4-BE49-F238E27FC236}">
                <a16:creationId xmlns:a16="http://schemas.microsoft.com/office/drawing/2014/main" id="{42052828-F216-D048-BB55-1E7987D2D594}"/>
              </a:ext>
            </a:extLst>
          </p:cNvPr>
          <p:cNvGrpSpPr/>
          <p:nvPr/>
        </p:nvGrpSpPr>
        <p:grpSpPr>
          <a:xfrm>
            <a:off x="8748700" y="1110563"/>
            <a:ext cx="1781849" cy="2171092"/>
            <a:chOff x="7224699" y="1110563"/>
            <a:chExt cx="1781849" cy="2171092"/>
          </a:xfrm>
        </p:grpSpPr>
        <p:pic>
          <p:nvPicPr>
            <p:cNvPr id="35" name="Immagine 34">
              <a:extLst>
                <a:ext uri="{FF2B5EF4-FFF2-40B4-BE49-F238E27FC236}">
                  <a16:creationId xmlns:a16="http://schemas.microsoft.com/office/drawing/2014/main" id="{EE13B817-42EF-784A-920E-03F856915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61397" y="1110563"/>
              <a:ext cx="1745151" cy="1919154"/>
            </a:xfrm>
            <a:prstGeom prst="rect">
              <a:avLst/>
            </a:prstGeom>
          </p:spPr>
        </p:pic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id="{E28710F9-3001-D44A-97F8-DFCD8B825962}"/>
                </a:ext>
              </a:extLst>
            </p:cNvPr>
            <p:cNvSpPr txBox="1"/>
            <p:nvPr/>
          </p:nvSpPr>
          <p:spPr>
            <a:xfrm>
              <a:off x="7224699" y="3050823"/>
              <a:ext cx="79060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900" dirty="0">
                  <a:latin typeface="Cambria" panose="02040503050406030204" pitchFamily="18" charset="0"/>
                </a:rPr>
                <a:t>E. T. </a:t>
              </a:r>
              <a:r>
                <a:rPr lang="it-IT" sz="900" dirty="0" err="1">
                  <a:latin typeface="Cambria" panose="02040503050406030204" pitchFamily="18" charset="0"/>
                </a:rPr>
                <a:t>Higgins</a:t>
              </a:r>
              <a:endParaRPr lang="it-IT" sz="900" dirty="0">
                <a:latin typeface="Cambria" panose="02040503050406030204" pitchFamily="18" charset="0"/>
              </a:endParaRPr>
            </a:p>
          </p:txBody>
        </p:sp>
      </p:grp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04AB6A64-904A-5C41-BF82-E4DC44313B9B}"/>
              </a:ext>
            </a:extLst>
          </p:cNvPr>
          <p:cNvSpPr txBox="1"/>
          <p:nvPr/>
        </p:nvSpPr>
        <p:spPr>
          <a:xfrm>
            <a:off x="1795124" y="2207517"/>
            <a:ext cx="8601752" cy="126188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ambria" panose="02040503050406030204" pitchFamily="18" charset="0"/>
              </a:rPr>
              <a:t>Il Sé è strutturato in </a:t>
            </a:r>
            <a:r>
              <a:rPr lang="it-IT" sz="1400" b="1" dirty="0">
                <a:latin typeface="Cambria" panose="02040503050406030204" pitchFamily="18" charset="0"/>
              </a:rPr>
              <a:t>tre diversi schemi</a:t>
            </a:r>
            <a:r>
              <a:rPr lang="it-IT" sz="1400" dirty="0">
                <a:latin typeface="Cambria" panose="02040503050406030204" pitchFamily="18" charset="0"/>
              </a:rPr>
              <a:t>:</a:t>
            </a:r>
          </a:p>
          <a:p>
            <a:endParaRPr lang="it-IT" sz="1400" dirty="0">
              <a:latin typeface="Cambria" panose="02040503050406030204" pitchFamily="18" charset="0"/>
            </a:endParaRPr>
          </a:p>
          <a:p>
            <a:r>
              <a:rPr lang="it-IT" sz="1600" dirty="0">
                <a:latin typeface="Cambria" panose="02040503050406030204" pitchFamily="18" charset="0"/>
              </a:rPr>
              <a:t>SÉ </a:t>
            </a:r>
            <a:r>
              <a:rPr lang="it-IT" sz="1600" b="1" dirty="0">
                <a:latin typeface="Cambria" panose="02040503050406030204" pitchFamily="18" charset="0"/>
              </a:rPr>
              <a:t>REALE</a:t>
            </a:r>
            <a:r>
              <a:rPr lang="it-IT" sz="1600" dirty="0">
                <a:latin typeface="Cambria" panose="02040503050406030204" pitchFamily="18" charset="0"/>
              </a:rPr>
              <a:t> = riferito a </a:t>
            </a:r>
            <a:r>
              <a:rPr lang="it-IT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come realmente siamo</a:t>
            </a:r>
            <a:r>
              <a:rPr lang="it-IT" sz="1600" dirty="0">
                <a:latin typeface="Cambria" panose="02040503050406030204" pitchFamily="18" charset="0"/>
              </a:rPr>
              <a:t>.</a:t>
            </a:r>
          </a:p>
          <a:p>
            <a:r>
              <a:rPr lang="it-IT" sz="1600" dirty="0">
                <a:latin typeface="Cambria" panose="02040503050406030204" pitchFamily="18" charset="0"/>
              </a:rPr>
              <a:t>SÉ </a:t>
            </a:r>
            <a:r>
              <a:rPr lang="it-IT" sz="1600" b="1" dirty="0">
                <a:latin typeface="Cambria" panose="02040503050406030204" pitchFamily="18" charset="0"/>
              </a:rPr>
              <a:t>IDEALE</a:t>
            </a:r>
            <a:r>
              <a:rPr lang="it-IT" sz="1600" dirty="0">
                <a:latin typeface="Cambria" panose="02040503050406030204" pitchFamily="18" charset="0"/>
              </a:rPr>
              <a:t> = riferito a </a:t>
            </a:r>
            <a:r>
              <a:rPr lang="it-IT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ciò che vorremmo essere</a:t>
            </a:r>
            <a:r>
              <a:rPr lang="it-IT" sz="1600" dirty="0">
                <a:latin typeface="Cambria" panose="02040503050406030204" pitchFamily="18" charset="0"/>
              </a:rPr>
              <a:t>.</a:t>
            </a:r>
          </a:p>
          <a:p>
            <a:r>
              <a:rPr lang="it-IT" sz="1600" dirty="0">
                <a:latin typeface="Cambria" panose="02040503050406030204" pitchFamily="18" charset="0"/>
              </a:rPr>
              <a:t>SÉ </a:t>
            </a:r>
            <a:r>
              <a:rPr lang="it-IT" sz="1600" b="1" dirty="0">
                <a:latin typeface="Cambria" panose="02040503050406030204" pitchFamily="18" charset="0"/>
              </a:rPr>
              <a:t>NORMATIVO</a:t>
            </a:r>
            <a:r>
              <a:rPr lang="it-IT" sz="1600" dirty="0">
                <a:latin typeface="Cambria" panose="02040503050406030204" pitchFamily="18" charset="0"/>
              </a:rPr>
              <a:t> = relativo a </a:t>
            </a:r>
            <a:r>
              <a:rPr lang="it-IT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come pensiamo che dovremmo essere</a:t>
            </a:r>
            <a:r>
              <a:rPr lang="it-IT" sz="1600" dirty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0BFD024B-FBD1-7A4E-979A-91D03927109F}"/>
              </a:ext>
            </a:extLst>
          </p:cNvPr>
          <p:cNvSpPr txBox="1"/>
          <p:nvPr/>
        </p:nvSpPr>
        <p:spPr>
          <a:xfrm>
            <a:off x="2423593" y="4149081"/>
            <a:ext cx="7385879" cy="138499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latin typeface="Cambria" panose="02040503050406030204" pitchFamily="18" charset="0"/>
              </a:rPr>
              <a:t>Il CONFRONTO TRA I TRE DIVERSI SCHEMI del Sé può mettere in luce delle discrepanze che danno origine a diverse emozioni negative.</a:t>
            </a:r>
          </a:p>
          <a:p>
            <a:endParaRPr lang="it-IT" sz="1600" dirty="0">
              <a:latin typeface="Cambria" panose="02040503050406030204" pitchFamily="18" charset="0"/>
            </a:endParaRPr>
          </a:p>
          <a:p>
            <a:r>
              <a:rPr lang="it-IT" sz="1600" b="1" dirty="0">
                <a:latin typeface="Cambria" panose="02040503050406030204" pitchFamily="18" charset="0"/>
              </a:rPr>
              <a:t>Sé reale – Sé ideale </a:t>
            </a:r>
            <a:r>
              <a:rPr lang="it-IT" sz="1600" dirty="0">
                <a:latin typeface="Cambria" panose="02040503050406030204" pitchFamily="18" charset="0"/>
              </a:rPr>
              <a:t>= tristezza, inadeguatezza, depressione</a:t>
            </a:r>
          </a:p>
          <a:p>
            <a:r>
              <a:rPr lang="it-IT" sz="1600" b="1" dirty="0">
                <a:latin typeface="Cambria" panose="02040503050406030204" pitchFamily="18" charset="0"/>
              </a:rPr>
              <a:t>Sé reale – Sé normativo</a:t>
            </a:r>
            <a:r>
              <a:rPr lang="it-IT" sz="1600" dirty="0">
                <a:latin typeface="Cambria" panose="02040503050406030204" pitchFamily="18" charset="0"/>
              </a:rPr>
              <a:t> = ansia, frustrazione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4F47F69F-9EC1-3445-B7F1-A581CCD627BC}"/>
              </a:ext>
            </a:extLst>
          </p:cNvPr>
          <p:cNvSpPr txBox="1"/>
          <p:nvPr/>
        </p:nvSpPr>
        <p:spPr>
          <a:xfrm>
            <a:off x="1775520" y="3625860"/>
            <a:ext cx="8621356" cy="2923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300" dirty="0">
                <a:latin typeface="Cambria" panose="02040503050406030204" pitchFamily="18" charset="0"/>
              </a:rPr>
              <a:t>Il Sé ideale motiva l’azione verso il SUCCESSO, mentre il Sé normativo motiva l’azione tesa a EVITARE IL FALLIMENTO</a:t>
            </a:r>
          </a:p>
        </p:txBody>
      </p:sp>
    </p:spTree>
    <p:extLst>
      <p:ext uri="{BB962C8B-B14F-4D97-AF65-F5344CB8AC3E}">
        <p14:creationId xmlns:p14="http://schemas.microsoft.com/office/powerpoint/2010/main" val="209334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3" y="554334"/>
            <a:ext cx="6810811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Discrepanze del Sé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E938727-7D87-6949-A3C0-B6F223433D18}"/>
              </a:ext>
            </a:extLst>
          </p:cNvPr>
          <p:cNvSpPr txBox="1"/>
          <p:nvPr/>
        </p:nvSpPr>
        <p:spPr>
          <a:xfrm>
            <a:off x="1661452" y="1484784"/>
            <a:ext cx="8869096" cy="400110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Cambria" panose="02040503050406030204" pitchFamily="18" charset="0"/>
              </a:rPr>
              <a:t>Teoria dei </a:t>
            </a:r>
            <a:r>
              <a:rPr lang="it-IT" sz="2000" b="1" dirty="0">
                <a:latin typeface="Cambria" panose="02040503050406030204" pitchFamily="18" charset="0"/>
              </a:rPr>
              <a:t>foci regolatori</a:t>
            </a:r>
            <a:endParaRPr lang="it-IT" sz="20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95E6F5D-ABB0-E84B-A40B-82BEDDA8A546}"/>
              </a:ext>
            </a:extLst>
          </p:cNvPr>
          <p:cNvSpPr txBox="1"/>
          <p:nvPr/>
        </p:nvSpPr>
        <p:spPr>
          <a:xfrm>
            <a:off x="1661452" y="1988840"/>
            <a:ext cx="8869096" cy="73866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ambria" panose="02040503050406030204" pitchFamily="18" charset="0"/>
              </a:rPr>
              <a:t>Il Sé può dar luogo alle proprie funzioni attraverso DUE MODI DIFFERENTI DI APPROCCIO AGLI STATI FINALI DESIDERATI: un </a:t>
            </a:r>
            <a:r>
              <a:rPr lang="it-IT" sz="1400" b="1" dirty="0">
                <a:latin typeface="Cambria" panose="02040503050406030204" pitchFamily="18" charset="0"/>
              </a:rPr>
              <a:t>sistema di promozione </a:t>
            </a:r>
            <a:r>
              <a:rPr lang="it-IT" sz="1400" dirty="0">
                <a:latin typeface="Cambria" panose="02040503050406030204" pitchFamily="18" charset="0"/>
              </a:rPr>
              <a:t>che fa riferimento al </a:t>
            </a:r>
            <a:r>
              <a:rPr lang="it-IT" sz="1400" b="1" dirty="0">
                <a:latin typeface="Cambria" panose="02040503050406030204" pitchFamily="18" charset="0"/>
              </a:rPr>
              <a:t>Sé ideale </a:t>
            </a:r>
            <a:r>
              <a:rPr lang="it-IT" sz="1400" dirty="0">
                <a:latin typeface="Cambria" panose="02040503050406030204" pitchFamily="18" charset="0"/>
              </a:rPr>
              <a:t>e un </a:t>
            </a:r>
            <a:r>
              <a:rPr lang="it-IT" sz="1400" b="1" dirty="0">
                <a:latin typeface="Cambria" panose="02040503050406030204" pitchFamily="18" charset="0"/>
              </a:rPr>
              <a:t>sistema di prevenzione </a:t>
            </a:r>
            <a:r>
              <a:rPr lang="it-IT" sz="1400" dirty="0">
                <a:latin typeface="Cambria" panose="02040503050406030204" pitchFamily="18" charset="0"/>
              </a:rPr>
              <a:t>che fa riferimento al </a:t>
            </a:r>
            <a:r>
              <a:rPr lang="it-IT" sz="1400" b="1" dirty="0">
                <a:latin typeface="Cambria" panose="02040503050406030204" pitchFamily="18" charset="0"/>
              </a:rPr>
              <a:t>Sé normativo</a:t>
            </a:r>
            <a:r>
              <a:rPr lang="it-IT" sz="1400" dirty="0">
                <a:latin typeface="Cambria" panose="02040503050406030204" pitchFamily="18" charset="0"/>
              </a:rPr>
              <a:t>.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8D306097-492E-BA4E-9E58-4DF90F343CD1}"/>
              </a:ext>
            </a:extLst>
          </p:cNvPr>
          <p:cNvGrpSpPr/>
          <p:nvPr/>
        </p:nvGrpSpPr>
        <p:grpSpPr>
          <a:xfrm>
            <a:off x="1661452" y="2778112"/>
            <a:ext cx="4578564" cy="2322753"/>
            <a:chOff x="137452" y="3172993"/>
            <a:chExt cx="4578564" cy="2322753"/>
          </a:xfrm>
        </p:grpSpPr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9DFBC15B-B237-C549-AB63-527C2D54163E}"/>
                </a:ext>
              </a:extLst>
            </p:cNvPr>
            <p:cNvSpPr txBox="1"/>
            <p:nvPr/>
          </p:nvSpPr>
          <p:spPr>
            <a:xfrm>
              <a:off x="137452" y="3175809"/>
              <a:ext cx="2209334" cy="30777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latin typeface="Cambria" panose="02040503050406030204" pitchFamily="18" charset="0"/>
                </a:rPr>
                <a:t>FOCUS DI PROMOZIONE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4CBA4AF8-4E69-A649-8B22-CB248BE404DA}"/>
                </a:ext>
              </a:extLst>
            </p:cNvPr>
            <p:cNvSpPr txBox="1"/>
            <p:nvPr/>
          </p:nvSpPr>
          <p:spPr>
            <a:xfrm>
              <a:off x="2346786" y="3172993"/>
              <a:ext cx="2369230" cy="30777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latin typeface="Cambria" panose="02040503050406030204" pitchFamily="18" charset="0"/>
                </a:rPr>
                <a:t>FOCUS DI PREVENZIONE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40DE5EEC-57D9-9E40-9FEE-20BE55699CB2}"/>
                </a:ext>
              </a:extLst>
            </p:cNvPr>
            <p:cNvSpPr txBox="1"/>
            <p:nvPr/>
          </p:nvSpPr>
          <p:spPr>
            <a:xfrm>
              <a:off x="137452" y="3556754"/>
              <a:ext cx="2209334" cy="193899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latin typeface="Cambria" panose="02040503050406030204" pitchFamily="18" charset="0"/>
                </a:rPr>
                <a:t>Massimizzare gli esiti positivi;</a:t>
              </a:r>
            </a:p>
            <a:p>
              <a:endParaRPr lang="it-IT" sz="1200" dirty="0">
                <a:latin typeface="Cambria" panose="02040503050406030204" pitchFamily="18" charset="0"/>
              </a:endParaRPr>
            </a:p>
            <a:p>
              <a:r>
                <a:rPr lang="it-IT" sz="1200" dirty="0">
                  <a:latin typeface="Cambria" panose="02040503050406030204" pitchFamily="18" charset="0"/>
                </a:rPr>
                <a:t>speranza e conquista;</a:t>
              </a:r>
            </a:p>
            <a:p>
              <a:endParaRPr lang="it-IT" sz="1200" dirty="0">
                <a:latin typeface="Cambria" panose="02040503050406030204" pitchFamily="18" charset="0"/>
              </a:endParaRPr>
            </a:p>
            <a:p>
              <a:r>
                <a:rPr lang="it-IT" sz="1200" dirty="0">
                  <a:latin typeface="Cambria" panose="02040503050406030204" pitchFamily="18" charset="0"/>
                </a:rPr>
                <a:t>paura di perdere opportunità (errore di omissione</a:t>
              </a:r>
              <a:r>
                <a:rPr lang="it-IT" sz="1200" dirty="0" smtClean="0">
                  <a:latin typeface="Cambria" panose="02040503050406030204" pitchFamily="18" charset="0"/>
                </a:rPr>
                <a:t>).</a:t>
              </a:r>
            </a:p>
            <a:p>
              <a:r>
                <a:rPr lang="it-IT" sz="1200" dirty="0" smtClean="0">
                  <a:latin typeface="Cambria" panose="02040503050406030204" pitchFamily="18" charset="0"/>
                </a:rPr>
                <a:t>Scelgo un esame opzionale complesso ma in linea con le mie aspirazioni e vedo tutto come una sfida</a:t>
              </a:r>
              <a:endParaRPr lang="it-IT" sz="1200" dirty="0">
                <a:latin typeface="Cambria" panose="02040503050406030204" pitchFamily="18" charset="0"/>
              </a:endParaRP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0115E3D3-6F4F-1542-B3D8-CDB8B84BEFFE}"/>
                </a:ext>
              </a:extLst>
            </p:cNvPr>
            <p:cNvSpPr txBox="1"/>
            <p:nvPr/>
          </p:nvSpPr>
          <p:spPr>
            <a:xfrm>
              <a:off x="2346786" y="3556754"/>
              <a:ext cx="2369230" cy="175432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latin typeface="Cambria" panose="02040503050406030204" pitchFamily="18" charset="0"/>
                </a:rPr>
                <a:t>Minimizzare gli esiti negativi;</a:t>
              </a:r>
            </a:p>
            <a:p>
              <a:endParaRPr lang="it-IT" sz="1200" dirty="0">
                <a:latin typeface="Cambria" panose="02040503050406030204" pitchFamily="18" charset="0"/>
              </a:endParaRPr>
            </a:p>
            <a:p>
              <a:r>
                <a:rPr lang="it-IT" sz="1200" dirty="0">
                  <a:latin typeface="Cambria" panose="02040503050406030204" pitchFamily="18" charset="0"/>
                </a:rPr>
                <a:t>responsabilità e doveri;</a:t>
              </a:r>
            </a:p>
            <a:p>
              <a:endParaRPr lang="it-IT" sz="1200" dirty="0">
                <a:latin typeface="Cambria" panose="02040503050406030204" pitchFamily="18" charset="0"/>
              </a:endParaRPr>
            </a:p>
            <a:p>
              <a:r>
                <a:rPr lang="it-IT" sz="1200" dirty="0">
                  <a:latin typeface="Cambria" panose="02040503050406030204" pitchFamily="18" charset="0"/>
                </a:rPr>
                <a:t>paura di commettere errori (errore di commissione</a:t>
              </a:r>
              <a:r>
                <a:rPr lang="it-IT" sz="1200" dirty="0" smtClean="0">
                  <a:latin typeface="Cambria" panose="02040503050406030204" pitchFamily="18" charset="0"/>
                </a:rPr>
                <a:t>).</a:t>
              </a:r>
              <a:r>
                <a:rPr lang="it-IT" sz="1200" dirty="0" smtClean="0">
                  <a:latin typeface="Cambria" panose="02040503050406030204" pitchFamily="18" charset="0"/>
                </a:rPr>
                <a:t> Scelgo l’esame più semplice per paura di un insuccesso</a:t>
              </a:r>
            </a:p>
            <a:p>
              <a:endParaRPr lang="it-IT" sz="1200" dirty="0">
                <a:latin typeface="Cambria" panose="02040503050406030204" pitchFamily="18" charset="0"/>
              </a:endParaRPr>
            </a:p>
          </p:txBody>
        </p:sp>
      </p:grp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18CED70-70DA-B948-B449-6A8D1B2CB19F}"/>
              </a:ext>
            </a:extLst>
          </p:cNvPr>
          <p:cNvSpPr txBox="1"/>
          <p:nvPr/>
        </p:nvSpPr>
        <p:spPr>
          <a:xfrm>
            <a:off x="6312024" y="3187422"/>
            <a:ext cx="4290532" cy="73866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ambria" panose="02040503050406030204" pitchFamily="18" charset="0"/>
              </a:rPr>
              <a:t>Tali sistemi rappresentano degli </a:t>
            </a:r>
            <a:r>
              <a:rPr lang="it-IT" sz="1400" b="1" dirty="0">
                <a:latin typeface="Cambria" panose="02040503050406030204" pitchFamily="18" charset="0"/>
              </a:rPr>
              <a:t>ORIENTAMENTI ABITUALI </a:t>
            </a:r>
            <a:r>
              <a:rPr lang="it-IT" sz="1400" dirty="0">
                <a:latin typeface="Cambria" panose="02040503050406030204" pitchFamily="18" charset="0"/>
              </a:rPr>
              <a:t>che le persone sviluppano sin dall’infanzia nell’esperienza di accudimento con i genitori.</a:t>
            </a:r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6565D50E-4815-8D4B-8C44-3B0AA7607715}"/>
              </a:ext>
            </a:extLst>
          </p:cNvPr>
          <p:cNvGrpSpPr/>
          <p:nvPr/>
        </p:nvGrpSpPr>
        <p:grpSpPr>
          <a:xfrm>
            <a:off x="4902971" y="4987020"/>
            <a:ext cx="5623547" cy="938720"/>
            <a:chOff x="137458" y="2730834"/>
            <a:chExt cx="5623547" cy="181448"/>
          </a:xfrm>
        </p:grpSpPr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36887EE1-10C1-AB48-8814-798971F85E7E}"/>
                </a:ext>
              </a:extLst>
            </p:cNvPr>
            <p:cNvSpPr txBox="1"/>
            <p:nvPr/>
          </p:nvSpPr>
          <p:spPr>
            <a:xfrm>
              <a:off x="137458" y="2730834"/>
              <a:ext cx="2706344" cy="11600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100" dirty="0" smtClean="0">
                  <a:latin typeface="Cambria" panose="02040503050406030204" pitchFamily="18" charset="0"/>
                </a:rPr>
                <a:t>La complementarietà in una coppia sembra essere associata a maggior benessere</a:t>
              </a:r>
            </a:p>
          </p:txBody>
        </p: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69A07241-6C79-B04A-BA22-91BB3178AECB}"/>
                </a:ext>
              </a:extLst>
            </p:cNvPr>
            <p:cNvSpPr txBox="1"/>
            <p:nvPr/>
          </p:nvSpPr>
          <p:spPr>
            <a:xfrm>
              <a:off x="3054661" y="2730834"/>
              <a:ext cx="2706344" cy="18144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100" dirty="0" smtClean="0">
                  <a:latin typeface="Cambria" panose="02040503050406030204" pitchFamily="18" charset="0"/>
                </a:rPr>
                <a:t>Nella discriminazione chi ha un focus di promozione  può avere emozioni negative meno intense e si attiva di più mentre chi è focalizzato sulla prevenzione può provare rabbia e inasprire  le relazioni</a:t>
              </a:r>
              <a:endParaRPr lang="it-IT" sz="1100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340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3" y="590428"/>
            <a:ext cx="6810811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Mindfulness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6B08D03E-3BD8-F04D-8788-240FB0742621}"/>
              </a:ext>
            </a:extLst>
          </p:cNvPr>
          <p:cNvSpPr txBox="1"/>
          <p:nvPr/>
        </p:nvSpPr>
        <p:spPr>
          <a:xfrm>
            <a:off x="1661452" y="1556793"/>
            <a:ext cx="8683020" cy="646331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Cambria" panose="02040503050406030204" pitchFamily="18" charset="0"/>
              </a:rPr>
              <a:t>La mindfulness è una </a:t>
            </a:r>
            <a:r>
              <a:rPr lang="it-IT" b="1" dirty="0">
                <a:latin typeface="Cambria" panose="02040503050406030204" pitchFamily="18" charset="0"/>
              </a:rPr>
              <a:t>strategia di regolazione emotiva</a:t>
            </a:r>
            <a:r>
              <a:rPr lang="it-IT" dirty="0">
                <a:latin typeface="Cambria" panose="02040503050406030204" pitchFamily="18" charset="0"/>
              </a:rPr>
              <a:t>, intesa come un costrutto psicologico volto a favorire la comprensione del comportamento intra e interpersonale. 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B7AF455F-72BC-7340-BA37-599DEB2CE495}"/>
              </a:ext>
            </a:extLst>
          </p:cNvPr>
          <p:cNvSpPr txBox="1"/>
          <p:nvPr/>
        </p:nvSpPr>
        <p:spPr>
          <a:xfrm>
            <a:off x="1652572" y="2564905"/>
            <a:ext cx="8691900" cy="646331"/>
          </a:xfrm>
          <a:prstGeom prst="rect">
            <a:avLst/>
          </a:prstGeom>
          <a:noFill/>
          <a:ln w="635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Cambria" panose="02040503050406030204" pitchFamily="18" charset="0"/>
              </a:rPr>
              <a:t>La mindfulness significa </a:t>
            </a:r>
            <a:r>
              <a:rPr lang="it-IT" b="1" dirty="0">
                <a:solidFill>
                  <a:srgbClr val="C00000"/>
                </a:solidFill>
                <a:latin typeface="Cambria" panose="02040503050406030204" pitchFamily="18" charset="0"/>
              </a:rPr>
              <a:t>prestare attenzione</a:t>
            </a:r>
            <a:r>
              <a:rPr lang="it-IT" dirty="0">
                <a:latin typeface="Cambria" panose="02040503050406030204" pitchFamily="18" charset="0"/>
              </a:rPr>
              <a:t>: (a) con </a:t>
            </a:r>
            <a:r>
              <a:rPr lang="it-IT" b="1" dirty="0">
                <a:latin typeface="Cambria" panose="02040503050406030204" pitchFamily="18" charset="0"/>
              </a:rPr>
              <a:t>INTENZIONE</a:t>
            </a:r>
            <a:r>
              <a:rPr lang="it-IT" dirty="0">
                <a:latin typeface="Cambria" panose="02040503050406030204" pitchFamily="18" charset="0"/>
              </a:rPr>
              <a:t>, (b) al </a:t>
            </a:r>
            <a:r>
              <a:rPr lang="it-IT" b="1" dirty="0">
                <a:latin typeface="Cambria" panose="02040503050406030204" pitchFamily="18" charset="0"/>
              </a:rPr>
              <a:t>MOMENTO PRESENTE</a:t>
            </a:r>
            <a:r>
              <a:rPr lang="it-IT" dirty="0">
                <a:latin typeface="Cambria" panose="02040503050406030204" pitchFamily="18" charset="0"/>
              </a:rPr>
              <a:t> e (c) in modo </a:t>
            </a:r>
            <a:r>
              <a:rPr lang="it-IT" b="1" dirty="0">
                <a:latin typeface="Cambria" panose="02040503050406030204" pitchFamily="18" charset="0"/>
              </a:rPr>
              <a:t>NON GIUDICANTE</a:t>
            </a:r>
            <a:r>
              <a:rPr lang="it-IT" dirty="0">
                <a:latin typeface="Cambria" panose="02040503050406030204" pitchFamily="18" charset="0"/>
              </a:rPr>
              <a:t>.  </a:t>
            </a:r>
          </a:p>
        </p:txBody>
      </p: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3DE9CF93-9FE1-E640-8D7F-01F899398CD9}"/>
              </a:ext>
            </a:extLst>
          </p:cNvPr>
          <p:cNvGrpSpPr/>
          <p:nvPr/>
        </p:nvGrpSpPr>
        <p:grpSpPr>
          <a:xfrm>
            <a:off x="1668348" y="3628763"/>
            <a:ext cx="8503846" cy="1384995"/>
            <a:chOff x="144348" y="3466743"/>
            <a:chExt cx="8503846" cy="1384995"/>
          </a:xfrm>
        </p:grpSpPr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BDDAABAD-0D3C-104B-874C-FA043312705D}"/>
                </a:ext>
              </a:extLst>
            </p:cNvPr>
            <p:cNvSpPr txBox="1"/>
            <p:nvPr/>
          </p:nvSpPr>
          <p:spPr>
            <a:xfrm>
              <a:off x="144348" y="3466743"/>
              <a:ext cx="4067612" cy="1384995"/>
            </a:xfrm>
            <a:prstGeom prst="rect">
              <a:avLst/>
            </a:prstGeom>
            <a:noFill/>
            <a:ln w="6350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Secondo James [1980], la mente non rappresenta un «oggetto» ma un «processo» con degli attributi:</a:t>
              </a:r>
            </a:p>
            <a:p>
              <a:pPr marL="285750" indent="-285750">
                <a:buFontTx/>
                <a:buChar char="-"/>
              </a:pPr>
              <a:r>
                <a:rPr lang="it-IT" sz="1400" dirty="0">
                  <a:latin typeface="Cambria" panose="02040503050406030204" pitchFamily="18" charset="0"/>
                </a:rPr>
                <a:t>l’essere personale;</a:t>
              </a:r>
            </a:p>
            <a:p>
              <a:pPr marL="285750" indent="-285750">
                <a:buFontTx/>
                <a:buChar char="-"/>
              </a:pPr>
              <a:r>
                <a:rPr lang="it-IT" sz="1400" dirty="0">
                  <a:latin typeface="Cambria" panose="02040503050406030204" pitchFamily="18" charset="0"/>
                </a:rPr>
                <a:t>l’essere mutevole;</a:t>
              </a:r>
            </a:p>
            <a:p>
              <a:pPr marL="285750" indent="-285750">
                <a:buFontTx/>
                <a:buChar char="-"/>
              </a:pPr>
              <a:r>
                <a:rPr lang="it-IT" sz="1400" dirty="0">
                  <a:latin typeface="Cambria" panose="02040503050406030204" pitchFamily="18" charset="0"/>
                </a:rPr>
                <a:t>la continuità;</a:t>
              </a:r>
            </a:p>
            <a:p>
              <a:pPr marL="285750" indent="-285750">
                <a:buFontTx/>
                <a:buChar char="-"/>
              </a:pPr>
              <a:r>
                <a:rPr lang="it-IT" sz="1400" dirty="0">
                  <a:latin typeface="Cambria" panose="02040503050406030204" pitchFamily="18" charset="0"/>
                </a:rPr>
                <a:t>la selettività.</a:t>
              </a:r>
            </a:p>
          </p:txBody>
        </p:sp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06C7DF8C-699C-EA47-8EF1-C1A6CC47DDA1}"/>
                </a:ext>
              </a:extLst>
            </p:cNvPr>
            <p:cNvSpPr txBox="1"/>
            <p:nvPr/>
          </p:nvSpPr>
          <p:spPr>
            <a:xfrm>
              <a:off x="4677410" y="3824461"/>
              <a:ext cx="3970784" cy="738664"/>
            </a:xfrm>
            <a:prstGeom prst="rect">
              <a:avLst/>
            </a:prstGeom>
            <a:noFill/>
            <a:ln w="6350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Attraverso la mindfulness, il Sé può aumentare la </a:t>
              </a:r>
              <a:r>
                <a:rPr lang="it-IT" sz="1400" b="1" dirty="0">
                  <a:latin typeface="Cambria" panose="02040503050406030204" pitchFamily="18" charset="0"/>
                </a:rPr>
                <a:t>consapevolezza del proprio funzionamento</a:t>
              </a:r>
              <a:r>
                <a:rPr lang="it-IT" sz="1400" dirty="0">
                  <a:latin typeface="Cambria" panose="02040503050406030204" pitchFamily="18" charset="0"/>
                </a:rPr>
                <a:t>, aumentandone efficacia ed efficienza. </a:t>
              </a:r>
            </a:p>
          </p:txBody>
        </p:sp>
        <p:cxnSp>
          <p:nvCxnSpPr>
            <p:cNvPr id="28" name="Connettore 2 27">
              <a:extLst>
                <a:ext uri="{FF2B5EF4-FFF2-40B4-BE49-F238E27FC236}">
                  <a16:creationId xmlns:a16="http://schemas.microsoft.com/office/drawing/2014/main" id="{26D803AD-A8B8-374B-870E-B8F915237883}"/>
                </a:ext>
              </a:extLst>
            </p:cNvPr>
            <p:cNvCxnSpPr>
              <a:cxnSpLocks/>
              <a:stCxn id="24" idx="3"/>
              <a:endCxn id="26" idx="1"/>
            </p:cNvCxnSpPr>
            <p:nvPr/>
          </p:nvCxnSpPr>
          <p:spPr>
            <a:xfrm>
              <a:off x="4211960" y="4159241"/>
              <a:ext cx="465450" cy="345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996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3" y="554334"/>
            <a:ext cx="6810811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 origini e le funzioni del Sé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F71FE0E6-43B3-3645-AE58-9907036B9CEF}"/>
              </a:ext>
            </a:extLst>
          </p:cNvPr>
          <p:cNvGrpSpPr/>
          <p:nvPr/>
        </p:nvGrpSpPr>
        <p:grpSpPr>
          <a:xfrm>
            <a:off x="2957596" y="1764139"/>
            <a:ext cx="6954828" cy="400110"/>
            <a:chOff x="95392" y="1762695"/>
            <a:chExt cx="6954828" cy="400110"/>
          </a:xfrm>
        </p:grpSpPr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B00C0187-B877-534A-ABA2-EF1BE407F6D2}"/>
                </a:ext>
              </a:extLst>
            </p:cNvPr>
            <p:cNvSpPr txBox="1"/>
            <p:nvPr/>
          </p:nvSpPr>
          <p:spPr>
            <a:xfrm>
              <a:off x="95392" y="1762695"/>
              <a:ext cx="2058284" cy="40011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2000" dirty="0">
                  <a:latin typeface="Cambria" panose="02040503050406030204" pitchFamily="18" charset="0"/>
                </a:rPr>
                <a:t>WILLIAM </a:t>
              </a:r>
              <a:r>
                <a:rPr lang="it-IT" sz="2000" b="1" dirty="0">
                  <a:latin typeface="Cambria" panose="02040503050406030204" pitchFamily="18" charset="0"/>
                </a:rPr>
                <a:t>JAMES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DCF2414E-2703-0141-AACC-9FFB9DE85C14}"/>
                </a:ext>
              </a:extLst>
            </p:cNvPr>
            <p:cNvSpPr txBox="1"/>
            <p:nvPr/>
          </p:nvSpPr>
          <p:spPr>
            <a:xfrm>
              <a:off x="4025884" y="1762695"/>
              <a:ext cx="3024336" cy="40011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2000" dirty="0">
                  <a:latin typeface="Cambria" panose="02040503050406030204" pitchFamily="18" charset="0"/>
                </a:rPr>
                <a:t>GEORGE HERBERT </a:t>
              </a:r>
              <a:r>
                <a:rPr lang="it-IT" sz="2000" b="1" dirty="0">
                  <a:latin typeface="Cambria" panose="02040503050406030204" pitchFamily="18" charset="0"/>
                </a:rPr>
                <a:t>MEAD</a:t>
              </a:r>
            </a:p>
          </p:txBody>
        </p:sp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68D81B7D-EB5E-5144-8907-74A3DE2ED04C}"/>
              </a:ext>
            </a:extLst>
          </p:cNvPr>
          <p:cNvGrpSpPr/>
          <p:nvPr/>
        </p:nvGrpSpPr>
        <p:grpSpPr>
          <a:xfrm>
            <a:off x="1661452" y="2420888"/>
            <a:ext cx="8827036" cy="3539430"/>
            <a:chOff x="137452" y="2320270"/>
            <a:chExt cx="8827036" cy="3539430"/>
          </a:xfrm>
        </p:grpSpPr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DA734522-A83D-504E-B431-EAF225AA9D2E}"/>
                </a:ext>
              </a:extLst>
            </p:cNvPr>
            <p:cNvSpPr txBox="1"/>
            <p:nvPr/>
          </p:nvSpPr>
          <p:spPr>
            <a:xfrm>
              <a:off x="137452" y="2320270"/>
              <a:ext cx="4938604" cy="3539430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L’esperienza che facciamo di noi stessi come </a:t>
              </a:r>
              <a:r>
                <a:rPr lang="it-IT" sz="1400" b="1" dirty="0">
                  <a:latin typeface="Cambria" panose="02040503050406030204" pitchFamily="18" charset="0"/>
                </a:rPr>
                <a:t>attori sociali </a:t>
              </a:r>
              <a:r>
                <a:rPr lang="it-IT" sz="1400" dirty="0">
                  <a:latin typeface="Cambria" panose="02040503050406030204" pitchFamily="18" charset="0"/>
                </a:rPr>
                <a:t>permette di costruirci la nostra identità;</a:t>
              </a:r>
            </a:p>
            <a:p>
              <a:endParaRPr lang="it-IT" sz="1400" dirty="0">
                <a:latin typeface="Cambria" panose="02040503050406030204" pitchFamily="18" charset="0"/>
              </a:endParaRPr>
            </a:p>
            <a:p>
              <a:r>
                <a:rPr lang="it-IT" sz="1400" dirty="0">
                  <a:latin typeface="Cambria" panose="02040503050406030204" pitchFamily="18" charset="0"/>
                </a:rPr>
                <a:t>Il processo di acquisizione di consapevolezza del Sé si sviluppa attraverso la </a:t>
              </a:r>
              <a:r>
                <a:rPr lang="it-IT" sz="1400" b="1" dirty="0">
                  <a:latin typeface="Cambria" panose="02040503050406030204" pitchFamily="18" charset="0"/>
                </a:rPr>
                <a:t>relazione con gli altri </a:t>
              </a:r>
              <a:r>
                <a:rPr lang="it-IT" sz="1400" dirty="0">
                  <a:latin typeface="Cambria" panose="02040503050406030204" pitchFamily="18" charset="0"/>
                </a:rPr>
                <a:t>ed è continuamente soggetta a variazioni;</a:t>
              </a:r>
            </a:p>
            <a:p>
              <a:pPr marL="285750" indent="-285750">
                <a:buFontTx/>
                <a:buChar char="-"/>
              </a:pPr>
              <a:endParaRPr lang="it-IT" sz="1400" dirty="0">
                <a:latin typeface="Cambria" panose="02040503050406030204" pitchFamily="18" charset="0"/>
              </a:endParaRPr>
            </a:p>
            <a:p>
              <a:r>
                <a:rPr lang="it-IT" sz="1400" dirty="0">
                  <a:latin typeface="Cambria" panose="02040503050406030204" pitchFamily="18" charset="0"/>
                </a:rPr>
                <a:t>Le variazioni scaturiscono dai </a:t>
              </a:r>
              <a:r>
                <a:rPr lang="it-IT" sz="1400" b="1" dirty="0">
                  <a:latin typeface="Cambria" panose="02040503050406030204" pitchFamily="18" charset="0"/>
                </a:rPr>
                <a:t>feedback</a:t>
              </a:r>
              <a:r>
                <a:rPr lang="it-IT" sz="1400" dirty="0">
                  <a:latin typeface="Cambria" panose="02040503050406030204" pitchFamily="18" charset="0"/>
                </a:rPr>
                <a:t> ricevuti durante le interazioni sociali.</a:t>
              </a:r>
            </a:p>
            <a:p>
              <a:endParaRPr lang="it-IT" sz="1400" dirty="0">
                <a:latin typeface="Cambria" panose="02040503050406030204" pitchFamily="18" charset="0"/>
              </a:endParaRPr>
            </a:p>
            <a:p>
              <a:pPr lvl="1"/>
              <a:r>
                <a:rPr lang="it-IT" sz="1400" b="1" dirty="0">
                  <a:latin typeface="Cambria" panose="02040503050406030204" pitchFamily="18" charset="0"/>
                </a:rPr>
                <a:t>Feedback positivi </a:t>
              </a:r>
              <a:r>
                <a:rPr lang="it-IT" sz="1400" dirty="0">
                  <a:latin typeface="Cambria" panose="02040503050406030204" pitchFamily="18" charset="0"/>
                </a:rPr>
                <a:t>= corroborano le nostre risorse e permettono di costruire nuove esperienze su di esse;</a:t>
              </a:r>
            </a:p>
            <a:p>
              <a:pPr lvl="1"/>
              <a:r>
                <a:rPr lang="it-IT" sz="1400" b="1" dirty="0">
                  <a:latin typeface="Cambria" panose="02040503050406030204" pitchFamily="18" charset="0"/>
                </a:rPr>
                <a:t>Feedback negativi </a:t>
              </a:r>
              <a:r>
                <a:rPr lang="it-IT" sz="1400" dirty="0">
                  <a:latin typeface="Cambria" panose="02040503050406030204" pitchFamily="18" charset="0"/>
                </a:rPr>
                <a:t>= incrementano la consapevolezza degli aspetti poco funzionali di sé e permettono di autoregolare la condotta, in un processo di adattamento all’ambiente in cui viviamo.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13453D7B-542A-E24A-8E7F-6C71A631E87D}"/>
                </a:ext>
              </a:extLst>
            </p:cNvPr>
            <p:cNvSpPr txBox="1"/>
            <p:nvPr/>
          </p:nvSpPr>
          <p:spPr>
            <a:xfrm>
              <a:off x="5156249" y="2320270"/>
              <a:ext cx="3808239" cy="2031325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Il processo di acquisizione del Sé è legato </a:t>
              </a:r>
              <a:r>
                <a:rPr lang="it-IT" sz="1400" b="1" dirty="0">
                  <a:latin typeface="Cambria" panose="02040503050406030204" pitchFamily="18" charset="0"/>
                </a:rPr>
                <a:t>all’interazione sociale e alla capacità degli esseri umani di utilizzare simboli </a:t>
              </a:r>
              <a:r>
                <a:rPr lang="it-IT" sz="1400" dirty="0">
                  <a:latin typeface="Cambria" panose="02040503050406030204" pitchFamily="18" charset="0"/>
                </a:rPr>
                <a:t>e, quindi, allo sviluppo del linguaggio.</a:t>
              </a:r>
            </a:p>
            <a:p>
              <a:endParaRPr lang="it-IT" sz="1400" dirty="0">
                <a:latin typeface="Cambria" panose="02040503050406030204" pitchFamily="18" charset="0"/>
              </a:endParaRPr>
            </a:p>
            <a:p>
              <a:r>
                <a:rPr lang="it-IT" sz="1400" dirty="0">
                  <a:latin typeface="Cambria" panose="02040503050406030204" pitchFamily="18" charset="0"/>
                </a:rPr>
                <a:t>Il </a:t>
              </a:r>
              <a:r>
                <a:rPr lang="it-IT" sz="1400" b="1" dirty="0">
                  <a:latin typeface="Cambria" panose="02040503050406030204" pitchFamily="18" charset="0"/>
                </a:rPr>
                <a:t>GIOCO</a:t>
              </a:r>
              <a:r>
                <a:rPr lang="it-IT" sz="1400" dirty="0">
                  <a:latin typeface="Cambria" panose="02040503050406030204" pitchFamily="18" charset="0"/>
                </a:rPr>
                <a:t> permette all’individuo di vedere se stesso dal punto di vista degli altri e acquisire la prospettiva </a:t>
              </a:r>
              <a:r>
                <a:rPr lang="it-IT" sz="1400" b="1" dirty="0">
                  <a:latin typeface="Cambria" panose="02040503050406030204" pitchFamily="18" charset="0"/>
                </a:rPr>
                <a:t>dell’altro generalizzato </a:t>
              </a:r>
              <a:r>
                <a:rPr lang="it-IT" sz="1400" dirty="0">
                  <a:latin typeface="Cambria" panose="02040503050406030204" pitchFamily="18" charset="0"/>
                </a:rPr>
                <a:t>(ultima tappa dello sviluppo del Sé).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710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404440"/>
            <a:ext cx="8523457" cy="6392590"/>
          </a:xfrm>
        </p:spPr>
      </p:pic>
    </p:spTree>
    <p:extLst>
      <p:ext uri="{BB962C8B-B14F-4D97-AF65-F5344CB8AC3E}">
        <p14:creationId xmlns:p14="http://schemas.microsoft.com/office/powerpoint/2010/main" val="3622245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5A48543-467C-B24C-8237-8C473B3D4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FD66622-87A5-214E-94AB-D096C90A22CF}"/>
              </a:ext>
            </a:extLst>
          </p:cNvPr>
          <p:cNvSpPr txBox="1"/>
          <p:nvPr/>
        </p:nvSpPr>
        <p:spPr>
          <a:xfrm>
            <a:off x="1652572" y="1628800"/>
            <a:ext cx="8558228" cy="92333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Cambria" panose="02040503050406030204" pitchFamily="18" charset="0"/>
              </a:rPr>
              <a:t>Le emozioni coscienti del Sé sono quelle emozioni che permettendoci di essere consapevoli di noi stessi e del modo in cui ci confrontiamo e relazioniamo con gli altri, </a:t>
            </a:r>
            <a:r>
              <a:rPr lang="it-IT" b="1" dirty="0">
                <a:latin typeface="Cambria" panose="02040503050406030204" pitchFamily="18" charset="0"/>
              </a:rPr>
              <a:t>GUIDANO</a:t>
            </a:r>
            <a:r>
              <a:rPr lang="it-IT" dirty="0">
                <a:latin typeface="Cambria" panose="02040503050406030204" pitchFamily="18" charset="0"/>
              </a:rPr>
              <a:t> IL NOSTRO </a:t>
            </a:r>
            <a:r>
              <a:rPr lang="it-IT" b="1" dirty="0">
                <a:latin typeface="Cambria" panose="02040503050406030204" pitchFamily="18" charset="0"/>
              </a:rPr>
              <a:t>SISTEMA DI REGOLAZIONE DEL SÉ</a:t>
            </a:r>
            <a:r>
              <a:rPr lang="it-IT" dirty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4FD5AC1-B555-FE45-9F68-4C14D01F1B3F}"/>
              </a:ext>
            </a:extLst>
          </p:cNvPr>
          <p:cNvSpPr/>
          <p:nvPr/>
        </p:nvSpPr>
        <p:spPr>
          <a:xfrm>
            <a:off x="1661453" y="590428"/>
            <a:ext cx="6810811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 emozioni coscienti del Sé</a:t>
            </a: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A7010FF5-F44B-DE42-82EF-2B23DBD25D7A}"/>
              </a:ext>
            </a:extLst>
          </p:cNvPr>
          <p:cNvGrpSpPr/>
          <p:nvPr/>
        </p:nvGrpSpPr>
        <p:grpSpPr>
          <a:xfrm>
            <a:off x="1661452" y="3861049"/>
            <a:ext cx="3858484" cy="1601599"/>
            <a:chOff x="137452" y="3861048"/>
            <a:chExt cx="3858484" cy="1601599"/>
          </a:xfrm>
        </p:grpSpPr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DE753B0B-9EA8-C043-AAFB-DF56942009FE}"/>
                </a:ext>
              </a:extLst>
            </p:cNvPr>
            <p:cNvSpPr txBox="1"/>
            <p:nvPr/>
          </p:nvSpPr>
          <p:spPr>
            <a:xfrm>
              <a:off x="155347" y="3861048"/>
              <a:ext cx="3840589" cy="30777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latin typeface="Cambria" panose="02040503050406030204" pitchFamily="18" charset="0"/>
                </a:rPr>
                <a:t>EMOZIONI DI AUTOVALUTAZIONE</a:t>
              </a: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C057CAC5-DF64-E049-A259-EC8BCB645907}"/>
                </a:ext>
              </a:extLst>
            </p:cNvPr>
            <p:cNvSpPr txBox="1"/>
            <p:nvPr/>
          </p:nvSpPr>
          <p:spPr>
            <a:xfrm>
              <a:off x="137452" y="4293096"/>
              <a:ext cx="3858484" cy="1169551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Colpa</a:t>
              </a:r>
            </a:p>
            <a:p>
              <a:r>
                <a:rPr lang="it-IT" sz="1400" dirty="0">
                  <a:latin typeface="Cambria" panose="02040503050406030204" pitchFamily="18" charset="0"/>
                </a:rPr>
                <a:t>Rammarico</a:t>
              </a:r>
            </a:p>
            <a:p>
              <a:r>
                <a:rPr lang="it-IT" sz="1400" dirty="0">
                  <a:latin typeface="Cambria" panose="02040503050406030204" pitchFamily="18" charset="0"/>
                </a:rPr>
                <a:t>Vergogna</a:t>
              </a:r>
            </a:p>
            <a:p>
              <a:r>
                <a:rPr lang="it-IT" sz="1400" dirty="0">
                  <a:latin typeface="Cambria" panose="02040503050406030204" pitchFamily="18" charset="0"/>
                </a:rPr>
                <a:t>Imbarazzo</a:t>
              </a:r>
            </a:p>
            <a:p>
              <a:r>
                <a:rPr lang="it-IT" sz="1400" dirty="0">
                  <a:latin typeface="Cambria" panose="02040503050406030204" pitchFamily="18" charset="0"/>
                </a:rPr>
                <a:t>Orgoglio</a:t>
              </a:r>
            </a:p>
          </p:txBody>
        </p:sp>
      </p:grp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9D003E8-119E-7147-803D-BBBF6FA0A035}"/>
              </a:ext>
            </a:extLst>
          </p:cNvPr>
          <p:cNvSpPr txBox="1"/>
          <p:nvPr/>
        </p:nvSpPr>
        <p:spPr>
          <a:xfrm>
            <a:off x="1652572" y="2703120"/>
            <a:ext cx="8558228" cy="1077218"/>
          </a:xfrm>
          <a:prstGeom prst="rect">
            <a:avLst/>
          </a:prstGeom>
          <a:noFill/>
          <a:ln w="635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Definite «cognition dependent», si basano su delle </a:t>
            </a:r>
            <a:r>
              <a:rPr lang="it-IT" sz="1600" b="1" dirty="0">
                <a:latin typeface="Cambria" panose="02040503050406030204" pitchFamily="18" charset="0"/>
              </a:rPr>
              <a:t>abilità cognitive che emergono all’incirca dopo i due anni di vita </a:t>
            </a:r>
            <a:r>
              <a:rPr lang="it-IT" sz="1600" dirty="0">
                <a:latin typeface="Cambria" panose="02040503050406030204" pitchFamily="18" charset="0"/>
              </a:rPr>
              <a:t>e ne permettono la piena espressione solo dopo questa fase dello sviluppo. Queste emozioni </a:t>
            </a:r>
            <a:r>
              <a:rPr lang="it-IT" sz="1600" b="1" dirty="0">
                <a:latin typeface="Cambria" panose="02040503050406030204" pitchFamily="18" charset="0"/>
              </a:rPr>
              <a:t>si evolvono attraverso le relazioni con gli altri </a:t>
            </a:r>
            <a:r>
              <a:rPr lang="it-IT" sz="1600" dirty="0">
                <a:latin typeface="Cambria" panose="02040503050406030204" pitchFamily="18" charset="0"/>
              </a:rPr>
              <a:t>e ne regolano a loro volta la gestione delle relazioni interpersonali.</a:t>
            </a: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222BD80E-0A26-CF48-B630-19CCE5A4A007}"/>
              </a:ext>
            </a:extLst>
          </p:cNvPr>
          <p:cNvGrpSpPr/>
          <p:nvPr/>
        </p:nvGrpSpPr>
        <p:grpSpPr>
          <a:xfrm>
            <a:off x="1661452" y="3841303"/>
            <a:ext cx="8578032" cy="1621344"/>
            <a:chOff x="137452" y="3841303"/>
            <a:chExt cx="8578032" cy="1621344"/>
          </a:xfrm>
        </p:grpSpPr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434D4223-5904-6141-AF1C-6B00D8E61126}"/>
                </a:ext>
              </a:extLst>
            </p:cNvPr>
            <p:cNvSpPr txBox="1"/>
            <p:nvPr/>
          </p:nvSpPr>
          <p:spPr>
            <a:xfrm>
              <a:off x="155347" y="3861048"/>
              <a:ext cx="3840589" cy="30777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latin typeface="Cambria" panose="02040503050406030204" pitchFamily="18" charset="0"/>
                </a:rPr>
                <a:t>EMOZIONI DI AUTOVALUTAZIONE</a:t>
              </a: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FD88278B-3025-1143-A275-BF0322380945}"/>
                </a:ext>
              </a:extLst>
            </p:cNvPr>
            <p:cNvSpPr txBox="1"/>
            <p:nvPr/>
          </p:nvSpPr>
          <p:spPr>
            <a:xfrm>
              <a:off x="4179562" y="3841303"/>
              <a:ext cx="4535922" cy="30777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latin typeface="Cambria" panose="02040503050406030204" pitchFamily="18" charset="0"/>
                </a:rPr>
                <a:t>EMOZIONI SCATURITE DAL CONFRONTO SOCIALE</a:t>
              </a: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D243D6D7-B900-244D-A5A4-E9FD013C598C}"/>
                </a:ext>
              </a:extLst>
            </p:cNvPr>
            <p:cNvSpPr txBox="1"/>
            <p:nvPr/>
          </p:nvSpPr>
          <p:spPr>
            <a:xfrm>
              <a:off x="137452" y="4293096"/>
              <a:ext cx="3858484" cy="1169551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Colpa</a:t>
              </a:r>
            </a:p>
            <a:p>
              <a:r>
                <a:rPr lang="it-IT" sz="1400" dirty="0">
                  <a:latin typeface="Cambria" panose="02040503050406030204" pitchFamily="18" charset="0"/>
                </a:rPr>
                <a:t>Rammarico</a:t>
              </a:r>
            </a:p>
            <a:p>
              <a:r>
                <a:rPr lang="it-IT" sz="1400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Vergogna</a:t>
              </a:r>
            </a:p>
            <a:p>
              <a:r>
                <a:rPr lang="it-IT" sz="1400" dirty="0">
                  <a:latin typeface="Cambria" panose="02040503050406030204" pitchFamily="18" charset="0"/>
                </a:rPr>
                <a:t>Imbarazzo</a:t>
              </a:r>
              <a:endParaRPr lang="it-IT" sz="1400" b="1" dirty="0">
                <a:solidFill>
                  <a:srgbClr val="C00000"/>
                </a:solidFill>
                <a:latin typeface="Cambria" panose="02040503050406030204" pitchFamily="18" charset="0"/>
              </a:endParaRPr>
            </a:p>
            <a:p>
              <a:r>
                <a:rPr lang="it-IT" sz="1400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Orgoglio</a:t>
              </a: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721B4AD9-BB85-6F47-9C3F-5CE626B0CD44}"/>
                </a:ext>
              </a:extLst>
            </p:cNvPr>
            <p:cNvSpPr txBox="1"/>
            <p:nvPr/>
          </p:nvSpPr>
          <p:spPr>
            <a:xfrm>
              <a:off x="4208246" y="4293096"/>
              <a:ext cx="4478554" cy="52322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Invidia</a:t>
              </a:r>
            </a:p>
            <a:p>
              <a:r>
                <a:rPr lang="it-IT" sz="1400" b="1" dirty="0">
                  <a:latin typeface="Cambria" panose="02040503050406030204" pitchFamily="18" charset="0"/>
                </a:rPr>
                <a:t>Gelosia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099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5A48543-467C-B24C-8237-8C473B3D4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22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4FD5AC1-B555-FE45-9F68-4C14D01F1B3F}"/>
              </a:ext>
            </a:extLst>
          </p:cNvPr>
          <p:cNvSpPr/>
          <p:nvPr/>
        </p:nvSpPr>
        <p:spPr>
          <a:xfrm>
            <a:off x="1661453" y="590428"/>
            <a:ext cx="6810811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 emozioni coscienti del Sé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8FE4481-6186-FB46-8E8F-73B5E6568C8F}"/>
              </a:ext>
            </a:extLst>
          </p:cNvPr>
          <p:cNvSpPr txBox="1"/>
          <p:nvPr/>
        </p:nvSpPr>
        <p:spPr>
          <a:xfrm>
            <a:off x="1661453" y="1556792"/>
            <a:ext cx="8732823" cy="553998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COLPA</a:t>
            </a:r>
            <a:r>
              <a:rPr lang="it-IT" sz="1600" dirty="0">
                <a:latin typeface="Cambria" panose="02040503050406030204" pitchFamily="18" charset="0"/>
              </a:rPr>
              <a:t>: </a:t>
            </a:r>
            <a:r>
              <a:rPr lang="it-IT" sz="1400" dirty="0">
                <a:latin typeface="Cambria" panose="02040503050406030204" pitchFamily="18" charset="0"/>
              </a:rPr>
              <a:t>i sentimenti di colpa emergono quando ci si sente responsabili per aver</a:t>
            </a:r>
            <a:r>
              <a:rPr lang="it-IT" sz="1400" b="1" dirty="0">
                <a:latin typeface="Cambria" panose="02040503050406030204" pitchFamily="18" charset="0"/>
              </a:rPr>
              <a:t> violato delle norme sociali </a:t>
            </a:r>
            <a:r>
              <a:rPr lang="it-IT" sz="1400" dirty="0">
                <a:latin typeface="Cambria" panose="02040503050406030204" pitchFamily="18" charset="0"/>
              </a:rPr>
              <a:t>e, allo stesso tempo, </a:t>
            </a:r>
            <a:r>
              <a:rPr lang="it-IT" sz="1400" b="1" dirty="0">
                <a:latin typeface="Cambria" panose="02040503050406030204" pitchFamily="18" charset="0"/>
              </a:rPr>
              <a:t>ci si sente in grado di poter controllare tale comportamento in futuro.</a:t>
            </a:r>
            <a:endParaRPr lang="it-IT" sz="1600" b="1" dirty="0">
              <a:latin typeface="Cambria" panose="02040503050406030204" pitchFamily="18" charset="0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4A35F7D9-0F41-EC47-B531-F097D12C8744}"/>
              </a:ext>
            </a:extLst>
          </p:cNvPr>
          <p:cNvSpPr txBox="1"/>
          <p:nvPr/>
        </p:nvSpPr>
        <p:spPr>
          <a:xfrm>
            <a:off x="1661453" y="2276873"/>
            <a:ext cx="8732823" cy="769441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VERGOGNA</a:t>
            </a:r>
            <a:r>
              <a:rPr lang="it-IT" sz="1600" dirty="0">
                <a:latin typeface="Cambria" panose="02040503050406030204" pitchFamily="18" charset="0"/>
              </a:rPr>
              <a:t>: </a:t>
            </a:r>
            <a:r>
              <a:rPr lang="it-IT" sz="1400" dirty="0">
                <a:latin typeface="Cambria" panose="02040503050406030204" pitchFamily="18" charset="0"/>
              </a:rPr>
              <a:t>i sentimenti di vergogna emergono quando ci si sente responsabili per aver</a:t>
            </a:r>
            <a:r>
              <a:rPr lang="it-IT" sz="1400" b="1" dirty="0">
                <a:latin typeface="Cambria" panose="02040503050406030204" pitchFamily="18" charset="0"/>
              </a:rPr>
              <a:t> violato delle norme sociali </a:t>
            </a:r>
            <a:r>
              <a:rPr lang="it-IT" sz="1400" dirty="0">
                <a:latin typeface="Cambria" panose="02040503050406030204" pitchFamily="18" charset="0"/>
              </a:rPr>
              <a:t>e, allo stesso tempo, </a:t>
            </a:r>
            <a:r>
              <a:rPr lang="it-IT" sz="1400" b="1" dirty="0">
                <a:latin typeface="Cambria" panose="02040503050406030204" pitchFamily="18" charset="0"/>
              </a:rPr>
              <a:t>si crede che tale violazione scaturisca da un aspetto del Sé che non può essere controllato e quindi modificato in futuro.</a:t>
            </a:r>
            <a:endParaRPr lang="it-IT" sz="1600" b="1" dirty="0">
              <a:latin typeface="Cambria" panose="02040503050406030204" pitchFamily="18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C566D2DA-9E30-3C44-B5FC-D689C78D2E19}"/>
              </a:ext>
            </a:extLst>
          </p:cNvPr>
          <p:cNvSpPr txBox="1"/>
          <p:nvPr/>
        </p:nvSpPr>
        <p:spPr>
          <a:xfrm>
            <a:off x="1662715" y="3212977"/>
            <a:ext cx="8732823" cy="769441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ORGOGLIO</a:t>
            </a:r>
            <a:r>
              <a:rPr lang="it-IT" sz="1600" dirty="0">
                <a:latin typeface="Cambria" panose="02040503050406030204" pitchFamily="18" charset="0"/>
              </a:rPr>
              <a:t>:</a:t>
            </a:r>
            <a:r>
              <a:rPr lang="it-IT" sz="1400" dirty="0">
                <a:latin typeface="Cambria" panose="02040503050406030204" pitchFamily="18" charset="0"/>
              </a:rPr>
              <a:t> emozione derivata da una </a:t>
            </a:r>
            <a:r>
              <a:rPr lang="it-IT" sz="1400" b="1" dirty="0">
                <a:latin typeface="Cambria" panose="02040503050406030204" pitchFamily="18" charset="0"/>
              </a:rPr>
              <a:t>valutazione positiva di Sé</a:t>
            </a:r>
            <a:r>
              <a:rPr lang="it-IT" sz="1400" dirty="0">
                <a:latin typeface="Cambria" panose="02040503050406030204" pitchFamily="18" charset="0"/>
              </a:rPr>
              <a:t>. Si distingue un </a:t>
            </a:r>
            <a:r>
              <a:rPr lang="it-IT" sz="1400" b="1" dirty="0">
                <a:latin typeface="Cambria" panose="02040503050406030204" pitchFamily="18" charset="0"/>
              </a:rPr>
              <a:t>orgoglio autentico</a:t>
            </a:r>
            <a:r>
              <a:rPr lang="it-IT" sz="1400" dirty="0">
                <a:latin typeface="Cambria" panose="02040503050406030204" pitchFamily="18" charset="0"/>
              </a:rPr>
              <a:t>, che indica il piacere di aver svolto accuratamente un lavoro, e un </a:t>
            </a:r>
            <a:r>
              <a:rPr lang="it-IT" sz="1400" b="1" dirty="0">
                <a:latin typeface="Cambria" panose="02040503050406030204" pitchFamily="18" charset="0"/>
              </a:rPr>
              <a:t>orgoglio arrogante (o arroganza) </a:t>
            </a:r>
            <a:r>
              <a:rPr lang="it-IT" sz="1400" dirty="0">
                <a:latin typeface="Cambria" panose="02040503050406030204" pitchFamily="18" charset="0"/>
              </a:rPr>
              <a:t>che indica la soddisfazione compiaciuta con se stessi in generale [Tracy e </a:t>
            </a:r>
            <a:r>
              <a:rPr lang="it-IT" sz="1400" dirty="0" err="1">
                <a:latin typeface="Cambria" panose="02040503050406030204" pitchFamily="18" charset="0"/>
              </a:rPr>
              <a:t>Robins</a:t>
            </a:r>
            <a:r>
              <a:rPr lang="it-IT" sz="1400" dirty="0">
                <a:latin typeface="Cambria" panose="02040503050406030204" pitchFamily="18" charset="0"/>
              </a:rPr>
              <a:t>, 2014].</a:t>
            </a:r>
            <a:r>
              <a:rPr lang="it-IT" sz="1400" b="1" dirty="0">
                <a:latin typeface="Cambria" panose="02040503050406030204" pitchFamily="18" charset="0"/>
              </a:rPr>
              <a:t> </a:t>
            </a:r>
            <a:endParaRPr lang="it-IT" sz="1600" b="1" dirty="0">
              <a:latin typeface="Cambria" panose="02040503050406030204" pitchFamily="18" charset="0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B0CEB91F-F733-174F-BD60-544BF4128466}"/>
              </a:ext>
            </a:extLst>
          </p:cNvPr>
          <p:cNvSpPr txBox="1"/>
          <p:nvPr/>
        </p:nvSpPr>
        <p:spPr>
          <a:xfrm>
            <a:off x="1661452" y="4149081"/>
            <a:ext cx="8732823" cy="769441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INVIDIA</a:t>
            </a:r>
            <a:r>
              <a:rPr lang="it-IT" sz="1600" dirty="0">
                <a:latin typeface="Cambria" panose="02040503050406030204" pitchFamily="18" charset="0"/>
              </a:rPr>
              <a:t>: </a:t>
            </a:r>
            <a:r>
              <a:rPr lang="it-IT" sz="1400" dirty="0">
                <a:latin typeface="Cambria" panose="02040503050406030204" pitchFamily="18" charset="0"/>
              </a:rPr>
              <a:t>emozione di comparazione sociale che scaturisce da un </a:t>
            </a:r>
            <a:r>
              <a:rPr lang="it-IT" sz="1400" b="1" dirty="0">
                <a:latin typeface="Cambria" panose="02040503050406030204" pitchFamily="18" charset="0"/>
              </a:rPr>
              <a:t>confronto tra l’individuo e un’altra persona </a:t>
            </a:r>
            <a:r>
              <a:rPr lang="it-IT" sz="1400" dirty="0">
                <a:latin typeface="Cambria" panose="02040503050406030204" pitchFamily="18" charset="0"/>
              </a:rPr>
              <a:t>che da luogo a un </a:t>
            </a:r>
            <a:r>
              <a:rPr lang="it-IT" sz="1400" b="1" dirty="0">
                <a:latin typeface="Cambria" panose="02040503050406030204" pitchFamily="18" charset="0"/>
              </a:rPr>
              <a:t>esito sfavorevole nei confronti del proprio Sé </a:t>
            </a:r>
            <a:r>
              <a:rPr lang="it-IT" sz="1400" dirty="0">
                <a:latin typeface="Cambria" panose="02040503050406030204" pitchFamily="18" charset="0"/>
              </a:rPr>
              <a:t>caratterizzato un sentimento negativo che genera un’impressione di </a:t>
            </a:r>
            <a:r>
              <a:rPr lang="it-IT" sz="1400" b="1" dirty="0">
                <a:latin typeface="Cambria" panose="02040503050406030204" pitchFamily="18" charset="0"/>
              </a:rPr>
              <a:t>inferiorità</a:t>
            </a:r>
            <a:r>
              <a:rPr lang="it-IT" sz="1400" dirty="0">
                <a:latin typeface="Cambria" panose="02040503050406030204" pitchFamily="18" charset="0"/>
              </a:rPr>
              <a:t>.</a:t>
            </a:r>
            <a:endParaRPr lang="it-IT" sz="1600" b="1" dirty="0">
              <a:latin typeface="Cambria" panose="02040503050406030204" pitchFamily="18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E8B02F06-3A28-2C47-AB3D-7D8D1E24CFA3}"/>
              </a:ext>
            </a:extLst>
          </p:cNvPr>
          <p:cNvSpPr txBox="1"/>
          <p:nvPr/>
        </p:nvSpPr>
        <p:spPr>
          <a:xfrm>
            <a:off x="1649326" y="5085185"/>
            <a:ext cx="8732823" cy="769441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GELOSIA</a:t>
            </a:r>
            <a:r>
              <a:rPr lang="it-IT" sz="1600" dirty="0">
                <a:latin typeface="Cambria" panose="02040503050406030204" pitchFamily="18" charset="0"/>
              </a:rPr>
              <a:t>: </a:t>
            </a:r>
            <a:r>
              <a:rPr lang="it-IT" sz="1400" dirty="0">
                <a:latin typeface="Cambria" panose="02040503050406030204" pitchFamily="18" charset="0"/>
              </a:rPr>
              <a:t>scaturisce dalla </a:t>
            </a:r>
            <a:r>
              <a:rPr lang="it-IT" sz="1400" b="1" dirty="0">
                <a:latin typeface="Cambria" panose="02040503050406030204" pitchFamily="18" charset="0"/>
              </a:rPr>
              <a:t>credenza che la propria relazione con un’altra persona sia minacciata da una terza</a:t>
            </a:r>
            <a:r>
              <a:rPr lang="it-IT" sz="1400" dirty="0">
                <a:latin typeface="Cambria" panose="02040503050406030204" pitchFamily="18" charset="0"/>
              </a:rPr>
              <a:t>. Nella misura in cui questa relazione è messa a repentaglio, la gelosia veicola un messaggio di minaccia per il proprio Sé ed è associata a sentimenti di </a:t>
            </a:r>
            <a:r>
              <a:rPr lang="it-IT" sz="1400" b="1" dirty="0">
                <a:latin typeface="Cambria" panose="02040503050406030204" pitchFamily="18" charset="0"/>
              </a:rPr>
              <a:t>ostilità, paura, rabbia e sospetto</a:t>
            </a:r>
            <a:endParaRPr lang="it-IT" sz="16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07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5A48543-467C-B24C-8237-8C473B3D4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23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4FD5AC1-B555-FE45-9F68-4C14D01F1B3F}"/>
              </a:ext>
            </a:extLst>
          </p:cNvPr>
          <p:cNvSpPr/>
          <p:nvPr/>
        </p:nvSpPr>
        <p:spPr>
          <a:xfrm>
            <a:off x="1661452" y="590428"/>
            <a:ext cx="760290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Teoria del confronto sociale [</a:t>
            </a:r>
            <a:r>
              <a:rPr lang="it-IT" sz="28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Festinger</a:t>
            </a:r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1954]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FC6CEE9-6C60-7448-8849-B98ED2B2029F}"/>
              </a:ext>
            </a:extLst>
          </p:cNvPr>
          <p:cNvSpPr txBox="1"/>
          <p:nvPr/>
        </p:nvSpPr>
        <p:spPr>
          <a:xfrm>
            <a:off x="1652572" y="1628801"/>
            <a:ext cx="8907924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Cambria" panose="02040503050406030204" pitchFamily="18" charset="0"/>
              </a:rPr>
              <a:t>Gli esseri umani riescono a </a:t>
            </a:r>
            <a:r>
              <a:rPr lang="it-IT" dirty="0" err="1">
                <a:latin typeface="Cambria" panose="02040503050406030204" pitchFamily="18" charset="0"/>
              </a:rPr>
              <a:t>autovalutarsi</a:t>
            </a:r>
            <a:r>
              <a:rPr lang="it-IT" dirty="0">
                <a:latin typeface="Cambria" panose="02040503050406030204" pitchFamily="18" charset="0"/>
              </a:rPr>
              <a:t> e a trarre fonte di ispirazione per nuovi obiettivi attraverso il </a:t>
            </a:r>
            <a:r>
              <a:rPr lang="it-IT" b="1" dirty="0">
                <a:latin typeface="Cambria" panose="02040503050406030204" pitchFamily="18" charset="0"/>
              </a:rPr>
              <a:t>confronto con i loro simili</a:t>
            </a:r>
            <a:r>
              <a:rPr lang="it-IT" dirty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E1AFB12-15C6-F949-9DBE-1DCD61A27165}"/>
              </a:ext>
            </a:extLst>
          </p:cNvPr>
          <p:cNvSpPr txBox="1"/>
          <p:nvPr/>
        </p:nvSpPr>
        <p:spPr>
          <a:xfrm>
            <a:off x="1661452" y="2466015"/>
            <a:ext cx="8899044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Cambria" panose="02040503050406030204" pitchFamily="18" charset="0"/>
              </a:rPr>
              <a:t>Tale confronto può dare luogo a </a:t>
            </a:r>
            <a:r>
              <a:rPr lang="it-IT" b="1" dirty="0">
                <a:latin typeface="Cambria" panose="02040503050406030204" pitchFamily="18" charset="0"/>
              </a:rPr>
              <a:t>sentimenti</a:t>
            </a:r>
            <a:r>
              <a:rPr lang="it-IT" dirty="0">
                <a:latin typeface="Cambria" panose="02040503050406030204" pitchFamily="18" charset="0"/>
              </a:rPr>
              <a:t> con una </a:t>
            </a:r>
            <a:r>
              <a:rPr lang="it-IT" b="1" dirty="0">
                <a:latin typeface="Cambria" panose="02040503050406030204" pitchFamily="18" charset="0"/>
              </a:rPr>
              <a:t>valenza positiva </a:t>
            </a:r>
            <a:r>
              <a:rPr lang="it-IT" dirty="0">
                <a:latin typeface="Cambria" panose="02040503050406030204" pitchFamily="18" charset="0"/>
              </a:rPr>
              <a:t>oppure con una </a:t>
            </a:r>
            <a:r>
              <a:rPr lang="it-IT" b="1" dirty="0">
                <a:latin typeface="Cambria" panose="02040503050406030204" pitchFamily="18" charset="0"/>
              </a:rPr>
              <a:t>valenza negativa</a:t>
            </a:r>
            <a:r>
              <a:rPr lang="it-IT" dirty="0">
                <a:latin typeface="Cambria" panose="02040503050406030204" pitchFamily="18" charset="0"/>
              </a:rPr>
              <a:t>.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A8E2207-2491-054A-B80D-0F132DA1C729}"/>
              </a:ext>
            </a:extLst>
          </p:cNvPr>
          <p:cNvSpPr txBox="1"/>
          <p:nvPr/>
        </p:nvSpPr>
        <p:spPr>
          <a:xfrm>
            <a:off x="1652572" y="3303229"/>
            <a:ext cx="8899044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Cambria" panose="02040503050406030204" pitchFamily="18" charset="0"/>
              </a:rPr>
              <a:t>I confronti assumono tanto </a:t>
            </a:r>
            <a:r>
              <a:rPr lang="it-IT" b="1" dirty="0">
                <a:latin typeface="Cambria" panose="02040503050406030204" pitchFamily="18" charset="0"/>
              </a:rPr>
              <a:t>più significato </a:t>
            </a:r>
            <a:r>
              <a:rPr lang="it-IT" dirty="0">
                <a:latin typeface="Cambria" panose="02040503050406030204" pitchFamily="18" charset="0"/>
              </a:rPr>
              <a:t>quanto più si esplicano tra persone appartenenti a </a:t>
            </a:r>
            <a:r>
              <a:rPr lang="it-IT" b="1" dirty="0">
                <a:latin typeface="Cambria" panose="02040503050406030204" pitchFamily="18" charset="0"/>
              </a:rPr>
              <a:t>categorie sociali simili</a:t>
            </a:r>
            <a:r>
              <a:rPr lang="it-IT" dirty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B89B64C-5341-7D4E-AD5A-2EC08C847151}"/>
              </a:ext>
            </a:extLst>
          </p:cNvPr>
          <p:cNvSpPr txBox="1"/>
          <p:nvPr/>
        </p:nvSpPr>
        <p:spPr>
          <a:xfrm>
            <a:off x="1626087" y="4140443"/>
            <a:ext cx="8907923" cy="120032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Cambria" panose="02040503050406030204" pitchFamily="18" charset="0"/>
              </a:rPr>
              <a:t>I confronti sociali rappresentano un mezzo per </a:t>
            </a:r>
            <a:r>
              <a:rPr lang="it-IT" b="1" dirty="0">
                <a:latin typeface="Cambria" panose="02040503050406030204" pitchFamily="18" charset="0"/>
              </a:rPr>
              <a:t>supportare la nostra autostima</a:t>
            </a:r>
            <a:r>
              <a:rPr lang="it-IT" dirty="0">
                <a:latin typeface="Cambria" panose="02040503050406030204" pitchFamily="18" charset="0"/>
              </a:rPr>
              <a:t>, oltre che per </a:t>
            </a:r>
            <a:r>
              <a:rPr lang="it-IT" b="1" dirty="0">
                <a:latin typeface="Cambria" panose="02040503050406030204" pitchFamily="18" charset="0"/>
              </a:rPr>
              <a:t>migliorarsi e avere una conoscenza più accurata di Sé </a:t>
            </a:r>
            <a:r>
              <a:rPr lang="it-IT" dirty="0">
                <a:latin typeface="Cambria" panose="02040503050406030204" pitchFamily="18" charset="0"/>
              </a:rPr>
              <a:t>[</a:t>
            </a:r>
            <a:r>
              <a:rPr lang="it-IT" dirty="0" err="1">
                <a:latin typeface="Cambria" panose="02040503050406030204" pitchFamily="18" charset="0"/>
              </a:rPr>
              <a:t>Festinger</a:t>
            </a:r>
            <a:r>
              <a:rPr lang="it-IT" dirty="0">
                <a:latin typeface="Cambria" panose="02040503050406030204" pitchFamily="18" charset="0"/>
              </a:rPr>
              <a:t>, 1954</a:t>
            </a:r>
            <a:r>
              <a:rPr lang="it-IT" dirty="0" smtClean="0">
                <a:latin typeface="Cambria" panose="02040503050406030204" pitchFamily="18" charset="0"/>
              </a:rPr>
              <a:t>]. L’autostima può avere aspetti positivi ma anche negativi (narcisismo, arroganza del Sé, falsa autostima nei propri confronti come nel caso del bullismo)</a:t>
            </a:r>
            <a:endParaRPr lang="it-IT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94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5A48543-467C-B24C-8237-8C473B3D4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24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4FD5AC1-B555-FE45-9F68-4C14D01F1B3F}"/>
              </a:ext>
            </a:extLst>
          </p:cNvPr>
          <p:cNvSpPr/>
          <p:nvPr/>
        </p:nvSpPr>
        <p:spPr>
          <a:xfrm>
            <a:off x="1661452" y="590428"/>
            <a:ext cx="760290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Teoria del confronto sociale [</a:t>
            </a:r>
            <a:r>
              <a:rPr lang="it-IT" sz="28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Festinger</a:t>
            </a:r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1954]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FC6CEE9-6C60-7448-8849-B98ED2B2029F}"/>
              </a:ext>
            </a:extLst>
          </p:cNvPr>
          <p:cNvSpPr txBox="1"/>
          <p:nvPr/>
        </p:nvSpPr>
        <p:spPr>
          <a:xfrm>
            <a:off x="1652572" y="1628800"/>
            <a:ext cx="8877976" cy="92333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Cambria" panose="02040503050406030204" pitchFamily="18" charset="0"/>
              </a:rPr>
              <a:t>Il confronto può essere fatto </a:t>
            </a:r>
            <a:r>
              <a:rPr lang="it-IT" b="1" dirty="0">
                <a:latin typeface="Cambria" panose="02040503050406030204" pitchFamily="18" charset="0"/>
              </a:rPr>
              <a:t>verso</a:t>
            </a:r>
            <a:r>
              <a:rPr lang="it-IT" dirty="0">
                <a:latin typeface="Cambria" panose="02040503050406030204" pitchFamily="18" charset="0"/>
              </a:rPr>
              <a:t> </a:t>
            </a:r>
            <a:r>
              <a:rPr lang="it-IT" b="1" dirty="0">
                <a:latin typeface="Cambria" panose="02040503050406030204" pitchFamily="18" charset="0"/>
              </a:rPr>
              <a:t>l’alto</a:t>
            </a:r>
            <a:r>
              <a:rPr lang="it-IT" dirty="0">
                <a:latin typeface="Cambria" panose="02040503050406030204" pitchFamily="18" charset="0"/>
              </a:rPr>
              <a:t> (con persone migliori di noi) oppure </a:t>
            </a:r>
            <a:r>
              <a:rPr lang="it-IT" b="1" dirty="0">
                <a:latin typeface="Cambria" panose="02040503050406030204" pitchFamily="18" charset="0"/>
              </a:rPr>
              <a:t>verso</a:t>
            </a:r>
            <a:r>
              <a:rPr lang="it-IT" dirty="0">
                <a:latin typeface="Cambria" panose="02040503050406030204" pitchFamily="18" charset="0"/>
              </a:rPr>
              <a:t> </a:t>
            </a:r>
            <a:r>
              <a:rPr lang="it-IT" b="1" dirty="0">
                <a:latin typeface="Cambria" panose="02040503050406030204" pitchFamily="18" charset="0"/>
              </a:rPr>
              <a:t>il</a:t>
            </a:r>
            <a:r>
              <a:rPr lang="it-IT" dirty="0">
                <a:latin typeface="Cambria" panose="02040503050406030204" pitchFamily="18" charset="0"/>
              </a:rPr>
              <a:t> </a:t>
            </a:r>
            <a:r>
              <a:rPr lang="it-IT" b="1" dirty="0">
                <a:latin typeface="Cambria" panose="02040503050406030204" pitchFamily="18" charset="0"/>
              </a:rPr>
              <a:t>basso</a:t>
            </a:r>
            <a:r>
              <a:rPr lang="it-IT" dirty="0">
                <a:latin typeface="Cambria" panose="02040503050406030204" pitchFamily="18" charset="0"/>
              </a:rPr>
              <a:t> (con persone peggiori di noi), o ancora, può essere un </a:t>
            </a:r>
            <a:r>
              <a:rPr lang="it-IT" b="1" dirty="0">
                <a:latin typeface="Cambria" panose="02040503050406030204" pitchFamily="18" charset="0"/>
              </a:rPr>
              <a:t>confronto orizzontale </a:t>
            </a:r>
            <a:r>
              <a:rPr lang="it-IT" dirty="0">
                <a:latin typeface="Cambria" panose="02040503050406030204" pitchFamily="18" charset="0"/>
              </a:rPr>
              <a:t>(con persone simili a noi).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3B9ECD92-57C4-0341-9307-E7873170B372}"/>
              </a:ext>
            </a:extLst>
          </p:cNvPr>
          <p:cNvGrpSpPr/>
          <p:nvPr/>
        </p:nvGrpSpPr>
        <p:grpSpPr>
          <a:xfrm>
            <a:off x="1661452" y="2930168"/>
            <a:ext cx="8869096" cy="1708160"/>
            <a:chOff x="137452" y="2930168"/>
            <a:chExt cx="8869096" cy="1708160"/>
          </a:xfrm>
        </p:grpSpPr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8CAB7FAB-4473-D142-A296-C6CF16B770FC}"/>
                </a:ext>
              </a:extLst>
            </p:cNvPr>
            <p:cNvSpPr txBox="1"/>
            <p:nvPr/>
          </p:nvSpPr>
          <p:spPr>
            <a:xfrm>
              <a:off x="137452" y="2930168"/>
              <a:ext cx="4172035" cy="17081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500" b="1" dirty="0">
                  <a:latin typeface="Cambria" panose="02040503050406030204" pitchFamily="18" charset="0"/>
                </a:rPr>
                <a:t>CONFRONTO VERSO L’ALTO</a:t>
              </a:r>
            </a:p>
            <a:p>
              <a:endParaRPr lang="it-IT" sz="1500" dirty="0">
                <a:latin typeface="Cambria" panose="02040503050406030204" pitchFamily="18" charset="0"/>
              </a:endParaRPr>
            </a:p>
            <a:p>
              <a:r>
                <a:rPr lang="it-IT" sz="1500" dirty="0">
                  <a:latin typeface="Cambria" panose="02040503050406030204" pitchFamily="18" charset="0"/>
                </a:rPr>
                <a:t>Può dar luogo a </a:t>
              </a:r>
              <a:r>
                <a:rPr lang="it-IT" sz="1500" b="1" dirty="0">
                  <a:latin typeface="Cambria" panose="02040503050406030204" pitchFamily="18" charset="0"/>
                </a:rPr>
                <a:t>sentimenti negativi</a:t>
              </a:r>
              <a:r>
                <a:rPr lang="it-IT" sz="1500" dirty="0">
                  <a:latin typeface="Cambria" panose="02040503050406030204" pitchFamily="18" charset="0"/>
                </a:rPr>
                <a:t>, perché portano alla consapevolezza del Sé i nostri </a:t>
              </a:r>
              <a:r>
                <a:rPr lang="it-IT" sz="1500" b="1" dirty="0">
                  <a:latin typeface="Cambria" panose="02040503050406030204" pitchFamily="18" charset="0"/>
                </a:rPr>
                <a:t>limiti</a:t>
              </a:r>
              <a:r>
                <a:rPr lang="it-IT" sz="1500" dirty="0">
                  <a:latin typeface="Cambria" panose="02040503050406030204" pitchFamily="18" charset="0"/>
                </a:rPr>
                <a:t> ma, allo stesso, tempo, potrebbero avere una funzione </a:t>
              </a:r>
              <a:r>
                <a:rPr lang="it-IT" sz="1500" b="1" dirty="0">
                  <a:latin typeface="Cambria" panose="02040503050406030204" pitchFamily="18" charset="0"/>
                </a:rPr>
                <a:t>motivazionale e sostenere l’auto-miglioramento</a:t>
              </a:r>
              <a:r>
                <a:rPr lang="it-IT" sz="1500" dirty="0">
                  <a:latin typeface="Cambria" panose="02040503050406030204" pitchFamily="18" charset="0"/>
                </a:rPr>
                <a:t>.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82BF40EE-2C9C-C24D-81E6-0CCE4F76C9A0}"/>
                </a:ext>
              </a:extLst>
            </p:cNvPr>
            <p:cNvSpPr txBox="1"/>
            <p:nvPr/>
          </p:nvSpPr>
          <p:spPr>
            <a:xfrm>
              <a:off x="4427984" y="2930168"/>
              <a:ext cx="4578564" cy="17081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500" b="1" dirty="0">
                  <a:latin typeface="Cambria" panose="02040503050406030204" pitchFamily="18" charset="0"/>
                </a:rPr>
                <a:t>CONFRONTO VERSO IL BASSO e ORIZZONTALE</a:t>
              </a:r>
            </a:p>
            <a:p>
              <a:endParaRPr lang="it-IT" sz="1500" dirty="0">
                <a:latin typeface="Cambria" panose="02040503050406030204" pitchFamily="18" charset="0"/>
              </a:endParaRPr>
            </a:p>
            <a:p>
              <a:r>
                <a:rPr lang="it-IT" sz="1500" dirty="0">
                  <a:latin typeface="Cambria" panose="02040503050406030204" pitchFamily="18" charset="0"/>
                </a:rPr>
                <a:t>Hanno uno </a:t>
              </a:r>
              <a:r>
                <a:rPr lang="it-IT" sz="1500" b="1" dirty="0">
                  <a:latin typeface="Cambria" panose="02040503050406030204" pitchFamily="18" charset="0"/>
                </a:rPr>
                <a:t>scopo difensivo </a:t>
              </a:r>
              <a:r>
                <a:rPr lang="it-IT" sz="1500" dirty="0">
                  <a:latin typeface="Cambria" panose="02040503050406030204" pitchFamily="18" charset="0"/>
                </a:rPr>
                <a:t>e permettono di </a:t>
              </a:r>
              <a:r>
                <a:rPr lang="it-IT" sz="1500" b="1" dirty="0">
                  <a:latin typeface="Cambria" panose="02040503050406030204" pitchFamily="18" charset="0"/>
                </a:rPr>
                <a:t>mantenere una buona autostima </a:t>
              </a:r>
              <a:r>
                <a:rPr lang="it-IT" sz="1500" dirty="0">
                  <a:latin typeface="Cambria" panose="02040503050406030204" pitchFamily="18" charset="0"/>
                </a:rPr>
                <a:t>e </a:t>
              </a:r>
              <a:r>
                <a:rPr lang="it-IT" sz="1500" b="1" dirty="0">
                  <a:latin typeface="Cambria" panose="02040503050406030204" pitchFamily="18" charset="0"/>
                </a:rPr>
                <a:t>proteggere il proprio Sé</a:t>
              </a:r>
              <a:r>
                <a:rPr lang="it-IT" sz="1500" dirty="0">
                  <a:latin typeface="Cambria" panose="02040503050406030204" pitchFamily="18" charset="0"/>
                </a:rPr>
                <a:t>. Tali confronti possono dar luogo a </a:t>
              </a:r>
              <a:r>
                <a:rPr lang="it-IT" sz="1500" b="1" dirty="0">
                  <a:latin typeface="Cambria" panose="02040503050406030204" pitchFamily="18" charset="0"/>
                </a:rPr>
                <a:t>sentimenti positivi</a:t>
              </a:r>
              <a:r>
                <a:rPr lang="it-IT" sz="1500" dirty="0">
                  <a:latin typeface="Cambria" panose="02040503050406030204" pitchFamily="18" charset="0"/>
                </a:rPr>
                <a:t>, </a:t>
              </a:r>
              <a:r>
                <a:rPr lang="it-IT" sz="1500" b="1" dirty="0">
                  <a:latin typeface="Cambria" panose="02040503050406030204" pitchFamily="18" charset="0"/>
                </a:rPr>
                <a:t>sostenendo l’umore e l’immagine positiva del Sé.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040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3" y="590428"/>
            <a:ext cx="6810811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 origini e le funzioni del Sé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C4A088E-3247-2D4E-98FC-86C39633D295}"/>
              </a:ext>
            </a:extLst>
          </p:cNvPr>
          <p:cNvSpPr txBox="1"/>
          <p:nvPr/>
        </p:nvSpPr>
        <p:spPr>
          <a:xfrm>
            <a:off x="1661452" y="1700809"/>
            <a:ext cx="8703794" cy="646331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latin typeface="Cambria" panose="02040503050406030204" pitchFamily="18" charset="0"/>
              </a:rPr>
              <a:t>Network cerebrale </a:t>
            </a:r>
            <a:r>
              <a:rPr lang="it-IT" dirty="0">
                <a:latin typeface="Cambria" panose="02040503050406030204" pitchFamily="18" charset="0"/>
              </a:rPr>
              <a:t>relativo agli aspetti associati al Sé: CORTECCIA PREFRONTALE ANTERIORE MEDIALE e CORTECCIA CINGOLATA POSTERIORE.</a:t>
            </a:r>
          </a:p>
        </p:txBody>
      </p: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9091A74F-3F91-104E-8DF4-69AEF35A3402}"/>
              </a:ext>
            </a:extLst>
          </p:cNvPr>
          <p:cNvGrpSpPr/>
          <p:nvPr/>
        </p:nvGrpSpPr>
        <p:grpSpPr>
          <a:xfrm>
            <a:off x="1661453" y="2541098"/>
            <a:ext cx="8428425" cy="3264167"/>
            <a:chOff x="137452" y="2541097"/>
            <a:chExt cx="8428425" cy="3264167"/>
          </a:xfrm>
        </p:grpSpPr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718E4E32-F27B-6543-9212-CF524931F010}"/>
                </a:ext>
              </a:extLst>
            </p:cNvPr>
            <p:cNvSpPr txBox="1"/>
            <p:nvPr/>
          </p:nvSpPr>
          <p:spPr>
            <a:xfrm>
              <a:off x="137452" y="2541097"/>
              <a:ext cx="2073003" cy="369332"/>
            </a:xfrm>
            <a:prstGeom prst="rect">
              <a:avLst/>
            </a:prstGeom>
            <a:noFill/>
            <a:ln w="22225">
              <a:solidFill>
                <a:schemeClr val="accent1">
                  <a:shade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latin typeface="Cambria" panose="02040503050406030204" pitchFamily="18" charset="0"/>
                </a:rPr>
                <a:t>FUNZIONI DEL SÉ:</a:t>
              </a:r>
            </a:p>
          </p:txBody>
        </p:sp>
        <p:grpSp>
          <p:nvGrpSpPr>
            <p:cNvPr id="19" name="Gruppo 18">
              <a:extLst>
                <a:ext uri="{FF2B5EF4-FFF2-40B4-BE49-F238E27FC236}">
                  <a16:creationId xmlns:a16="http://schemas.microsoft.com/office/drawing/2014/main" id="{60523C72-8306-1F44-B9F5-BD8A072C9435}"/>
                </a:ext>
              </a:extLst>
            </p:cNvPr>
            <p:cNvGrpSpPr/>
            <p:nvPr/>
          </p:nvGrpSpPr>
          <p:grpSpPr>
            <a:xfrm>
              <a:off x="2779985" y="3370905"/>
              <a:ext cx="3183629" cy="2434359"/>
              <a:chOff x="2771800" y="2859299"/>
              <a:chExt cx="3183629" cy="2434359"/>
            </a:xfrm>
          </p:grpSpPr>
          <p:sp>
            <p:nvSpPr>
              <p:cNvPr id="10" name="Ovale 9">
                <a:extLst>
                  <a:ext uri="{FF2B5EF4-FFF2-40B4-BE49-F238E27FC236}">
                    <a16:creationId xmlns:a16="http://schemas.microsoft.com/office/drawing/2014/main" id="{A04100CE-C69E-8D4F-9BD4-141ABA89F3EA}"/>
                  </a:ext>
                </a:extLst>
              </p:cNvPr>
              <p:cNvSpPr/>
              <p:nvPr/>
            </p:nvSpPr>
            <p:spPr>
              <a:xfrm>
                <a:off x="2771800" y="3637474"/>
                <a:ext cx="1656184" cy="1656184"/>
              </a:xfrm>
              <a:prstGeom prst="ellipse">
                <a:avLst/>
              </a:prstGeom>
              <a:solidFill>
                <a:schemeClr val="accent4">
                  <a:lumMod val="75000"/>
                  <a:alpha val="4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14" name="Ovale 13">
                <a:extLst>
                  <a:ext uri="{FF2B5EF4-FFF2-40B4-BE49-F238E27FC236}">
                    <a16:creationId xmlns:a16="http://schemas.microsoft.com/office/drawing/2014/main" id="{4B5178ED-3634-6A4E-AAD3-37E021434B7D}"/>
                  </a:ext>
                </a:extLst>
              </p:cNvPr>
              <p:cNvSpPr/>
              <p:nvPr/>
            </p:nvSpPr>
            <p:spPr>
              <a:xfrm>
                <a:off x="3514955" y="2859299"/>
                <a:ext cx="1656184" cy="1656184"/>
              </a:xfrm>
              <a:prstGeom prst="ellipse">
                <a:avLst/>
              </a:prstGeom>
              <a:solidFill>
                <a:schemeClr val="accent2">
                  <a:alpha val="4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15" name="Ovale 14">
                <a:extLst>
                  <a:ext uri="{FF2B5EF4-FFF2-40B4-BE49-F238E27FC236}">
                    <a16:creationId xmlns:a16="http://schemas.microsoft.com/office/drawing/2014/main" id="{AFCA1FDA-E5FD-AB4B-A164-0A8116C82F89}"/>
                  </a:ext>
                </a:extLst>
              </p:cNvPr>
              <p:cNvSpPr/>
              <p:nvPr/>
            </p:nvSpPr>
            <p:spPr>
              <a:xfrm>
                <a:off x="4299245" y="3637474"/>
                <a:ext cx="1656184" cy="1656184"/>
              </a:xfrm>
              <a:prstGeom prst="ellipse">
                <a:avLst/>
              </a:prstGeom>
              <a:solidFill>
                <a:schemeClr val="accent6">
                  <a:lumMod val="75000"/>
                  <a:alpha val="4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</p:grp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2F2056AA-48C3-8643-B6AB-66C8CE6ECDBC}"/>
                </a:ext>
              </a:extLst>
            </p:cNvPr>
            <p:cNvSpPr txBox="1"/>
            <p:nvPr/>
          </p:nvSpPr>
          <p:spPr>
            <a:xfrm>
              <a:off x="3243845" y="3001573"/>
              <a:ext cx="22147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latin typeface="Cambria" panose="02040503050406030204" pitchFamily="18" charset="0"/>
                </a:rPr>
                <a:t>AUTOCONOSCENZA</a:t>
              </a: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FC3E08A6-43A2-7847-9338-1856928148DB}"/>
                </a:ext>
              </a:extLst>
            </p:cNvPr>
            <p:cNvSpPr txBox="1"/>
            <p:nvPr/>
          </p:nvSpPr>
          <p:spPr>
            <a:xfrm>
              <a:off x="5980811" y="4293096"/>
              <a:ext cx="2585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latin typeface="Cambria" panose="02040503050406030204" pitchFamily="18" charset="0"/>
                </a:rPr>
                <a:t>SÉ INTERPERSONALE </a:t>
              </a:r>
            </a:p>
            <a:p>
              <a:r>
                <a:rPr lang="it-IT" dirty="0">
                  <a:latin typeface="Cambria" panose="02040503050406030204" pitchFamily="18" charset="0"/>
                </a:rPr>
                <a:t>(o pubblico)</a:t>
              </a: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9E10A84E-76A5-0F47-A8A4-A90B75066476}"/>
                </a:ext>
              </a:extLst>
            </p:cNvPr>
            <p:cNvSpPr txBox="1"/>
            <p:nvPr/>
          </p:nvSpPr>
          <p:spPr>
            <a:xfrm>
              <a:off x="467545" y="4293096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latin typeface="Cambria" panose="02040503050406030204" pitchFamily="18" charset="0"/>
                </a:rPr>
                <a:t>AGENTICITÀ DEL SÉ</a:t>
              </a:r>
            </a:p>
          </p:txBody>
        </p:sp>
      </p:grp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4F91B6A0-6999-F945-9C27-08ED9D361DDA}"/>
              </a:ext>
            </a:extLst>
          </p:cNvPr>
          <p:cNvGrpSpPr/>
          <p:nvPr/>
        </p:nvGrpSpPr>
        <p:grpSpPr>
          <a:xfrm>
            <a:off x="1775520" y="2579054"/>
            <a:ext cx="8640960" cy="3370226"/>
            <a:chOff x="251520" y="2579054"/>
            <a:chExt cx="8640960" cy="3370226"/>
          </a:xfrm>
        </p:grpSpPr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158C2003-8C48-5A46-8A54-A3BDEBB0B059}"/>
                </a:ext>
              </a:extLst>
            </p:cNvPr>
            <p:cNvSpPr txBox="1"/>
            <p:nvPr/>
          </p:nvSpPr>
          <p:spPr>
            <a:xfrm>
              <a:off x="5458618" y="2579054"/>
              <a:ext cx="3433862" cy="1384995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Racchiude le informazioni su noi stessi (autoconsapevolezza) e identifica la funzione che ci permette di costruire un insieme di credenze sul sé che verranno utilizzate per presentare noi stessi all’interno dei rapporti interpersonali.</a:t>
              </a: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E1D51E59-BCA4-F743-B4F3-EB466E1F9B51}"/>
                </a:ext>
              </a:extLst>
            </p:cNvPr>
            <p:cNvSpPr txBox="1"/>
            <p:nvPr/>
          </p:nvSpPr>
          <p:spPr>
            <a:xfrm>
              <a:off x="6040517" y="4995173"/>
              <a:ext cx="2851963" cy="954107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Confluiscono in questa area tutti gli attributi che noi utilizziamo per definire la nostra identità da presentare al pubblico.</a:t>
              </a:r>
            </a:p>
          </p:txBody>
        </p: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14746C46-9DB5-854D-B1D1-E9492C44ACD7}"/>
                </a:ext>
              </a:extLst>
            </p:cNvPr>
            <p:cNvSpPr txBox="1"/>
            <p:nvPr/>
          </p:nvSpPr>
          <p:spPr>
            <a:xfrm>
              <a:off x="251520" y="4671720"/>
              <a:ext cx="2430787" cy="954107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Comprende le funzioni esecutive che il Sé esplica, come la capacità decisionale, l’autocontrollo.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639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2"/>
          <p:cNvSpPr>
            <a:spLocks/>
          </p:cNvSpPr>
          <p:nvPr/>
        </p:nvSpPr>
        <p:spPr bwMode="auto">
          <a:xfrm>
            <a:off x="1524000" y="0"/>
            <a:ext cx="152400" cy="6858000"/>
          </a:xfrm>
          <a:custGeom>
            <a:avLst/>
            <a:gdLst>
              <a:gd name="T0" fmla="*/ 0 w 152400"/>
              <a:gd name="T1" fmla="*/ 6858000 h 6858000"/>
              <a:gd name="T2" fmla="*/ 152400 w 152400"/>
              <a:gd name="T3" fmla="*/ 6858000 h 6858000"/>
              <a:gd name="T4" fmla="*/ 152400 w 152400"/>
              <a:gd name="T5" fmla="*/ 0 h 6858000"/>
              <a:gd name="T6" fmla="*/ 0 w 152400"/>
              <a:gd name="T7" fmla="*/ 0 h 6858000"/>
              <a:gd name="T8" fmla="*/ 0 w 152400"/>
              <a:gd name="T9" fmla="*/ 6858000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2400" h="6858000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4099" name="object 3"/>
          <p:cNvSpPr>
            <a:spLocks/>
          </p:cNvSpPr>
          <p:nvPr/>
        </p:nvSpPr>
        <p:spPr bwMode="auto">
          <a:xfrm>
            <a:off x="10515600" y="0"/>
            <a:ext cx="152400" cy="6858000"/>
          </a:xfrm>
          <a:custGeom>
            <a:avLst/>
            <a:gdLst>
              <a:gd name="T0" fmla="*/ 0 w 152400"/>
              <a:gd name="T1" fmla="*/ 6858000 h 6858000"/>
              <a:gd name="T2" fmla="*/ 152400 w 152400"/>
              <a:gd name="T3" fmla="*/ 6858000 h 6858000"/>
              <a:gd name="T4" fmla="*/ 152400 w 152400"/>
              <a:gd name="T5" fmla="*/ 0 h 6858000"/>
              <a:gd name="T6" fmla="*/ 0 w 152400"/>
              <a:gd name="T7" fmla="*/ 0 h 6858000"/>
              <a:gd name="T8" fmla="*/ 0 w 152400"/>
              <a:gd name="T9" fmla="*/ 6858000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2400" h="6858000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4100" name="object 4"/>
          <p:cNvSpPr>
            <a:spLocks/>
          </p:cNvSpPr>
          <p:nvPr/>
        </p:nvSpPr>
        <p:spPr bwMode="auto">
          <a:xfrm>
            <a:off x="1673225" y="6388101"/>
            <a:ext cx="8832850" cy="309563"/>
          </a:xfrm>
          <a:custGeom>
            <a:avLst/>
            <a:gdLst>
              <a:gd name="T0" fmla="*/ 0 w 8832850"/>
              <a:gd name="T1" fmla="*/ 308616 h 309879"/>
              <a:gd name="T2" fmla="*/ 8832850 w 8832850"/>
              <a:gd name="T3" fmla="*/ 308616 h 309879"/>
              <a:gd name="T4" fmla="*/ 8832850 w 8832850"/>
              <a:gd name="T5" fmla="*/ 0 h 309879"/>
              <a:gd name="T6" fmla="*/ 0 w 8832850"/>
              <a:gd name="T7" fmla="*/ 0 h 309879"/>
              <a:gd name="T8" fmla="*/ 0 w 8832850"/>
              <a:gd name="T9" fmla="*/ 308616 h 309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832850" h="309879">
                <a:moveTo>
                  <a:pt x="0" y="309562"/>
                </a:moveTo>
                <a:lnTo>
                  <a:pt x="8832850" y="309562"/>
                </a:lnTo>
                <a:lnTo>
                  <a:pt x="8832850" y="0"/>
                </a:lnTo>
                <a:lnTo>
                  <a:pt x="0" y="0"/>
                </a:lnTo>
                <a:lnTo>
                  <a:pt x="0" y="3095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4101" name="object 5"/>
          <p:cNvSpPr>
            <a:spLocks/>
          </p:cNvSpPr>
          <p:nvPr/>
        </p:nvSpPr>
        <p:spPr bwMode="auto">
          <a:xfrm>
            <a:off x="1676400" y="155575"/>
            <a:ext cx="8832850" cy="6546850"/>
          </a:xfrm>
          <a:custGeom>
            <a:avLst/>
            <a:gdLst>
              <a:gd name="T0" fmla="*/ 0 w 8832850"/>
              <a:gd name="T1" fmla="*/ 6546850 h 6546850"/>
              <a:gd name="T2" fmla="*/ 8832850 w 8832850"/>
              <a:gd name="T3" fmla="*/ 6546850 h 6546850"/>
              <a:gd name="T4" fmla="*/ 8832850 w 8832850"/>
              <a:gd name="T5" fmla="*/ 0 h 6546850"/>
              <a:gd name="T6" fmla="*/ 0 w 8832850"/>
              <a:gd name="T7" fmla="*/ 0 h 6546850"/>
              <a:gd name="T8" fmla="*/ 0 w 8832850"/>
              <a:gd name="T9" fmla="*/ 6546850 h 6546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832850" h="6546850">
                <a:moveTo>
                  <a:pt x="0" y="6546850"/>
                </a:moveTo>
                <a:lnTo>
                  <a:pt x="8832850" y="6546850"/>
                </a:lnTo>
                <a:lnTo>
                  <a:pt x="8832850" y="0"/>
                </a:lnTo>
                <a:lnTo>
                  <a:pt x="0" y="0"/>
                </a:lnTo>
                <a:lnTo>
                  <a:pt x="0" y="6546850"/>
                </a:lnTo>
                <a:close/>
              </a:path>
            </a:pathLst>
          </a:custGeom>
          <a:noFill/>
          <a:ln w="9525">
            <a:solidFill>
              <a:srgbClr val="E0E0E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4102" name="object 6"/>
          <p:cNvSpPr>
            <a:spLocks/>
          </p:cNvSpPr>
          <p:nvPr/>
        </p:nvSpPr>
        <p:spPr bwMode="auto">
          <a:xfrm>
            <a:off x="1676400" y="1276350"/>
            <a:ext cx="8832850" cy="0"/>
          </a:xfrm>
          <a:custGeom>
            <a:avLst/>
            <a:gdLst>
              <a:gd name="T0" fmla="*/ 0 w 8832850"/>
              <a:gd name="T1" fmla="*/ 8832850 w 88328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noFill/>
          <a:ln w="9525">
            <a:solidFill>
              <a:srgbClr val="E0E0E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4103" name="object 7"/>
          <p:cNvSpPr>
            <a:spLocks/>
          </p:cNvSpPr>
          <p:nvPr/>
        </p:nvSpPr>
        <p:spPr bwMode="auto">
          <a:xfrm>
            <a:off x="5791200" y="955675"/>
            <a:ext cx="609600" cy="609600"/>
          </a:xfrm>
          <a:custGeom>
            <a:avLst/>
            <a:gdLst>
              <a:gd name="T0" fmla="*/ 304800 w 609600"/>
              <a:gd name="T1" fmla="*/ 0 h 609600"/>
              <a:gd name="T2" fmla="*/ 255374 w 609600"/>
              <a:gd name="T3" fmla="*/ 3990 h 609600"/>
              <a:gd name="T4" fmla="*/ 208483 w 609600"/>
              <a:gd name="T5" fmla="*/ 15544 h 609600"/>
              <a:gd name="T6" fmla="*/ 164753 w 609600"/>
              <a:gd name="T7" fmla="*/ 34032 h 609600"/>
              <a:gd name="T8" fmla="*/ 124815 w 609600"/>
              <a:gd name="T9" fmla="*/ 58826 h 609600"/>
              <a:gd name="T10" fmla="*/ 89296 w 609600"/>
              <a:gd name="T11" fmla="*/ 89296 h 609600"/>
              <a:gd name="T12" fmla="*/ 58826 w 609600"/>
              <a:gd name="T13" fmla="*/ 124815 h 609600"/>
              <a:gd name="T14" fmla="*/ 34032 w 609600"/>
              <a:gd name="T15" fmla="*/ 164753 h 609600"/>
              <a:gd name="T16" fmla="*/ 15544 w 609600"/>
              <a:gd name="T17" fmla="*/ 208483 h 609600"/>
              <a:gd name="T18" fmla="*/ 3990 w 609600"/>
              <a:gd name="T19" fmla="*/ 255374 h 609600"/>
              <a:gd name="T20" fmla="*/ 0 w 609600"/>
              <a:gd name="T21" fmla="*/ 304800 h 609600"/>
              <a:gd name="T22" fmla="*/ 3990 w 609600"/>
              <a:gd name="T23" fmla="*/ 354225 h 609600"/>
              <a:gd name="T24" fmla="*/ 15544 w 609600"/>
              <a:gd name="T25" fmla="*/ 401116 h 609600"/>
              <a:gd name="T26" fmla="*/ 34032 w 609600"/>
              <a:gd name="T27" fmla="*/ 444846 h 609600"/>
              <a:gd name="T28" fmla="*/ 58826 w 609600"/>
              <a:gd name="T29" fmla="*/ 484784 h 609600"/>
              <a:gd name="T30" fmla="*/ 89296 w 609600"/>
              <a:gd name="T31" fmla="*/ 520303 h 609600"/>
              <a:gd name="T32" fmla="*/ 124815 w 609600"/>
              <a:gd name="T33" fmla="*/ 550773 h 609600"/>
              <a:gd name="T34" fmla="*/ 164753 w 609600"/>
              <a:gd name="T35" fmla="*/ 575567 h 609600"/>
              <a:gd name="T36" fmla="*/ 208483 w 609600"/>
              <a:gd name="T37" fmla="*/ 594055 h 609600"/>
              <a:gd name="T38" fmla="*/ 255374 w 609600"/>
              <a:gd name="T39" fmla="*/ 605609 h 609600"/>
              <a:gd name="T40" fmla="*/ 304800 w 609600"/>
              <a:gd name="T41" fmla="*/ 609600 h 609600"/>
              <a:gd name="T42" fmla="*/ 354225 w 609600"/>
              <a:gd name="T43" fmla="*/ 605609 h 609600"/>
              <a:gd name="T44" fmla="*/ 401116 w 609600"/>
              <a:gd name="T45" fmla="*/ 594055 h 609600"/>
              <a:gd name="T46" fmla="*/ 444846 w 609600"/>
              <a:gd name="T47" fmla="*/ 575567 h 609600"/>
              <a:gd name="T48" fmla="*/ 484784 w 609600"/>
              <a:gd name="T49" fmla="*/ 550773 h 609600"/>
              <a:gd name="T50" fmla="*/ 520303 w 609600"/>
              <a:gd name="T51" fmla="*/ 520303 h 609600"/>
              <a:gd name="T52" fmla="*/ 550773 w 609600"/>
              <a:gd name="T53" fmla="*/ 484784 h 609600"/>
              <a:gd name="T54" fmla="*/ 575567 w 609600"/>
              <a:gd name="T55" fmla="*/ 444846 h 609600"/>
              <a:gd name="T56" fmla="*/ 594055 w 609600"/>
              <a:gd name="T57" fmla="*/ 401116 h 609600"/>
              <a:gd name="T58" fmla="*/ 605609 w 609600"/>
              <a:gd name="T59" fmla="*/ 354225 h 609600"/>
              <a:gd name="T60" fmla="*/ 609600 w 609600"/>
              <a:gd name="T61" fmla="*/ 304800 h 609600"/>
              <a:gd name="T62" fmla="*/ 605609 w 609600"/>
              <a:gd name="T63" fmla="*/ 255374 h 609600"/>
              <a:gd name="T64" fmla="*/ 594055 w 609600"/>
              <a:gd name="T65" fmla="*/ 208483 h 609600"/>
              <a:gd name="T66" fmla="*/ 575567 w 609600"/>
              <a:gd name="T67" fmla="*/ 164753 h 609600"/>
              <a:gd name="T68" fmla="*/ 550773 w 609600"/>
              <a:gd name="T69" fmla="*/ 124815 h 609600"/>
              <a:gd name="T70" fmla="*/ 520303 w 609600"/>
              <a:gd name="T71" fmla="*/ 89296 h 609600"/>
              <a:gd name="T72" fmla="*/ 484784 w 609600"/>
              <a:gd name="T73" fmla="*/ 58826 h 609600"/>
              <a:gd name="T74" fmla="*/ 444846 w 609600"/>
              <a:gd name="T75" fmla="*/ 34032 h 609600"/>
              <a:gd name="T76" fmla="*/ 401116 w 609600"/>
              <a:gd name="T77" fmla="*/ 15544 h 609600"/>
              <a:gd name="T78" fmla="*/ 354225 w 609600"/>
              <a:gd name="T79" fmla="*/ 3990 h 609600"/>
              <a:gd name="T80" fmla="*/ 304800 w 609600"/>
              <a:gd name="T81" fmla="*/ 0 h 60960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09600" h="609600">
                <a:moveTo>
                  <a:pt x="304800" y="0"/>
                </a:moveTo>
                <a:lnTo>
                  <a:pt x="255374" y="3990"/>
                </a:lnTo>
                <a:lnTo>
                  <a:pt x="208483" y="15544"/>
                </a:lnTo>
                <a:lnTo>
                  <a:pt x="164753" y="34032"/>
                </a:lnTo>
                <a:lnTo>
                  <a:pt x="124815" y="58826"/>
                </a:lnTo>
                <a:lnTo>
                  <a:pt x="89296" y="89296"/>
                </a:lnTo>
                <a:lnTo>
                  <a:pt x="58826" y="124815"/>
                </a:lnTo>
                <a:lnTo>
                  <a:pt x="34032" y="164753"/>
                </a:lnTo>
                <a:lnTo>
                  <a:pt x="15544" y="208483"/>
                </a:lnTo>
                <a:lnTo>
                  <a:pt x="3990" y="255374"/>
                </a:lnTo>
                <a:lnTo>
                  <a:pt x="0" y="304800"/>
                </a:lnTo>
                <a:lnTo>
                  <a:pt x="3990" y="354225"/>
                </a:lnTo>
                <a:lnTo>
                  <a:pt x="15544" y="401116"/>
                </a:lnTo>
                <a:lnTo>
                  <a:pt x="34032" y="444846"/>
                </a:lnTo>
                <a:lnTo>
                  <a:pt x="58826" y="484784"/>
                </a:lnTo>
                <a:lnTo>
                  <a:pt x="89296" y="520303"/>
                </a:lnTo>
                <a:lnTo>
                  <a:pt x="124815" y="550773"/>
                </a:lnTo>
                <a:lnTo>
                  <a:pt x="164753" y="575567"/>
                </a:lnTo>
                <a:lnTo>
                  <a:pt x="208483" y="594055"/>
                </a:lnTo>
                <a:lnTo>
                  <a:pt x="255374" y="605609"/>
                </a:lnTo>
                <a:lnTo>
                  <a:pt x="304800" y="609600"/>
                </a:lnTo>
                <a:lnTo>
                  <a:pt x="354225" y="605609"/>
                </a:lnTo>
                <a:lnTo>
                  <a:pt x="401116" y="594055"/>
                </a:lnTo>
                <a:lnTo>
                  <a:pt x="444846" y="575567"/>
                </a:lnTo>
                <a:lnTo>
                  <a:pt x="484784" y="550773"/>
                </a:lnTo>
                <a:lnTo>
                  <a:pt x="520303" y="520303"/>
                </a:lnTo>
                <a:lnTo>
                  <a:pt x="550773" y="484784"/>
                </a:lnTo>
                <a:lnTo>
                  <a:pt x="575567" y="444846"/>
                </a:lnTo>
                <a:lnTo>
                  <a:pt x="594055" y="401116"/>
                </a:lnTo>
                <a:lnTo>
                  <a:pt x="605609" y="354225"/>
                </a:lnTo>
                <a:lnTo>
                  <a:pt x="609600" y="304800"/>
                </a:lnTo>
                <a:lnTo>
                  <a:pt x="605609" y="255374"/>
                </a:lnTo>
                <a:lnTo>
                  <a:pt x="594055" y="208483"/>
                </a:lnTo>
                <a:lnTo>
                  <a:pt x="575567" y="164753"/>
                </a:lnTo>
                <a:lnTo>
                  <a:pt x="550773" y="124815"/>
                </a:lnTo>
                <a:lnTo>
                  <a:pt x="520303" y="89296"/>
                </a:lnTo>
                <a:lnTo>
                  <a:pt x="484784" y="58826"/>
                </a:lnTo>
                <a:lnTo>
                  <a:pt x="444846" y="34032"/>
                </a:lnTo>
                <a:lnTo>
                  <a:pt x="401116" y="15544"/>
                </a:lnTo>
                <a:lnTo>
                  <a:pt x="354225" y="399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4104" name="object 8"/>
          <p:cNvSpPr>
            <a:spLocks/>
          </p:cNvSpPr>
          <p:nvPr/>
        </p:nvSpPr>
        <p:spPr bwMode="auto">
          <a:xfrm>
            <a:off x="5886450" y="1050925"/>
            <a:ext cx="419100" cy="420688"/>
          </a:xfrm>
          <a:custGeom>
            <a:avLst/>
            <a:gdLst>
              <a:gd name="T0" fmla="*/ 209550 w 419100"/>
              <a:gd name="T1" fmla="*/ 0 h 421005"/>
              <a:gd name="T2" fmla="*/ 161512 w 419100"/>
              <a:gd name="T3" fmla="*/ 5546 h 421005"/>
              <a:gd name="T4" fmla="*/ 117410 w 419100"/>
              <a:gd name="T5" fmla="*/ 21341 h 421005"/>
              <a:gd name="T6" fmla="*/ 78501 w 419100"/>
              <a:gd name="T7" fmla="*/ 46121 h 421005"/>
              <a:gd name="T8" fmla="*/ 46046 w 419100"/>
              <a:gd name="T9" fmla="*/ 78626 h 421005"/>
              <a:gd name="T10" fmla="*/ 21304 w 419100"/>
              <a:gd name="T11" fmla="*/ 117587 h 421005"/>
              <a:gd name="T12" fmla="*/ 5536 w 419100"/>
              <a:gd name="T13" fmla="*/ 161746 h 421005"/>
              <a:gd name="T14" fmla="*/ 0 w 419100"/>
              <a:gd name="T15" fmla="*/ 209838 h 421005"/>
              <a:gd name="T16" fmla="*/ 5536 w 419100"/>
              <a:gd name="T17" fmla="*/ 257974 h 421005"/>
              <a:gd name="T18" fmla="*/ 21304 w 419100"/>
              <a:gd name="T19" fmla="*/ 302166 h 421005"/>
              <a:gd name="T20" fmla="*/ 46046 w 419100"/>
              <a:gd name="T21" fmla="*/ 341152 h 421005"/>
              <a:gd name="T22" fmla="*/ 78501 w 419100"/>
              <a:gd name="T23" fmla="*/ 373668 h 421005"/>
              <a:gd name="T24" fmla="*/ 117410 w 419100"/>
              <a:gd name="T25" fmla="*/ 398457 h 421005"/>
              <a:gd name="T26" fmla="*/ 161512 w 419100"/>
              <a:gd name="T27" fmla="*/ 414255 h 421005"/>
              <a:gd name="T28" fmla="*/ 209550 w 419100"/>
              <a:gd name="T29" fmla="*/ 419800 h 421005"/>
              <a:gd name="T30" fmla="*/ 257587 w 419100"/>
              <a:gd name="T31" fmla="*/ 414255 h 421005"/>
              <a:gd name="T32" fmla="*/ 301689 w 419100"/>
              <a:gd name="T33" fmla="*/ 398457 h 421005"/>
              <a:gd name="T34" fmla="*/ 340598 w 419100"/>
              <a:gd name="T35" fmla="*/ 373668 h 421005"/>
              <a:gd name="T36" fmla="*/ 373053 w 419100"/>
              <a:gd name="T37" fmla="*/ 341152 h 421005"/>
              <a:gd name="T38" fmla="*/ 397795 w 419100"/>
              <a:gd name="T39" fmla="*/ 302166 h 421005"/>
              <a:gd name="T40" fmla="*/ 413563 w 419100"/>
              <a:gd name="T41" fmla="*/ 257974 h 421005"/>
              <a:gd name="T42" fmla="*/ 419100 w 419100"/>
              <a:gd name="T43" fmla="*/ 209838 h 421005"/>
              <a:gd name="T44" fmla="*/ 413563 w 419100"/>
              <a:gd name="T45" fmla="*/ 161746 h 421005"/>
              <a:gd name="T46" fmla="*/ 397795 w 419100"/>
              <a:gd name="T47" fmla="*/ 117587 h 421005"/>
              <a:gd name="T48" fmla="*/ 373053 w 419100"/>
              <a:gd name="T49" fmla="*/ 78626 h 421005"/>
              <a:gd name="T50" fmla="*/ 340598 w 419100"/>
              <a:gd name="T51" fmla="*/ 46121 h 421005"/>
              <a:gd name="T52" fmla="*/ 301689 w 419100"/>
              <a:gd name="T53" fmla="*/ 21341 h 421005"/>
              <a:gd name="T54" fmla="*/ 257587 w 419100"/>
              <a:gd name="T55" fmla="*/ 5546 h 421005"/>
              <a:gd name="T56" fmla="*/ 209550 w 419100"/>
              <a:gd name="T57" fmla="*/ 0 h 42100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419100" h="421005">
                <a:moveTo>
                  <a:pt x="209550" y="0"/>
                </a:moveTo>
                <a:lnTo>
                  <a:pt x="161512" y="5558"/>
                </a:lnTo>
                <a:lnTo>
                  <a:pt x="117410" y="21389"/>
                </a:lnTo>
                <a:lnTo>
                  <a:pt x="78501" y="46226"/>
                </a:lnTo>
                <a:lnTo>
                  <a:pt x="46046" y="78803"/>
                </a:lnTo>
                <a:lnTo>
                  <a:pt x="21304" y="117854"/>
                </a:lnTo>
                <a:lnTo>
                  <a:pt x="5536" y="162112"/>
                </a:lnTo>
                <a:lnTo>
                  <a:pt x="0" y="210312"/>
                </a:lnTo>
                <a:lnTo>
                  <a:pt x="5536" y="258558"/>
                </a:lnTo>
                <a:lnTo>
                  <a:pt x="21304" y="302850"/>
                </a:lnTo>
                <a:lnTo>
                  <a:pt x="46046" y="341923"/>
                </a:lnTo>
                <a:lnTo>
                  <a:pt x="78501" y="374514"/>
                </a:lnTo>
                <a:lnTo>
                  <a:pt x="117410" y="399358"/>
                </a:lnTo>
                <a:lnTo>
                  <a:pt x="161512" y="415192"/>
                </a:lnTo>
                <a:lnTo>
                  <a:pt x="209550" y="420750"/>
                </a:lnTo>
                <a:lnTo>
                  <a:pt x="257587" y="415192"/>
                </a:lnTo>
                <a:lnTo>
                  <a:pt x="301689" y="399358"/>
                </a:lnTo>
                <a:lnTo>
                  <a:pt x="340598" y="374514"/>
                </a:lnTo>
                <a:lnTo>
                  <a:pt x="373053" y="341923"/>
                </a:lnTo>
                <a:lnTo>
                  <a:pt x="397795" y="302850"/>
                </a:lnTo>
                <a:lnTo>
                  <a:pt x="413563" y="258558"/>
                </a:lnTo>
                <a:lnTo>
                  <a:pt x="419100" y="210312"/>
                </a:lnTo>
                <a:lnTo>
                  <a:pt x="413563" y="162112"/>
                </a:lnTo>
                <a:lnTo>
                  <a:pt x="397795" y="117854"/>
                </a:lnTo>
                <a:lnTo>
                  <a:pt x="373053" y="78803"/>
                </a:lnTo>
                <a:lnTo>
                  <a:pt x="340598" y="46226"/>
                </a:lnTo>
                <a:lnTo>
                  <a:pt x="301689" y="21389"/>
                </a:lnTo>
                <a:lnTo>
                  <a:pt x="257587" y="5558"/>
                </a:lnTo>
                <a:lnTo>
                  <a:pt x="2095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4105" name="object 9"/>
          <p:cNvSpPr>
            <a:spLocks/>
          </p:cNvSpPr>
          <p:nvPr/>
        </p:nvSpPr>
        <p:spPr bwMode="auto">
          <a:xfrm>
            <a:off x="5861050" y="1025525"/>
            <a:ext cx="469900" cy="471488"/>
          </a:xfrm>
          <a:custGeom>
            <a:avLst/>
            <a:gdLst>
              <a:gd name="T0" fmla="*/ 142366 w 469900"/>
              <a:gd name="T1" fmla="*/ 19089 h 471169"/>
              <a:gd name="T2" fmla="*/ 39497 w 469900"/>
              <a:gd name="T3" fmla="*/ 105623 h 471169"/>
              <a:gd name="T4" fmla="*/ 0 w 469900"/>
              <a:gd name="T5" fmla="*/ 237973 h 471169"/>
              <a:gd name="T6" fmla="*/ 28955 w 469900"/>
              <a:gd name="T7" fmla="*/ 349960 h 471169"/>
              <a:gd name="T8" fmla="*/ 123951 w 469900"/>
              <a:gd name="T9" fmla="*/ 445403 h 471169"/>
              <a:gd name="T10" fmla="*/ 236220 w 469900"/>
              <a:gd name="T11" fmla="*/ 472127 h 471169"/>
              <a:gd name="T12" fmla="*/ 305942 w 469900"/>
              <a:gd name="T13" fmla="*/ 461947 h 471169"/>
              <a:gd name="T14" fmla="*/ 213105 w 469900"/>
              <a:gd name="T15" fmla="*/ 454311 h 471169"/>
              <a:gd name="T16" fmla="*/ 96647 w 469900"/>
              <a:gd name="T17" fmla="*/ 405953 h 471169"/>
              <a:gd name="T18" fmla="*/ 26924 w 469900"/>
              <a:gd name="T19" fmla="*/ 302875 h 471169"/>
              <a:gd name="T20" fmla="*/ 16958 w 469900"/>
              <a:gd name="T21" fmla="*/ 235427 h 471169"/>
              <a:gd name="T22" fmla="*/ 53975 w 469900"/>
              <a:gd name="T23" fmla="*/ 114531 h 471169"/>
              <a:gd name="T24" fmla="*/ 149733 w 469900"/>
              <a:gd name="T25" fmla="*/ 34359 h 471169"/>
              <a:gd name="T26" fmla="*/ 322253 w 469900"/>
              <a:gd name="T27" fmla="*/ 17816 h 471169"/>
              <a:gd name="T28" fmla="*/ 257683 w 469900"/>
              <a:gd name="T29" fmla="*/ 1273 h 471169"/>
              <a:gd name="T30" fmla="*/ 234569 w 469900"/>
              <a:gd name="T31" fmla="*/ 17816 h 471169"/>
              <a:gd name="T32" fmla="*/ 319404 w 469900"/>
              <a:gd name="T33" fmla="*/ 34359 h 471169"/>
              <a:gd name="T34" fmla="*/ 415544 w 469900"/>
              <a:gd name="T35" fmla="*/ 113261 h 471169"/>
              <a:gd name="T36" fmla="*/ 452945 w 469900"/>
              <a:gd name="T37" fmla="*/ 235427 h 471169"/>
              <a:gd name="T38" fmla="*/ 435990 w 469900"/>
              <a:gd name="T39" fmla="*/ 321964 h 471169"/>
              <a:gd name="T40" fmla="*/ 357250 w 469900"/>
              <a:gd name="T41" fmla="*/ 418679 h 471169"/>
              <a:gd name="T42" fmla="*/ 235330 w 469900"/>
              <a:gd name="T43" fmla="*/ 455584 h 471169"/>
              <a:gd name="T44" fmla="*/ 401954 w 469900"/>
              <a:gd name="T45" fmla="*/ 402136 h 471169"/>
              <a:gd name="T46" fmla="*/ 465327 w 469900"/>
              <a:gd name="T47" fmla="*/ 282513 h 471169"/>
              <a:gd name="T48" fmla="*/ 458977 w 469900"/>
              <a:gd name="T49" fmla="*/ 165436 h 471169"/>
              <a:gd name="T50" fmla="*/ 383413 w 469900"/>
              <a:gd name="T51" fmla="*/ 53448 h 471169"/>
              <a:gd name="T52" fmla="*/ 322253 w 469900"/>
              <a:gd name="T53" fmla="*/ 17816 h 471169"/>
              <a:gd name="T54" fmla="*/ 157099 w 469900"/>
              <a:gd name="T55" fmla="*/ 49632 h 471169"/>
              <a:gd name="T56" fmla="*/ 68452 w 469900"/>
              <a:gd name="T57" fmla="*/ 123440 h 471169"/>
              <a:gd name="T58" fmla="*/ 33968 w 469900"/>
              <a:gd name="T59" fmla="*/ 235427 h 471169"/>
              <a:gd name="T60" fmla="*/ 42799 w 469900"/>
              <a:gd name="T61" fmla="*/ 296511 h 471169"/>
              <a:gd name="T62" fmla="*/ 106807 w 469900"/>
              <a:gd name="T63" fmla="*/ 391955 h 471169"/>
              <a:gd name="T64" fmla="*/ 213995 w 469900"/>
              <a:gd name="T65" fmla="*/ 437768 h 471169"/>
              <a:gd name="T66" fmla="*/ 275082 w 469900"/>
              <a:gd name="T67" fmla="*/ 435222 h 471169"/>
              <a:gd name="T68" fmla="*/ 315322 w 469900"/>
              <a:gd name="T69" fmla="*/ 422497 h 471169"/>
              <a:gd name="T70" fmla="*/ 162178 w 469900"/>
              <a:gd name="T71" fmla="*/ 407226 h 471169"/>
              <a:gd name="T72" fmla="*/ 58674 w 469900"/>
              <a:gd name="T73" fmla="*/ 290148 h 471169"/>
              <a:gd name="T74" fmla="*/ 65786 w 469900"/>
              <a:gd name="T75" fmla="*/ 162890 h 471169"/>
              <a:gd name="T76" fmla="*/ 181483 w 469900"/>
              <a:gd name="T77" fmla="*/ 58540 h 471169"/>
              <a:gd name="T78" fmla="*/ 295148 w 469900"/>
              <a:gd name="T79" fmla="*/ 43267 h 471169"/>
              <a:gd name="T80" fmla="*/ 235330 w 469900"/>
              <a:gd name="T81" fmla="*/ 34359 h 471169"/>
              <a:gd name="T82" fmla="*/ 255142 w 469900"/>
              <a:gd name="T83" fmla="*/ 52175 h 471169"/>
              <a:gd name="T84" fmla="*/ 366013 w 469900"/>
              <a:gd name="T85" fmla="*/ 106896 h 471169"/>
              <a:gd name="T86" fmla="*/ 419100 w 469900"/>
              <a:gd name="T87" fmla="*/ 237973 h 471169"/>
              <a:gd name="T88" fmla="*/ 376300 w 469900"/>
              <a:gd name="T89" fmla="*/ 355050 h 471169"/>
              <a:gd name="T90" fmla="*/ 233679 w 469900"/>
              <a:gd name="T91" fmla="*/ 422497 h 471169"/>
              <a:gd name="T92" fmla="*/ 389889 w 469900"/>
              <a:gd name="T93" fmla="*/ 365231 h 471169"/>
              <a:gd name="T94" fmla="*/ 434975 w 469900"/>
              <a:gd name="T95" fmla="*/ 258335 h 471169"/>
              <a:gd name="T96" fmla="*/ 427100 w 469900"/>
              <a:gd name="T97" fmla="*/ 176890 h 471169"/>
              <a:gd name="T98" fmla="*/ 363092 w 469900"/>
              <a:gd name="T99" fmla="*/ 80172 h 47116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469900" h="471169">
                <a:moveTo>
                  <a:pt x="233679" y="0"/>
                </a:moveTo>
                <a:lnTo>
                  <a:pt x="186436" y="5080"/>
                </a:lnTo>
                <a:lnTo>
                  <a:pt x="142366" y="19050"/>
                </a:lnTo>
                <a:lnTo>
                  <a:pt x="102488" y="41910"/>
                </a:lnTo>
                <a:lnTo>
                  <a:pt x="67945" y="69850"/>
                </a:lnTo>
                <a:lnTo>
                  <a:pt x="39497" y="105410"/>
                </a:lnTo>
                <a:lnTo>
                  <a:pt x="18034" y="146050"/>
                </a:lnTo>
                <a:lnTo>
                  <a:pt x="4572" y="190500"/>
                </a:lnTo>
                <a:lnTo>
                  <a:pt x="0" y="237490"/>
                </a:lnTo>
                <a:lnTo>
                  <a:pt x="1397" y="261620"/>
                </a:lnTo>
                <a:lnTo>
                  <a:pt x="10922" y="307340"/>
                </a:lnTo>
                <a:lnTo>
                  <a:pt x="28955" y="349250"/>
                </a:lnTo>
                <a:lnTo>
                  <a:pt x="54355" y="387350"/>
                </a:lnTo>
                <a:lnTo>
                  <a:pt x="86487" y="419100"/>
                </a:lnTo>
                <a:lnTo>
                  <a:pt x="123951" y="444500"/>
                </a:lnTo>
                <a:lnTo>
                  <a:pt x="166370" y="461010"/>
                </a:lnTo>
                <a:lnTo>
                  <a:pt x="212216" y="471170"/>
                </a:lnTo>
                <a:lnTo>
                  <a:pt x="236220" y="471170"/>
                </a:lnTo>
                <a:lnTo>
                  <a:pt x="260350" y="469900"/>
                </a:lnTo>
                <a:lnTo>
                  <a:pt x="283463" y="467360"/>
                </a:lnTo>
                <a:lnTo>
                  <a:pt x="305942" y="461010"/>
                </a:lnTo>
                <a:lnTo>
                  <a:pt x="323934" y="454660"/>
                </a:lnTo>
                <a:lnTo>
                  <a:pt x="235330" y="454660"/>
                </a:lnTo>
                <a:lnTo>
                  <a:pt x="213105" y="453390"/>
                </a:lnTo>
                <a:lnTo>
                  <a:pt x="170561" y="445770"/>
                </a:lnTo>
                <a:lnTo>
                  <a:pt x="131317" y="429260"/>
                </a:lnTo>
                <a:lnTo>
                  <a:pt x="96647" y="405130"/>
                </a:lnTo>
                <a:lnTo>
                  <a:pt x="66928" y="375920"/>
                </a:lnTo>
                <a:lnTo>
                  <a:pt x="43434" y="340360"/>
                </a:lnTo>
                <a:lnTo>
                  <a:pt x="26924" y="302260"/>
                </a:lnTo>
                <a:lnTo>
                  <a:pt x="18034" y="259080"/>
                </a:lnTo>
                <a:lnTo>
                  <a:pt x="16954" y="237490"/>
                </a:lnTo>
                <a:lnTo>
                  <a:pt x="16958" y="234950"/>
                </a:lnTo>
                <a:lnTo>
                  <a:pt x="21336" y="193040"/>
                </a:lnTo>
                <a:lnTo>
                  <a:pt x="33909" y="151130"/>
                </a:lnTo>
                <a:lnTo>
                  <a:pt x="53975" y="114300"/>
                </a:lnTo>
                <a:lnTo>
                  <a:pt x="80517" y="81280"/>
                </a:lnTo>
                <a:lnTo>
                  <a:pt x="112649" y="54610"/>
                </a:lnTo>
                <a:lnTo>
                  <a:pt x="149733" y="34290"/>
                </a:lnTo>
                <a:lnTo>
                  <a:pt x="190626" y="21590"/>
                </a:lnTo>
                <a:lnTo>
                  <a:pt x="234569" y="17780"/>
                </a:lnTo>
                <a:lnTo>
                  <a:pt x="322253" y="17780"/>
                </a:lnTo>
                <a:lnTo>
                  <a:pt x="303529" y="10160"/>
                </a:lnTo>
                <a:lnTo>
                  <a:pt x="281050" y="5080"/>
                </a:lnTo>
                <a:lnTo>
                  <a:pt x="257683" y="1270"/>
                </a:lnTo>
                <a:lnTo>
                  <a:pt x="233679" y="0"/>
                </a:lnTo>
                <a:close/>
              </a:path>
              <a:path w="469900" h="471169">
                <a:moveTo>
                  <a:pt x="322253" y="17780"/>
                </a:moveTo>
                <a:lnTo>
                  <a:pt x="234569" y="17780"/>
                </a:lnTo>
                <a:lnTo>
                  <a:pt x="256794" y="19050"/>
                </a:lnTo>
                <a:lnTo>
                  <a:pt x="278511" y="21590"/>
                </a:lnTo>
                <a:lnTo>
                  <a:pt x="319404" y="34290"/>
                </a:lnTo>
                <a:lnTo>
                  <a:pt x="356488" y="54610"/>
                </a:lnTo>
                <a:lnTo>
                  <a:pt x="388874" y="81280"/>
                </a:lnTo>
                <a:lnTo>
                  <a:pt x="415544" y="113030"/>
                </a:lnTo>
                <a:lnTo>
                  <a:pt x="435610" y="151130"/>
                </a:lnTo>
                <a:lnTo>
                  <a:pt x="448437" y="191770"/>
                </a:lnTo>
                <a:lnTo>
                  <a:pt x="452945" y="234950"/>
                </a:lnTo>
                <a:lnTo>
                  <a:pt x="452941" y="237490"/>
                </a:lnTo>
                <a:lnTo>
                  <a:pt x="448563" y="279400"/>
                </a:lnTo>
                <a:lnTo>
                  <a:pt x="435990" y="321310"/>
                </a:lnTo>
                <a:lnTo>
                  <a:pt x="415925" y="358140"/>
                </a:lnTo>
                <a:lnTo>
                  <a:pt x="389382" y="391160"/>
                </a:lnTo>
                <a:lnTo>
                  <a:pt x="357250" y="417830"/>
                </a:lnTo>
                <a:lnTo>
                  <a:pt x="320166" y="438150"/>
                </a:lnTo>
                <a:lnTo>
                  <a:pt x="279273" y="450850"/>
                </a:lnTo>
                <a:lnTo>
                  <a:pt x="235330" y="454660"/>
                </a:lnTo>
                <a:lnTo>
                  <a:pt x="323934" y="454660"/>
                </a:lnTo>
                <a:lnTo>
                  <a:pt x="367411" y="430530"/>
                </a:lnTo>
                <a:lnTo>
                  <a:pt x="401954" y="401320"/>
                </a:lnTo>
                <a:lnTo>
                  <a:pt x="430402" y="367030"/>
                </a:lnTo>
                <a:lnTo>
                  <a:pt x="451865" y="326390"/>
                </a:lnTo>
                <a:lnTo>
                  <a:pt x="465327" y="281940"/>
                </a:lnTo>
                <a:lnTo>
                  <a:pt x="469900" y="234950"/>
                </a:lnTo>
                <a:lnTo>
                  <a:pt x="468502" y="210820"/>
                </a:lnTo>
                <a:lnTo>
                  <a:pt x="458977" y="165100"/>
                </a:lnTo>
                <a:lnTo>
                  <a:pt x="440944" y="123190"/>
                </a:lnTo>
                <a:lnTo>
                  <a:pt x="415544" y="85090"/>
                </a:lnTo>
                <a:lnTo>
                  <a:pt x="383413" y="53340"/>
                </a:lnTo>
                <a:lnTo>
                  <a:pt x="345948" y="27940"/>
                </a:lnTo>
                <a:lnTo>
                  <a:pt x="325374" y="19050"/>
                </a:lnTo>
                <a:lnTo>
                  <a:pt x="322253" y="17780"/>
                </a:lnTo>
                <a:close/>
              </a:path>
              <a:path w="469900" h="471169">
                <a:moveTo>
                  <a:pt x="235330" y="34290"/>
                </a:moveTo>
                <a:lnTo>
                  <a:pt x="194817" y="38100"/>
                </a:lnTo>
                <a:lnTo>
                  <a:pt x="157099" y="49530"/>
                </a:lnTo>
                <a:lnTo>
                  <a:pt x="122936" y="68580"/>
                </a:lnTo>
                <a:lnTo>
                  <a:pt x="92963" y="92710"/>
                </a:lnTo>
                <a:lnTo>
                  <a:pt x="68452" y="123190"/>
                </a:lnTo>
                <a:lnTo>
                  <a:pt x="49784" y="157480"/>
                </a:lnTo>
                <a:lnTo>
                  <a:pt x="38100" y="195580"/>
                </a:lnTo>
                <a:lnTo>
                  <a:pt x="33968" y="234950"/>
                </a:lnTo>
                <a:lnTo>
                  <a:pt x="33964" y="237490"/>
                </a:lnTo>
                <a:lnTo>
                  <a:pt x="34798" y="256540"/>
                </a:lnTo>
                <a:lnTo>
                  <a:pt x="42799" y="295910"/>
                </a:lnTo>
                <a:lnTo>
                  <a:pt x="58038" y="331470"/>
                </a:lnTo>
                <a:lnTo>
                  <a:pt x="79501" y="364490"/>
                </a:lnTo>
                <a:lnTo>
                  <a:pt x="106807" y="391160"/>
                </a:lnTo>
                <a:lnTo>
                  <a:pt x="138684" y="414020"/>
                </a:lnTo>
                <a:lnTo>
                  <a:pt x="174751" y="429260"/>
                </a:lnTo>
                <a:lnTo>
                  <a:pt x="213995" y="436880"/>
                </a:lnTo>
                <a:lnTo>
                  <a:pt x="234569" y="438150"/>
                </a:lnTo>
                <a:lnTo>
                  <a:pt x="255015" y="436880"/>
                </a:lnTo>
                <a:lnTo>
                  <a:pt x="275082" y="434340"/>
                </a:lnTo>
                <a:lnTo>
                  <a:pt x="294386" y="429260"/>
                </a:lnTo>
                <a:lnTo>
                  <a:pt x="312800" y="422910"/>
                </a:lnTo>
                <a:lnTo>
                  <a:pt x="315322" y="421640"/>
                </a:lnTo>
                <a:lnTo>
                  <a:pt x="233679" y="421640"/>
                </a:lnTo>
                <a:lnTo>
                  <a:pt x="214757" y="420370"/>
                </a:lnTo>
                <a:lnTo>
                  <a:pt x="162178" y="406400"/>
                </a:lnTo>
                <a:lnTo>
                  <a:pt x="116966" y="378460"/>
                </a:lnTo>
                <a:lnTo>
                  <a:pt x="81661" y="339090"/>
                </a:lnTo>
                <a:lnTo>
                  <a:pt x="58674" y="289560"/>
                </a:lnTo>
                <a:lnTo>
                  <a:pt x="50800" y="234950"/>
                </a:lnTo>
                <a:lnTo>
                  <a:pt x="51815" y="215900"/>
                </a:lnTo>
                <a:lnTo>
                  <a:pt x="65786" y="162560"/>
                </a:lnTo>
                <a:lnTo>
                  <a:pt x="93599" y="118110"/>
                </a:lnTo>
                <a:lnTo>
                  <a:pt x="133096" y="82550"/>
                </a:lnTo>
                <a:lnTo>
                  <a:pt x="181483" y="58420"/>
                </a:lnTo>
                <a:lnTo>
                  <a:pt x="236220" y="50800"/>
                </a:lnTo>
                <a:lnTo>
                  <a:pt x="313563" y="50800"/>
                </a:lnTo>
                <a:lnTo>
                  <a:pt x="295148" y="43180"/>
                </a:lnTo>
                <a:lnTo>
                  <a:pt x="275844" y="38100"/>
                </a:lnTo>
                <a:lnTo>
                  <a:pt x="255904" y="35560"/>
                </a:lnTo>
                <a:lnTo>
                  <a:pt x="235330" y="34290"/>
                </a:lnTo>
                <a:close/>
              </a:path>
              <a:path w="469900" h="471169">
                <a:moveTo>
                  <a:pt x="313563" y="50800"/>
                </a:moveTo>
                <a:lnTo>
                  <a:pt x="236220" y="50800"/>
                </a:lnTo>
                <a:lnTo>
                  <a:pt x="255142" y="52070"/>
                </a:lnTo>
                <a:lnTo>
                  <a:pt x="273176" y="54610"/>
                </a:lnTo>
                <a:lnTo>
                  <a:pt x="323850" y="73660"/>
                </a:lnTo>
                <a:lnTo>
                  <a:pt x="366013" y="106680"/>
                </a:lnTo>
                <a:lnTo>
                  <a:pt x="397383" y="148590"/>
                </a:lnTo>
                <a:lnTo>
                  <a:pt x="415544" y="200660"/>
                </a:lnTo>
                <a:lnTo>
                  <a:pt x="419100" y="237490"/>
                </a:lnTo>
                <a:lnTo>
                  <a:pt x="418084" y="256540"/>
                </a:lnTo>
                <a:lnTo>
                  <a:pt x="404113" y="309880"/>
                </a:lnTo>
                <a:lnTo>
                  <a:pt x="376300" y="354330"/>
                </a:lnTo>
                <a:lnTo>
                  <a:pt x="336803" y="389890"/>
                </a:lnTo>
                <a:lnTo>
                  <a:pt x="288544" y="412750"/>
                </a:lnTo>
                <a:lnTo>
                  <a:pt x="233679" y="421640"/>
                </a:lnTo>
                <a:lnTo>
                  <a:pt x="315322" y="421640"/>
                </a:lnTo>
                <a:lnTo>
                  <a:pt x="362585" y="392430"/>
                </a:lnTo>
                <a:lnTo>
                  <a:pt x="389889" y="364490"/>
                </a:lnTo>
                <a:lnTo>
                  <a:pt x="411479" y="332740"/>
                </a:lnTo>
                <a:lnTo>
                  <a:pt x="426847" y="297180"/>
                </a:lnTo>
                <a:lnTo>
                  <a:pt x="434975" y="257810"/>
                </a:lnTo>
                <a:lnTo>
                  <a:pt x="435935" y="234950"/>
                </a:lnTo>
                <a:lnTo>
                  <a:pt x="435101" y="215900"/>
                </a:lnTo>
                <a:lnTo>
                  <a:pt x="427100" y="176530"/>
                </a:lnTo>
                <a:lnTo>
                  <a:pt x="411861" y="139700"/>
                </a:lnTo>
                <a:lnTo>
                  <a:pt x="390398" y="107950"/>
                </a:lnTo>
                <a:lnTo>
                  <a:pt x="363092" y="80010"/>
                </a:lnTo>
                <a:lnTo>
                  <a:pt x="331215" y="58420"/>
                </a:lnTo>
                <a:lnTo>
                  <a:pt x="313563" y="50800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4106" name="object 10"/>
          <p:cNvSpPr>
            <a:spLocks noGrp="1"/>
          </p:cNvSpPr>
          <p:nvPr>
            <p:ph type="title"/>
          </p:nvPr>
        </p:nvSpPr>
        <p:spPr>
          <a:xfrm>
            <a:off x="1981200" y="701546"/>
            <a:ext cx="8229600" cy="289182"/>
          </a:xfrm>
        </p:spPr>
        <p:txBody>
          <a:bodyPr vert="horz" lIns="0" tIns="12065" rIns="0" bIns="0" rtlCol="0" anchor="ctr">
            <a:spAutoFit/>
          </a:bodyPr>
          <a:lstStyle/>
          <a:p>
            <a:pPr marL="3289300" indent="-2979738">
              <a:spcBef>
                <a:spcPts val="100"/>
              </a:spcBef>
            </a:pPr>
            <a:r>
              <a:rPr lang="it-IT" altLang="it-IT" sz="2000" b="1"/>
              <a:t>Il cervello …il luogo delle emozioni e dei processi  decisionali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264776" y="6372225"/>
            <a:ext cx="119063" cy="212238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sz="1300" spc="-5" dirty="0">
                <a:solidFill>
                  <a:srgbClr val="220DC8"/>
                </a:solidFill>
                <a:latin typeface="Georgia"/>
                <a:cs typeface="Georgia"/>
              </a:rPr>
              <a:t>9</a:t>
            </a:r>
            <a:endParaRPr sz="1300">
              <a:latin typeface="Georgia"/>
              <a:cs typeface="Georgia"/>
            </a:endParaRPr>
          </a:p>
        </p:txBody>
      </p:sp>
      <p:sp>
        <p:nvSpPr>
          <p:cNvPr id="4108" name="object 12"/>
          <p:cNvSpPr>
            <a:spLocks noChangeArrowheads="1"/>
          </p:cNvSpPr>
          <p:nvPr/>
        </p:nvSpPr>
        <p:spPr bwMode="auto">
          <a:xfrm>
            <a:off x="3371850" y="1527175"/>
            <a:ext cx="5411788" cy="457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</p:spTree>
    <p:extLst>
      <p:ext uri="{BB962C8B-B14F-4D97-AF65-F5344CB8AC3E}">
        <p14:creationId xmlns:p14="http://schemas.microsoft.com/office/powerpoint/2010/main" val="39186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2"/>
          <p:cNvSpPr>
            <a:spLocks/>
          </p:cNvSpPr>
          <p:nvPr/>
        </p:nvSpPr>
        <p:spPr bwMode="auto">
          <a:xfrm>
            <a:off x="1524000" y="0"/>
            <a:ext cx="152400" cy="6858000"/>
          </a:xfrm>
          <a:custGeom>
            <a:avLst/>
            <a:gdLst>
              <a:gd name="T0" fmla="*/ 0 w 152400"/>
              <a:gd name="T1" fmla="*/ 6858000 h 6858000"/>
              <a:gd name="T2" fmla="*/ 152400 w 152400"/>
              <a:gd name="T3" fmla="*/ 6858000 h 6858000"/>
              <a:gd name="T4" fmla="*/ 152400 w 152400"/>
              <a:gd name="T5" fmla="*/ 0 h 6858000"/>
              <a:gd name="T6" fmla="*/ 0 w 152400"/>
              <a:gd name="T7" fmla="*/ 0 h 6858000"/>
              <a:gd name="T8" fmla="*/ 0 w 152400"/>
              <a:gd name="T9" fmla="*/ 6858000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2400" h="6858000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5123" name="object 3"/>
          <p:cNvSpPr>
            <a:spLocks/>
          </p:cNvSpPr>
          <p:nvPr/>
        </p:nvSpPr>
        <p:spPr bwMode="auto">
          <a:xfrm>
            <a:off x="10515600" y="0"/>
            <a:ext cx="152400" cy="6858000"/>
          </a:xfrm>
          <a:custGeom>
            <a:avLst/>
            <a:gdLst>
              <a:gd name="T0" fmla="*/ 0 w 152400"/>
              <a:gd name="T1" fmla="*/ 6858000 h 6858000"/>
              <a:gd name="T2" fmla="*/ 152400 w 152400"/>
              <a:gd name="T3" fmla="*/ 6858000 h 6858000"/>
              <a:gd name="T4" fmla="*/ 152400 w 152400"/>
              <a:gd name="T5" fmla="*/ 0 h 6858000"/>
              <a:gd name="T6" fmla="*/ 0 w 152400"/>
              <a:gd name="T7" fmla="*/ 0 h 6858000"/>
              <a:gd name="T8" fmla="*/ 0 w 152400"/>
              <a:gd name="T9" fmla="*/ 6858000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2400" h="6858000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5124" name="object 4"/>
          <p:cNvSpPr>
            <a:spLocks/>
          </p:cNvSpPr>
          <p:nvPr/>
        </p:nvSpPr>
        <p:spPr bwMode="auto">
          <a:xfrm>
            <a:off x="1673225" y="6388101"/>
            <a:ext cx="8832850" cy="309563"/>
          </a:xfrm>
          <a:custGeom>
            <a:avLst/>
            <a:gdLst>
              <a:gd name="T0" fmla="*/ 0 w 8832850"/>
              <a:gd name="T1" fmla="*/ 308616 h 309879"/>
              <a:gd name="T2" fmla="*/ 8832850 w 8832850"/>
              <a:gd name="T3" fmla="*/ 308616 h 309879"/>
              <a:gd name="T4" fmla="*/ 8832850 w 8832850"/>
              <a:gd name="T5" fmla="*/ 0 h 309879"/>
              <a:gd name="T6" fmla="*/ 0 w 8832850"/>
              <a:gd name="T7" fmla="*/ 0 h 309879"/>
              <a:gd name="T8" fmla="*/ 0 w 8832850"/>
              <a:gd name="T9" fmla="*/ 308616 h 309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832850" h="309879">
                <a:moveTo>
                  <a:pt x="0" y="309562"/>
                </a:moveTo>
                <a:lnTo>
                  <a:pt x="8832850" y="309562"/>
                </a:lnTo>
                <a:lnTo>
                  <a:pt x="8832850" y="0"/>
                </a:lnTo>
                <a:lnTo>
                  <a:pt x="0" y="0"/>
                </a:lnTo>
                <a:lnTo>
                  <a:pt x="0" y="3095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5125" name="object 5"/>
          <p:cNvSpPr>
            <a:spLocks/>
          </p:cNvSpPr>
          <p:nvPr/>
        </p:nvSpPr>
        <p:spPr bwMode="auto">
          <a:xfrm>
            <a:off x="1676400" y="155575"/>
            <a:ext cx="8832850" cy="6546850"/>
          </a:xfrm>
          <a:custGeom>
            <a:avLst/>
            <a:gdLst>
              <a:gd name="T0" fmla="*/ 0 w 8832850"/>
              <a:gd name="T1" fmla="*/ 6546850 h 6546850"/>
              <a:gd name="T2" fmla="*/ 8832850 w 8832850"/>
              <a:gd name="T3" fmla="*/ 6546850 h 6546850"/>
              <a:gd name="T4" fmla="*/ 8832850 w 8832850"/>
              <a:gd name="T5" fmla="*/ 0 h 6546850"/>
              <a:gd name="T6" fmla="*/ 0 w 8832850"/>
              <a:gd name="T7" fmla="*/ 0 h 6546850"/>
              <a:gd name="T8" fmla="*/ 0 w 8832850"/>
              <a:gd name="T9" fmla="*/ 6546850 h 6546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832850" h="6546850">
                <a:moveTo>
                  <a:pt x="0" y="6546850"/>
                </a:moveTo>
                <a:lnTo>
                  <a:pt x="8832850" y="6546850"/>
                </a:lnTo>
                <a:lnTo>
                  <a:pt x="8832850" y="0"/>
                </a:lnTo>
                <a:lnTo>
                  <a:pt x="0" y="0"/>
                </a:lnTo>
                <a:lnTo>
                  <a:pt x="0" y="6546850"/>
                </a:lnTo>
                <a:close/>
              </a:path>
            </a:pathLst>
          </a:custGeom>
          <a:noFill/>
          <a:ln w="9525">
            <a:solidFill>
              <a:srgbClr val="E0E0E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5126" name="object 6"/>
          <p:cNvSpPr>
            <a:spLocks/>
          </p:cNvSpPr>
          <p:nvPr/>
        </p:nvSpPr>
        <p:spPr bwMode="auto">
          <a:xfrm>
            <a:off x="1676400" y="1276350"/>
            <a:ext cx="8832850" cy="0"/>
          </a:xfrm>
          <a:custGeom>
            <a:avLst/>
            <a:gdLst>
              <a:gd name="T0" fmla="*/ 0 w 8832850"/>
              <a:gd name="T1" fmla="*/ 8832850 w 88328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noFill/>
          <a:ln w="9525">
            <a:solidFill>
              <a:srgbClr val="E0E0E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5127" name="object 7"/>
          <p:cNvSpPr>
            <a:spLocks/>
          </p:cNvSpPr>
          <p:nvPr/>
        </p:nvSpPr>
        <p:spPr bwMode="auto">
          <a:xfrm>
            <a:off x="5791200" y="955675"/>
            <a:ext cx="609600" cy="609600"/>
          </a:xfrm>
          <a:custGeom>
            <a:avLst/>
            <a:gdLst>
              <a:gd name="T0" fmla="*/ 304800 w 609600"/>
              <a:gd name="T1" fmla="*/ 0 h 609600"/>
              <a:gd name="T2" fmla="*/ 255374 w 609600"/>
              <a:gd name="T3" fmla="*/ 3990 h 609600"/>
              <a:gd name="T4" fmla="*/ 208483 w 609600"/>
              <a:gd name="T5" fmla="*/ 15544 h 609600"/>
              <a:gd name="T6" fmla="*/ 164753 w 609600"/>
              <a:gd name="T7" fmla="*/ 34032 h 609600"/>
              <a:gd name="T8" fmla="*/ 124815 w 609600"/>
              <a:gd name="T9" fmla="*/ 58826 h 609600"/>
              <a:gd name="T10" fmla="*/ 89296 w 609600"/>
              <a:gd name="T11" fmla="*/ 89296 h 609600"/>
              <a:gd name="T12" fmla="*/ 58826 w 609600"/>
              <a:gd name="T13" fmla="*/ 124815 h 609600"/>
              <a:gd name="T14" fmla="*/ 34032 w 609600"/>
              <a:gd name="T15" fmla="*/ 164753 h 609600"/>
              <a:gd name="T16" fmla="*/ 15544 w 609600"/>
              <a:gd name="T17" fmla="*/ 208483 h 609600"/>
              <a:gd name="T18" fmla="*/ 3990 w 609600"/>
              <a:gd name="T19" fmla="*/ 255374 h 609600"/>
              <a:gd name="T20" fmla="*/ 0 w 609600"/>
              <a:gd name="T21" fmla="*/ 304800 h 609600"/>
              <a:gd name="T22" fmla="*/ 3990 w 609600"/>
              <a:gd name="T23" fmla="*/ 354225 h 609600"/>
              <a:gd name="T24" fmla="*/ 15544 w 609600"/>
              <a:gd name="T25" fmla="*/ 401116 h 609600"/>
              <a:gd name="T26" fmla="*/ 34032 w 609600"/>
              <a:gd name="T27" fmla="*/ 444846 h 609600"/>
              <a:gd name="T28" fmla="*/ 58826 w 609600"/>
              <a:gd name="T29" fmla="*/ 484784 h 609600"/>
              <a:gd name="T30" fmla="*/ 89296 w 609600"/>
              <a:gd name="T31" fmla="*/ 520303 h 609600"/>
              <a:gd name="T32" fmla="*/ 124815 w 609600"/>
              <a:gd name="T33" fmla="*/ 550773 h 609600"/>
              <a:gd name="T34" fmla="*/ 164753 w 609600"/>
              <a:gd name="T35" fmla="*/ 575567 h 609600"/>
              <a:gd name="T36" fmla="*/ 208483 w 609600"/>
              <a:gd name="T37" fmla="*/ 594055 h 609600"/>
              <a:gd name="T38" fmla="*/ 255374 w 609600"/>
              <a:gd name="T39" fmla="*/ 605609 h 609600"/>
              <a:gd name="T40" fmla="*/ 304800 w 609600"/>
              <a:gd name="T41" fmla="*/ 609600 h 609600"/>
              <a:gd name="T42" fmla="*/ 354225 w 609600"/>
              <a:gd name="T43" fmla="*/ 605609 h 609600"/>
              <a:gd name="T44" fmla="*/ 401116 w 609600"/>
              <a:gd name="T45" fmla="*/ 594055 h 609600"/>
              <a:gd name="T46" fmla="*/ 444846 w 609600"/>
              <a:gd name="T47" fmla="*/ 575567 h 609600"/>
              <a:gd name="T48" fmla="*/ 484784 w 609600"/>
              <a:gd name="T49" fmla="*/ 550773 h 609600"/>
              <a:gd name="T50" fmla="*/ 520303 w 609600"/>
              <a:gd name="T51" fmla="*/ 520303 h 609600"/>
              <a:gd name="T52" fmla="*/ 550773 w 609600"/>
              <a:gd name="T53" fmla="*/ 484784 h 609600"/>
              <a:gd name="T54" fmla="*/ 575567 w 609600"/>
              <a:gd name="T55" fmla="*/ 444846 h 609600"/>
              <a:gd name="T56" fmla="*/ 594055 w 609600"/>
              <a:gd name="T57" fmla="*/ 401116 h 609600"/>
              <a:gd name="T58" fmla="*/ 605609 w 609600"/>
              <a:gd name="T59" fmla="*/ 354225 h 609600"/>
              <a:gd name="T60" fmla="*/ 609600 w 609600"/>
              <a:gd name="T61" fmla="*/ 304800 h 609600"/>
              <a:gd name="T62" fmla="*/ 605609 w 609600"/>
              <a:gd name="T63" fmla="*/ 255374 h 609600"/>
              <a:gd name="T64" fmla="*/ 594055 w 609600"/>
              <a:gd name="T65" fmla="*/ 208483 h 609600"/>
              <a:gd name="T66" fmla="*/ 575567 w 609600"/>
              <a:gd name="T67" fmla="*/ 164753 h 609600"/>
              <a:gd name="T68" fmla="*/ 550773 w 609600"/>
              <a:gd name="T69" fmla="*/ 124815 h 609600"/>
              <a:gd name="T70" fmla="*/ 520303 w 609600"/>
              <a:gd name="T71" fmla="*/ 89296 h 609600"/>
              <a:gd name="T72" fmla="*/ 484784 w 609600"/>
              <a:gd name="T73" fmla="*/ 58826 h 609600"/>
              <a:gd name="T74" fmla="*/ 444846 w 609600"/>
              <a:gd name="T75" fmla="*/ 34032 h 609600"/>
              <a:gd name="T76" fmla="*/ 401116 w 609600"/>
              <a:gd name="T77" fmla="*/ 15544 h 609600"/>
              <a:gd name="T78" fmla="*/ 354225 w 609600"/>
              <a:gd name="T79" fmla="*/ 3990 h 609600"/>
              <a:gd name="T80" fmla="*/ 304800 w 609600"/>
              <a:gd name="T81" fmla="*/ 0 h 60960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09600" h="609600">
                <a:moveTo>
                  <a:pt x="304800" y="0"/>
                </a:moveTo>
                <a:lnTo>
                  <a:pt x="255374" y="3990"/>
                </a:lnTo>
                <a:lnTo>
                  <a:pt x="208483" y="15544"/>
                </a:lnTo>
                <a:lnTo>
                  <a:pt x="164753" y="34032"/>
                </a:lnTo>
                <a:lnTo>
                  <a:pt x="124815" y="58826"/>
                </a:lnTo>
                <a:lnTo>
                  <a:pt x="89296" y="89296"/>
                </a:lnTo>
                <a:lnTo>
                  <a:pt x="58826" y="124815"/>
                </a:lnTo>
                <a:lnTo>
                  <a:pt x="34032" y="164753"/>
                </a:lnTo>
                <a:lnTo>
                  <a:pt x="15544" y="208483"/>
                </a:lnTo>
                <a:lnTo>
                  <a:pt x="3990" y="255374"/>
                </a:lnTo>
                <a:lnTo>
                  <a:pt x="0" y="304800"/>
                </a:lnTo>
                <a:lnTo>
                  <a:pt x="3990" y="354225"/>
                </a:lnTo>
                <a:lnTo>
                  <a:pt x="15544" y="401116"/>
                </a:lnTo>
                <a:lnTo>
                  <a:pt x="34032" y="444846"/>
                </a:lnTo>
                <a:lnTo>
                  <a:pt x="58826" y="484784"/>
                </a:lnTo>
                <a:lnTo>
                  <a:pt x="89296" y="520303"/>
                </a:lnTo>
                <a:lnTo>
                  <a:pt x="124815" y="550773"/>
                </a:lnTo>
                <a:lnTo>
                  <a:pt x="164753" y="575567"/>
                </a:lnTo>
                <a:lnTo>
                  <a:pt x="208483" y="594055"/>
                </a:lnTo>
                <a:lnTo>
                  <a:pt x="255374" y="605609"/>
                </a:lnTo>
                <a:lnTo>
                  <a:pt x="304800" y="609600"/>
                </a:lnTo>
                <a:lnTo>
                  <a:pt x="354225" y="605609"/>
                </a:lnTo>
                <a:lnTo>
                  <a:pt x="401116" y="594055"/>
                </a:lnTo>
                <a:lnTo>
                  <a:pt x="444846" y="575567"/>
                </a:lnTo>
                <a:lnTo>
                  <a:pt x="484784" y="550773"/>
                </a:lnTo>
                <a:lnTo>
                  <a:pt x="520303" y="520303"/>
                </a:lnTo>
                <a:lnTo>
                  <a:pt x="550773" y="484784"/>
                </a:lnTo>
                <a:lnTo>
                  <a:pt x="575567" y="444846"/>
                </a:lnTo>
                <a:lnTo>
                  <a:pt x="594055" y="401116"/>
                </a:lnTo>
                <a:lnTo>
                  <a:pt x="605609" y="354225"/>
                </a:lnTo>
                <a:lnTo>
                  <a:pt x="609600" y="304800"/>
                </a:lnTo>
                <a:lnTo>
                  <a:pt x="605609" y="255374"/>
                </a:lnTo>
                <a:lnTo>
                  <a:pt x="594055" y="208483"/>
                </a:lnTo>
                <a:lnTo>
                  <a:pt x="575567" y="164753"/>
                </a:lnTo>
                <a:lnTo>
                  <a:pt x="550773" y="124815"/>
                </a:lnTo>
                <a:lnTo>
                  <a:pt x="520303" y="89296"/>
                </a:lnTo>
                <a:lnTo>
                  <a:pt x="484784" y="58826"/>
                </a:lnTo>
                <a:lnTo>
                  <a:pt x="444846" y="34032"/>
                </a:lnTo>
                <a:lnTo>
                  <a:pt x="401116" y="15544"/>
                </a:lnTo>
                <a:lnTo>
                  <a:pt x="354225" y="399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5128" name="object 8"/>
          <p:cNvSpPr>
            <a:spLocks/>
          </p:cNvSpPr>
          <p:nvPr/>
        </p:nvSpPr>
        <p:spPr bwMode="auto">
          <a:xfrm>
            <a:off x="5886450" y="1050925"/>
            <a:ext cx="419100" cy="420688"/>
          </a:xfrm>
          <a:custGeom>
            <a:avLst/>
            <a:gdLst>
              <a:gd name="T0" fmla="*/ 209550 w 419100"/>
              <a:gd name="T1" fmla="*/ 0 h 421005"/>
              <a:gd name="T2" fmla="*/ 161512 w 419100"/>
              <a:gd name="T3" fmla="*/ 5546 h 421005"/>
              <a:gd name="T4" fmla="*/ 117410 w 419100"/>
              <a:gd name="T5" fmla="*/ 21341 h 421005"/>
              <a:gd name="T6" fmla="*/ 78501 w 419100"/>
              <a:gd name="T7" fmla="*/ 46121 h 421005"/>
              <a:gd name="T8" fmla="*/ 46046 w 419100"/>
              <a:gd name="T9" fmla="*/ 78626 h 421005"/>
              <a:gd name="T10" fmla="*/ 21304 w 419100"/>
              <a:gd name="T11" fmla="*/ 117587 h 421005"/>
              <a:gd name="T12" fmla="*/ 5536 w 419100"/>
              <a:gd name="T13" fmla="*/ 161746 h 421005"/>
              <a:gd name="T14" fmla="*/ 0 w 419100"/>
              <a:gd name="T15" fmla="*/ 209838 h 421005"/>
              <a:gd name="T16" fmla="*/ 5536 w 419100"/>
              <a:gd name="T17" fmla="*/ 257974 h 421005"/>
              <a:gd name="T18" fmla="*/ 21304 w 419100"/>
              <a:gd name="T19" fmla="*/ 302166 h 421005"/>
              <a:gd name="T20" fmla="*/ 46046 w 419100"/>
              <a:gd name="T21" fmla="*/ 341152 h 421005"/>
              <a:gd name="T22" fmla="*/ 78501 w 419100"/>
              <a:gd name="T23" fmla="*/ 373668 h 421005"/>
              <a:gd name="T24" fmla="*/ 117410 w 419100"/>
              <a:gd name="T25" fmla="*/ 398457 h 421005"/>
              <a:gd name="T26" fmla="*/ 161512 w 419100"/>
              <a:gd name="T27" fmla="*/ 414255 h 421005"/>
              <a:gd name="T28" fmla="*/ 209550 w 419100"/>
              <a:gd name="T29" fmla="*/ 419800 h 421005"/>
              <a:gd name="T30" fmla="*/ 257587 w 419100"/>
              <a:gd name="T31" fmla="*/ 414255 h 421005"/>
              <a:gd name="T32" fmla="*/ 301689 w 419100"/>
              <a:gd name="T33" fmla="*/ 398457 h 421005"/>
              <a:gd name="T34" fmla="*/ 340598 w 419100"/>
              <a:gd name="T35" fmla="*/ 373668 h 421005"/>
              <a:gd name="T36" fmla="*/ 373053 w 419100"/>
              <a:gd name="T37" fmla="*/ 341152 h 421005"/>
              <a:gd name="T38" fmla="*/ 397795 w 419100"/>
              <a:gd name="T39" fmla="*/ 302166 h 421005"/>
              <a:gd name="T40" fmla="*/ 413563 w 419100"/>
              <a:gd name="T41" fmla="*/ 257974 h 421005"/>
              <a:gd name="T42" fmla="*/ 419100 w 419100"/>
              <a:gd name="T43" fmla="*/ 209838 h 421005"/>
              <a:gd name="T44" fmla="*/ 413563 w 419100"/>
              <a:gd name="T45" fmla="*/ 161746 h 421005"/>
              <a:gd name="T46" fmla="*/ 397795 w 419100"/>
              <a:gd name="T47" fmla="*/ 117587 h 421005"/>
              <a:gd name="T48" fmla="*/ 373053 w 419100"/>
              <a:gd name="T49" fmla="*/ 78626 h 421005"/>
              <a:gd name="T50" fmla="*/ 340598 w 419100"/>
              <a:gd name="T51" fmla="*/ 46121 h 421005"/>
              <a:gd name="T52" fmla="*/ 301689 w 419100"/>
              <a:gd name="T53" fmla="*/ 21341 h 421005"/>
              <a:gd name="T54" fmla="*/ 257587 w 419100"/>
              <a:gd name="T55" fmla="*/ 5546 h 421005"/>
              <a:gd name="T56" fmla="*/ 209550 w 419100"/>
              <a:gd name="T57" fmla="*/ 0 h 42100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419100" h="421005">
                <a:moveTo>
                  <a:pt x="209550" y="0"/>
                </a:moveTo>
                <a:lnTo>
                  <a:pt x="161512" y="5558"/>
                </a:lnTo>
                <a:lnTo>
                  <a:pt x="117410" y="21389"/>
                </a:lnTo>
                <a:lnTo>
                  <a:pt x="78501" y="46226"/>
                </a:lnTo>
                <a:lnTo>
                  <a:pt x="46046" y="78803"/>
                </a:lnTo>
                <a:lnTo>
                  <a:pt x="21304" y="117854"/>
                </a:lnTo>
                <a:lnTo>
                  <a:pt x="5536" y="162112"/>
                </a:lnTo>
                <a:lnTo>
                  <a:pt x="0" y="210312"/>
                </a:lnTo>
                <a:lnTo>
                  <a:pt x="5536" y="258558"/>
                </a:lnTo>
                <a:lnTo>
                  <a:pt x="21304" y="302850"/>
                </a:lnTo>
                <a:lnTo>
                  <a:pt x="46046" y="341923"/>
                </a:lnTo>
                <a:lnTo>
                  <a:pt x="78501" y="374514"/>
                </a:lnTo>
                <a:lnTo>
                  <a:pt x="117410" y="399358"/>
                </a:lnTo>
                <a:lnTo>
                  <a:pt x="161512" y="415192"/>
                </a:lnTo>
                <a:lnTo>
                  <a:pt x="209550" y="420750"/>
                </a:lnTo>
                <a:lnTo>
                  <a:pt x="257587" y="415192"/>
                </a:lnTo>
                <a:lnTo>
                  <a:pt x="301689" y="399358"/>
                </a:lnTo>
                <a:lnTo>
                  <a:pt x="340598" y="374514"/>
                </a:lnTo>
                <a:lnTo>
                  <a:pt x="373053" y="341923"/>
                </a:lnTo>
                <a:lnTo>
                  <a:pt x="397795" y="302850"/>
                </a:lnTo>
                <a:lnTo>
                  <a:pt x="413563" y="258558"/>
                </a:lnTo>
                <a:lnTo>
                  <a:pt x="419100" y="210312"/>
                </a:lnTo>
                <a:lnTo>
                  <a:pt x="413563" y="162112"/>
                </a:lnTo>
                <a:lnTo>
                  <a:pt x="397795" y="117854"/>
                </a:lnTo>
                <a:lnTo>
                  <a:pt x="373053" y="78803"/>
                </a:lnTo>
                <a:lnTo>
                  <a:pt x="340598" y="46226"/>
                </a:lnTo>
                <a:lnTo>
                  <a:pt x="301689" y="21389"/>
                </a:lnTo>
                <a:lnTo>
                  <a:pt x="257587" y="5558"/>
                </a:lnTo>
                <a:lnTo>
                  <a:pt x="2095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5129" name="object 9"/>
          <p:cNvSpPr>
            <a:spLocks/>
          </p:cNvSpPr>
          <p:nvPr/>
        </p:nvSpPr>
        <p:spPr bwMode="auto">
          <a:xfrm>
            <a:off x="5861050" y="1025525"/>
            <a:ext cx="469900" cy="471488"/>
          </a:xfrm>
          <a:custGeom>
            <a:avLst/>
            <a:gdLst>
              <a:gd name="T0" fmla="*/ 142366 w 469900"/>
              <a:gd name="T1" fmla="*/ 19089 h 471169"/>
              <a:gd name="T2" fmla="*/ 39497 w 469900"/>
              <a:gd name="T3" fmla="*/ 105623 h 471169"/>
              <a:gd name="T4" fmla="*/ 0 w 469900"/>
              <a:gd name="T5" fmla="*/ 237973 h 471169"/>
              <a:gd name="T6" fmla="*/ 28955 w 469900"/>
              <a:gd name="T7" fmla="*/ 349960 h 471169"/>
              <a:gd name="T8" fmla="*/ 123951 w 469900"/>
              <a:gd name="T9" fmla="*/ 445403 h 471169"/>
              <a:gd name="T10" fmla="*/ 236220 w 469900"/>
              <a:gd name="T11" fmla="*/ 472127 h 471169"/>
              <a:gd name="T12" fmla="*/ 305942 w 469900"/>
              <a:gd name="T13" fmla="*/ 461947 h 471169"/>
              <a:gd name="T14" fmla="*/ 213105 w 469900"/>
              <a:gd name="T15" fmla="*/ 454311 h 471169"/>
              <a:gd name="T16" fmla="*/ 96647 w 469900"/>
              <a:gd name="T17" fmla="*/ 405953 h 471169"/>
              <a:gd name="T18" fmla="*/ 26924 w 469900"/>
              <a:gd name="T19" fmla="*/ 302875 h 471169"/>
              <a:gd name="T20" fmla="*/ 16958 w 469900"/>
              <a:gd name="T21" fmla="*/ 235427 h 471169"/>
              <a:gd name="T22" fmla="*/ 53975 w 469900"/>
              <a:gd name="T23" fmla="*/ 114531 h 471169"/>
              <a:gd name="T24" fmla="*/ 149733 w 469900"/>
              <a:gd name="T25" fmla="*/ 34359 h 471169"/>
              <a:gd name="T26" fmla="*/ 322253 w 469900"/>
              <a:gd name="T27" fmla="*/ 17816 h 471169"/>
              <a:gd name="T28" fmla="*/ 257683 w 469900"/>
              <a:gd name="T29" fmla="*/ 1273 h 471169"/>
              <a:gd name="T30" fmla="*/ 234569 w 469900"/>
              <a:gd name="T31" fmla="*/ 17816 h 471169"/>
              <a:gd name="T32" fmla="*/ 319404 w 469900"/>
              <a:gd name="T33" fmla="*/ 34359 h 471169"/>
              <a:gd name="T34" fmla="*/ 415544 w 469900"/>
              <a:gd name="T35" fmla="*/ 113261 h 471169"/>
              <a:gd name="T36" fmla="*/ 452945 w 469900"/>
              <a:gd name="T37" fmla="*/ 235427 h 471169"/>
              <a:gd name="T38" fmla="*/ 435990 w 469900"/>
              <a:gd name="T39" fmla="*/ 321964 h 471169"/>
              <a:gd name="T40" fmla="*/ 357250 w 469900"/>
              <a:gd name="T41" fmla="*/ 418679 h 471169"/>
              <a:gd name="T42" fmla="*/ 235330 w 469900"/>
              <a:gd name="T43" fmla="*/ 455584 h 471169"/>
              <a:gd name="T44" fmla="*/ 401954 w 469900"/>
              <a:gd name="T45" fmla="*/ 402136 h 471169"/>
              <a:gd name="T46" fmla="*/ 465327 w 469900"/>
              <a:gd name="T47" fmla="*/ 282513 h 471169"/>
              <a:gd name="T48" fmla="*/ 458977 w 469900"/>
              <a:gd name="T49" fmla="*/ 165436 h 471169"/>
              <a:gd name="T50" fmla="*/ 383413 w 469900"/>
              <a:gd name="T51" fmla="*/ 53448 h 471169"/>
              <a:gd name="T52" fmla="*/ 322253 w 469900"/>
              <a:gd name="T53" fmla="*/ 17816 h 471169"/>
              <a:gd name="T54" fmla="*/ 157099 w 469900"/>
              <a:gd name="T55" fmla="*/ 49632 h 471169"/>
              <a:gd name="T56" fmla="*/ 68452 w 469900"/>
              <a:gd name="T57" fmla="*/ 123440 h 471169"/>
              <a:gd name="T58" fmla="*/ 33968 w 469900"/>
              <a:gd name="T59" fmla="*/ 235427 h 471169"/>
              <a:gd name="T60" fmla="*/ 42799 w 469900"/>
              <a:gd name="T61" fmla="*/ 296511 h 471169"/>
              <a:gd name="T62" fmla="*/ 106807 w 469900"/>
              <a:gd name="T63" fmla="*/ 391955 h 471169"/>
              <a:gd name="T64" fmla="*/ 213995 w 469900"/>
              <a:gd name="T65" fmla="*/ 437768 h 471169"/>
              <a:gd name="T66" fmla="*/ 275082 w 469900"/>
              <a:gd name="T67" fmla="*/ 435222 h 471169"/>
              <a:gd name="T68" fmla="*/ 315322 w 469900"/>
              <a:gd name="T69" fmla="*/ 422497 h 471169"/>
              <a:gd name="T70" fmla="*/ 162178 w 469900"/>
              <a:gd name="T71" fmla="*/ 407226 h 471169"/>
              <a:gd name="T72" fmla="*/ 58674 w 469900"/>
              <a:gd name="T73" fmla="*/ 290148 h 471169"/>
              <a:gd name="T74" fmla="*/ 65786 w 469900"/>
              <a:gd name="T75" fmla="*/ 162890 h 471169"/>
              <a:gd name="T76" fmla="*/ 181483 w 469900"/>
              <a:gd name="T77" fmla="*/ 58540 h 471169"/>
              <a:gd name="T78" fmla="*/ 295148 w 469900"/>
              <a:gd name="T79" fmla="*/ 43267 h 471169"/>
              <a:gd name="T80" fmla="*/ 235330 w 469900"/>
              <a:gd name="T81" fmla="*/ 34359 h 471169"/>
              <a:gd name="T82" fmla="*/ 255142 w 469900"/>
              <a:gd name="T83" fmla="*/ 52175 h 471169"/>
              <a:gd name="T84" fmla="*/ 366013 w 469900"/>
              <a:gd name="T85" fmla="*/ 106896 h 471169"/>
              <a:gd name="T86" fmla="*/ 419100 w 469900"/>
              <a:gd name="T87" fmla="*/ 237973 h 471169"/>
              <a:gd name="T88" fmla="*/ 376300 w 469900"/>
              <a:gd name="T89" fmla="*/ 355050 h 471169"/>
              <a:gd name="T90" fmla="*/ 233679 w 469900"/>
              <a:gd name="T91" fmla="*/ 422497 h 471169"/>
              <a:gd name="T92" fmla="*/ 389889 w 469900"/>
              <a:gd name="T93" fmla="*/ 365231 h 471169"/>
              <a:gd name="T94" fmla="*/ 434975 w 469900"/>
              <a:gd name="T95" fmla="*/ 258335 h 471169"/>
              <a:gd name="T96" fmla="*/ 427100 w 469900"/>
              <a:gd name="T97" fmla="*/ 176890 h 471169"/>
              <a:gd name="T98" fmla="*/ 363092 w 469900"/>
              <a:gd name="T99" fmla="*/ 80172 h 47116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469900" h="471169">
                <a:moveTo>
                  <a:pt x="233679" y="0"/>
                </a:moveTo>
                <a:lnTo>
                  <a:pt x="186436" y="5080"/>
                </a:lnTo>
                <a:lnTo>
                  <a:pt x="142366" y="19050"/>
                </a:lnTo>
                <a:lnTo>
                  <a:pt x="102488" y="41910"/>
                </a:lnTo>
                <a:lnTo>
                  <a:pt x="67945" y="69850"/>
                </a:lnTo>
                <a:lnTo>
                  <a:pt x="39497" y="105410"/>
                </a:lnTo>
                <a:lnTo>
                  <a:pt x="18034" y="146050"/>
                </a:lnTo>
                <a:lnTo>
                  <a:pt x="4572" y="190500"/>
                </a:lnTo>
                <a:lnTo>
                  <a:pt x="0" y="237490"/>
                </a:lnTo>
                <a:lnTo>
                  <a:pt x="1397" y="261620"/>
                </a:lnTo>
                <a:lnTo>
                  <a:pt x="10922" y="307340"/>
                </a:lnTo>
                <a:lnTo>
                  <a:pt x="28955" y="349250"/>
                </a:lnTo>
                <a:lnTo>
                  <a:pt x="54355" y="387350"/>
                </a:lnTo>
                <a:lnTo>
                  <a:pt x="86487" y="419100"/>
                </a:lnTo>
                <a:lnTo>
                  <a:pt x="123951" y="444500"/>
                </a:lnTo>
                <a:lnTo>
                  <a:pt x="166370" y="461010"/>
                </a:lnTo>
                <a:lnTo>
                  <a:pt x="212216" y="471170"/>
                </a:lnTo>
                <a:lnTo>
                  <a:pt x="236220" y="471170"/>
                </a:lnTo>
                <a:lnTo>
                  <a:pt x="260350" y="469900"/>
                </a:lnTo>
                <a:lnTo>
                  <a:pt x="283463" y="467360"/>
                </a:lnTo>
                <a:lnTo>
                  <a:pt x="305942" y="461010"/>
                </a:lnTo>
                <a:lnTo>
                  <a:pt x="323934" y="454660"/>
                </a:lnTo>
                <a:lnTo>
                  <a:pt x="235330" y="454660"/>
                </a:lnTo>
                <a:lnTo>
                  <a:pt x="213105" y="453390"/>
                </a:lnTo>
                <a:lnTo>
                  <a:pt x="170561" y="445770"/>
                </a:lnTo>
                <a:lnTo>
                  <a:pt x="131317" y="429260"/>
                </a:lnTo>
                <a:lnTo>
                  <a:pt x="96647" y="405130"/>
                </a:lnTo>
                <a:lnTo>
                  <a:pt x="66928" y="375920"/>
                </a:lnTo>
                <a:lnTo>
                  <a:pt x="43434" y="340360"/>
                </a:lnTo>
                <a:lnTo>
                  <a:pt x="26924" y="302260"/>
                </a:lnTo>
                <a:lnTo>
                  <a:pt x="18034" y="259080"/>
                </a:lnTo>
                <a:lnTo>
                  <a:pt x="16954" y="237490"/>
                </a:lnTo>
                <a:lnTo>
                  <a:pt x="16958" y="234950"/>
                </a:lnTo>
                <a:lnTo>
                  <a:pt x="21336" y="193040"/>
                </a:lnTo>
                <a:lnTo>
                  <a:pt x="33909" y="151130"/>
                </a:lnTo>
                <a:lnTo>
                  <a:pt x="53975" y="114300"/>
                </a:lnTo>
                <a:lnTo>
                  <a:pt x="80517" y="81280"/>
                </a:lnTo>
                <a:lnTo>
                  <a:pt x="112649" y="54610"/>
                </a:lnTo>
                <a:lnTo>
                  <a:pt x="149733" y="34290"/>
                </a:lnTo>
                <a:lnTo>
                  <a:pt x="190626" y="21590"/>
                </a:lnTo>
                <a:lnTo>
                  <a:pt x="234569" y="17780"/>
                </a:lnTo>
                <a:lnTo>
                  <a:pt x="322253" y="17780"/>
                </a:lnTo>
                <a:lnTo>
                  <a:pt x="303529" y="10160"/>
                </a:lnTo>
                <a:lnTo>
                  <a:pt x="281050" y="5080"/>
                </a:lnTo>
                <a:lnTo>
                  <a:pt x="257683" y="1270"/>
                </a:lnTo>
                <a:lnTo>
                  <a:pt x="233679" y="0"/>
                </a:lnTo>
                <a:close/>
              </a:path>
              <a:path w="469900" h="471169">
                <a:moveTo>
                  <a:pt x="322253" y="17780"/>
                </a:moveTo>
                <a:lnTo>
                  <a:pt x="234569" y="17780"/>
                </a:lnTo>
                <a:lnTo>
                  <a:pt x="256794" y="19050"/>
                </a:lnTo>
                <a:lnTo>
                  <a:pt x="278511" y="21590"/>
                </a:lnTo>
                <a:lnTo>
                  <a:pt x="319404" y="34290"/>
                </a:lnTo>
                <a:lnTo>
                  <a:pt x="356488" y="54610"/>
                </a:lnTo>
                <a:lnTo>
                  <a:pt x="388874" y="81280"/>
                </a:lnTo>
                <a:lnTo>
                  <a:pt x="415544" y="113030"/>
                </a:lnTo>
                <a:lnTo>
                  <a:pt x="435610" y="151130"/>
                </a:lnTo>
                <a:lnTo>
                  <a:pt x="448437" y="191770"/>
                </a:lnTo>
                <a:lnTo>
                  <a:pt x="452945" y="234950"/>
                </a:lnTo>
                <a:lnTo>
                  <a:pt x="452941" y="237490"/>
                </a:lnTo>
                <a:lnTo>
                  <a:pt x="448563" y="279400"/>
                </a:lnTo>
                <a:lnTo>
                  <a:pt x="435990" y="321310"/>
                </a:lnTo>
                <a:lnTo>
                  <a:pt x="415925" y="358140"/>
                </a:lnTo>
                <a:lnTo>
                  <a:pt x="389382" y="391160"/>
                </a:lnTo>
                <a:lnTo>
                  <a:pt x="357250" y="417830"/>
                </a:lnTo>
                <a:lnTo>
                  <a:pt x="320166" y="438150"/>
                </a:lnTo>
                <a:lnTo>
                  <a:pt x="279273" y="450850"/>
                </a:lnTo>
                <a:lnTo>
                  <a:pt x="235330" y="454660"/>
                </a:lnTo>
                <a:lnTo>
                  <a:pt x="323934" y="454660"/>
                </a:lnTo>
                <a:lnTo>
                  <a:pt x="367411" y="430530"/>
                </a:lnTo>
                <a:lnTo>
                  <a:pt x="401954" y="401320"/>
                </a:lnTo>
                <a:lnTo>
                  <a:pt x="430402" y="367030"/>
                </a:lnTo>
                <a:lnTo>
                  <a:pt x="451865" y="326390"/>
                </a:lnTo>
                <a:lnTo>
                  <a:pt x="465327" y="281940"/>
                </a:lnTo>
                <a:lnTo>
                  <a:pt x="469900" y="234950"/>
                </a:lnTo>
                <a:lnTo>
                  <a:pt x="468502" y="210820"/>
                </a:lnTo>
                <a:lnTo>
                  <a:pt x="458977" y="165100"/>
                </a:lnTo>
                <a:lnTo>
                  <a:pt x="440944" y="123190"/>
                </a:lnTo>
                <a:lnTo>
                  <a:pt x="415544" y="85090"/>
                </a:lnTo>
                <a:lnTo>
                  <a:pt x="383413" y="53340"/>
                </a:lnTo>
                <a:lnTo>
                  <a:pt x="345948" y="27940"/>
                </a:lnTo>
                <a:lnTo>
                  <a:pt x="325374" y="19050"/>
                </a:lnTo>
                <a:lnTo>
                  <a:pt x="322253" y="17780"/>
                </a:lnTo>
                <a:close/>
              </a:path>
              <a:path w="469900" h="471169">
                <a:moveTo>
                  <a:pt x="235330" y="34290"/>
                </a:moveTo>
                <a:lnTo>
                  <a:pt x="194817" y="38100"/>
                </a:lnTo>
                <a:lnTo>
                  <a:pt x="157099" y="49530"/>
                </a:lnTo>
                <a:lnTo>
                  <a:pt x="122936" y="68580"/>
                </a:lnTo>
                <a:lnTo>
                  <a:pt x="92963" y="92710"/>
                </a:lnTo>
                <a:lnTo>
                  <a:pt x="68452" y="123190"/>
                </a:lnTo>
                <a:lnTo>
                  <a:pt x="49784" y="157480"/>
                </a:lnTo>
                <a:lnTo>
                  <a:pt x="38100" y="195580"/>
                </a:lnTo>
                <a:lnTo>
                  <a:pt x="33968" y="234950"/>
                </a:lnTo>
                <a:lnTo>
                  <a:pt x="33964" y="237490"/>
                </a:lnTo>
                <a:lnTo>
                  <a:pt x="34798" y="256540"/>
                </a:lnTo>
                <a:lnTo>
                  <a:pt x="42799" y="295910"/>
                </a:lnTo>
                <a:lnTo>
                  <a:pt x="58038" y="331470"/>
                </a:lnTo>
                <a:lnTo>
                  <a:pt x="79501" y="364490"/>
                </a:lnTo>
                <a:lnTo>
                  <a:pt x="106807" y="391160"/>
                </a:lnTo>
                <a:lnTo>
                  <a:pt x="138684" y="414020"/>
                </a:lnTo>
                <a:lnTo>
                  <a:pt x="174751" y="429260"/>
                </a:lnTo>
                <a:lnTo>
                  <a:pt x="213995" y="436880"/>
                </a:lnTo>
                <a:lnTo>
                  <a:pt x="234569" y="438150"/>
                </a:lnTo>
                <a:lnTo>
                  <a:pt x="255015" y="436880"/>
                </a:lnTo>
                <a:lnTo>
                  <a:pt x="275082" y="434340"/>
                </a:lnTo>
                <a:lnTo>
                  <a:pt x="294386" y="429260"/>
                </a:lnTo>
                <a:lnTo>
                  <a:pt x="312800" y="422910"/>
                </a:lnTo>
                <a:lnTo>
                  <a:pt x="315322" y="421640"/>
                </a:lnTo>
                <a:lnTo>
                  <a:pt x="233679" y="421640"/>
                </a:lnTo>
                <a:lnTo>
                  <a:pt x="214757" y="420370"/>
                </a:lnTo>
                <a:lnTo>
                  <a:pt x="162178" y="406400"/>
                </a:lnTo>
                <a:lnTo>
                  <a:pt x="116966" y="378460"/>
                </a:lnTo>
                <a:lnTo>
                  <a:pt x="81661" y="339090"/>
                </a:lnTo>
                <a:lnTo>
                  <a:pt x="58674" y="289560"/>
                </a:lnTo>
                <a:lnTo>
                  <a:pt x="50800" y="234950"/>
                </a:lnTo>
                <a:lnTo>
                  <a:pt x="51815" y="215900"/>
                </a:lnTo>
                <a:lnTo>
                  <a:pt x="65786" y="162560"/>
                </a:lnTo>
                <a:lnTo>
                  <a:pt x="93599" y="118110"/>
                </a:lnTo>
                <a:lnTo>
                  <a:pt x="133096" y="82550"/>
                </a:lnTo>
                <a:lnTo>
                  <a:pt x="181483" y="58420"/>
                </a:lnTo>
                <a:lnTo>
                  <a:pt x="236220" y="50800"/>
                </a:lnTo>
                <a:lnTo>
                  <a:pt x="313563" y="50800"/>
                </a:lnTo>
                <a:lnTo>
                  <a:pt x="295148" y="43180"/>
                </a:lnTo>
                <a:lnTo>
                  <a:pt x="275844" y="38100"/>
                </a:lnTo>
                <a:lnTo>
                  <a:pt x="255904" y="35560"/>
                </a:lnTo>
                <a:lnTo>
                  <a:pt x="235330" y="34290"/>
                </a:lnTo>
                <a:close/>
              </a:path>
              <a:path w="469900" h="471169">
                <a:moveTo>
                  <a:pt x="313563" y="50800"/>
                </a:moveTo>
                <a:lnTo>
                  <a:pt x="236220" y="50800"/>
                </a:lnTo>
                <a:lnTo>
                  <a:pt x="255142" y="52070"/>
                </a:lnTo>
                <a:lnTo>
                  <a:pt x="273176" y="54610"/>
                </a:lnTo>
                <a:lnTo>
                  <a:pt x="323850" y="73660"/>
                </a:lnTo>
                <a:lnTo>
                  <a:pt x="366013" y="106680"/>
                </a:lnTo>
                <a:lnTo>
                  <a:pt x="397383" y="148590"/>
                </a:lnTo>
                <a:lnTo>
                  <a:pt x="415544" y="200660"/>
                </a:lnTo>
                <a:lnTo>
                  <a:pt x="419100" y="237490"/>
                </a:lnTo>
                <a:lnTo>
                  <a:pt x="418084" y="256540"/>
                </a:lnTo>
                <a:lnTo>
                  <a:pt x="404113" y="309880"/>
                </a:lnTo>
                <a:lnTo>
                  <a:pt x="376300" y="354330"/>
                </a:lnTo>
                <a:lnTo>
                  <a:pt x="336803" y="389890"/>
                </a:lnTo>
                <a:lnTo>
                  <a:pt x="288544" y="412750"/>
                </a:lnTo>
                <a:lnTo>
                  <a:pt x="233679" y="421640"/>
                </a:lnTo>
                <a:lnTo>
                  <a:pt x="315322" y="421640"/>
                </a:lnTo>
                <a:lnTo>
                  <a:pt x="362585" y="392430"/>
                </a:lnTo>
                <a:lnTo>
                  <a:pt x="389889" y="364490"/>
                </a:lnTo>
                <a:lnTo>
                  <a:pt x="411479" y="332740"/>
                </a:lnTo>
                <a:lnTo>
                  <a:pt x="426847" y="297180"/>
                </a:lnTo>
                <a:lnTo>
                  <a:pt x="434975" y="257810"/>
                </a:lnTo>
                <a:lnTo>
                  <a:pt x="435935" y="234950"/>
                </a:lnTo>
                <a:lnTo>
                  <a:pt x="435101" y="215900"/>
                </a:lnTo>
                <a:lnTo>
                  <a:pt x="427100" y="176530"/>
                </a:lnTo>
                <a:lnTo>
                  <a:pt x="411861" y="139700"/>
                </a:lnTo>
                <a:lnTo>
                  <a:pt x="390398" y="107950"/>
                </a:lnTo>
                <a:lnTo>
                  <a:pt x="363092" y="80010"/>
                </a:lnTo>
                <a:lnTo>
                  <a:pt x="331215" y="58420"/>
                </a:lnTo>
                <a:lnTo>
                  <a:pt x="313563" y="50800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125664" y="1025539"/>
            <a:ext cx="8256587" cy="469872"/>
          </a:xfrm>
        </p:spPr>
        <p:txBody>
          <a:bodyPr vert="horz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3300" spc="-5" dirty="0"/>
              <a:t>Emozioni </a:t>
            </a:r>
            <a:r>
              <a:rPr sz="3300" dirty="0"/>
              <a:t>e </a:t>
            </a:r>
            <a:r>
              <a:rPr sz="3300" spc="-5" dirty="0"/>
              <a:t>processi</a:t>
            </a:r>
            <a:r>
              <a:rPr sz="3300" spc="-60" dirty="0"/>
              <a:t> </a:t>
            </a:r>
            <a:r>
              <a:rPr sz="3300" spc="-5" dirty="0"/>
              <a:t>decisionali</a:t>
            </a:r>
            <a:endParaRPr sz="3300" dirty="0"/>
          </a:p>
        </p:txBody>
      </p:sp>
      <p:sp>
        <p:nvSpPr>
          <p:cNvPr id="5131" name="object 11"/>
          <p:cNvSpPr txBox="1">
            <a:spLocks noChangeArrowheads="1"/>
          </p:cNvSpPr>
          <p:nvPr/>
        </p:nvSpPr>
        <p:spPr bwMode="auto">
          <a:xfrm>
            <a:off x="1905000" y="1466850"/>
            <a:ext cx="8267700" cy="412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95250" rIns="0" bIns="0">
            <a:spAutoFit/>
          </a:bodyPr>
          <a:lstStyle>
            <a:lvl1pPr marL="12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750"/>
              </a:spcBef>
              <a:buNone/>
            </a:pPr>
            <a:r>
              <a:rPr lang="it-IT" altLang="it-IT" sz="2700">
                <a:latin typeface="Georgia" panose="02040502050405020303" pitchFamily="18" charset="0"/>
              </a:rPr>
              <a:t>Presenza conscia e inconscia delle emozioni</a:t>
            </a:r>
          </a:p>
          <a:p>
            <a:pPr>
              <a:spcBef>
                <a:spcPts val="650"/>
              </a:spcBef>
              <a:buClr>
                <a:srgbClr val="D16248"/>
              </a:buClr>
              <a:buSzPct val="85000"/>
              <a:buFont typeface="Wingdings 2" panose="05020102010507070707" pitchFamily="18" charset="2"/>
              <a:buChar char=""/>
            </a:pPr>
            <a:r>
              <a:rPr lang="it-IT" altLang="it-IT" sz="2700" i="1">
                <a:latin typeface="Georgia" panose="02040502050405020303" pitchFamily="18" charset="0"/>
              </a:rPr>
              <a:t>Descartes' Error: Emotion, Reason, and the Human  Brain.	</a:t>
            </a:r>
            <a:r>
              <a:rPr lang="it-IT" altLang="it-IT" sz="2700">
                <a:latin typeface="Georgia" panose="02040502050405020303" pitchFamily="18" charset="0"/>
              </a:rPr>
              <a:t>Damasio	contrasta la drastica separazione  tra </a:t>
            </a:r>
            <a:r>
              <a:rPr lang="it-IT" altLang="it-IT" sz="2700" u="sng">
                <a:latin typeface="Georgia" panose="02040502050405020303" pitchFamily="18" charset="0"/>
                <a:hlinkClick r:id="rId2"/>
              </a:rPr>
              <a:t>emozione</a:t>
            </a:r>
            <a:r>
              <a:rPr lang="it-IT" altLang="it-IT" sz="2700">
                <a:latin typeface="Georgia" panose="02040502050405020303" pitchFamily="18" charset="0"/>
                <a:hlinkClick r:id="rId2"/>
              </a:rPr>
              <a:t> </a:t>
            </a:r>
            <a:r>
              <a:rPr lang="it-IT" altLang="it-IT" sz="2700">
                <a:latin typeface="Georgia" panose="02040502050405020303" pitchFamily="18" charset="0"/>
              </a:rPr>
              <a:t>e</a:t>
            </a:r>
            <a:r>
              <a:rPr lang="it-IT" altLang="it-IT" sz="2700">
                <a:latin typeface="Georgia" panose="02040502050405020303" pitchFamily="18" charset="0"/>
                <a:hlinkClick r:id="rId3"/>
              </a:rPr>
              <a:t> </a:t>
            </a:r>
            <a:r>
              <a:rPr lang="it-IT" altLang="it-IT" sz="2700" u="sng">
                <a:latin typeface="Georgia" panose="02040502050405020303" pitchFamily="18" charset="0"/>
                <a:hlinkClick r:id="rId3"/>
              </a:rPr>
              <a:t>intelletto</a:t>
            </a:r>
            <a:r>
              <a:rPr lang="it-IT" altLang="it-IT" sz="2700">
                <a:latin typeface="Georgia" panose="02040502050405020303" pitchFamily="18" charset="0"/>
                <a:hlinkClick r:id="rId3"/>
              </a:rPr>
              <a:t> </a:t>
            </a:r>
            <a:r>
              <a:rPr lang="it-IT" altLang="it-IT" sz="2700">
                <a:latin typeface="Georgia" panose="02040502050405020303" pitchFamily="18" charset="0"/>
              </a:rPr>
              <a:t>introdotta da</a:t>
            </a:r>
            <a:r>
              <a:rPr lang="it-IT" altLang="it-IT" sz="2700">
                <a:latin typeface="Georgia" panose="02040502050405020303" pitchFamily="18" charset="0"/>
                <a:hlinkClick r:id="rId4"/>
              </a:rPr>
              <a:t> </a:t>
            </a:r>
            <a:r>
              <a:rPr lang="it-IT" altLang="it-IT" sz="2700" u="sng">
                <a:latin typeface="Georgia" panose="02040502050405020303" pitchFamily="18" charset="0"/>
                <a:hlinkClick r:id="rId4"/>
              </a:rPr>
              <a:t>Cartesio. </a:t>
            </a:r>
            <a:r>
              <a:rPr lang="it-IT" altLang="it-IT" sz="2700">
                <a:latin typeface="Georgia" panose="02040502050405020303" pitchFamily="18" charset="0"/>
              </a:rPr>
              <a:t> Senza sentimenti di fondo sarebbe il nucleo stesso  della rappresentazione del sé ad essere infranto.</a:t>
            </a:r>
          </a:p>
          <a:p>
            <a:pPr>
              <a:spcBef>
                <a:spcPts val="50"/>
              </a:spcBef>
              <a:buClr>
                <a:srgbClr val="D16248"/>
              </a:buClr>
              <a:buFont typeface="Wingdings 2" panose="05020102010507070707" pitchFamily="18" charset="2"/>
              <a:buChar char=""/>
            </a:pPr>
            <a:endParaRPr lang="it-IT" altLang="it-IT" sz="3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D16248"/>
              </a:buClr>
              <a:buSzPct val="85000"/>
              <a:buFont typeface="Wingdings 2" panose="05020102010507070707" pitchFamily="18" charset="2"/>
              <a:buChar char=""/>
            </a:pPr>
            <a:r>
              <a:rPr lang="it-IT" altLang="it-IT" sz="2700">
                <a:latin typeface="Georgia" panose="02040502050405020303" pitchFamily="18" charset="0"/>
              </a:rPr>
              <a:t>Qual è allora il ruolo delle emozioni?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186988" y="6372225"/>
            <a:ext cx="195262" cy="212238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sz="1300" spc="-10" dirty="0">
                <a:solidFill>
                  <a:srgbClr val="220DC8"/>
                </a:solidFill>
                <a:latin typeface="Georgia"/>
                <a:cs typeface="Georgia"/>
              </a:rPr>
              <a:t>10</a:t>
            </a:r>
            <a:endParaRPr sz="130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2389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2"/>
          <p:cNvSpPr>
            <a:spLocks/>
          </p:cNvSpPr>
          <p:nvPr/>
        </p:nvSpPr>
        <p:spPr bwMode="auto">
          <a:xfrm>
            <a:off x="1524000" y="0"/>
            <a:ext cx="152400" cy="6858000"/>
          </a:xfrm>
          <a:custGeom>
            <a:avLst/>
            <a:gdLst>
              <a:gd name="T0" fmla="*/ 0 w 152400"/>
              <a:gd name="T1" fmla="*/ 6858000 h 6858000"/>
              <a:gd name="T2" fmla="*/ 152400 w 152400"/>
              <a:gd name="T3" fmla="*/ 6858000 h 6858000"/>
              <a:gd name="T4" fmla="*/ 152400 w 152400"/>
              <a:gd name="T5" fmla="*/ 0 h 6858000"/>
              <a:gd name="T6" fmla="*/ 0 w 152400"/>
              <a:gd name="T7" fmla="*/ 0 h 6858000"/>
              <a:gd name="T8" fmla="*/ 0 w 152400"/>
              <a:gd name="T9" fmla="*/ 6858000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2400" h="6858000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6147" name="object 3"/>
          <p:cNvSpPr>
            <a:spLocks/>
          </p:cNvSpPr>
          <p:nvPr/>
        </p:nvSpPr>
        <p:spPr bwMode="auto">
          <a:xfrm>
            <a:off x="10515600" y="0"/>
            <a:ext cx="152400" cy="6858000"/>
          </a:xfrm>
          <a:custGeom>
            <a:avLst/>
            <a:gdLst>
              <a:gd name="T0" fmla="*/ 0 w 152400"/>
              <a:gd name="T1" fmla="*/ 6858000 h 6858000"/>
              <a:gd name="T2" fmla="*/ 152400 w 152400"/>
              <a:gd name="T3" fmla="*/ 6858000 h 6858000"/>
              <a:gd name="T4" fmla="*/ 152400 w 152400"/>
              <a:gd name="T5" fmla="*/ 0 h 6858000"/>
              <a:gd name="T6" fmla="*/ 0 w 152400"/>
              <a:gd name="T7" fmla="*/ 0 h 6858000"/>
              <a:gd name="T8" fmla="*/ 0 w 152400"/>
              <a:gd name="T9" fmla="*/ 6858000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2400" h="6858000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6148" name="object 4"/>
          <p:cNvSpPr>
            <a:spLocks/>
          </p:cNvSpPr>
          <p:nvPr/>
        </p:nvSpPr>
        <p:spPr bwMode="auto">
          <a:xfrm>
            <a:off x="1673225" y="6388101"/>
            <a:ext cx="8832850" cy="309563"/>
          </a:xfrm>
          <a:custGeom>
            <a:avLst/>
            <a:gdLst>
              <a:gd name="T0" fmla="*/ 0 w 8832850"/>
              <a:gd name="T1" fmla="*/ 308616 h 309879"/>
              <a:gd name="T2" fmla="*/ 8832850 w 8832850"/>
              <a:gd name="T3" fmla="*/ 308616 h 309879"/>
              <a:gd name="T4" fmla="*/ 8832850 w 8832850"/>
              <a:gd name="T5" fmla="*/ 0 h 309879"/>
              <a:gd name="T6" fmla="*/ 0 w 8832850"/>
              <a:gd name="T7" fmla="*/ 0 h 309879"/>
              <a:gd name="T8" fmla="*/ 0 w 8832850"/>
              <a:gd name="T9" fmla="*/ 308616 h 309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832850" h="309879">
                <a:moveTo>
                  <a:pt x="0" y="309562"/>
                </a:moveTo>
                <a:lnTo>
                  <a:pt x="8832850" y="309562"/>
                </a:lnTo>
                <a:lnTo>
                  <a:pt x="8832850" y="0"/>
                </a:lnTo>
                <a:lnTo>
                  <a:pt x="0" y="0"/>
                </a:lnTo>
                <a:lnTo>
                  <a:pt x="0" y="3095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6149" name="object 5"/>
          <p:cNvSpPr>
            <a:spLocks/>
          </p:cNvSpPr>
          <p:nvPr/>
        </p:nvSpPr>
        <p:spPr bwMode="auto">
          <a:xfrm>
            <a:off x="1676400" y="155575"/>
            <a:ext cx="8832850" cy="6546850"/>
          </a:xfrm>
          <a:custGeom>
            <a:avLst/>
            <a:gdLst>
              <a:gd name="T0" fmla="*/ 0 w 8832850"/>
              <a:gd name="T1" fmla="*/ 6546850 h 6546850"/>
              <a:gd name="T2" fmla="*/ 8832850 w 8832850"/>
              <a:gd name="T3" fmla="*/ 6546850 h 6546850"/>
              <a:gd name="T4" fmla="*/ 8832850 w 8832850"/>
              <a:gd name="T5" fmla="*/ 0 h 6546850"/>
              <a:gd name="T6" fmla="*/ 0 w 8832850"/>
              <a:gd name="T7" fmla="*/ 0 h 6546850"/>
              <a:gd name="T8" fmla="*/ 0 w 8832850"/>
              <a:gd name="T9" fmla="*/ 6546850 h 6546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832850" h="6546850">
                <a:moveTo>
                  <a:pt x="0" y="6546850"/>
                </a:moveTo>
                <a:lnTo>
                  <a:pt x="8832850" y="6546850"/>
                </a:lnTo>
                <a:lnTo>
                  <a:pt x="8832850" y="0"/>
                </a:lnTo>
                <a:lnTo>
                  <a:pt x="0" y="0"/>
                </a:lnTo>
                <a:lnTo>
                  <a:pt x="0" y="6546850"/>
                </a:lnTo>
                <a:close/>
              </a:path>
            </a:pathLst>
          </a:custGeom>
          <a:noFill/>
          <a:ln w="9525">
            <a:solidFill>
              <a:srgbClr val="E0E0E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6150" name="object 6"/>
          <p:cNvSpPr>
            <a:spLocks/>
          </p:cNvSpPr>
          <p:nvPr/>
        </p:nvSpPr>
        <p:spPr bwMode="auto">
          <a:xfrm>
            <a:off x="1676400" y="1276350"/>
            <a:ext cx="8832850" cy="0"/>
          </a:xfrm>
          <a:custGeom>
            <a:avLst/>
            <a:gdLst>
              <a:gd name="T0" fmla="*/ 0 w 8832850"/>
              <a:gd name="T1" fmla="*/ 8832850 w 88328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noFill/>
          <a:ln w="9525">
            <a:solidFill>
              <a:srgbClr val="E0E0E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6151" name="object 7"/>
          <p:cNvSpPr>
            <a:spLocks/>
          </p:cNvSpPr>
          <p:nvPr/>
        </p:nvSpPr>
        <p:spPr bwMode="auto">
          <a:xfrm>
            <a:off x="5791200" y="955675"/>
            <a:ext cx="609600" cy="609600"/>
          </a:xfrm>
          <a:custGeom>
            <a:avLst/>
            <a:gdLst>
              <a:gd name="T0" fmla="*/ 304800 w 609600"/>
              <a:gd name="T1" fmla="*/ 0 h 609600"/>
              <a:gd name="T2" fmla="*/ 255374 w 609600"/>
              <a:gd name="T3" fmla="*/ 3990 h 609600"/>
              <a:gd name="T4" fmla="*/ 208483 w 609600"/>
              <a:gd name="T5" fmla="*/ 15544 h 609600"/>
              <a:gd name="T6" fmla="*/ 164753 w 609600"/>
              <a:gd name="T7" fmla="*/ 34032 h 609600"/>
              <a:gd name="T8" fmla="*/ 124815 w 609600"/>
              <a:gd name="T9" fmla="*/ 58826 h 609600"/>
              <a:gd name="T10" fmla="*/ 89296 w 609600"/>
              <a:gd name="T11" fmla="*/ 89296 h 609600"/>
              <a:gd name="T12" fmla="*/ 58826 w 609600"/>
              <a:gd name="T13" fmla="*/ 124815 h 609600"/>
              <a:gd name="T14" fmla="*/ 34032 w 609600"/>
              <a:gd name="T15" fmla="*/ 164753 h 609600"/>
              <a:gd name="T16" fmla="*/ 15544 w 609600"/>
              <a:gd name="T17" fmla="*/ 208483 h 609600"/>
              <a:gd name="T18" fmla="*/ 3990 w 609600"/>
              <a:gd name="T19" fmla="*/ 255374 h 609600"/>
              <a:gd name="T20" fmla="*/ 0 w 609600"/>
              <a:gd name="T21" fmla="*/ 304800 h 609600"/>
              <a:gd name="T22" fmla="*/ 3990 w 609600"/>
              <a:gd name="T23" fmla="*/ 354225 h 609600"/>
              <a:gd name="T24" fmla="*/ 15544 w 609600"/>
              <a:gd name="T25" fmla="*/ 401116 h 609600"/>
              <a:gd name="T26" fmla="*/ 34032 w 609600"/>
              <a:gd name="T27" fmla="*/ 444846 h 609600"/>
              <a:gd name="T28" fmla="*/ 58826 w 609600"/>
              <a:gd name="T29" fmla="*/ 484784 h 609600"/>
              <a:gd name="T30" fmla="*/ 89296 w 609600"/>
              <a:gd name="T31" fmla="*/ 520303 h 609600"/>
              <a:gd name="T32" fmla="*/ 124815 w 609600"/>
              <a:gd name="T33" fmla="*/ 550773 h 609600"/>
              <a:gd name="T34" fmla="*/ 164753 w 609600"/>
              <a:gd name="T35" fmla="*/ 575567 h 609600"/>
              <a:gd name="T36" fmla="*/ 208483 w 609600"/>
              <a:gd name="T37" fmla="*/ 594055 h 609600"/>
              <a:gd name="T38" fmla="*/ 255374 w 609600"/>
              <a:gd name="T39" fmla="*/ 605609 h 609600"/>
              <a:gd name="T40" fmla="*/ 304800 w 609600"/>
              <a:gd name="T41" fmla="*/ 609600 h 609600"/>
              <a:gd name="T42" fmla="*/ 354225 w 609600"/>
              <a:gd name="T43" fmla="*/ 605609 h 609600"/>
              <a:gd name="T44" fmla="*/ 401116 w 609600"/>
              <a:gd name="T45" fmla="*/ 594055 h 609600"/>
              <a:gd name="T46" fmla="*/ 444846 w 609600"/>
              <a:gd name="T47" fmla="*/ 575567 h 609600"/>
              <a:gd name="T48" fmla="*/ 484784 w 609600"/>
              <a:gd name="T49" fmla="*/ 550773 h 609600"/>
              <a:gd name="T50" fmla="*/ 520303 w 609600"/>
              <a:gd name="T51" fmla="*/ 520303 h 609600"/>
              <a:gd name="T52" fmla="*/ 550773 w 609600"/>
              <a:gd name="T53" fmla="*/ 484784 h 609600"/>
              <a:gd name="T54" fmla="*/ 575567 w 609600"/>
              <a:gd name="T55" fmla="*/ 444846 h 609600"/>
              <a:gd name="T56" fmla="*/ 594055 w 609600"/>
              <a:gd name="T57" fmla="*/ 401116 h 609600"/>
              <a:gd name="T58" fmla="*/ 605609 w 609600"/>
              <a:gd name="T59" fmla="*/ 354225 h 609600"/>
              <a:gd name="T60" fmla="*/ 609600 w 609600"/>
              <a:gd name="T61" fmla="*/ 304800 h 609600"/>
              <a:gd name="T62" fmla="*/ 605609 w 609600"/>
              <a:gd name="T63" fmla="*/ 255374 h 609600"/>
              <a:gd name="T64" fmla="*/ 594055 w 609600"/>
              <a:gd name="T65" fmla="*/ 208483 h 609600"/>
              <a:gd name="T66" fmla="*/ 575567 w 609600"/>
              <a:gd name="T67" fmla="*/ 164753 h 609600"/>
              <a:gd name="T68" fmla="*/ 550773 w 609600"/>
              <a:gd name="T69" fmla="*/ 124815 h 609600"/>
              <a:gd name="T70" fmla="*/ 520303 w 609600"/>
              <a:gd name="T71" fmla="*/ 89296 h 609600"/>
              <a:gd name="T72" fmla="*/ 484784 w 609600"/>
              <a:gd name="T73" fmla="*/ 58826 h 609600"/>
              <a:gd name="T74" fmla="*/ 444846 w 609600"/>
              <a:gd name="T75" fmla="*/ 34032 h 609600"/>
              <a:gd name="T76" fmla="*/ 401116 w 609600"/>
              <a:gd name="T77" fmla="*/ 15544 h 609600"/>
              <a:gd name="T78" fmla="*/ 354225 w 609600"/>
              <a:gd name="T79" fmla="*/ 3990 h 609600"/>
              <a:gd name="T80" fmla="*/ 304800 w 609600"/>
              <a:gd name="T81" fmla="*/ 0 h 60960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09600" h="609600">
                <a:moveTo>
                  <a:pt x="304800" y="0"/>
                </a:moveTo>
                <a:lnTo>
                  <a:pt x="255374" y="3990"/>
                </a:lnTo>
                <a:lnTo>
                  <a:pt x="208483" y="15544"/>
                </a:lnTo>
                <a:lnTo>
                  <a:pt x="164753" y="34032"/>
                </a:lnTo>
                <a:lnTo>
                  <a:pt x="124815" y="58826"/>
                </a:lnTo>
                <a:lnTo>
                  <a:pt x="89296" y="89296"/>
                </a:lnTo>
                <a:lnTo>
                  <a:pt x="58826" y="124815"/>
                </a:lnTo>
                <a:lnTo>
                  <a:pt x="34032" y="164753"/>
                </a:lnTo>
                <a:lnTo>
                  <a:pt x="15544" y="208483"/>
                </a:lnTo>
                <a:lnTo>
                  <a:pt x="3990" y="255374"/>
                </a:lnTo>
                <a:lnTo>
                  <a:pt x="0" y="304800"/>
                </a:lnTo>
                <a:lnTo>
                  <a:pt x="3990" y="354225"/>
                </a:lnTo>
                <a:lnTo>
                  <a:pt x="15544" y="401116"/>
                </a:lnTo>
                <a:lnTo>
                  <a:pt x="34032" y="444846"/>
                </a:lnTo>
                <a:lnTo>
                  <a:pt x="58826" y="484784"/>
                </a:lnTo>
                <a:lnTo>
                  <a:pt x="89296" y="520303"/>
                </a:lnTo>
                <a:lnTo>
                  <a:pt x="124815" y="550773"/>
                </a:lnTo>
                <a:lnTo>
                  <a:pt x="164753" y="575567"/>
                </a:lnTo>
                <a:lnTo>
                  <a:pt x="208483" y="594055"/>
                </a:lnTo>
                <a:lnTo>
                  <a:pt x="255374" y="605609"/>
                </a:lnTo>
                <a:lnTo>
                  <a:pt x="304800" y="609600"/>
                </a:lnTo>
                <a:lnTo>
                  <a:pt x="354225" y="605609"/>
                </a:lnTo>
                <a:lnTo>
                  <a:pt x="401116" y="594055"/>
                </a:lnTo>
                <a:lnTo>
                  <a:pt x="444846" y="575567"/>
                </a:lnTo>
                <a:lnTo>
                  <a:pt x="484784" y="550773"/>
                </a:lnTo>
                <a:lnTo>
                  <a:pt x="520303" y="520303"/>
                </a:lnTo>
                <a:lnTo>
                  <a:pt x="550773" y="484784"/>
                </a:lnTo>
                <a:lnTo>
                  <a:pt x="575567" y="444846"/>
                </a:lnTo>
                <a:lnTo>
                  <a:pt x="594055" y="401116"/>
                </a:lnTo>
                <a:lnTo>
                  <a:pt x="605609" y="354225"/>
                </a:lnTo>
                <a:lnTo>
                  <a:pt x="609600" y="304800"/>
                </a:lnTo>
                <a:lnTo>
                  <a:pt x="605609" y="255374"/>
                </a:lnTo>
                <a:lnTo>
                  <a:pt x="594055" y="208483"/>
                </a:lnTo>
                <a:lnTo>
                  <a:pt x="575567" y="164753"/>
                </a:lnTo>
                <a:lnTo>
                  <a:pt x="550773" y="124815"/>
                </a:lnTo>
                <a:lnTo>
                  <a:pt x="520303" y="89296"/>
                </a:lnTo>
                <a:lnTo>
                  <a:pt x="484784" y="58826"/>
                </a:lnTo>
                <a:lnTo>
                  <a:pt x="444846" y="34032"/>
                </a:lnTo>
                <a:lnTo>
                  <a:pt x="401116" y="15544"/>
                </a:lnTo>
                <a:lnTo>
                  <a:pt x="354225" y="399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6152" name="object 8"/>
          <p:cNvSpPr>
            <a:spLocks/>
          </p:cNvSpPr>
          <p:nvPr/>
        </p:nvSpPr>
        <p:spPr bwMode="auto">
          <a:xfrm>
            <a:off x="5886450" y="1050925"/>
            <a:ext cx="419100" cy="420688"/>
          </a:xfrm>
          <a:custGeom>
            <a:avLst/>
            <a:gdLst>
              <a:gd name="T0" fmla="*/ 209550 w 419100"/>
              <a:gd name="T1" fmla="*/ 0 h 421005"/>
              <a:gd name="T2" fmla="*/ 161512 w 419100"/>
              <a:gd name="T3" fmla="*/ 5546 h 421005"/>
              <a:gd name="T4" fmla="*/ 117410 w 419100"/>
              <a:gd name="T5" fmla="*/ 21341 h 421005"/>
              <a:gd name="T6" fmla="*/ 78501 w 419100"/>
              <a:gd name="T7" fmla="*/ 46121 h 421005"/>
              <a:gd name="T8" fmla="*/ 46046 w 419100"/>
              <a:gd name="T9" fmla="*/ 78626 h 421005"/>
              <a:gd name="T10" fmla="*/ 21304 w 419100"/>
              <a:gd name="T11" fmla="*/ 117587 h 421005"/>
              <a:gd name="T12" fmla="*/ 5536 w 419100"/>
              <a:gd name="T13" fmla="*/ 161746 h 421005"/>
              <a:gd name="T14" fmla="*/ 0 w 419100"/>
              <a:gd name="T15" fmla="*/ 209838 h 421005"/>
              <a:gd name="T16" fmla="*/ 5536 w 419100"/>
              <a:gd name="T17" fmla="*/ 257974 h 421005"/>
              <a:gd name="T18" fmla="*/ 21304 w 419100"/>
              <a:gd name="T19" fmla="*/ 302166 h 421005"/>
              <a:gd name="T20" fmla="*/ 46046 w 419100"/>
              <a:gd name="T21" fmla="*/ 341152 h 421005"/>
              <a:gd name="T22" fmla="*/ 78501 w 419100"/>
              <a:gd name="T23" fmla="*/ 373668 h 421005"/>
              <a:gd name="T24" fmla="*/ 117410 w 419100"/>
              <a:gd name="T25" fmla="*/ 398457 h 421005"/>
              <a:gd name="T26" fmla="*/ 161512 w 419100"/>
              <a:gd name="T27" fmla="*/ 414255 h 421005"/>
              <a:gd name="T28" fmla="*/ 209550 w 419100"/>
              <a:gd name="T29" fmla="*/ 419800 h 421005"/>
              <a:gd name="T30" fmla="*/ 257587 w 419100"/>
              <a:gd name="T31" fmla="*/ 414255 h 421005"/>
              <a:gd name="T32" fmla="*/ 301689 w 419100"/>
              <a:gd name="T33" fmla="*/ 398457 h 421005"/>
              <a:gd name="T34" fmla="*/ 340598 w 419100"/>
              <a:gd name="T35" fmla="*/ 373668 h 421005"/>
              <a:gd name="T36" fmla="*/ 373053 w 419100"/>
              <a:gd name="T37" fmla="*/ 341152 h 421005"/>
              <a:gd name="T38" fmla="*/ 397795 w 419100"/>
              <a:gd name="T39" fmla="*/ 302166 h 421005"/>
              <a:gd name="T40" fmla="*/ 413563 w 419100"/>
              <a:gd name="T41" fmla="*/ 257974 h 421005"/>
              <a:gd name="T42" fmla="*/ 419100 w 419100"/>
              <a:gd name="T43" fmla="*/ 209838 h 421005"/>
              <a:gd name="T44" fmla="*/ 413563 w 419100"/>
              <a:gd name="T45" fmla="*/ 161746 h 421005"/>
              <a:gd name="T46" fmla="*/ 397795 w 419100"/>
              <a:gd name="T47" fmla="*/ 117587 h 421005"/>
              <a:gd name="T48" fmla="*/ 373053 w 419100"/>
              <a:gd name="T49" fmla="*/ 78626 h 421005"/>
              <a:gd name="T50" fmla="*/ 340598 w 419100"/>
              <a:gd name="T51" fmla="*/ 46121 h 421005"/>
              <a:gd name="T52" fmla="*/ 301689 w 419100"/>
              <a:gd name="T53" fmla="*/ 21341 h 421005"/>
              <a:gd name="T54" fmla="*/ 257587 w 419100"/>
              <a:gd name="T55" fmla="*/ 5546 h 421005"/>
              <a:gd name="T56" fmla="*/ 209550 w 419100"/>
              <a:gd name="T57" fmla="*/ 0 h 42100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419100" h="421005">
                <a:moveTo>
                  <a:pt x="209550" y="0"/>
                </a:moveTo>
                <a:lnTo>
                  <a:pt x="161512" y="5558"/>
                </a:lnTo>
                <a:lnTo>
                  <a:pt x="117410" y="21389"/>
                </a:lnTo>
                <a:lnTo>
                  <a:pt x="78501" y="46226"/>
                </a:lnTo>
                <a:lnTo>
                  <a:pt x="46046" y="78803"/>
                </a:lnTo>
                <a:lnTo>
                  <a:pt x="21304" y="117854"/>
                </a:lnTo>
                <a:lnTo>
                  <a:pt x="5536" y="162112"/>
                </a:lnTo>
                <a:lnTo>
                  <a:pt x="0" y="210312"/>
                </a:lnTo>
                <a:lnTo>
                  <a:pt x="5536" y="258558"/>
                </a:lnTo>
                <a:lnTo>
                  <a:pt x="21304" y="302850"/>
                </a:lnTo>
                <a:lnTo>
                  <a:pt x="46046" y="341923"/>
                </a:lnTo>
                <a:lnTo>
                  <a:pt x="78501" y="374514"/>
                </a:lnTo>
                <a:lnTo>
                  <a:pt x="117410" y="399358"/>
                </a:lnTo>
                <a:lnTo>
                  <a:pt x="161512" y="415192"/>
                </a:lnTo>
                <a:lnTo>
                  <a:pt x="209550" y="420750"/>
                </a:lnTo>
                <a:lnTo>
                  <a:pt x="257587" y="415192"/>
                </a:lnTo>
                <a:lnTo>
                  <a:pt x="301689" y="399358"/>
                </a:lnTo>
                <a:lnTo>
                  <a:pt x="340598" y="374514"/>
                </a:lnTo>
                <a:lnTo>
                  <a:pt x="373053" y="341923"/>
                </a:lnTo>
                <a:lnTo>
                  <a:pt x="397795" y="302850"/>
                </a:lnTo>
                <a:lnTo>
                  <a:pt x="413563" y="258558"/>
                </a:lnTo>
                <a:lnTo>
                  <a:pt x="419100" y="210312"/>
                </a:lnTo>
                <a:lnTo>
                  <a:pt x="413563" y="162112"/>
                </a:lnTo>
                <a:lnTo>
                  <a:pt x="397795" y="117854"/>
                </a:lnTo>
                <a:lnTo>
                  <a:pt x="373053" y="78803"/>
                </a:lnTo>
                <a:lnTo>
                  <a:pt x="340598" y="46226"/>
                </a:lnTo>
                <a:lnTo>
                  <a:pt x="301689" y="21389"/>
                </a:lnTo>
                <a:lnTo>
                  <a:pt x="257587" y="5558"/>
                </a:lnTo>
                <a:lnTo>
                  <a:pt x="2095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6153" name="object 9"/>
          <p:cNvSpPr>
            <a:spLocks/>
          </p:cNvSpPr>
          <p:nvPr/>
        </p:nvSpPr>
        <p:spPr bwMode="auto">
          <a:xfrm>
            <a:off x="5861050" y="1025525"/>
            <a:ext cx="469900" cy="471488"/>
          </a:xfrm>
          <a:custGeom>
            <a:avLst/>
            <a:gdLst>
              <a:gd name="T0" fmla="*/ 142366 w 469900"/>
              <a:gd name="T1" fmla="*/ 19089 h 471169"/>
              <a:gd name="T2" fmla="*/ 39497 w 469900"/>
              <a:gd name="T3" fmla="*/ 105623 h 471169"/>
              <a:gd name="T4" fmla="*/ 0 w 469900"/>
              <a:gd name="T5" fmla="*/ 237973 h 471169"/>
              <a:gd name="T6" fmla="*/ 28955 w 469900"/>
              <a:gd name="T7" fmla="*/ 349960 h 471169"/>
              <a:gd name="T8" fmla="*/ 123951 w 469900"/>
              <a:gd name="T9" fmla="*/ 445403 h 471169"/>
              <a:gd name="T10" fmla="*/ 236220 w 469900"/>
              <a:gd name="T11" fmla="*/ 472127 h 471169"/>
              <a:gd name="T12" fmla="*/ 305942 w 469900"/>
              <a:gd name="T13" fmla="*/ 461947 h 471169"/>
              <a:gd name="T14" fmla="*/ 213105 w 469900"/>
              <a:gd name="T15" fmla="*/ 454311 h 471169"/>
              <a:gd name="T16" fmla="*/ 96647 w 469900"/>
              <a:gd name="T17" fmla="*/ 405953 h 471169"/>
              <a:gd name="T18" fmla="*/ 26924 w 469900"/>
              <a:gd name="T19" fmla="*/ 302875 h 471169"/>
              <a:gd name="T20" fmla="*/ 16958 w 469900"/>
              <a:gd name="T21" fmla="*/ 235427 h 471169"/>
              <a:gd name="T22" fmla="*/ 53975 w 469900"/>
              <a:gd name="T23" fmla="*/ 114531 h 471169"/>
              <a:gd name="T24" fmla="*/ 149733 w 469900"/>
              <a:gd name="T25" fmla="*/ 34359 h 471169"/>
              <a:gd name="T26" fmla="*/ 322253 w 469900"/>
              <a:gd name="T27" fmla="*/ 17816 h 471169"/>
              <a:gd name="T28" fmla="*/ 257683 w 469900"/>
              <a:gd name="T29" fmla="*/ 1273 h 471169"/>
              <a:gd name="T30" fmla="*/ 234569 w 469900"/>
              <a:gd name="T31" fmla="*/ 17816 h 471169"/>
              <a:gd name="T32" fmla="*/ 319404 w 469900"/>
              <a:gd name="T33" fmla="*/ 34359 h 471169"/>
              <a:gd name="T34" fmla="*/ 415544 w 469900"/>
              <a:gd name="T35" fmla="*/ 113261 h 471169"/>
              <a:gd name="T36" fmla="*/ 452945 w 469900"/>
              <a:gd name="T37" fmla="*/ 235427 h 471169"/>
              <a:gd name="T38" fmla="*/ 435990 w 469900"/>
              <a:gd name="T39" fmla="*/ 321964 h 471169"/>
              <a:gd name="T40" fmla="*/ 357250 w 469900"/>
              <a:gd name="T41" fmla="*/ 418679 h 471169"/>
              <a:gd name="T42" fmla="*/ 235330 w 469900"/>
              <a:gd name="T43" fmla="*/ 455584 h 471169"/>
              <a:gd name="T44" fmla="*/ 401954 w 469900"/>
              <a:gd name="T45" fmla="*/ 402136 h 471169"/>
              <a:gd name="T46" fmla="*/ 465327 w 469900"/>
              <a:gd name="T47" fmla="*/ 282513 h 471169"/>
              <a:gd name="T48" fmla="*/ 458977 w 469900"/>
              <a:gd name="T49" fmla="*/ 165436 h 471169"/>
              <a:gd name="T50" fmla="*/ 383413 w 469900"/>
              <a:gd name="T51" fmla="*/ 53448 h 471169"/>
              <a:gd name="T52" fmla="*/ 322253 w 469900"/>
              <a:gd name="T53" fmla="*/ 17816 h 471169"/>
              <a:gd name="T54" fmla="*/ 157099 w 469900"/>
              <a:gd name="T55" fmla="*/ 49632 h 471169"/>
              <a:gd name="T56" fmla="*/ 68452 w 469900"/>
              <a:gd name="T57" fmla="*/ 123440 h 471169"/>
              <a:gd name="T58" fmla="*/ 33968 w 469900"/>
              <a:gd name="T59" fmla="*/ 235427 h 471169"/>
              <a:gd name="T60" fmla="*/ 42799 w 469900"/>
              <a:gd name="T61" fmla="*/ 296511 h 471169"/>
              <a:gd name="T62" fmla="*/ 106807 w 469900"/>
              <a:gd name="T63" fmla="*/ 391955 h 471169"/>
              <a:gd name="T64" fmla="*/ 213995 w 469900"/>
              <a:gd name="T65" fmla="*/ 437768 h 471169"/>
              <a:gd name="T66" fmla="*/ 275082 w 469900"/>
              <a:gd name="T67" fmla="*/ 435222 h 471169"/>
              <a:gd name="T68" fmla="*/ 315322 w 469900"/>
              <a:gd name="T69" fmla="*/ 422497 h 471169"/>
              <a:gd name="T70" fmla="*/ 162178 w 469900"/>
              <a:gd name="T71" fmla="*/ 407226 h 471169"/>
              <a:gd name="T72" fmla="*/ 58674 w 469900"/>
              <a:gd name="T73" fmla="*/ 290148 h 471169"/>
              <a:gd name="T74" fmla="*/ 65786 w 469900"/>
              <a:gd name="T75" fmla="*/ 162890 h 471169"/>
              <a:gd name="T76" fmla="*/ 181483 w 469900"/>
              <a:gd name="T77" fmla="*/ 58540 h 471169"/>
              <a:gd name="T78" fmla="*/ 295148 w 469900"/>
              <a:gd name="T79" fmla="*/ 43267 h 471169"/>
              <a:gd name="T80" fmla="*/ 235330 w 469900"/>
              <a:gd name="T81" fmla="*/ 34359 h 471169"/>
              <a:gd name="T82" fmla="*/ 255142 w 469900"/>
              <a:gd name="T83" fmla="*/ 52175 h 471169"/>
              <a:gd name="T84" fmla="*/ 366013 w 469900"/>
              <a:gd name="T85" fmla="*/ 106896 h 471169"/>
              <a:gd name="T86" fmla="*/ 419100 w 469900"/>
              <a:gd name="T87" fmla="*/ 237973 h 471169"/>
              <a:gd name="T88" fmla="*/ 376300 w 469900"/>
              <a:gd name="T89" fmla="*/ 355050 h 471169"/>
              <a:gd name="T90" fmla="*/ 233679 w 469900"/>
              <a:gd name="T91" fmla="*/ 422497 h 471169"/>
              <a:gd name="T92" fmla="*/ 389889 w 469900"/>
              <a:gd name="T93" fmla="*/ 365231 h 471169"/>
              <a:gd name="T94" fmla="*/ 434975 w 469900"/>
              <a:gd name="T95" fmla="*/ 258335 h 471169"/>
              <a:gd name="T96" fmla="*/ 427100 w 469900"/>
              <a:gd name="T97" fmla="*/ 176890 h 471169"/>
              <a:gd name="T98" fmla="*/ 363092 w 469900"/>
              <a:gd name="T99" fmla="*/ 80172 h 47116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469900" h="471169">
                <a:moveTo>
                  <a:pt x="233679" y="0"/>
                </a:moveTo>
                <a:lnTo>
                  <a:pt x="186436" y="5080"/>
                </a:lnTo>
                <a:lnTo>
                  <a:pt x="142366" y="19050"/>
                </a:lnTo>
                <a:lnTo>
                  <a:pt x="102488" y="41910"/>
                </a:lnTo>
                <a:lnTo>
                  <a:pt x="67945" y="69850"/>
                </a:lnTo>
                <a:lnTo>
                  <a:pt x="39497" y="105410"/>
                </a:lnTo>
                <a:lnTo>
                  <a:pt x="18034" y="146050"/>
                </a:lnTo>
                <a:lnTo>
                  <a:pt x="4572" y="190500"/>
                </a:lnTo>
                <a:lnTo>
                  <a:pt x="0" y="237490"/>
                </a:lnTo>
                <a:lnTo>
                  <a:pt x="1397" y="261620"/>
                </a:lnTo>
                <a:lnTo>
                  <a:pt x="10922" y="307340"/>
                </a:lnTo>
                <a:lnTo>
                  <a:pt x="28955" y="349250"/>
                </a:lnTo>
                <a:lnTo>
                  <a:pt x="54355" y="387350"/>
                </a:lnTo>
                <a:lnTo>
                  <a:pt x="86487" y="419100"/>
                </a:lnTo>
                <a:lnTo>
                  <a:pt x="123951" y="444500"/>
                </a:lnTo>
                <a:lnTo>
                  <a:pt x="166370" y="461010"/>
                </a:lnTo>
                <a:lnTo>
                  <a:pt x="212216" y="471170"/>
                </a:lnTo>
                <a:lnTo>
                  <a:pt x="236220" y="471170"/>
                </a:lnTo>
                <a:lnTo>
                  <a:pt x="260350" y="469900"/>
                </a:lnTo>
                <a:lnTo>
                  <a:pt x="283463" y="467360"/>
                </a:lnTo>
                <a:lnTo>
                  <a:pt x="305942" y="461010"/>
                </a:lnTo>
                <a:lnTo>
                  <a:pt x="323934" y="454660"/>
                </a:lnTo>
                <a:lnTo>
                  <a:pt x="235330" y="454660"/>
                </a:lnTo>
                <a:lnTo>
                  <a:pt x="213105" y="453390"/>
                </a:lnTo>
                <a:lnTo>
                  <a:pt x="170561" y="445770"/>
                </a:lnTo>
                <a:lnTo>
                  <a:pt x="131317" y="429260"/>
                </a:lnTo>
                <a:lnTo>
                  <a:pt x="96647" y="405130"/>
                </a:lnTo>
                <a:lnTo>
                  <a:pt x="66928" y="375920"/>
                </a:lnTo>
                <a:lnTo>
                  <a:pt x="43434" y="340360"/>
                </a:lnTo>
                <a:lnTo>
                  <a:pt x="26924" y="302260"/>
                </a:lnTo>
                <a:lnTo>
                  <a:pt x="18034" y="259080"/>
                </a:lnTo>
                <a:lnTo>
                  <a:pt x="16954" y="237490"/>
                </a:lnTo>
                <a:lnTo>
                  <a:pt x="16958" y="234950"/>
                </a:lnTo>
                <a:lnTo>
                  <a:pt x="21336" y="193040"/>
                </a:lnTo>
                <a:lnTo>
                  <a:pt x="33909" y="151130"/>
                </a:lnTo>
                <a:lnTo>
                  <a:pt x="53975" y="114300"/>
                </a:lnTo>
                <a:lnTo>
                  <a:pt x="80517" y="81280"/>
                </a:lnTo>
                <a:lnTo>
                  <a:pt x="112649" y="54610"/>
                </a:lnTo>
                <a:lnTo>
                  <a:pt x="149733" y="34290"/>
                </a:lnTo>
                <a:lnTo>
                  <a:pt x="190626" y="21590"/>
                </a:lnTo>
                <a:lnTo>
                  <a:pt x="234569" y="17780"/>
                </a:lnTo>
                <a:lnTo>
                  <a:pt x="322253" y="17780"/>
                </a:lnTo>
                <a:lnTo>
                  <a:pt x="303529" y="10160"/>
                </a:lnTo>
                <a:lnTo>
                  <a:pt x="281050" y="5080"/>
                </a:lnTo>
                <a:lnTo>
                  <a:pt x="257683" y="1270"/>
                </a:lnTo>
                <a:lnTo>
                  <a:pt x="233679" y="0"/>
                </a:lnTo>
                <a:close/>
              </a:path>
              <a:path w="469900" h="471169">
                <a:moveTo>
                  <a:pt x="322253" y="17780"/>
                </a:moveTo>
                <a:lnTo>
                  <a:pt x="234569" y="17780"/>
                </a:lnTo>
                <a:lnTo>
                  <a:pt x="256794" y="19050"/>
                </a:lnTo>
                <a:lnTo>
                  <a:pt x="278511" y="21590"/>
                </a:lnTo>
                <a:lnTo>
                  <a:pt x="319404" y="34290"/>
                </a:lnTo>
                <a:lnTo>
                  <a:pt x="356488" y="54610"/>
                </a:lnTo>
                <a:lnTo>
                  <a:pt x="388874" y="81280"/>
                </a:lnTo>
                <a:lnTo>
                  <a:pt x="415544" y="113030"/>
                </a:lnTo>
                <a:lnTo>
                  <a:pt x="435610" y="151130"/>
                </a:lnTo>
                <a:lnTo>
                  <a:pt x="448437" y="191770"/>
                </a:lnTo>
                <a:lnTo>
                  <a:pt x="452945" y="234950"/>
                </a:lnTo>
                <a:lnTo>
                  <a:pt x="452941" y="237490"/>
                </a:lnTo>
                <a:lnTo>
                  <a:pt x="448563" y="279400"/>
                </a:lnTo>
                <a:lnTo>
                  <a:pt x="435990" y="321310"/>
                </a:lnTo>
                <a:lnTo>
                  <a:pt x="415925" y="358140"/>
                </a:lnTo>
                <a:lnTo>
                  <a:pt x="389382" y="391160"/>
                </a:lnTo>
                <a:lnTo>
                  <a:pt x="357250" y="417830"/>
                </a:lnTo>
                <a:lnTo>
                  <a:pt x="320166" y="438150"/>
                </a:lnTo>
                <a:lnTo>
                  <a:pt x="279273" y="450850"/>
                </a:lnTo>
                <a:lnTo>
                  <a:pt x="235330" y="454660"/>
                </a:lnTo>
                <a:lnTo>
                  <a:pt x="323934" y="454660"/>
                </a:lnTo>
                <a:lnTo>
                  <a:pt x="367411" y="430530"/>
                </a:lnTo>
                <a:lnTo>
                  <a:pt x="401954" y="401320"/>
                </a:lnTo>
                <a:lnTo>
                  <a:pt x="430402" y="367030"/>
                </a:lnTo>
                <a:lnTo>
                  <a:pt x="451865" y="326390"/>
                </a:lnTo>
                <a:lnTo>
                  <a:pt x="465327" y="281940"/>
                </a:lnTo>
                <a:lnTo>
                  <a:pt x="469900" y="234950"/>
                </a:lnTo>
                <a:lnTo>
                  <a:pt x="468502" y="210820"/>
                </a:lnTo>
                <a:lnTo>
                  <a:pt x="458977" y="165100"/>
                </a:lnTo>
                <a:lnTo>
                  <a:pt x="440944" y="123190"/>
                </a:lnTo>
                <a:lnTo>
                  <a:pt x="415544" y="85090"/>
                </a:lnTo>
                <a:lnTo>
                  <a:pt x="383413" y="53340"/>
                </a:lnTo>
                <a:lnTo>
                  <a:pt x="345948" y="27940"/>
                </a:lnTo>
                <a:lnTo>
                  <a:pt x="325374" y="19050"/>
                </a:lnTo>
                <a:lnTo>
                  <a:pt x="322253" y="17780"/>
                </a:lnTo>
                <a:close/>
              </a:path>
              <a:path w="469900" h="471169">
                <a:moveTo>
                  <a:pt x="235330" y="34290"/>
                </a:moveTo>
                <a:lnTo>
                  <a:pt x="194817" y="38100"/>
                </a:lnTo>
                <a:lnTo>
                  <a:pt x="157099" y="49530"/>
                </a:lnTo>
                <a:lnTo>
                  <a:pt x="122936" y="68580"/>
                </a:lnTo>
                <a:lnTo>
                  <a:pt x="92963" y="92710"/>
                </a:lnTo>
                <a:lnTo>
                  <a:pt x="68452" y="123190"/>
                </a:lnTo>
                <a:lnTo>
                  <a:pt x="49784" y="157480"/>
                </a:lnTo>
                <a:lnTo>
                  <a:pt x="38100" y="195580"/>
                </a:lnTo>
                <a:lnTo>
                  <a:pt x="33968" y="234950"/>
                </a:lnTo>
                <a:lnTo>
                  <a:pt x="33964" y="237490"/>
                </a:lnTo>
                <a:lnTo>
                  <a:pt x="34798" y="256540"/>
                </a:lnTo>
                <a:lnTo>
                  <a:pt x="42799" y="295910"/>
                </a:lnTo>
                <a:lnTo>
                  <a:pt x="58038" y="331470"/>
                </a:lnTo>
                <a:lnTo>
                  <a:pt x="79501" y="364490"/>
                </a:lnTo>
                <a:lnTo>
                  <a:pt x="106807" y="391160"/>
                </a:lnTo>
                <a:lnTo>
                  <a:pt x="138684" y="414020"/>
                </a:lnTo>
                <a:lnTo>
                  <a:pt x="174751" y="429260"/>
                </a:lnTo>
                <a:lnTo>
                  <a:pt x="213995" y="436880"/>
                </a:lnTo>
                <a:lnTo>
                  <a:pt x="234569" y="438150"/>
                </a:lnTo>
                <a:lnTo>
                  <a:pt x="255015" y="436880"/>
                </a:lnTo>
                <a:lnTo>
                  <a:pt x="275082" y="434340"/>
                </a:lnTo>
                <a:lnTo>
                  <a:pt x="294386" y="429260"/>
                </a:lnTo>
                <a:lnTo>
                  <a:pt x="312800" y="422910"/>
                </a:lnTo>
                <a:lnTo>
                  <a:pt x="315322" y="421640"/>
                </a:lnTo>
                <a:lnTo>
                  <a:pt x="233679" y="421640"/>
                </a:lnTo>
                <a:lnTo>
                  <a:pt x="214757" y="420370"/>
                </a:lnTo>
                <a:lnTo>
                  <a:pt x="162178" y="406400"/>
                </a:lnTo>
                <a:lnTo>
                  <a:pt x="116966" y="378460"/>
                </a:lnTo>
                <a:lnTo>
                  <a:pt x="81661" y="339090"/>
                </a:lnTo>
                <a:lnTo>
                  <a:pt x="58674" y="289560"/>
                </a:lnTo>
                <a:lnTo>
                  <a:pt x="50800" y="234950"/>
                </a:lnTo>
                <a:lnTo>
                  <a:pt x="51815" y="215900"/>
                </a:lnTo>
                <a:lnTo>
                  <a:pt x="65786" y="162560"/>
                </a:lnTo>
                <a:lnTo>
                  <a:pt x="93599" y="118110"/>
                </a:lnTo>
                <a:lnTo>
                  <a:pt x="133096" y="82550"/>
                </a:lnTo>
                <a:lnTo>
                  <a:pt x="181483" y="58420"/>
                </a:lnTo>
                <a:lnTo>
                  <a:pt x="236220" y="50800"/>
                </a:lnTo>
                <a:lnTo>
                  <a:pt x="313563" y="50800"/>
                </a:lnTo>
                <a:lnTo>
                  <a:pt x="295148" y="43180"/>
                </a:lnTo>
                <a:lnTo>
                  <a:pt x="275844" y="38100"/>
                </a:lnTo>
                <a:lnTo>
                  <a:pt x="255904" y="35560"/>
                </a:lnTo>
                <a:lnTo>
                  <a:pt x="235330" y="34290"/>
                </a:lnTo>
                <a:close/>
              </a:path>
              <a:path w="469900" h="471169">
                <a:moveTo>
                  <a:pt x="313563" y="50800"/>
                </a:moveTo>
                <a:lnTo>
                  <a:pt x="236220" y="50800"/>
                </a:lnTo>
                <a:lnTo>
                  <a:pt x="255142" y="52070"/>
                </a:lnTo>
                <a:lnTo>
                  <a:pt x="273176" y="54610"/>
                </a:lnTo>
                <a:lnTo>
                  <a:pt x="323850" y="73660"/>
                </a:lnTo>
                <a:lnTo>
                  <a:pt x="366013" y="106680"/>
                </a:lnTo>
                <a:lnTo>
                  <a:pt x="397383" y="148590"/>
                </a:lnTo>
                <a:lnTo>
                  <a:pt x="415544" y="200660"/>
                </a:lnTo>
                <a:lnTo>
                  <a:pt x="419100" y="237490"/>
                </a:lnTo>
                <a:lnTo>
                  <a:pt x="418084" y="256540"/>
                </a:lnTo>
                <a:lnTo>
                  <a:pt x="404113" y="309880"/>
                </a:lnTo>
                <a:lnTo>
                  <a:pt x="376300" y="354330"/>
                </a:lnTo>
                <a:lnTo>
                  <a:pt x="336803" y="389890"/>
                </a:lnTo>
                <a:lnTo>
                  <a:pt x="288544" y="412750"/>
                </a:lnTo>
                <a:lnTo>
                  <a:pt x="233679" y="421640"/>
                </a:lnTo>
                <a:lnTo>
                  <a:pt x="315322" y="421640"/>
                </a:lnTo>
                <a:lnTo>
                  <a:pt x="362585" y="392430"/>
                </a:lnTo>
                <a:lnTo>
                  <a:pt x="389889" y="364490"/>
                </a:lnTo>
                <a:lnTo>
                  <a:pt x="411479" y="332740"/>
                </a:lnTo>
                <a:lnTo>
                  <a:pt x="426847" y="297180"/>
                </a:lnTo>
                <a:lnTo>
                  <a:pt x="434975" y="257810"/>
                </a:lnTo>
                <a:lnTo>
                  <a:pt x="435935" y="234950"/>
                </a:lnTo>
                <a:lnTo>
                  <a:pt x="435101" y="215900"/>
                </a:lnTo>
                <a:lnTo>
                  <a:pt x="427100" y="176530"/>
                </a:lnTo>
                <a:lnTo>
                  <a:pt x="411861" y="139700"/>
                </a:lnTo>
                <a:lnTo>
                  <a:pt x="390398" y="107950"/>
                </a:lnTo>
                <a:lnTo>
                  <a:pt x="363092" y="80010"/>
                </a:lnTo>
                <a:lnTo>
                  <a:pt x="331215" y="58420"/>
                </a:lnTo>
                <a:lnTo>
                  <a:pt x="313563" y="50800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844800" y="707245"/>
            <a:ext cx="6502400" cy="469872"/>
          </a:xfrm>
        </p:spPr>
        <p:txBody>
          <a:bodyPr vert="horz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3300" spc="-5" dirty="0"/>
              <a:t>Marcatore</a:t>
            </a:r>
            <a:r>
              <a:rPr sz="3300" spc="-50" dirty="0"/>
              <a:t> </a:t>
            </a:r>
            <a:r>
              <a:rPr sz="3300" spc="-5" dirty="0"/>
              <a:t>somatico</a:t>
            </a:r>
            <a:endParaRPr sz="3300" dirty="0"/>
          </a:p>
        </p:txBody>
      </p:sp>
      <p:sp>
        <p:nvSpPr>
          <p:cNvPr id="6155" name="object 11"/>
          <p:cNvSpPr txBox="1">
            <a:spLocks noChangeArrowheads="1"/>
          </p:cNvSpPr>
          <p:nvPr/>
        </p:nvSpPr>
        <p:spPr bwMode="auto">
          <a:xfrm>
            <a:off x="1905000" y="1220788"/>
            <a:ext cx="8218488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284163" indent="-271463">
              <a:spcBef>
                <a:spcPct val="20000"/>
              </a:spcBef>
              <a:buChar char="•"/>
              <a:tabLst>
                <a:tab pos="284163" algn="l"/>
                <a:tab pos="285750" algn="l"/>
                <a:tab pos="43957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84163" algn="l"/>
                <a:tab pos="285750" algn="l"/>
                <a:tab pos="43957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84163" algn="l"/>
                <a:tab pos="285750" algn="l"/>
                <a:tab pos="43957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84163" algn="l"/>
                <a:tab pos="285750" algn="l"/>
                <a:tab pos="43957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84163" algn="l"/>
                <a:tab pos="285750" algn="l"/>
                <a:tab pos="43957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4163" algn="l"/>
                <a:tab pos="285750" algn="l"/>
                <a:tab pos="43957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4163" algn="l"/>
                <a:tab pos="285750" algn="l"/>
                <a:tab pos="43957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4163" algn="l"/>
                <a:tab pos="285750" algn="l"/>
                <a:tab pos="43957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4163" algn="l"/>
                <a:tab pos="285750" algn="l"/>
                <a:tab pos="43957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00"/>
              </a:spcBef>
              <a:buClr>
                <a:srgbClr val="D16248"/>
              </a:buClr>
              <a:buSzPct val="85000"/>
              <a:buFont typeface="Wingdings 2" panose="05020102010507070707" pitchFamily="18" charset="2"/>
              <a:buChar char=""/>
            </a:pPr>
            <a:r>
              <a:rPr lang="it-IT" altLang="it-IT" sz="2400">
                <a:latin typeface="Georgia" panose="02040502050405020303" pitchFamily="18" charset="0"/>
              </a:rPr>
              <a:t>Dinanzi a un campo di possibili decisioni, l'esito negativo  relativo ad una di esse produrrà una </a:t>
            </a:r>
            <a:r>
              <a:rPr lang="it-IT" altLang="it-IT" sz="2400" u="sng">
                <a:latin typeface="Georgia" panose="02040502050405020303" pitchFamily="18" charset="0"/>
                <a:hlinkClick r:id="rId2"/>
              </a:rPr>
              <a:t>sensazione</a:t>
            </a:r>
            <a:r>
              <a:rPr lang="it-IT" altLang="it-IT" sz="2400">
                <a:latin typeface="Georgia" panose="02040502050405020303" pitchFamily="18" charset="0"/>
                <a:hlinkClick r:id="rId2"/>
              </a:rPr>
              <a:t> </a:t>
            </a:r>
            <a:r>
              <a:rPr lang="it-IT" altLang="it-IT" sz="2400">
                <a:latin typeface="Georgia" panose="02040502050405020303" pitchFamily="18" charset="0"/>
              </a:rPr>
              <a:t>spiacevole,  somatica, che contrassegnerà un'immagine: il marcatore  somatico. La</a:t>
            </a:r>
            <a:r>
              <a:rPr lang="it-IT" altLang="it-IT" sz="2400">
                <a:latin typeface="Georgia" panose="02040502050405020303" pitchFamily="18" charset="0"/>
                <a:hlinkClick r:id="rId3"/>
              </a:rPr>
              <a:t> </a:t>
            </a:r>
            <a:r>
              <a:rPr lang="it-IT" altLang="it-IT" sz="2400" u="sng">
                <a:latin typeface="Georgia" panose="02040502050405020303" pitchFamily="18" charset="0"/>
                <a:hlinkClick r:id="rId3"/>
              </a:rPr>
              <a:t>teoria</a:t>
            </a:r>
            <a:r>
              <a:rPr lang="it-IT" altLang="it-IT" sz="2400">
                <a:latin typeface="Georgia" panose="02040502050405020303" pitchFamily="18" charset="0"/>
                <a:hlinkClick r:id="rId3"/>
              </a:rPr>
              <a:t> </a:t>
            </a:r>
            <a:r>
              <a:rPr lang="it-IT" altLang="it-IT" sz="2400">
                <a:latin typeface="Georgia" panose="02040502050405020303" pitchFamily="18" charset="0"/>
              </a:rPr>
              <a:t>di Damasio stabilisce che ruolo del  marcatore somatico sia quello di forzare l'attenzione  sull'esito negativo al quale può condurre una certa azione,  agendo come un segnale automatico d'allarme e  restringendo notevolmente la gamma di scelte possibili. I  marcatori somatici renderebbero così più efficiente e  preciso il processo di decisione, al contrario la loro assenza  ne ridurrà tali caratteristiche.	Dovrebbe risultare così  evidente l'associazione tra processi cosiddetti cognitivi e  processi chiamati emotivi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217150" y="6372225"/>
            <a:ext cx="165100" cy="212238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sz="1300" spc="-10" dirty="0">
                <a:solidFill>
                  <a:srgbClr val="220DC8"/>
                </a:solidFill>
                <a:latin typeface="Georgia"/>
                <a:cs typeface="Georgia"/>
              </a:rPr>
              <a:t>11</a:t>
            </a:r>
            <a:endParaRPr sz="130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19403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2"/>
          <p:cNvSpPr>
            <a:spLocks/>
          </p:cNvSpPr>
          <p:nvPr/>
        </p:nvSpPr>
        <p:spPr bwMode="auto">
          <a:xfrm>
            <a:off x="1524000" y="0"/>
            <a:ext cx="152400" cy="6858000"/>
          </a:xfrm>
          <a:custGeom>
            <a:avLst/>
            <a:gdLst>
              <a:gd name="T0" fmla="*/ 0 w 152400"/>
              <a:gd name="T1" fmla="*/ 6858000 h 6858000"/>
              <a:gd name="T2" fmla="*/ 152400 w 152400"/>
              <a:gd name="T3" fmla="*/ 6858000 h 6858000"/>
              <a:gd name="T4" fmla="*/ 152400 w 152400"/>
              <a:gd name="T5" fmla="*/ 0 h 6858000"/>
              <a:gd name="T6" fmla="*/ 0 w 152400"/>
              <a:gd name="T7" fmla="*/ 0 h 6858000"/>
              <a:gd name="T8" fmla="*/ 0 w 152400"/>
              <a:gd name="T9" fmla="*/ 6858000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2400" h="6858000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7171" name="object 3"/>
          <p:cNvSpPr>
            <a:spLocks/>
          </p:cNvSpPr>
          <p:nvPr/>
        </p:nvSpPr>
        <p:spPr bwMode="auto">
          <a:xfrm>
            <a:off x="10515600" y="0"/>
            <a:ext cx="152400" cy="6858000"/>
          </a:xfrm>
          <a:custGeom>
            <a:avLst/>
            <a:gdLst>
              <a:gd name="T0" fmla="*/ 0 w 152400"/>
              <a:gd name="T1" fmla="*/ 6858000 h 6858000"/>
              <a:gd name="T2" fmla="*/ 152400 w 152400"/>
              <a:gd name="T3" fmla="*/ 6858000 h 6858000"/>
              <a:gd name="T4" fmla="*/ 152400 w 152400"/>
              <a:gd name="T5" fmla="*/ 0 h 6858000"/>
              <a:gd name="T6" fmla="*/ 0 w 152400"/>
              <a:gd name="T7" fmla="*/ 0 h 6858000"/>
              <a:gd name="T8" fmla="*/ 0 w 152400"/>
              <a:gd name="T9" fmla="*/ 6858000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2400" h="6858000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7172" name="object 4"/>
          <p:cNvSpPr>
            <a:spLocks/>
          </p:cNvSpPr>
          <p:nvPr/>
        </p:nvSpPr>
        <p:spPr bwMode="auto">
          <a:xfrm>
            <a:off x="1673225" y="6388101"/>
            <a:ext cx="8832850" cy="309563"/>
          </a:xfrm>
          <a:custGeom>
            <a:avLst/>
            <a:gdLst>
              <a:gd name="T0" fmla="*/ 0 w 8832850"/>
              <a:gd name="T1" fmla="*/ 308616 h 309879"/>
              <a:gd name="T2" fmla="*/ 8832850 w 8832850"/>
              <a:gd name="T3" fmla="*/ 308616 h 309879"/>
              <a:gd name="T4" fmla="*/ 8832850 w 8832850"/>
              <a:gd name="T5" fmla="*/ 0 h 309879"/>
              <a:gd name="T6" fmla="*/ 0 w 8832850"/>
              <a:gd name="T7" fmla="*/ 0 h 309879"/>
              <a:gd name="T8" fmla="*/ 0 w 8832850"/>
              <a:gd name="T9" fmla="*/ 308616 h 309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832850" h="309879">
                <a:moveTo>
                  <a:pt x="0" y="309562"/>
                </a:moveTo>
                <a:lnTo>
                  <a:pt x="8832850" y="309562"/>
                </a:lnTo>
                <a:lnTo>
                  <a:pt x="8832850" y="0"/>
                </a:lnTo>
                <a:lnTo>
                  <a:pt x="0" y="0"/>
                </a:lnTo>
                <a:lnTo>
                  <a:pt x="0" y="3095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7173" name="object 5"/>
          <p:cNvSpPr>
            <a:spLocks/>
          </p:cNvSpPr>
          <p:nvPr/>
        </p:nvSpPr>
        <p:spPr bwMode="auto">
          <a:xfrm>
            <a:off x="1676400" y="155575"/>
            <a:ext cx="8832850" cy="6546850"/>
          </a:xfrm>
          <a:custGeom>
            <a:avLst/>
            <a:gdLst>
              <a:gd name="T0" fmla="*/ 0 w 8832850"/>
              <a:gd name="T1" fmla="*/ 6546850 h 6546850"/>
              <a:gd name="T2" fmla="*/ 8832850 w 8832850"/>
              <a:gd name="T3" fmla="*/ 6546850 h 6546850"/>
              <a:gd name="T4" fmla="*/ 8832850 w 8832850"/>
              <a:gd name="T5" fmla="*/ 0 h 6546850"/>
              <a:gd name="T6" fmla="*/ 0 w 8832850"/>
              <a:gd name="T7" fmla="*/ 0 h 6546850"/>
              <a:gd name="T8" fmla="*/ 0 w 8832850"/>
              <a:gd name="T9" fmla="*/ 6546850 h 6546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832850" h="6546850">
                <a:moveTo>
                  <a:pt x="0" y="6546850"/>
                </a:moveTo>
                <a:lnTo>
                  <a:pt x="8832850" y="6546850"/>
                </a:lnTo>
                <a:lnTo>
                  <a:pt x="8832850" y="0"/>
                </a:lnTo>
                <a:lnTo>
                  <a:pt x="0" y="0"/>
                </a:lnTo>
                <a:lnTo>
                  <a:pt x="0" y="6546850"/>
                </a:lnTo>
                <a:close/>
              </a:path>
            </a:pathLst>
          </a:custGeom>
          <a:noFill/>
          <a:ln w="9525">
            <a:solidFill>
              <a:srgbClr val="E0E0E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7174" name="object 6"/>
          <p:cNvSpPr>
            <a:spLocks/>
          </p:cNvSpPr>
          <p:nvPr/>
        </p:nvSpPr>
        <p:spPr bwMode="auto">
          <a:xfrm>
            <a:off x="1676400" y="1276350"/>
            <a:ext cx="8832850" cy="0"/>
          </a:xfrm>
          <a:custGeom>
            <a:avLst/>
            <a:gdLst>
              <a:gd name="T0" fmla="*/ 0 w 8832850"/>
              <a:gd name="T1" fmla="*/ 8832850 w 88328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noFill/>
          <a:ln w="9525">
            <a:solidFill>
              <a:srgbClr val="E0E0E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7175" name="object 7"/>
          <p:cNvSpPr>
            <a:spLocks/>
          </p:cNvSpPr>
          <p:nvPr/>
        </p:nvSpPr>
        <p:spPr bwMode="auto">
          <a:xfrm>
            <a:off x="5791200" y="955675"/>
            <a:ext cx="609600" cy="609600"/>
          </a:xfrm>
          <a:custGeom>
            <a:avLst/>
            <a:gdLst>
              <a:gd name="T0" fmla="*/ 304800 w 609600"/>
              <a:gd name="T1" fmla="*/ 0 h 609600"/>
              <a:gd name="T2" fmla="*/ 255374 w 609600"/>
              <a:gd name="T3" fmla="*/ 3990 h 609600"/>
              <a:gd name="T4" fmla="*/ 208483 w 609600"/>
              <a:gd name="T5" fmla="*/ 15544 h 609600"/>
              <a:gd name="T6" fmla="*/ 164753 w 609600"/>
              <a:gd name="T7" fmla="*/ 34032 h 609600"/>
              <a:gd name="T8" fmla="*/ 124815 w 609600"/>
              <a:gd name="T9" fmla="*/ 58826 h 609600"/>
              <a:gd name="T10" fmla="*/ 89296 w 609600"/>
              <a:gd name="T11" fmla="*/ 89296 h 609600"/>
              <a:gd name="T12" fmla="*/ 58826 w 609600"/>
              <a:gd name="T13" fmla="*/ 124815 h 609600"/>
              <a:gd name="T14" fmla="*/ 34032 w 609600"/>
              <a:gd name="T15" fmla="*/ 164753 h 609600"/>
              <a:gd name="T16" fmla="*/ 15544 w 609600"/>
              <a:gd name="T17" fmla="*/ 208483 h 609600"/>
              <a:gd name="T18" fmla="*/ 3990 w 609600"/>
              <a:gd name="T19" fmla="*/ 255374 h 609600"/>
              <a:gd name="T20" fmla="*/ 0 w 609600"/>
              <a:gd name="T21" fmla="*/ 304800 h 609600"/>
              <a:gd name="T22" fmla="*/ 3990 w 609600"/>
              <a:gd name="T23" fmla="*/ 354225 h 609600"/>
              <a:gd name="T24" fmla="*/ 15544 w 609600"/>
              <a:gd name="T25" fmla="*/ 401116 h 609600"/>
              <a:gd name="T26" fmla="*/ 34032 w 609600"/>
              <a:gd name="T27" fmla="*/ 444846 h 609600"/>
              <a:gd name="T28" fmla="*/ 58826 w 609600"/>
              <a:gd name="T29" fmla="*/ 484784 h 609600"/>
              <a:gd name="T30" fmla="*/ 89296 w 609600"/>
              <a:gd name="T31" fmla="*/ 520303 h 609600"/>
              <a:gd name="T32" fmla="*/ 124815 w 609600"/>
              <a:gd name="T33" fmla="*/ 550773 h 609600"/>
              <a:gd name="T34" fmla="*/ 164753 w 609600"/>
              <a:gd name="T35" fmla="*/ 575567 h 609600"/>
              <a:gd name="T36" fmla="*/ 208483 w 609600"/>
              <a:gd name="T37" fmla="*/ 594055 h 609600"/>
              <a:gd name="T38" fmla="*/ 255374 w 609600"/>
              <a:gd name="T39" fmla="*/ 605609 h 609600"/>
              <a:gd name="T40" fmla="*/ 304800 w 609600"/>
              <a:gd name="T41" fmla="*/ 609600 h 609600"/>
              <a:gd name="T42" fmla="*/ 354225 w 609600"/>
              <a:gd name="T43" fmla="*/ 605609 h 609600"/>
              <a:gd name="T44" fmla="*/ 401116 w 609600"/>
              <a:gd name="T45" fmla="*/ 594055 h 609600"/>
              <a:gd name="T46" fmla="*/ 444846 w 609600"/>
              <a:gd name="T47" fmla="*/ 575567 h 609600"/>
              <a:gd name="T48" fmla="*/ 484784 w 609600"/>
              <a:gd name="T49" fmla="*/ 550773 h 609600"/>
              <a:gd name="T50" fmla="*/ 520303 w 609600"/>
              <a:gd name="T51" fmla="*/ 520303 h 609600"/>
              <a:gd name="T52" fmla="*/ 550773 w 609600"/>
              <a:gd name="T53" fmla="*/ 484784 h 609600"/>
              <a:gd name="T54" fmla="*/ 575567 w 609600"/>
              <a:gd name="T55" fmla="*/ 444846 h 609600"/>
              <a:gd name="T56" fmla="*/ 594055 w 609600"/>
              <a:gd name="T57" fmla="*/ 401116 h 609600"/>
              <a:gd name="T58" fmla="*/ 605609 w 609600"/>
              <a:gd name="T59" fmla="*/ 354225 h 609600"/>
              <a:gd name="T60" fmla="*/ 609600 w 609600"/>
              <a:gd name="T61" fmla="*/ 304800 h 609600"/>
              <a:gd name="T62" fmla="*/ 605609 w 609600"/>
              <a:gd name="T63" fmla="*/ 255374 h 609600"/>
              <a:gd name="T64" fmla="*/ 594055 w 609600"/>
              <a:gd name="T65" fmla="*/ 208483 h 609600"/>
              <a:gd name="T66" fmla="*/ 575567 w 609600"/>
              <a:gd name="T67" fmla="*/ 164753 h 609600"/>
              <a:gd name="T68" fmla="*/ 550773 w 609600"/>
              <a:gd name="T69" fmla="*/ 124815 h 609600"/>
              <a:gd name="T70" fmla="*/ 520303 w 609600"/>
              <a:gd name="T71" fmla="*/ 89296 h 609600"/>
              <a:gd name="T72" fmla="*/ 484784 w 609600"/>
              <a:gd name="T73" fmla="*/ 58826 h 609600"/>
              <a:gd name="T74" fmla="*/ 444846 w 609600"/>
              <a:gd name="T75" fmla="*/ 34032 h 609600"/>
              <a:gd name="T76" fmla="*/ 401116 w 609600"/>
              <a:gd name="T77" fmla="*/ 15544 h 609600"/>
              <a:gd name="T78" fmla="*/ 354225 w 609600"/>
              <a:gd name="T79" fmla="*/ 3990 h 609600"/>
              <a:gd name="T80" fmla="*/ 304800 w 609600"/>
              <a:gd name="T81" fmla="*/ 0 h 60960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09600" h="609600">
                <a:moveTo>
                  <a:pt x="304800" y="0"/>
                </a:moveTo>
                <a:lnTo>
                  <a:pt x="255374" y="3990"/>
                </a:lnTo>
                <a:lnTo>
                  <a:pt x="208483" y="15544"/>
                </a:lnTo>
                <a:lnTo>
                  <a:pt x="164753" y="34032"/>
                </a:lnTo>
                <a:lnTo>
                  <a:pt x="124815" y="58826"/>
                </a:lnTo>
                <a:lnTo>
                  <a:pt x="89296" y="89296"/>
                </a:lnTo>
                <a:lnTo>
                  <a:pt x="58826" y="124815"/>
                </a:lnTo>
                <a:lnTo>
                  <a:pt x="34032" y="164753"/>
                </a:lnTo>
                <a:lnTo>
                  <a:pt x="15544" y="208483"/>
                </a:lnTo>
                <a:lnTo>
                  <a:pt x="3990" y="255374"/>
                </a:lnTo>
                <a:lnTo>
                  <a:pt x="0" y="304800"/>
                </a:lnTo>
                <a:lnTo>
                  <a:pt x="3990" y="354225"/>
                </a:lnTo>
                <a:lnTo>
                  <a:pt x="15544" y="401116"/>
                </a:lnTo>
                <a:lnTo>
                  <a:pt x="34032" y="444846"/>
                </a:lnTo>
                <a:lnTo>
                  <a:pt x="58826" y="484784"/>
                </a:lnTo>
                <a:lnTo>
                  <a:pt x="89296" y="520303"/>
                </a:lnTo>
                <a:lnTo>
                  <a:pt x="124815" y="550773"/>
                </a:lnTo>
                <a:lnTo>
                  <a:pt x="164753" y="575567"/>
                </a:lnTo>
                <a:lnTo>
                  <a:pt x="208483" y="594055"/>
                </a:lnTo>
                <a:lnTo>
                  <a:pt x="255374" y="605609"/>
                </a:lnTo>
                <a:lnTo>
                  <a:pt x="304800" y="609600"/>
                </a:lnTo>
                <a:lnTo>
                  <a:pt x="354225" y="605609"/>
                </a:lnTo>
                <a:lnTo>
                  <a:pt x="401116" y="594055"/>
                </a:lnTo>
                <a:lnTo>
                  <a:pt x="444846" y="575567"/>
                </a:lnTo>
                <a:lnTo>
                  <a:pt x="484784" y="550773"/>
                </a:lnTo>
                <a:lnTo>
                  <a:pt x="520303" y="520303"/>
                </a:lnTo>
                <a:lnTo>
                  <a:pt x="550773" y="484784"/>
                </a:lnTo>
                <a:lnTo>
                  <a:pt x="575567" y="444846"/>
                </a:lnTo>
                <a:lnTo>
                  <a:pt x="594055" y="401116"/>
                </a:lnTo>
                <a:lnTo>
                  <a:pt x="605609" y="354225"/>
                </a:lnTo>
                <a:lnTo>
                  <a:pt x="609600" y="304800"/>
                </a:lnTo>
                <a:lnTo>
                  <a:pt x="605609" y="255374"/>
                </a:lnTo>
                <a:lnTo>
                  <a:pt x="594055" y="208483"/>
                </a:lnTo>
                <a:lnTo>
                  <a:pt x="575567" y="164753"/>
                </a:lnTo>
                <a:lnTo>
                  <a:pt x="550773" y="124815"/>
                </a:lnTo>
                <a:lnTo>
                  <a:pt x="520303" y="89296"/>
                </a:lnTo>
                <a:lnTo>
                  <a:pt x="484784" y="58826"/>
                </a:lnTo>
                <a:lnTo>
                  <a:pt x="444846" y="34032"/>
                </a:lnTo>
                <a:lnTo>
                  <a:pt x="401116" y="15544"/>
                </a:lnTo>
                <a:lnTo>
                  <a:pt x="354225" y="399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7176" name="object 8"/>
          <p:cNvSpPr>
            <a:spLocks/>
          </p:cNvSpPr>
          <p:nvPr/>
        </p:nvSpPr>
        <p:spPr bwMode="auto">
          <a:xfrm>
            <a:off x="5886450" y="1050925"/>
            <a:ext cx="419100" cy="420688"/>
          </a:xfrm>
          <a:custGeom>
            <a:avLst/>
            <a:gdLst>
              <a:gd name="T0" fmla="*/ 209550 w 419100"/>
              <a:gd name="T1" fmla="*/ 0 h 421005"/>
              <a:gd name="T2" fmla="*/ 161512 w 419100"/>
              <a:gd name="T3" fmla="*/ 5546 h 421005"/>
              <a:gd name="T4" fmla="*/ 117410 w 419100"/>
              <a:gd name="T5" fmla="*/ 21341 h 421005"/>
              <a:gd name="T6" fmla="*/ 78501 w 419100"/>
              <a:gd name="T7" fmla="*/ 46121 h 421005"/>
              <a:gd name="T8" fmla="*/ 46046 w 419100"/>
              <a:gd name="T9" fmla="*/ 78626 h 421005"/>
              <a:gd name="T10" fmla="*/ 21304 w 419100"/>
              <a:gd name="T11" fmla="*/ 117587 h 421005"/>
              <a:gd name="T12" fmla="*/ 5536 w 419100"/>
              <a:gd name="T13" fmla="*/ 161746 h 421005"/>
              <a:gd name="T14" fmla="*/ 0 w 419100"/>
              <a:gd name="T15" fmla="*/ 209838 h 421005"/>
              <a:gd name="T16" fmla="*/ 5536 w 419100"/>
              <a:gd name="T17" fmla="*/ 257974 h 421005"/>
              <a:gd name="T18" fmla="*/ 21304 w 419100"/>
              <a:gd name="T19" fmla="*/ 302166 h 421005"/>
              <a:gd name="T20" fmla="*/ 46046 w 419100"/>
              <a:gd name="T21" fmla="*/ 341152 h 421005"/>
              <a:gd name="T22" fmla="*/ 78501 w 419100"/>
              <a:gd name="T23" fmla="*/ 373668 h 421005"/>
              <a:gd name="T24" fmla="*/ 117410 w 419100"/>
              <a:gd name="T25" fmla="*/ 398457 h 421005"/>
              <a:gd name="T26" fmla="*/ 161512 w 419100"/>
              <a:gd name="T27" fmla="*/ 414255 h 421005"/>
              <a:gd name="T28" fmla="*/ 209550 w 419100"/>
              <a:gd name="T29" fmla="*/ 419800 h 421005"/>
              <a:gd name="T30" fmla="*/ 257587 w 419100"/>
              <a:gd name="T31" fmla="*/ 414255 h 421005"/>
              <a:gd name="T32" fmla="*/ 301689 w 419100"/>
              <a:gd name="T33" fmla="*/ 398457 h 421005"/>
              <a:gd name="T34" fmla="*/ 340598 w 419100"/>
              <a:gd name="T35" fmla="*/ 373668 h 421005"/>
              <a:gd name="T36" fmla="*/ 373053 w 419100"/>
              <a:gd name="T37" fmla="*/ 341152 h 421005"/>
              <a:gd name="T38" fmla="*/ 397795 w 419100"/>
              <a:gd name="T39" fmla="*/ 302166 h 421005"/>
              <a:gd name="T40" fmla="*/ 413563 w 419100"/>
              <a:gd name="T41" fmla="*/ 257974 h 421005"/>
              <a:gd name="T42" fmla="*/ 419100 w 419100"/>
              <a:gd name="T43" fmla="*/ 209838 h 421005"/>
              <a:gd name="T44" fmla="*/ 413563 w 419100"/>
              <a:gd name="T45" fmla="*/ 161746 h 421005"/>
              <a:gd name="T46" fmla="*/ 397795 w 419100"/>
              <a:gd name="T47" fmla="*/ 117587 h 421005"/>
              <a:gd name="T48" fmla="*/ 373053 w 419100"/>
              <a:gd name="T49" fmla="*/ 78626 h 421005"/>
              <a:gd name="T50" fmla="*/ 340598 w 419100"/>
              <a:gd name="T51" fmla="*/ 46121 h 421005"/>
              <a:gd name="T52" fmla="*/ 301689 w 419100"/>
              <a:gd name="T53" fmla="*/ 21341 h 421005"/>
              <a:gd name="T54" fmla="*/ 257587 w 419100"/>
              <a:gd name="T55" fmla="*/ 5546 h 421005"/>
              <a:gd name="T56" fmla="*/ 209550 w 419100"/>
              <a:gd name="T57" fmla="*/ 0 h 42100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419100" h="421005">
                <a:moveTo>
                  <a:pt x="209550" y="0"/>
                </a:moveTo>
                <a:lnTo>
                  <a:pt x="161512" y="5558"/>
                </a:lnTo>
                <a:lnTo>
                  <a:pt x="117410" y="21389"/>
                </a:lnTo>
                <a:lnTo>
                  <a:pt x="78501" y="46226"/>
                </a:lnTo>
                <a:lnTo>
                  <a:pt x="46046" y="78803"/>
                </a:lnTo>
                <a:lnTo>
                  <a:pt x="21304" y="117854"/>
                </a:lnTo>
                <a:lnTo>
                  <a:pt x="5536" y="162112"/>
                </a:lnTo>
                <a:lnTo>
                  <a:pt x="0" y="210312"/>
                </a:lnTo>
                <a:lnTo>
                  <a:pt x="5536" y="258558"/>
                </a:lnTo>
                <a:lnTo>
                  <a:pt x="21304" y="302850"/>
                </a:lnTo>
                <a:lnTo>
                  <a:pt x="46046" y="341923"/>
                </a:lnTo>
                <a:lnTo>
                  <a:pt x="78501" y="374514"/>
                </a:lnTo>
                <a:lnTo>
                  <a:pt x="117410" y="399358"/>
                </a:lnTo>
                <a:lnTo>
                  <a:pt x="161512" y="415192"/>
                </a:lnTo>
                <a:lnTo>
                  <a:pt x="209550" y="420750"/>
                </a:lnTo>
                <a:lnTo>
                  <a:pt x="257587" y="415192"/>
                </a:lnTo>
                <a:lnTo>
                  <a:pt x="301689" y="399358"/>
                </a:lnTo>
                <a:lnTo>
                  <a:pt x="340598" y="374514"/>
                </a:lnTo>
                <a:lnTo>
                  <a:pt x="373053" y="341923"/>
                </a:lnTo>
                <a:lnTo>
                  <a:pt x="397795" y="302850"/>
                </a:lnTo>
                <a:lnTo>
                  <a:pt x="413563" y="258558"/>
                </a:lnTo>
                <a:lnTo>
                  <a:pt x="419100" y="210312"/>
                </a:lnTo>
                <a:lnTo>
                  <a:pt x="413563" y="162112"/>
                </a:lnTo>
                <a:lnTo>
                  <a:pt x="397795" y="117854"/>
                </a:lnTo>
                <a:lnTo>
                  <a:pt x="373053" y="78803"/>
                </a:lnTo>
                <a:lnTo>
                  <a:pt x="340598" y="46226"/>
                </a:lnTo>
                <a:lnTo>
                  <a:pt x="301689" y="21389"/>
                </a:lnTo>
                <a:lnTo>
                  <a:pt x="257587" y="5558"/>
                </a:lnTo>
                <a:lnTo>
                  <a:pt x="2095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7177" name="object 9"/>
          <p:cNvSpPr>
            <a:spLocks/>
          </p:cNvSpPr>
          <p:nvPr/>
        </p:nvSpPr>
        <p:spPr bwMode="auto">
          <a:xfrm>
            <a:off x="5861050" y="1025525"/>
            <a:ext cx="469900" cy="471488"/>
          </a:xfrm>
          <a:custGeom>
            <a:avLst/>
            <a:gdLst>
              <a:gd name="T0" fmla="*/ 142366 w 469900"/>
              <a:gd name="T1" fmla="*/ 19089 h 471169"/>
              <a:gd name="T2" fmla="*/ 39497 w 469900"/>
              <a:gd name="T3" fmla="*/ 105623 h 471169"/>
              <a:gd name="T4" fmla="*/ 0 w 469900"/>
              <a:gd name="T5" fmla="*/ 237973 h 471169"/>
              <a:gd name="T6" fmla="*/ 28955 w 469900"/>
              <a:gd name="T7" fmla="*/ 349960 h 471169"/>
              <a:gd name="T8" fmla="*/ 123951 w 469900"/>
              <a:gd name="T9" fmla="*/ 445403 h 471169"/>
              <a:gd name="T10" fmla="*/ 236220 w 469900"/>
              <a:gd name="T11" fmla="*/ 472127 h 471169"/>
              <a:gd name="T12" fmla="*/ 305942 w 469900"/>
              <a:gd name="T13" fmla="*/ 461947 h 471169"/>
              <a:gd name="T14" fmla="*/ 213105 w 469900"/>
              <a:gd name="T15" fmla="*/ 454311 h 471169"/>
              <a:gd name="T16" fmla="*/ 96647 w 469900"/>
              <a:gd name="T17" fmla="*/ 405953 h 471169"/>
              <a:gd name="T18" fmla="*/ 26924 w 469900"/>
              <a:gd name="T19" fmla="*/ 302875 h 471169"/>
              <a:gd name="T20" fmla="*/ 16958 w 469900"/>
              <a:gd name="T21" fmla="*/ 235427 h 471169"/>
              <a:gd name="T22" fmla="*/ 53975 w 469900"/>
              <a:gd name="T23" fmla="*/ 114531 h 471169"/>
              <a:gd name="T24" fmla="*/ 149733 w 469900"/>
              <a:gd name="T25" fmla="*/ 34359 h 471169"/>
              <a:gd name="T26" fmla="*/ 322253 w 469900"/>
              <a:gd name="T27" fmla="*/ 17816 h 471169"/>
              <a:gd name="T28" fmla="*/ 257683 w 469900"/>
              <a:gd name="T29" fmla="*/ 1273 h 471169"/>
              <a:gd name="T30" fmla="*/ 234569 w 469900"/>
              <a:gd name="T31" fmla="*/ 17816 h 471169"/>
              <a:gd name="T32" fmla="*/ 319404 w 469900"/>
              <a:gd name="T33" fmla="*/ 34359 h 471169"/>
              <a:gd name="T34" fmla="*/ 415544 w 469900"/>
              <a:gd name="T35" fmla="*/ 113261 h 471169"/>
              <a:gd name="T36" fmla="*/ 452945 w 469900"/>
              <a:gd name="T37" fmla="*/ 235427 h 471169"/>
              <a:gd name="T38" fmla="*/ 435990 w 469900"/>
              <a:gd name="T39" fmla="*/ 321964 h 471169"/>
              <a:gd name="T40" fmla="*/ 357250 w 469900"/>
              <a:gd name="T41" fmla="*/ 418679 h 471169"/>
              <a:gd name="T42" fmla="*/ 235330 w 469900"/>
              <a:gd name="T43" fmla="*/ 455584 h 471169"/>
              <a:gd name="T44" fmla="*/ 401954 w 469900"/>
              <a:gd name="T45" fmla="*/ 402136 h 471169"/>
              <a:gd name="T46" fmla="*/ 465327 w 469900"/>
              <a:gd name="T47" fmla="*/ 282513 h 471169"/>
              <a:gd name="T48" fmla="*/ 458977 w 469900"/>
              <a:gd name="T49" fmla="*/ 165436 h 471169"/>
              <a:gd name="T50" fmla="*/ 383413 w 469900"/>
              <a:gd name="T51" fmla="*/ 53448 h 471169"/>
              <a:gd name="T52" fmla="*/ 322253 w 469900"/>
              <a:gd name="T53" fmla="*/ 17816 h 471169"/>
              <a:gd name="T54" fmla="*/ 157099 w 469900"/>
              <a:gd name="T55" fmla="*/ 49632 h 471169"/>
              <a:gd name="T56" fmla="*/ 68452 w 469900"/>
              <a:gd name="T57" fmla="*/ 123440 h 471169"/>
              <a:gd name="T58" fmla="*/ 33968 w 469900"/>
              <a:gd name="T59" fmla="*/ 235427 h 471169"/>
              <a:gd name="T60" fmla="*/ 42799 w 469900"/>
              <a:gd name="T61" fmla="*/ 296511 h 471169"/>
              <a:gd name="T62" fmla="*/ 106807 w 469900"/>
              <a:gd name="T63" fmla="*/ 391955 h 471169"/>
              <a:gd name="T64" fmla="*/ 213995 w 469900"/>
              <a:gd name="T65" fmla="*/ 437768 h 471169"/>
              <a:gd name="T66" fmla="*/ 275082 w 469900"/>
              <a:gd name="T67" fmla="*/ 435222 h 471169"/>
              <a:gd name="T68" fmla="*/ 315322 w 469900"/>
              <a:gd name="T69" fmla="*/ 422497 h 471169"/>
              <a:gd name="T70" fmla="*/ 162178 w 469900"/>
              <a:gd name="T71" fmla="*/ 407226 h 471169"/>
              <a:gd name="T72" fmla="*/ 58674 w 469900"/>
              <a:gd name="T73" fmla="*/ 290148 h 471169"/>
              <a:gd name="T74" fmla="*/ 65786 w 469900"/>
              <a:gd name="T75" fmla="*/ 162890 h 471169"/>
              <a:gd name="T76" fmla="*/ 181483 w 469900"/>
              <a:gd name="T77" fmla="*/ 58540 h 471169"/>
              <a:gd name="T78" fmla="*/ 295148 w 469900"/>
              <a:gd name="T79" fmla="*/ 43267 h 471169"/>
              <a:gd name="T80" fmla="*/ 235330 w 469900"/>
              <a:gd name="T81" fmla="*/ 34359 h 471169"/>
              <a:gd name="T82" fmla="*/ 255142 w 469900"/>
              <a:gd name="T83" fmla="*/ 52175 h 471169"/>
              <a:gd name="T84" fmla="*/ 366013 w 469900"/>
              <a:gd name="T85" fmla="*/ 106896 h 471169"/>
              <a:gd name="T86" fmla="*/ 419100 w 469900"/>
              <a:gd name="T87" fmla="*/ 237973 h 471169"/>
              <a:gd name="T88" fmla="*/ 376300 w 469900"/>
              <a:gd name="T89" fmla="*/ 355050 h 471169"/>
              <a:gd name="T90" fmla="*/ 233679 w 469900"/>
              <a:gd name="T91" fmla="*/ 422497 h 471169"/>
              <a:gd name="T92" fmla="*/ 389889 w 469900"/>
              <a:gd name="T93" fmla="*/ 365231 h 471169"/>
              <a:gd name="T94" fmla="*/ 434975 w 469900"/>
              <a:gd name="T95" fmla="*/ 258335 h 471169"/>
              <a:gd name="T96" fmla="*/ 427100 w 469900"/>
              <a:gd name="T97" fmla="*/ 176890 h 471169"/>
              <a:gd name="T98" fmla="*/ 363092 w 469900"/>
              <a:gd name="T99" fmla="*/ 80172 h 47116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469900" h="471169">
                <a:moveTo>
                  <a:pt x="233679" y="0"/>
                </a:moveTo>
                <a:lnTo>
                  <a:pt x="186436" y="5080"/>
                </a:lnTo>
                <a:lnTo>
                  <a:pt x="142366" y="19050"/>
                </a:lnTo>
                <a:lnTo>
                  <a:pt x="102488" y="41910"/>
                </a:lnTo>
                <a:lnTo>
                  <a:pt x="67945" y="69850"/>
                </a:lnTo>
                <a:lnTo>
                  <a:pt x="39497" y="105410"/>
                </a:lnTo>
                <a:lnTo>
                  <a:pt x="18034" y="146050"/>
                </a:lnTo>
                <a:lnTo>
                  <a:pt x="4572" y="190500"/>
                </a:lnTo>
                <a:lnTo>
                  <a:pt x="0" y="237490"/>
                </a:lnTo>
                <a:lnTo>
                  <a:pt x="1397" y="261620"/>
                </a:lnTo>
                <a:lnTo>
                  <a:pt x="10922" y="307340"/>
                </a:lnTo>
                <a:lnTo>
                  <a:pt x="28955" y="349250"/>
                </a:lnTo>
                <a:lnTo>
                  <a:pt x="54355" y="387350"/>
                </a:lnTo>
                <a:lnTo>
                  <a:pt x="86487" y="419100"/>
                </a:lnTo>
                <a:lnTo>
                  <a:pt x="123951" y="444500"/>
                </a:lnTo>
                <a:lnTo>
                  <a:pt x="166370" y="461010"/>
                </a:lnTo>
                <a:lnTo>
                  <a:pt x="212216" y="471170"/>
                </a:lnTo>
                <a:lnTo>
                  <a:pt x="236220" y="471170"/>
                </a:lnTo>
                <a:lnTo>
                  <a:pt x="260350" y="469900"/>
                </a:lnTo>
                <a:lnTo>
                  <a:pt x="283463" y="467360"/>
                </a:lnTo>
                <a:lnTo>
                  <a:pt x="305942" y="461010"/>
                </a:lnTo>
                <a:lnTo>
                  <a:pt x="323934" y="454660"/>
                </a:lnTo>
                <a:lnTo>
                  <a:pt x="235330" y="454660"/>
                </a:lnTo>
                <a:lnTo>
                  <a:pt x="213105" y="453390"/>
                </a:lnTo>
                <a:lnTo>
                  <a:pt x="170561" y="445770"/>
                </a:lnTo>
                <a:lnTo>
                  <a:pt x="131317" y="429260"/>
                </a:lnTo>
                <a:lnTo>
                  <a:pt x="96647" y="405130"/>
                </a:lnTo>
                <a:lnTo>
                  <a:pt x="66928" y="375920"/>
                </a:lnTo>
                <a:lnTo>
                  <a:pt x="43434" y="340360"/>
                </a:lnTo>
                <a:lnTo>
                  <a:pt x="26924" y="302260"/>
                </a:lnTo>
                <a:lnTo>
                  <a:pt x="18034" y="259080"/>
                </a:lnTo>
                <a:lnTo>
                  <a:pt x="16954" y="237490"/>
                </a:lnTo>
                <a:lnTo>
                  <a:pt x="16958" y="234950"/>
                </a:lnTo>
                <a:lnTo>
                  <a:pt x="21336" y="193040"/>
                </a:lnTo>
                <a:lnTo>
                  <a:pt x="33909" y="151130"/>
                </a:lnTo>
                <a:lnTo>
                  <a:pt x="53975" y="114300"/>
                </a:lnTo>
                <a:lnTo>
                  <a:pt x="80517" y="81280"/>
                </a:lnTo>
                <a:lnTo>
                  <a:pt x="112649" y="54610"/>
                </a:lnTo>
                <a:lnTo>
                  <a:pt x="149733" y="34290"/>
                </a:lnTo>
                <a:lnTo>
                  <a:pt x="190626" y="21590"/>
                </a:lnTo>
                <a:lnTo>
                  <a:pt x="234569" y="17780"/>
                </a:lnTo>
                <a:lnTo>
                  <a:pt x="322253" y="17780"/>
                </a:lnTo>
                <a:lnTo>
                  <a:pt x="303529" y="10160"/>
                </a:lnTo>
                <a:lnTo>
                  <a:pt x="281050" y="5080"/>
                </a:lnTo>
                <a:lnTo>
                  <a:pt x="257683" y="1270"/>
                </a:lnTo>
                <a:lnTo>
                  <a:pt x="233679" y="0"/>
                </a:lnTo>
                <a:close/>
              </a:path>
              <a:path w="469900" h="471169">
                <a:moveTo>
                  <a:pt x="322253" y="17780"/>
                </a:moveTo>
                <a:lnTo>
                  <a:pt x="234569" y="17780"/>
                </a:lnTo>
                <a:lnTo>
                  <a:pt x="256794" y="19050"/>
                </a:lnTo>
                <a:lnTo>
                  <a:pt x="278511" y="21590"/>
                </a:lnTo>
                <a:lnTo>
                  <a:pt x="319404" y="34290"/>
                </a:lnTo>
                <a:lnTo>
                  <a:pt x="356488" y="54610"/>
                </a:lnTo>
                <a:lnTo>
                  <a:pt x="388874" y="81280"/>
                </a:lnTo>
                <a:lnTo>
                  <a:pt x="415544" y="113030"/>
                </a:lnTo>
                <a:lnTo>
                  <a:pt x="435610" y="151130"/>
                </a:lnTo>
                <a:lnTo>
                  <a:pt x="448437" y="191770"/>
                </a:lnTo>
                <a:lnTo>
                  <a:pt x="452945" y="234950"/>
                </a:lnTo>
                <a:lnTo>
                  <a:pt x="452941" y="237490"/>
                </a:lnTo>
                <a:lnTo>
                  <a:pt x="448563" y="279400"/>
                </a:lnTo>
                <a:lnTo>
                  <a:pt x="435990" y="321310"/>
                </a:lnTo>
                <a:lnTo>
                  <a:pt x="415925" y="358140"/>
                </a:lnTo>
                <a:lnTo>
                  <a:pt x="389382" y="391160"/>
                </a:lnTo>
                <a:lnTo>
                  <a:pt x="357250" y="417830"/>
                </a:lnTo>
                <a:lnTo>
                  <a:pt x="320166" y="438150"/>
                </a:lnTo>
                <a:lnTo>
                  <a:pt x="279273" y="450850"/>
                </a:lnTo>
                <a:lnTo>
                  <a:pt x="235330" y="454660"/>
                </a:lnTo>
                <a:lnTo>
                  <a:pt x="323934" y="454660"/>
                </a:lnTo>
                <a:lnTo>
                  <a:pt x="367411" y="430530"/>
                </a:lnTo>
                <a:lnTo>
                  <a:pt x="401954" y="401320"/>
                </a:lnTo>
                <a:lnTo>
                  <a:pt x="430402" y="367030"/>
                </a:lnTo>
                <a:lnTo>
                  <a:pt x="451865" y="326390"/>
                </a:lnTo>
                <a:lnTo>
                  <a:pt x="465327" y="281940"/>
                </a:lnTo>
                <a:lnTo>
                  <a:pt x="469900" y="234950"/>
                </a:lnTo>
                <a:lnTo>
                  <a:pt x="468502" y="210820"/>
                </a:lnTo>
                <a:lnTo>
                  <a:pt x="458977" y="165100"/>
                </a:lnTo>
                <a:lnTo>
                  <a:pt x="440944" y="123190"/>
                </a:lnTo>
                <a:lnTo>
                  <a:pt x="415544" y="85090"/>
                </a:lnTo>
                <a:lnTo>
                  <a:pt x="383413" y="53340"/>
                </a:lnTo>
                <a:lnTo>
                  <a:pt x="345948" y="27940"/>
                </a:lnTo>
                <a:lnTo>
                  <a:pt x="325374" y="19050"/>
                </a:lnTo>
                <a:lnTo>
                  <a:pt x="322253" y="17780"/>
                </a:lnTo>
                <a:close/>
              </a:path>
              <a:path w="469900" h="471169">
                <a:moveTo>
                  <a:pt x="235330" y="34290"/>
                </a:moveTo>
                <a:lnTo>
                  <a:pt x="194817" y="38100"/>
                </a:lnTo>
                <a:lnTo>
                  <a:pt x="157099" y="49530"/>
                </a:lnTo>
                <a:lnTo>
                  <a:pt x="122936" y="68580"/>
                </a:lnTo>
                <a:lnTo>
                  <a:pt x="92963" y="92710"/>
                </a:lnTo>
                <a:lnTo>
                  <a:pt x="68452" y="123190"/>
                </a:lnTo>
                <a:lnTo>
                  <a:pt x="49784" y="157480"/>
                </a:lnTo>
                <a:lnTo>
                  <a:pt x="38100" y="195580"/>
                </a:lnTo>
                <a:lnTo>
                  <a:pt x="33968" y="234950"/>
                </a:lnTo>
                <a:lnTo>
                  <a:pt x="33964" y="237490"/>
                </a:lnTo>
                <a:lnTo>
                  <a:pt x="34798" y="256540"/>
                </a:lnTo>
                <a:lnTo>
                  <a:pt x="42799" y="295910"/>
                </a:lnTo>
                <a:lnTo>
                  <a:pt x="58038" y="331470"/>
                </a:lnTo>
                <a:lnTo>
                  <a:pt x="79501" y="364490"/>
                </a:lnTo>
                <a:lnTo>
                  <a:pt x="106807" y="391160"/>
                </a:lnTo>
                <a:lnTo>
                  <a:pt x="138684" y="414020"/>
                </a:lnTo>
                <a:lnTo>
                  <a:pt x="174751" y="429260"/>
                </a:lnTo>
                <a:lnTo>
                  <a:pt x="213995" y="436880"/>
                </a:lnTo>
                <a:lnTo>
                  <a:pt x="234569" y="438150"/>
                </a:lnTo>
                <a:lnTo>
                  <a:pt x="255015" y="436880"/>
                </a:lnTo>
                <a:lnTo>
                  <a:pt x="275082" y="434340"/>
                </a:lnTo>
                <a:lnTo>
                  <a:pt x="294386" y="429260"/>
                </a:lnTo>
                <a:lnTo>
                  <a:pt x="312800" y="422910"/>
                </a:lnTo>
                <a:lnTo>
                  <a:pt x="315322" y="421640"/>
                </a:lnTo>
                <a:lnTo>
                  <a:pt x="233679" y="421640"/>
                </a:lnTo>
                <a:lnTo>
                  <a:pt x="214757" y="420370"/>
                </a:lnTo>
                <a:lnTo>
                  <a:pt x="162178" y="406400"/>
                </a:lnTo>
                <a:lnTo>
                  <a:pt x="116966" y="378460"/>
                </a:lnTo>
                <a:lnTo>
                  <a:pt x="81661" y="339090"/>
                </a:lnTo>
                <a:lnTo>
                  <a:pt x="58674" y="289560"/>
                </a:lnTo>
                <a:lnTo>
                  <a:pt x="50800" y="234950"/>
                </a:lnTo>
                <a:lnTo>
                  <a:pt x="51815" y="215900"/>
                </a:lnTo>
                <a:lnTo>
                  <a:pt x="65786" y="162560"/>
                </a:lnTo>
                <a:lnTo>
                  <a:pt x="93599" y="118110"/>
                </a:lnTo>
                <a:lnTo>
                  <a:pt x="133096" y="82550"/>
                </a:lnTo>
                <a:lnTo>
                  <a:pt x="181483" y="58420"/>
                </a:lnTo>
                <a:lnTo>
                  <a:pt x="236220" y="50800"/>
                </a:lnTo>
                <a:lnTo>
                  <a:pt x="313563" y="50800"/>
                </a:lnTo>
                <a:lnTo>
                  <a:pt x="295148" y="43180"/>
                </a:lnTo>
                <a:lnTo>
                  <a:pt x="275844" y="38100"/>
                </a:lnTo>
                <a:lnTo>
                  <a:pt x="255904" y="35560"/>
                </a:lnTo>
                <a:lnTo>
                  <a:pt x="235330" y="34290"/>
                </a:lnTo>
                <a:close/>
              </a:path>
              <a:path w="469900" h="471169">
                <a:moveTo>
                  <a:pt x="313563" y="50800"/>
                </a:moveTo>
                <a:lnTo>
                  <a:pt x="236220" y="50800"/>
                </a:lnTo>
                <a:lnTo>
                  <a:pt x="255142" y="52070"/>
                </a:lnTo>
                <a:lnTo>
                  <a:pt x="273176" y="54610"/>
                </a:lnTo>
                <a:lnTo>
                  <a:pt x="323850" y="73660"/>
                </a:lnTo>
                <a:lnTo>
                  <a:pt x="366013" y="106680"/>
                </a:lnTo>
                <a:lnTo>
                  <a:pt x="397383" y="148590"/>
                </a:lnTo>
                <a:lnTo>
                  <a:pt x="415544" y="200660"/>
                </a:lnTo>
                <a:lnTo>
                  <a:pt x="419100" y="237490"/>
                </a:lnTo>
                <a:lnTo>
                  <a:pt x="418084" y="256540"/>
                </a:lnTo>
                <a:lnTo>
                  <a:pt x="404113" y="309880"/>
                </a:lnTo>
                <a:lnTo>
                  <a:pt x="376300" y="354330"/>
                </a:lnTo>
                <a:lnTo>
                  <a:pt x="336803" y="389890"/>
                </a:lnTo>
                <a:lnTo>
                  <a:pt x="288544" y="412750"/>
                </a:lnTo>
                <a:lnTo>
                  <a:pt x="233679" y="421640"/>
                </a:lnTo>
                <a:lnTo>
                  <a:pt x="315322" y="421640"/>
                </a:lnTo>
                <a:lnTo>
                  <a:pt x="362585" y="392430"/>
                </a:lnTo>
                <a:lnTo>
                  <a:pt x="389889" y="364490"/>
                </a:lnTo>
                <a:lnTo>
                  <a:pt x="411479" y="332740"/>
                </a:lnTo>
                <a:lnTo>
                  <a:pt x="426847" y="297180"/>
                </a:lnTo>
                <a:lnTo>
                  <a:pt x="434975" y="257810"/>
                </a:lnTo>
                <a:lnTo>
                  <a:pt x="435935" y="234950"/>
                </a:lnTo>
                <a:lnTo>
                  <a:pt x="435101" y="215900"/>
                </a:lnTo>
                <a:lnTo>
                  <a:pt x="427100" y="176530"/>
                </a:lnTo>
                <a:lnTo>
                  <a:pt x="411861" y="139700"/>
                </a:lnTo>
                <a:lnTo>
                  <a:pt x="390398" y="107950"/>
                </a:lnTo>
                <a:lnTo>
                  <a:pt x="363092" y="80010"/>
                </a:lnTo>
                <a:lnTo>
                  <a:pt x="331215" y="58420"/>
                </a:lnTo>
                <a:lnTo>
                  <a:pt x="313563" y="50800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741489" y="970770"/>
            <a:ext cx="8289925" cy="469872"/>
          </a:xfrm>
        </p:spPr>
        <p:txBody>
          <a:bodyPr vert="horz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3300" spc="-5" dirty="0"/>
              <a:t>Emozioni </a:t>
            </a:r>
            <a:r>
              <a:rPr sz="3300" dirty="0"/>
              <a:t>e </a:t>
            </a:r>
            <a:r>
              <a:rPr sz="3300" spc="-5" dirty="0"/>
              <a:t>processi</a:t>
            </a:r>
            <a:r>
              <a:rPr sz="3300" spc="-60" dirty="0"/>
              <a:t> </a:t>
            </a:r>
            <a:r>
              <a:rPr sz="3300" spc="-5" dirty="0"/>
              <a:t>decisionali</a:t>
            </a:r>
            <a:endParaRPr sz="3300" dirty="0"/>
          </a:p>
        </p:txBody>
      </p:sp>
      <p:sp>
        <p:nvSpPr>
          <p:cNvPr id="11" name="object 11"/>
          <p:cNvSpPr txBox="1"/>
          <p:nvPr/>
        </p:nvSpPr>
        <p:spPr>
          <a:xfrm>
            <a:off x="1905000" y="1549401"/>
            <a:ext cx="5886450" cy="144398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285115" indent="-272415">
              <a:spcBef>
                <a:spcPts val="100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285750" algn="l"/>
              </a:tabLst>
              <a:defRPr/>
            </a:pPr>
            <a:r>
              <a:rPr sz="2700" spc="-5" dirty="0">
                <a:latin typeface="Georgia"/>
                <a:cs typeface="Georgia"/>
              </a:rPr>
              <a:t>Ruolo della</a:t>
            </a:r>
            <a:r>
              <a:rPr sz="2700" spc="-10" dirty="0">
                <a:latin typeface="Georgia"/>
                <a:cs typeface="Georgia"/>
              </a:rPr>
              <a:t> farmacologia</a:t>
            </a:r>
            <a:endParaRPr sz="2700">
              <a:latin typeface="Georgia"/>
              <a:cs typeface="Georgia"/>
            </a:endParaRPr>
          </a:p>
          <a:p>
            <a:pPr>
              <a:spcBef>
                <a:spcPts val="45"/>
              </a:spcBef>
              <a:buClr>
                <a:srgbClr val="D16248"/>
              </a:buClr>
              <a:buFont typeface="Wingdings 2"/>
              <a:buChar char=""/>
              <a:defRPr/>
            </a:pPr>
            <a:endParaRPr sz="3900">
              <a:latin typeface="Times New Roman"/>
              <a:cs typeface="Times New Roman"/>
            </a:endParaRPr>
          </a:p>
          <a:p>
            <a:pPr marL="285115" indent="-272415">
              <a:buClr>
                <a:srgbClr val="D16248"/>
              </a:buClr>
              <a:buSzPct val="85185"/>
              <a:buFont typeface="Wingdings 2"/>
              <a:buChar char=""/>
              <a:tabLst>
                <a:tab pos="285750" algn="l"/>
              </a:tabLst>
              <a:defRPr/>
            </a:pPr>
            <a:r>
              <a:rPr sz="2700" spc="-5" dirty="0">
                <a:latin typeface="Georgia"/>
                <a:cs typeface="Georgia"/>
              </a:rPr>
              <a:t>Ruolo del </a:t>
            </a:r>
            <a:r>
              <a:rPr sz="2700" spc="-10" dirty="0">
                <a:latin typeface="Georgia"/>
                <a:cs typeface="Georgia"/>
              </a:rPr>
              <a:t>sociale </a:t>
            </a:r>
            <a:r>
              <a:rPr sz="2700" dirty="0">
                <a:latin typeface="Georgia"/>
                <a:cs typeface="Georgia"/>
              </a:rPr>
              <a:t>nella</a:t>
            </a:r>
            <a:r>
              <a:rPr sz="2700" spc="1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modificazione</a:t>
            </a:r>
            <a:endParaRPr sz="270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196514" y="6372225"/>
            <a:ext cx="187325" cy="212238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sz="1300" spc="-10" dirty="0">
                <a:solidFill>
                  <a:srgbClr val="220DC8"/>
                </a:solidFill>
                <a:latin typeface="Georgia"/>
                <a:cs typeface="Georgia"/>
              </a:rPr>
              <a:t>12</a:t>
            </a:r>
            <a:endParaRPr sz="130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93450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415925"/>
          </a:xfrm>
        </p:spPr>
        <p:txBody>
          <a:bodyPr>
            <a:normAutofit fontScale="90000"/>
          </a:bodyPr>
          <a:lstStyle/>
          <a:p>
            <a:pPr eaLnBrk="1" hangingPunct="1"/>
            <a:endParaRPr lang="it-IT" altLang="it-IT" sz="4000"/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0" y="981075"/>
            <a:ext cx="9144000" cy="5149850"/>
          </a:xfrm>
        </p:spPr>
        <p:txBody>
          <a:bodyPr/>
          <a:lstStyle/>
          <a:p>
            <a:pPr eaLnBrk="1" hangingPunct="1"/>
            <a:r>
              <a:rPr lang="it-IT" altLang="it-IT"/>
              <a:t>Corteccia prefrontale mediale che occupa la scissura centrale  tra i due emisferi  sembra essere la responsabile della coesione del Sé e si attiva quando si pensa a se stessi</a:t>
            </a:r>
          </a:p>
          <a:p>
            <a:pPr eaLnBrk="1" hangingPunct="1"/>
            <a:endParaRPr lang="it-IT" altLang="it-IT"/>
          </a:p>
          <a:p>
            <a:pPr eaLnBrk="1" hangingPunct="1"/>
            <a:r>
              <a:rPr lang="it-IT" altLang="it-IT"/>
              <a:t>Gli schemi sono modelli mentali e quelli del Sé sono più nitidi e centrali perché con essi valutiamo noi stessi e gli altri</a:t>
            </a:r>
          </a:p>
          <a:p>
            <a:pPr eaLnBrk="1" hangingPunct="1"/>
            <a:endParaRPr lang="it-IT" altLang="it-IT"/>
          </a:p>
          <a:p>
            <a:pPr eaLnBrk="1" hangingPunct="1"/>
            <a:r>
              <a:rPr lang="it-IT" altLang="it-IT"/>
              <a:t>Ricordiamo meglio ciò che è in relazione con noi o che facciamo noi stessi</a:t>
            </a:r>
          </a:p>
        </p:txBody>
      </p:sp>
    </p:spTree>
    <p:extLst>
      <p:ext uri="{BB962C8B-B14F-4D97-AF65-F5344CB8AC3E}">
        <p14:creationId xmlns:p14="http://schemas.microsoft.com/office/powerpoint/2010/main" val="76293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altLang="it-IT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600201"/>
            <a:ext cx="9144000" cy="4525963"/>
          </a:xfrm>
        </p:spPr>
        <p:txBody>
          <a:bodyPr/>
          <a:lstStyle/>
          <a:p>
            <a:pPr eaLnBrk="1" hangingPunct="1"/>
            <a:r>
              <a:rPr lang="it-IT" altLang="it-IT" smtClean="0"/>
              <a:t>I bambini riconoscono la loro immagine allo specchio tra i 18 e i 24 mesi</a:t>
            </a:r>
          </a:p>
          <a:p>
            <a:pPr eaLnBrk="1" hangingPunct="1"/>
            <a:r>
              <a:rPr lang="it-IT" altLang="it-IT" smtClean="0"/>
              <a:t>Il fatto di riconoscersi è la prima espressione che si ha un concetto di Sé</a:t>
            </a:r>
          </a:p>
          <a:p>
            <a:pPr eaLnBrk="1" hangingPunct="1"/>
            <a:endParaRPr lang="it-IT" altLang="it-IT" smtClean="0"/>
          </a:p>
          <a:p>
            <a:pPr eaLnBrk="1" hangingPunct="1"/>
            <a:r>
              <a:rPr lang="it-IT" altLang="it-IT" sz="2000" b="1"/>
              <a:t>Come le persone conoscono se stesse e mantengono una identità stabile nel tempo?     (aspetto cognitivo)</a:t>
            </a:r>
          </a:p>
          <a:p>
            <a:pPr eaLnBrk="1" hangingPunct="1"/>
            <a:r>
              <a:rPr lang="it-IT" altLang="it-IT" sz="2000" b="1"/>
              <a:t>Come le persone cercano di mantenere la propria autostima e cercano di promuovere un’immagine positiva del Sé?   (aspetto affettivo)</a:t>
            </a:r>
          </a:p>
          <a:p>
            <a:pPr eaLnBrk="1" hangingPunct="1"/>
            <a:r>
              <a:rPr lang="it-IT" altLang="it-IT" sz="2000" b="1"/>
              <a:t>Come gli individui si presentano agli altri?   (aspetto comportamentale)</a:t>
            </a:r>
          </a:p>
        </p:txBody>
      </p:sp>
    </p:spTree>
    <p:extLst>
      <p:ext uri="{BB962C8B-B14F-4D97-AF65-F5344CB8AC3E}">
        <p14:creationId xmlns:p14="http://schemas.microsoft.com/office/powerpoint/2010/main" val="387571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1976</Words>
  <Application>Microsoft Office PowerPoint</Application>
  <PresentationFormat>Widescreen</PresentationFormat>
  <Paragraphs>170</Paragraphs>
  <Slides>24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5" baseType="lpstr">
      <vt:lpstr>Arial</vt:lpstr>
      <vt:lpstr>Arial Narrow</vt:lpstr>
      <vt:lpstr>Calibri</vt:lpstr>
      <vt:lpstr>Calibri Light</vt:lpstr>
      <vt:lpstr>Cambria</vt:lpstr>
      <vt:lpstr>Georgia</vt:lpstr>
      <vt:lpstr>Tahoma</vt:lpstr>
      <vt:lpstr>Times New Roman</vt:lpstr>
      <vt:lpstr>Wingdings</vt:lpstr>
      <vt:lpstr>Wingdings 2</vt:lpstr>
      <vt:lpstr>Tema di Office</vt:lpstr>
      <vt:lpstr>Presentazione standard di PowerPoint</vt:lpstr>
      <vt:lpstr>Presentazione standard di PowerPoint</vt:lpstr>
      <vt:lpstr>Presentazione standard di PowerPoint</vt:lpstr>
      <vt:lpstr>Il cervello …il luogo delle emozioni e dei processi  decisionali</vt:lpstr>
      <vt:lpstr>Emozioni e processi decisionali</vt:lpstr>
      <vt:lpstr>Marcatore somatico</vt:lpstr>
      <vt:lpstr>Emozioni e processi decisionali</vt:lpstr>
      <vt:lpstr>Presentazione standard di PowerPoint</vt:lpstr>
      <vt:lpstr>Presentazione standard di PowerPoint</vt:lpstr>
      <vt:lpstr>Identità </vt:lpstr>
      <vt:lpstr>Un nuovo modello (Crocetti e Meeus, 2006)….</vt:lpstr>
      <vt:lpstr>Riflettori e illusioni esercitazione: resoconto pubblico, quali emozioni ha/hai provato?</vt:lpstr>
      <vt:lpstr>L’esperienza sociale gioca un importante ruolo nella costruzione del Sé. Tra i fattori che lo determinano: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Alessandra</dc:creator>
  <cp:lastModifiedBy>Alessandra</cp:lastModifiedBy>
  <cp:revision>7</cp:revision>
  <dcterms:created xsi:type="dcterms:W3CDTF">2021-03-29T06:00:01Z</dcterms:created>
  <dcterms:modified xsi:type="dcterms:W3CDTF">2021-03-29T06:26:22Z</dcterms:modified>
</cp:coreProperties>
</file>