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7626282-83BE-4B14-AA1D-E9A716F8FEB8}" type="datetime1">
              <a:rPr lang="it-IT" smtClean="0"/>
              <a:t>16/03/2023</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23FCBA3-AE69-44D9-84A9-153F3F9E2987}" type="datetime1">
              <a:rPr lang="it-IT" smtClean="0"/>
              <a:t>16/03/2023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7600" spc="-50" baseline="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a:t>Fare clic per modificare lo stile del sottotitolo dello schema</a:t>
            </a:r>
            <a:endParaRPr lang="en-US" dirty="0"/>
          </a:p>
        </p:txBody>
      </p:sp>
      <p:cxnSp>
        <p:nvCxnSpPr>
          <p:cNvPr id="9" name="Connettore dirit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F2AEA12-A884-495F-8D96-E2791E451670}" type="datetime1">
              <a:rPr lang="it-IT" smtClean="0"/>
              <a:t>16/03/2023</a:t>
            </a:fld>
            <a:endParaRPr lang="en-US"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EB574AD5-D417-4FAA-8969-2C3D2D990862}" type="datetime1">
              <a:rPr lang="it-IT" smtClean="0"/>
              <a:t>16/03/2023</a:t>
            </a:fld>
            <a:endParaRPr lang="en-US"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verticale 1"/>
          <p:cNvSpPr>
            <a:spLocks noGrp="1"/>
          </p:cNvSpPr>
          <p:nvPr>
            <p:ph type="title" orient="vert"/>
          </p:nvPr>
        </p:nvSpPr>
        <p:spPr>
          <a:xfrm>
            <a:off x="8724900" y="412302"/>
            <a:ext cx="2628900" cy="5759898"/>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412302"/>
            <a:ext cx="7734300" cy="5759898"/>
          </a:xfrm>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3234F22-96F1-43C5-9A84-5011A5FFAE38}" type="datetime1">
              <a:rPr lang="it-IT" smtClean="0"/>
              <a:t>16/03/2023</a:t>
            </a:fld>
            <a:endParaRPr lang="en-US"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25069C4-336E-40F0-85A2-25D6F0A25D32}" type="datetime1">
              <a:rPr lang="it-IT" smtClean="0"/>
              <a:t>16/03/2023</a:t>
            </a:fld>
            <a:endParaRPr lang="en-US"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7600" b="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cxnSp>
        <p:nvCxnSpPr>
          <p:cNvPr id="9" name="Connettore dirit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F0F1B965-D21F-4083-9FDC-4C0868AFCE6A}" type="datetime1">
              <a:rPr lang="it-IT" smtClean="0"/>
              <a:t>16/03/2023</a:t>
            </a:fld>
            <a:endParaRPr lang="en-US"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2F263AC-6BFA-4530-A45D-98F6CD76B995}" type="datetime1">
              <a:rPr lang="it-IT" smtClean="0"/>
              <a:t>16/03/2023</a:t>
            </a:fld>
            <a:endParaRPr lang="en-US"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a:t>
            </a:r>
            <a:endParaRPr lang="en-US"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285EEB9B-9A76-4838-83B5-EFB83BC3FC95}" type="datetime1">
              <a:rPr lang="it-IT" smtClean="0"/>
              <a:t>16/03/2023</a:t>
            </a:fld>
            <a:endParaRPr lang="en-US"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a:t>
            </a:r>
            <a:endParaRPr lang="en-US"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7788151-CB43-4FD7-A3FA-96D82E7273D6}" type="datetime1">
              <a:rPr lang="it-IT" smtClean="0"/>
              <a:t>16/03/2023</a:t>
            </a:fld>
            <a:endParaRPr lang="en-US"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984158B-E18A-4760-AF0B-F8E1F54F95E6}" type="datetime1">
              <a:rPr lang="it-IT" smtClean="0"/>
              <a:t>16/03/2023</a:t>
            </a:fld>
            <a:endParaRPr lang="en-US"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egnaposto numero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458984" y="812799"/>
            <a:ext cx="5928344" cy="5294757"/>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4F4D0FD0-762A-4E00-B40D-E1022DE9149C}" type="datetime1">
              <a:rPr lang="it-IT" smtClean="0"/>
              <a:t>16/03/2023</a:t>
            </a:fld>
            <a:endParaRPr lang="en-US"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000" b="0">
                <a:solidFill>
                  <a:srgbClr val="FFFFFF"/>
                </a:solidFill>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14666673-06EC-44D2-AEC3-E4C57BDDC5B7}" type="datetime1">
              <a:rPr lang="it-IT" smtClean="0"/>
              <a:t>16/03/2023</a:t>
            </a:fld>
            <a:endParaRPr lang="en-US"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 dirty="0"/>
              <a:t>Fare clic per modificare lo stile del titolo dello schema</a:t>
            </a:r>
            <a:endParaRPr lang="en-US" dirty="0"/>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117DD88-DA0B-42BB-B7E2-325641850C3A}" type="datetime1">
              <a:rPr lang="it-IT" smtClean="0"/>
              <a:t>16/03/2023</a:t>
            </a:fld>
            <a:endParaRPr lang="en-US"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ttore dirit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tteredallafacolta.univpm.it/alcuni-casi-di-pregiudizi-e-stereotipi-presenti-nella-societa-contemporanea/"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gianfrancomarini/stereotipo-e-pregiudiz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ttangol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641834" cy="3686015"/>
          </a:xfrm>
        </p:spPr>
        <p:txBody>
          <a:bodyPr rtlCol="0">
            <a:normAutofit/>
          </a:bodyPr>
          <a:lstStyle/>
          <a:p>
            <a:pPr rtl="0"/>
            <a:r>
              <a:rPr lang="it" sz="8000" dirty="0"/>
              <a:t>Il pregiudizio</a:t>
            </a:r>
          </a:p>
        </p:txBody>
      </p:sp>
      <p:sp>
        <p:nvSpPr>
          <p:cNvPr id="3" name="Sottotitolo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it" sz="2400" dirty="0">
                <a:solidFill>
                  <a:schemeClr val="tx1">
                    <a:lumMod val="85000"/>
                    <a:lumOff val="15000"/>
                  </a:schemeClr>
                </a:solidFill>
              </a:rPr>
              <a:t>Alessandra Fermani </a:t>
            </a:r>
          </a:p>
        </p:txBody>
      </p:sp>
      <p:pic>
        <p:nvPicPr>
          <p:cNvPr id="5" name="Immagine 4" descr="Immagine con edificio, sedia, panca, lato&#10;&#10;Descrizione generata automaticamente">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ttore diritto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UniMc Università degli studi di Macerata - UnidTest">
            <a:extLst>
              <a:ext uri="{FF2B5EF4-FFF2-40B4-BE49-F238E27FC236}">
                <a16:creationId xmlns:a16="http://schemas.microsoft.com/office/drawing/2014/main" id="{19A3E26C-6778-62AA-83AD-9ED1B6BE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807" y="133731"/>
            <a:ext cx="60960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9AB2EA78-AEB3-469B-9025-3B17201A457B}"/>
              </a:ext>
            </a:extLst>
          </p:cNvPr>
          <p:cNvSpPr>
            <a:spLocks noGrp="1"/>
          </p:cNvSpPr>
          <p:nvPr>
            <p:ph type="ctrTitle"/>
          </p:nvPr>
        </p:nvSpPr>
        <p:spPr>
          <a:xfrm>
            <a:off x="161926" y="758952"/>
            <a:ext cx="7581900" cy="3892168"/>
          </a:xfrm>
        </p:spPr>
        <p:txBody>
          <a:bodyPr rtlCol="0" anchor="ctr">
            <a:noAutofit/>
          </a:bodyPr>
          <a:lstStyle/>
          <a:p>
            <a:r>
              <a:rPr lang="it-IT" sz="1800" b="1" i="0" dirty="0">
                <a:solidFill>
                  <a:srgbClr val="222222"/>
                </a:solidFill>
                <a:effectLst/>
                <a:latin typeface="-apple-system"/>
              </a:rPr>
              <a:t>La conferma delle proprie idee</a:t>
            </a:r>
            <a:br>
              <a:rPr lang="it-IT" sz="1800" b="0" i="0" dirty="0">
                <a:solidFill>
                  <a:srgbClr val="222222"/>
                </a:solidFill>
                <a:effectLst/>
                <a:latin typeface="-apple-system"/>
              </a:rPr>
            </a:br>
            <a:r>
              <a:rPr lang="it-IT" sz="1800" b="0" i="0" dirty="0">
                <a:solidFill>
                  <a:srgbClr val="222222"/>
                </a:solidFill>
                <a:effectLst/>
                <a:latin typeface="-apple-system"/>
              </a:rPr>
              <a:t>È istintivo: ognuno di noi tende ad ascoltare di più e con maggiore attenzione informazioni riguardanti  le idee che si hanno. Questo appare in tutta la sua evidenza quando si tratta di confrontarsi ad esempio con qualcuno che manifesta idee differenti dalle nostre, è di una corrente politica opposta o si trova ad adottare soluzioni diametralmente opposte a fronte del medesimo problema: la tendenza è quella di allontanare chi la pensa in modo diverso e “mina” le nostre convinzioni.</a:t>
            </a:r>
            <a:br>
              <a:rPr lang="it-IT" sz="1800" b="0" i="0" dirty="0">
                <a:solidFill>
                  <a:srgbClr val="222222"/>
                </a:solidFill>
                <a:effectLst/>
                <a:latin typeface="-apple-system"/>
              </a:rPr>
            </a:br>
            <a:r>
              <a:rPr lang="it-IT" sz="1800" b="1" i="0" dirty="0">
                <a:solidFill>
                  <a:srgbClr val="222222"/>
                </a:solidFill>
                <a:effectLst/>
                <a:latin typeface="-apple-system"/>
              </a:rPr>
              <a:t>La prima impressione</a:t>
            </a:r>
            <a:br>
              <a:rPr lang="it-IT" sz="1800" b="0" i="0" dirty="0">
                <a:solidFill>
                  <a:srgbClr val="222222"/>
                </a:solidFill>
                <a:effectLst/>
                <a:latin typeface="-apple-system"/>
              </a:rPr>
            </a:br>
            <a:r>
              <a:rPr lang="it-IT" sz="1800" b="0" i="0" dirty="0">
                <a:solidFill>
                  <a:srgbClr val="222222"/>
                </a:solidFill>
                <a:effectLst/>
                <a:latin typeface="-apple-system"/>
              </a:rPr>
              <a:t>È scientificamente dimostrato che la prima immagine vista dalla mente o il primo numero ascoltato dal cervello (ad esempio nel caso di prezzi, tariffe, preventivi) rimane poi il punto di riferimento per ogni tipo di confronto, paragone o analisi successiva.</a:t>
            </a:r>
            <a:br>
              <a:rPr lang="it-IT" sz="1800" b="0" i="0" dirty="0">
                <a:solidFill>
                  <a:srgbClr val="222222"/>
                </a:solidFill>
                <a:effectLst/>
                <a:latin typeface="-apple-system"/>
              </a:rPr>
            </a:br>
            <a:r>
              <a:rPr lang="it-IT" sz="1800" b="1" i="0" dirty="0">
                <a:solidFill>
                  <a:srgbClr val="222222"/>
                </a:solidFill>
                <a:effectLst/>
                <a:latin typeface="-apple-system"/>
              </a:rPr>
              <a:t>Il senno di poi</a:t>
            </a:r>
            <a:br>
              <a:rPr lang="it-IT" sz="1800" b="0" i="0" dirty="0">
                <a:solidFill>
                  <a:srgbClr val="222222"/>
                </a:solidFill>
                <a:effectLst/>
                <a:latin typeface="-apple-system"/>
              </a:rPr>
            </a:br>
            <a:r>
              <a:rPr lang="it-IT" sz="1800" b="0" i="0" dirty="0">
                <a:solidFill>
                  <a:srgbClr val="222222"/>
                </a:solidFill>
                <a:effectLst/>
                <a:latin typeface="-apple-system"/>
              </a:rPr>
              <a:t>Chi non ha mai pronunciato questa frase in vita sua? “</a:t>
            </a:r>
            <a:r>
              <a:rPr lang="it-IT" sz="1800" b="0" i="1" dirty="0">
                <a:solidFill>
                  <a:srgbClr val="222222"/>
                </a:solidFill>
                <a:effectLst/>
                <a:latin typeface="-apple-system"/>
              </a:rPr>
              <a:t>Col senno di poi, direi…</a:t>
            </a:r>
            <a:r>
              <a:rPr lang="it-IT" sz="1800" b="0" i="0" dirty="0">
                <a:solidFill>
                  <a:srgbClr val="222222"/>
                </a:solidFill>
                <a:effectLst/>
                <a:latin typeface="-apple-system"/>
              </a:rPr>
              <a:t>”. Ecco siamo di fronte ad uno dei più potenti pregiudizi della mente umana. Il cervello dell’uomo ha la tendenza – neppure troppo celata – a vedere gli eventi, anche quelli sporadici e rari, come premonitori o comunque in grado di preannunciare l’esito di alcuni processi o azioni intraprese.</a:t>
            </a:r>
            <a:br>
              <a:rPr lang="it-IT" sz="1800" b="0" i="0" dirty="0">
                <a:solidFill>
                  <a:srgbClr val="222222"/>
                </a:solidFill>
                <a:effectLst/>
                <a:latin typeface="-apple-system"/>
              </a:rPr>
            </a:br>
            <a:br>
              <a:rPr lang="it-IT" sz="1800" b="0" i="0" dirty="0">
                <a:solidFill>
                  <a:srgbClr val="222222"/>
                </a:solidFill>
                <a:effectLst/>
                <a:latin typeface="-apple-system"/>
              </a:rPr>
            </a:br>
            <a:endParaRPr lang="it" sz="1800" i="1" dirty="0">
              <a:solidFill>
                <a:srgbClr val="FFFFFF"/>
              </a:solidFill>
            </a:endParaRPr>
          </a:p>
        </p:txBody>
      </p:sp>
      <p:sp>
        <p:nvSpPr>
          <p:cNvPr id="49" name="Rettango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ottotitolo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it" sz="1400" dirty="0">
                <a:solidFill>
                  <a:srgbClr val="FFFFFF"/>
                </a:solidFill>
              </a:rPr>
              <a:t>CFr Natalia PieMONTESE</a:t>
            </a:r>
          </a:p>
        </p:txBody>
      </p:sp>
      <p:pic>
        <p:nvPicPr>
          <p:cNvPr id="4098" name="Picture 2">
            <a:extLst>
              <a:ext uri="{FF2B5EF4-FFF2-40B4-BE49-F238E27FC236}">
                <a16:creationId xmlns:a16="http://schemas.microsoft.com/office/drawing/2014/main" id="{E8B4B215-BD76-E710-045E-CA3B4F316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25" y="3942540"/>
            <a:ext cx="4373191" cy="29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29604-0569-E167-A79E-D0677E4667D2}"/>
              </a:ext>
            </a:extLst>
          </p:cNvPr>
          <p:cNvSpPr>
            <a:spLocks noGrp="1"/>
          </p:cNvSpPr>
          <p:nvPr>
            <p:ph idx="1"/>
          </p:nvPr>
        </p:nvSpPr>
        <p:spPr>
          <a:xfrm>
            <a:off x="5458984" y="812799"/>
            <a:ext cx="5928344" cy="5294757"/>
          </a:xfrm>
        </p:spPr>
        <p:txBody>
          <a:bodyPr>
            <a:normAutofit/>
          </a:bodyPr>
          <a:lstStyle/>
          <a:p>
            <a:pPr>
              <a:lnSpc>
                <a:spcPct val="100000"/>
              </a:lnSpc>
            </a:pPr>
            <a:r>
              <a:rPr lang="it-IT" sz="1200" b="1" i="0">
                <a:effectLst/>
              </a:rPr>
              <a:t>Effetto disinformazione</a:t>
            </a:r>
          </a:p>
          <a:p>
            <a:pPr>
              <a:lnSpc>
                <a:spcPct val="100000"/>
              </a:lnSpc>
            </a:pPr>
            <a:r>
              <a:rPr lang="it-IT" sz="1200" b="0" i="0">
                <a:effectLst/>
              </a:rPr>
              <a:t>La nostra percezione degli eventi è pesantemente influenzata soprattutto nel lungo periodo per quanto concerne tutto ciò che ruota attorno a notizie eclatanti o avvenimenti di pubblico dominio. Dibattiti, forum, scambi d’opinione finiscono per deformare nella nostra mente i fatti realmente accaduti fino a  portare addirittura a differenti versioni dei fatti in caso ad esempio di testimoni di incidenti stradali o crimini.</a:t>
            </a:r>
          </a:p>
          <a:p>
            <a:pPr>
              <a:lnSpc>
                <a:spcPct val="100000"/>
              </a:lnSpc>
            </a:pPr>
            <a:r>
              <a:rPr lang="it-IT" sz="1200" b="1" i="0">
                <a:effectLst/>
              </a:rPr>
              <a:t>Il consenso presunto</a:t>
            </a:r>
          </a:p>
          <a:p>
            <a:pPr>
              <a:lnSpc>
                <a:spcPct val="100000"/>
              </a:lnSpc>
            </a:pPr>
            <a:r>
              <a:rPr lang="it-IT" sz="1200" b="0" i="0">
                <a:effectLst/>
              </a:rPr>
              <a:t>Ognuno di noi ha una tendenza innata e molto spiccata a sovrastimare quanto gli altri concordino con le nostre idee e il nostro modo di pensare: un’inclinazione che potremmo definire appunto di consenso presunto. Questo accade per vari motivi. Di solito viviamo e scegliamo di stare con amici e partner che sposano il nostro modo di vedere le cose e il nostro punto di vista su varie questioni e questo nel tempo ci porta a credere che il nostro pensiero rappresenti quello della maggioranza delle persone. Questo ci fa sentire normali.</a:t>
            </a:r>
          </a:p>
          <a:p>
            <a:pPr>
              <a:lnSpc>
                <a:spcPct val="100000"/>
              </a:lnSpc>
            </a:pPr>
            <a:r>
              <a:rPr lang="it-IT" sz="1200" b="1" i="0">
                <a:effectLst/>
              </a:rPr>
              <a:t>L’effetto attore-spettatore</a:t>
            </a:r>
          </a:p>
          <a:p>
            <a:pPr>
              <a:lnSpc>
                <a:spcPct val="100000"/>
              </a:lnSpc>
            </a:pPr>
            <a:r>
              <a:rPr lang="it-IT" sz="1200" b="0" i="0">
                <a:effectLst/>
              </a:rPr>
              <a:t>La percezione degli eventi, come la spiegazione che forniamo di alcuni avvenimenti della nostra vita di tutti i giorni, può variare notevolmente a seconda che siamo noi i protagonisti della vicenda oppure spettatori. Se si subisce la bocciatura può rivelare una “duplice” versione: se siamo noi i protagonisti della vicenda saremo di certo portati a dire che non eravamo in forma e che il docente era piuttosto impietoso; se invece la bocciatura riguarda un collega di studi sarà più facile cadere nella tentazione di dire che di certo non era preparato adeguatamente e che noi invece avevamo le risposte a tutte le domande!</a:t>
            </a:r>
          </a:p>
          <a:p>
            <a:pPr>
              <a:lnSpc>
                <a:spcPct val="100000"/>
              </a:lnSpc>
            </a:pPr>
            <a:endParaRPr lang="it-IT" sz="1200"/>
          </a:p>
        </p:txBody>
      </p:sp>
      <p:sp>
        <p:nvSpPr>
          <p:cNvPr id="4" name="Segnaposto data 3">
            <a:extLst>
              <a:ext uri="{FF2B5EF4-FFF2-40B4-BE49-F238E27FC236}">
                <a16:creationId xmlns:a16="http://schemas.microsoft.com/office/drawing/2014/main" id="{F4D57116-7DA9-3C35-85EB-6AD981294E98}"/>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16/03/2023</a:t>
            </a:fld>
            <a:endParaRPr lang="en-US"/>
          </a:p>
        </p:txBody>
      </p:sp>
      <p:pic>
        <p:nvPicPr>
          <p:cNvPr id="3074" name="Picture 2">
            <a:extLst>
              <a:ext uri="{FF2B5EF4-FFF2-40B4-BE49-F238E27FC236}">
                <a16:creationId xmlns:a16="http://schemas.microsoft.com/office/drawing/2014/main" id="{68613858-7CE6-09CF-BE01-9A0E30A6D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419225"/>
            <a:ext cx="45148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9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B931E8C-4320-9DC5-EED8-D9F347CC1B26}"/>
              </a:ext>
            </a:extLst>
          </p:cNvPr>
          <p:cNvSpPr>
            <a:spLocks noGrp="1"/>
          </p:cNvSpPr>
          <p:nvPr>
            <p:ph idx="1"/>
          </p:nvPr>
        </p:nvSpPr>
        <p:spPr>
          <a:xfrm>
            <a:off x="1074199" y="781235"/>
            <a:ext cx="10081482" cy="5087857"/>
          </a:xfrm>
        </p:spPr>
        <p:txBody>
          <a:bodyPr>
            <a:normAutofit fontScale="77500" lnSpcReduction="20000"/>
          </a:bodyPr>
          <a:lstStyle/>
          <a:p>
            <a:pPr algn="l"/>
            <a:r>
              <a:rPr lang="it-IT" b="1" i="0" dirty="0">
                <a:solidFill>
                  <a:srgbClr val="222222"/>
                </a:solidFill>
                <a:effectLst/>
                <a:latin typeface="-apple-system"/>
              </a:rPr>
              <a:t>L’effetto aureola o alone</a:t>
            </a:r>
          </a:p>
          <a:p>
            <a:pPr algn="l"/>
            <a:r>
              <a:rPr lang="it-IT" dirty="0">
                <a:solidFill>
                  <a:srgbClr val="222222"/>
                </a:solidFill>
                <a:latin typeface="-apple-system"/>
              </a:rPr>
              <a:t>C</a:t>
            </a:r>
            <a:r>
              <a:rPr lang="it-IT" b="0" i="0" dirty="0">
                <a:solidFill>
                  <a:srgbClr val="222222"/>
                </a:solidFill>
                <a:effectLst/>
                <a:latin typeface="-apple-system"/>
              </a:rPr>
              <a:t>hi ha un aspetto piacevole, curato ed è consapevole dell’immagine gradevole che offre agli altri viene subito rivestito di un alone di simpatia o intelligenza purtroppo non altrettanto  scontata e  automatica nei confronti di chi non è dotato di bellezza o charme oppure ha un aspetto trasandato  e sciatto. </a:t>
            </a:r>
          </a:p>
          <a:p>
            <a:pPr algn="l"/>
            <a:endParaRPr lang="it-IT" dirty="0">
              <a:solidFill>
                <a:srgbClr val="222222"/>
              </a:solidFill>
              <a:latin typeface="-apple-system"/>
            </a:endParaRPr>
          </a:p>
          <a:p>
            <a:pPr algn="l"/>
            <a:r>
              <a:rPr lang="it-IT" b="1" i="0" dirty="0">
                <a:solidFill>
                  <a:srgbClr val="222222"/>
                </a:solidFill>
                <a:effectLst/>
                <a:latin typeface="-apple-system"/>
              </a:rPr>
              <a:t>L’effetto self-service</a:t>
            </a:r>
          </a:p>
          <a:p>
            <a:pPr algn="l"/>
            <a:r>
              <a:rPr lang="it-IT" b="0" i="0" dirty="0">
                <a:solidFill>
                  <a:srgbClr val="222222"/>
                </a:solidFill>
                <a:effectLst/>
                <a:latin typeface="-apple-system"/>
              </a:rPr>
              <a:t>Il paragone è simpatico e tenta di spiegare un altro tra i più radicati pregiudizi mentali dell’uomo: quello che “fa tutto da solo” nel caso in cui si verifichino successi e vittorie mentre è preso di mira dalla sorte/fato/destino/sfortuna e via di seguito nel caso di fallimenti o difficoltà. Se da un lato questo tipo di atteggiamento preserva la nostra autostima dall’altro può rivelarsi pericoloso se si comincia ad accusare gli altri dei propri insuccessi.</a:t>
            </a:r>
          </a:p>
          <a:p>
            <a:pPr algn="l"/>
            <a:r>
              <a:rPr lang="it-IT" b="1" i="0" dirty="0">
                <a:solidFill>
                  <a:srgbClr val="222222"/>
                </a:solidFill>
                <a:effectLst/>
                <a:latin typeface="-apple-system"/>
              </a:rPr>
              <a:t>L’ottimismo</a:t>
            </a:r>
          </a:p>
          <a:p>
            <a:pPr algn="l"/>
            <a:r>
              <a:rPr lang="it-IT" b="0" i="0" dirty="0">
                <a:solidFill>
                  <a:srgbClr val="222222"/>
                </a:solidFill>
                <a:effectLst/>
                <a:latin typeface="-apple-system"/>
              </a:rPr>
              <a:t>Di certo uno dei pregiudizi mentali migliori che si possano avere, se parliamo in termini di speranza, tenacia e motivazione nel perseguire i propri obiettivi. Troppo spesso però questo tipo di pregiudizio conduce a prendere decisioni riguardanti il proprio futuro magari avventate o comunque non ben ponderate. Questo riguarda non solo scelte lavorative ma anche di vita come fumare, mangiare in modo poco sano o non mettere la cintura di sicurezza: la tendenza è sempre quella di pensare che eventi come ad esempio il divorzio, la malattia accadano agli altri e non riguardino invece noi e il nostro nucleo famigliare. Rimanere ottimisti è fondamentale ma usare il buonsenso in ogni scelta di vita è fondamentale.</a:t>
            </a:r>
          </a:p>
          <a:p>
            <a:pPr algn="l"/>
            <a:endParaRPr lang="it-IT" dirty="0"/>
          </a:p>
        </p:txBody>
      </p:sp>
      <p:sp>
        <p:nvSpPr>
          <p:cNvPr id="4" name="Segnaposto data 3">
            <a:extLst>
              <a:ext uri="{FF2B5EF4-FFF2-40B4-BE49-F238E27FC236}">
                <a16:creationId xmlns:a16="http://schemas.microsoft.com/office/drawing/2014/main" id="{4EF0D810-4DE0-450B-6914-34C0A314A396}"/>
              </a:ext>
            </a:extLst>
          </p:cNvPr>
          <p:cNvSpPr>
            <a:spLocks noGrp="1"/>
          </p:cNvSpPr>
          <p:nvPr>
            <p:ph type="dt" sz="half" idx="10"/>
          </p:nvPr>
        </p:nvSpPr>
        <p:spPr/>
        <p:txBody>
          <a:bodyPr/>
          <a:lstStyle/>
          <a:p>
            <a:pPr rtl="0"/>
            <a:fld id="{925069C4-336E-40F0-85A2-25D6F0A25D32}" type="datetime1">
              <a:rPr lang="it-IT" smtClean="0"/>
              <a:t>16/03/2023</a:t>
            </a:fld>
            <a:endParaRPr lang="en-US" dirty="0"/>
          </a:p>
        </p:txBody>
      </p:sp>
    </p:spTree>
    <p:extLst>
      <p:ext uri="{BB962C8B-B14F-4D97-AF65-F5344CB8AC3E}">
        <p14:creationId xmlns:p14="http://schemas.microsoft.com/office/powerpoint/2010/main" val="16352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807F762-BB4E-DF4D-7BDA-5E2D0B7B65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3900" y="812799"/>
            <a:ext cx="5458512" cy="5294757"/>
          </a:xfrm>
          <a:prstGeom prst="rect">
            <a:avLst/>
          </a:prstGeom>
          <a:solidFill>
            <a:srgbClr val="FFFFFF"/>
          </a:solidFill>
        </p:spPr>
      </p:pic>
      <p:sp>
        <p:nvSpPr>
          <p:cNvPr id="3" name="Segnaposto contenuto 2">
            <a:extLst>
              <a:ext uri="{FF2B5EF4-FFF2-40B4-BE49-F238E27FC236}">
                <a16:creationId xmlns:a16="http://schemas.microsoft.com/office/drawing/2014/main" id="{018286A4-E36F-B99F-34C2-72CE9E703630}"/>
              </a:ext>
            </a:extLst>
          </p:cNvPr>
          <p:cNvSpPr>
            <a:spLocks noGrp="1"/>
          </p:cNvSpPr>
          <p:nvPr>
            <p:ph type="body" sz="half" idx="2"/>
          </p:nvPr>
        </p:nvSpPr>
        <p:spPr>
          <a:xfrm>
            <a:off x="643465" y="3043050"/>
            <a:ext cx="3517567" cy="3064505"/>
          </a:xfrm>
        </p:spPr>
        <p:txBody>
          <a:bodyPr>
            <a:normAutofit/>
          </a:bodyPr>
          <a:lstStyle/>
          <a:p>
            <a:r>
              <a:rPr lang="it-IT" dirty="0">
                <a:hlinkClick r:id="rId3"/>
              </a:rPr>
              <a:t>https://letteredallafacolta.univpm.it/alcuni-casi-di-pregiudizi-e-stereotipi-presenti-nella-societa-contemporanea/</a:t>
            </a:r>
            <a:endParaRPr lang="it-IT" dirty="0"/>
          </a:p>
          <a:p>
            <a:endParaRPr lang="it-IT" dirty="0"/>
          </a:p>
        </p:txBody>
      </p:sp>
      <p:sp>
        <p:nvSpPr>
          <p:cNvPr id="4" name="Segnaposto data 3">
            <a:extLst>
              <a:ext uri="{FF2B5EF4-FFF2-40B4-BE49-F238E27FC236}">
                <a16:creationId xmlns:a16="http://schemas.microsoft.com/office/drawing/2014/main" id="{61C91118-1075-F218-0430-0C3E8ED36FF8}"/>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16/03/2023</a:t>
            </a:fld>
            <a:endParaRPr lang="en-US"/>
          </a:p>
        </p:txBody>
      </p:sp>
    </p:spTree>
    <p:extLst>
      <p:ext uri="{BB962C8B-B14F-4D97-AF65-F5344CB8AC3E}">
        <p14:creationId xmlns:p14="http://schemas.microsoft.com/office/powerpoint/2010/main" val="385835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11F100-6AD4-744F-38FB-4CB0BAB1507C}"/>
              </a:ext>
            </a:extLst>
          </p:cNvPr>
          <p:cNvSpPr>
            <a:spLocks noGrp="1"/>
          </p:cNvSpPr>
          <p:nvPr>
            <p:ph idx="1"/>
          </p:nvPr>
        </p:nvSpPr>
        <p:spPr/>
        <p:txBody>
          <a:bodyPr/>
          <a:lstStyle/>
          <a:p>
            <a:r>
              <a:rPr lang="it-IT" dirty="0">
                <a:hlinkClick r:id="rId2"/>
              </a:rPr>
              <a:t>https://www.slideshare.net/gianfrancomarini/stereotipo-e-pregiudizio</a:t>
            </a:r>
            <a:endParaRPr lang="it-IT" dirty="0"/>
          </a:p>
          <a:p>
            <a:r>
              <a:rPr lang="it-IT" dirty="0"/>
              <a:t>Slides iniziali e 20-21</a:t>
            </a:r>
          </a:p>
          <a:p>
            <a:r>
              <a:rPr lang="it-IT" dirty="0"/>
              <a:t>Effetto pigmalione : uno studente considerato negativo avrà sempre un voto più basso</a:t>
            </a:r>
          </a:p>
          <a:p>
            <a:r>
              <a:rPr lang="it-IT" dirty="0"/>
              <a:t>Effetto alone: uno studente simpatico riceverà voti più alti e sarà scusato se commette errori</a:t>
            </a:r>
          </a:p>
        </p:txBody>
      </p:sp>
      <p:sp>
        <p:nvSpPr>
          <p:cNvPr id="4" name="Segnaposto data 3">
            <a:extLst>
              <a:ext uri="{FF2B5EF4-FFF2-40B4-BE49-F238E27FC236}">
                <a16:creationId xmlns:a16="http://schemas.microsoft.com/office/drawing/2014/main" id="{94F1653C-1572-A12C-6F16-B2014F45C3FA}"/>
              </a:ext>
            </a:extLst>
          </p:cNvPr>
          <p:cNvSpPr>
            <a:spLocks noGrp="1"/>
          </p:cNvSpPr>
          <p:nvPr>
            <p:ph type="dt" sz="half" idx="10"/>
          </p:nvPr>
        </p:nvSpPr>
        <p:spPr/>
        <p:txBody>
          <a:bodyPr/>
          <a:lstStyle/>
          <a:p>
            <a:pPr rtl="0"/>
            <a:fld id="{925069C4-336E-40F0-85A2-25D6F0A25D32}" type="datetime1">
              <a:rPr lang="it-IT" smtClean="0"/>
              <a:t>16/03/2023</a:t>
            </a:fld>
            <a:endParaRPr lang="en-US" dirty="0"/>
          </a:p>
        </p:txBody>
      </p:sp>
    </p:spTree>
    <p:extLst>
      <p:ext uri="{BB962C8B-B14F-4D97-AF65-F5344CB8AC3E}">
        <p14:creationId xmlns:p14="http://schemas.microsoft.com/office/powerpoint/2010/main" val="95606720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60_TF56160789" id="{FC8F2F77-34E6-4881-95B5-684C0DB1B352}" vid="{E8CAFA2A-74B5-4F8A-862E-91B15D2EA6B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{4971A253-4C01-4B7D-8250-5A1BA158EEDC}tf56160789_win32</Template>
  <TotalTime>63</TotalTime>
  <Words>835</Words>
  <Application>Microsoft Office PowerPoint</Application>
  <PresentationFormat>Widescreen</PresentationFormat>
  <Paragraphs>26</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-apple-system</vt:lpstr>
      <vt:lpstr>Arial</vt:lpstr>
      <vt:lpstr>Bookman Old Style</vt:lpstr>
      <vt:lpstr>Calibri</vt:lpstr>
      <vt:lpstr>Franklin Gothic Book</vt:lpstr>
      <vt:lpstr>1_RetrospectVTI</vt:lpstr>
      <vt:lpstr>Il pregiudizio</vt:lpstr>
      <vt:lpstr>La conferma delle proprie idee È istintivo: ognuno di noi tende ad ascoltare di più e con maggiore attenzione informazioni riguardanti  le idee che si hanno. Questo appare in tutta la sua evidenza quando si tratta di confrontarsi ad esempio con qualcuno che manifesta idee differenti dalle nostre, è di una corrente politica opposta o si trova ad adottare soluzioni diametralmente opposte a fronte del medesimo problema: la tendenza è quella di allontanare chi la pensa in modo diverso e “mina” le nostre convinzioni. La prima impressione È scientificamente dimostrato che la prima immagine vista dalla mente o il primo numero ascoltato dal cervello (ad esempio nel caso di prezzi, tariffe, preventivi) rimane poi il punto di riferimento per ogni tipo di confronto, paragone o analisi successiva. Il senno di poi Chi non ha mai pronunciato questa frase in vita sua? “Col senno di poi, direi…”. Ecco siamo di fronte ad uno dei più potenti pregiudizi della mente umana. Il cervello dell’uomo ha la tendenza – neppure troppo celata – a vedere gli eventi, anche quelli sporadici e rari, come premonitori o comunque in grado di preannunciare l’esito di alcuni processi o azioni intraprese.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pregiudizio</dc:title>
  <dc:creator>alessandra.fermani@unimc.it</dc:creator>
  <cp:lastModifiedBy>alessandra.fermani@unimc.it</cp:lastModifiedBy>
  <cp:revision>10</cp:revision>
  <dcterms:created xsi:type="dcterms:W3CDTF">2023-03-15T21:05:40Z</dcterms:created>
  <dcterms:modified xsi:type="dcterms:W3CDTF">2023-03-16T07:02:09Z</dcterms:modified>
</cp:coreProperties>
</file>