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7" r:id="rId2"/>
    <p:sldId id="267" r:id="rId3"/>
    <p:sldId id="296" r:id="rId4"/>
    <p:sldId id="315" r:id="rId5"/>
    <p:sldId id="261" r:id="rId6"/>
    <p:sldId id="318" r:id="rId7"/>
    <p:sldId id="321" r:id="rId8"/>
    <p:sldId id="297" r:id="rId9"/>
    <p:sldId id="281" r:id="rId10"/>
    <p:sldId id="282" r:id="rId11"/>
    <p:sldId id="293" r:id="rId12"/>
    <p:sldId id="294" r:id="rId13"/>
    <p:sldId id="334" r:id="rId14"/>
    <p:sldId id="328" r:id="rId15"/>
    <p:sldId id="337" r:id="rId16"/>
    <p:sldId id="339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62" r:id="rId27"/>
    <p:sldId id="364" r:id="rId28"/>
    <p:sldId id="329" r:id="rId29"/>
    <p:sldId id="330" r:id="rId30"/>
    <p:sldId id="331" r:id="rId31"/>
    <p:sldId id="323" r:id="rId32"/>
    <p:sldId id="335" r:id="rId33"/>
    <p:sldId id="336" r:id="rId34"/>
    <p:sldId id="273" r:id="rId35"/>
    <p:sldId id="324" r:id="rId36"/>
    <p:sldId id="325" r:id="rId37"/>
    <p:sldId id="304" r:id="rId38"/>
    <p:sldId id="320" r:id="rId39"/>
    <p:sldId id="305" r:id="rId40"/>
    <p:sldId id="306" r:id="rId41"/>
    <p:sldId id="309" r:id="rId4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1450"/>
    <a:srgbClr val="0064A4"/>
    <a:srgbClr val="E47823"/>
    <a:srgbClr val="4F0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50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tente1\Desktop\grafici%20adozione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Foglio1!$D$3</c:f>
              <c:strCache>
                <c:ptCount val="1"/>
                <c:pt idx="0">
                  <c:v>t1 </c:v>
                </c:pt>
              </c:strCache>
            </c:strRef>
          </c:tx>
          <c:invertIfNegative val="0"/>
          <c:cat>
            <c:strRef>
              <c:f>Foglio1!$C$4:$C$7</c:f>
              <c:strCache>
                <c:ptCount val="4"/>
                <c:pt idx="0">
                  <c:v>behav</c:v>
                </c:pt>
                <c:pt idx="1">
                  <c:v>iper</c:v>
                </c:pt>
                <c:pt idx="2">
                  <c:v>emo</c:v>
                </c:pt>
                <c:pt idx="3">
                  <c:v>prosoc</c:v>
                </c:pt>
              </c:strCache>
            </c:strRef>
          </c:cat>
          <c:val>
            <c:numRef>
              <c:f>Foglio1!$D$4:$D$7</c:f>
              <c:numCache>
                <c:formatCode>General</c:formatCode>
                <c:ptCount val="4"/>
                <c:pt idx="0" formatCode="h:mm">
                  <c:v>0.5</c:v>
                </c:pt>
                <c:pt idx="1">
                  <c:v>1.3</c:v>
                </c:pt>
                <c:pt idx="2">
                  <c:v>0.42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D7-4A85-8636-E200C611D156}"/>
            </c:ext>
          </c:extLst>
        </c:ser>
        <c:ser>
          <c:idx val="1"/>
          <c:order val="1"/>
          <c:tx>
            <c:strRef>
              <c:f>Foglio1!$E$3</c:f>
              <c:strCache>
                <c:ptCount val="1"/>
                <c:pt idx="0">
                  <c:v>t2(6yafter)</c:v>
                </c:pt>
              </c:strCache>
            </c:strRef>
          </c:tx>
          <c:invertIfNegative val="0"/>
          <c:cat>
            <c:strRef>
              <c:f>Foglio1!$C$4:$C$7</c:f>
              <c:strCache>
                <c:ptCount val="4"/>
                <c:pt idx="0">
                  <c:v>behav</c:v>
                </c:pt>
                <c:pt idx="1">
                  <c:v>iper</c:v>
                </c:pt>
                <c:pt idx="2">
                  <c:v>emo</c:v>
                </c:pt>
                <c:pt idx="3">
                  <c:v>prosoc</c:v>
                </c:pt>
              </c:strCache>
            </c:strRef>
          </c:cat>
          <c:val>
            <c:numRef>
              <c:f>Foglio1!$E$4:$E$7</c:f>
              <c:numCache>
                <c:formatCode>General</c:formatCode>
                <c:ptCount val="4"/>
                <c:pt idx="0">
                  <c:v>0.48</c:v>
                </c:pt>
                <c:pt idx="1">
                  <c:v>1.1000000000000001</c:v>
                </c:pt>
                <c:pt idx="2">
                  <c:v>0.41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D7-4A85-8636-E200C611D1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0681600"/>
        <c:axId val="44753472"/>
        <c:axId val="0"/>
      </c:bar3DChart>
      <c:catAx>
        <c:axId val="70681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4753472"/>
        <c:crosses val="autoZero"/>
        <c:auto val="1"/>
        <c:lblAlgn val="ctr"/>
        <c:lblOffset val="100"/>
        <c:noMultiLvlLbl val="0"/>
      </c:catAx>
      <c:valAx>
        <c:axId val="44753472"/>
        <c:scaling>
          <c:orientation val="minMax"/>
        </c:scaling>
        <c:delete val="0"/>
        <c:axPos val="l"/>
        <c:majorGridlines/>
        <c:numFmt formatCode="h:mm" sourceLinked="1"/>
        <c:majorTickMark val="out"/>
        <c:minorTickMark val="none"/>
        <c:tickLblPos val="nextTo"/>
        <c:crossAx val="706816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AF882-3615-CC40-AABB-F107669C1F0B}" type="datetimeFigureOut">
              <a:rPr lang="it-IT" smtClean="0"/>
              <a:pPr/>
              <a:t>20/04/2023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73650-BE25-7242-AC9E-C76181C8761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44693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88A5F-DB3E-214A-9E95-2A8E24980C5C}" type="datetimeFigureOut">
              <a:rPr lang="it-IT" smtClean="0"/>
              <a:pPr/>
              <a:t>20/04/2023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9AFFB-A531-2245-8930-D012CEB0EB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98590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0C371F-9E83-41C7-988D-461AFCA614BB}" type="slidenum">
              <a:rPr lang="it-IT" alt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it-IT" altLang="it-IT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en-US" altLang="it-IT">
                <a:cs typeface="Times New Roman" pitchFamily="18" charset="0"/>
              </a:rPr>
              <a:t>Today I will present a part of an extensive research project on family relationships in adolescence, which I carried out with a team of researchers from the Center for Family Studies &amp; Research of the Catholic University of Milan - Italy.</a:t>
            </a:r>
            <a:endParaRPr lang="it-IT" altLang="it-IT" i="1"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n-US" altLang="it-IT">
                <a:cs typeface="Times New Roman" pitchFamily="18" charset="0"/>
              </a:rPr>
              <a:t>The present study focuses on the relationships between crucial dimensions of parent-adolescent relationship – such as parental monitoring and parental trust – and the development of psychosocial competence from early adolescence to late adolescence in a sample of Italian students.</a:t>
            </a:r>
            <a:r>
              <a:rPr lang="it-IT" altLang="it-IT"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1960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40964" name="Segnaposto piè di pagina 3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/>
          </a:p>
        </p:txBody>
      </p:sp>
      <p:sp>
        <p:nvSpPr>
          <p:cNvPr id="40965" name="Segnaposto numero diapositiva 4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768C5A-FE85-4AB9-8EA7-D3DE9D883E7B}" type="slidenum">
              <a:rPr lang="it-IT" alt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00738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98E2029E-4D77-374B-99B9-8F7400CAF970}" type="datetime1">
              <a:rPr lang="it-IT" smtClean="0"/>
              <a:pPr/>
              <a:t>20/04/2023</a:t>
            </a:fld>
            <a:endParaRPr lang="it-IT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800" b="1" i="0">
                <a:latin typeface="Arial"/>
                <a:cs typeface="Arial"/>
              </a:defRPr>
            </a:lvl1pPr>
          </a:lstStyle>
          <a:p>
            <a:r>
              <a:rPr lang="en-US"/>
              <a:t>TITOLO PRESENTAZIONE</a:t>
            </a:r>
            <a:endParaRPr lang="it-IT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5089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65A5D2F2-A109-7144-80E6-3AAACABD5BA2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5840"/>
            <a:ext cx="2057400" cy="5210323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5840"/>
            <a:ext cx="6019800" cy="5210323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7FF47CD3-70AF-D149-AC5D-DFD802178410}" type="datetime1">
              <a:rPr lang="it-IT" smtClean="0"/>
              <a:pPr/>
              <a:t>20/04/2023</a:t>
            </a:fld>
            <a:endParaRPr lang="it-IT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800" b="1" i="0">
                <a:latin typeface="Arial"/>
                <a:cs typeface="Arial"/>
              </a:defRPr>
            </a:lvl1pPr>
          </a:lstStyle>
          <a:p>
            <a:r>
              <a:rPr lang="en-US"/>
              <a:t>TITOLO PRESENTAZIONE</a:t>
            </a:r>
            <a:endParaRPr lang="it-IT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5089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65A5D2F2-A109-7144-80E6-3AAACABD5BA2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A4B3F369-3775-6B49-950F-429C20F585EB}" type="datetime1">
              <a:rPr lang="it-IT" smtClean="0"/>
              <a:pPr/>
              <a:t>20/04/2023</a:t>
            </a:fld>
            <a:endParaRPr lang="it-IT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TITOLO PRESENTAZIONE</a:t>
            </a:r>
            <a:endParaRPr lang="it-IT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50890" y="6356350"/>
            <a:ext cx="2133600" cy="365125"/>
          </a:xfrm>
        </p:spPr>
        <p:txBody>
          <a:bodyPr/>
          <a:lstStyle>
            <a:lvl1pPr>
              <a:defRPr sz="8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65A5D2F2-A109-7144-80E6-3AAACABD5BA2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/>
                <a:cs typeface="Arial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 i="1">
                <a:solidFill>
                  <a:schemeClr val="tx1">
                    <a:tint val="75000"/>
                  </a:schemeClr>
                </a:solidFill>
                <a:latin typeface="Arial Italic"/>
                <a:cs typeface="Arial Ital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 b="1">
                <a:latin typeface="Arial"/>
                <a:cs typeface="Arial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D2F33633-BF34-1E4A-B798-B62B808660BD}" type="datetime1">
              <a:rPr lang="it-IT" smtClean="0"/>
              <a:pPr/>
              <a:t>20/04/2023</a:t>
            </a:fld>
            <a:endParaRPr lang="it-IT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800" b="1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TITOLO PRESENTAZIONE</a:t>
            </a:r>
            <a:endParaRPr lang="it-IT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50890" y="6356350"/>
            <a:ext cx="2133600" cy="365125"/>
          </a:xfrm>
        </p:spPr>
        <p:txBody>
          <a:bodyPr/>
          <a:lstStyle>
            <a:lvl1pPr>
              <a:defRPr sz="8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65A5D2F2-A109-7144-80E6-3AAACABD5BA2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lang="it-IT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20000"/>
              </a:spcBef>
              <a:buFont typeface="Arial"/>
              <a:defRPr lang="it-IT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algn="l" defTabSz="457200" rtl="0" eaLnBrk="1" latinLnBrk="0" hangingPunct="1">
              <a:spcBef>
                <a:spcPct val="20000"/>
              </a:spcBef>
              <a:buFont typeface="Arial"/>
              <a:defRPr lang="it-IT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it-IT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it-IT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it-IT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CF008CD7-C430-C641-89A0-AAA5EC89DCB6}" type="datetime1">
              <a:rPr lang="it-IT" smtClean="0"/>
              <a:pPr/>
              <a:t>20/04/2023</a:t>
            </a:fld>
            <a:endParaRPr lang="it-IT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TITOLO PRESENTAZIONE</a:t>
            </a:r>
            <a:endParaRPr lang="it-IT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5089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65A5D2F2-A109-7144-80E6-3AAACABD5BA2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/>
                <a:cs typeface="Arial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0D8D2961-7752-8147-9F32-6FFB67B11C2A}" type="datetime1">
              <a:rPr lang="it-IT" smtClean="0"/>
              <a:pPr/>
              <a:t>20/04/2023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 b="1" i="0">
                <a:latin typeface="Arial"/>
                <a:cs typeface="Arial"/>
              </a:defRPr>
            </a:lvl1pPr>
          </a:lstStyle>
          <a:p>
            <a:r>
              <a:rPr lang="en-US" dirty="0"/>
              <a:t>TITOLO PRESENTAZIONE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65A5D2F2-A109-7144-80E6-3AAACABD5BA2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28DD5883-3593-A747-89B4-77730AAAD6BC}" type="datetime1">
              <a:rPr lang="it-IT" smtClean="0"/>
              <a:pPr/>
              <a:t>20/04/2023</a:t>
            </a:fld>
            <a:endParaRPr lang="it-IT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800" b="1" i="0">
                <a:latin typeface="Arial"/>
                <a:cs typeface="Arial"/>
              </a:defRPr>
            </a:lvl1pPr>
          </a:lstStyle>
          <a:p>
            <a:r>
              <a:rPr lang="en-US"/>
              <a:t>TITOLO PRESENTAZIONE</a:t>
            </a:r>
            <a:endParaRPr lang="it-IT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65A5D2F2-A109-7144-80E6-3AAACABD5BA2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4000"/>
            <a:ext cx="3008313" cy="571100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64000"/>
            <a:ext cx="5111750" cy="5262163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C1F2E32B-AFB4-7448-A9E4-F7446110BAB7}" type="datetime1">
              <a:rPr lang="it-IT" smtClean="0"/>
              <a:pPr/>
              <a:t>20/04/2023</a:t>
            </a:fld>
            <a:endParaRPr lang="it-IT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800" b="1" i="0">
                <a:latin typeface="Arial"/>
                <a:cs typeface="Arial"/>
              </a:defRPr>
            </a:lvl1pPr>
          </a:lstStyle>
          <a:p>
            <a:r>
              <a:rPr lang="en-US"/>
              <a:t>TITOLO PRESENTAZIONE</a:t>
            </a:r>
            <a:endParaRPr lang="it-IT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5089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65A5D2F2-A109-7144-80E6-3AAACABD5BA2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5839"/>
            <a:ext cx="5486400" cy="381173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C62DFF53-BA88-8842-A3B1-977899737ADB}" type="datetime1">
              <a:rPr lang="it-IT" smtClean="0"/>
              <a:pPr/>
              <a:t>20/04/2023</a:t>
            </a:fld>
            <a:endParaRPr lang="it-IT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800" b="1" i="0">
                <a:latin typeface="Arial"/>
                <a:cs typeface="Arial"/>
              </a:defRPr>
            </a:lvl1pPr>
          </a:lstStyle>
          <a:p>
            <a:r>
              <a:rPr lang="en-US"/>
              <a:t>TITOLO PRESENTAZIONE</a:t>
            </a:r>
            <a:endParaRPr lang="it-IT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50890" y="6356350"/>
            <a:ext cx="2133600" cy="365125"/>
          </a:xfrm>
        </p:spPr>
        <p:txBody>
          <a:bodyPr/>
          <a:lstStyle>
            <a:lvl1pPr>
              <a:defRPr sz="800">
                <a:latin typeface="Arial"/>
                <a:cs typeface="Arial"/>
              </a:defRPr>
            </a:lvl1pPr>
          </a:lstStyle>
          <a:p>
            <a:fld id="{65A5D2F2-A109-7144-80E6-3AAACABD5BA2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0403"/>
            <a:ext cx="8229600" cy="557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1603-7EC9-9A44-BA15-ABCB29D37C75}" type="datetime1">
              <a:rPr lang="it-IT" smtClean="0"/>
              <a:pPr/>
              <a:t>20/04/2023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r>
              <a:rPr lang="en-US"/>
              <a:t>TITOLO PRESENTAZIONE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5D2F2-A109-7144-80E6-3AAACABD5BA2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6223853"/>
            <a:ext cx="8229600" cy="1588"/>
          </a:xfrm>
          <a:prstGeom prst="line">
            <a:avLst/>
          </a:prstGeom>
          <a:ln w="6350">
            <a:solidFill>
              <a:srgbClr val="6314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magine 6" descr="INT_PP_SDF_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14"/>
            <a:ext cx="8229600" cy="6859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ur.gov.it/web/guest/comunicati/-/asset_publisher/W7Uka1ndVGrg/content/scuola-fedeli-e-albano-firmano-le-linee-guida-per-il-diritto-allo-studio-delle-alunne-e-degli-alunni-fuori-dalla-famiglia-di-origine?inheritRedirect=false&amp;redirect=http://www.miur.gov.it/web/guest/comunicati?p_p_id%3D101_INSTANCE_W7Uka1ndVGrg%26p_p_lifecycle%3D0%26p_p_state%3Dnormal%26p_p_mode%3Dview%26p_p_col_id%3Dcolumn-2%26p_p_col_count%3D1%26_101_INSTANCE_W7Uka1ndVGrg_advancedSearch%3Dfalse%26_101_INSTANCE_W7Uka1ndVGrg_keywords%3D%26_101_INSTANCE_W7Uka1ndVGrg_delta%3D10%26p_r_p_564233524_resetCur%3Dfalse%26_101_INSTANCE_W7Uka1ndVGrg_cur%3D4%26_101_INSTANCE_W7Uka1ndVGrg_andOperator%3Dtru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milyhelper.net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68636" y="3419606"/>
            <a:ext cx="5962629" cy="2349370"/>
          </a:xfrm>
        </p:spPr>
        <p:txBody>
          <a:bodyPr>
            <a:noAutofit/>
          </a:bodyPr>
          <a:lstStyle/>
          <a:p>
            <a:pPr algn="ctr"/>
            <a:r>
              <a:rPr lang="it-IT" sz="3200" dirty="0"/>
              <a:t>ADOZIONE E AFFIDO: PROCESSI DI INCLUSIONE SCOLASTICA </a:t>
            </a:r>
            <a:br>
              <a:rPr lang="it-IT" altLang="it-IT" sz="6600" dirty="0">
                <a:solidFill>
                  <a:srgbClr val="0070C0"/>
                </a:solidFill>
              </a:rPr>
            </a:br>
            <a:br>
              <a:rPr lang="it-IT" altLang="it-IT" sz="6600" dirty="0">
                <a:solidFill>
                  <a:srgbClr val="0070C0"/>
                </a:solidFill>
              </a:rPr>
            </a:br>
            <a:r>
              <a:rPr lang="it-IT" altLang="it-IT" sz="2000" dirty="0"/>
              <a:t>Dipartimento di SFBCT</a:t>
            </a:r>
            <a:r>
              <a:rPr lang="it-IT" altLang="it-IT" sz="2000"/>
              <a:t>, 2022</a:t>
            </a:r>
            <a:br>
              <a:rPr lang="it-IT" sz="6600" dirty="0"/>
            </a:br>
            <a:endParaRPr lang="it-IT" sz="6600" b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68637" y="1189973"/>
            <a:ext cx="5962629" cy="1916481"/>
          </a:xfrm>
        </p:spPr>
        <p:txBody>
          <a:bodyPr>
            <a:normAutofit fontScale="92500"/>
          </a:bodyPr>
          <a:lstStyle/>
          <a:p>
            <a:pPr algn="ctr"/>
            <a:r>
              <a:rPr lang="it-IT" sz="5400" dirty="0"/>
              <a:t>Alessandra Fermani</a:t>
            </a:r>
          </a:p>
          <a:p>
            <a:pPr algn="ctr"/>
            <a:r>
              <a:rPr lang="it-IT" sz="3500" i="0" dirty="0">
                <a:latin typeface="+mj-lt"/>
              </a:rPr>
              <a:t>alessandra.fermani@unimc.it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1" y="878397"/>
            <a:ext cx="3005137" cy="445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/>
              <a:t>Aspetti problematici 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3251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458" y="835806"/>
            <a:ext cx="8263155" cy="6253969"/>
          </a:xfrm>
          <a:noFill/>
        </p:spPr>
      </p:pic>
    </p:spTree>
    <p:extLst>
      <p:ext uri="{BB962C8B-B14F-4D97-AF65-F5344CB8AC3E}">
        <p14:creationId xmlns:p14="http://schemas.microsoft.com/office/powerpoint/2010/main" val="578872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041082"/>
              </p:ext>
            </p:extLst>
          </p:nvPr>
        </p:nvGraphicFramePr>
        <p:xfrm>
          <a:off x="638827" y="2997200"/>
          <a:ext cx="7891398" cy="3744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4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17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41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5807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Motivazione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31" marB="4763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Adottati</a:t>
                      </a:r>
                      <a:endParaRPr lang="it-IT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31" marB="4763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Compagni di classe</a:t>
                      </a:r>
                      <a:endParaRPr lang="it-IT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31" marB="4763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Istituzionalizzati</a:t>
                      </a:r>
                      <a:endParaRPr lang="it-IT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31" marB="4763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821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Molto motivati</a:t>
                      </a:r>
                      <a:endParaRPr lang="it-IT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31" marB="4763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17%</a:t>
                      </a:r>
                      <a:endParaRPr lang="it-IT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31" marB="4763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21%</a:t>
                      </a:r>
                      <a:endParaRPr lang="it-IT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31" marB="4763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1%</a:t>
                      </a:r>
                      <a:endParaRPr lang="it-IT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31" marB="4763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821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Motivati</a:t>
                      </a:r>
                      <a:endParaRPr lang="it-IT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31" marB="4763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35%</a:t>
                      </a:r>
                      <a:endParaRPr lang="it-IT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31" marB="4763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36%</a:t>
                      </a:r>
                      <a:endParaRPr lang="it-IT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31" marB="4763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17%</a:t>
                      </a:r>
                      <a:endParaRPr lang="it-IT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31" marB="4763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821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Intermedi</a:t>
                      </a:r>
                      <a:endParaRPr lang="it-IT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31" marB="4763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29%</a:t>
                      </a:r>
                      <a:endParaRPr lang="it-IT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31" marB="4763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30%</a:t>
                      </a:r>
                      <a:endParaRPr lang="it-IT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31" marB="4763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39%</a:t>
                      </a:r>
                      <a:endParaRPr lang="it-IT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31" marB="4763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821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Poco motivati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31" marB="4763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15%</a:t>
                      </a:r>
                      <a:endParaRPr lang="it-IT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31" marB="4763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11%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31" marB="4763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32%</a:t>
                      </a:r>
                      <a:endParaRPr lang="it-IT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31" marB="4763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9821"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Per niente motivati</a:t>
                      </a:r>
                      <a:endParaRPr lang="it-IT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31" marB="4763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4%</a:t>
                      </a:r>
                      <a:endParaRPr lang="it-IT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31" marB="4763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2%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31" marB="47631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27%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31" marB="4763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2807" name="Rectangle 1"/>
          <p:cNvSpPr>
            <a:spLocks noChangeArrowheads="1"/>
          </p:cNvSpPr>
          <p:nvPr/>
        </p:nvSpPr>
        <p:spPr bwMode="auto">
          <a:xfrm>
            <a:off x="250825" y="1443484"/>
            <a:ext cx="856932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it-IT" altLang="it-IT" sz="1200" dirty="0">
                <a:solidFill>
                  <a:srgbClr val="333333"/>
                </a:solidFill>
                <a:latin typeface="+mj-lt"/>
                <a:cs typeface="Times New Roman" pitchFamily="18" charset="0"/>
              </a:rPr>
              <a:t>Dati della ricerca </a:t>
            </a:r>
            <a:r>
              <a:rPr lang="it-IT" altLang="it-IT" sz="1200" i="1" dirty="0">
                <a:solidFill>
                  <a:srgbClr val="333333"/>
                </a:solidFill>
                <a:latin typeface="+mj-lt"/>
                <a:cs typeface="Times New Roman" pitchFamily="18" charset="0"/>
              </a:rPr>
              <a:t>L’adozione in </a:t>
            </a:r>
            <a:r>
              <a:rPr lang="it-IT" altLang="it-IT" sz="1200" i="1" dirty="0" err="1">
                <a:solidFill>
                  <a:srgbClr val="333333"/>
                </a:solidFill>
                <a:latin typeface="+mj-lt"/>
                <a:cs typeface="Times New Roman" pitchFamily="18" charset="0"/>
              </a:rPr>
              <a:t>Andalucìa</a:t>
            </a:r>
            <a:r>
              <a:rPr lang="it-IT" altLang="it-IT" sz="1200" i="1" dirty="0">
                <a:solidFill>
                  <a:srgbClr val="333333"/>
                </a:solidFill>
                <a:latin typeface="+mj-lt"/>
                <a:cs typeface="Times New Roman" pitchFamily="18" charset="0"/>
              </a:rPr>
              <a:t> </a:t>
            </a:r>
            <a:r>
              <a:rPr lang="it-IT" altLang="it-IT" sz="1200" dirty="0">
                <a:solidFill>
                  <a:srgbClr val="333333"/>
                </a:solidFill>
                <a:latin typeface="+mj-lt"/>
                <a:cs typeface="Times New Roman" pitchFamily="18" charset="0"/>
              </a:rPr>
              <a:t>citata in AAVV </a:t>
            </a:r>
            <a:r>
              <a:rPr lang="it-IT" altLang="it-IT" sz="1200" i="1" dirty="0">
                <a:solidFill>
                  <a:srgbClr val="333333"/>
                </a:solidFill>
                <a:latin typeface="+mj-lt"/>
                <a:cs typeface="Times New Roman" pitchFamily="18" charset="0"/>
              </a:rPr>
              <a:t>L’inserimento scolastico dei minori stranieri adottati</a:t>
            </a:r>
            <a:r>
              <a:rPr lang="it-IT" altLang="it-IT" sz="1200" dirty="0">
                <a:solidFill>
                  <a:srgbClr val="333333"/>
                </a:solidFill>
                <a:latin typeface="+mj-lt"/>
                <a:cs typeface="Times New Roman" pitchFamily="18" charset="0"/>
              </a:rPr>
              <a:t> a cura della Commissione per le adozioni internazionali e dell’Istituto degli Innocenti di Firenze, Scuola Sarda Editrice, Cagliari 2004.</a:t>
            </a:r>
            <a:endParaRPr lang="it-IT" altLang="it-IT" sz="1200" dirty="0">
              <a:latin typeface="+mj-lt"/>
            </a:endParaRPr>
          </a:p>
          <a:p>
            <a:pPr algn="just"/>
            <a:r>
              <a:rPr lang="it-IT" altLang="it-IT" sz="1200" dirty="0">
                <a:solidFill>
                  <a:srgbClr val="333333"/>
                </a:solidFill>
                <a:latin typeface="+mj-lt"/>
                <a:cs typeface="Times New Roman" pitchFamily="18" charset="0"/>
              </a:rPr>
              <a:t>Un altro dato significativo riguarda i titoli di studio conseguiti dai minori adottati: la ricerca della C.A.I. ha messo in evidenza come il 14,8% del campione sia laureato, percentuale che, sommata a quella dei diplomati, raggiunge </a:t>
            </a:r>
            <a:r>
              <a:rPr lang="it-IT" altLang="it-IT" sz="12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un positivo 80,7%. </a:t>
            </a:r>
            <a:r>
              <a:rPr lang="it-IT" altLang="it-IT" sz="1200" dirty="0">
                <a:solidFill>
                  <a:srgbClr val="333333"/>
                </a:solidFill>
                <a:latin typeface="+mj-lt"/>
                <a:cs typeface="Times New Roman" pitchFamily="18" charset="0"/>
              </a:rPr>
              <a:t>La scarsità di ampie ricerche, in merito all’inserimento scolastico dei minori stranieri in stato d’adozione e alle eventuali relative difficoltà d’apprendimento, rende necessario interpretarne i risultati con cautela tuttavia i dati portano a ritenere che le performance scolastiche dei figli adottivi non si distanzino significativamente da quelle dei figli biologici.</a:t>
            </a:r>
            <a:endParaRPr lang="it-IT" altLang="it-IT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8235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000" dirty="0">
                <a:latin typeface="+mj-lt"/>
              </a:rPr>
              <a:t>DEROGA OBBLIGO SCOLASTICO </a:t>
            </a:r>
            <a:br>
              <a:rPr lang="it-IT" sz="2000" dirty="0">
                <a:latin typeface="+mj-lt"/>
              </a:rPr>
            </a:br>
            <a:r>
              <a:rPr lang="it-IT" sz="2000" dirty="0">
                <a:latin typeface="+mj-lt"/>
              </a:rPr>
              <a:t>LINEE DI INDIRIZZO PER FAVORIRE IL DIRITTO ALLO STUDIO DEGLI ALUNNI ADOTTATI 18 dicembre 2014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it-IT" dirty="0">
              <a:latin typeface="+mj-lt"/>
            </a:endParaRPr>
          </a:p>
          <a:p>
            <a:r>
              <a:rPr lang="it-IT" b="1" dirty="0">
                <a:latin typeface="+mj-lt"/>
              </a:rPr>
              <a:t>INDICE </a:t>
            </a:r>
          </a:p>
          <a:p>
            <a:r>
              <a:rPr lang="it-IT" b="1" dirty="0">
                <a:latin typeface="+mj-lt"/>
              </a:rPr>
              <a:t>1. INTRODUZIONE 1.1. Le caratteristiche dell'adozione internazionale 1.2. Il vissuto comune 1.3. Le aree critiche </a:t>
            </a:r>
          </a:p>
          <a:p>
            <a:endParaRPr lang="it-IT" b="1" dirty="0">
              <a:latin typeface="+mj-lt"/>
            </a:endParaRPr>
          </a:p>
          <a:p>
            <a:r>
              <a:rPr lang="it-IT" b="1" dirty="0">
                <a:latin typeface="+mj-lt"/>
              </a:rPr>
              <a:t>2. LE BUONE PRASSI 2.1. Ambito amministrativo-burocratico 2.2. Ambito comunicativo-relazionale 2.3. Continuità </a:t>
            </a:r>
          </a:p>
          <a:p>
            <a:endParaRPr lang="it-IT" b="1" dirty="0">
              <a:latin typeface="+mj-lt"/>
            </a:endParaRPr>
          </a:p>
          <a:p>
            <a:r>
              <a:rPr lang="it-IT" b="1" dirty="0">
                <a:latin typeface="+mj-lt"/>
              </a:rPr>
              <a:t>3. RUOLI 3.1. Gli USR 3.2. I dirigenti scolastici 3.3. Gli insegnanti referenti d'istituto 3.4. I docenti 3.5. Le famiglie 3.6. Il MIUR </a:t>
            </a:r>
          </a:p>
          <a:p>
            <a:endParaRPr lang="it-IT" b="1" dirty="0">
              <a:latin typeface="+mj-lt"/>
            </a:endParaRPr>
          </a:p>
          <a:p>
            <a:r>
              <a:rPr lang="it-IT" b="1" dirty="0">
                <a:latin typeface="+mj-lt"/>
              </a:rPr>
              <a:t>4. FORMAZIONE 4.1. Metodi e contenuti </a:t>
            </a:r>
          </a:p>
          <a:p>
            <a:endParaRPr lang="it-IT" b="1" dirty="0">
              <a:latin typeface="+mj-lt"/>
            </a:endParaRPr>
          </a:p>
          <a:p>
            <a:r>
              <a:rPr lang="it-IT" b="1" dirty="0">
                <a:latin typeface="+mj-lt"/>
              </a:rPr>
              <a:t>ALLEGATI Allegato 1 </a:t>
            </a:r>
            <a:r>
              <a:rPr lang="it-IT" dirty="0">
                <a:latin typeface="+mj-lt"/>
              </a:rPr>
              <a:t>– Scheda di raccolta informazioni a integrazione dei moduli d'iscrizione </a:t>
            </a:r>
            <a:r>
              <a:rPr lang="it-IT" b="1" dirty="0">
                <a:latin typeface="+mj-lt"/>
              </a:rPr>
              <a:t>Allegato 2 </a:t>
            </a:r>
            <a:r>
              <a:rPr lang="it-IT" dirty="0">
                <a:latin typeface="+mj-lt"/>
              </a:rPr>
              <a:t>– Traccia per il primo colloquio insegnanti-famiglia </a:t>
            </a:r>
            <a:r>
              <a:rPr lang="it-IT" b="1" dirty="0">
                <a:latin typeface="+mj-lt"/>
              </a:rPr>
              <a:t>Allegato 3 </a:t>
            </a:r>
            <a:r>
              <a:rPr lang="it-IT" dirty="0">
                <a:latin typeface="+mj-lt"/>
              </a:rPr>
              <a:t>– Suggerimenti per un buon inserimento di un minore adottato internazionalmente 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F369-3775-6B49-950F-429C20F585EB}" type="datetime1">
              <a:rPr lang="it-IT" smtClean="0"/>
              <a:pPr/>
              <a:t>20/04/2023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TITOLO PRESENTAZIONE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80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Dicembre 2017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429496729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Le </a:t>
            </a:r>
            <a:r>
              <a:rPr lang="it-IT" dirty="0">
                <a:hlinkClick r:id="rId2"/>
              </a:rPr>
              <a:t>Linee guida per il diritto allo studio delle alunne e degli alunni fuori dalla famiglia di origine</a:t>
            </a:r>
            <a:r>
              <a:rPr lang="it-IT" dirty="0"/>
              <a:t> - siglate dalla ministra dell’istruzione, dell’università e della ricerca Valeria Fedeli e dalla Garante nazionale per l’infanzia e l’adolescenza Filomena Albano - offrono agli insegnanti </a:t>
            </a:r>
            <a:r>
              <a:rPr lang="it-IT" b="1" dirty="0"/>
              <a:t>informazioni sul sistema di tutela dei minorenni</a:t>
            </a:r>
            <a:r>
              <a:rPr lang="it-IT" dirty="0"/>
              <a:t> e </a:t>
            </a:r>
            <a:r>
              <a:rPr lang="it-IT" b="1" dirty="0"/>
              <a:t>indicazioni generali utili a garantire pari opportunità per gli studenti temporaneamente allontanati dalla loro famiglia di origine</a:t>
            </a:r>
            <a:r>
              <a:rPr lang="it-IT" dirty="0"/>
              <a:t>.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3118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54EA1C-5C97-3426-73E1-7E5A0E12C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MARZO 2023</a:t>
            </a:r>
            <a:br>
              <a:rPr lang="it-IT" dirty="0"/>
            </a:br>
            <a:r>
              <a:rPr lang="it-IT" sz="1300" dirty="0"/>
              <a:t>LINEE DI INDIRIZZO PER FAVORIRE IL DIRITTO ALLO STUDIO DELLE ALUNNE E DEGLI ALUNNI CHE SONO STATI ADOTTATI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69F9F8-6F2C-8212-5193-3186C169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22" y="1989056"/>
            <a:ext cx="8573678" cy="4137107"/>
          </a:xfrm>
        </p:spPr>
        <p:txBody>
          <a:bodyPr>
            <a:normAutofit fontScale="77500" lnSpcReduction="20000"/>
          </a:bodyPr>
          <a:lstStyle/>
          <a:p>
            <a:r>
              <a:rPr lang="it-IT" sz="3200" dirty="0"/>
              <a:t> Aggiornamento delle Linee di indirizzo per favorire il diritto allo studio degli alunni adottati – nota prot.n.7443 del 18.12.2014) a firma Ministro Valditara</a:t>
            </a:r>
            <a:endParaRPr lang="it-IT" dirty="0"/>
          </a:p>
          <a:p>
            <a:r>
              <a:rPr lang="it-IT" dirty="0"/>
              <a:t>ALLEGATO 1 Suggerimenti per un buon inserimento in classe</a:t>
            </a:r>
          </a:p>
          <a:p>
            <a:r>
              <a:rPr lang="it-IT" dirty="0"/>
              <a:t>ALLEGATO 2 Possibile scheda di raccolta informazioni a integrazione dei moduli d'iscrizione</a:t>
            </a:r>
          </a:p>
          <a:p>
            <a:r>
              <a:rPr lang="it-IT" dirty="0"/>
              <a:t>ALLEGATO 3 Suggerimenti per ulteriori informazioni. Scuola primaria</a:t>
            </a:r>
          </a:p>
          <a:p>
            <a:r>
              <a:rPr lang="it-IT" dirty="0"/>
              <a:t>ALLEGATO 4 FORMAZIONE tutto il personale scolastico</a:t>
            </a:r>
          </a:p>
          <a:p>
            <a:r>
              <a:rPr lang="it-IT" dirty="0"/>
              <a:t>ALLEGATO 5 SUGGERIMENTI NORMATIVI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7FAD0C-A915-B3F1-DD84-2573566D8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F369-3775-6B49-950F-429C20F585EB}" type="datetime1">
              <a:rPr lang="it-IT" smtClean="0"/>
              <a:pPr/>
              <a:t>20/04/2023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FFF8DA-42F0-E351-5C58-9CB437F9F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TITOLO PRESENTAZIONE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739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endParaRPr lang="it-IT" altLang="it-IT"/>
          </a:p>
          <a:p>
            <a:pPr algn="l"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11A321FC-A742-4493-9A32-D405A1A9D317}" type="slidenum">
              <a:rPr lang="it-IT" altLang="it-IT"/>
              <a:pPr algn="ctr">
                <a:defRPr/>
              </a:pPr>
              <a:t>16</a:t>
            </a:fld>
            <a:endParaRPr lang="it-IT" altLang="it-IT"/>
          </a:p>
        </p:txBody>
      </p:sp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857250" y="1514764"/>
            <a:ext cx="6956714" cy="2523836"/>
          </a:xfrm>
          <a:prstGeom prst="foldedCorner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CCECFF"/>
              </a:gs>
            </a:gsLst>
            <a:path path="rect">
              <a:fillToRect l="50000" t="50000" r="50000" b="50000"/>
            </a:path>
          </a:gradFill>
          <a:ln w="38100" cap="flat">
            <a:solidFill>
              <a:srgbClr val="000080"/>
            </a:solidFill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altLang="it-IT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it-IT" sz="31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COME PARLARE DI </a:t>
            </a:r>
            <a:r>
              <a:rPr lang="en-US" altLang="it-IT" sz="31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Sé</a:t>
            </a:r>
            <a:r>
              <a:rPr lang="en-US" altLang="it-IT" sz="31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altLang="it-IT" sz="31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it-IT" sz="31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 test </a:t>
            </a:r>
            <a:r>
              <a:rPr lang="en-US" altLang="it-IT" sz="31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it-IT" altLang="it-IT" sz="31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it-IT" altLang="it-IT" sz="31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it-IT" sz="31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«Doppia Luna»</a:t>
            </a:r>
            <a:br>
              <a:rPr lang="it-IT" altLang="it-IT" sz="31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it-IT" sz="31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confini e appartenenze familiari</a:t>
            </a:r>
            <a:endParaRPr lang="en-US" altLang="it-IT" sz="3100" b="1" i="1" dirty="0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250791" y="4412456"/>
            <a:ext cx="623760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19050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3810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2" algn="ctr">
              <a:spcBef>
                <a:spcPct val="0"/>
              </a:spcBef>
              <a:buFontTx/>
              <a:buNone/>
            </a:pPr>
            <a:r>
              <a:rPr lang="it-IT" alt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Autrice del test Ondina Greco</a:t>
            </a:r>
            <a:endParaRPr lang="en-US" altLang="it-IT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ctr">
              <a:spcBef>
                <a:spcPct val="0"/>
              </a:spcBef>
              <a:buFontTx/>
              <a:buNone/>
            </a:pPr>
            <a:r>
              <a:rPr lang="en-US" alt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Centro </a:t>
            </a:r>
            <a:r>
              <a:rPr lang="en-US" altLang="it-IT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</a:t>
            </a:r>
            <a:r>
              <a:rPr lang="en-US" alt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altLang="it-IT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Ricerche</a:t>
            </a:r>
            <a:r>
              <a:rPr lang="en-US" alt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sulla</a:t>
            </a:r>
            <a:r>
              <a:rPr lang="en-US" alt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Famiglia</a:t>
            </a:r>
            <a:endParaRPr lang="en-US" altLang="it-IT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ctr">
              <a:spcBef>
                <a:spcPct val="0"/>
              </a:spcBef>
              <a:buFontTx/>
              <a:buNone/>
            </a:pPr>
            <a:r>
              <a:rPr lang="en-US" altLang="it-IT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</a:t>
            </a:r>
            <a:r>
              <a:rPr lang="en-US" alt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Cattolica</a:t>
            </a:r>
            <a:r>
              <a:rPr lang="en-US" alt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altLang="it-IT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Sacro</a:t>
            </a:r>
            <a:r>
              <a:rPr lang="en-US" alt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Cuore</a:t>
            </a:r>
            <a:r>
              <a:rPr lang="en-US" alt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Milano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5537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838700" y="128588"/>
            <a:ext cx="4211638" cy="10683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sz="28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TEST LA DOPPIA LUNA</a:t>
            </a:r>
            <a:br>
              <a:rPr lang="it-IT" altLang="it-IT" sz="28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altLang="it-IT" sz="28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NEL LAVORO CLINICO</a:t>
            </a:r>
          </a:p>
        </p:txBody>
      </p:sp>
      <p:sp>
        <p:nvSpPr>
          <p:cNvPr id="12291" name="Segnaposto piè di pagina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12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366" name="CasellaDiTesto 1"/>
          <p:cNvSpPr txBox="1">
            <a:spLocks noChangeArrowheads="1"/>
          </p:cNvSpPr>
          <p:nvPr/>
        </p:nvSpPr>
        <p:spPr bwMode="auto">
          <a:xfrm>
            <a:off x="1031942" y="1529992"/>
            <a:ext cx="3153692" cy="715089"/>
          </a:xfrm>
          <a:prstGeom prst="roundRect">
            <a:avLst/>
          </a:prstGeom>
          <a:gradFill flip="none" rotWithShape="1">
            <a:gsLst>
              <a:gs pos="0">
                <a:srgbClr val="FF6600"/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6600"/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>
                <a:solidFill>
                  <a:srgbClr val="002060"/>
                </a:solidFill>
                <a:latin typeface="Verdana" pitchFamily="34" charset="0"/>
              </a:rPr>
              <a:t>Consulenza/terapia individuale/ di coppia</a:t>
            </a:r>
          </a:p>
        </p:txBody>
      </p:sp>
      <p:sp>
        <p:nvSpPr>
          <p:cNvPr id="15367" name="CasellaDiTesto 3"/>
          <p:cNvSpPr txBox="1">
            <a:spLocks noChangeArrowheads="1"/>
          </p:cNvSpPr>
          <p:nvPr/>
        </p:nvSpPr>
        <p:spPr bwMode="auto">
          <a:xfrm>
            <a:off x="4838700" y="3684588"/>
            <a:ext cx="3776663" cy="95408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1800">
                <a:solidFill>
                  <a:srgbClr val="002060"/>
                </a:solidFill>
                <a:latin typeface="Verdana" pitchFamily="34" charset="0"/>
              </a:rPr>
              <a:t> Eventi critici (lutto, separazione, ricostituzione familiare…) </a:t>
            </a:r>
          </a:p>
        </p:txBody>
      </p:sp>
      <p:sp>
        <p:nvSpPr>
          <p:cNvPr id="15368" name="CasellaDiTesto 10"/>
          <p:cNvSpPr txBox="1">
            <a:spLocks noChangeArrowheads="1"/>
          </p:cNvSpPr>
          <p:nvPr/>
        </p:nvSpPr>
        <p:spPr bwMode="auto">
          <a:xfrm>
            <a:off x="1062284" y="2636502"/>
            <a:ext cx="3166570" cy="715090"/>
          </a:xfrm>
          <a:prstGeom prst="roundRect">
            <a:avLst/>
          </a:prstGeom>
          <a:gradFill flip="none" rotWithShape="1">
            <a:gsLst>
              <a:gs pos="0">
                <a:srgbClr val="FF6600"/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66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Consulenza/terapia di coppia</a:t>
            </a:r>
          </a:p>
        </p:txBody>
      </p:sp>
      <p:sp>
        <p:nvSpPr>
          <p:cNvPr id="15369" name="CasellaDiTesto 11"/>
          <p:cNvSpPr txBox="1">
            <a:spLocks noChangeArrowheads="1"/>
          </p:cNvSpPr>
          <p:nvPr/>
        </p:nvSpPr>
        <p:spPr bwMode="auto">
          <a:xfrm>
            <a:off x="4916488" y="2528888"/>
            <a:ext cx="4083050" cy="95408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1800">
                <a:solidFill>
                  <a:srgbClr val="002060"/>
                </a:solidFill>
                <a:latin typeface="Verdana" pitchFamily="34" charset="0"/>
              </a:rPr>
              <a:t> Distinzione dalla famiglia di origine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1800">
                <a:solidFill>
                  <a:srgbClr val="002060"/>
                </a:solidFill>
                <a:latin typeface="Verdana" pitchFamily="34" charset="0"/>
              </a:rPr>
              <a:t> Fecondazione assistita</a:t>
            </a:r>
          </a:p>
        </p:txBody>
      </p:sp>
      <p:sp>
        <p:nvSpPr>
          <p:cNvPr id="15370" name="CasellaDiTesto 12"/>
          <p:cNvSpPr txBox="1">
            <a:spLocks noChangeArrowheads="1"/>
          </p:cNvSpPr>
          <p:nvPr/>
        </p:nvSpPr>
        <p:spPr bwMode="auto">
          <a:xfrm>
            <a:off x="1087147" y="4793021"/>
            <a:ext cx="3082254" cy="715088"/>
          </a:xfrm>
          <a:prstGeom prst="roundRect">
            <a:avLst/>
          </a:prstGeom>
          <a:gradFill flip="none" rotWithShape="1">
            <a:gsLst>
              <a:gs pos="0">
                <a:srgbClr val="FF6600"/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66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Consulenza Tecnica d’Ufficio</a:t>
            </a:r>
          </a:p>
        </p:txBody>
      </p:sp>
      <p:sp>
        <p:nvSpPr>
          <p:cNvPr id="15371" name="CasellaDiTesto 13"/>
          <p:cNvSpPr txBox="1">
            <a:spLocks noChangeArrowheads="1"/>
          </p:cNvSpPr>
          <p:nvPr/>
        </p:nvSpPr>
        <p:spPr bwMode="auto">
          <a:xfrm>
            <a:off x="4872038" y="4791075"/>
            <a:ext cx="3744912" cy="67945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1800">
                <a:solidFill>
                  <a:srgbClr val="002060"/>
                </a:solidFill>
                <a:latin typeface="Verdana" pitchFamily="34" charset="0"/>
              </a:rPr>
              <a:t> Genitori  (reale e attribuito)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1800">
                <a:solidFill>
                  <a:srgbClr val="002060"/>
                </a:solidFill>
                <a:latin typeface="Verdana" pitchFamily="34" charset="0"/>
              </a:rPr>
              <a:t> Minori</a:t>
            </a:r>
          </a:p>
        </p:txBody>
      </p:sp>
      <p:sp>
        <p:nvSpPr>
          <p:cNvPr id="15374" name="CasellaDiTesto 10"/>
          <p:cNvSpPr txBox="1">
            <a:spLocks noChangeArrowheads="1"/>
          </p:cNvSpPr>
          <p:nvPr/>
        </p:nvSpPr>
        <p:spPr bwMode="auto">
          <a:xfrm>
            <a:off x="1049071" y="3714594"/>
            <a:ext cx="3110806" cy="731501"/>
          </a:xfrm>
          <a:prstGeom prst="roundRect">
            <a:avLst/>
          </a:prstGeom>
          <a:gradFill flip="none" rotWithShape="1">
            <a:gsLst>
              <a:gs pos="0">
                <a:srgbClr val="FF6600"/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66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Consulenza/terapia familiare</a:t>
            </a:r>
          </a:p>
        </p:txBody>
      </p:sp>
      <p:sp>
        <p:nvSpPr>
          <p:cNvPr id="15" name="Parentesi graffa aperta 14"/>
          <p:cNvSpPr/>
          <p:nvPr/>
        </p:nvSpPr>
        <p:spPr>
          <a:xfrm>
            <a:off x="4283075" y="2593975"/>
            <a:ext cx="708025" cy="760413"/>
          </a:xfrm>
          <a:prstGeom prst="leftBrac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Parentesi graffa aperta 15"/>
          <p:cNvSpPr/>
          <p:nvPr/>
        </p:nvSpPr>
        <p:spPr>
          <a:xfrm>
            <a:off x="4148138" y="3810000"/>
            <a:ext cx="669925" cy="539750"/>
          </a:xfrm>
          <a:prstGeom prst="leftBrac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Parentesi graffa aperta 16"/>
          <p:cNvSpPr/>
          <p:nvPr/>
        </p:nvSpPr>
        <p:spPr>
          <a:xfrm>
            <a:off x="4060825" y="4884738"/>
            <a:ext cx="669925" cy="541337"/>
          </a:xfrm>
          <a:prstGeom prst="leftBrac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CasellaDiTesto 3"/>
          <p:cNvSpPr txBox="1">
            <a:spLocks noChangeArrowheads="1"/>
          </p:cNvSpPr>
          <p:nvPr/>
        </p:nvSpPr>
        <p:spPr bwMode="auto">
          <a:xfrm>
            <a:off x="4900613" y="1482725"/>
            <a:ext cx="3776662" cy="95408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1800">
                <a:solidFill>
                  <a:srgbClr val="002060"/>
                </a:solidFill>
                <a:latin typeface="Verdana" pitchFamily="34" charset="0"/>
              </a:rPr>
              <a:t> Eventi critici, transizioni, in una situazione familiare strutturalmente complessa</a:t>
            </a:r>
          </a:p>
        </p:txBody>
      </p:sp>
      <p:sp>
        <p:nvSpPr>
          <p:cNvPr id="18" name="Parentesi graffa aperta 17"/>
          <p:cNvSpPr/>
          <p:nvPr/>
        </p:nvSpPr>
        <p:spPr>
          <a:xfrm>
            <a:off x="4244975" y="1562100"/>
            <a:ext cx="669925" cy="539750"/>
          </a:xfrm>
          <a:prstGeom prst="leftBrac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1079567" y="5778142"/>
            <a:ext cx="3153692" cy="715089"/>
          </a:xfrm>
          <a:prstGeom prst="roundRect">
            <a:avLst/>
          </a:prstGeom>
          <a:gradFill flip="none" rotWithShape="1">
            <a:gsLst>
              <a:gs pos="0">
                <a:srgbClr val="FF6600"/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6600"/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>
                <a:solidFill>
                  <a:srgbClr val="002060"/>
                </a:solidFill>
                <a:latin typeface="Verdana" pitchFamily="34" charset="0"/>
              </a:rPr>
              <a:t>Gruppi di parola</a:t>
            </a:r>
          </a:p>
        </p:txBody>
      </p:sp>
      <p:sp>
        <p:nvSpPr>
          <p:cNvPr id="3" name="Parentesi graffa aperta 16"/>
          <p:cNvSpPr>
            <a:spLocks/>
          </p:cNvSpPr>
          <p:nvPr/>
        </p:nvSpPr>
        <p:spPr bwMode="auto">
          <a:xfrm>
            <a:off x="4249738" y="5846763"/>
            <a:ext cx="669925" cy="541337"/>
          </a:xfrm>
          <a:prstGeom prst="leftBrace">
            <a:avLst>
              <a:gd name="adj1" fmla="val 8213"/>
              <a:gd name="adj2" fmla="val 50000"/>
            </a:avLst>
          </a:prstGeom>
          <a:noFill/>
          <a:ln w="381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asellaDiTesto 13"/>
          <p:cNvSpPr txBox="1">
            <a:spLocks noChangeArrowheads="1"/>
          </p:cNvSpPr>
          <p:nvPr/>
        </p:nvSpPr>
        <p:spPr bwMode="auto">
          <a:xfrm>
            <a:off x="4872038" y="4791075"/>
            <a:ext cx="3744912" cy="67945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1800">
                <a:solidFill>
                  <a:srgbClr val="002060"/>
                </a:solidFill>
                <a:latin typeface="Verdana" pitchFamily="34" charset="0"/>
              </a:rPr>
              <a:t> Genitori  (reale e attribuito)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1800">
                <a:solidFill>
                  <a:srgbClr val="002060"/>
                </a:solidFill>
                <a:latin typeface="Verdana" pitchFamily="34" charset="0"/>
              </a:rPr>
              <a:t> Minori</a:t>
            </a:r>
          </a:p>
        </p:txBody>
      </p:sp>
      <p:sp>
        <p:nvSpPr>
          <p:cNvPr id="7" name="CasellaDiTesto 13"/>
          <p:cNvSpPr txBox="1">
            <a:spLocks noChangeArrowheads="1"/>
          </p:cNvSpPr>
          <p:nvPr/>
        </p:nvSpPr>
        <p:spPr bwMode="auto">
          <a:xfrm>
            <a:off x="5087938" y="5768975"/>
            <a:ext cx="3744912" cy="67945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1800">
                <a:solidFill>
                  <a:srgbClr val="002060"/>
                </a:solidFill>
                <a:latin typeface="Verdana" pitchFamily="34" charset="0"/>
              </a:rPr>
              <a:t> figli di separati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1800">
                <a:solidFill>
                  <a:srgbClr val="002060"/>
                </a:solidFill>
                <a:latin typeface="Verdana" pitchFamily="34" charset="0"/>
              </a:rPr>
              <a:t> figli in affido</a:t>
            </a:r>
          </a:p>
        </p:txBody>
      </p:sp>
    </p:spTree>
    <p:extLst>
      <p:ext uri="{BB962C8B-B14F-4D97-AF65-F5344CB8AC3E}">
        <p14:creationId xmlns:p14="http://schemas.microsoft.com/office/powerpoint/2010/main" val="10681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6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  <p:bldP spid="15369" grpId="0" animBg="1"/>
      <p:bldP spid="15371" grpId="0" animBg="1"/>
      <p:bldP spid="15" grpId="0" animBg="1"/>
      <p:bldP spid="16" grpId="0" animBg="1"/>
      <p:bldP spid="17" grpId="0" animBg="1"/>
      <p:bldP spid="14" grpId="0" animBg="1"/>
      <p:bldP spid="18" grpId="0" animBg="1"/>
      <p:bldP spid="3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endParaRPr lang="it-IT" altLang="it-IT"/>
          </a:p>
          <a:p>
            <a:pPr algn="l">
              <a:defRPr/>
            </a:pPr>
            <a:endParaRPr lang="it-IT" altLang="it-IT"/>
          </a:p>
        </p:txBody>
      </p:sp>
      <p:sp>
        <p:nvSpPr>
          <p:cNvPr id="10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C4B35135-C02A-4598-A373-32E7C9199E07}" type="slidenum">
              <a:rPr lang="it-IT" altLang="it-IT"/>
              <a:pPr algn="ctr">
                <a:defRPr/>
              </a:pPr>
              <a:t>18</a:t>
            </a:fld>
            <a:endParaRPr lang="it-IT" altLang="it-IT"/>
          </a:p>
        </p:txBody>
      </p:sp>
      <p:sp>
        <p:nvSpPr>
          <p:cNvPr id="224258" name="AutoShape 2"/>
          <p:cNvSpPr>
            <a:spLocks noChangeArrowheads="1"/>
          </p:cNvSpPr>
          <p:nvPr/>
        </p:nvSpPr>
        <p:spPr bwMode="auto">
          <a:xfrm>
            <a:off x="609600" y="1905000"/>
            <a:ext cx="7620000" cy="1939925"/>
          </a:xfrm>
          <a:prstGeom prst="downArrowCallout">
            <a:avLst>
              <a:gd name="adj1" fmla="val 98200"/>
              <a:gd name="adj2" fmla="val 98200"/>
              <a:gd name="adj3" fmla="val 16667"/>
              <a:gd name="adj4" fmla="val 66667"/>
            </a:avLst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it-IT" sz="1000" i="1">
              <a:solidFill>
                <a:srgbClr val="000099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it-IT" altLang="it-IT" sz="2000" i="1">
                <a:solidFill>
                  <a:srgbClr val="000099"/>
                </a:solidFill>
              </a:rPr>
              <a:t>strumento per cogliere  come una persona, una coppia, una famiglia vivono l’appartenenza in situazioni familiari “complesse”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it-IT" altLang="it-IT" sz="1000">
              <a:solidFill>
                <a:srgbClr val="000099"/>
              </a:solidFill>
            </a:endParaRPr>
          </a:p>
        </p:txBody>
      </p:sp>
      <p:sp>
        <p:nvSpPr>
          <p:cNvPr id="224259" name="Oval 3"/>
          <p:cNvSpPr>
            <a:spLocks noChangeArrowheads="1"/>
          </p:cNvSpPr>
          <p:nvPr/>
        </p:nvSpPr>
        <p:spPr bwMode="auto">
          <a:xfrm>
            <a:off x="1752600" y="3873500"/>
            <a:ext cx="5486400" cy="1079500"/>
          </a:xfrm>
          <a:prstGeom prst="ellipse">
            <a:avLst/>
          </a:prstGeom>
          <a:noFill/>
          <a:ln w="38100">
            <a:solidFill>
              <a:srgbClr val="CCE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Doppia appartenenza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000"/>
          </a:p>
        </p:txBody>
      </p:sp>
      <p:sp>
        <p:nvSpPr>
          <p:cNvPr id="224260" name="AutoShape 4"/>
          <p:cNvSpPr>
            <a:spLocks noChangeArrowheads="1"/>
          </p:cNvSpPr>
          <p:nvPr/>
        </p:nvSpPr>
        <p:spPr bwMode="auto">
          <a:xfrm>
            <a:off x="457200" y="76200"/>
            <a:ext cx="8305800" cy="1600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0080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altLang="it-IT"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“La Doppia Luna.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altLang="it-IT" sz="32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Test dei confini e delle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altLang="it-IT" sz="32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appartenenze familiari</a:t>
            </a:r>
            <a:r>
              <a:rPr lang="en-US" altLang="it-IT"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” </a:t>
            </a:r>
          </a:p>
        </p:txBody>
      </p:sp>
      <p:sp>
        <p:nvSpPr>
          <p:cNvPr id="224261" name="Oval 5"/>
          <p:cNvSpPr>
            <a:spLocks noChangeArrowheads="1"/>
          </p:cNvSpPr>
          <p:nvPr/>
        </p:nvSpPr>
        <p:spPr bwMode="auto">
          <a:xfrm>
            <a:off x="381000" y="4953000"/>
            <a:ext cx="2357438" cy="116522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0099"/>
                </a:solidFill>
              </a:rPr>
              <a:t>Piano concreto</a:t>
            </a:r>
          </a:p>
        </p:txBody>
      </p:sp>
      <p:sp>
        <p:nvSpPr>
          <p:cNvPr id="224262" name="Oval 6"/>
          <p:cNvSpPr>
            <a:spLocks noChangeArrowheads="1"/>
          </p:cNvSpPr>
          <p:nvPr/>
        </p:nvSpPr>
        <p:spPr bwMode="auto">
          <a:xfrm>
            <a:off x="6019800" y="5029200"/>
            <a:ext cx="2438400" cy="116522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CC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66FF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0099"/>
                </a:solidFill>
              </a:rPr>
              <a:t>Piano simbolico</a:t>
            </a:r>
          </a:p>
        </p:txBody>
      </p:sp>
      <p:sp>
        <p:nvSpPr>
          <p:cNvPr id="224263" name="AutoShape 7"/>
          <p:cNvSpPr>
            <a:spLocks noChangeArrowheads="1"/>
          </p:cNvSpPr>
          <p:nvPr/>
        </p:nvSpPr>
        <p:spPr bwMode="auto">
          <a:xfrm rot="-2505447">
            <a:off x="4953000" y="5105400"/>
            <a:ext cx="657225" cy="1062038"/>
          </a:xfrm>
          <a:prstGeom prst="curvedRightArrow">
            <a:avLst>
              <a:gd name="adj1" fmla="val 32319"/>
              <a:gd name="adj2" fmla="val 64638"/>
              <a:gd name="adj3" fmla="val 33333"/>
            </a:avLst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224264" name="AutoShape 8"/>
          <p:cNvSpPr>
            <a:spLocks noChangeArrowheads="1"/>
          </p:cNvSpPr>
          <p:nvPr/>
        </p:nvSpPr>
        <p:spPr bwMode="auto">
          <a:xfrm rot="2052512">
            <a:off x="3124200" y="5105400"/>
            <a:ext cx="733425" cy="990600"/>
          </a:xfrm>
          <a:prstGeom prst="curvedLeftArrow">
            <a:avLst>
              <a:gd name="adj1" fmla="val 27188"/>
              <a:gd name="adj2" fmla="val 54026"/>
              <a:gd name="adj3" fmla="val 17750"/>
            </a:avLst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</p:spTree>
    <p:extLst>
      <p:ext uri="{BB962C8B-B14F-4D97-AF65-F5344CB8AC3E}">
        <p14:creationId xmlns:p14="http://schemas.microsoft.com/office/powerpoint/2010/main" val="2855647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22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224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8" grpId="0" animBg="1" autoUpdateAnimBg="0"/>
      <p:bldP spid="224259" grpId="0" animBg="1" autoUpdateAnimBg="0"/>
      <p:bldP spid="224260" grpId="0" animBg="1" autoUpdateAnimBg="0"/>
      <p:bldP spid="224261" grpId="0" animBg="1" autoUpdateAnimBg="0"/>
      <p:bldP spid="224262" grpId="0" animBg="1" autoUpdateAnimBg="0"/>
      <p:bldP spid="224263" grpId="0" animBg="1"/>
      <p:bldP spid="22426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endParaRPr lang="it-IT" altLang="it-IT"/>
          </a:p>
          <a:p>
            <a:pPr algn="l">
              <a:defRPr/>
            </a:pPr>
            <a:endParaRPr lang="it-IT" altLang="it-IT"/>
          </a:p>
        </p:txBody>
      </p:sp>
      <p:sp>
        <p:nvSpPr>
          <p:cNvPr id="4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5892476B-C1BC-4843-9D1F-CB4E5D436F93}" type="slidenum">
              <a:rPr lang="it-IT" altLang="it-IT"/>
              <a:pPr algn="ctr">
                <a:defRPr/>
              </a:pPr>
              <a:t>19</a:t>
            </a:fld>
            <a:endParaRPr lang="it-IT" altLang="it-IT"/>
          </a:p>
        </p:txBody>
      </p:sp>
      <p:sp>
        <p:nvSpPr>
          <p:cNvPr id="244738" name="Text Box 2"/>
          <p:cNvSpPr txBox="1">
            <a:spLocks noChangeArrowheads="1"/>
          </p:cNvSpPr>
          <p:nvPr/>
        </p:nvSpPr>
        <p:spPr bwMode="auto">
          <a:xfrm>
            <a:off x="457200" y="609600"/>
            <a:ext cx="822960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altLang="it-IT" i="1" dirty="0">
              <a:effectLst>
                <a:outerShdw blurRad="38100" dist="38100" dir="2700000" algn="tl">
                  <a:srgbClr val="FFFFFF"/>
                </a:outerShdw>
              </a:effectLst>
              <a:latin typeface="Garamond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altLang="it-IT" i="1" dirty="0">
              <a:effectLst>
                <a:outerShdw blurRad="38100" dist="38100" dir="2700000" algn="tl">
                  <a:srgbClr val="FFFFFF"/>
                </a:outerShdw>
              </a:effectLst>
              <a:latin typeface="Garamond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altLang="it-IT" i="1" dirty="0">
              <a:effectLst>
                <a:outerShdw blurRad="38100" dist="38100" dir="2700000" algn="tl">
                  <a:srgbClr val="FFFFFF"/>
                </a:outerShdw>
              </a:effectLst>
              <a:latin typeface="Garamond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i="1" dirty="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  <a:cs typeface="Times New Roman" pitchFamily="18" charset="0"/>
              </a:rPr>
              <a:t>Materiale utilizzato</a:t>
            </a:r>
            <a:endParaRPr lang="it-IT" altLang="it-IT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dirty="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  <a:cs typeface="Times New Roman" pitchFamily="18" charset="0"/>
              </a:rPr>
              <a:t>Un foglio bianco (indicativamente 50 x 30) con </a:t>
            </a:r>
            <a:r>
              <a:rPr lang="it-IT" altLang="it-IT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  <a:cs typeface="Times New Roman" pitchFamily="18" charset="0"/>
              </a:rPr>
              <a:t>pre</a:t>
            </a:r>
            <a:r>
              <a:rPr lang="it-IT" altLang="it-IT" dirty="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  <a:cs typeface="Times New Roman" pitchFamily="18" charset="0"/>
              </a:rPr>
              <a:t>-disegnato un rettangolo (indicativamente 30 x 20). Il rettangolo più ampio è perciò rappresentato dal bordo stesso del foglio.</a:t>
            </a:r>
            <a:endParaRPr lang="it-IT" altLang="it-IT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dirty="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  <a:cs typeface="Times New Roman" pitchFamily="18" charset="0"/>
              </a:rPr>
              <a:t>Se la somministrazione è congiunta, i componenti della coppia o della famiglia devono collocarsi nella stessa posizione rispetto al foglio.</a:t>
            </a:r>
            <a:endParaRPr lang="it-IT" altLang="it-IT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dirty="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  <a:cs typeface="Times New Roman" pitchFamily="18" charset="0"/>
              </a:rPr>
              <a:t>È essenziale poter ricostruire la sequenza di costruzione del disegno.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dirty="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  <a:cs typeface="Times New Roman" pitchFamily="18" charset="0"/>
              </a:rPr>
              <a:t>E’ quindi opportuno registrare la sequenza di produzione da parte dell’osservatore durante l’esecuzione.</a:t>
            </a:r>
            <a:endParaRPr lang="it-IT" altLang="it-IT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altLang="it-IT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69549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5364" y="926926"/>
            <a:ext cx="8693063" cy="4997885"/>
          </a:xfrm>
        </p:spPr>
        <p:txBody>
          <a:bodyPr>
            <a:normAutofit lnSpcReduction="10000"/>
          </a:bodyPr>
          <a:lstStyle/>
          <a:p>
            <a:pPr algn="just"/>
            <a:endParaRPr lang="it-IT" dirty="0">
              <a:solidFill>
                <a:srgbClr val="631450"/>
              </a:solidFill>
              <a:latin typeface="+mj-lt"/>
            </a:endParaRPr>
          </a:p>
          <a:p>
            <a:pPr algn="ctr"/>
            <a:r>
              <a:rPr lang="it-IT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DIRITTO A UNA FAMIGLIA</a:t>
            </a:r>
          </a:p>
          <a:p>
            <a:pPr algn="ctr"/>
            <a:endParaRPr lang="it-IT" dirty="0">
              <a:solidFill>
                <a:srgbClr val="6314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800" dirty="0">
                <a:solidFill>
                  <a:srgbClr val="631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L’adozione riguarda in primo luogo la coppia, ma, trattandosi di una forma di </a:t>
            </a:r>
            <a:r>
              <a:rPr lang="it-IT" sz="2800" dirty="0" err="1">
                <a:solidFill>
                  <a:srgbClr val="631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generatività</a:t>
            </a:r>
            <a:r>
              <a:rPr lang="it-IT" sz="2800" dirty="0">
                <a:solidFill>
                  <a:srgbClr val="631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sociale, incide necessariamente sulla trama delle relazioni con la famiglia allargata e, in secondo luogo, su tutto il contesto sociale in cui la coppia è inserita (Bramanti &amp; </a:t>
            </a:r>
            <a:r>
              <a:rPr lang="it-IT" sz="2800" dirty="0" err="1">
                <a:solidFill>
                  <a:srgbClr val="631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Rosnati</a:t>
            </a:r>
            <a:r>
              <a:rPr lang="it-IT" sz="2800" dirty="0">
                <a:solidFill>
                  <a:srgbClr val="631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1998; Widmer, </a:t>
            </a:r>
            <a:r>
              <a:rPr lang="it-IT" sz="2800" dirty="0" err="1">
                <a:solidFill>
                  <a:srgbClr val="631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Castrén</a:t>
            </a:r>
            <a:r>
              <a:rPr lang="it-IT" sz="2800" dirty="0">
                <a:solidFill>
                  <a:srgbClr val="631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800" dirty="0" err="1">
                <a:solidFill>
                  <a:srgbClr val="631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Jallinoja</a:t>
            </a:r>
            <a:r>
              <a:rPr lang="it-IT" sz="2800" dirty="0">
                <a:solidFill>
                  <a:srgbClr val="631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it-IT" sz="2800" dirty="0" err="1">
                <a:solidFill>
                  <a:srgbClr val="631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Ketokivi</a:t>
            </a:r>
            <a:r>
              <a:rPr lang="it-IT" sz="2800" dirty="0">
                <a:solidFill>
                  <a:srgbClr val="631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2008)</a:t>
            </a:r>
          </a:p>
          <a:p>
            <a:pPr algn="just"/>
            <a:endParaRPr lang="it-IT" sz="2800" dirty="0">
              <a:solidFill>
                <a:srgbClr val="6314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800" dirty="0" err="1">
                <a:solidFill>
                  <a:srgbClr val="631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Monya</a:t>
            </a:r>
            <a:r>
              <a:rPr lang="it-IT" sz="2800" dirty="0">
                <a:solidFill>
                  <a:srgbClr val="631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solidFill>
                  <a:srgbClr val="631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Ferritti</a:t>
            </a:r>
            <a:r>
              <a:rPr lang="it-IT" sz="2800" dirty="0">
                <a:solidFill>
                  <a:srgbClr val="631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>
                <a:solidFill>
                  <a:srgbClr val="6314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Bionormativismo</a:t>
            </a:r>
            <a:endParaRPr lang="it-IT" sz="2800" dirty="0">
              <a:solidFill>
                <a:srgbClr val="6314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dirty="0">
              <a:solidFill>
                <a:srgbClr val="6314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>
              <a:solidFill>
                <a:srgbClr val="631450"/>
              </a:solidFill>
            </a:endParaRPr>
          </a:p>
          <a:p>
            <a:endParaRPr lang="it-IT" dirty="0">
              <a:solidFill>
                <a:srgbClr val="6314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05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endParaRPr lang="it-IT" altLang="it-IT"/>
          </a:p>
          <a:p>
            <a:pPr algn="l">
              <a:defRPr/>
            </a:pPr>
            <a:endParaRPr lang="it-IT" altLang="it-IT"/>
          </a:p>
        </p:txBody>
      </p:sp>
      <p:sp>
        <p:nvSpPr>
          <p:cNvPr id="12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50197680-EB4D-4316-8805-57AE18E4DB20}" type="slidenum">
              <a:rPr lang="it-IT" altLang="it-IT"/>
              <a:pPr algn="ctr">
                <a:defRPr/>
              </a:pPr>
              <a:t>20</a:t>
            </a:fld>
            <a:endParaRPr lang="it-IT" altLang="it-IT"/>
          </a:p>
        </p:txBody>
      </p:sp>
      <p:pic>
        <p:nvPicPr>
          <p:cNvPr id="16388" name="Immagine 4" descr="1278116_619887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it-IT" i="1">
                <a:solidFill>
                  <a:srgbClr val="FFFFFF"/>
                </a:solidFill>
              </a:rPr>
              <a:t>La doppia luna </a:t>
            </a:r>
            <a:r>
              <a:rPr lang="en-GB" altLang="it-IT" sz="1800" i="1">
                <a:solidFill>
                  <a:srgbClr val="FFFFFF"/>
                </a:solidFill>
              </a:rPr>
              <a:t>(Greco 1999, 2006, 2008)</a:t>
            </a:r>
            <a:endParaRPr lang="it-IT" altLang="it-IT" sz="2400" b="1" i="1">
              <a:solidFill>
                <a:srgbClr val="FFFFFF"/>
              </a:solidFill>
            </a:endParaRPr>
          </a:p>
        </p:txBody>
      </p:sp>
      <p:pic>
        <p:nvPicPr>
          <p:cNvPr id="16390" name="Immagine 5" descr="1278116_619887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" t="31853" b="37695"/>
          <a:stretch>
            <a:fillRect/>
          </a:stretch>
        </p:blipFill>
        <p:spPr bwMode="auto">
          <a:xfrm>
            <a:off x="384175" y="4581525"/>
            <a:ext cx="875982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955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19463" y="981075"/>
            <a:ext cx="5254625" cy="4319588"/>
          </a:xfrm>
        </p:spPr>
        <p:txBody>
          <a:bodyPr rtlCol="0">
            <a:normAutofit/>
          </a:bodyPr>
          <a:lstStyle/>
          <a:p>
            <a:pPr indent="1905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GB" altLang="it-IT" sz="2000" u="sng" dirty="0">
              <a:solidFill>
                <a:schemeClr val="bg1"/>
              </a:solidFill>
            </a:endParaRPr>
          </a:p>
          <a:p>
            <a:pPr indent="1905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GB" altLang="it-IT" sz="2000" b="1" i="1" dirty="0">
              <a:solidFill>
                <a:schemeClr val="bg1"/>
              </a:solidFill>
            </a:endParaRPr>
          </a:p>
          <a:p>
            <a:pPr indent="1905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GB" altLang="it-IT" sz="2000" dirty="0">
              <a:solidFill>
                <a:srgbClr val="FFFFFF"/>
              </a:solidFill>
            </a:endParaRPr>
          </a:p>
          <a:p>
            <a:pPr indent="1905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GB" altLang="it-IT" sz="2000" dirty="0">
              <a:solidFill>
                <a:srgbClr val="FFFFFF"/>
              </a:solidFill>
            </a:endParaRPr>
          </a:p>
          <a:p>
            <a:pPr indent="1905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GB" altLang="it-IT" sz="2000" dirty="0">
                <a:solidFill>
                  <a:srgbClr val="FFFFFF"/>
                </a:solidFill>
              </a:rPr>
              <a:t>E’ </a:t>
            </a:r>
            <a:r>
              <a:rPr lang="en-GB" altLang="it-IT" sz="2000" dirty="0" err="1">
                <a:solidFill>
                  <a:srgbClr val="FFFFFF"/>
                </a:solidFill>
              </a:rPr>
              <a:t>costruito</a:t>
            </a:r>
            <a:r>
              <a:rPr lang="en-GB" altLang="it-IT" sz="2000" dirty="0">
                <a:solidFill>
                  <a:srgbClr val="FFFFFF"/>
                </a:solidFill>
              </a:rPr>
              <a:t> in </a:t>
            </a:r>
            <a:r>
              <a:rPr lang="en-GB" altLang="it-IT" sz="2000" dirty="0" err="1">
                <a:solidFill>
                  <a:srgbClr val="FFFFFF"/>
                </a:solidFill>
              </a:rPr>
              <a:t>modo</a:t>
            </a:r>
            <a:r>
              <a:rPr lang="en-GB" altLang="it-IT" sz="2000" dirty="0">
                <a:solidFill>
                  <a:srgbClr val="FFFFFF"/>
                </a:solidFill>
              </a:rPr>
              <a:t> </a:t>
            </a:r>
            <a:r>
              <a:rPr lang="en-GB" altLang="it-IT" sz="2000" dirty="0" err="1">
                <a:solidFill>
                  <a:srgbClr val="FFFFFF"/>
                </a:solidFill>
              </a:rPr>
              <a:t>che</a:t>
            </a:r>
            <a:r>
              <a:rPr lang="en-GB" altLang="it-IT" sz="2000" dirty="0">
                <a:solidFill>
                  <a:srgbClr val="FFFFFF"/>
                </a:solidFill>
              </a:rPr>
              <a:t>: </a:t>
            </a:r>
          </a:p>
          <a:p>
            <a:pPr indent="1905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GB" altLang="it-IT" sz="2000" dirty="0">
                <a:solidFill>
                  <a:srgbClr val="FFFFFF"/>
                </a:solidFill>
              </a:rPr>
              <a:t> da un  </a:t>
            </a:r>
            <a:r>
              <a:rPr lang="en-GB" altLang="it-IT" sz="2000" dirty="0" err="1">
                <a:solidFill>
                  <a:srgbClr val="FFFFFF"/>
                </a:solidFill>
              </a:rPr>
              <a:t>lato</a:t>
            </a:r>
            <a:r>
              <a:rPr lang="en-GB" altLang="it-IT" sz="2000" dirty="0">
                <a:solidFill>
                  <a:srgbClr val="FFFFFF"/>
                </a:solidFill>
              </a:rPr>
              <a:t> </a:t>
            </a:r>
            <a:r>
              <a:rPr lang="en-GB" altLang="it-IT" sz="2000" dirty="0" err="1">
                <a:solidFill>
                  <a:srgbClr val="FFFFFF"/>
                </a:solidFill>
              </a:rPr>
              <a:t>permette</a:t>
            </a:r>
            <a:r>
              <a:rPr lang="en-GB" altLang="it-IT" sz="2000" dirty="0">
                <a:solidFill>
                  <a:srgbClr val="FFFFFF"/>
                </a:solidFill>
              </a:rPr>
              <a:t> al </a:t>
            </a:r>
            <a:r>
              <a:rPr lang="en-GB" altLang="it-IT" sz="2000" dirty="0" err="1">
                <a:solidFill>
                  <a:srgbClr val="FFFFFF"/>
                </a:solidFill>
              </a:rPr>
              <a:t>soggetto</a:t>
            </a:r>
            <a:r>
              <a:rPr lang="en-GB" altLang="it-IT" sz="2000" dirty="0">
                <a:solidFill>
                  <a:srgbClr val="FFFFFF"/>
                </a:solidFill>
              </a:rPr>
              <a:t> di </a:t>
            </a:r>
            <a:r>
              <a:rPr lang="en-GB" altLang="it-IT" sz="2000" dirty="0" err="1">
                <a:solidFill>
                  <a:srgbClr val="FFFFFF"/>
                </a:solidFill>
              </a:rPr>
              <a:t>proiettare</a:t>
            </a:r>
            <a:r>
              <a:rPr lang="en-GB" altLang="it-IT" sz="2000" dirty="0">
                <a:solidFill>
                  <a:srgbClr val="FFFFFF"/>
                </a:solidFill>
              </a:rPr>
              <a:t> </a:t>
            </a:r>
            <a:r>
              <a:rPr lang="en-GB" altLang="it-IT" sz="2000" dirty="0" err="1">
                <a:solidFill>
                  <a:srgbClr val="FFFFFF"/>
                </a:solidFill>
              </a:rPr>
              <a:t>graficamente</a:t>
            </a:r>
            <a:r>
              <a:rPr lang="en-GB" altLang="it-IT" sz="2000" dirty="0">
                <a:solidFill>
                  <a:srgbClr val="FFFFFF"/>
                </a:solidFill>
              </a:rPr>
              <a:t> la </a:t>
            </a:r>
            <a:r>
              <a:rPr lang="en-GB" altLang="it-IT" sz="2000" dirty="0" err="1">
                <a:solidFill>
                  <a:srgbClr val="FFFFFF"/>
                </a:solidFill>
              </a:rPr>
              <a:t>propria</a:t>
            </a:r>
            <a:r>
              <a:rPr lang="en-GB" altLang="it-IT" sz="2000" dirty="0">
                <a:solidFill>
                  <a:srgbClr val="FFFFFF"/>
                </a:solidFill>
              </a:rPr>
              <a:t> </a:t>
            </a:r>
            <a:r>
              <a:rPr lang="en-GB" altLang="it-IT" sz="2000" dirty="0" err="1">
                <a:solidFill>
                  <a:srgbClr val="FFFFFF"/>
                </a:solidFill>
              </a:rPr>
              <a:t>rappresentazione</a:t>
            </a:r>
            <a:r>
              <a:rPr lang="en-GB" altLang="it-IT" sz="2000" dirty="0">
                <a:solidFill>
                  <a:srgbClr val="FFFFFF"/>
                </a:solidFill>
              </a:rPr>
              <a:t> </a:t>
            </a:r>
            <a:r>
              <a:rPr lang="en-GB" altLang="it-IT" sz="2000" dirty="0" err="1">
                <a:solidFill>
                  <a:srgbClr val="FFFFFF"/>
                </a:solidFill>
              </a:rPr>
              <a:t>dei</a:t>
            </a:r>
            <a:r>
              <a:rPr lang="en-GB" altLang="it-IT" sz="2000" dirty="0">
                <a:solidFill>
                  <a:srgbClr val="FFFFFF"/>
                </a:solidFill>
              </a:rPr>
              <a:t> </a:t>
            </a:r>
            <a:r>
              <a:rPr lang="en-GB" altLang="it-IT" sz="2000" dirty="0" err="1">
                <a:solidFill>
                  <a:srgbClr val="FFFFFF"/>
                </a:solidFill>
              </a:rPr>
              <a:t>confini</a:t>
            </a:r>
            <a:r>
              <a:rPr lang="en-GB" altLang="it-IT" sz="2000" dirty="0">
                <a:solidFill>
                  <a:srgbClr val="FFFFFF"/>
                </a:solidFill>
              </a:rPr>
              <a:t> e </a:t>
            </a:r>
            <a:r>
              <a:rPr lang="en-GB" altLang="it-IT" sz="2000" dirty="0" err="1">
                <a:solidFill>
                  <a:srgbClr val="FFFFFF"/>
                </a:solidFill>
              </a:rPr>
              <a:t>delle</a:t>
            </a:r>
            <a:r>
              <a:rPr lang="en-GB" altLang="it-IT" sz="2000" dirty="0">
                <a:solidFill>
                  <a:srgbClr val="FFFFFF"/>
                </a:solidFill>
              </a:rPr>
              <a:t> </a:t>
            </a:r>
            <a:r>
              <a:rPr lang="en-GB" altLang="it-IT" sz="2000" dirty="0" err="1">
                <a:solidFill>
                  <a:srgbClr val="FFFFFF"/>
                </a:solidFill>
              </a:rPr>
              <a:t>appartenenze</a:t>
            </a:r>
            <a:r>
              <a:rPr lang="en-GB" altLang="it-IT" sz="2000" dirty="0">
                <a:solidFill>
                  <a:srgbClr val="FFFFFF"/>
                </a:solidFill>
              </a:rPr>
              <a:t> </a:t>
            </a:r>
            <a:r>
              <a:rPr lang="en-GB" altLang="it-IT" sz="2000" dirty="0" err="1">
                <a:solidFill>
                  <a:srgbClr val="FFFFFF"/>
                </a:solidFill>
              </a:rPr>
              <a:t>familiari</a:t>
            </a:r>
            <a:endParaRPr lang="en-GB" altLang="it-IT" sz="2000" dirty="0">
              <a:solidFill>
                <a:srgbClr val="FFFFFF"/>
              </a:solidFill>
            </a:endParaRPr>
          </a:p>
          <a:p>
            <a:pPr indent="1905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GB" altLang="it-IT" sz="2000" dirty="0">
                <a:solidFill>
                  <a:srgbClr val="FFFFFF"/>
                </a:solidFill>
              </a:rPr>
              <a:t> </a:t>
            </a:r>
            <a:r>
              <a:rPr lang="en-GB" altLang="it-IT" sz="2000" dirty="0" err="1">
                <a:solidFill>
                  <a:srgbClr val="FFFFFF"/>
                </a:solidFill>
              </a:rPr>
              <a:t>dall’altro</a:t>
            </a:r>
            <a:r>
              <a:rPr lang="en-GB" altLang="it-IT" sz="2000" dirty="0">
                <a:solidFill>
                  <a:srgbClr val="FFFFFF"/>
                </a:solidFill>
              </a:rPr>
              <a:t> </a:t>
            </a:r>
            <a:r>
              <a:rPr lang="en-GB" altLang="it-IT" sz="2000" dirty="0" err="1">
                <a:solidFill>
                  <a:srgbClr val="FFFFFF"/>
                </a:solidFill>
              </a:rPr>
              <a:t>lato</a:t>
            </a:r>
            <a:r>
              <a:rPr lang="en-GB" altLang="it-IT" sz="2000" dirty="0">
                <a:solidFill>
                  <a:srgbClr val="FFFFFF"/>
                </a:solidFill>
              </a:rPr>
              <a:t>, </a:t>
            </a:r>
            <a:r>
              <a:rPr lang="en-GB" altLang="it-IT" sz="2000" dirty="0" err="1">
                <a:solidFill>
                  <a:srgbClr val="FFFFFF"/>
                </a:solidFill>
              </a:rPr>
              <a:t>può</a:t>
            </a:r>
            <a:r>
              <a:rPr lang="en-GB" altLang="it-IT" sz="2000" dirty="0">
                <a:solidFill>
                  <a:srgbClr val="FFFFFF"/>
                </a:solidFill>
              </a:rPr>
              <a:t> </a:t>
            </a:r>
            <a:r>
              <a:rPr lang="en-GB" altLang="it-IT" sz="2000" dirty="0" err="1">
                <a:solidFill>
                  <a:srgbClr val="FFFFFF"/>
                </a:solidFill>
              </a:rPr>
              <a:t>evocare</a:t>
            </a:r>
            <a:r>
              <a:rPr lang="en-GB" altLang="it-IT" sz="2000" dirty="0">
                <a:solidFill>
                  <a:srgbClr val="FFFFFF"/>
                </a:solidFill>
              </a:rPr>
              <a:t> </a:t>
            </a:r>
            <a:r>
              <a:rPr lang="en-GB" altLang="it-IT" sz="2000" dirty="0" err="1">
                <a:solidFill>
                  <a:srgbClr val="FFFFFF"/>
                </a:solidFill>
              </a:rPr>
              <a:t>il</a:t>
            </a:r>
            <a:r>
              <a:rPr lang="en-GB" altLang="it-IT" sz="2000" dirty="0">
                <a:solidFill>
                  <a:srgbClr val="FFFFFF"/>
                </a:solidFill>
              </a:rPr>
              <a:t> </a:t>
            </a:r>
            <a:r>
              <a:rPr lang="en-GB" altLang="it-IT" sz="2000" dirty="0" err="1">
                <a:solidFill>
                  <a:srgbClr val="FFFFFF"/>
                </a:solidFill>
              </a:rPr>
              <a:t>tema</a:t>
            </a:r>
            <a:r>
              <a:rPr lang="en-GB" altLang="it-IT" sz="2000" dirty="0">
                <a:solidFill>
                  <a:srgbClr val="FFFFFF"/>
                </a:solidFill>
              </a:rPr>
              <a:t> di chi è </a:t>
            </a:r>
            <a:r>
              <a:rPr lang="en-GB" altLang="it-IT" sz="2000" i="1" dirty="0" err="1">
                <a:solidFill>
                  <a:srgbClr val="FFFFFF"/>
                </a:solidFill>
              </a:rPr>
              <a:t>distante</a:t>
            </a:r>
            <a:r>
              <a:rPr lang="en-GB" altLang="it-IT" sz="2000" i="1" dirty="0">
                <a:solidFill>
                  <a:srgbClr val="FFFFFF"/>
                </a:solidFill>
              </a:rPr>
              <a:t> </a:t>
            </a:r>
            <a:r>
              <a:rPr lang="en-GB" altLang="it-IT" sz="2000" dirty="0">
                <a:solidFill>
                  <a:srgbClr val="FFFFFF"/>
                </a:solidFill>
              </a:rPr>
              <a:t>o </a:t>
            </a:r>
            <a:r>
              <a:rPr lang="en-GB" altLang="it-IT" sz="2000" i="1" dirty="0" err="1">
                <a:solidFill>
                  <a:srgbClr val="FFFFFF"/>
                </a:solidFill>
              </a:rPr>
              <a:t>assente</a:t>
            </a:r>
            <a:r>
              <a:rPr lang="en-GB" altLang="it-IT" sz="2000" i="1" dirty="0">
                <a:solidFill>
                  <a:srgbClr val="FFFFFF"/>
                </a:solidFill>
              </a:rPr>
              <a:t>, </a:t>
            </a:r>
            <a:r>
              <a:rPr lang="en-GB" altLang="it-IT" sz="2000" dirty="0">
                <a:solidFill>
                  <a:srgbClr val="FFFFFF"/>
                </a:solidFill>
              </a:rPr>
              <a:t>per </a:t>
            </a:r>
            <a:r>
              <a:rPr lang="en-GB" altLang="it-IT" sz="2000" dirty="0" err="1">
                <a:solidFill>
                  <a:srgbClr val="FFFFFF"/>
                </a:solidFill>
              </a:rPr>
              <a:t>comprendere</a:t>
            </a:r>
            <a:r>
              <a:rPr lang="en-GB" altLang="it-IT" sz="2000" dirty="0">
                <a:solidFill>
                  <a:srgbClr val="FFFFFF"/>
                </a:solidFill>
              </a:rPr>
              <a:t> come </a:t>
            </a:r>
            <a:r>
              <a:rPr lang="en-GB" altLang="it-IT" sz="2000" dirty="0" err="1">
                <a:solidFill>
                  <a:srgbClr val="FFFFFF"/>
                </a:solidFill>
              </a:rPr>
              <a:t>il</a:t>
            </a:r>
            <a:r>
              <a:rPr lang="en-GB" altLang="it-IT" sz="2000" dirty="0">
                <a:solidFill>
                  <a:srgbClr val="FFFFFF"/>
                </a:solidFill>
              </a:rPr>
              <a:t> </a:t>
            </a:r>
            <a:r>
              <a:rPr lang="en-GB" altLang="it-IT" sz="2000" dirty="0" err="1">
                <a:solidFill>
                  <a:srgbClr val="FFFFFF"/>
                </a:solidFill>
              </a:rPr>
              <a:t>soggetto</a:t>
            </a:r>
            <a:r>
              <a:rPr lang="en-GB" altLang="it-IT" sz="2000" dirty="0">
                <a:solidFill>
                  <a:srgbClr val="FFFFFF"/>
                </a:solidFill>
              </a:rPr>
              <a:t> </a:t>
            </a:r>
            <a:r>
              <a:rPr lang="en-GB" altLang="it-IT" sz="2000" dirty="0" err="1">
                <a:solidFill>
                  <a:srgbClr val="FFFFFF"/>
                </a:solidFill>
              </a:rPr>
              <a:t>riesca</a:t>
            </a:r>
            <a:r>
              <a:rPr lang="en-GB" altLang="it-IT" sz="2000" dirty="0">
                <a:solidFill>
                  <a:srgbClr val="FFFFFF"/>
                </a:solidFill>
              </a:rPr>
              <a:t> o </a:t>
            </a:r>
            <a:r>
              <a:rPr lang="en-GB" altLang="it-IT" sz="2000" dirty="0" err="1">
                <a:solidFill>
                  <a:srgbClr val="FFFFFF"/>
                </a:solidFill>
              </a:rPr>
              <a:t>meno</a:t>
            </a:r>
            <a:r>
              <a:rPr lang="en-GB" altLang="it-IT" sz="2000" dirty="0">
                <a:solidFill>
                  <a:srgbClr val="FFFFFF"/>
                </a:solidFill>
              </a:rPr>
              <a:t> a venire a </a:t>
            </a:r>
            <a:r>
              <a:rPr lang="en-GB" altLang="it-IT" sz="2000" dirty="0" err="1">
                <a:solidFill>
                  <a:srgbClr val="FFFFFF"/>
                </a:solidFill>
              </a:rPr>
              <a:t>patti</a:t>
            </a:r>
            <a:r>
              <a:rPr lang="en-GB" altLang="it-IT" sz="2000" dirty="0">
                <a:solidFill>
                  <a:srgbClr val="FFFFFF"/>
                </a:solidFill>
              </a:rPr>
              <a:t> con</a:t>
            </a:r>
            <a:r>
              <a:rPr lang="en-GB" altLang="it-IT" sz="2000" i="1" dirty="0">
                <a:solidFill>
                  <a:srgbClr val="FFFFFF"/>
                </a:solidFill>
              </a:rPr>
              <a:t> </a:t>
            </a:r>
            <a:r>
              <a:rPr lang="en-GB" altLang="it-IT" sz="2000" dirty="0">
                <a:solidFill>
                  <a:srgbClr val="FFFFFF"/>
                </a:solidFill>
              </a:rPr>
              <a:t>la </a:t>
            </a:r>
            <a:r>
              <a:rPr lang="en-GB" altLang="it-IT" sz="2000" dirty="0" err="1">
                <a:solidFill>
                  <a:srgbClr val="FFFFFF"/>
                </a:solidFill>
              </a:rPr>
              <a:t>dimensione</a:t>
            </a:r>
            <a:r>
              <a:rPr lang="en-GB" altLang="it-IT" sz="2000" dirty="0">
                <a:solidFill>
                  <a:srgbClr val="FFFFFF"/>
                </a:solidFill>
              </a:rPr>
              <a:t> della </a:t>
            </a:r>
            <a:r>
              <a:rPr lang="en-GB" altLang="it-IT" sz="2000" dirty="0" err="1">
                <a:solidFill>
                  <a:srgbClr val="FFFFFF"/>
                </a:solidFill>
              </a:rPr>
              <a:t>perdita</a:t>
            </a:r>
            <a:endParaRPr lang="it-IT" altLang="it-IT" sz="2000" dirty="0">
              <a:solidFill>
                <a:srgbClr val="FFFFFF"/>
              </a:solidFill>
            </a:endParaRPr>
          </a:p>
        </p:txBody>
      </p:sp>
      <p:grpSp>
        <p:nvGrpSpPr>
          <p:cNvPr id="16392" name="Group 6"/>
          <p:cNvGrpSpPr>
            <a:grpSpLocks/>
          </p:cNvGrpSpPr>
          <p:nvPr/>
        </p:nvGrpSpPr>
        <p:grpSpPr bwMode="auto">
          <a:xfrm>
            <a:off x="6588125" y="5445125"/>
            <a:ext cx="2374900" cy="1295400"/>
            <a:chOff x="3288" y="3113"/>
            <a:chExt cx="1951" cy="1043"/>
          </a:xfrm>
        </p:grpSpPr>
        <p:grpSp>
          <p:nvGrpSpPr>
            <p:cNvPr id="16393" name="Group 5"/>
            <p:cNvGrpSpPr>
              <a:grpSpLocks/>
            </p:cNvGrpSpPr>
            <p:nvPr/>
          </p:nvGrpSpPr>
          <p:grpSpPr bwMode="auto">
            <a:xfrm>
              <a:off x="3288" y="3113"/>
              <a:ext cx="1951" cy="1043"/>
              <a:chOff x="2122" y="25"/>
              <a:chExt cx="4335" cy="1965"/>
            </a:xfrm>
          </p:grpSpPr>
          <p:sp>
            <p:nvSpPr>
              <p:cNvPr id="16395" name="Rectangle 6"/>
              <p:cNvSpPr>
                <a:spLocks noChangeArrowheads="1"/>
              </p:cNvSpPr>
              <p:nvPr/>
            </p:nvSpPr>
            <p:spPr bwMode="auto">
              <a:xfrm>
                <a:off x="2122" y="25"/>
                <a:ext cx="4335" cy="1965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it-IT" sz="4000">
                  <a:solidFill>
                    <a:schemeClr val="hlink"/>
                  </a:solidFill>
                  <a:latin typeface="Lucida Calligraphy" pitchFamily="66" charset="0"/>
                </a:endParaRPr>
              </a:p>
            </p:txBody>
          </p:sp>
          <p:sp>
            <p:nvSpPr>
              <p:cNvPr id="16396" name="Rectangle 7"/>
              <p:cNvSpPr>
                <a:spLocks noChangeArrowheads="1"/>
              </p:cNvSpPr>
              <p:nvPr/>
            </p:nvSpPr>
            <p:spPr bwMode="auto">
              <a:xfrm>
                <a:off x="2524" y="342"/>
                <a:ext cx="3590" cy="1255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it-IT" sz="4000">
                  <a:solidFill>
                    <a:srgbClr val="FF0000"/>
                  </a:solidFill>
                  <a:latin typeface="Lucida Calligraphy" pitchFamily="66" charset="0"/>
                </a:endParaRPr>
              </a:p>
            </p:txBody>
          </p:sp>
        </p:grpSp>
        <p:sp>
          <p:nvSpPr>
            <p:cNvPr id="16394" name="Text Box 8"/>
            <p:cNvSpPr txBox="1">
              <a:spLocks noChangeArrowheads="1"/>
            </p:cNvSpPr>
            <p:nvPr/>
          </p:nvSpPr>
          <p:spPr bwMode="auto">
            <a:xfrm>
              <a:off x="3543" y="3535"/>
              <a:ext cx="437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440" rIns="19440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4000">
                <a:solidFill>
                  <a:schemeClr val="hlink"/>
                </a:solidFill>
                <a:latin typeface="Lucida Calligraphy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6725870"/>
      </p:ext>
    </p:extLst>
  </p:cSld>
  <p:clrMapOvr>
    <a:masterClrMapping/>
  </p:clrMapOvr>
  <p:transition spd="slow" advTm="9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endParaRPr lang="it-IT" altLang="it-IT"/>
          </a:p>
          <a:p>
            <a:pPr algn="l">
              <a:defRPr/>
            </a:pPr>
            <a:endParaRPr lang="it-IT" altLang="it-IT"/>
          </a:p>
        </p:txBody>
      </p:sp>
      <p:sp>
        <p:nvSpPr>
          <p:cNvPr id="19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E085875C-ADC4-4CAD-A645-5D19F8790783}" type="slidenum">
              <a:rPr lang="it-IT" altLang="it-IT"/>
              <a:pPr algn="ctr">
                <a:defRPr/>
              </a:pPr>
              <a:t>21</a:t>
            </a:fld>
            <a:endParaRPr lang="it-IT" altLang="it-IT"/>
          </a:p>
        </p:txBody>
      </p:sp>
      <p:pic>
        <p:nvPicPr>
          <p:cNvPr id="17412" name="Immagine 4" descr="1278116_619887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604250" cy="1143000"/>
          </a:xfrm>
          <a:ln w="6350" cap="rnd"/>
        </p:spPr>
        <p:txBody>
          <a:bodyPr rtlCol="0" anchor="b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4200" i="1" spc="-10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Il Test La Doppia Luna: istruzioni</a:t>
            </a:r>
            <a:endParaRPr lang="it-IT" sz="2400" b="1" i="1" spc="-10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hlink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pic>
        <p:nvPicPr>
          <p:cNvPr id="17414" name="Immagine 5" descr="1278116_619887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" t="31853" b="37695"/>
          <a:stretch>
            <a:fillRect/>
          </a:stretch>
        </p:blipFill>
        <p:spPr bwMode="auto">
          <a:xfrm>
            <a:off x="0" y="4770438"/>
            <a:ext cx="87598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3"/>
          <p:cNvSpPr txBox="1">
            <a:spLocks noChangeArrowheads="1"/>
          </p:cNvSpPr>
          <p:nvPr/>
        </p:nvSpPr>
        <p:spPr bwMode="auto">
          <a:xfrm>
            <a:off x="5292725" y="1557338"/>
            <a:ext cx="38512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9088" indent="-319088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Tx/>
              <a:buNone/>
            </a:pPr>
            <a:r>
              <a:rPr lang="en-GB" altLang="it-IT" sz="1800">
                <a:latin typeface="Constantia" pitchFamily="18" charset="0"/>
              </a:rPr>
              <a:t>       </a:t>
            </a:r>
            <a:r>
              <a:rPr lang="en-GB" altLang="it-IT" sz="1800">
                <a:solidFill>
                  <a:srgbClr val="FFFFFF"/>
                </a:solidFill>
                <a:latin typeface="Constantia" pitchFamily="18" charset="0"/>
              </a:rPr>
              <a:t>Dentro il rettangolo che rappresenta “il tuo mondo, le persone importanti per te, le cose che ti interessano di più, mentre fuori c’è tutto il resto” 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Tx/>
              <a:buNone/>
            </a:pPr>
            <a:r>
              <a:rPr lang="en-GB" altLang="it-IT" sz="1800">
                <a:solidFill>
                  <a:srgbClr val="FFFFFF"/>
                </a:solidFill>
                <a:latin typeface="Constantia" pitchFamily="18" charset="0"/>
              </a:rPr>
              <a:t>    1) “Disegna te stesso con un simbolo e collocati dove vuoi”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en-GB" altLang="it-IT" sz="1800">
              <a:solidFill>
                <a:srgbClr val="FFFFFF"/>
              </a:solidFill>
              <a:latin typeface="Constantia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Tx/>
              <a:buNone/>
            </a:pPr>
            <a:r>
              <a:rPr lang="en-GB" altLang="it-IT" sz="1800">
                <a:solidFill>
                  <a:srgbClr val="FFFFFF"/>
                </a:solidFill>
                <a:latin typeface="Constantia" pitchFamily="18" charset="0"/>
              </a:rPr>
              <a:t>     2) “Ora, sempre attraverso un simbolo, segna le persone per te importanti, </a:t>
            </a:r>
            <a:r>
              <a:rPr lang="en-GB" altLang="it-IT" sz="1800">
                <a:solidFill>
                  <a:srgbClr val="FF3300"/>
                </a:solidFill>
                <a:latin typeface="Constantia" pitchFamily="18" charset="0"/>
              </a:rPr>
              <a:t>non importa se in questo momento sono vicine o lontane</a:t>
            </a:r>
            <a:r>
              <a:rPr lang="en-GB" altLang="it-IT" sz="1800">
                <a:solidFill>
                  <a:srgbClr val="FFFFFF"/>
                </a:solidFill>
                <a:latin typeface="Constantia" pitchFamily="18" charset="0"/>
              </a:rPr>
              <a:t>, puoi collocarle dove vuoi”. </a:t>
            </a:r>
            <a:r>
              <a:rPr lang="en-GB" altLang="it-IT" sz="1400">
                <a:solidFill>
                  <a:srgbClr val="FFFFFF"/>
                </a:solidFill>
                <a:latin typeface="Constantia" pitchFamily="18" charset="0"/>
              </a:rPr>
              <a:t>(Questa precisazione è mirata ad autorizzare il soggetto – se lo desidera e ne è capace –di nominare e collocare </a:t>
            </a:r>
            <a:r>
              <a:rPr lang="en-GB" altLang="it-IT" sz="1400" i="1">
                <a:solidFill>
                  <a:srgbClr val="FFFFFF"/>
                </a:solidFill>
                <a:latin typeface="Constantia" pitchFamily="18" charset="0"/>
              </a:rPr>
              <a:t>chi è assente ma sempre presente</a:t>
            </a:r>
            <a:r>
              <a:rPr lang="en-GB" altLang="it-IT" sz="1400">
                <a:solidFill>
                  <a:srgbClr val="FFFFFF"/>
                </a:solidFill>
                <a:latin typeface="Constantia" pitchFamily="18" charset="0"/>
              </a:rPr>
              <a:t> nel suo disegno)</a:t>
            </a:r>
            <a:endParaRPr lang="it-IT" altLang="it-IT" sz="1400">
              <a:solidFill>
                <a:srgbClr val="FFFFFF"/>
              </a:solidFill>
              <a:latin typeface="Constantia" pitchFamily="18" charset="0"/>
            </a:endParaRPr>
          </a:p>
        </p:txBody>
      </p:sp>
      <p:grpSp>
        <p:nvGrpSpPr>
          <p:cNvPr id="17416" name="Group 6"/>
          <p:cNvGrpSpPr>
            <a:grpSpLocks/>
          </p:cNvGrpSpPr>
          <p:nvPr/>
        </p:nvGrpSpPr>
        <p:grpSpPr bwMode="auto">
          <a:xfrm>
            <a:off x="2771775" y="1700213"/>
            <a:ext cx="2752725" cy="1247775"/>
            <a:chOff x="1474" y="1026"/>
            <a:chExt cx="1734" cy="786"/>
          </a:xfrm>
        </p:grpSpPr>
        <p:grpSp>
          <p:nvGrpSpPr>
            <p:cNvPr id="17424" name="Group 5"/>
            <p:cNvGrpSpPr>
              <a:grpSpLocks/>
            </p:cNvGrpSpPr>
            <p:nvPr/>
          </p:nvGrpSpPr>
          <p:grpSpPr bwMode="auto">
            <a:xfrm>
              <a:off x="1474" y="1026"/>
              <a:ext cx="1734" cy="786"/>
              <a:chOff x="2122" y="25"/>
              <a:chExt cx="4335" cy="1965"/>
            </a:xfrm>
          </p:grpSpPr>
          <p:sp>
            <p:nvSpPr>
              <p:cNvPr id="17426" name="Rectangle 6"/>
              <p:cNvSpPr>
                <a:spLocks noChangeArrowheads="1"/>
              </p:cNvSpPr>
              <p:nvPr/>
            </p:nvSpPr>
            <p:spPr bwMode="auto">
              <a:xfrm>
                <a:off x="2122" y="25"/>
                <a:ext cx="4335" cy="1965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it-IT" sz="4000">
                  <a:solidFill>
                    <a:schemeClr val="hlink"/>
                  </a:solidFill>
                  <a:latin typeface="Lucida Calligraphy" pitchFamily="66" charset="0"/>
                </a:endParaRPr>
              </a:p>
            </p:txBody>
          </p:sp>
          <p:sp>
            <p:nvSpPr>
              <p:cNvPr id="17427" name="Rectangle 7"/>
              <p:cNvSpPr>
                <a:spLocks noChangeArrowheads="1"/>
              </p:cNvSpPr>
              <p:nvPr/>
            </p:nvSpPr>
            <p:spPr bwMode="auto">
              <a:xfrm>
                <a:off x="2524" y="342"/>
                <a:ext cx="3590" cy="1255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it-IT" sz="4000">
                  <a:solidFill>
                    <a:srgbClr val="FF0000"/>
                  </a:solidFill>
                  <a:latin typeface="Lucida Calligraphy" pitchFamily="66" charset="0"/>
                </a:endParaRPr>
              </a:p>
            </p:txBody>
          </p:sp>
        </p:grpSp>
        <p:sp>
          <p:nvSpPr>
            <p:cNvPr id="17425" name="Text Box 8"/>
            <p:cNvSpPr txBox="1">
              <a:spLocks noChangeArrowheads="1"/>
            </p:cNvSpPr>
            <p:nvPr/>
          </p:nvSpPr>
          <p:spPr bwMode="auto">
            <a:xfrm>
              <a:off x="1701" y="1344"/>
              <a:ext cx="38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440" rIns="19440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>
                  <a:latin typeface="Times New Roman" pitchFamily="18" charset="0"/>
                </a:rPr>
                <a:t>°Lia</a:t>
              </a:r>
              <a:endParaRPr lang="it-IT" altLang="it-IT" sz="4000">
                <a:latin typeface="Lucida Calligraphy" pitchFamily="66" charset="0"/>
              </a:endParaRPr>
            </a:p>
          </p:txBody>
        </p:sp>
      </p:grpSp>
      <p:grpSp>
        <p:nvGrpSpPr>
          <p:cNvPr id="17417" name="Group 11"/>
          <p:cNvGrpSpPr>
            <a:grpSpLocks/>
          </p:cNvGrpSpPr>
          <p:nvPr/>
        </p:nvGrpSpPr>
        <p:grpSpPr bwMode="auto">
          <a:xfrm>
            <a:off x="2771775" y="3789363"/>
            <a:ext cx="2752725" cy="1463675"/>
            <a:chOff x="1429" y="2478"/>
            <a:chExt cx="1734" cy="922"/>
          </a:xfrm>
        </p:grpSpPr>
        <p:grpSp>
          <p:nvGrpSpPr>
            <p:cNvPr id="17418" name="Group 5"/>
            <p:cNvGrpSpPr>
              <a:grpSpLocks/>
            </p:cNvGrpSpPr>
            <p:nvPr/>
          </p:nvGrpSpPr>
          <p:grpSpPr bwMode="auto">
            <a:xfrm>
              <a:off x="1429" y="2478"/>
              <a:ext cx="1734" cy="922"/>
              <a:chOff x="2122" y="25"/>
              <a:chExt cx="4335" cy="1965"/>
            </a:xfrm>
          </p:grpSpPr>
          <p:sp>
            <p:nvSpPr>
              <p:cNvPr id="17422" name="Rectangle 6"/>
              <p:cNvSpPr>
                <a:spLocks noChangeArrowheads="1"/>
              </p:cNvSpPr>
              <p:nvPr/>
            </p:nvSpPr>
            <p:spPr bwMode="auto">
              <a:xfrm>
                <a:off x="2122" y="25"/>
                <a:ext cx="4335" cy="1965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it-IT" sz="4000">
                  <a:solidFill>
                    <a:schemeClr val="hlink"/>
                  </a:solidFill>
                  <a:latin typeface="Lucida Calligraphy" pitchFamily="66" charset="0"/>
                </a:endParaRPr>
              </a:p>
            </p:txBody>
          </p:sp>
          <p:sp>
            <p:nvSpPr>
              <p:cNvPr id="17423" name="Rectangle 7"/>
              <p:cNvSpPr>
                <a:spLocks noChangeArrowheads="1"/>
              </p:cNvSpPr>
              <p:nvPr/>
            </p:nvSpPr>
            <p:spPr bwMode="auto">
              <a:xfrm>
                <a:off x="2524" y="342"/>
                <a:ext cx="3590" cy="1255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it-IT" sz="4000">
                  <a:solidFill>
                    <a:srgbClr val="FF0000"/>
                  </a:solidFill>
                  <a:latin typeface="Lucida Calligraphy" pitchFamily="66" charset="0"/>
                </a:endParaRPr>
              </a:p>
            </p:txBody>
          </p:sp>
        </p:grpSp>
        <p:sp>
          <p:nvSpPr>
            <p:cNvPr id="17419" name="Text Box 8"/>
            <p:cNvSpPr txBox="1">
              <a:spLocks noChangeArrowheads="1"/>
            </p:cNvSpPr>
            <p:nvPr/>
          </p:nvSpPr>
          <p:spPr bwMode="auto">
            <a:xfrm>
              <a:off x="1661" y="2853"/>
              <a:ext cx="38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440" rIns="19440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>
                  <a:latin typeface="Times New Roman" pitchFamily="18" charset="0"/>
                </a:rPr>
                <a:t>°Lia</a:t>
              </a:r>
              <a:endParaRPr lang="it-IT" altLang="it-IT" sz="4000">
                <a:latin typeface="Lucida Calligraphy" pitchFamily="66" charset="0"/>
              </a:endParaRPr>
            </a:p>
          </p:txBody>
        </p:sp>
        <p:sp>
          <p:nvSpPr>
            <p:cNvPr id="17420" name="Text Box 9"/>
            <p:cNvSpPr txBox="1">
              <a:spLocks noChangeArrowheads="1"/>
            </p:cNvSpPr>
            <p:nvPr/>
          </p:nvSpPr>
          <p:spPr bwMode="auto">
            <a:xfrm>
              <a:off x="2200" y="3022"/>
              <a:ext cx="3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440" rIns="19440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4000">
                <a:solidFill>
                  <a:schemeClr val="hlink"/>
                </a:solidFill>
                <a:latin typeface="Lucida Calligraphy" pitchFamily="66" charset="0"/>
              </a:endParaRPr>
            </a:p>
          </p:txBody>
        </p:sp>
        <p:sp>
          <p:nvSpPr>
            <p:cNvPr id="17421" name="Text Box 10"/>
            <p:cNvSpPr txBox="1">
              <a:spLocks noChangeArrowheads="1"/>
            </p:cNvSpPr>
            <p:nvPr/>
          </p:nvSpPr>
          <p:spPr bwMode="auto">
            <a:xfrm>
              <a:off x="2426" y="2750"/>
              <a:ext cx="51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440" rIns="19440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>
                  <a:latin typeface="Times New Roman" pitchFamily="18" charset="0"/>
                </a:rPr>
                <a:t>°mamma</a:t>
              </a:r>
              <a:endParaRPr lang="it-IT" altLang="it-IT" sz="4000">
                <a:latin typeface="Lucida Calligraphy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7933970"/>
      </p:ext>
    </p:extLst>
  </p:cSld>
  <p:clrMapOvr>
    <a:masterClrMapping/>
  </p:clrMapOvr>
  <p:transition spd="slow" advTm="9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endParaRPr lang="it-IT" altLang="it-IT"/>
          </a:p>
          <a:p>
            <a:pPr algn="l">
              <a:defRPr/>
            </a:pPr>
            <a:endParaRPr lang="it-IT" altLang="it-IT"/>
          </a:p>
        </p:txBody>
      </p:sp>
      <p:sp>
        <p:nvSpPr>
          <p:cNvPr id="2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48A2A707-D380-421B-A259-FEEEF3FB9C23}" type="slidenum">
              <a:rPr lang="it-IT" altLang="it-IT"/>
              <a:pPr algn="ctr">
                <a:defRPr/>
              </a:pPr>
              <a:t>22</a:t>
            </a:fld>
            <a:endParaRPr lang="it-IT" altLang="it-IT"/>
          </a:p>
        </p:txBody>
      </p:sp>
      <p:pic>
        <p:nvPicPr>
          <p:cNvPr id="18436" name="Immagine 4" descr="1278116_619887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4288" y="266700"/>
            <a:ext cx="8604251" cy="1143000"/>
          </a:xfrm>
          <a:ln w="6350" cap="rnd"/>
        </p:spPr>
        <p:txBody>
          <a:bodyPr rtlCol="0" anchor="b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4200" i="1" spc="-10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Il Test La Doppia Luna: istruzioni</a:t>
            </a:r>
            <a:endParaRPr lang="it-IT" sz="2400" b="1" i="1" spc="-10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hlink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pic>
        <p:nvPicPr>
          <p:cNvPr id="18438" name="Immagine 5" descr="1278116_619887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" t="31853" b="37695"/>
          <a:stretch>
            <a:fillRect/>
          </a:stretch>
        </p:blipFill>
        <p:spPr bwMode="auto">
          <a:xfrm>
            <a:off x="384175" y="4652963"/>
            <a:ext cx="87598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9" name="Group 5"/>
          <p:cNvGrpSpPr>
            <a:grpSpLocks/>
          </p:cNvGrpSpPr>
          <p:nvPr/>
        </p:nvGrpSpPr>
        <p:grpSpPr bwMode="auto">
          <a:xfrm>
            <a:off x="2411413" y="1412875"/>
            <a:ext cx="2752725" cy="1247775"/>
            <a:chOff x="1530" y="900"/>
            <a:chExt cx="1734" cy="786"/>
          </a:xfrm>
        </p:grpSpPr>
        <p:grpSp>
          <p:nvGrpSpPr>
            <p:cNvPr id="18449" name="Group 5"/>
            <p:cNvGrpSpPr>
              <a:grpSpLocks/>
            </p:cNvGrpSpPr>
            <p:nvPr/>
          </p:nvGrpSpPr>
          <p:grpSpPr bwMode="auto">
            <a:xfrm>
              <a:off x="1530" y="900"/>
              <a:ext cx="1734" cy="786"/>
              <a:chOff x="2122" y="25"/>
              <a:chExt cx="4335" cy="1965"/>
            </a:xfrm>
          </p:grpSpPr>
          <p:sp>
            <p:nvSpPr>
              <p:cNvPr id="18454" name="Rectangle 6"/>
              <p:cNvSpPr>
                <a:spLocks noChangeArrowheads="1"/>
              </p:cNvSpPr>
              <p:nvPr/>
            </p:nvSpPr>
            <p:spPr bwMode="auto">
              <a:xfrm>
                <a:off x="2122" y="25"/>
                <a:ext cx="4335" cy="1965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it-IT" sz="4000">
                  <a:solidFill>
                    <a:schemeClr val="hlink"/>
                  </a:solidFill>
                  <a:latin typeface="Lucida Calligraphy" pitchFamily="66" charset="0"/>
                </a:endParaRPr>
              </a:p>
            </p:txBody>
          </p:sp>
          <p:sp>
            <p:nvSpPr>
              <p:cNvPr id="18455" name="Rectangle 7"/>
              <p:cNvSpPr>
                <a:spLocks noChangeArrowheads="1"/>
              </p:cNvSpPr>
              <p:nvPr/>
            </p:nvSpPr>
            <p:spPr bwMode="auto">
              <a:xfrm>
                <a:off x="2524" y="342"/>
                <a:ext cx="3590" cy="1255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it-IT" sz="4000">
                  <a:solidFill>
                    <a:srgbClr val="FF0000"/>
                  </a:solidFill>
                  <a:latin typeface="Lucida Calligraphy" pitchFamily="66" charset="0"/>
                </a:endParaRPr>
              </a:p>
            </p:txBody>
          </p:sp>
        </p:grpSp>
        <p:sp>
          <p:nvSpPr>
            <p:cNvPr id="18450" name="Text Box 8"/>
            <p:cNvSpPr txBox="1">
              <a:spLocks noChangeArrowheads="1"/>
            </p:cNvSpPr>
            <p:nvPr/>
          </p:nvSpPr>
          <p:spPr bwMode="auto">
            <a:xfrm>
              <a:off x="1762" y="1220"/>
              <a:ext cx="38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440" rIns="19440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>
                  <a:latin typeface="Times New Roman" pitchFamily="18" charset="0"/>
                </a:rPr>
                <a:t>°Lia</a:t>
              </a:r>
              <a:endParaRPr lang="it-IT" altLang="it-IT" sz="4000">
                <a:latin typeface="Lucida Calligraphy" pitchFamily="66" charset="0"/>
              </a:endParaRPr>
            </a:p>
          </p:txBody>
        </p:sp>
        <p:sp>
          <p:nvSpPr>
            <p:cNvPr id="18451" name="Text Box 9"/>
            <p:cNvSpPr txBox="1">
              <a:spLocks noChangeArrowheads="1"/>
            </p:cNvSpPr>
            <p:nvPr/>
          </p:nvSpPr>
          <p:spPr bwMode="auto">
            <a:xfrm>
              <a:off x="2209" y="1287"/>
              <a:ext cx="38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440" rIns="19440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4000">
                <a:solidFill>
                  <a:schemeClr val="hlink"/>
                </a:solidFill>
                <a:latin typeface="Lucida Calligraphy" pitchFamily="66" charset="0"/>
              </a:endParaRPr>
            </a:p>
          </p:txBody>
        </p:sp>
        <p:sp>
          <p:nvSpPr>
            <p:cNvPr id="18452" name="Text Box 10"/>
            <p:cNvSpPr txBox="1">
              <a:spLocks noChangeArrowheads="1"/>
            </p:cNvSpPr>
            <p:nvPr/>
          </p:nvSpPr>
          <p:spPr bwMode="auto">
            <a:xfrm>
              <a:off x="2597" y="1142"/>
              <a:ext cx="51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440" rIns="19440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>
                  <a:latin typeface="Times New Roman" pitchFamily="18" charset="0"/>
                </a:rPr>
                <a:t>°mamma</a:t>
              </a:r>
              <a:endParaRPr lang="it-IT" altLang="it-IT" sz="4000">
                <a:latin typeface="Lucida Calligraphy" pitchFamily="66" charset="0"/>
              </a:endParaRPr>
            </a:p>
          </p:txBody>
        </p:sp>
        <p:sp>
          <p:nvSpPr>
            <p:cNvPr id="18453" name="Oval 11"/>
            <p:cNvSpPr>
              <a:spLocks noChangeArrowheads="1"/>
            </p:cNvSpPr>
            <p:nvPr/>
          </p:nvSpPr>
          <p:spPr bwMode="auto">
            <a:xfrm>
              <a:off x="2182" y="1117"/>
              <a:ext cx="891" cy="395"/>
            </a:xfrm>
            <a:prstGeom prst="ellips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it-IT" sz="4000">
                <a:solidFill>
                  <a:schemeClr val="hlink"/>
                </a:solidFill>
                <a:latin typeface="Lucida Calligraphy" pitchFamily="66" charset="0"/>
              </a:endParaRPr>
            </a:p>
          </p:txBody>
        </p:sp>
      </p:grpSp>
      <p:grpSp>
        <p:nvGrpSpPr>
          <p:cNvPr id="18440" name="Group 21"/>
          <p:cNvGrpSpPr>
            <a:grpSpLocks/>
          </p:cNvGrpSpPr>
          <p:nvPr/>
        </p:nvGrpSpPr>
        <p:grpSpPr bwMode="auto">
          <a:xfrm>
            <a:off x="2411413" y="3933825"/>
            <a:ext cx="2752725" cy="1247775"/>
            <a:chOff x="2140" y="224"/>
            <a:chExt cx="4335" cy="1965"/>
          </a:xfrm>
        </p:grpSpPr>
        <p:sp>
          <p:nvSpPr>
            <p:cNvPr id="18447" name="Rectangle 22"/>
            <p:cNvSpPr>
              <a:spLocks noChangeArrowheads="1"/>
            </p:cNvSpPr>
            <p:nvPr/>
          </p:nvSpPr>
          <p:spPr bwMode="auto">
            <a:xfrm>
              <a:off x="2140" y="224"/>
              <a:ext cx="4335" cy="1965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it-IT" sz="4000">
                <a:latin typeface="Lucida Calligraphy" pitchFamily="66" charset="0"/>
              </a:endParaRPr>
            </a:p>
          </p:txBody>
        </p:sp>
        <p:sp>
          <p:nvSpPr>
            <p:cNvPr id="18448" name="Rectangle 23"/>
            <p:cNvSpPr>
              <a:spLocks noChangeArrowheads="1"/>
            </p:cNvSpPr>
            <p:nvPr/>
          </p:nvSpPr>
          <p:spPr bwMode="auto">
            <a:xfrm>
              <a:off x="2542" y="541"/>
              <a:ext cx="3590" cy="1255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it-IT" sz="4000">
                <a:latin typeface="Lucida Calligraphy" pitchFamily="66" charset="0"/>
              </a:endParaRPr>
            </a:p>
          </p:txBody>
        </p:sp>
      </p:grpSp>
      <p:sp>
        <p:nvSpPr>
          <p:cNvPr id="18441" name="Text Box 24"/>
          <p:cNvSpPr txBox="1">
            <a:spLocks noChangeArrowheads="1"/>
          </p:cNvSpPr>
          <p:nvPr/>
        </p:nvSpPr>
        <p:spPr bwMode="auto">
          <a:xfrm>
            <a:off x="2779713" y="4441825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440" rIns="1944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>
                <a:latin typeface="Times New Roman" pitchFamily="18" charset="0"/>
              </a:rPr>
              <a:t>°Lia</a:t>
            </a:r>
            <a:endParaRPr lang="it-IT" altLang="it-IT" sz="4000">
              <a:latin typeface="Lucida Calligraphy" pitchFamily="66" charset="0"/>
            </a:endParaRPr>
          </a:p>
        </p:txBody>
      </p:sp>
      <p:sp>
        <p:nvSpPr>
          <p:cNvPr id="18442" name="Text Box 25"/>
          <p:cNvSpPr txBox="1">
            <a:spLocks noChangeArrowheads="1"/>
          </p:cNvSpPr>
          <p:nvPr/>
        </p:nvSpPr>
        <p:spPr bwMode="auto">
          <a:xfrm>
            <a:off x="3690938" y="4441825"/>
            <a:ext cx="6159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440" rIns="1944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4000">
              <a:solidFill>
                <a:schemeClr val="hlink"/>
              </a:solidFill>
              <a:latin typeface="Lucida Calligraphy" pitchFamily="66" charset="0"/>
            </a:endParaRPr>
          </a:p>
        </p:txBody>
      </p:sp>
      <p:sp>
        <p:nvSpPr>
          <p:cNvPr id="18443" name="Text Box 26"/>
          <p:cNvSpPr txBox="1">
            <a:spLocks noChangeArrowheads="1"/>
          </p:cNvSpPr>
          <p:nvPr/>
        </p:nvSpPr>
        <p:spPr bwMode="auto">
          <a:xfrm>
            <a:off x="4105275" y="4318000"/>
            <a:ext cx="8223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440" rIns="1944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>
                <a:latin typeface="Times New Roman" pitchFamily="18" charset="0"/>
              </a:rPr>
              <a:t>°mamma</a:t>
            </a:r>
            <a:endParaRPr lang="it-IT" altLang="it-IT" sz="4000">
              <a:latin typeface="Lucida Calligraphy" pitchFamily="66" charset="0"/>
            </a:endParaRPr>
          </a:p>
        </p:txBody>
      </p:sp>
      <p:sp>
        <p:nvSpPr>
          <p:cNvPr id="18444" name="Oval 27"/>
          <p:cNvSpPr>
            <a:spLocks noChangeArrowheads="1"/>
          </p:cNvSpPr>
          <p:nvPr/>
        </p:nvSpPr>
        <p:spPr bwMode="auto">
          <a:xfrm>
            <a:off x="3438525" y="4294188"/>
            <a:ext cx="1414463" cy="565150"/>
          </a:xfrm>
          <a:prstGeom prst="ellips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4000">
              <a:latin typeface="Lucida Calligraphy" pitchFamily="66" charset="0"/>
            </a:endParaRPr>
          </a:p>
        </p:txBody>
      </p:sp>
      <p:sp>
        <p:nvSpPr>
          <p:cNvPr id="18445" name="Text Box 28"/>
          <p:cNvSpPr txBox="1">
            <a:spLocks noChangeArrowheads="1"/>
          </p:cNvSpPr>
          <p:nvPr/>
        </p:nvSpPr>
        <p:spPr bwMode="auto">
          <a:xfrm>
            <a:off x="2913063" y="4165600"/>
            <a:ext cx="749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440" rIns="1944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>
                <a:latin typeface="Times New Roman" pitchFamily="18" charset="0"/>
              </a:rPr>
              <a:t>° papà</a:t>
            </a:r>
            <a:endParaRPr lang="it-IT" altLang="it-IT" sz="4000">
              <a:latin typeface="Lucida Calligraphy" pitchFamily="66" charset="0"/>
            </a:endParaRPr>
          </a:p>
        </p:txBody>
      </p:sp>
      <p:sp>
        <p:nvSpPr>
          <p:cNvPr id="18446" name="Rettangolo 37"/>
          <p:cNvSpPr>
            <a:spLocks noChangeArrowheads="1"/>
          </p:cNvSpPr>
          <p:nvPr/>
        </p:nvSpPr>
        <p:spPr bwMode="auto">
          <a:xfrm>
            <a:off x="5072063" y="1571625"/>
            <a:ext cx="3857625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9088" indent="-319088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Tx/>
              <a:buNone/>
            </a:pPr>
            <a:r>
              <a:rPr lang="en-GB" altLang="it-IT" sz="1800">
                <a:solidFill>
                  <a:schemeClr val="bg1"/>
                </a:solidFill>
                <a:latin typeface="Arial" pitchFamily="34" charset="0"/>
              </a:rPr>
              <a:t>   3) </a:t>
            </a:r>
            <a:r>
              <a:rPr lang="en-GB" altLang="it-IT" sz="1800">
                <a:solidFill>
                  <a:schemeClr val="hlink"/>
                </a:solidFill>
                <a:latin typeface="Arial" pitchFamily="34" charset="0"/>
              </a:rPr>
              <a:t>“</a:t>
            </a:r>
            <a:r>
              <a:rPr lang="en-GB" altLang="it-IT" sz="1800">
                <a:solidFill>
                  <a:srgbClr val="FFFFFF"/>
                </a:solidFill>
                <a:latin typeface="Arial" pitchFamily="34" charset="0"/>
              </a:rPr>
              <a:t>Ora racchiudi le persone che, secondo te, fanno parte della stessa famiglia. Puoi usare uno o più cerchi, come senti più vero per te..”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Tx/>
              <a:buNone/>
            </a:pPr>
            <a:endParaRPr lang="en-GB" altLang="it-IT" sz="1800">
              <a:solidFill>
                <a:srgbClr val="FFFFFF"/>
              </a:solidFill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Tx/>
              <a:buNone/>
            </a:pPr>
            <a:endParaRPr lang="en-GB" altLang="it-IT" sz="1800">
              <a:solidFill>
                <a:srgbClr val="FFFFFF"/>
              </a:solidFill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Tx/>
              <a:buNone/>
            </a:pPr>
            <a:endParaRPr lang="en-GB" altLang="it-IT" sz="1800">
              <a:solidFill>
                <a:srgbClr val="FFFFFF"/>
              </a:solidFill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Tx/>
              <a:buNone/>
            </a:pPr>
            <a:r>
              <a:rPr lang="en-GB" altLang="it-IT" sz="1800">
                <a:solidFill>
                  <a:srgbClr val="FFFFFF"/>
                </a:solidFill>
                <a:latin typeface="Arial" pitchFamily="34" charset="0"/>
              </a:rPr>
              <a:t>    4) Manca qualcuno in questo disegno, secondo te?/ Secondo te, dove potrebbe essere collocato…?</a:t>
            </a:r>
            <a:r>
              <a:rPr lang="it-IT" altLang="it-IT" sz="1800">
                <a:solidFill>
                  <a:srgbClr val="FFFFFF"/>
                </a:solidFill>
                <a:latin typeface="Arial" pitchFamily="34" charset="0"/>
              </a:rPr>
              <a:t> (nel caso non siano stati disegnati elementi di uno o di entrambi i poli della doppia connessione)</a:t>
            </a:r>
          </a:p>
        </p:txBody>
      </p:sp>
    </p:spTree>
    <p:extLst>
      <p:ext uri="{BB962C8B-B14F-4D97-AF65-F5344CB8AC3E}">
        <p14:creationId xmlns:p14="http://schemas.microsoft.com/office/powerpoint/2010/main" val="3856973407"/>
      </p:ext>
    </p:extLst>
  </p:cSld>
  <p:clrMapOvr>
    <a:masterClrMapping/>
  </p:clrMapOvr>
  <p:transition spd="slow" advTm="9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endParaRPr lang="it-IT" altLang="it-IT"/>
          </a:p>
          <a:p>
            <a:pPr algn="l">
              <a:defRPr/>
            </a:pPr>
            <a:endParaRPr lang="it-IT" altLang="it-IT"/>
          </a:p>
        </p:txBody>
      </p:sp>
      <p:sp>
        <p:nvSpPr>
          <p:cNvPr id="18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6BBF3227-E025-481C-AA93-9D505DC8D721}" type="slidenum">
              <a:rPr lang="it-IT" altLang="it-IT"/>
              <a:pPr algn="ctr">
                <a:defRPr/>
              </a:pPr>
              <a:t>23</a:t>
            </a:fld>
            <a:endParaRPr lang="it-IT" altLang="it-IT"/>
          </a:p>
        </p:txBody>
      </p:sp>
      <p:pic>
        <p:nvPicPr>
          <p:cNvPr id="19460" name="Immagine 4" descr="1278116_619887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604250" cy="1143000"/>
          </a:xfrm>
          <a:ln w="6350" cap="rnd"/>
        </p:spPr>
        <p:txBody>
          <a:bodyPr rtlCol="0" anchor="b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4200" i="1" spc="-10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Il Test La Doppia Luna: istruzioni</a:t>
            </a:r>
            <a:endParaRPr lang="it-IT" sz="2400" b="1" i="1" spc="-10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hlink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pic>
        <p:nvPicPr>
          <p:cNvPr id="19462" name="Immagine 5" descr="1278116_619887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" t="31853" b="37695"/>
          <a:stretch>
            <a:fillRect/>
          </a:stretch>
        </p:blipFill>
        <p:spPr bwMode="auto">
          <a:xfrm>
            <a:off x="384175" y="4600575"/>
            <a:ext cx="875982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ttangolo 28"/>
          <p:cNvSpPr>
            <a:spLocks noChangeArrowheads="1"/>
          </p:cNvSpPr>
          <p:nvPr/>
        </p:nvSpPr>
        <p:spPr bwMode="auto">
          <a:xfrm>
            <a:off x="4143375" y="3789363"/>
            <a:ext cx="400208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1800">
                <a:latin typeface="Arial" pitchFamily="34" charset="0"/>
              </a:rPr>
              <a:t> </a:t>
            </a:r>
            <a:r>
              <a:rPr lang="en-GB" altLang="it-IT" sz="1800">
                <a:solidFill>
                  <a:srgbClr val="FFFFFF"/>
                </a:solidFill>
                <a:latin typeface="Arial" pitchFamily="34" charset="0"/>
              </a:rPr>
              <a:t>5) “Se tu avessi una bacchetta magica,vorresti cambiare qualcosa di questo disegno? (C’è qualcuno che vorresti aggiungere? C’è qualcuno che vorresti spostare? Dove vorresti collocarlo?)</a:t>
            </a:r>
            <a:endParaRPr lang="it-IT" altLang="it-IT" sz="1800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19464" name="Group 6"/>
          <p:cNvGrpSpPr>
            <a:grpSpLocks/>
          </p:cNvGrpSpPr>
          <p:nvPr/>
        </p:nvGrpSpPr>
        <p:grpSpPr bwMode="auto">
          <a:xfrm>
            <a:off x="4500563" y="1700213"/>
            <a:ext cx="2752725" cy="1247775"/>
            <a:chOff x="2835" y="1071"/>
            <a:chExt cx="1734" cy="786"/>
          </a:xfrm>
        </p:grpSpPr>
        <p:grpSp>
          <p:nvGrpSpPr>
            <p:cNvPr id="19466" name="Group 5"/>
            <p:cNvGrpSpPr>
              <a:grpSpLocks/>
            </p:cNvGrpSpPr>
            <p:nvPr/>
          </p:nvGrpSpPr>
          <p:grpSpPr bwMode="auto">
            <a:xfrm>
              <a:off x="2835" y="1071"/>
              <a:ext cx="1734" cy="786"/>
              <a:chOff x="2331" y="162"/>
              <a:chExt cx="4335" cy="1965"/>
            </a:xfrm>
          </p:grpSpPr>
          <p:sp>
            <p:nvSpPr>
              <p:cNvPr id="19473" name="Rectangle 6"/>
              <p:cNvSpPr>
                <a:spLocks noChangeArrowheads="1"/>
              </p:cNvSpPr>
              <p:nvPr/>
            </p:nvSpPr>
            <p:spPr bwMode="auto">
              <a:xfrm>
                <a:off x="2331" y="162"/>
                <a:ext cx="4335" cy="1965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it-IT" sz="4000">
                  <a:latin typeface="Lucida Calligraphy" pitchFamily="66" charset="0"/>
                </a:endParaRPr>
              </a:p>
            </p:txBody>
          </p:sp>
          <p:sp>
            <p:nvSpPr>
              <p:cNvPr id="19474" name="Rectangle 7"/>
              <p:cNvSpPr>
                <a:spLocks noChangeArrowheads="1"/>
              </p:cNvSpPr>
              <p:nvPr/>
            </p:nvSpPr>
            <p:spPr bwMode="auto">
              <a:xfrm>
                <a:off x="2733" y="479"/>
                <a:ext cx="3590" cy="1255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it-IT" sz="4000">
                  <a:latin typeface="Lucida Calligraphy" pitchFamily="66" charset="0"/>
                </a:endParaRPr>
              </a:p>
            </p:txBody>
          </p:sp>
        </p:grpSp>
        <p:sp>
          <p:nvSpPr>
            <p:cNvPr id="19467" name="Text Box 8"/>
            <p:cNvSpPr txBox="1">
              <a:spLocks noChangeArrowheads="1"/>
            </p:cNvSpPr>
            <p:nvPr/>
          </p:nvSpPr>
          <p:spPr bwMode="auto">
            <a:xfrm>
              <a:off x="3067" y="1391"/>
              <a:ext cx="38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440" rIns="19440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>
                  <a:latin typeface="Times New Roman" pitchFamily="18" charset="0"/>
                </a:rPr>
                <a:t>°Lia</a:t>
              </a:r>
              <a:endParaRPr lang="it-IT" altLang="it-IT" sz="4000">
                <a:latin typeface="Lucida Calligraphy" pitchFamily="66" charset="0"/>
              </a:endParaRPr>
            </a:p>
          </p:txBody>
        </p:sp>
        <p:sp>
          <p:nvSpPr>
            <p:cNvPr id="19468" name="Text Box 9"/>
            <p:cNvSpPr txBox="1">
              <a:spLocks noChangeArrowheads="1"/>
            </p:cNvSpPr>
            <p:nvPr/>
          </p:nvSpPr>
          <p:spPr bwMode="auto">
            <a:xfrm>
              <a:off x="3514" y="1458"/>
              <a:ext cx="38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440" rIns="19440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4000">
                <a:solidFill>
                  <a:schemeClr val="hlink"/>
                </a:solidFill>
                <a:latin typeface="Lucida Calligraphy" pitchFamily="66" charset="0"/>
              </a:endParaRPr>
            </a:p>
          </p:txBody>
        </p:sp>
        <p:sp>
          <p:nvSpPr>
            <p:cNvPr id="19469" name="Text Box 10"/>
            <p:cNvSpPr txBox="1">
              <a:spLocks noChangeArrowheads="1"/>
            </p:cNvSpPr>
            <p:nvPr/>
          </p:nvSpPr>
          <p:spPr bwMode="auto">
            <a:xfrm>
              <a:off x="3902" y="1313"/>
              <a:ext cx="51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440" rIns="19440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>
                  <a:latin typeface="Times New Roman" pitchFamily="18" charset="0"/>
                </a:rPr>
                <a:t>°mamma</a:t>
              </a:r>
              <a:endParaRPr lang="it-IT" altLang="it-IT" sz="4000">
                <a:latin typeface="Lucida Calligraphy" pitchFamily="66" charset="0"/>
              </a:endParaRPr>
            </a:p>
          </p:txBody>
        </p:sp>
        <p:sp>
          <p:nvSpPr>
            <p:cNvPr id="19470" name="Oval 11"/>
            <p:cNvSpPr>
              <a:spLocks noChangeArrowheads="1"/>
            </p:cNvSpPr>
            <p:nvPr/>
          </p:nvSpPr>
          <p:spPr bwMode="auto">
            <a:xfrm>
              <a:off x="3473" y="1298"/>
              <a:ext cx="924" cy="380"/>
            </a:xfrm>
            <a:prstGeom prst="ellips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it-IT" sz="4000">
                <a:latin typeface="Lucida Calligraphy" pitchFamily="66" charset="0"/>
              </a:endParaRPr>
            </a:p>
          </p:txBody>
        </p:sp>
        <p:sp>
          <p:nvSpPr>
            <p:cNvPr id="19471" name="Text Box 12"/>
            <p:cNvSpPr txBox="1">
              <a:spLocks noChangeArrowheads="1"/>
            </p:cNvSpPr>
            <p:nvPr/>
          </p:nvSpPr>
          <p:spPr bwMode="auto">
            <a:xfrm>
              <a:off x="3151" y="1217"/>
              <a:ext cx="47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440" rIns="19440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>
                  <a:latin typeface="Times New Roman" pitchFamily="18" charset="0"/>
                </a:rPr>
                <a:t>papà.</a:t>
              </a:r>
              <a:endParaRPr lang="it-IT" altLang="it-IT" sz="4000">
                <a:latin typeface="Lucida Calligraphy" pitchFamily="66" charset="0"/>
              </a:endParaRPr>
            </a:p>
          </p:txBody>
        </p:sp>
        <p:sp>
          <p:nvSpPr>
            <p:cNvPr id="19472" name="Line 13"/>
            <p:cNvSpPr>
              <a:spLocks noChangeShapeType="1"/>
            </p:cNvSpPr>
            <p:nvPr/>
          </p:nvSpPr>
          <p:spPr bwMode="auto">
            <a:xfrm>
              <a:off x="3393" y="1359"/>
              <a:ext cx="366" cy="10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9465" name="Text Box 16"/>
          <p:cNvSpPr txBox="1">
            <a:spLocks noChangeArrowheads="1"/>
          </p:cNvSpPr>
          <p:nvPr/>
        </p:nvSpPr>
        <p:spPr bwMode="auto">
          <a:xfrm>
            <a:off x="250825" y="908050"/>
            <a:ext cx="7850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867188"/>
      </p:ext>
    </p:extLst>
  </p:cSld>
  <p:clrMapOvr>
    <a:masterClrMapping/>
  </p:clrMapOvr>
  <p:transition spd="slow" advTm="9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endParaRPr lang="it-IT" altLang="it-IT"/>
          </a:p>
          <a:p>
            <a:pPr algn="l">
              <a:defRPr/>
            </a:pPr>
            <a:endParaRPr lang="it-IT" altLang="it-IT"/>
          </a:p>
        </p:txBody>
      </p:sp>
      <p:sp>
        <p:nvSpPr>
          <p:cNvPr id="10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28D02EE4-2D34-4F5C-83E1-9A0F6D34721D}" type="slidenum">
              <a:rPr lang="it-IT" altLang="it-IT"/>
              <a:pPr algn="ctr">
                <a:defRPr/>
              </a:pPr>
              <a:t>24</a:t>
            </a:fld>
            <a:endParaRPr lang="it-IT" altLang="it-IT"/>
          </a:p>
        </p:txBody>
      </p:sp>
      <p:sp>
        <p:nvSpPr>
          <p:cNvPr id="235522" name="AutoShape 2"/>
          <p:cNvSpPr>
            <a:spLocks noChangeArrowheads="1"/>
          </p:cNvSpPr>
          <p:nvPr/>
        </p:nvSpPr>
        <p:spPr bwMode="auto">
          <a:xfrm>
            <a:off x="2000250" y="381000"/>
            <a:ext cx="5143500" cy="1066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0080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it-IT" altLang="it-IT"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Indici cruciali</a:t>
            </a:r>
          </a:p>
        </p:txBody>
      </p:sp>
      <p:sp>
        <p:nvSpPr>
          <p:cNvPr id="235523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371600" y="1828800"/>
            <a:ext cx="6629400" cy="13970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rgbClr val="FFFFFF"/>
              </a:gs>
            </a:gsLst>
            <a:path path="rect">
              <a:fillToRect l="100000" t="100000"/>
            </a:path>
          </a:gradFill>
          <a:ln w="254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i="1">
              <a:solidFill>
                <a:srgbClr val="003399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i="1">
                <a:solidFill>
                  <a:srgbClr val="003399"/>
                </a:solidFill>
              </a:rPr>
              <a:t>Rappresentazione dei confini e delle appartenenze familiari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i="1">
              <a:solidFill>
                <a:srgbClr val="003399"/>
              </a:solidFill>
            </a:endParaRPr>
          </a:p>
        </p:txBody>
      </p:sp>
      <p:sp>
        <p:nvSpPr>
          <p:cNvPr id="235524" name="Rectangle 4"/>
          <p:cNvSpPr>
            <a:spLocks noChangeArrowheads="1"/>
          </p:cNvSpPr>
          <p:nvPr/>
        </p:nvSpPr>
        <p:spPr bwMode="auto">
          <a:xfrm>
            <a:off x="1371600" y="3389313"/>
            <a:ext cx="6629400" cy="1487487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rgbClr val="FFFFFF"/>
              </a:gs>
            </a:gsLst>
            <a:path path="rect">
              <a:fillToRect l="100000" t="100000"/>
            </a:path>
          </a:gradFill>
          <a:ln w="254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 i="1">
              <a:solidFill>
                <a:srgbClr val="003399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i="1">
                <a:solidFill>
                  <a:srgbClr val="003399"/>
                </a:solidFill>
              </a:rPr>
              <a:t>Possibilità di esplicitazione dell’elemento assente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i="1">
              <a:solidFill>
                <a:srgbClr val="003399"/>
              </a:solidFill>
            </a:endParaRPr>
          </a:p>
        </p:txBody>
      </p:sp>
      <p:sp>
        <p:nvSpPr>
          <p:cNvPr id="235525" name="AutoShape 5"/>
          <p:cNvSpPr>
            <a:spLocks noChangeArrowheads="1"/>
          </p:cNvSpPr>
          <p:nvPr/>
        </p:nvSpPr>
        <p:spPr bwMode="auto">
          <a:xfrm>
            <a:off x="381000" y="2381250"/>
            <a:ext cx="685800" cy="228600"/>
          </a:xfrm>
          <a:custGeom>
            <a:avLst/>
            <a:gdLst>
              <a:gd name="T0" fmla="*/ 16330613 w 21600"/>
              <a:gd name="T1" fmla="*/ 0 h 21600"/>
              <a:gd name="T2" fmla="*/ 0 w 21600"/>
              <a:gd name="T3" fmla="*/ 1209675 h 21600"/>
              <a:gd name="T4" fmla="*/ 16330613 w 21600"/>
              <a:gd name="T5" fmla="*/ 2419350 h 21600"/>
              <a:gd name="T6" fmla="*/ 21774150 w 21600"/>
              <a:gd name="T7" fmla="*/ 120967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35526" name="AutoShape 6"/>
          <p:cNvSpPr>
            <a:spLocks noChangeArrowheads="1"/>
          </p:cNvSpPr>
          <p:nvPr/>
        </p:nvSpPr>
        <p:spPr bwMode="auto">
          <a:xfrm>
            <a:off x="381000" y="3962400"/>
            <a:ext cx="685800" cy="228600"/>
          </a:xfrm>
          <a:custGeom>
            <a:avLst/>
            <a:gdLst>
              <a:gd name="T0" fmla="*/ 16330613 w 21600"/>
              <a:gd name="T1" fmla="*/ 0 h 21600"/>
              <a:gd name="T2" fmla="*/ 0 w 21600"/>
              <a:gd name="T3" fmla="*/ 1209675 h 21600"/>
              <a:gd name="T4" fmla="*/ 16330613 w 21600"/>
              <a:gd name="T5" fmla="*/ 2419350 h 21600"/>
              <a:gd name="T6" fmla="*/ 21774150 w 21600"/>
              <a:gd name="T7" fmla="*/ 120967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35527" name="Rectangle 7"/>
          <p:cNvSpPr>
            <a:spLocks noChangeArrowheads="1"/>
          </p:cNvSpPr>
          <p:nvPr/>
        </p:nvSpPr>
        <p:spPr bwMode="auto">
          <a:xfrm>
            <a:off x="1371600" y="5124450"/>
            <a:ext cx="6629400" cy="13970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rgbClr val="FFFFFF"/>
              </a:gs>
            </a:gsLst>
            <a:path path="rect">
              <a:fillToRect l="100000" t="100000"/>
            </a:path>
          </a:gradFill>
          <a:ln w="254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i="1">
              <a:solidFill>
                <a:srgbClr val="003399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i="1">
                <a:solidFill>
                  <a:srgbClr val="003399"/>
                </a:solidFill>
              </a:rPr>
              <a:t>Negoziazione relazionale (nel caso di somministrazione congiunta)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i="1">
              <a:solidFill>
                <a:srgbClr val="003399"/>
              </a:solidFill>
            </a:endParaRPr>
          </a:p>
        </p:txBody>
      </p:sp>
      <p:sp>
        <p:nvSpPr>
          <p:cNvPr id="235528" name="AutoShape 8"/>
          <p:cNvSpPr>
            <a:spLocks noChangeArrowheads="1"/>
          </p:cNvSpPr>
          <p:nvPr/>
        </p:nvSpPr>
        <p:spPr bwMode="auto">
          <a:xfrm>
            <a:off x="381000" y="5581650"/>
            <a:ext cx="685800" cy="228600"/>
          </a:xfrm>
          <a:custGeom>
            <a:avLst/>
            <a:gdLst>
              <a:gd name="T0" fmla="*/ 16330613 w 21600"/>
              <a:gd name="T1" fmla="*/ 0 h 21600"/>
              <a:gd name="T2" fmla="*/ 0 w 21600"/>
              <a:gd name="T3" fmla="*/ 1209675 h 21600"/>
              <a:gd name="T4" fmla="*/ 16330613 w 21600"/>
              <a:gd name="T5" fmla="*/ 2419350 h 21600"/>
              <a:gd name="T6" fmla="*/ 21774150 w 21600"/>
              <a:gd name="T7" fmla="*/ 120967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62802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35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23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235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2" grpId="0" animBg="1" autoUpdateAnimBg="0"/>
      <p:bldP spid="235523" grpId="0" animBg="1" autoUpdateAnimBg="0"/>
      <p:bldP spid="235524" grpId="0" animBg="1" autoUpdateAnimBg="0"/>
      <p:bldP spid="235525" grpId="0" animBg="1"/>
      <p:bldP spid="235526" grpId="0" animBg="1"/>
      <p:bldP spid="235527" grpId="0" animBg="1" autoUpdateAnimBg="0"/>
      <p:bldP spid="2355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endParaRPr lang="it-IT" altLang="it-IT"/>
          </a:p>
          <a:p>
            <a:pPr algn="l">
              <a:defRPr/>
            </a:pPr>
            <a:endParaRPr lang="it-IT" altLang="it-IT"/>
          </a:p>
        </p:txBody>
      </p:sp>
      <p:sp>
        <p:nvSpPr>
          <p:cNvPr id="10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99E42025-662F-4C2B-9CB4-AE95A1E6D6F1}" type="slidenum">
              <a:rPr lang="it-IT" altLang="it-IT"/>
              <a:pPr algn="ctr">
                <a:defRPr/>
              </a:pPr>
              <a:t>25</a:t>
            </a:fld>
            <a:endParaRPr lang="it-IT" altLang="it-IT"/>
          </a:p>
        </p:txBody>
      </p:sp>
      <p:sp>
        <p:nvSpPr>
          <p:cNvPr id="236546" name="AutoShape 2"/>
          <p:cNvSpPr>
            <a:spLocks noChangeArrowheads="1"/>
          </p:cNvSpPr>
          <p:nvPr/>
        </p:nvSpPr>
        <p:spPr bwMode="auto">
          <a:xfrm>
            <a:off x="914400" y="609600"/>
            <a:ext cx="7239000" cy="990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0080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it-IT" altLang="it-IT" sz="36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Criteri di lettura del test</a:t>
            </a:r>
          </a:p>
        </p:txBody>
      </p:sp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685800" y="1905000"/>
            <a:ext cx="777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Pct val="80000"/>
              <a:buFont typeface="Wingdings" pitchFamily="2" charset="2"/>
              <a:buChar char="Ø"/>
            </a:pPr>
            <a:r>
              <a:rPr lang="it-IT" altLang="it-IT"/>
              <a:t> Presenza dei poli del conflitto</a:t>
            </a:r>
          </a:p>
        </p:txBody>
      </p:sp>
      <p:sp>
        <p:nvSpPr>
          <p:cNvPr id="236549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5800" y="2514600"/>
            <a:ext cx="777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Pct val="80000"/>
              <a:buFont typeface="Wingdings" pitchFamily="2" charset="2"/>
              <a:buChar char="Ø"/>
            </a:pPr>
            <a:r>
              <a:rPr lang="it-IT" altLang="it-IT"/>
              <a:t> Modalità di doppia rappresentazione</a:t>
            </a:r>
          </a:p>
        </p:txBody>
      </p:sp>
      <p:sp>
        <p:nvSpPr>
          <p:cNvPr id="236550" name="Rectangle 6"/>
          <p:cNvSpPr>
            <a:spLocks noChangeArrowheads="1"/>
          </p:cNvSpPr>
          <p:nvPr/>
        </p:nvSpPr>
        <p:spPr bwMode="auto">
          <a:xfrm>
            <a:off x="685800" y="3124200"/>
            <a:ext cx="777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Pct val="80000"/>
              <a:buFont typeface="Wingdings" pitchFamily="2" charset="2"/>
              <a:buChar char="Ø"/>
            </a:pPr>
            <a:r>
              <a:rPr lang="it-IT" altLang="it-IT"/>
              <a:t> Modalità di evitamento del conflitto</a:t>
            </a:r>
          </a:p>
        </p:txBody>
      </p:sp>
      <p:sp>
        <p:nvSpPr>
          <p:cNvPr id="236551" name="Rectangl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84213" y="4437063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Pct val="80000"/>
              <a:buFont typeface="Wingdings" pitchFamily="2" charset="2"/>
              <a:buChar char="Ø"/>
            </a:pPr>
            <a:r>
              <a:rPr lang="it-IT" altLang="it-IT"/>
              <a:t> Distorsione tra disegno individuale e     disegno congiunto</a:t>
            </a:r>
          </a:p>
        </p:txBody>
      </p:sp>
      <p:sp>
        <p:nvSpPr>
          <p:cNvPr id="236552" name="Rectangl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84213" y="3789363"/>
            <a:ext cx="7772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Pct val="80000"/>
              <a:buFont typeface="Wingdings" pitchFamily="2" charset="2"/>
              <a:buChar char="Ø"/>
            </a:pPr>
            <a:r>
              <a:rPr lang="it-IT" altLang="it-IT"/>
              <a:t> Confronto tra diverse versioni</a:t>
            </a:r>
          </a:p>
        </p:txBody>
      </p:sp>
      <p:sp>
        <p:nvSpPr>
          <p:cNvPr id="236553" name="Rectangl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84213" y="5589588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Pct val="80000"/>
              <a:buFont typeface="Wingdings" pitchFamily="2" charset="2"/>
              <a:buChar char="Ø"/>
            </a:pPr>
            <a:r>
              <a:rPr lang="it-IT" altLang="it-IT"/>
              <a:t> Congruenza/incongruenza tra diversi livelli di analisi</a:t>
            </a:r>
          </a:p>
        </p:txBody>
      </p:sp>
    </p:spTree>
    <p:extLst>
      <p:ext uri="{BB962C8B-B14F-4D97-AF65-F5344CB8AC3E}">
        <p14:creationId xmlns:p14="http://schemas.microsoft.com/office/powerpoint/2010/main" val="22297253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6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6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6" grpId="0" animBg="1" autoUpdateAnimBg="0"/>
      <p:bldP spid="236548" grpId="0" autoUpdateAnimBg="0"/>
      <p:bldP spid="236549" grpId="0" autoUpdateAnimBg="0"/>
      <p:bldP spid="236550" grpId="0" autoUpdateAnimBg="0"/>
      <p:bldP spid="236551" grpId="0" autoUpdateAnimBg="0"/>
      <p:bldP spid="236552" grpId="0" autoUpdateAnimBg="0"/>
      <p:bldP spid="236553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endParaRPr lang="it-IT" altLang="it-IT"/>
          </a:p>
          <a:p>
            <a:pPr algn="l">
              <a:defRPr/>
            </a:pPr>
            <a:endParaRPr lang="it-IT" altLang="it-IT"/>
          </a:p>
        </p:txBody>
      </p:sp>
      <p:sp>
        <p:nvSpPr>
          <p:cNvPr id="4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D204A573-DCFC-4293-BACE-5EBEEE713AA1}" type="slidenum">
              <a:rPr lang="it-IT" altLang="it-IT"/>
              <a:pPr algn="ctr">
                <a:defRPr/>
              </a:pPr>
              <a:t>26</a:t>
            </a:fld>
            <a:endParaRPr lang="it-IT" altLang="it-IT"/>
          </a:p>
        </p:txBody>
      </p:sp>
      <p:pic>
        <p:nvPicPr>
          <p:cNvPr id="32772" name="Picture 2" descr="891B64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8424862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334562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endParaRPr lang="it-IT" altLang="it-IT"/>
          </a:p>
          <a:p>
            <a:pPr algn="l">
              <a:defRPr/>
            </a:pPr>
            <a:endParaRPr lang="it-IT" altLang="it-IT"/>
          </a:p>
        </p:txBody>
      </p:sp>
      <p:sp>
        <p:nvSpPr>
          <p:cNvPr id="4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C9DBD6A4-180E-4E15-A345-A28B9512DB8D}" type="slidenum">
              <a:rPr lang="it-IT" altLang="it-IT"/>
              <a:pPr algn="ctr">
                <a:defRPr/>
              </a:pPr>
              <a:t>27</a:t>
            </a:fld>
            <a:endParaRPr lang="it-IT" altLang="it-IT"/>
          </a:p>
        </p:txBody>
      </p:sp>
      <p:pic>
        <p:nvPicPr>
          <p:cNvPr id="34820" name="Picture 2" descr="35EA3F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8748713" cy="512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692967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6060" y="1321138"/>
            <a:ext cx="6001940" cy="1108928"/>
          </a:xfrm>
        </p:spPr>
        <p:txBody>
          <a:bodyPr>
            <a:noAutofit/>
          </a:bodyPr>
          <a:lstStyle/>
          <a:p>
            <a:br>
              <a:rPr lang="it-IT" dirty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Scuola dell’infanzia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4294967295"/>
          </p:nvPr>
        </p:nvSpPr>
        <p:spPr>
          <a:xfrm>
            <a:off x="423707" y="2586660"/>
            <a:ext cx="5991032" cy="3670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100" dirty="0"/>
              <a:t>Rilevare già a 4 e poi a 5 anni bisogni, per poter attivare interventi di potenziamento cognitivo (NO ANTICIPO DEI CONTENUTI SCOLASTICI).</a:t>
            </a:r>
          </a:p>
          <a:p>
            <a:pPr marL="0" indent="0">
              <a:buNone/>
            </a:pPr>
            <a:r>
              <a:rPr lang="it-IT" sz="2100" dirty="0"/>
              <a:t>(</a:t>
            </a:r>
            <a:r>
              <a:rPr lang="it-IT" sz="2100" dirty="0" err="1"/>
              <a:t>Wall-Wieler</a:t>
            </a:r>
            <a:r>
              <a:rPr lang="it-IT" sz="2100" dirty="0"/>
              <a:t> et </a:t>
            </a:r>
            <a:r>
              <a:rPr lang="it-IT" sz="2100" dirty="0" err="1"/>
              <a:t>alii</a:t>
            </a:r>
            <a:r>
              <a:rPr lang="it-IT" sz="2100" dirty="0"/>
              <a:t>, 2018). </a:t>
            </a:r>
          </a:p>
          <a:p>
            <a:endParaRPr lang="it-IT" sz="2625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t-IT" sz="2625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259" y="1466710"/>
            <a:ext cx="1857375" cy="138588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8473" y="4421902"/>
            <a:ext cx="1814513" cy="142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2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6060" y="1321138"/>
            <a:ext cx="6001940" cy="1108928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Scuola dell’infanzia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4294967295"/>
          </p:nvPr>
        </p:nvSpPr>
        <p:spPr>
          <a:xfrm>
            <a:off x="423707" y="2586660"/>
            <a:ext cx="5991032" cy="3670486"/>
          </a:xfrm>
        </p:spPr>
        <p:txBody>
          <a:bodyPr>
            <a:normAutofit/>
          </a:bodyPr>
          <a:lstStyle/>
          <a:p>
            <a:pPr lvl="1"/>
            <a:r>
              <a:rPr lang="it-IT" sz="2100" dirty="0"/>
              <a:t>Attività </a:t>
            </a:r>
            <a:r>
              <a:rPr lang="it-IT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ludiche mirate</a:t>
            </a:r>
            <a:r>
              <a:rPr lang="it-IT" sz="2100" dirty="0"/>
              <a:t>, anche con strumenti multimediali, per stimolare la </a:t>
            </a:r>
            <a:r>
              <a:rPr lang="it-IT" sz="2100" b="1" dirty="0"/>
              <a:t>comprensione</a:t>
            </a:r>
            <a:r>
              <a:rPr lang="it-IT" sz="2100" dirty="0"/>
              <a:t> (es. concetti di quantità, spazio-temporali, </a:t>
            </a:r>
            <a:r>
              <a:rPr lang="it-IT" sz="2100" b="1" dirty="0"/>
              <a:t>eduzione di relazioni semplici</a:t>
            </a:r>
            <a:r>
              <a:rPr lang="it-IT" sz="2100" dirty="0"/>
              <a:t>, </a:t>
            </a:r>
            <a:r>
              <a:rPr lang="it-IT" sz="2100" b="1" dirty="0"/>
              <a:t>ordinamento</a:t>
            </a:r>
            <a:r>
              <a:rPr lang="it-IT" sz="2100" dirty="0"/>
              <a:t>, classificazione…), la </a:t>
            </a:r>
            <a:r>
              <a:rPr lang="it-IT" sz="2100" b="1" dirty="0"/>
              <a:t>memoria</a:t>
            </a:r>
            <a:r>
              <a:rPr lang="it-IT" sz="2100" dirty="0"/>
              <a:t>, il </a:t>
            </a:r>
            <a:r>
              <a:rPr lang="it-IT" sz="2100" b="1" dirty="0"/>
              <a:t>ragionamento</a:t>
            </a:r>
            <a:r>
              <a:rPr lang="it-IT" sz="2100" dirty="0"/>
              <a:t>, la </a:t>
            </a:r>
            <a:r>
              <a:rPr lang="it-IT" sz="2100" b="1" dirty="0"/>
              <a:t>capacità critica</a:t>
            </a:r>
            <a:r>
              <a:rPr lang="it-IT" sz="2100" dirty="0"/>
              <a:t> e la </a:t>
            </a:r>
            <a:r>
              <a:rPr lang="it-IT" sz="2100" b="1" dirty="0"/>
              <a:t>creatività</a:t>
            </a:r>
            <a:r>
              <a:rPr lang="it-IT" sz="2100" dirty="0"/>
              <a:t>. </a:t>
            </a:r>
          </a:p>
          <a:p>
            <a:pPr lvl="1"/>
            <a:endParaRPr lang="it-IT" sz="2100" dirty="0"/>
          </a:p>
          <a:p>
            <a:pPr lvl="1"/>
            <a:r>
              <a:rPr lang="it-IT" sz="2100" dirty="0"/>
              <a:t>Promuovere il </a:t>
            </a:r>
            <a:r>
              <a:rPr lang="it-IT" sz="2100" b="1" dirty="0">
                <a:solidFill>
                  <a:srgbClr val="FF0000"/>
                </a:solidFill>
              </a:rPr>
              <a:t>gioco simbolico</a:t>
            </a:r>
            <a:r>
              <a:rPr lang="it-IT" sz="2100" dirty="0">
                <a:solidFill>
                  <a:schemeClr val="bg1"/>
                </a:solidFill>
              </a:rPr>
              <a:t>. 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823" y="1737122"/>
            <a:ext cx="1850231" cy="138588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262" y="4874309"/>
            <a:ext cx="2471738" cy="103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5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t-IT" altLang="it-IT"/>
          </a:p>
        </p:txBody>
      </p:sp>
      <p:pic>
        <p:nvPicPr>
          <p:cNvPr id="4099" name="Picture 2" descr="C:\Users\fermani\Desktop\psicologia sociale  e della famiglia_2016-17\scuola adozione_FO\IMG_34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692150"/>
            <a:ext cx="4197350" cy="559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fermani\Desktop\psicologia sociale  e della famiglia_2016-17\scuola adozione_FO\IMG_34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92696"/>
            <a:ext cx="4197350" cy="55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0572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6059" y="1095326"/>
            <a:ext cx="7429499" cy="1108928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Scuola primaria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4294967295"/>
          </p:nvPr>
        </p:nvSpPr>
        <p:spPr>
          <a:xfrm>
            <a:off x="856060" y="2062033"/>
            <a:ext cx="7429499" cy="4107608"/>
          </a:xfrm>
        </p:spPr>
        <p:txBody>
          <a:bodyPr>
            <a:normAutofit/>
          </a:bodyPr>
          <a:lstStyle/>
          <a:p>
            <a:r>
              <a:rPr lang="it-IT" sz="1650" dirty="0"/>
              <a:t>Concordare un </a:t>
            </a:r>
            <a:r>
              <a:rPr lang="it-IT" sz="1650" b="1" dirty="0"/>
              <a:t>piano di recupero progressivo</a:t>
            </a:r>
            <a:r>
              <a:rPr lang="it-IT" sz="1650" dirty="0"/>
              <a:t> </a:t>
            </a:r>
          </a:p>
          <a:p>
            <a:endParaRPr lang="it-IT" sz="1650" dirty="0"/>
          </a:p>
          <a:p>
            <a:r>
              <a:rPr lang="it-IT" sz="1650" dirty="0"/>
              <a:t>Acquisizione e </a:t>
            </a:r>
            <a:r>
              <a:rPr lang="it-IT" sz="1650" b="1" dirty="0"/>
              <a:t>consolidamento delle conoscenze di base di lingua e matematica</a:t>
            </a:r>
            <a:r>
              <a:rPr lang="it-IT" sz="1650" dirty="0"/>
              <a:t> (</a:t>
            </a:r>
            <a:r>
              <a:rPr lang="it-IT" sz="1650" dirty="0" err="1"/>
              <a:t>Tordon</a:t>
            </a:r>
            <a:r>
              <a:rPr lang="it-IT" sz="1650" dirty="0"/>
              <a:t> et al, 2014). </a:t>
            </a:r>
          </a:p>
          <a:p>
            <a:endParaRPr lang="it-IT" sz="1650" dirty="0"/>
          </a:p>
          <a:p>
            <a:r>
              <a:rPr lang="it-IT" sz="1650" dirty="0"/>
              <a:t>Dotarsi di </a:t>
            </a:r>
            <a:r>
              <a:rPr lang="it-IT" sz="1650" b="1" dirty="0"/>
              <a:t>strumenti multimediali</a:t>
            </a:r>
            <a:r>
              <a:rPr lang="it-IT" sz="1650" dirty="0"/>
              <a:t>, come software didattici o applicazioni educative (Leone, Weinberg, 2010)</a:t>
            </a:r>
          </a:p>
          <a:p>
            <a:endParaRPr lang="it-IT" sz="1650" dirty="0"/>
          </a:p>
          <a:p>
            <a:r>
              <a:rPr lang="it-IT" sz="1650" dirty="0"/>
              <a:t>Attivazione dei diversi </a:t>
            </a:r>
            <a:r>
              <a:rPr lang="it-IT" sz="1650" b="1" dirty="0"/>
              <a:t>processi cognitivi</a:t>
            </a:r>
            <a:r>
              <a:rPr lang="it-IT" sz="1650" dirty="0"/>
              <a:t> e non l’apprendimento meccanico.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530" y="996137"/>
            <a:ext cx="1964531" cy="130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80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Scuola primaria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4294967295"/>
          </p:nvPr>
        </p:nvSpPr>
        <p:spPr>
          <a:xfrm>
            <a:off x="472092" y="2169802"/>
            <a:ext cx="7429499" cy="3830948"/>
          </a:xfrm>
        </p:spPr>
        <p:txBody>
          <a:bodyPr>
            <a:normAutofit fontScale="47500" lnSpcReduction="20000"/>
          </a:bodyPr>
          <a:lstStyle/>
          <a:p>
            <a:r>
              <a:rPr lang="it-IT" dirty="0"/>
              <a:t>Tutti i riferimenti alla “</a:t>
            </a:r>
            <a:r>
              <a:rPr lang="it-IT" b="1" dirty="0"/>
              <a:t>storia personale</a:t>
            </a:r>
            <a:r>
              <a:rPr lang="it-IT" dirty="0"/>
              <a:t>” (es. classe seconda) richiedono particolare attenzione e un accordo previo con chi si occupa del minore. 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Impiego di </a:t>
            </a:r>
            <a:r>
              <a:rPr lang="it-IT" b="1" dirty="0"/>
              <a:t>strategie didattiche innovative</a:t>
            </a:r>
            <a:r>
              <a:rPr lang="it-IT" dirty="0"/>
              <a:t>, attente ai tempi di attenzione limitati, con moduli più brevi. </a:t>
            </a:r>
            <a:r>
              <a:rPr lang="it-IT" b="1" dirty="0"/>
              <a:t>Insegnare come stare attenti.</a:t>
            </a:r>
          </a:p>
          <a:p>
            <a:endParaRPr lang="it-IT" dirty="0"/>
          </a:p>
          <a:p>
            <a:r>
              <a:rPr lang="it-IT" dirty="0"/>
              <a:t>Moduli di didattica attiva capaci di far svolgere agli studenti </a:t>
            </a:r>
            <a:r>
              <a:rPr lang="it-IT" b="1" dirty="0"/>
              <a:t>esperienze autentiche, di ricerca e </a:t>
            </a:r>
            <a:r>
              <a:rPr lang="it-IT" b="1" dirty="0" err="1"/>
              <a:t>problem-solving</a:t>
            </a:r>
            <a:r>
              <a:rPr lang="it-IT" b="1" dirty="0"/>
              <a:t> </a:t>
            </a:r>
            <a:r>
              <a:rPr lang="it-IT" dirty="0"/>
              <a:t>complesso, per favorire il coinvolgimento. </a:t>
            </a:r>
          </a:p>
          <a:p>
            <a:endParaRPr lang="it-IT" dirty="0"/>
          </a:p>
          <a:p>
            <a:r>
              <a:rPr lang="it-IT" dirty="0"/>
              <a:t>Strategie di </a:t>
            </a:r>
            <a:r>
              <a:rPr lang="it-IT" b="1" dirty="0"/>
              <a:t>controllo cognitivo delle emozioni </a:t>
            </a:r>
            <a:r>
              <a:rPr lang="it-IT" dirty="0"/>
              <a:t>(es. Educazione razionale emotiva, M. Di Pietro, 2016; Percorsi di educazione delle emozioni) e strategie per la gestione dei conflitti (es. D. Novara, 2011).  </a:t>
            </a:r>
          </a:p>
          <a:p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160" y="1235678"/>
            <a:ext cx="1537734" cy="101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82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z="2400" dirty="0"/>
              <a:t>ABBANDONO COME ATTO D’AMORE</a:t>
            </a:r>
            <a:br>
              <a:rPr lang="it-IT" altLang="it-IT" sz="2400" dirty="0"/>
            </a:br>
            <a:endParaRPr lang="it-IT" altLang="it-IT" sz="2400" dirty="0"/>
          </a:p>
        </p:txBody>
      </p:sp>
      <p:sp>
        <p:nvSpPr>
          <p:cNvPr id="14339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altLang="it-IT" sz="2200" dirty="0">
                <a:latin typeface="+mj-lt"/>
              </a:rPr>
              <a:t>Al bambino va comunicato che non è sua responsabilità</a:t>
            </a:r>
          </a:p>
          <a:p>
            <a:r>
              <a:rPr lang="it-IT" altLang="it-IT" sz="2200" dirty="0">
                <a:latin typeface="+mj-lt"/>
              </a:rPr>
              <a:t>Al bambino va comunicato che il passato non tornerà che i genitori ora ci sono e non lo lasceranno</a:t>
            </a:r>
          </a:p>
          <a:p>
            <a:r>
              <a:rPr lang="it-IT" altLang="it-IT" sz="2200" dirty="0">
                <a:latin typeface="+mj-lt"/>
              </a:rPr>
              <a:t>All’adolescente va fatto comprendere che il suo dolore per l’abbandono è comunque determinato dall’amore e che questo amore per una perdita può essere convogliato sulle nuove figure genitoriali</a:t>
            </a:r>
          </a:p>
          <a:p>
            <a:endParaRPr lang="it-IT" altLang="it-IT" sz="2200" dirty="0">
              <a:latin typeface="+mj-lt"/>
            </a:endParaRPr>
          </a:p>
          <a:p>
            <a:r>
              <a:rPr lang="it-IT" altLang="it-IT" sz="2200" dirty="0">
                <a:latin typeface="+mj-lt"/>
              </a:rPr>
              <a:t>NON ESISTE CAMBIAMENTO POSITIVO SE NON SI PARTE DA UNO STATO DI BENESSERE SEPPUR MINIMO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4218867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649287"/>
          </a:xfrm>
        </p:spPr>
        <p:txBody>
          <a:bodyPr>
            <a:normAutofit fontScale="90000"/>
          </a:bodyPr>
          <a:lstStyle/>
          <a:p>
            <a:r>
              <a:rPr lang="it-IT" altLang="it-IT" dirty="0"/>
              <a:t>                   Cosa dire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388" y="836613"/>
            <a:ext cx="8713787" cy="5761037"/>
          </a:xfrm>
        </p:spPr>
        <p:txBody>
          <a:bodyPr/>
          <a:lstStyle/>
          <a:p>
            <a:pPr>
              <a:defRPr/>
            </a:pPr>
            <a:r>
              <a:rPr lang="it-IT" sz="2800" dirty="0"/>
              <a:t>Essere figli per adozione è naturale come esserlo per generazione</a:t>
            </a:r>
          </a:p>
          <a:p>
            <a:pPr>
              <a:defRPr/>
            </a:pPr>
            <a:r>
              <a:rPr lang="it-IT" sz="2800" dirty="0"/>
              <a:t>La genitorialità non è atto alla nascita ma processo longitudinale</a:t>
            </a:r>
          </a:p>
          <a:p>
            <a:pPr>
              <a:defRPr/>
            </a:pPr>
            <a:r>
              <a:rPr lang="it-IT" sz="2800" dirty="0"/>
              <a:t>Siamo tutti genitori adottivi (genitore è chi cresce ed educa…chi riconosce come tale il proprio figlio) e figli adottivi (anche i figli biologici debbono accettare i propri genitori)</a:t>
            </a:r>
          </a:p>
          <a:p>
            <a:pPr>
              <a:defRPr/>
            </a:pPr>
            <a:r>
              <a:rPr lang="it-IT" sz="2800" dirty="0"/>
              <a:t>Non tutti i poveri abbandonano i propri figli</a:t>
            </a:r>
          </a:p>
          <a:p>
            <a:pPr marL="0" indent="0">
              <a:buFontTx/>
              <a:buNone/>
              <a:defRPr/>
            </a:pPr>
            <a:r>
              <a:rPr lang="it-IT" sz="2800" dirty="0"/>
              <a:t>NON TUTTI I GRANDI CHE METTONO AL MONDO I B. SANNO COSA FARE CON I LORO PICCOLI </a:t>
            </a:r>
          </a:p>
        </p:txBody>
      </p:sp>
    </p:spTree>
    <p:extLst>
      <p:ext uri="{BB962C8B-B14F-4D97-AF65-F5344CB8AC3E}">
        <p14:creationId xmlns:p14="http://schemas.microsoft.com/office/powerpoint/2010/main" val="4718405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1302707"/>
            <a:ext cx="7772400" cy="4759890"/>
          </a:xfrm>
        </p:spPr>
        <p:txBody>
          <a:bodyPr>
            <a:normAutofit fontScale="85000" lnSpcReduction="10000"/>
          </a:bodyPr>
          <a:lstStyle/>
          <a:p>
            <a:endParaRPr lang="it-IT" sz="2400" b="1" dirty="0">
              <a:solidFill>
                <a:srgbClr val="FF0000"/>
              </a:solidFill>
              <a:latin typeface="+mj-lt"/>
            </a:endParaRPr>
          </a:p>
          <a:p>
            <a:r>
              <a:rPr lang="it-IT" sz="2400" b="1" dirty="0">
                <a:solidFill>
                  <a:srgbClr val="FF0000"/>
                </a:solidFill>
                <a:latin typeface="+mj-lt"/>
              </a:rPr>
              <a:t>STRATEGIE…IL BAMBINO VA SOSTENUTO, ALLEGGERITO, ACCOMPAGNATO</a:t>
            </a:r>
          </a:p>
          <a:p>
            <a:r>
              <a:rPr lang="it-IT" dirty="0">
                <a:solidFill>
                  <a:schemeClr val="tx1"/>
                </a:solidFill>
                <a:latin typeface="+mj-lt"/>
              </a:rPr>
              <a:t>NO ALLA PRESENTAZIONE DI TUTTI E 4 I CODICI</a:t>
            </a:r>
          </a:p>
          <a:p>
            <a:r>
              <a:rPr lang="it-IT" dirty="0">
                <a:solidFill>
                  <a:schemeClr val="tx1"/>
                </a:solidFill>
                <a:latin typeface="+mj-lt"/>
              </a:rPr>
              <a:t>COMPITI A CASA LIMITATI</a:t>
            </a:r>
          </a:p>
          <a:p>
            <a:r>
              <a:rPr lang="it-IT" dirty="0">
                <a:solidFill>
                  <a:schemeClr val="tx1"/>
                </a:solidFill>
                <a:latin typeface="+mj-lt"/>
              </a:rPr>
              <a:t>CONSULTARSI SULL’OPPORTUNITA’ DI PRESENTARE ANCHE UNA LINGUA COME L’INGLESE</a:t>
            </a:r>
          </a:p>
          <a:p>
            <a:r>
              <a:rPr lang="it-IT" dirty="0">
                <a:solidFill>
                  <a:schemeClr val="tx1"/>
                </a:solidFill>
                <a:latin typeface="+mj-lt"/>
              </a:rPr>
              <a:t>CONSEGNE BREVI E SEMPLICI, RIPETUTE, SCRITTE ALLA LAVAGNA O SU FOGLIO</a:t>
            </a:r>
          </a:p>
          <a:p>
            <a:r>
              <a:rPr lang="it-IT" dirty="0">
                <a:solidFill>
                  <a:schemeClr val="tx1"/>
                </a:solidFill>
                <a:latin typeface="+mj-lt"/>
              </a:rPr>
              <a:t>FRAMMENTARE IN PICCOLE UNITA’ LE INFORMAZIONI</a:t>
            </a:r>
          </a:p>
          <a:p>
            <a:r>
              <a:rPr lang="it-IT" dirty="0">
                <a:solidFill>
                  <a:schemeClr val="tx1"/>
                </a:solidFill>
                <a:latin typeface="+mj-lt"/>
              </a:rPr>
              <a:t>NON FAR COPIARE LUNGHI TESTI ALLA LAVAGNA, POCHE PAROLE PER VOLTA (3) E RIPETUTE</a:t>
            </a:r>
          </a:p>
          <a:p>
            <a:r>
              <a:rPr lang="it-IT" dirty="0">
                <a:solidFill>
                  <a:schemeClr val="tx1"/>
                </a:solidFill>
                <a:latin typeface="+mj-lt"/>
              </a:rPr>
              <a:t>NON SOVRACCARICARE LA MEMORIA DI LAVORO PERMETTENDO DI FISSARE CALCOLI INTERMEDI - NO ALLA COMPLESSITA’…cambio di penna </a:t>
            </a:r>
            <a:r>
              <a:rPr lang="it-IT" dirty="0" err="1">
                <a:solidFill>
                  <a:schemeClr val="tx1"/>
                </a:solidFill>
                <a:latin typeface="+mj-lt"/>
              </a:rPr>
              <a:t>ecc</a:t>
            </a:r>
            <a:r>
              <a:rPr lang="it-IT" dirty="0">
                <a:solidFill>
                  <a:schemeClr val="tx1"/>
                </a:solidFill>
                <a:latin typeface="+mj-lt"/>
              </a:rPr>
              <a:t>…</a:t>
            </a:r>
          </a:p>
          <a:p>
            <a:r>
              <a:rPr lang="it-IT" dirty="0">
                <a:solidFill>
                  <a:schemeClr val="tx1"/>
                </a:solidFill>
                <a:latin typeface="+mj-lt"/>
              </a:rPr>
              <a:t>PERMETTERE LA CONSULTAZIONE DI APPUNTI DURANTE I COMPITI E LE INTERROGAZIONI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(</a:t>
            </a:r>
            <a:r>
              <a:rPr lang="it-IT" i="0" dirty="0">
                <a:solidFill>
                  <a:schemeClr val="tx1"/>
                </a:solidFill>
              </a:rPr>
              <a:t>Guerrieri, Nobile, </a:t>
            </a:r>
            <a:r>
              <a:rPr lang="it-IT" dirty="0">
                <a:solidFill>
                  <a:schemeClr val="tx1"/>
                </a:solidFill>
              </a:rPr>
              <a:t>Una scuola aperta all’adozione, 2016)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54597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331374"/>
            <a:ext cx="9144000" cy="488190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Scuola secondaria di primo grado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4294967295"/>
          </p:nvPr>
        </p:nvSpPr>
        <p:spPr>
          <a:xfrm>
            <a:off x="203200" y="2004291"/>
            <a:ext cx="8497455" cy="4836926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/>
              <a:t>Consolidamento delle conoscenze di base di lingua e matematica</a:t>
            </a:r>
            <a:endParaRPr lang="it-IT" dirty="0"/>
          </a:p>
          <a:p>
            <a:r>
              <a:rPr lang="it-IT" dirty="0"/>
              <a:t>Incoraggiare il </a:t>
            </a:r>
            <a:r>
              <a:rPr lang="it-IT" b="1" dirty="0"/>
              <a:t>senso di appartenenza.</a:t>
            </a:r>
            <a:endParaRPr lang="it-IT" dirty="0"/>
          </a:p>
          <a:p>
            <a:endParaRPr lang="it-IT" b="1" dirty="0"/>
          </a:p>
          <a:p>
            <a:r>
              <a:rPr lang="it-IT" b="1" dirty="0"/>
              <a:t>Sviluppo delle strategie di studio</a:t>
            </a:r>
            <a:r>
              <a:rPr lang="it-IT" dirty="0"/>
              <a:t> (organizzazione del tempo e dei materiali, utilizzo di schemi e mappe concettuali-</a:t>
            </a:r>
            <a:r>
              <a:rPr lang="it-IT" b="1" i="1" dirty="0" err="1"/>
              <a:t>mental</a:t>
            </a:r>
            <a:r>
              <a:rPr lang="it-IT" b="1" i="1" dirty="0"/>
              <a:t> </a:t>
            </a:r>
            <a:r>
              <a:rPr lang="it-IT" b="1" i="1" dirty="0" err="1"/>
              <a:t>imagery</a:t>
            </a:r>
            <a:r>
              <a:rPr lang="it-IT" b="1" dirty="0"/>
              <a:t>, Di Nuovo, 2018)</a:t>
            </a:r>
            <a:r>
              <a:rPr lang="it-IT" dirty="0"/>
              <a:t>. </a:t>
            </a:r>
          </a:p>
          <a:p>
            <a:endParaRPr lang="it-IT" b="1" i="1" dirty="0"/>
          </a:p>
          <a:p>
            <a:r>
              <a:rPr lang="it-IT" b="1" i="1" dirty="0"/>
              <a:t>Mentore</a:t>
            </a:r>
            <a:r>
              <a:rPr lang="it-IT" i="1" dirty="0"/>
              <a:t> (Leone, Weinberg, 2010)</a:t>
            </a:r>
            <a:r>
              <a:rPr lang="it-IT" dirty="0"/>
              <a:t>. 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44819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Scuola secondaria </a:t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di primo grado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4294967295"/>
          </p:nvPr>
        </p:nvSpPr>
        <p:spPr>
          <a:xfrm>
            <a:off x="722245" y="2175534"/>
            <a:ext cx="7429499" cy="4212772"/>
          </a:xfrm>
        </p:spPr>
        <p:txBody>
          <a:bodyPr>
            <a:normAutofit fontScale="77500" lnSpcReduction="20000"/>
          </a:bodyPr>
          <a:lstStyle/>
          <a:p>
            <a:endParaRPr lang="it-IT" dirty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/>
              <a:t>Pratiche di </a:t>
            </a:r>
            <a:r>
              <a:rPr lang="it-IT" b="1" dirty="0"/>
              <a:t>valutazione formativa</a:t>
            </a:r>
            <a:r>
              <a:rPr lang="it-IT" dirty="0"/>
              <a:t>, che consentano di fornire agli allievi feedback significativi sui processi attivati e sui prodotti conseguiti, anche con forme di autovalutazione e di valutazione tra pari (che scoraggiano l’attribuzione causale esterna).</a:t>
            </a:r>
          </a:p>
          <a:p>
            <a:endParaRPr lang="it-IT" dirty="0"/>
          </a:p>
          <a:p>
            <a:r>
              <a:rPr lang="it-IT" dirty="0"/>
              <a:t>Interventi precoci di </a:t>
            </a:r>
            <a:r>
              <a:rPr lang="it-IT" b="1" dirty="0"/>
              <a:t>orientamento </a:t>
            </a:r>
            <a:r>
              <a:rPr lang="it-IT" dirty="0"/>
              <a:t>che vadano nella direzione di formare le capacità decisionali dell’individuo. 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892" y="1457325"/>
            <a:ext cx="21431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333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altLang="it-IT" sz="2400" dirty="0"/>
              <a:t>Dialogo continuo con le famiglie</a:t>
            </a:r>
            <a:br>
              <a:rPr lang="it-IT" altLang="it-IT" sz="2400" dirty="0"/>
            </a:br>
            <a:r>
              <a:rPr lang="it-IT" altLang="it-IT" sz="2400" dirty="0"/>
              <a:t>il valore della storia personale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t-IT" dirty="0"/>
              <a:t>Difendete la privacy dei vostri alunni</a:t>
            </a:r>
          </a:p>
          <a:p>
            <a:pPr marL="0" indent="0">
              <a:buFontTx/>
              <a:buNone/>
              <a:defRPr/>
            </a:pPr>
            <a:r>
              <a:rPr lang="it-IT" sz="1600" dirty="0">
                <a:hlinkClick r:id="rId2"/>
              </a:rPr>
              <a:t>www.familyhelper.net</a:t>
            </a:r>
            <a:endParaRPr lang="it-IT" sz="2476" dirty="0"/>
          </a:p>
          <a:p>
            <a:pPr>
              <a:defRPr/>
            </a:pPr>
            <a:r>
              <a:rPr lang="it-IT" sz="1400" dirty="0"/>
              <a:t>Disegnatevi quando eravate piccini ed come siete ora</a:t>
            </a:r>
          </a:p>
          <a:p>
            <a:pPr>
              <a:defRPr/>
            </a:pPr>
            <a:r>
              <a:rPr lang="it-IT" sz="1400" dirty="0"/>
              <a:t>Raccogliete immagini sui giornali di bambini, adolescenti, adulti e anziani</a:t>
            </a:r>
          </a:p>
          <a:p>
            <a:pPr>
              <a:defRPr/>
            </a:pPr>
            <a:r>
              <a:rPr lang="it-IT" sz="1400" dirty="0"/>
              <a:t>Racconta tre eventi passati della tua vita da quando eravate più piccoli ad ora</a:t>
            </a:r>
          </a:p>
          <a:p>
            <a:pPr>
              <a:defRPr/>
            </a:pPr>
            <a:r>
              <a:rPr lang="it-IT" sz="1400" dirty="0"/>
              <a:t>Fai finta di essere un personaggio storico/delle favole e racconta la sua vita da quando era piccolo</a:t>
            </a:r>
          </a:p>
          <a:p>
            <a:pPr>
              <a:defRPr/>
            </a:pPr>
            <a:r>
              <a:rPr lang="it-IT" sz="1400" dirty="0"/>
              <a:t>Porta un oggetto che ti è caro e spiega perché ti è caro</a:t>
            </a:r>
          </a:p>
          <a:p>
            <a:pPr>
              <a:defRPr/>
            </a:pPr>
            <a:r>
              <a:rPr lang="it-IT" sz="1400" dirty="0"/>
              <a:t>Parla delle persone che ami (o trova 10 aggettivi per descrivere le persone che ami)</a:t>
            </a:r>
          </a:p>
          <a:p>
            <a:pPr>
              <a:defRPr/>
            </a:pPr>
            <a:r>
              <a:rPr lang="it-IT" sz="1400" dirty="0"/>
              <a:t>I bambini prima di arrivare nelle loro famiglie crescono nella mente dei genitori e poi nel loro cuore. Disegnati dove vuoi.</a:t>
            </a:r>
          </a:p>
          <a:p>
            <a:pPr>
              <a:defRPr/>
            </a:pPr>
            <a:r>
              <a:rPr lang="it-IT" sz="1400" dirty="0"/>
              <a:t>Disegna il tuo albero genealogico dove sul tronco ci sei tu e dove ci sono tante radici e tanti rami.</a:t>
            </a:r>
          </a:p>
          <a:p>
            <a:pPr>
              <a:defRPr/>
            </a:pPr>
            <a:endParaRPr lang="it-IT" dirty="0"/>
          </a:p>
          <a:p>
            <a:pPr>
              <a:defRPr/>
            </a:pPr>
            <a:endParaRPr lang="it-IT" dirty="0"/>
          </a:p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925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995" y="877454"/>
            <a:ext cx="9284885" cy="5209310"/>
          </a:xfr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F369-3775-6B49-950F-429C20F585EB}" type="datetime1">
              <a:rPr lang="it-IT" smtClean="0"/>
              <a:pPr/>
              <a:t>20/04/2023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TITOLO PRESENTAZIONE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20388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ggetto 2"/>
          <p:cNvGraphicFramePr>
            <a:graphicFrameLocks noChangeAspect="1"/>
          </p:cNvGraphicFramePr>
          <p:nvPr/>
        </p:nvGraphicFramePr>
        <p:xfrm>
          <a:off x="2195513" y="238125"/>
          <a:ext cx="6264275" cy="803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6945" imgH="8019621" progId="AcroExch.Document.7">
                  <p:embed/>
                </p:oleObj>
              </mc:Choice>
              <mc:Fallback>
                <p:oleObj name="Acrobat Document" r:id="rId2" imgW="5666945" imgH="8019621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38125"/>
                        <a:ext cx="6264275" cy="803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7039940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87891" y="901873"/>
            <a:ext cx="8567802" cy="5223353"/>
          </a:xfrm>
        </p:spPr>
        <p:txBody>
          <a:bodyPr>
            <a:normAutofit fontScale="47500" lnSpcReduction="20000"/>
          </a:bodyPr>
          <a:lstStyle/>
          <a:p>
            <a:r>
              <a:rPr lang="it-IT" sz="38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L’Italia rimane sia in termini assoluti, per numero di ingressi annui, sia in termini relativi, in rapporto alla popolazione minorile residente, tra le nazioni del mondo che hanno i più alti tassi di adozione internazionale. </a:t>
            </a:r>
          </a:p>
          <a:p>
            <a:endParaRPr lang="it-IT" sz="38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38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fronte delle 1.130 coppie adottive, nel 2018 sono 1.394 i minori stranieri per i quali è stata rilasciata l’autorizzazione all'ingresso in Italia a scopi adottivi – in media 1,23 minori adottati per coppia.  </a:t>
            </a:r>
          </a:p>
          <a:p>
            <a:r>
              <a:rPr lang="it-IT" sz="38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L'età media dei minori varia da </a:t>
            </a:r>
            <a:r>
              <a:rPr lang="it-IT" sz="3800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a 9 anni</a:t>
            </a:r>
            <a:r>
              <a:rPr lang="it-IT" sz="38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Un grande cambiamento rispetto al 2000, anno in cui CAI ha iniziato la sua attività nella quale l’età media dei minori variava da 1 a 4 anni: trend riscontrabile anche all'estero.  </a:t>
            </a:r>
          </a:p>
          <a:p>
            <a:endParaRPr lang="it-IT" sz="38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38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3800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Federazione Russa, con 200 adozioni pari al 14% del totale delle adozioni </a:t>
            </a:r>
            <a:r>
              <a:rPr lang="it-IT" sz="38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internazionali, si conferma il paese con il più alto numero di minori accolti dalle coppie italiane. Seguono altre quattro realtà con un numero di adozioni superiore alle 100 unità: Colombia (169), Ungheria (135), Bielorussia (112), India (110). Sono presenti poi tre Paesi che contano tra le 50 e le 100 adozioni: Bulgaria, Repubblica Popolare Cinese, Vietnam. Infine vengono ben trenta Paesi che garantiscono un numero di adozioni inferiori ai 50 casi.</a:t>
            </a:r>
          </a:p>
          <a:p>
            <a:r>
              <a:rPr lang="it-IT" sz="3200" i="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385550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ggetto 1"/>
          <p:cNvGraphicFramePr>
            <a:graphicFrameLocks noChangeAspect="1"/>
          </p:cNvGraphicFramePr>
          <p:nvPr/>
        </p:nvGraphicFramePr>
        <p:xfrm>
          <a:off x="2206625" y="85725"/>
          <a:ext cx="5821363" cy="822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6945" imgH="8019621" progId="AcroExch.Document.7">
                  <p:embed/>
                </p:oleObj>
              </mc:Choice>
              <mc:Fallback>
                <p:oleObj name="Acrobat Document" r:id="rId2" imgW="5666945" imgH="8019621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25" y="85725"/>
                        <a:ext cx="5821363" cy="822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30839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t-IT" alt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6300" y="1728592"/>
            <a:ext cx="8060499" cy="494049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b="1" dirty="0">
                <a:latin typeface="+mj-lt"/>
              </a:rPr>
              <a:t>Non esistono madri VERE e madri FALSE</a:t>
            </a:r>
          </a:p>
          <a:p>
            <a:pPr marL="0" indent="0">
              <a:buNone/>
              <a:defRPr/>
            </a:pPr>
            <a:r>
              <a:rPr lang="it-IT" sz="2400" b="1" dirty="0">
                <a:latin typeface="+mj-lt"/>
              </a:rPr>
              <a:t>NON esistono figli di vari tipi…solo FIGLI</a:t>
            </a:r>
          </a:p>
          <a:p>
            <a:pPr marL="0" indent="0">
              <a:buNone/>
              <a:defRPr/>
            </a:pPr>
            <a:endParaRPr lang="it-IT" sz="2400" b="1">
              <a:latin typeface="+mj-lt"/>
            </a:endParaRPr>
          </a:p>
          <a:p>
            <a:pPr marL="0" indent="0">
              <a:buNone/>
              <a:defRPr/>
            </a:pPr>
            <a:r>
              <a:rPr lang="it-IT" sz="2400" b="1">
                <a:latin typeface="+mj-lt"/>
              </a:rPr>
              <a:t>ANCHE LE MADRI BIOLOGICHE HANNO FATTO QUALCOSA DI BUONO</a:t>
            </a:r>
            <a:endParaRPr lang="it-IT" dirty="0">
              <a:latin typeface="+mj-lt"/>
            </a:endParaRPr>
          </a:p>
          <a:p>
            <a:pPr marL="0" indent="0">
              <a:buFontTx/>
              <a:buNone/>
              <a:defRPr/>
            </a:pPr>
            <a:endParaRPr lang="it-IT" sz="4300" b="1" dirty="0"/>
          </a:p>
          <a:p>
            <a:pPr marL="0" indent="0" algn="ctr">
              <a:buFontTx/>
              <a:buNone/>
              <a:defRPr/>
            </a:pPr>
            <a:r>
              <a:rPr lang="it-IT" sz="4300" b="1" dirty="0"/>
              <a:t>GRAZIE!</a:t>
            </a:r>
          </a:p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3328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B685FB5-8332-4C89-934A-994C24BA2C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sz="4000"/>
              <a:t>Tre filoni principali di ricerca</a:t>
            </a:r>
            <a:br>
              <a:rPr lang="it-IT" altLang="it-IT" sz="4000"/>
            </a:br>
            <a:r>
              <a:rPr lang="it-IT" altLang="it-IT" sz="4000"/>
              <a:t>Palacios e Brodzinsky (2010)</a:t>
            </a:r>
            <a:br>
              <a:rPr lang="it-IT" altLang="it-IT"/>
            </a:br>
            <a:endParaRPr lang="it-IT" altLang="it-IT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B69102D-6B58-4206-B2BB-AA1D8589C6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713288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it-IT" altLang="it-IT" dirty="0"/>
              <a:t> Primo filone: Confronto adottati-non adottati: gli adottati sono più a rischio? (fino al 1995) </a:t>
            </a:r>
          </a:p>
          <a:p>
            <a:pPr eaLnBrk="1" hangingPunct="1">
              <a:defRPr/>
            </a:pPr>
            <a:r>
              <a:rPr lang="it-IT" altLang="it-IT" dirty="0"/>
              <a:t> Secondo filone : recupero dalle avverse esperienze precoci (fino al 2005) </a:t>
            </a:r>
          </a:p>
          <a:p>
            <a:pPr eaLnBrk="1" hangingPunct="1">
              <a:defRPr/>
            </a:pPr>
            <a:r>
              <a:rPr lang="it-IT" altLang="it-IT" dirty="0"/>
              <a:t> Terzo  filone: processi e fattori nell’adozione (dal 2005) </a:t>
            </a:r>
          </a:p>
          <a:p>
            <a:pPr marL="0" indent="0" eaLnBrk="1" hangingPunct="1">
              <a:buFontTx/>
              <a:buNone/>
              <a:defRPr/>
            </a:pPr>
            <a:r>
              <a:rPr lang="it-IT" altLang="it-IT" dirty="0"/>
              <a:t> I temi dei filoni precedenti non spariscono, ma smettono di essere dominanti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619" y="720820"/>
            <a:ext cx="802991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0335" marR="5080" indent="-12827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Stato</a:t>
            </a:r>
            <a:r>
              <a:rPr sz="4000" spc="45" dirty="0"/>
              <a:t> </a:t>
            </a:r>
            <a:r>
              <a:rPr sz="4000" spc="-15" dirty="0"/>
              <a:t>dei</a:t>
            </a:r>
            <a:r>
              <a:rPr sz="4000" spc="45" dirty="0"/>
              <a:t> </a:t>
            </a:r>
            <a:r>
              <a:rPr sz="4000" spc="-15" dirty="0"/>
              <a:t>bambini</a:t>
            </a:r>
            <a:r>
              <a:rPr sz="4000" spc="75" dirty="0"/>
              <a:t> </a:t>
            </a:r>
            <a:r>
              <a:rPr sz="4000" spc="-15" dirty="0"/>
              <a:t>all’arrivo </a:t>
            </a:r>
            <a:r>
              <a:rPr sz="4000" spc="-1050" dirty="0"/>
              <a:t> </a:t>
            </a:r>
            <a:r>
              <a:rPr sz="4000" spc="-5" dirty="0"/>
              <a:t>(adozione</a:t>
            </a:r>
            <a:r>
              <a:rPr sz="4000" spc="55" dirty="0"/>
              <a:t> </a:t>
            </a:r>
            <a:r>
              <a:rPr sz="4000" spc="-10" dirty="0"/>
              <a:t>internazionale)</a:t>
            </a:r>
            <a:endParaRPr sz="4000" dirty="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166255" y="2170546"/>
            <a:ext cx="8756071" cy="46007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0" algn="just">
              <a:lnSpc>
                <a:spcPct val="100000"/>
              </a:lnSpc>
              <a:spcBef>
                <a:spcPts val="5"/>
              </a:spcBef>
              <a:buNone/>
            </a:pPr>
            <a:r>
              <a:rPr spc="-5" dirty="0" err="1"/>
              <a:t>Frequenti</a:t>
            </a:r>
            <a:r>
              <a:rPr spc="-5" dirty="0"/>
              <a:t> problematiche </a:t>
            </a:r>
            <a:r>
              <a:rPr spc="-10" dirty="0"/>
              <a:t>relative allo </a:t>
            </a:r>
            <a:r>
              <a:rPr spc="-5" dirty="0"/>
              <a:t> </a:t>
            </a:r>
            <a:r>
              <a:rPr spc="-10" dirty="0"/>
              <a:t>sviluppo</a:t>
            </a:r>
            <a:r>
              <a:rPr spc="30" dirty="0"/>
              <a:t> </a:t>
            </a:r>
            <a:r>
              <a:rPr spc="-10" dirty="0"/>
              <a:t>fisico</a:t>
            </a:r>
            <a:r>
              <a:rPr spc="45" dirty="0"/>
              <a:t> </a:t>
            </a:r>
            <a:r>
              <a:rPr spc="-5" dirty="0"/>
              <a:t>e</a:t>
            </a:r>
            <a:r>
              <a:rPr spc="40" dirty="0"/>
              <a:t> </a:t>
            </a:r>
            <a:r>
              <a:rPr spc="-10" dirty="0" err="1"/>
              <a:t>psicologico</a:t>
            </a:r>
            <a:r>
              <a:rPr lang="it-IT" spc="-10" dirty="0"/>
              <a:t>; la cui gravità dipenderà dal grado e dalla durata delle esperienze precoci avverse e dalle capacità di resilienza del bambino</a:t>
            </a:r>
          </a:p>
          <a:p>
            <a:pPr marL="12700" marR="5080" indent="0" algn="just">
              <a:lnSpc>
                <a:spcPct val="100000"/>
              </a:lnSpc>
              <a:spcBef>
                <a:spcPts val="5"/>
              </a:spcBef>
              <a:buNone/>
            </a:pPr>
            <a:endParaRPr lang="it-IT" spc="-10" dirty="0"/>
          </a:p>
          <a:p>
            <a:pPr marL="12700" marR="5080" indent="0" algn="just">
              <a:spcBef>
                <a:spcPts val="5"/>
              </a:spcBef>
              <a:buNone/>
            </a:pPr>
            <a:endParaRPr lang="it-IT" sz="2800" spc="-10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it-IT" sz="2800" dirty="0">
              <a:latin typeface="Calibri"/>
              <a:ea typeface="Calibri"/>
              <a:cs typeface="Times New Roman"/>
            </a:endParaRPr>
          </a:p>
          <a:p>
            <a:pPr marL="12700" marR="5080" indent="0" algn="just">
              <a:lnSpc>
                <a:spcPct val="100000"/>
              </a:lnSpc>
              <a:spcBef>
                <a:spcPts val="5"/>
              </a:spcBef>
              <a:buNone/>
            </a:pPr>
            <a:endParaRPr lang="it-IT" spc="-1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818" y="4580163"/>
            <a:ext cx="6222697" cy="221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82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10403"/>
            <a:ext cx="8229600" cy="1463342"/>
          </a:xfrm>
        </p:spPr>
        <p:txBody>
          <a:bodyPr>
            <a:normAutofit/>
          </a:bodyPr>
          <a:lstStyle/>
          <a:p>
            <a:r>
              <a:rPr lang="it-IT" dirty="0"/>
              <a:t>Scuola fattore protettivo importante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Un buon coinvolgimento e aspettative positive e realistiche potenziano l’apprendimento dei bambini (affido e </a:t>
            </a:r>
            <a:r>
              <a:rPr lang="it-IT" dirty="0" err="1"/>
              <a:t>ado</a:t>
            </a:r>
            <a:r>
              <a:rPr lang="it-IT" dirty="0"/>
              <a:t>)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F369-3775-6B49-950F-429C20F585EB}" type="datetime1">
              <a:rPr lang="it-IT" smtClean="0"/>
              <a:pPr/>
              <a:t>20/04/2023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TITOLO PRESENTAZIONE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3557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950" y="977030"/>
            <a:ext cx="9036050" cy="5880969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it-IT" altLang="it-IT" sz="3500" b="1" dirty="0">
                <a:solidFill>
                  <a:srgbClr val="FF0000"/>
                </a:solidFill>
              </a:rPr>
              <a:t>La scuola…e il bambino</a:t>
            </a:r>
          </a:p>
          <a:p>
            <a:pPr marL="0" indent="0">
              <a:buNone/>
              <a:defRPr/>
            </a:pPr>
            <a:r>
              <a:rPr lang="it-IT" sz="2400" dirty="0">
                <a:latin typeface="+mj-lt"/>
              </a:rPr>
              <a:t>Compiti di sviluppo per il bambino che è stato adottato: </a:t>
            </a:r>
          </a:p>
          <a:p>
            <a:pPr marL="0" indent="0">
              <a:buFontTx/>
              <a:buNone/>
              <a:defRPr/>
            </a:pPr>
            <a:r>
              <a:rPr lang="it-IT" sz="2400" dirty="0">
                <a:latin typeface="+mj-lt"/>
              </a:rPr>
              <a:t> Fronteggiare l’esperienza di perdita legata   all’adozione </a:t>
            </a:r>
          </a:p>
          <a:p>
            <a:pPr marL="0" indent="0">
              <a:buFontTx/>
              <a:buNone/>
              <a:defRPr/>
            </a:pPr>
            <a:r>
              <a:rPr lang="it-IT" sz="2400" dirty="0">
                <a:latin typeface="+mj-lt"/>
              </a:rPr>
              <a:t> Recuperare esperienze traumatiche infantili </a:t>
            </a:r>
          </a:p>
          <a:p>
            <a:pPr marL="0" indent="0">
              <a:buFontTx/>
              <a:buNone/>
              <a:defRPr/>
            </a:pPr>
            <a:r>
              <a:rPr lang="it-IT" sz="2400" dirty="0">
                <a:latin typeface="+mj-lt"/>
              </a:rPr>
              <a:t> Integrarsi nella nuova famiglia e formare un legame di attaccamento sicuro </a:t>
            </a:r>
          </a:p>
          <a:p>
            <a:pPr>
              <a:defRPr/>
            </a:pPr>
            <a:r>
              <a:rPr lang="it-IT" sz="2400" dirty="0">
                <a:latin typeface="+mj-lt"/>
              </a:rPr>
              <a:t>Le richieste della scuola: </a:t>
            </a:r>
          </a:p>
          <a:p>
            <a:pPr marL="0" indent="0">
              <a:buFontTx/>
              <a:buNone/>
              <a:defRPr/>
            </a:pPr>
            <a:r>
              <a:rPr lang="it-IT" sz="2400" dirty="0">
                <a:latin typeface="+mj-lt"/>
              </a:rPr>
              <a:t> Abilità cognitive e metacognitive </a:t>
            </a:r>
          </a:p>
          <a:p>
            <a:pPr marL="0" indent="0">
              <a:buFontTx/>
              <a:buNone/>
              <a:defRPr/>
            </a:pPr>
            <a:r>
              <a:rPr lang="it-IT" sz="2400" dirty="0">
                <a:latin typeface="+mj-lt"/>
              </a:rPr>
              <a:t> Abilità relazionali </a:t>
            </a:r>
          </a:p>
          <a:p>
            <a:pPr marL="0" indent="0">
              <a:buFontTx/>
              <a:buNone/>
              <a:defRPr/>
            </a:pPr>
            <a:r>
              <a:rPr lang="it-IT" sz="2400" dirty="0">
                <a:latin typeface="+mj-lt"/>
              </a:rPr>
              <a:t>Capacità di attenzione, autocontrollo e gestione delle emozioni </a:t>
            </a:r>
          </a:p>
          <a:p>
            <a:pPr marL="0" indent="0">
              <a:buFontTx/>
              <a:buNone/>
              <a:defRPr/>
            </a:pPr>
            <a:r>
              <a:rPr lang="it-IT" sz="2400" dirty="0">
                <a:latin typeface="+mj-lt"/>
              </a:rPr>
              <a:t>Ordine </a:t>
            </a:r>
          </a:p>
          <a:p>
            <a:pPr marL="0" indent="0">
              <a:buFontTx/>
              <a:buNone/>
              <a:defRPr/>
            </a:pPr>
            <a:r>
              <a:rPr lang="it-IT" sz="2400" dirty="0">
                <a:latin typeface="+mj-lt"/>
              </a:rPr>
              <a:t>Ritmi di apprendimento, costanza, impegno e motivazione</a:t>
            </a:r>
          </a:p>
          <a:p>
            <a:pPr marL="0" indent="0">
              <a:buFontTx/>
              <a:buNone/>
              <a:defRPr/>
            </a:pPr>
            <a:endParaRPr lang="it-IT" sz="2400" dirty="0">
              <a:latin typeface="+mj-lt"/>
            </a:endParaRPr>
          </a:p>
          <a:p>
            <a:pPr marL="0" indent="0">
              <a:buFontTx/>
              <a:buNone/>
              <a:defRPr/>
            </a:pPr>
            <a:r>
              <a:rPr lang="it-IT" sz="2400" i="1" dirty="0">
                <a:latin typeface="+mj-lt"/>
              </a:rPr>
              <a:t>Fonte: A. M. Guerrieri</a:t>
            </a:r>
          </a:p>
        </p:txBody>
      </p:sp>
    </p:spTree>
    <p:extLst>
      <p:ext uri="{BB962C8B-B14F-4D97-AF65-F5344CB8AC3E}">
        <p14:creationId xmlns:p14="http://schemas.microsoft.com/office/powerpoint/2010/main" val="3554012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9459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9460" name="Picture 4" descr="C:\Users\Utente1\Desktop\Nuova cartella\IMG_11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91200" y="-4343400"/>
            <a:ext cx="3959225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C:\Users\Utente1\Desktop\Nuova cartella\IMG_11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8638" y="-531813"/>
            <a:ext cx="9853613" cy="738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659900"/>
      </p:ext>
    </p:extLst>
  </p:cSld>
  <p:clrMapOvr>
    <a:masterClrMapping/>
  </p:clrMapOvr>
</p:sld>
</file>

<file path=ppt/theme/theme1.xml><?xml version="1.0" encoding="utf-8"?>
<a:theme xmlns:a="http://schemas.openxmlformats.org/drawingml/2006/main" name="SLIDE_UNIMC_DipSdF_Bc_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Struttura predefini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truttura predefinita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SLIDE_UNIMC_DipSdF_Bc_T</Template>
  <TotalTime>768</TotalTime>
  <Words>2589</Words>
  <Application>Microsoft Office PowerPoint</Application>
  <PresentationFormat>Presentazione su schermo (4:3)</PresentationFormat>
  <Paragraphs>278</Paragraphs>
  <Slides>41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54" baseType="lpstr">
      <vt:lpstr>Arial</vt:lpstr>
      <vt:lpstr>Arial Italic</vt:lpstr>
      <vt:lpstr>Calibri</vt:lpstr>
      <vt:lpstr>Comic Sans MS</vt:lpstr>
      <vt:lpstr>Constantia</vt:lpstr>
      <vt:lpstr>Garamond</vt:lpstr>
      <vt:lpstr>Lucida Calligraphy</vt:lpstr>
      <vt:lpstr>Tahoma</vt:lpstr>
      <vt:lpstr>Times New Roman</vt:lpstr>
      <vt:lpstr>Verdana</vt:lpstr>
      <vt:lpstr>Wingdings</vt:lpstr>
      <vt:lpstr>SLIDE_UNIMC_DipSdF_Bc_T</vt:lpstr>
      <vt:lpstr>Acrobat Document</vt:lpstr>
      <vt:lpstr>ADOZIONE E AFFIDO: PROCESSI DI INCLUSIONE SCOLASTICA   Dipartimento di SFBCT, 2022 </vt:lpstr>
      <vt:lpstr>Presentazione standard di PowerPoint</vt:lpstr>
      <vt:lpstr>Presentazione standard di PowerPoint</vt:lpstr>
      <vt:lpstr>Presentazione standard di PowerPoint</vt:lpstr>
      <vt:lpstr>Tre filoni principali di ricerca Palacios e Brodzinsky (2010) </vt:lpstr>
      <vt:lpstr>Stato dei bambini all’arrivo  (adozione internazionale)</vt:lpstr>
      <vt:lpstr>Scuola fattore protettivo importante</vt:lpstr>
      <vt:lpstr>Presentazione standard di PowerPoint</vt:lpstr>
      <vt:lpstr>Presentazione standard di PowerPoint</vt:lpstr>
      <vt:lpstr>Aspetti problematici </vt:lpstr>
      <vt:lpstr>Presentazione standard di PowerPoint</vt:lpstr>
      <vt:lpstr>Presentazione standard di PowerPoint</vt:lpstr>
      <vt:lpstr>DEROGA OBBLIGO SCOLASTICO  LINEE DI INDIRIZZO PER FAVORIRE IL DIRITTO ALLO STUDIO DEGLI ALUNNI ADOTTATI 18 dicembre 2014 </vt:lpstr>
      <vt:lpstr>Dicembre 2017</vt:lpstr>
      <vt:lpstr>MARZO 2023 LINEE DI INDIRIZZO PER FAVORIRE IL DIRITTO ALLO STUDIO DELLE ALUNNE E DEGLI ALUNNI CHE SONO STATI ADOTTATI</vt:lpstr>
      <vt:lpstr>  COME PARLARE DI Sé? Il test della  «Doppia Luna» confini e appartenenze familiari</vt:lpstr>
      <vt:lpstr>IL TEST LA DOPPIA LUNA NEL LAVORO CLINICO</vt:lpstr>
      <vt:lpstr>Presentazione standard di PowerPoint</vt:lpstr>
      <vt:lpstr>Presentazione standard di PowerPoint</vt:lpstr>
      <vt:lpstr>La doppia luna (Greco 1999, 2006, 2008)</vt:lpstr>
      <vt:lpstr>Il Test La Doppia Luna: istruzioni</vt:lpstr>
      <vt:lpstr>Il Test La Doppia Luna: istruzioni</vt:lpstr>
      <vt:lpstr>Il Test La Doppia Luna: istruzioni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Scuola dell’infanzia</vt:lpstr>
      <vt:lpstr>Scuola dell’infanzia</vt:lpstr>
      <vt:lpstr>Scuola primaria</vt:lpstr>
      <vt:lpstr>Scuola primaria</vt:lpstr>
      <vt:lpstr>ABBANDONO COME ATTO D’AMORE </vt:lpstr>
      <vt:lpstr>                   Cosa dire</vt:lpstr>
      <vt:lpstr>Presentazione standard di PowerPoint</vt:lpstr>
      <vt:lpstr>Scuola secondaria di primo grado</vt:lpstr>
      <vt:lpstr>Scuola secondaria  di primo grado</vt:lpstr>
      <vt:lpstr>Dialogo continuo con le famiglie il valore della storia personale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fermani</dc:creator>
  <cp:lastModifiedBy>alessandra.fermani@unimc.it</cp:lastModifiedBy>
  <cp:revision>108</cp:revision>
  <dcterms:created xsi:type="dcterms:W3CDTF">2016-12-06T11:39:03Z</dcterms:created>
  <dcterms:modified xsi:type="dcterms:W3CDTF">2023-04-20T11:23:15Z</dcterms:modified>
</cp:coreProperties>
</file>