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6" r:id="rId7"/>
    <p:sldId id="277" r:id="rId8"/>
    <p:sldId id="278" r:id="rId9"/>
    <p:sldId id="279" r:id="rId10"/>
    <p:sldId id="280" r:id="rId11"/>
    <p:sldId id="281" r:id="rId12"/>
    <p:sldId id="263" r:id="rId13"/>
    <p:sldId id="282" r:id="rId14"/>
    <p:sldId id="283" r:id="rId15"/>
    <p:sldId id="284" r:id="rId16"/>
    <p:sldId id="264" r:id="rId17"/>
    <p:sldId id="285" r:id="rId18"/>
    <p:sldId id="286" r:id="rId19"/>
    <p:sldId id="265" r:id="rId20"/>
    <p:sldId id="287" r:id="rId21"/>
    <p:sldId id="266" r:id="rId22"/>
    <p:sldId id="267" r:id="rId23"/>
    <p:sldId id="288" r:id="rId24"/>
    <p:sldId id="268" r:id="rId25"/>
    <p:sldId id="289" r:id="rId26"/>
    <p:sldId id="270" r:id="rId27"/>
    <p:sldId id="290" r:id="rId28"/>
    <p:sldId id="291" r:id="rId29"/>
    <p:sldId id="292" r:id="rId30"/>
    <p:sldId id="271"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6634"/>
    <a:srgbClr val="CA6736"/>
    <a:srgbClr val="7BB242"/>
    <a:srgbClr val="B2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2" autoAdjust="0"/>
    <p:restoredTop sz="94660"/>
  </p:normalViewPr>
  <p:slideViewPr>
    <p:cSldViewPr snapToGrid="0" showGuides="1">
      <p:cViewPr varScale="1">
        <p:scale>
          <a:sx n="86" d="100"/>
          <a:sy n="86" d="100"/>
        </p:scale>
        <p:origin x="350"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56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8" name="CasellaDiTesto 5">
            <a:extLst>
              <a:ext uri="{FF2B5EF4-FFF2-40B4-BE49-F238E27FC236}">
                <a16:creationId xmlns:a16="http://schemas.microsoft.com/office/drawing/2014/main" id="{5080B8FA-B251-4BD2-8161-3DA0C4B7A06E}"/>
              </a:ext>
            </a:extLst>
          </p:cNvPr>
          <p:cNvSpPr txBox="1">
            <a:spLocks noChangeArrowheads="1"/>
          </p:cNvSpPr>
          <p:nvPr userDrawn="1"/>
        </p:nvSpPr>
        <p:spPr bwMode="auto">
          <a:xfrm>
            <a:off x="0" y="0"/>
            <a:ext cx="12191999" cy="461665"/>
          </a:xfrm>
          <a:prstGeom prst="rect">
            <a:avLst/>
          </a:prstGeom>
          <a:solidFill>
            <a:srgbClr val="00B6AD"/>
          </a:solidFill>
          <a:ln>
            <a:noFill/>
          </a:ln>
        </p:spPr>
        <p:txBody>
          <a:bodyPr wrap="square">
            <a:spAutoFit/>
          </a:bodyPr>
          <a:lstStyle>
            <a:lvl1pPr algn="ctr">
              <a:defRPr b="1" u="sng">
                <a:solidFill>
                  <a:schemeClr val="tx2"/>
                </a:solidFill>
                <a:latin typeface="Trebuchet MS" panose="020B0603020202020204" pitchFamily="34" charset="0"/>
              </a:defRPr>
            </a:lvl1pPr>
            <a:lvl2pPr marL="742950" indent="-285750" algn="ctr">
              <a:defRPr b="1" u="sng">
                <a:solidFill>
                  <a:schemeClr val="tx2"/>
                </a:solidFill>
                <a:latin typeface="Trebuchet MS" panose="020B0603020202020204" pitchFamily="34" charset="0"/>
              </a:defRPr>
            </a:lvl2pPr>
            <a:lvl3pPr marL="1143000" indent="-228600" algn="ctr">
              <a:defRPr b="1" u="sng">
                <a:solidFill>
                  <a:schemeClr val="tx2"/>
                </a:solidFill>
                <a:latin typeface="Trebuchet MS" panose="020B0603020202020204" pitchFamily="34" charset="0"/>
              </a:defRPr>
            </a:lvl3pPr>
            <a:lvl4pPr marL="1600200" indent="-228600" algn="ctr">
              <a:defRPr b="1" u="sng">
                <a:solidFill>
                  <a:schemeClr val="tx2"/>
                </a:solidFill>
                <a:latin typeface="Trebuchet MS" panose="020B0603020202020204" pitchFamily="34" charset="0"/>
              </a:defRPr>
            </a:lvl4pPr>
            <a:lvl5pPr marL="2057400" indent="-228600" algn="ctr">
              <a:defRPr b="1" u="sng">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b="1" u="sng">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b="1" u="sng">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b="1" u="sng">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b="1" u="sng">
                <a:solidFill>
                  <a:schemeClr val="tx2"/>
                </a:solidFill>
                <a:latin typeface="Trebuchet MS" panose="020B0603020202020204" pitchFamily="34" charset="0"/>
              </a:defRPr>
            </a:lvl9pPr>
          </a:lstStyle>
          <a:p>
            <a:pPr algn="l">
              <a:defRPr/>
            </a:pPr>
            <a:r>
              <a:rPr lang="it-IT" altLang="it-IT" sz="2400" u="none" dirty="0">
                <a:solidFill>
                  <a:schemeClr val="bg1"/>
                </a:solidFill>
                <a:latin typeface="+mn-lt"/>
                <a:cs typeface="Calibri" panose="020F0502020204030204" pitchFamily="34" charset="0"/>
              </a:rPr>
              <a:t>Capitolo 4 - Percezione sociale</a:t>
            </a:r>
          </a:p>
        </p:txBody>
      </p:sp>
      <p:pic>
        <p:nvPicPr>
          <p:cNvPr id="3" name="Immagine 2">
            <a:extLst>
              <a:ext uri="{FF2B5EF4-FFF2-40B4-BE49-F238E27FC236}">
                <a16:creationId xmlns:a16="http://schemas.microsoft.com/office/drawing/2014/main" id="{C097E6C0-96D5-2E0D-FBF8-84D96FEDED51}"/>
              </a:ext>
            </a:extLst>
          </p:cNvPr>
          <p:cNvPicPr>
            <a:picLocks noChangeAspect="1"/>
          </p:cNvPicPr>
          <p:nvPr userDrawn="1"/>
        </p:nvPicPr>
        <p:blipFill>
          <a:blip r:embed="rId2"/>
          <a:stretch>
            <a:fillRect/>
          </a:stretch>
        </p:blipFill>
        <p:spPr>
          <a:xfrm>
            <a:off x="10731632" y="-1121"/>
            <a:ext cx="1460368" cy="2061696"/>
          </a:xfrm>
          <a:prstGeom prst="rect">
            <a:avLst/>
          </a:prstGeom>
          <a:ln>
            <a:solidFill>
              <a:schemeClr val="bg2"/>
            </a:solidFill>
          </a:ln>
        </p:spPr>
      </p:pic>
    </p:spTree>
    <p:extLst>
      <p:ext uri="{BB962C8B-B14F-4D97-AF65-F5344CB8AC3E}">
        <p14:creationId xmlns:p14="http://schemas.microsoft.com/office/powerpoint/2010/main" val="198225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B6F04-CFB0-4318-8327-6196F3D2AE77}"/>
              </a:ext>
            </a:extLst>
          </p:cNvPr>
          <p:cNvSpPr>
            <a:spLocks noChangeArrowheads="1"/>
          </p:cNvSpPr>
          <p:nvPr userDrawn="1"/>
        </p:nvSpPr>
        <p:spPr bwMode="auto">
          <a:xfrm>
            <a:off x="0" y="6427113"/>
            <a:ext cx="12204700" cy="431800"/>
          </a:xfrm>
          <a:prstGeom prst="rect">
            <a:avLst/>
          </a:prstGeom>
          <a:solidFill>
            <a:srgbClr val="00B6AD"/>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it-IT" altLang="it-IT" dirty="0">
              <a:latin typeface="Calibri" panose="020F0502020204030204" pitchFamily="34" charset="0"/>
              <a:ea typeface="Tahoma" panose="020B0604030504040204" pitchFamily="34" charset="0"/>
              <a:cs typeface="Calibri" panose="020F0502020204030204" pitchFamily="34" charset="0"/>
            </a:endParaRPr>
          </a:p>
        </p:txBody>
      </p:sp>
      <p:sp>
        <p:nvSpPr>
          <p:cNvPr id="9" name="Text Box 8">
            <a:extLst>
              <a:ext uri="{FF2B5EF4-FFF2-40B4-BE49-F238E27FC236}">
                <a16:creationId xmlns:a16="http://schemas.microsoft.com/office/drawing/2014/main" id="{CDFBCE26-6618-4EB7-935B-D6B9B7456F61}"/>
              </a:ext>
            </a:extLst>
          </p:cNvPr>
          <p:cNvSpPr txBox="1">
            <a:spLocks noChangeArrowheads="1"/>
          </p:cNvSpPr>
          <p:nvPr userDrawn="1"/>
        </p:nvSpPr>
        <p:spPr bwMode="auto">
          <a:xfrm>
            <a:off x="0" y="6439981"/>
            <a:ext cx="610869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it-IT" altLang="it-IT" sz="1200" b="1" u="none" dirty="0">
                <a:solidFill>
                  <a:schemeClr val="bg1"/>
                </a:solidFill>
                <a:latin typeface="+mn-lt"/>
                <a:ea typeface="Tahoma" panose="020B0604030504040204" pitchFamily="34" charset="0"/>
                <a:cs typeface="Calibri" panose="020F0502020204030204" pitchFamily="34" charset="0"/>
              </a:rPr>
              <a:t>PSICOLOGIA SOCIALE, 4ED</a:t>
            </a:r>
            <a:br>
              <a:rPr lang="it-IT" altLang="it-IT" sz="1200" b="1" u="none" dirty="0">
                <a:solidFill>
                  <a:schemeClr val="bg1"/>
                </a:solidFill>
                <a:latin typeface="+mn-lt"/>
                <a:ea typeface="Tahoma" panose="020B0604030504040204" pitchFamily="34" charset="0"/>
                <a:cs typeface="Calibri" panose="020F0502020204030204" pitchFamily="34" charset="0"/>
              </a:rPr>
            </a:br>
            <a:r>
              <a:rPr lang="it-IT" altLang="it-IT" sz="1200" b="1" u="none" dirty="0">
                <a:solidFill>
                  <a:schemeClr val="bg1"/>
                </a:solidFill>
                <a:latin typeface="+mn-lt"/>
                <a:ea typeface="Tahoma" panose="020B0604030504040204" pitchFamily="34" charset="0"/>
                <a:cs typeface="Calibri" panose="020F0502020204030204" pitchFamily="34" charset="0"/>
              </a:rPr>
              <a:t>di David Myers, Jean </a:t>
            </a:r>
            <a:r>
              <a:rPr lang="it-IT" altLang="it-IT" sz="1200" b="1" u="none" dirty="0" err="1">
                <a:solidFill>
                  <a:schemeClr val="bg1"/>
                </a:solidFill>
                <a:latin typeface="+mn-lt"/>
                <a:ea typeface="Tahoma" panose="020B0604030504040204" pitchFamily="34" charset="0"/>
                <a:cs typeface="Calibri" panose="020F0502020204030204" pitchFamily="34" charset="0"/>
              </a:rPr>
              <a:t>Twenge</a:t>
            </a:r>
            <a:r>
              <a:rPr lang="it-IT" altLang="it-IT" sz="1200" b="1" u="none" dirty="0">
                <a:solidFill>
                  <a:schemeClr val="bg1"/>
                </a:solidFill>
                <a:latin typeface="+mn-lt"/>
                <a:ea typeface="Tahoma" panose="020B0604030504040204" pitchFamily="34" charset="0"/>
                <a:cs typeface="Calibri" panose="020F0502020204030204" pitchFamily="34" charset="0"/>
              </a:rPr>
              <a:t>, Elena Marta, Maura Pozzi</a:t>
            </a:r>
          </a:p>
        </p:txBody>
      </p:sp>
      <p:sp>
        <p:nvSpPr>
          <p:cNvPr id="10" name="Text Box 9">
            <a:extLst>
              <a:ext uri="{FF2B5EF4-FFF2-40B4-BE49-F238E27FC236}">
                <a16:creationId xmlns:a16="http://schemas.microsoft.com/office/drawing/2014/main" id="{5E34F7A8-A08D-4BEF-8EA8-4209BC23B510}"/>
              </a:ext>
            </a:extLst>
          </p:cNvPr>
          <p:cNvSpPr txBox="1">
            <a:spLocks noChangeArrowheads="1"/>
          </p:cNvSpPr>
          <p:nvPr userDrawn="1"/>
        </p:nvSpPr>
        <p:spPr bwMode="auto">
          <a:xfrm>
            <a:off x="8125069" y="6427113"/>
            <a:ext cx="351606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Copyright © 2023</a:t>
            </a:r>
          </a:p>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McGraw-Hill </a:t>
            </a:r>
            <a:r>
              <a:rPr lang="it-IT" altLang="it-IT" sz="1200" b="1" u="none" dirty="0" err="1">
                <a:solidFill>
                  <a:schemeClr val="bg1"/>
                </a:solidFill>
                <a:latin typeface="+mn-lt"/>
                <a:ea typeface="Tahoma" panose="020B0604030504040204" pitchFamily="34" charset="0"/>
                <a:cs typeface="Calibri" panose="020F0502020204030204" pitchFamily="34" charset="0"/>
              </a:rPr>
              <a:t>Education</a:t>
            </a:r>
            <a:r>
              <a:rPr lang="it-IT" altLang="it-IT" sz="1200" b="1" u="none" dirty="0">
                <a:solidFill>
                  <a:schemeClr val="bg1"/>
                </a:solidFill>
                <a:latin typeface="+mn-lt"/>
                <a:ea typeface="Tahoma" panose="020B0604030504040204" pitchFamily="34" charset="0"/>
                <a:cs typeface="Calibri" panose="020F0502020204030204" pitchFamily="34" charset="0"/>
              </a:rPr>
              <a:t> (</a:t>
            </a:r>
            <a:r>
              <a:rPr lang="it-IT" altLang="it-IT" sz="1200" b="1" u="none" dirty="0" err="1">
                <a:solidFill>
                  <a:schemeClr val="bg1"/>
                </a:solidFill>
                <a:latin typeface="+mn-lt"/>
                <a:ea typeface="Tahoma" panose="020B0604030504040204" pitchFamily="34" charset="0"/>
                <a:cs typeface="Calibri" panose="020F0502020204030204" pitchFamily="34" charset="0"/>
              </a:rPr>
              <a:t>Italy</a:t>
            </a:r>
            <a:r>
              <a:rPr lang="it-IT" altLang="it-IT" sz="1200" b="1" u="none" dirty="0">
                <a:solidFill>
                  <a:schemeClr val="bg1"/>
                </a:solidFill>
                <a:latin typeface="+mn-lt"/>
                <a:ea typeface="Tahoma" panose="020B0604030504040204" pitchFamily="34" charset="0"/>
                <a:cs typeface="Calibri" panose="020F0502020204030204" pitchFamily="34" charset="0"/>
              </a:rPr>
              <a:t>) S.r.l. </a:t>
            </a:r>
          </a:p>
        </p:txBody>
      </p:sp>
      <p:pic>
        <p:nvPicPr>
          <p:cNvPr id="11" name="Immagine 15" descr="Immagine che contiene segnale, arresto, disegnando, camion&#10;&#10;Descrizione generata automaticamente">
            <a:extLst>
              <a:ext uri="{FF2B5EF4-FFF2-40B4-BE49-F238E27FC236}">
                <a16:creationId xmlns:a16="http://schemas.microsoft.com/office/drawing/2014/main" id="{F194A368-7330-4E19-A5B5-5450FA6086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41138" y="6336625"/>
            <a:ext cx="563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4686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47" userDrawn="1">
          <p15:clr>
            <a:srgbClr val="F26B43"/>
          </p15:clr>
        </p15:guide>
        <p15:guide id="4" pos="7333" userDrawn="1">
          <p15:clr>
            <a:srgbClr val="F26B43"/>
          </p15:clr>
        </p15:guide>
        <p15:guide id="5" pos="6743" userDrawn="1">
          <p15:clr>
            <a:srgbClr val="F26B43"/>
          </p15:clr>
        </p15:guide>
        <p15:guide id="6" pos="937" userDrawn="1">
          <p15:clr>
            <a:srgbClr val="F26B43"/>
          </p15:clr>
        </p15:guide>
        <p15:guide id="7" orient="horz" pos="572" userDrawn="1">
          <p15:clr>
            <a:srgbClr val="F26B43"/>
          </p15:clr>
        </p15:guide>
        <p15:guide id="8" orient="horz" pos="1298" userDrawn="1">
          <p15:clr>
            <a:srgbClr val="F26B43"/>
          </p15:clr>
        </p15:guide>
        <p15:guide id="9" orient="horz" pos="3022" userDrawn="1">
          <p15:clr>
            <a:srgbClr val="F26B43"/>
          </p15:clr>
        </p15:guide>
        <p15:guide id="10" orient="horz" pos="3748" userDrawn="1">
          <p15:clr>
            <a:srgbClr val="F26B43"/>
          </p15:clr>
        </p15:guide>
        <p15:guide id="11"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2FDFB91-97FD-4BE5-94BD-B5A20971EFB2}"/>
              </a:ext>
            </a:extLst>
          </p:cNvPr>
          <p:cNvSpPr txBox="1">
            <a:spLocks/>
          </p:cNvSpPr>
          <p:nvPr/>
        </p:nvSpPr>
        <p:spPr>
          <a:xfrm>
            <a:off x="6095999" y="2092751"/>
            <a:ext cx="5536677" cy="3260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4800" dirty="0">
                <a:solidFill>
                  <a:srgbClr val="CA6736"/>
                </a:solidFill>
              </a:rPr>
              <a:t>Capitolo 4</a:t>
            </a:r>
            <a:br>
              <a:rPr lang="it-IT" sz="4800" dirty="0">
                <a:solidFill>
                  <a:srgbClr val="CA6736"/>
                </a:solidFill>
              </a:rPr>
            </a:br>
            <a:br>
              <a:rPr lang="it-IT" sz="4800" dirty="0">
                <a:solidFill>
                  <a:srgbClr val="CA6736"/>
                </a:solidFill>
              </a:rPr>
            </a:br>
            <a:r>
              <a:rPr lang="it-IT" sz="4800" dirty="0">
                <a:solidFill>
                  <a:srgbClr val="CA6736"/>
                </a:solidFill>
              </a:rPr>
              <a:t>Percezione</a:t>
            </a:r>
          </a:p>
          <a:p>
            <a:pPr algn="ctr"/>
            <a:r>
              <a:rPr lang="it-IT" sz="4800" dirty="0">
                <a:solidFill>
                  <a:srgbClr val="CA6736"/>
                </a:solidFill>
              </a:rPr>
              <a:t>sociale</a:t>
            </a:r>
          </a:p>
        </p:txBody>
      </p:sp>
      <p:pic>
        <p:nvPicPr>
          <p:cNvPr id="4" name="Immagine 3">
            <a:extLst>
              <a:ext uri="{FF2B5EF4-FFF2-40B4-BE49-F238E27FC236}">
                <a16:creationId xmlns:a16="http://schemas.microsoft.com/office/drawing/2014/main" id="{11B0645E-E9E6-A7DF-FC90-1584472AF9CF}"/>
              </a:ext>
            </a:extLst>
          </p:cNvPr>
          <p:cNvPicPr>
            <a:picLocks noChangeAspect="1"/>
          </p:cNvPicPr>
          <p:nvPr/>
        </p:nvPicPr>
        <p:blipFill>
          <a:blip r:embed="rId2"/>
          <a:stretch>
            <a:fillRect/>
          </a:stretch>
        </p:blipFill>
        <p:spPr>
          <a:xfrm>
            <a:off x="1596653" y="906518"/>
            <a:ext cx="3573516" cy="5044964"/>
          </a:xfrm>
          <a:prstGeom prst="rect">
            <a:avLst/>
          </a:prstGeom>
          <a:ln>
            <a:solidFill>
              <a:schemeClr val="bg2"/>
            </a:solidFill>
          </a:ln>
        </p:spPr>
      </p:pic>
    </p:spTree>
    <p:extLst>
      <p:ext uri="{BB962C8B-B14F-4D97-AF65-F5344CB8AC3E}">
        <p14:creationId xmlns:p14="http://schemas.microsoft.com/office/powerpoint/2010/main" val="228370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6FDA7C0-F42B-90E8-24DE-E83534D35460}"/>
              </a:ext>
            </a:extLst>
          </p:cNvPr>
          <p:cNvSpPr txBox="1"/>
          <p:nvPr/>
        </p:nvSpPr>
        <p:spPr>
          <a:xfrm>
            <a:off x="238835" y="962504"/>
            <a:ext cx="10201701" cy="5632311"/>
          </a:xfrm>
          <a:prstGeom prst="rect">
            <a:avLst/>
          </a:prstGeom>
          <a:noFill/>
        </p:spPr>
        <p:txBody>
          <a:bodyPr wrap="square">
            <a:spAutoFit/>
          </a:bodyPr>
          <a:lstStyle/>
          <a:p>
            <a:r>
              <a:rPr lang="it-IT" sz="2400" b="1" dirty="0"/>
              <a:t>Persistenza della credenza </a:t>
            </a:r>
          </a:p>
          <a:p>
            <a:r>
              <a:rPr lang="it-IT" sz="2400" dirty="0"/>
              <a:t>Persistenza delle proprie credenze iniziali, anche quando il loro fondamento è confutato. La credenza iniziale sopravvive per una spiegazione che inizialmente l’aveva resa vera e corretta. </a:t>
            </a:r>
          </a:p>
          <a:p>
            <a:r>
              <a:rPr lang="it-IT" sz="2400" dirty="0">
                <a:sym typeface="Wingdings" pitchFamily="2" charset="2"/>
              </a:rPr>
              <a:t>C'è un rimedio per la persistenza della credenza? Sì, spiegare il contrario. </a:t>
            </a:r>
          </a:p>
          <a:p>
            <a:endParaRPr lang="it-IT" sz="2400" dirty="0"/>
          </a:p>
          <a:p>
            <a:endParaRPr lang="it-IT" sz="2400" dirty="0"/>
          </a:p>
          <a:p>
            <a:r>
              <a:rPr lang="it-IT" sz="2400" b="1" dirty="0"/>
              <a:t>Effetto informazione fuorviante (</a:t>
            </a:r>
            <a:r>
              <a:rPr lang="it-IT" sz="2400" b="1" dirty="0" err="1"/>
              <a:t>misinformation</a:t>
            </a:r>
            <a:r>
              <a:rPr lang="it-IT" sz="2400" b="1" dirty="0"/>
              <a:t> effect) </a:t>
            </a:r>
            <a:br>
              <a:rPr lang="it-IT" sz="2400" dirty="0"/>
            </a:br>
            <a:r>
              <a:rPr lang="it-IT" sz="2400" dirty="0"/>
              <a:t>Incorporare nella memoria l’informazione fuorviante di un evento dopo esserne stati testimoni e aver ricevuto un’informazione fuorviante su di esso. </a:t>
            </a:r>
          </a:p>
          <a:p>
            <a:r>
              <a:rPr lang="it-IT" sz="2400" dirty="0"/>
              <a:t>Tale effetto spiega la tendenza a incorporare nella memoria informazioni false o errate; per esempio, si può ricordare il segnale di precedenza </a:t>
            </a:r>
          </a:p>
          <a:p>
            <a:r>
              <a:rPr lang="it-IT" sz="2400" dirty="0"/>
              <a:t>come segnale di stop. Loftus sostiene che l’induzione di questo effetto può anche produrre false memorie di abusi sessuali infantili. </a:t>
            </a:r>
          </a:p>
          <a:p>
            <a:endParaRPr lang="it-IT" sz="2400" dirty="0"/>
          </a:p>
        </p:txBody>
      </p:sp>
    </p:spTree>
    <p:extLst>
      <p:ext uri="{BB962C8B-B14F-4D97-AF65-F5344CB8AC3E}">
        <p14:creationId xmlns:p14="http://schemas.microsoft.com/office/powerpoint/2010/main" val="165923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4D09D7-F1A1-4A02-CD9A-21873766E09D}"/>
              </a:ext>
            </a:extLst>
          </p:cNvPr>
          <p:cNvSpPr txBox="1"/>
          <p:nvPr/>
        </p:nvSpPr>
        <p:spPr>
          <a:xfrm>
            <a:off x="249925" y="744657"/>
            <a:ext cx="10067782" cy="646331"/>
          </a:xfrm>
          <a:prstGeom prst="rect">
            <a:avLst/>
          </a:prstGeom>
          <a:noFill/>
        </p:spPr>
        <p:txBody>
          <a:bodyPr wrap="square">
            <a:spAutoFit/>
          </a:bodyPr>
          <a:lstStyle/>
          <a:p>
            <a:pPr algn="ctr"/>
            <a:r>
              <a:rPr lang="it-IT" sz="3600" b="1" dirty="0">
                <a:solidFill>
                  <a:srgbClr val="CA6736"/>
                </a:solidFill>
                <a:latin typeface="Calibri" panose="020F0502020204030204" pitchFamily="34" charset="0"/>
                <a:ea typeface="+mj-ea"/>
                <a:cs typeface="Calibri" panose="020F0502020204030204" pitchFamily="34" charset="0"/>
              </a:rPr>
              <a:t>Il giudizio sul mondo sociale</a:t>
            </a:r>
          </a:p>
        </p:txBody>
      </p:sp>
      <p:sp>
        <p:nvSpPr>
          <p:cNvPr id="4" name="CasellaDiTesto 3">
            <a:extLst>
              <a:ext uri="{FF2B5EF4-FFF2-40B4-BE49-F238E27FC236}">
                <a16:creationId xmlns:a16="http://schemas.microsoft.com/office/drawing/2014/main" id="{1D1F0E61-FC07-5F6B-B6B4-F21EA416F970}"/>
              </a:ext>
            </a:extLst>
          </p:cNvPr>
          <p:cNvSpPr txBox="1"/>
          <p:nvPr/>
        </p:nvSpPr>
        <p:spPr>
          <a:xfrm>
            <a:off x="348017" y="1390988"/>
            <a:ext cx="10067781" cy="5539978"/>
          </a:xfrm>
          <a:prstGeom prst="rect">
            <a:avLst/>
          </a:prstGeom>
          <a:noFill/>
        </p:spPr>
        <p:txBody>
          <a:bodyPr wrap="square">
            <a:spAutoFit/>
          </a:bodyPr>
          <a:lstStyle/>
          <a:p>
            <a:r>
              <a:rPr lang="it-IT" sz="2400" b="1" dirty="0">
                <a:effectLst/>
                <a:latin typeface="MHEupperelemsans"/>
              </a:rPr>
              <a:t>I giudizi intuitivi </a:t>
            </a:r>
          </a:p>
          <a:p>
            <a:r>
              <a:rPr lang="it-IT" sz="2400" dirty="0">
                <a:effectLst/>
                <a:latin typeface="That"/>
              </a:rPr>
              <a:t>Gli studi sull’elaborazione dell’informazione inconsapevole confermano il limitato accesso a ciò che succede nella mente. Il nostro pensiero è parzialmente </a:t>
            </a:r>
            <a:r>
              <a:rPr lang="it-IT" sz="2400" b="1" dirty="0">
                <a:effectLst/>
                <a:latin typeface="That"/>
              </a:rPr>
              <a:t>controllato </a:t>
            </a:r>
            <a:r>
              <a:rPr lang="it-IT" sz="2400" dirty="0">
                <a:effectLst/>
                <a:latin typeface="That"/>
              </a:rPr>
              <a:t>(riflessivo, intenzionale e consapevole) e parzialmente </a:t>
            </a:r>
            <a:r>
              <a:rPr lang="it-IT" sz="2400" b="1" dirty="0">
                <a:effectLst/>
                <a:latin typeface="That"/>
              </a:rPr>
              <a:t>automatico </a:t>
            </a:r>
            <a:r>
              <a:rPr lang="it-IT" sz="2400" dirty="0">
                <a:effectLst/>
                <a:latin typeface="That"/>
              </a:rPr>
              <a:t>(impulsivo, spontaneo e al di fuori della nostra consapevolezza).</a:t>
            </a:r>
            <a:br>
              <a:rPr lang="it-IT" sz="2400" dirty="0">
                <a:effectLst/>
                <a:latin typeface="That"/>
              </a:rPr>
            </a:br>
            <a:endParaRPr lang="it-IT" sz="2400" dirty="0">
              <a:effectLst/>
              <a:latin typeface="That"/>
            </a:endParaRPr>
          </a:p>
          <a:p>
            <a:r>
              <a:rPr lang="it-IT" sz="2400" dirty="0">
                <a:effectLst/>
                <a:latin typeface="That"/>
              </a:rPr>
              <a:t>Alcuni esempi di pensiero automatico:</a:t>
            </a:r>
            <a:r>
              <a:rPr lang="it-IT" sz="2400" dirty="0">
                <a:effectLst/>
              </a:rPr>
              <a:t> </a:t>
            </a:r>
            <a:r>
              <a:rPr lang="it-IT" sz="2400" dirty="0">
                <a:latin typeface="That"/>
              </a:rPr>
              <a:t>g</a:t>
            </a:r>
            <a:r>
              <a:rPr lang="it-IT" sz="2400" dirty="0">
                <a:effectLst/>
                <a:latin typeface="That"/>
              </a:rPr>
              <a:t>li schemi – modelli mentali – intuitivamente guidano le nostre percezioni e le interpretazioni delle nostre esperienze. </a:t>
            </a:r>
            <a:br>
              <a:rPr lang="it-IT" sz="2400" dirty="0">
                <a:effectLst/>
                <a:latin typeface="That"/>
              </a:rPr>
            </a:br>
            <a:endParaRPr lang="it-IT" sz="2400" dirty="0">
              <a:effectLst/>
              <a:latin typeface="That"/>
            </a:endParaRPr>
          </a:p>
          <a:p>
            <a:r>
              <a:rPr lang="it-IT" sz="2400" dirty="0">
                <a:effectLst/>
                <a:latin typeface="That"/>
              </a:rPr>
              <a:t>Se sentiamo qualcuno parlare di pesca (il frutto) o pesca (l’attività) la comprensione dipende non solo dalla parola detta ma anche da come automaticamente interpretiamo il suono. </a:t>
            </a:r>
          </a:p>
          <a:p>
            <a:endParaRPr lang="it-IT" sz="2400" dirty="0">
              <a:latin typeface="That"/>
            </a:endParaRPr>
          </a:p>
          <a:p>
            <a:endParaRPr lang="it-IT" dirty="0"/>
          </a:p>
        </p:txBody>
      </p:sp>
    </p:spTree>
    <p:extLst>
      <p:ext uri="{BB962C8B-B14F-4D97-AF65-F5344CB8AC3E}">
        <p14:creationId xmlns:p14="http://schemas.microsoft.com/office/powerpoint/2010/main" val="284579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4272123-2665-77B1-F521-0F8E624AFA93}"/>
              </a:ext>
            </a:extLst>
          </p:cNvPr>
          <p:cNvPicPr>
            <a:picLocks noChangeAspect="1"/>
          </p:cNvPicPr>
          <p:nvPr/>
        </p:nvPicPr>
        <p:blipFill>
          <a:blip r:embed="rId2"/>
          <a:stretch>
            <a:fillRect/>
          </a:stretch>
        </p:blipFill>
        <p:spPr>
          <a:xfrm>
            <a:off x="320722" y="2977228"/>
            <a:ext cx="10831398" cy="2997115"/>
          </a:xfrm>
          <a:prstGeom prst="rect">
            <a:avLst/>
          </a:prstGeom>
        </p:spPr>
      </p:pic>
      <p:sp>
        <p:nvSpPr>
          <p:cNvPr id="3" name="CasellaDiTesto 2">
            <a:extLst>
              <a:ext uri="{FF2B5EF4-FFF2-40B4-BE49-F238E27FC236}">
                <a16:creationId xmlns:a16="http://schemas.microsoft.com/office/drawing/2014/main" id="{1526C56E-3CED-5ACA-DA7E-619BC58E5E76}"/>
              </a:ext>
            </a:extLst>
          </p:cNvPr>
          <p:cNvSpPr txBox="1"/>
          <p:nvPr/>
        </p:nvSpPr>
        <p:spPr>
          <a:xfrm>
            <a:off x="320722" y="883657"/>
            <a:ext cx="10188054" cy="1938992"/>
          </a:xfrm>
          <a:prstGeom prst="rect">
            <a:avLst/>
          </a:prstGeom>
          <a:noFill/>
        </p:spPr>
        <p:txBody>
          <a:bodyPr wrap="square">
            <a:spAutoFit/>
          </a:bodyPr>
          <a:lstStyle/>
          <a:p>
            <a:r>
              <a:rPr lang="it-IT" sz="2400" dirty="0">
                <a:effectLst/>
                <a:latin typeface="That"/>
              </a:rPr>
              <a:t>Gli schemi sociali sono strutture di conoscenza che descrivono sequenze di azioni situate negli opportuni contesti. Questi schemi producono aspettative su ciò che è probabile che avvenga, generano prescrizioni sul comportamento da tenere e offrono indicazioni sulla sequenza di azioni che porta al raggiungimento di un obiettivo. </a:t>
            </a:r>
            <a:endParaRPr lang="it-IT" sz="2400" dirty="0"/>
          </a:p>
        </p:txBody>
      </p:sp>
    </p:spTree>
    <p:extLst>
      <p:ext uri="{BB962C8B-B14F-4D97-AF65-F5344CB8AC3E}">
        <p14:creationId xmlns:p14="http://schemas.microsoft.com/office/powerpoint/2010/main" val="49687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1522C0F-2C95-E19F-95DA-470D7C54DE89}"/>
              </a:ext>
            </a:extLst>
          </p:cNvPr>
          <p:cNvSpPr txBox="1"/>
          <p:nvPr/>
        </p:nvSpPr>
        <p:spPr>
          <a:xfrm>
            <a:off x="123319" y="884615"/>
            <a:ext cx="10645252" cy="1200329"/>
          </a:xfrm>
          <a:prstGeom prst="rect">
            <a:avLst/>
          </a:prstGeom>
          <a:noFill/>
        </p:spPr>
        <p:txBody>
          <a:bodyPr wrap="square">
            <a:spAutoFit/>
          </a:bodyPr>
          <a:lstStyle/>
          <a:p>
            <a:r>
              <a:rPr lang="it-IT" sz="2400" dirty="0">
                <a:effectLst/>
                <a:latin typeface="That"/>
              </a:rPr>
              <a:t>Il </a:t>
            </a:r>
            <a:r>
              <a:rPr lang="it-IT" sz="2400" b="1" dirty="0">
                <a:effectLst/>
                <a:latin typeface="That"/>
              </a:rPr>
              <a:t>fenomeno dell’eccessiva fiducia in sé, </a:t>
            </a:r>
            <a:r>
              <a:rPr lang="it-IT" sz="2400" dirty="0">
                <a:effectLst/>
                <a:latin typeface="That"/>
              </a:rPr>
              <a:t>teorizzato da Kahneman e </a:t>
            </a:r>
            <a:r>
              <a:rPr lang="it-IT" sz="2400" dirty="0" err="1">
                <a:effectLst/>
                <a:latin typeface="That"/>
              </a:rPr>
              <a:t>Tversky</a:t>
            </a:r>
            <a:r>
              <a:rPr lang="it-IT" sz="2400" dirty="0">
                <a:effectLst/>
                <a:latin typeface="That"/>
              </a:rPr>
              <a:t> (1979), è definito come la </a:t>
            </a:r>
            <a:r>
              <a:rPr lang="it-IT" sz="2400" dirty="0">
                <a:latin typeface="That"/>
              </a:rPr>
              <a:t>tendenza a essere più sicuri che corretti, a sovrastimare l’esattezza delle proprie credenze.</a:t>
            </a:r>
            <a:endParaRPr lang="it-IT" sz="2400" dirty="0"/>
          </a:p>
        </p:txBody>
      </p:sp>
      <p:sp>
        <p:nvSpPr>
          <p:cNvPr id="7" name="CasellaDiTesto 6">
            <a:extLst>
              <a:ext uri="{FF2B5EF4-FFF2-40B4-BE49-F238E27FC236}">
                <a16:creationId xmlns:a16="http://schemas.microsoft.com/office/drawing/2014/main" id="{D8097BFD-4FFC-4F20-1D90-59F58DDBFD91}"/>
              </a:ext>
            </a:extLst>
          </p:cNvPr>
          <p:cNvSpPr txBox="1"/>
          <p:nvPr/>
        </p:nvSpPr>
        <p:spPr>
          <a:xfrm>
            <a:off x="123319" y="2202469"/>
            <a:ext cx="11779337" cy="4154984"/>
          </a:xfrm>
          <a:prstGeom prst="rect">
            <a:avLst/>
          </a:prstGeom>
          <a:noFill/>
        </p:spPr>
        <p:txBody>
          <a:bodyPr wrap="square">
            <a:spAutoFit/>
          </a:bodyPr>
          <a:lstStyle/>
          <a:p>
            <a:pPr marL="342900" indent="-342900">
              <a:buFont typeface="Wingdings" pitchFamily="2" charset="2"/>
              <a:buChar char="à"/>
            </a:pPr>
            <a:r>
              <a:rPr lang="it-IT" sz="2400" dirty="0">
                <a:effectLst/>
                <a:latin typeface="That"/>
              </a:rPr>
              <a:t>Ciò che hanno dimostrato gli studiosi è esattamente quello che è successo quando, a inizio pandemia, 18 esperti di malattie infettive statunitensi sono stati interpellati il 16-17 marzo, sulla stima dei casi di COVID-19 che si sarebbero verificati negli Stati Uniti il giorno 29 marzo 2020. Solo tre dei 18 esperti hanno fornito un intervallo che comprendeva il numero effettivo di casi al 29 marzo: 122 653. </a:t>
            </a:r>
            <a:br>
              <a:rPr lang="it-IT" sz="2400" dirty="0">
                <a:effectLst/>
                <a:latin typeface="That"/>
              </a:rPr>
            </a:br>
            <a:r>
              <a:rPr lang="it-IT" sz="2400" dirty="0">
                <a:effectLst/>
                <a:latin typeface="That"/>
              </a:rPr>
              <a:t>La stima media era di 20 000, e la maggior parte era talmente sicura delle proprie ipotesi che i numeri superiori e inferiori del loro intervallo differivano solo di poche migliaia di casi, un classico esempio di eccesso di precisione. </a:t>
            </a:r>
            <a:br>
              <a:rPr lang="it-IT" sz="2400" dirty="0">
                <a:effectLst/>
                <a:latin typeface="That"/>
              </a:rPr>
            </a:br>
            <a:endParaRPr lang="it-IT" sz="2400" dirty="0">
              <a:effectLst/>
              <a:latin typeface="That"/>
            </a:endParaRPr>
          </a:p>
          <a:p>
            <a:pPr marL="342900" indent="-342900">
              <a:buFont typeface="Wingdings" pitchFamily="2" charset="2"/>
              <a:buChar char="à"/>
            </a:pPr>
            <a:r>
              <a:rPr lang="it-IT" sz="2400" dirty="0"/>
              <a:t>Le persone tendono a ricordare i loro giudizi sbagliati come se fossero giudizi quasi giusti. </a:t>
            </a:r>
          </a:p>
          <a:p>
            <a:endParaRPr lang="it-IT" sz="2400" dirty="0"/>
          </a:p>
        </p:txBody>
      </p:sp>
    </p:spTree>
    <p:extLst>
      <p:ext uri="{BB962C8B-B14F-4D97-AF65-F5344CB8AC3E}">
        <p14:creationId xmlns:p14="http://schemas.microsoft.com/office/powerpoint/2010/main" val="16916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5B80A0-B6AA-0975-5892-8D546A1E51B3}"/>
              </a:ext>
            </a:extLst>
          </p:cNvPr>
          <p:cNvSpPr txBox="1"/>
          <p:nvPr/>
        </p:nvSpPr>
        <p:spPr>
          <a:xfrm>
            <a:off x="220436" y="1098007"/>
            <a:ext cx="10555594" cy="4647426"/>
          </a:xfrm>
          <a:prstGeom prst="rect">
            <a:avLst/>
          </a:prstGeom>
          <a:noFill/>
        </p:spPr>
        <p:txBody>
          <a:bodyPr wrap="square">
            <a:spAutoFit/>
          </a:bodyPr>
          <a:lstStyle/>
          <a:p>
            <a:r>
              <a:rPr lang="it-IT" sz="2400" b="1" dirty="0">
                <a:effectLst/>
              </a:rPr>
              <a:t>Bias di conferma </a:t>
            </a:r>
            <a:endParaRPr lang="it-IT" sz="2400" dirty="0"/>
          </a:p>
          <a:p>
            <a:r>
              <a:rPr lang="it-IT" sz="2400" dirty="0">
                <a:effectLst/>
              </a:rPr>
              <a:t>La tendenza a cercare informazioni che confermino le proprie impressioni. Quando vengono formate credenze sbagliate si tende più spesso a cercare prove di conferma piuttosto che tentare di confutare le intuizioni avute.</a:t>
            </a:r>
          </a:p>
          <a:p>
            <a:endParaRPr lang="it-IT" sz="3200" dirty="0"/>
          </a:p>
          <a:p>
            <a:r>
              <a:rPr lang="it-IT" sz="2400" dirty="0">
                <a:effectLst/>
                <a:latin typeface="That"/>
              </a:rPr>
              <a:t>Il bias di conferma aiuta a spiegare perché l’immagine di sé rimane così straordinariamente stabile. In alcuni esperimenti si è scoperto che gli studenti cercano, deducono e ricordano i feedback che confermano le proprie credenze su di sé. Il bias di conferma è un giudizio veloce del Sistema 1 che attiva la ricerca di informazioni consistenti con le nostre idee. Fermarci a riflettere, cioè attivare il Sistema 2, potrebbe proteggerci dal bias di conferma. </a:t>
            </a:r>
            <a:endParaRPr lang="it-IT" sz="3200" dirty="0"/>
          </a:p>
          <a:p>
            <a:endParaRPr lang="it-IT" sz="2400" dirty="0"/>
          </a:p>
        </p:txBody>
      </p:sp>
    </p:spTree>
    <p:extLst>
      <p:ext uri="{BB962C8B-B14F-4D97-AF65-F5344CB8AC3E}">
        <p14:creationId xmlns:p14="http://schemas.microsoft.com/office/powerpoint/2010/main" val="225026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EA9B3BF-AA94-C0CB-B408-BD43300EC134}"/>
              </a:ext>
            </a:extLst>
          </p:cNvPr>
          <p:cNvSpPr txBox="1"/>
          <p:nvPr/>
        </p:nvSpPr>
        <p:spPr>
          <a:xfrm>
            <a:off x="310242" y="798212"/>
            <a:ext cx="10335985" cy="5632311"/>
          </a:xfrm>
          <a:prstGeom prst="rect">
            <a:avLst/>
          </a:prstGeom>
          <a:noFill/>
        </p:spPr>
        <p:txBody>
          <a:bodyPr wrap="square">
            <a:spAutoFit/>
          </a:bodyPr>
          <a:lstStyle/>
          <a:p>
            <a:r>
              <a:rPr lang="it-IT" sz="2400" b="1" dirty="0">
                <a:effectLst/>
                <a:latin typeface="MHEupperelemsans"/>
              </a:rPr>
              <a:t>I rimedi per l’eccessiva sicurezza di sé </a:t>
            </a:r>
            <a:endParaRPr lang="it-IT" sz="2400" dirty="0"/>
          </a:p>
          <a:p>
            <a:pPr marL="285750" indent="-285750">
              <a:buFont typeface="Wingdings" pitchFamily="2" charset="2"/>
              <a:buChar char="§"/>
            </a:pPr>
            <a:r>
              <a:rPr lang="it-IT" sz="2400" dirty="0">
                <a:effectLst/>
                <a:latin typeface="That"/>
              </a:rPr>
              <a:t>È necessario stare attenti alle affermazioni dogmatiche delle persone. Anche quando le persone sono sicure di essere nel giusto possono sbagliare. Sicurezza e competenza non sempre coincidono. </a:t>
            </a:r>
            <a:endParaRPr lang="it-IT" sz="2400" dirty="0">
              <a:latin typeface="That"/>
            </a:endParaRPr>
          </a:p>
          <a:p>
            <a:pPr marL="285750" indent="-285750">
              <a:buFont typeface="Wingdings" pitchFamily="2" charset="2"/>
              <a:buChar char="§"/>
            </a:pPr>
            <a:r>
              <a:rPr lang="it-IT" sz="2400" dirty="0">
                <a:effectLst/>
                <a:latin typeface="That"/>
              </a:rPr>
              <a:t>Tre tecniche hanno ridotto con successo la distorsione legata all’eccessiva sicurezza: </a:t>
            </a:r>
          </a:p>
          <a:p>
            <a:pPr marL="457200" indent="-457200">
              <a:buFont typeface="+mj-lt"/>
              <a:buAutoNum type="arabicParenR"/>
            </a:pPr>
            <a:r>
              <a:rPr lang="it-IT" sz="2400" dirty="0">
                <a:effectLst/>
                <a:latin typeface="That"/>
              </a:rPr>
              <a:t>immediato feedback</a:t>
            </a:r>
            <a:endParaRPr lang="it-IT" sz="2400" dirty="0"/>
          </a:p>
          <a:p>
            <a:pPr marL="457200" indent="-457200">
              <a:buFont typeface="+mj-lt"/>
              <a:buAutoNum type="arabicParenR"/>
            </a:pPr>
            <a:r>
              <a:rPr lang="it-IT" sz="2400" dirty="0">
                <a:effectLst/>
                <a:latin typeface="That"/>
              </a:rPr>
              <a:t>smontare l’affermazione fatta nelle sue sottocomponenti e stimare l’esattezza di ognuna. </a:t>
            </a:r>
            <a:endParaRPr lang="it-IT" sz="2400" dirty="0">
              <a:latin typeface="That"/>
            </a:endParaRPr>
          </a:p>
          <a:p>
            <a:pPr marL="457200" indent="-457200">
              <a:buFont typeface="+mj-lt"/>
              <a:buAutoNum type="arabicParenR"/>
            </a:pPr>
            <a:r>
              <a:rPr lang="it-IT" sz="2400" dirty="0">
                <a:effectLst/>
                <a:latin typeface="That"/>
              </a:rPr>
              <a:t>chiedere alle persone di pensare a una buona ragione sul perché i loro giudizi potrebbero essere sbagliati; cioè, obbligarli a considerare informazioni che li confutano </a:t>
            </a:r>
            <a:br>
              <a:rPr lang="it-IT" sz="2400" dirty="0">
                <a:effectLst/>
                <a:latin typeface="That"/>
              </a:rPr>
            </a:br>
            <a:endParaRPr lang="it-IT" sz="2400" dirty="0">
              <a:effectLst/>
              <a:latin typeface="That"/>
            </a:endParaRPr>
          </a:p>
          <a:p>
            <a:pPr marL="342900" indent="-342900">
              <a:buFont typeface="Wingdings" pitchFamily="2" charset="2"/>
              <a:buChar char="§"/>
            </a:pPr>
            <a:r>
              <a:rPr lang="it-IT" sz="2400" dirty="0">
                <a:effectLst/>
                <a:latin typeface="That"/>
              </a:rPr>
              <a:t>L’eccessiva confidenza in sé può costare cara, ma una realistica sicurezza è adattiva</a:t>
            </a:r>
            <a:r>
              <a:rPr lang="it-IT" sz="1800" dirty="0">
                <a:effectLst/>
                <a:latin typeface="That"/>
              </a:rPr>
              <a:t>. </a:t>
            </a:r>
            <a:endParaRPr lang="it-IT" dirty="0"/>
          </a:p>
        </p:txBody>
      </p:sp>
    </p:spTree>
    <p:extLst>
      <p:ext uri="{BB962C8B-B14F-4D97-AF65-F5344CB8AC3E}">
        <p14:creationId xmlns:p14="http://schemas.microsoft.com/office/powerpoint/2010/main" val="409505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D3394CD-AE8A-9495-7DB4-508D9AB2BCE2}"/>
              </a:ext>
            </a:extLst>
          </p:cNvPr>
          <p:cNvPicPr>
            <a:picLocks noChangeAspect="1"/>
          </p:cNvPicPr>
          <p:nvPr/>
        </p:nvPicPr>
        <p:blipFill>
          <a:blip r:embed="rId2"/>
          <a:stretch>
            <a:fillRect/>
          </a:stretch>
        </p:blipFill>
        <p:spPr>
          <a:xfrm>
            <a:off x="3984171" y="506881"/>
            <a:ext cx="6444417" cy="5844238"/>
          </a:xfrm>
          <a:prstGeom prst="rect">
            <a:avLst/>
          </a:prstGeom>
        </p:spPr>
      </p:pic>
      <p:sp>
        <p:nvSpPr>
          <p:cNvPr id="4" name="CasellaDiTesto 3">
            <a:extLst>
              <a:ext uri="{FF2B5EF4-FFF2-40B4-BE49-F238E27FC236}">
                <a16:creationId xmlns:a16="http://schemas.microsoft.com/office/drawing/2014/main" id="{3CB260D5-B55C-99AF-AA8C-176B3E42BD7C}"/>
              </a:ext>
            </a:extLst>
          </p:cNvPr>
          <p:cNvSpPr txBox="1"/>
          <p:nvPr/>
        </p:nvSpPr>
        <p:spPr>
          <a:xfrm>
            <a:off x="560711" y="1676750"/>
            <a:ext cx="2833007" cy="3908762"/>
          </a:xfrm>
          <a:prstGeom prst="rect">
            <a:avLst/>
          </a:prstGeom>
          <a:noFill/>
        </p:spPr>
        <p:txBody>
          <a:bodyPr wrap="square">
            <a:spAutoFit/>
          </a:bodyPr>
          <a:lstStyle/>
          <a:p>
            <a:r>
              <a:rPr lang="it-IT" sz="2800" b="1" dirty="0">
                <a:effectLst/>
                <a:latin typeface="MHEupperelemsans"/>
              </a:rPr>
              <a:t>Le euristiche</a:t>
            </a:r>
          </a:p>
          <a:p>
            <a:r>
              <a:rPr lang="it-IT" sz="2400" dirty="0"/>
              <a:t>Strategie di pensiero (scorciatoie mentali) che permettono la formulazione di giudizi veloci e talvolta fallaci</a:t>
            </a:r>
          </a:p>
          <a:p>
            <a:endParaRPr lang="it-IT" sz="2400" b="1" dirty="0">
              <a:latin typeface="MHEupperelemsans"/>
            </a:endParaRPr>
          </a:p>
          <a:p>
            <a:endParaRPr lang="it-IT" sz="2400" b="1" dirty="0">
              <a:latin typeface="MHEupperelemsans"/>
            </a:endParaRPr>
          </a:p>
          <a:p>
            <a:endParaRPr lang="it-IT" sz="2400" dirty="0"/>
          </a:p>
        </p:txBody>
      </p:sp>
    </p:spTree>
    <p:extLst>
      <p:ext uri="{BB962C8B-B14F-4D97-AF65-F5344CB8AC3E}">
        <p14:creationId xmlns:p14="http://schemas.microsoft.com/office/powerpoint/2010/main" val="397087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5F869C5-DA6A-DEED-A2CB-B0FBE65A76B5}"/>
              </a:ext>
            </a:extLst>
          </p:cNvPr>
          <p:cNvSpPr txBox="1"/>
          <p:nvPr/>
        </p:nvSpPr>
        <p:spPr>
          <a:xfrm>
            <a:off x="388476" y="959555"/>
            <a:ext cx="10213521" cy="4524315"/>
          </a:xfrm>
          <a:prstGeom prst="rect">
            <a:avLst/>
          </a:prstGeom>
          <a:noFill/>
        </p:spPr>
        <p:txBody>
          <a:bodyPr wrap="square">
            <a:spAutoFit/>
          </a:bodyPr>
          <a:lstStyle/>
          <a:p>
            <a:r>
              <a:rPr lang="it-IT" sz="2400" dirty="0"/>
              <a:t>L</a:t>
            </a:r>
            <a:r>
              <a:rPr lang="it-IT" sz="2400" dirty="0">
                <a:effectLst/>
              </a:rPr>
              <a:t>e ricerche hanno individuato le situazioni in cui è più probabile che si ricorra alle euristiche nella formulazione dei giudizi sociali e cioè quando: </a:t>
            </a:r>
            <a:br>
              <a:rPr lang="it-IT" sz="2400" dirty="0">
                <a:effectLst/>
              </a:rPr>
            </a:br>
            <a:endParaRPr lang="it-IT" sz="2400" dirty="0"/>
          </a:p>
          <a:p>
            <a:pPr marL="457200" indent="-457200">
              <a:buFont typeface="+mj-lt"/>
              <a:buAutoNum type="arabicParenR"/>
            </a:pPr>
            <a:r>
              <a:rPr lang="it-IT" sz="2400" dirty="0">
                <a:effectLst/>
              </a:rPr>
              <a:t>non si ha tempo per un’analisi approfondita; </a:t>
            </a:r>
          </a:p>
          <a:p>
            <a:pPr marL="457200" indent="-457200">
              <a:buFont typeface="+mj-lt"/>
              <a:buAutoNum type="arabicParenR"/>
            </a:pPr>
            <a:r>
              <a:rPr lang="it-IT" sz="2400" dirty="0">
                <a:effectLst/>
              </a:rPr>
              <a:t>si è sommersi dalle informazioni e non si riesce a distinguere quelle rilevanti da quelle inutili; </a:t>
            </a:r>
          </a:p>
          <a:p>
            <a:pPr marL="457200" indent="-457200">
              <a:buFont typeface="+mj-lt"/>
              <a:buAutoNum type="arabicParenR"/>
            </a:pPr>
            <a:r>
              <a:rPr lang="it-IT" sz="2400" dirty="0">
                <a:effectLst/>
              </a:rPr>
              <a:t>l’oggetto o la questione di cui ci si sta occupando è poco importante; </a:t>
            </a:r>
          </a:p>
          <a:p>
            <a:pPr marL="457200" indent="-457200">
              <a:buFont typeface="+mj-lt"/>
              <a:buAutoNum type="arabicParenR"/>
            </a:pPr>
            <a:r>
              <a:rPr lang="it-IT" sz="2400" dirty="0">
                <a:effectLst/>
              </a:rPr>
              <a:t>si hanno scarse conoscenze in merito all’oggetto o alla questione di cui ci si sta occupando; </a:t>
            </a:r>
          </a:p>
          <a:p>
            <a:pPr marL="457200" indent="-457200">
              <a:buFont typeface="+mj-lt"/>
              <a:buAutoNum type="arabicParenR"/>
            </a:pPr>
            <a:r>
              <a:rPr lang="it-IT" sz="2400" dirty="0">
                <a:effectLst/>
              </a:rPr>
              <a:t>qualcosa della situazione funge da stimolo con effetto priming; </a:t>
            </a:r>
          </a:p>
          <a:p>
            <a:pPr marL="457200" indent="-457200">
              <a:buFont typeface="+mj-lt"/>
              <a:buAutoNum type="arabicParenR"/>
            </a:pPr>
            <a:r>
              <a:rPr lang="it-IT" sz="2400" dirty="0">
                <a:effectLst/>
              </a:rPr>
              <a:t>ci si sente particolarmente ottimisti e si ritiene che non sia necessario compiere eccessivi sforzi cognitivi. </a:t>
            </a:r>
          </a:p>
        </p:txBody>
      </p:sp>
    </p:spTree>
    <p:extLst>
      <p:ext uri="{BB962C8B-B14F-4D97-AF65-F5344CB8AC3E}">
        <p14:creationId xmlns:p14="http://schemas.microsoft.com/office/powerpoint/2010/main" val="414871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E2B6A7-6368-900A-382E-30B1D59E0D21}"/>
              </a:ext>
            </a:extLst>
          </p:cNvPr>
          <p:cNvSpPr txBox="1"/>
          <p:nvPr/>
        </p:nvSpPr>
        <p:spPr>
          <a:xfrm>
            <a:off x="383720" y="631762"/>
            <a:ext cx="10681677" cy="5663089"/>
          </a:xfrm>
          <a:prstGeom prst="rect">
            <a:avLst/>
          </a:prstGeom>
          <a:noFill/>
        </p:spPr>
        <p:txBody>
          <a:bodyPr wrap="square">
            <a:spAutoFit/>
          </a:bodyPr>
          <a:lstStyle/>
          <a:p>
            <a:r>
              <a:rPr lang="it-IT" sz="2800" b="1" dirty="0">
                <a:effectLst/>
                <a:latin typeface="MHEupperelemsans"/>
              </a:rPr>
              <a:t>l pensiero illusorio</a:t>
            </a:r>
          </a:p>
          <a:p>
            <a:r>
              <a:rPr lang="it-IT" sz="2400" b="1" dirty="0">
                <a:effectLst/>
                <a:latin typeface="MHEupperelemsans"/>
              </a:rPr>
              <a:t>Correlazione illusoria: </a:t>
            </a:r>
            <a:r>
              <a:rPr lang="it-IT" sz="2400" dirty="0">
                <a:effectLst/>
                <a:latin typeface="MHEupperelemsans"/>
              </a:rPr>
              <a:t>la percezione di una relazione in realtà inesistente o la percezione di una relazione più forte di quella reale. </a:t>
            </a:r>
            <a:endParaRPr lang="it-IT" sz="2400" dirty="0"/>
          </a:p>
          <a:p>
            <a:pPr marL="342900" indent="-342900">
              <a:buFont typeface="Wingdings" pitchFamily="2" charset="2"/>
              <a:buChar char="§"/>
            </a:pPr>
            <a:r>
              <a:rPr lang="it-IT" sz="2400" dirty="0"/>
              <a:t>È facile che le persone percepiscano erroneamente gli eventi casuali come una conferma delle loro convinzioni.</a:t>
            </a:r>
          </a:p>
          <a:p>
            <a:pPr marL="342900" indent="-342900">
              <a:buFont typeface="Wingdings" pitchFamily="2" charset="2"/>
              <a:buChar char="§"/>
            </a:pPr>
            <a:r>
              <a:rPr lang="it-IT" sz="2400" dirty="0"/>
              <a:t>I giocatori d'azzardo attribuiscono le vittorie alla loro abilità e alla loro lungimiranza; le sconfitte sono "mancanze", "colpi di fortuna" o una cattiva decisione dell'arbitro.</a:t>
            </a:r>
            <a:br>
              <a:rPr lang="it-IT" sz="2400" dirty="0"/>
            </a:br>
            <a:endParaRPr lang="it-IT" sz="2400" dirty="0"/>
          </a:p>
          <a:p>
            <a:r>
              <a:rPr lang="it-IT" sz="2400" b="1" dirty="0">
                <a:effectLst/>
                <a:latin typeface="MHEupperelemsans"/>
              </a:rPr>
              <a:t>Illusione del controllo: </a:t>
            </a:r>
            <a:r>
              <a:rPr lang="it-IT" sz="2400" dirty="0">
                <a:latin typeface="MHEupperelemsans"/>
              </a:rPr>
              <a:t>la</a:t>
            </a:r>
            <a:r>
              <a:rPr lang="it-IT" sz="2400" dirty="0">
                <a:effectLst/>
                <a:latin typeface="MHEupperelemsans"/>
              </a:rPr>
              <a:t> percezione che eventi incontrollabili o fortuiti siano soggetti al controllo di qualcuno o siano più controllabili di quello che in realtà sono. </a:t>
            </a:r>
          </a:p>
          <a:p>
            <a:endParaRPr lang="it-IT" sz="2400" dirty="0">
              <a:latin typeface="MHEupperelemsans"/>
            </a:endParaRPr>
          </a:p>
          <a:p>
            <a:r>
              <a:rPr lang="it-IT" sz="2400" b="1" dirty="0">
                <a:latin typeface="MHEupperelemsans"/>
              </a:rPr>
              <a:t>Regressione verso la media:</a:t>
            </a:r>
            <a:r>
              <a:rPr lang="it-IT" sz="2400" dirty="0">
                <a:latin typeface="MHEupperelemsans"/>
              </a:rPr>
              <a:t> la tendenza statistica di punteggi o comportamenti estremi a tornare verso la media</a:t>
            </a:r>
            <a:endParaRPr lang="it-IT" sz="2400" dirty="0"/>
          </a:p>
          <a:p>
            <a:endParaRPr lang="it-IT" dirty="0"/>
          </a:p>
        </p:txBody>
      </p:sp>
    </p:spTree>
    <p:extLst>
      <p:ext uri="{BB962C8B-B14F-4D97-AF65-F5344CB8AC3E}">
        <p14:creationId xmlns:p14="http://schemas.microsoft.com/office/powerpoint/2010/main" val="165518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E29F4C6-7E73-A923-734D-903DA94A5EFB}"/>
              </a:ext>
            </a:extLst>
          </p:cNvPr>
          <p:cNvPicPr>
            <a:picLocks noChangeAspect="1"/>
          </p:cNvPicPr>
          <p:nvPr/>
        </p:nvPicPr>
        <p:blipFill>
          <a:blip r:embed="rId2"/>
          <a:stretch>
            <a:fillRect/>
          </a:stretch>
        </p:blipFill>
        <p:spPr>
          <a:xfrm>
            <a:off x="1567544" y="1314792"/>
            <a:ext cx="8572668" cy="5067117"/>
          </a:xfrm>
          <a:prstGeom prst="rect">
            <a:avLst/>
          </a:prstGeom>
        </p:spPr>
      </p:pic>
      <p:sp>
        <p:nvSpPr>
          <p:cNvPr id="4" name="CasellaDiTesto 3">
            <a:extLst>
              <a:ext uri="{FF2B5EF4-FFF2-40B4-BE49-F238E27FC236}">
                <a16:creationId xmlns:a16="http://schemas.microsoft.com/office/drawing/2014/main" id="{6D7ED6DB-CD2A-4181-16A6-57B5190FB205}"/>
              </a:ext>
            </a:extLst>
          </p:cNvPr>
          <p:cNvSpPr txBox="1"/>
          <p:nvPr/>
        </p:nvSpPr>
        <p:spPr>
          <a:xfrm>
            <a:off x="547007" y="730017"/>
            <a:ext cx="6155870" cy="523220"/>
          </a:xfrm>
          <a:prstGeom prst="rect">
            <a:avLst/>
          </a:prstGeom>
          <a:noFill/>
        </p:spPr>
        <p:txBody>
          <a:bodyPr wrap="square">
            <a:spAutoFit/>
          </a:bodyPr>
          <a:lstStyle/>
          <a:p>
            <a:r>
              <a:rPr lang="it-IT" sz="2800" b="1" dirty="0">
                <a:effectLst/>
              </a:rPr>
              <a:t>Stati d’animo e giudizi </a:t>
            </a:r>
            <a:endParaRPr lang="it-IT" sz="2800" dirty="0"/>
          </a:p>
        </p:txBody>
      </p:sp>
    </p:spTree>
    <p:extLst>
      <p:ext uri="{BB962C8B-B14F-4D97-AF65-F5344CB8AC3E}">
        <p14:creationId xmlns:p14="http://schemas.microsoft.com/office/powerpoint/2010/main" val="177489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1019EAC-D3B9-432A-13E0-9BC69B0A6487}"/>
              </a:ext>
            </a:extLst>
          </p:cNvPr>
          <p:cNvSpPr txBox="1">
            <a:spLocks/>
          </p:cNvSpPr>
          <p:nvPr/>
        </p:nvSpPr>
        <p:spPr>
          <a:xfrm>
            <a:off x="2525486" y="740229"/>
            <a:ext cx="6357257" cy="99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dirty="0">
                <a:solidFill>
                  <a:srgbClr val="CA6736"/>
                </a:solidFill>
                <a:latin typeface="Calibri" panose="020F0502020204030204" pitchFamily="34" charset="0"/>
                <a:cs typeface="Calibri" panose="020F0502020204030204" pitchFamily="34" charset="0"/>
              </a:rPr>
              <a:t>Riflessioni preliminari</a:t>
            </a:r>
          </a:p>
        </p:txBody>
      </p:sp>
      <p:sp>
        <p:nvSpPr>
          <p:cNvPr id="4" name="CasellaDiTesto 3">
            <a:extLst>
              <a:ext uri="{FF2B5EF4-FFF2-40B4-BE49-F238E27FC236}">
                <a16:creationId xmlns:a16="http://schemas.microsoft.com/office/drawing/2014/main" id="{CA2C1AFC-D22D-564A-D205-8CD9772275A5}"/>
              </a:ext>
            </a:extLst>
          </p:cNvPr>
          <p:cNvSpPr txBox="1"/>
          <p:nvPr/>
        </p:nvSpPr>
        <p:spPr>
          <a:xfrm>
            <a:off x="615043" y="1910781"/>
            <a:ext cx="9739086" cy="3416320"/>
          </a:xfrm>
          <a:prstGeom prst="rect">
            <a:avLst/>
          </a:prstGeom>
          <a:noFill/>
        </p:spPr>
        <p:txBody>
          <a:bodyPr wrap="square">
            <a:spAutoFit/>
          </a:bodyPr>
          <a:lstStyle/>
          <a:p>
            <a:pPr marL="342900" indent="-342900">
              <a:lnSpc>
                <a:spcPct val="100000"/>
              </a:lnSpc>
              <a:buFont typeface="Wingdings" pitchFamily="2" charset="2"/>
              <a:buChar char="§"/>
            </a:pPr>
            <a:r>
              <a:rPr lang="it-IT" sz="2400" dirty="0"/>
              <a:t>Come giudichiamo i nostri mondi sociali, consciamente e inconsciamente?</a:t>
            </a:r>
            <a:br>
              <a:rPr lang="it-IT" sz="2400" dirty="0"/>
            </a:br>
            <a:endParaRPr lang="it-IT" sz="2400" dirty="0"/>
          </a:p>
          <a:p>
            <a:pPr marL="342900" indent="-342900">
              <a:lnSpc>
                <a:spcPct val="100000"/>
              </a:lnSpc>
              <a:buFont typeface="Wingdings" pitchFamily="2" charset="2"/>
              <a:buChar char="§"/>
            </a:pPr>
            <a:r>
              <a:rPr lang="it-IT" sz="2400" dirty="0"/>
              <a:t>Come percepiamo i nostri mondi sociali?</a:t>
            </a:r>
            <a:br>
              <a:rPr lang="it-IT" sz="2400" dirty="0"/>
            </a:br>
            <a:endParaRPr lang="it-IT" sz="2400" dirty="0"/>
          </a:p>
          <a:p>
            <a:pPr marL="342900" indent="-342900">
              <a:lnSpc>
                <a:spcPct val="100000"/>
              </a:lnSpc>
              <a:buFont typeface="Wingdings" pitchFamily="2" charset="2"/>
              <a:buChar char="§"/>
            </a:pPr>
            <a:r>
              <a:rPr lang="it-IT" sz="2400" dirty="0"/>
              <a:t>Come spieghiamo i nostri mondi sociali?</a:t>
            </a:r>
            <a:br>
              <a:rPr lang="it-IT" sz="2400" dirty="0"/>
            </a:br>
            <a:endParaRPr lang="it-IT" sz="2400" dirty="0"/>
          </a:p>
          <a:p>
            <a:pPr marL="342900" indent="-342900">
              <a:lnSpc>
                <a:spcPct val="100000"/>
              </a:lnSpc>
              <a:buFont typeface="Wingdings" pitchFamily="2" charset="2"/>
              <a:buChar char="§"/>
            </a:pPr>
            <a:r>
              <a:rPr lang="it-IT" sz="2400" dirty="0"/>
              <a:t>Che importanza hanno le nostre convinzioni sociali?</a:t>
            </a:r>
            <a:br>
              <a:rPr lang="it-IT" sz="2400" dirty="0"/>
            </a:br>
            <a:endParaRPr lang="it-IT" sz="2400" dirty="0"/>
          </a:p>
          <a:p>
            <a:pPr marL="342900" indent="-342900">
              <a:lnSpc>
                <a:spcPct val="100000"/>
              </a:lnSpc>
              <a:buFont typeface="Wingdings" pitchFamily="2" charset="2"/>
              <a:buChar char="§"/>
            </a:pPr>
            <a:r>
              <a:rPr lang="it-IT" sz="2400" dirty="0"/>
              <a:t>Che cosa possiamo concludere sulle credenze e sui giudizi sociali?</a:t>
            </a:r>
          </a:p>
        </p:txBody>
      </p:sp>
    </p:spTree>
    <p:extLst>
      <p:ext uri="{BB962C8B-B14F-4D97-AF65-F5344CB8AC3E}">
        <p14:creationId xmlns:p14="http://schemas.microsoft.com/office/powerpoint/2010/main" val="350858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54EAD8E-D5AB-E899-D333-5CC2AED9B436}"/>
              </a:ext>
            </a:extLst>
          </p:cNvPr>
          <p:cNvSpPr txBox="1"/>
          <p:nvPr/>
        </p:nvSpPr>
        <p:spPr>
          <a:xfrm>
            <a:off x="249925" y="744657"/>
            <a:ext cx="10396304" cy="646331"/>
          </a:xfrm>
          <a:prstGeom prst="rect">
            <a:avLst/>
          </a:prstGeom>
          <a:noFill/>
        </p:spPr>
        <p:txBody>
          <a:bodyPr wrap="square">
            <a:spAutoFit/>
          </a:bodyPr>
          <a:lstStyle/>
          <a:p>
            <a:pPr algn="ctr"/>
            <a:r>
              <a:rPr lang="it-IT" sz="3600" b="1" dirty="0">
                <a:solidFill>
                  <a:srgbClr val="CA6736"/>
                </a:solidFill>
                <a:latin typeface="Calibri" panose="020F0502020204030204" pitchFamily="34" charset="0"/>
                <a:ea typeface="+mj-ea"/>
                <a:cs typeface="Calibri" panose="020F0502020204030204" pitchFamily="34" charset="0"/>
              </a:rPr>
              <a:t>La spiegazione del mondo sociale</a:t>
            </a:r>
          </a:p>
        </p:txBody>
      </p:sp>
      <p:sp>
        <p:nvSpPr>
          <p:cNvPr id="4" name="CasellaDiTesto 3">
            <a:extLst>
              <a:ext uri="{FF2B5EF4-FFF2-40B4-BE49-F238E27FC236}">
                <a16:creationId xmlns:a16="http://schemas.microsoft.com/office/drawing/2014/main" id="{0557D465-46AB-5CBA-CF8C-346E68642F79}"/>
              </a:ext>
            </a:extLst>
          </p:cNvPr>
          <p:cNvSpPr txBox="1"/>
          <p:nvPr/>
        </p:nvSpPr>
        <p:spPr>
          <a:xfrm>
            <a:off x="440871" y="1390988"/>
            <a:ext cx="10205358" cy="1200329"/>
          </a:xfrm>
          <a:prstGeom prst="rect">
            <a:avLst/>
          </a:prstGeom>
          <a:noFill/>
        </p:spPr>
        <p:txBody>
          <a:bodyPr wrap="square">
            <a:spAutoFit/>
          </a:bodyPr>
          <a:lstStyle/>
          <a:p>
            <a:pPr algn="ctr"/>
            <a:r>
              <a:rPr lang="it-IT" sz="2400" i="1" dirty="0">
                <a:effectLst/>
              </a:rPr>
              <a:t>Le persone si preoccupano di spiegare gli altri e gli psicologi sociali di spiegare le spiegazioni delle persone. Quanto, allora – e quanto accuratamente – la gente spiega il comportamento degli altri? </a:t>
            </a:r>
            <a:endParaRPr lang="it-IT" sz="2400" dirty="0"/>
          </a:p>
        </p:txBody>
      </p:sp>
      <p:sp>
        <p:nvSpPr>
          <p:cNvPr id="5" name="CasellaDiTesto 4">
            <a:extLst>
              <a:ext uri="{FF2B5EF4-FFF2-40B4-BE49-F238E27FC236}">
                <a16:creationId xmlns:a16="http://schemas.microsoft.com/office/drawing/2014/main" id="{68C5CACB-CF43-B4AE-D288-536079C4F6AE}"/>
              </a:ext>
            </a:extLst>
          </p:cNvPr>
          <p:cNvSpPr txBox="1"/>
          <p:nvPr/>
        </p:nvSpPr>
        <p:spPr>
          <a:xfrm>
            <a:off x="587829" y="2710543"/>
            <a:ext cx="10433957" cy="4154984"/>
          </a:xfrm>
          <a:prstGeom prst="rect">
            <a:avLst/>
          </a:prstGeom>
          <a:noFill/>
        </p:spPr>
        <p:txBody>
          <a:bodyPr wrap="square" rtlCol="0">
            <a:spAutoFit/>
          </a:bodyPr>
          <a:lstStyle/>
          <a:p>
            <a:r>
              <a:rPr lang="it-IT" sz="2400" b="1" dirty="0"/>
              <a:t>Teoria dell’attribuzione</a:t>
            </a:r>
            <a:r>
              <a:rPr lang="it-IT" sz="2400" dirty="0"/>
              <a:t>: teoria di come le persone spiegano il comportamento degli altri; per esempio attribuendolo o a disposizioni interne (tratti durevoli, motivi e atteggiamenti) o a situazioni esterne.</a:t>
            </a:r>
          </a:p>
          <a:p>
            <a:endParaRPr lang="it-IT" sz="2400" dirty="0"/>
          </a:p>
          <a:p>
            <a:r>
              <a:rPr lang="it-IT" sz="2400" b="1" dirty="0">
                <a:effectLst/>
              </a:rPr>
              <a:t>Attribuzione disposizionale: </a:t>
            </a:r>
            <a:r>
              <a:rPr lang="it-IT" sz="2400" dirty="0">
                <a:effectLst/>
              </a:rPr>
              <a:t>a</a:t>
            </a:r>
            <a:r>
              <a:rPr lang="it-IT" sz="2400" dirty="0"/>
              <a:t>ttribuire il comportamento alla disposizione e alle caratteristiche di una persona. </a:t>
            </a:r>
          </a:p>
          <a:p>
            <a:r>
              <a:rPr lang="it-IT" sz="2400" b="1" dirty="0">
                <a:effectLst/>
              </a:rPr>
              <a:t>Attribuzione situazionale: </a:t>
            </a:r>
            <a:r>
              <a:rPr lang="it-IT" sz="2400" dirty="0">
                <a:effectLst/>
              </a:rPr>
              <a:t>at</a:t>
            </a:r>
            <a:r>
              <a:rPr lang="it-IT" sz="2400" dirty="0"/>
              <a:t>tribuire il comportamento alla situazione. </a:t>
            </a:r>
          </a:p>
          <a:p>
            <a:endParaRPr lang="it-IT" sz="2400" dirty="0"/>
          </a:p>
          <a:p>
            <a:r>
              <a:rPr lang="it-IT" sz="2400" b="1" dirty="0">
                <a:effectLst/>
              </a:rPr>
              <a:t>Fraintendimento: </a:t>
            </a:r>
            <a:r>
              <a:rPr lang="it-IT" sz="2400" dirty="0">
                <a:effectLst/>
              </a:rPr>
              <a:t>l’attribuzione </a:t>
            </a:r>
            <a:r>
              <a:rPr lang="it-IT" sz="2400" dirty="0">
                <a:effectLst/>
                <a:latin typeface="MHEupperelemsans"/>
              </a:rPr>
              <a:t>erronea di un comportamento alla fonte sbagliata. </a:t>
            </a:r>
            <a:endParaRPr lang="it-IT" sz="2400" dirty="0"/>
          </a:p>
          <a:p>
            <a:endParaRPr lang="it-IT" sz="2400" dirty="0"/>
          </a:p>
          <a:p>
            <a:endParaRPr lang="it-IT" sz="2400" dirty="0"/>
          </a:p>
        </p:txBody>
      </p:sp>
    </p:spTree>
    <p:extLst>
      <p:ext uri="{BB962C8B-B14F-4D97-AF65-F5344CB8AC3E}">
        <p14:creationId xmlns:p14="http://schemas.microsoft.com/office/powerpoint/2010/main" val="219827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72E1459-33DA-B3C0-3072-97B7E82C1A46}"/>
              </a:ext>
            </a:extLst>
          </p:cNvPr>
          <p:cNvPicPr>
            <a:picLocks noChangeAspect="1"/>
          </p:cNvPicPr>
          <p:nvPr/>
        </p:nvPicPr>
        <p:blipFill>
          <a:blip r:embed="rId2"/>
          <a:stretch>
            <a:fillRect/>
          </a:stretch>
        </p:blipFill>
        <p:spPr>
          <a:xfrm>
            <a:off x="195031" y="1232048"/>
            <a:ext cx="10467526" cy="4254351"/>
          </a:xfrm>
          <a:prstGeom prst="rect">
            <a:avLst/>
          </a:prstGeom>
        </p:spPr>
      </p:pic>
    </p:spTree>
    <p:extLst>
      <p:ext uri="{BB962C8B-B14F-4D97-AF65-F5344CB8AC3E}">
        <p14:creationId xmlns:p14="http://schemas.microsoft.com/office/powerpoint/2010/main" val="337055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0AF768-DFEA-F2C6-228D-D771A3B9F703}"/>
              </a:ext>
            </a:extLst>
          </p:cNvPr>
          <p:cNvSpPr txBox="1"/>
          <p:nvPr/>
        </p:nvSpPr>
        <p:spPr>
          <a:xfrm>
            <a:off x="144170" y="635313"/>
            <a:ext cx="10672513" cy="2062103"/>
          </a:xfrm>
          <a:prstGeom prst="rect">
            <a:avLst/>
          </a:prstGeom>
          <a:noFill/>
        </p:spPr>
        <p:txBody>
          <a:bodyPr wrap="square">
            <a:spAutoFit/>
          </a:bodyPr>
          <a:lstStyle/>
          <a:p>
            <a:r>
              <a:rPr lang="it-IT" sz="3200" b="1" dirty="0">
                <a:effectLst/>
                <a:latin typeface="MHEupperelemsans"/>
              </a:rPr>
              <a:t>La teoria dell’inferenza corrispondente di Jones e Davis </a:t>
            </a:r>
            <a:r>
              <a:rPr lang="it-IT" sz="3200" b="1" dirty="0">
                <a:latin typeface="MHEupperelemsans"/>
              </a:rPr>
              <a:t>(1965) </a:t>
            </a:r>
          </a:p>
          <a:p>
            <a:pPr marL="342900" indent="-342900">
              <a:buFont typeface="Wingdings" pitchFamily="2" charset="2"/>
              <a:buChar char="§"/>
            </a:pPr>
            <a:r>
              <a:rPr lang="it-IT" sz="2400" dirty="0">
                <a:effectLst/>
                <a:latin typeface="That"/>
              </a:rPr>
              <a:t>Gli studiosi hanno notato che spesso si presume che le azioni degli altri siano indicative delle loro intenzioni e disposizioni. Se osservo Marco fare un commento sarcastico su Linda, deduco che Marco sia una persona ostile. </a:t>
            </a:r>
          </a:p>
          <a:p>
            <a:endParaRPr lang="it-IT" sz="2400" dirty="0">
              <a:latin typeface="That"/>
            </a:endParaRPr>
          </a:p>
        </p:txBody>
      </p:sp>
      <p:sp>
        <p:nvSpPr>
          <p:cNvPr id="5" name="CasellaDiTesto 4">
            <a:extLst>
              <a:ext uri="{FF2B5EF4-FFF2-40B4-BE49-F238E27FC236}">
                <a16:creationId xmlns:a16="http://schemas.microsoft.com/office/drawing/2014/main" id="{AE49190D-5331-EB32-CEB2-2C5D08C57010}"/>
              </a:ext>
            </a:extLst>
          </p:cNvPr>
          <p:cNvSpPr txBox="1"/>
          <p:nvPr/>
        </p:nvSpPr>
        <p:spPr>
          <a:xfrm>
            <a:off x="72085" y="2347089"/>
            <a:ext cx="12047830" cy="3785652"/>
          </a:xfrm>
          <a:prstGeom prst="rect">
            <a:avLst/>
          </a:prstGeom>
          <a:noFill/>
        </p:spPr>
        <p:txBody>
          <a:bodyPr wrap="square" rtlCol="0">
            <a:spAutoFit/>
          </a:bodyPr>
          <a:lstStyle/>
          <a:p>
            <a:pPr marL="342900" indent="-342900">
              <a:buFont typeface="Wingdings" pitchFamily="2" charset="2"/>
              <a:buChar char="§"/>
            </a:pPr>
            <a:r>
              <a:rPr lang="it-IT" sz="2400" dirty="0">
                <a:effectLst/>
                <a:latin typeface="That"/>
              </a:rPr>
              <a:t>La teoria dell’inferenza corrispondente di Jones e Davis sostiene che </a:t>
            </a:r>
            <a:r>
              <a:rPr lang="it-IT" sz="2400" b="1" dirty="0">
                <a:effectLst/>
                <a:latin typeface="That"/>
              </a:rPr>
              <a:t>le persone tendono </a:t>
            </a:r>
            <a:r>
              <a:rPr lang="it-IT" sz="2400" dirty="0">
                <a:effectLst/>
                <a:latin typeface="That"/>
              </a:rPr>
              <a:t>a </a:t>
            </a:r>
            <a:r>
              <a:rPr lang="it-IT" sz="2400" b="1" dirty="0">
                <a:effectLst/>
                <a:latin typeface="That"/>
              </a:rPr>
              <a:t>inferire che le azioni di una persona corrispondono</a:t>
            </a:r>
            <a:r>
              <a:rPr lang="it-IT" sz="2400" dirty="0">
                <a:effectLst/>
                <a:latin typeface="That"/>
              </a:rPr>
              <a:t>, o quantomeno ne sono indicative, </a:t>
            </a:r>
            <a:r>
              <a:rPr lang="it-IT" sz="2400" b="1" dirty="0">
                <a:effectLst/>
                <a:latin typeface="That"/>
              </a:rPr>
              <a:t>ai suoi tratti di personalita</a:t>
            </a:r>
            <a:r>
              <a:rPr lang="it-IT" sz="2400" dirty="0">
                <a:effectLst/>
                <a:latin typeface="That"/>
              </a:rPr>
              <a:t>̀, alle sue qualità stabili. In altri termini, l’inferenza è teorizzata come il processo che porta a ritenere che il comportamento (o l’intenzione comportamentale) delle persone corrisponda a disposizioni interne di tipo stabile (tratti di personalità). </a:t>
            </a:r>
            <a:br>
              <a:rPr lang="it-IT" sz="2400" dirty="0">
                <a:effectLst/>
                <a:latin typeface="That"/>
              </a:rPr>
            </a:br>
            <a:endParaRPr lang="it-IT" sz="2400" dirty="0"/>
          </a:p>
          <a:p>
            <a:pPr marL="342900" indent="-342900">
              <a:buFont typeface="Wingdings" pitchFamily="2" charset="2"/>
              <a:buChar char="§"/>
            </a:pPr>
            <a:r>
              <a:rPr lang="it-IT" sz="2400" dirty="0">
                <a:effectLst/>
                <a:latin typeface="That"/>
              </a:rPr>
              <a:t>Un’inferenza corrispondente è giustificata quando il comportamento messo in atto dalla persona:  è scelto liberamente (ossia non costretto od obbligato da altri),</a:t>
            </a:r>
            <a:r>
              <a:rPr lang="it-IT" sz="2400" dirty="0">
                <a:solidFill>
                  <a:srgbClr val="0021C1"/>
                </a:solidFill>
                <a:effectLst/>
                <a:latin typeface="STIXTwoMath"/>
              </a:rPr>
              <a:t> </a:t>
            </a:r>
            <a:r>
              <a:rPr lang="it-IT" sz="2400" dirty="0">
                <a:effectLst/>
                <a:latin typeface="That"/>
              </a:rPr>
              <a:t>è imprevisto anziché previsto o tipico (quindi non soggetto a desiderabilità sociale), è svincolato dai ruoli sociali e ha effetti non comuni che lo distinguono da altri. </a:t>
            </a:r>
            <a:endParaRPr lang="it-IT" sz="2400" dirty="0"/>
          </a:p>
        </p:txBody>
      </p:sp>
    </p:spTree>
    <p:extLst>
      <p:ext uri="{BB962C8B-B14F-4D97-AF65-F5344CB8AC3E}">
        <p14:creationId xmlns:p14="http://schemas.microsoft.com/office/powerpoint/2010/main" val="184463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E2CB734-4CB5-7A42-D430-9918BABCEAA0}"/>
              </a:ext>
            </a:extLst>
          </p:cNvPr>
          <p:cNvSpPr txBox="1"/>
          <p:nvPr/>
        </p:nvSpPr>
        <p:spPr>
          <a:xfrm>
            <a:off x="231753" y="653211"/>
            <a:ext cx="11728494" cy="5293757"/>
          </a:xfrm>
          <a:prstGeom prst="rect">
            <a:avLst/>
          </a:prstGeom>
          <a:noFill/>
        </p:spPr>
        <p:txBody>
          <a:bodyPr wrap="square">
            <a:spAutoFit/>
          </a:bodyPr>
          <a:lstStyle/>
          <a:p>
            <a:r>
              <a:rPr lang="it-IT" sz="3200" b="1" dirty="0">
                <a:effectLst/>
                <a:latin typeface="MHEupperelemsans"/>
              </a:rPr>
              <a:t>Il modello di covariazione di Kelley </a:t>
            </a:r>
            <a:endParaRPr lang="it-IT" sz="2400" dirty="0"/>
          </a:p>
          <a:p>
            <a:endParaRPr lang="it-IT" sz="1800" dirty="0">
              <a:effectLst/>
              <a:latin typeface="That"/>
            </a:endParaRPr>
          </a:p>
          <a:p>
            <a:pPr marL="342900" indent="-342900">
              <a:buFont typeface="Wingdings" pitchFamily="2" charset="2"/>
              <a:buChar char="§"/>
            </a:pPr>
            <a:r>
              <a:rPr lang="it-IT" sz="2400" dirty="0">
                <a:effectLst/>
                <a:latin typeface="That"/>
              </a:rPr>
              <a:t>Harold Kelley (1973) sostiene che, prima di formulare un giudizio di causa in </a:t>
            </a:r>
            <a:br>
              <a:rPr lang="it-IT" sz="2400" dirty="0">
                <a:effectLst/>
                <a:latin typeface="That"/>
              </a:rPr>
            </a:br>
            <a:r>
              <a:rPr lang="it-IT" sz="2400" dirty="0">
                <a:effectLst/>
                <a:latin typeface="That"/>
              </a:rPr>
              <a:t>merito a un effetto, le persone compiono una serie di osservazioni, rilevano le </a:t>
            </a:r>
            <a:br>
              <a:rPr lang="it-IT" sz="2400" dirty="0">
                <a:effectLst/>
                <a:latin typeface="That"/>
              </a:rPr>
            </a:br>
            <a:r>
              <a:rPr lang="it-IT" sz="2400" dirty="0">
                <a:effectLst/>
                <a:latin typeface="That"/>
              </a:rPr>
              <a:t>covariazioni di più cause potenziali e attribuiscono l’effetto alla causa con cui covaria maggiormente. </a:t>
            </a:r>
            <a:br>
              <a:rPr lang="it-IT" sz="2400" dirty="0">
                <a:effectLst/>
                <a:latin typeface="That"/>
              </a:rPr>
            </a:br>
            <a:endParaRPr lang="it-IT" sz="2400" dirty="0">
              <a:latin typeface="That"/>
            </a:endParaRPr>
          </a:p>
          <a:p>
            <a:pPr marL="342900" indent="-342900">
              <a:buFont typeface="Wingdings" pitchFamily="2" charset="2"/>
              <a:buChar char="§"/>
            </a:pPr>
            <a:r>
              <a:rPr lang="it-IT" sz="2400" dirty="0">
                <a:effectLst/>
                <a:latin typeface="That"/>
              </a:rPr>
              <a:t>Il principio di base del modello è il seguente: è considerata causa di un comportamento quella causa che è presente quando il comportamento si verifica e assente quando il comportamento non si verifica – si presume cioè che causa ed effetto covarino. </a:t>
            </a:r>
            <a:br>
              <a:rPr lang="it-IT" sz="2400" dirty="0">
                <a:effectLst/>
                <a:latin typeface="That"/>
              </a:rPr>
            </a:br>
            <a:endParaRPr lang="it-IT" sz="2400" dirty="0"/>
          </a:p>
          <a:p>
            <a:pPr marL="342900" indent="-342900">
              <a:buFont typeface="Wingdings" pitchFamily="2" charset="2"/>
              <a:buChar char="§"/>
            </a:pPr>
            <a:r>
              <a:rPr lang="it-IT" sz="2400" dirty="0">
                <a:effectLst/>
                <a:latin typeface="That"/>
              </a:rPr>
              <a:t>Questa operazione cognitiva si basa su tre principi: distintività, coerenza nel tempo e nelle modalità e consenso. </a:t>
            </a:r>
          </a:p>
          <a:p>
            <a:endParaRPr lang="it-IT" sz="2400" dirty="0">
              <a:latin typeface="That"/>
            </a:endParaRPr>
          </a:p>
        </p:txBody>
      </p:sp>
    </p:spTree>
    <p:extLst>
      <p:ext uri="{BB962C8B-B14F-4D97-AF65-F5344CB8AC3E}">
        <p14:creationId xmlns:p14="http://schemas.microsoft.com/office/powerpoint/2010/main" val="32454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987F772-69E7-7F61-59DF-9D7CBB36A7FD}"/>
              </a:ext>
            </a:extLst>
          </p:cNvPr>
          <p:cNvPicPr>
            <a:picLocks noChangeAspect="1"/>
          </p:cNvPicPr>
          <p:nvPr/>
        </p:nvPicPr>
        <p:blipFill>
          <a:blip r:embed="rId2"/>
          <a:stretch>
            <a:fillRect/>
          </a:stretch>
        </p:blipFill>
        <p:spPr>
          <a:xfrm>
            <a:off x="2252547" y="470770"/>
            <a:ext cx="6902604" cy="5916460"/>
          </a:xfrm>
          <a:prstGeom prst="rect">
            <a:avLst/>
          </a:prstGeom>
        </p:spPr>
      </p:pic>
    </p:spTree>
    <p:extLst>
      <p:ext uri="{BB962C8B-B14F-4D97-AF65-F5344CB8AC3E}">
        <p14:creationId xmlns:p14="http://schemas.microsoft.com/office/powerpoint/2010/main" val="3146400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311FBB0-A7FE-7CC0-8595-73EB1200212C}"/>
              </a:ext>
            </a:extLst>
          </p:cNvPr>
          <p:cNvSpPr txBox="1"/>
          <p:nvPr/>
        </p:nvSpPr>
        <p:spPr>
          <a:xfrm>
            <a:off x="144967" y="551641"/>
            <a:ext cx="10326028" cy="523220"/>
          </a:xfrm>
          <a:prstGeom prst="rect">
            <a:avLst/>
          </a:prstGeom>
          <a:noFill/>
        </p:spPr>
        <p:txBody>
          <a:bodyPr wrap="square">
            <a:spAutoFit/>
          </a:bodyPr>
          <a:lstStyle/>
          <a:p>
            <a:r>
              <a:rPr lang="it-IT" sz="2800" b="1" dirty="0">
                <a:effectLst/>
                <a:latin typeface="Calibri" panose="020F0502020204030204" pitchFamily="34" charset="0"/>
                <a:cs typeface="Calibri" panose="020F0502020204030204" pitchFamily="34" charset="0"/>
              </a:rPr>
              <a:t>L’errore fondamentale di attribuzione </a:t>
            </a:r>
            <a:endParaRPr lang="it-IT" sz="2800"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BC1E852D-8C5C-4C6A-1485-B0CD2B712F7C}"/>
              </a:ext>
            </a:extLst>
          </p:cNvPr>
          <p:cNvSpPr txBox="1"/>
          <p:nvPr/>
        </p:nvSpPr>
        <p:spPr>
          <a:xfrm>
            <a:off x="144966" y="1023002"/>
            <a:ext cx="11251580" cy="1200329"/>
          </a:xfrm>
          <a:prstGeom prst="rect">
            <a:avLst/>
          </a:prstGeom>
          <a:noFill/>
        </p:spPr>
        <p:txBody>
          <a:bodyPr wrap="square">
            <a:spAutoFit/>
          </a:bodyPr>
          <a:lstStyle/>
          <a:p>
            <a:r>
              <a:rPr lang="it-IT" sz="2400" dirty="0">
                <a:effectLst/>
                <a:latin typeface="MHEupperelemsans"/>
              </a:rPr>
              <a:t>La tendenza degli osservatori a sottostimare nel comportamento degli altri le </a:t>
            </a:r>
            <a:br>
              <a:rPr lang="it-IT" sz="2400" dirty="0">
                <a:effectLst/>
                <a:latin typeface="MHEupperelemsans"/>
              </a:rPr>
            </a:br>
            <a:r>
              <a:rPr lang="it-IT" sz="2400" dirty="0">
                <a:effectLst/>
                <a:latin typeface="MHEupperelemsans"/>
              </a:rPr>
              <a:t>influenze situazionali e sovrastimare quelle disposizionali (detto anche bias di corrispondenza, poiché si fa corrispondere il comportamento a una disposizione). </a:t>
            </a:r>
            <a:endParaRPr lang="it-IT" sz="2400" dirty="0"/>
          </a:p>
        </p:txBody>
      </p:sp>
      <p:pic>
        <p:nvPicPr>
          <p:cNvPr id="7" name="Immagine 6">
            <a:extLst>
              <a:ext uri="{FF2B5EF4-FFF2-40B4-BE49-F238E27FC236}">
                <a16:creationId xmlns:a16="http://schemas.microsoft.com/office/drawing/2014/main" id="{AD74987F-CB4B-11D5-8260-07F174C7A213}"/>
              </a:ext>
            </a:extLst>
          </p:cNvPr>
          <p:cNvPicPr>
            <a:picLocks noChangeAspect="1"/>
          </p:cNvPicPr>
          <p:nvPr/>
        </p:nvPicPr>
        <p:blipFill>
          <a:blip r:embed="rId2"/>
          <a:stretch>
            <a:fillRect/>
          </a:stretch>
        </p:blipFill>
        <p:spPr>
          <a:xfrm>
            <a:off x="5194495" y="2223331"/>
            <a:ext cx="5624161" cy="4142017"/>
          </a:xfrm>
          <a:prstGeom prst="rect">
            <a:avLst/>
          </a:prstGeom>
        </p:spPr>
      </p:pic>
      <p:sp>
        <p:nvSpPr>
          <p:cNvPr id="9" name="CasellaDiTesto 8">
            <a:extLst>
              <a:ext uri="{FF2B5EF4-FFF2-40B4-BE49-F238E27FC236}">
                <a16:creationId xmlns:a16="http://schemas.microsoft.com/office/drawing/2014/main" id="{ED2CF59E-F16A-D8C3-D3DC-EB389656DB38}"/>
              </a:ext>
            </a:extLst>
          </p:cNvPr>
          <p:cNvSpPr txBox="1"/>
          <p:nvPr/>
        </p:nvSpPr>
        <p:spPr>
          <a:xfrm>
            <a:off x="434899" y="2694692"/>
            <a:ext cx="4638905" cy="2677656"/>
          </a:xfrm>
          <a:prstGeom prst="rect">
            <a:avLst/>
          </a:prstGeom>
          <a:noFill/>
        </p:spPr>
        <p:txBody>
          <a:bodyPr wrap="square">
            <a:spAutoFit/>
          </a:bodyPr>
          <a:lstStyle/>
          <a:p>
            <a:r>
              <a:rPr lang="it-IT" sz="2400" dirty="0">
                <a:effectLst/>
                <a:latin typeface="Calibri" panose="020F0502020204030204" pitchFamily="34" charset="0"/>
                <a:cs typeface="Calibri" panose="020F0502020204030204" pitchFamily="34" charset="0"/>
              </a:rPr>
              <a:t>Questo errore è stato indagato in molti studi. Nel primo di tali studi, Jones e Harris (1967) chiesero agli studenti della Duke University di leggere il discorso di due persone, uno a favore e uno contro il leader cubano Fidel Castro. </a:t>
            </a:r>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49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F207F9C-EA02-9F01-61C0-8BB1EF2BACA9}"/>
              </a:ext>
            </a:extLst>
          </p:cNvPr>
          <p:cNvSpPr txBox="1"/>
          <p:nvPr/>
        </p:nvSpPr>
        <p:spPr>
          <a:xfrm>
            <a:off x="223023" y="604388"/>
            <a:ext cx="10426391" cy="5940088"/>
          </a:xfrm>
          <a:prstGeom prst="rect">
            <a:avLst/>
          </a:prstGeom>
          <a:noFill/>
        </p:spPr>
        <p:txBody>
          <a:bodyPr wrap="square">
            <a:spAutoFit/>
          </a:bodyPr>
          <a:lstStyle/>
          <a:p>
            <a:r>
              <a:rPr lang="it-IT" sz="3200" b="1" dirty="0">
                <a:effectLst/>
                <a:latin typeface="MHEupperelemsans"/>
              </a:rPr>
              <a:t>Perché si commette l’errore di attribuzione? </a:t>
            </a:r>
            <a:endParaRPr lang="it-IT" sz="2400" dirty="0"/>
          </a:p>
          <a:p>
            <a:r>
              <a:rPr lang="it-IT" sz="2400" b="1" dirty="0">
                <a:effectLst/>
                <a:latin typeface="MHEupperelemsans"/>
              </a:rPr>
              <a:t>Consapevolezza situazionale e prospettiva </a:t>
            </a:r>
            <a:endParaRPr lang="it-IT" sz="3200" dirty="0"/>
          </a:p>
          <a:p>
            <a:r>
              <a:rPr lang="it-IT" sz="2400" dirty="0">
                <a:effectLst/>
                <a:latin typeface="That"/>
              </a:rPr>
              <a:t>Quattro </a:t>
            </a:r>
            <a:r>
              <a:rPr lang="it-IT" sz="2400" dirty="0"/>
              <a:t>esempi</a:t>
            </a:r>
            <a:r>
              <a:rPr lang="it-IT" sz="2000" dirty="0"/>
              <a:t> </a:t>
            </a:r>
            <a:r>
              <a:rPr lang="it-IT" sz="2400" dirty="0"/>
              <a:t>po</a:t>
            </a:r>
            <a:r>
              <a:rPr lang="it-IT" sz="2400" dirty="0">
                <a:effectLst/>
              </a:rPr>
              <a:t>ssono </a:t>
            </a:r>
            <a:r>
              <a:rPr lang="it-IT" sz="2400" dirty="0">
                <a:effectLst/>
                <a:latin typeface="That"/>
              </a:rPr>
              <a:t>spiegare come sia facile compiere delle attribuzioni sottovalutando l’aspetto situazionale. Negli studi condotti sono definiti come:</a:t>
            </a:r>
            <a:br>
              <a:rPr lang="it-IT" sz="1800" dirty="0">
                <a:effectLst/>
                <a:latin typeface="That"/>
              </a:rPr>
            </a:br>
            <a:endParaRPr lang="it-IT" dirty="0"/>
          </a:p>
          <a:p>
            <a:pPr marL="457200" indent="-457200">
              <a:buFontTx/>
              <a:buAutoNum type="arabicParenR"/>
            </a:pPr>
            <a:r>
              <a:rPr lang="it-IT" sz="2400" i="1" dirty="0">
                <a:effectLst/>
                <a:latin typeface="MHEupperelemsans"/>
              </a:rPr>
              <a:t>Differenza attore-osservatore: </a:t>
            </a:r>
            <a:r>
              <a:rPr lang="it-IT" sz="2400" dirty="0">
                <a:effectLst/>
                <a:latin typeface="That"/>
              </a:rPr>
              <a:t>I teorici dell’attribuzione fanno notare che si osservano gli altri da una prospettiva diversa da quella usata per osservare noi stessi. Quando agiamo, l’ambiente domina la nostra attenzione. Quando guardiamo un’altra persona agire, quella persona occupa il centro della nostra attenzione e l’ambiente diventa relativamente invisibile. </a:t>
            </a:r>
            <a:br>
              <a:rPr lang="it-IT" sz="2400" dirty="0">
                <a:effectLst/>
                <a:latin typeface="That"/>
              </a:rPr>
            </a:br>
            <a:r>
              <a:rPr lang="it-IT" sz="2400" dirty="0">
                <a:effectLst/>
                <a:latin typeface="That"/>
              </a:rPr>
              <a:t>Come osservatori, una persona può catturare la nostra attenzione e sembra sia la causa di ciò che accade. </a:t>
            </a:r>
            <a:br>
              <a:rPr lang="it-IT" sz="2400" dirty="0">
                <a:effectLst/>
                <a:latin typeface="That"/>
              </a:rPr>
            </a:br>
            <a:r>
              <a:rPr lang="it-IT" sz="2400" dirty="0">
                <a:effectLst/>
                <a:latin typeface="That"/>
              </a:rPr>
              <a:t>Come attori, siamo inclini ad attribuire il nostro stesso comporta- mento alla situazione che stiamo vivendo. </a:t>
            </a:r>
          </a:p>
          <a:p>
            <a:pPr marL="457200" indent="-457200">
              <a:buFontTx/>
              <a:buAutoNum type="arabicParenR"/>
            </a:pPr>
            <a:endParaRPr lang="it-IT" sz="2400" dirty="0">
              <a:effectLst/>
              <a:latin typeface="That"/>
            </a:endParaRPr>
          </a:p>
          <a:p>
            <a:pPr marL="342900" indent="-342900">
              <a:buAutoNum type="arabicParenR"/>
            </a:pPr>
            <a:endParaRPr lang="it-IT" dirty="0"/>
          </a:p>
        </p:txBody>
      </p:sp>
    </p:spTree>
    <p:extLst>
      <p:ext uri="{BB962C8B-B14F-4D97-AF65-F5344CB8AC3E}">
        <p14:creationId xmlns:p14="http://schemas.microsoft.com/office/powerpoint/2010/main" val="398027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4A40F97-B0AC-5C58-B632-02A4B9ABC9E8}"/>
              </a:ext>
            </a:extLst>
          </p:cNvPr>
          <p:cNvSpPr txBox="1"/>
          <p:nvPr/>
        </p:nvSpPr>
        <p:spPr>
          <a:xfrm>
            <a:off x="304800" y="802757"/>
            <a:ext cx="11103429" cy="5909310"/>
          </a:xfrm>
          <a:prstGeom prst="rect">
            <a:avLst/>
          </a:prstGeom>
          <a:noFill/>
        </p:spPr>
        <p:txBody>
          <a:bodyPr wrap="square">
            <a:spAutoFit/>
          </a:bodyPr>
          <a:lstStyle/>
          <a:p>
            <a:r>
              <a:rPr lang="it-IT" sz="2400" i="1" dirty="0">
                <a:effectLst/>
              </a:rPr>
              <a:t>2) La distorsione della prospettiva della videocamera: </a:t>
            </a:r>
            <a:r>
              <a:rPr lang="it-IT" sz="2400" dirty="0">
                <a:effectLst/>
              </a:rPr>
              <a:t>in alcuni esperimenti, i </a:t>
            </a:r>
            <a:br>
              <a:rPr lang="it-IT" sz="2400" dirty="0">
                <a:effectLst/>
              </a:rPr>
            </a:br>
            <a:r>
              <a:rPr lang="it-IT" sz="2400" dirty="0">
                <a:effectLst/>
              </a:rPr>
              <a:t>soggetti hanno guardato il video della confessione di un sospettato durante l’interrogatorio della polizia. Se vedevano la confessione attraverso una cinepresa puntata sul sospettato, percepivano la </a:t>
            </a:r>
            <a:r>
              <a:rPr lang="it-IT" sz="2400" dirty="0" err="1">
                <a:effectLst/>
              </a:rPr>
              <a:t>genuinita</a:t>
            </a:r>
            <a:r>
              <a:rPr lang="it-IT" sz="2400" dirty="0">
                <a:effectLst/>
              </a:rPr>
              <a:t>̀ della confessione. Se la vedevano attraverso una videocamera puntata sul detective, percepivano di più la coercizione. </a:t>
            </a:r>
            <a:br>
              <a:rPr lang="it-IT" sz="2400" dirty="0">
                <a:effectLst/>
              </a:rPr>
            </a:br>
            <a:r>
              <a:rPr lang="it-IT" sz="2400" dirty="0">
                <a:effectLst/>
              </a:rPr>
              <a:t>La prospettiva della videocamera influenzava il giudizio di colpa delle persone anche quando il giudice raccomandava loro che non accadesse.</a:t>
            </a:r>
            <a:endParaRPr lang="it-IT" sz="2400" dirty="0"/>
          </a:p>
          <a:p>
            <a:endParaRPr lang="it-IT" sz="1800" i="1" dirty="0">
              <a:effectLst/>
              <a:latin typeface="MHEupperelemsans"/>
            </a:endParaRPr>
          </a:p>
          <a:p>
            <a:r>
              <a:rPr lang="it-IT" sz="2400" i="1" dirty="0">
                <a:effectLst/>
                <a:latin typeface="Calibri" panose="020F0502020204030204" pitchFamily="34" charset="0"/>
                <a:cs typeface="Calibri" panose="020F0502020204030204" pitchFamily="34" charset="0"/>
              </a:rPr>
              <a:t>3) Prospettive che cambiano col tempo: </a:t>
            </a:r>
            <a:r>
              <a:rPr lang="it-IT" sz="2400" dirty="0">
                <a:effectLst/>
                <a:latin typeface="Calibri" panose="020F0502020204030204" pitchFamily="34" charset="0"/>
                <a:cs typeface="Calibri" panose="020F0502020204030204" pitchFamily="34" charset="0"/>
              </a:rPr>
              <a:t>quando le persone non si ricordano più bene di una certa persona, spesso attribuiscono maggior credito alla situazione. </a:t>
            </a:r>
          </a:p>
          <a:p>
            <a:endParaRPr lang="it-IT" sz="2400" dirty="0">
              <a:latin typeface="Calibri" panose="020F0502020204030204" pitchFamily="34" charset="0"/>
              <a:cs typeface="Calibri" panose="020F0502020204030204" pitchFamily="34" charset="0"/>
            </a:endParaRPr>
          </a:p>
          <a:p>
            <a:r>
              <a:rPr lang="it-IT" sz="2400" i="1" dirty="0">
                <a:effectLst/>
                <a:latin typeface="MHEupperelemsans"/>
              </a:rPr>
              <a:t>4) L’autoconsapevolezza: </a:t>
            </a:r>
            <a:r>
              <a:rPr lang="it-IT" sz="2400" dirty="0">
                <a:latin typeface="That"/>
              </a:rPr>
              <a:t>l</a:t>
            </a:r>
            <a:r>
              <a:rPr lang="it-IT" sz="2400" dirty="0">
                <a:effectLst/>
                <a:latin typeface="That"/>
              </a:rPr>
              <a:t>e circostanze possono anche cambiare la prospettiva di noi stessi. Guardandoci in uno specchio, ascoltando la nostra voce registrata, facendo una fotografia o compilando un questionario biografico focalizziamo la nostra attenzione verso l’interno, rendendoci consapevoli di “noi” invece che consapevoli della situazione. </a:t>
            </a:r>
            <a:endParaRPr lang="it-IT" sz="3200" dirty="0"/>
          </a:p>
          <a:p>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50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948D18-1F94-A2C8-5046-3746F44F4D1F}"/>
              </a:ext>
            </a:extLst>
          </p:cNvPr>
          <p:cNvSpPr txBox="1"/>
          <p:nvPr/>
        </p:nvSpPr>
        <p:spPr>
          <a:xfrm>
            <a:off x="348341" y="695473"/>
            <a:ext cx="10479315" cy="5970865"/>
          </a:xfrm>
          <a:prstGeom prst="rect">
            <a:avLst/>
          </a:prstGeom>
          <a:noFill/>
        </p:spPr>
        <p:txBody>
          <a:bodyPr wrap="square">
            <a:spAutoFit/>
          </a:bodyPr>
          <a:lstStyle/>
          <a:p>
            <a:r>
              <a:rPr lang="it-IT" sz="2800" b="1" dirty="0">
                <a:effectLst/>
              </a:rPr>
              <a:t>Differenze culturali </a:t>
            </a:r>
            <a:endParaRPr lang="it-IT" sz="2800" dirty="0"/>
          </a:p>
          <a:p>
            <a:pPr marL="342900" indent="-342900">
              <a:buFont typeface="Wingdings" pitchFamily="2" charset="2"/>
              <a:buChar char="§"/>
            </a:pPr>
            <a:r>
              <a:rPr lang="it-IT" sz="2400" dirty="0">
                <a:effectLst/>
              </a:rPr>
              <a:t>La cultura influenza l’errore di attribuzione. </a:t>
            </a:r>
            <a:br>
              <a:rPr lang="it-IT" sz="2400" dirty="0">
                <a:effectLst/>
              </a:rPr>
            </a:br>
            <a:endParaRPr lang="it-IT" sz="2400" dirty="0">
              <a:effectLst/>
            </a:endParaRPr>
          </a:p>
          <a:p>
            <a:pPr marL="342900" indent="-342900">
              <a:buFont typeface="Wingdings" pitchFamily="2" charset="2"/>
              <a:buChar char="§"/>
            </a:pPr>
            <a:r>
              <a:rPr lang="it-IT" sz="2400" dirty="0">
                <a:effectLst/>
              </a:rPr>
              <a:t>La visione occidentale del mondo predispone le persone a ritenere che gli individui e non le situazioni siano la causa degli eventi. Le spiegazioni interne sono più approvate socialmente. </a:t>
            </a:r>
            <a:br>
              <a:rPr lang="it-IT" sz="2400" dirty="0">
                <a:effectLst/>
              </a:rPr>
            </a:br>
            <a:endParaRPr lang="it-IT" sz="2400" dirty="0">
              <a:effectLst/>
            </a:endParaRPr>
          </a:p>
          <a:p>
            <a:pPr marL="342900" indent="-342900">
              <a:buFont typeface="Wingdings" pitchFamily="2" charset="2"/>
              <a:buChar char="§"/>
            </a:pPr>
            <a:r>
              <a:rPr lang="it-IT" sz="2400" dirty="0">
                <a:effectLst/>
              </a:rPr>
              <a:t>L’errore fondamentale di attribuzione si verifica in tutte le culture, tuttavia le persone di </a:t>
            </a:r>
            <a:r>
              <a:rPr lang="it-IT" sz="2400" b="1" dirty="0">
                <a:effectLst/>
              </a:rPr>
              <a:t>cultura asiatica </a:t>
            </a:r>
            <a:r>
              <a:rPr lang="it-IT" sz="2400" dirty="0">
                <a:effectLst/>
              </a:rPr>
              <a:t>sono in qualche modo più sensibili </a:t>
            </a:r>
            <a:r>
              <a:rPr lang="it-IT" sz="2400" b="1" dirty="0">
                <a:effectLst/>
              </a:rPr>
              <a:t>all’importanza delle situazioni</a:t>
            </a:r>
            <a:r>
              <a:rPr lang="it-IT" sz="2400" dirty="0">
                <a:effectLst/>
              </a:rPr>
              <a:t>. Di conseguenza, quando sono consapevoli del contesto sociale, sono meno esposte a pensare che i comportamenti degli altri corrispondano ai loro tratti. </a:t>
            </a:r>
          </a:p>
          <a:p>
            <a:pPr marL="342900" indent="-342900">
              <a:buFont typeface="Wingdings" pitchFamily="2" charset="2"/>
              <a:buChar char="§"/>
            </a:pPr>
            <a:endParaRPr lang="it-IT" sz="2400" dirty="0"/>
          </a:p>
          <a:p>
            <a:pPr marL="342900" indent="-342900">
              <a:buFont typeface="Wingdings" pitchFamily="2" charset="2"/>
              <a:buChar char="§"/>
            </a:pPr>
            <a:r>
              <a:rPr lang="it-IT" sz="2400" dirty="0">
                <a:effectLst/>
              </a:rPr>
              <a:t>L’errore fondamentale di attribuzione (detto anche errore di corrispondenza) è fondamentale perché condiziona </a:t>
            </a:r>
            <a:r>
              <a:rPr lang="it-IT" sz="2400" dirty="0">
                <a:effectLst/>
                <a:latin typeface="That"/>
              </a:rPr>
              <a:t>le spiegazioni in modo essenziale e rilevante. </a:t>
            </a:r>
          </a:p>
          <a:p>
            <a:endParaRPr lang="it-IT" dirty="0"/>
          </a:p>
        </p:txBody>
      </p:sp>
    </p:spTree>
    <p:extLst>
      <p:ext uri="{BB962C8B-B14F-4D97-AF65-F5344CB8AC3E}">
        <p14:creationId xmlns:p14="http://schemas.microsoft.com/office/powerpoint/2010/main" val="3991163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8823882-6099-3B33-F863-251F3FCFA44E}"/>
              </a:ext>
            </a:extLst>
          </p:cNvPr>
          <p:cNvSpPr txBox="1"/>
          <p:nvPr/>
        </p:nvSpPr>
        <p:spPr>
          <a:xfrm>
            <a:off x="249925" y="744657"/>
            <a:ext cx="10396304" cy="646331"/>
          </a:xfrm>
          <a:prstGeom prst="rect">
            <a:avLst/>
          </a:prstGeom>
          <a:noFill/>
        </p:spPr>
        <p:txBody>
          <a:bodyPr wrap="square">
            <a:spAutoFit/>
          </a:bodyPr>
          <a:lstStyle/>
          <a:p>
            <a:pPr algn="ctr"/>
            <a:r>
              <a:rPr lang="it-IT" sz="3600" b="1" dirty="0">
                <a:solidFill>
                  <a:srgbClr val="CA6736"/>
                </a:solidFill>
                <a:latin typeface="Calibri" panose="020F0502020204030204" pitchFamily="34" charset="0"/>
                <a:ea typeface="+mj-ea"/>
                <a:cs typeface="Calibri" panose="020F0502020204030204" pitchFamily="34" charset="0"/>
              </a:rPr>
              <a:t>Le aspettative del mondo sociale</a:t>
            </a:r>
          </a:p>
        </p:txBody>
      </p:sp>
      <p:sp>
        <p:nvSpPr>
          <p:cNvPr id="4" name="CasellaDiTesto 3">
            <a:extLst>
              <a:ext uri="{FF2B5EF4-FFF2-40B4-BE49-F238E27FC236}">
                <a16:creationId xmlns:a16="http://schemas.microsoft.com/office/drawing/2014/main" id="{C7515073-63F7-9FB5-FFD3-54BE27023E54}"/>
              </a:ext>
            </a:extLst>
          </p:cNvPr>
          <p:cNvSpPr txBox="1"/>
          <p:nvPr/>
        </p:nvSpPr>
        <p:spPr>
          <a:xfrm>
            <a:off x="565834" y="1390988"/>
            <a:ext cx="9764485" cy="4524315"/>
          </a:xfrm>
          <a:prstGeom prst="rect">
            <a:avLst/>
          </a:prstGeom>
          <a:noFill/>
        </p:spPr>
        <p:txBody>
          <a:bodyPr wrap="square">
            <a:spAutoFit/>
          </a:bodyPr>
          <a:lstStyle/>
          <a:p>
            <a:r>
              <a:rPr lang="it-IT" sz="2400" dirty="0">
                <a:effectLst/>
              </a:rPr>
              <a:t>Le credenze sociali e i giudizi sono importanti. Influiscono su ciò che si sente e su come si agisce e così facendo possono creare una loro realtà. Quando le nostre idee ci portano ad agire in modo da produrre una loro apparente conferma sono diventate quelle che il sociologo Robert Merton (1948) definiva </a:t>
            </a:r>
            <a:r>
              <a:rPr lang="it-IT" sz="2400" b="1" dirty="0">
                <a:effectLst/>
              </a:rPr>
              <a:t>profezie che si autoavverano, </a:t>
            </a:r>
            <a:r>
              <a:rPr lang="it-IT" sz="2400" dirty="0">
                <a:effectLst/>
              </a:rPr>
              <a:t>ovvero credenze che conducono al loro stesso compimento. </a:t>
            </a:r>
            <a:br>
              <a:rPr lang="it-IT" sz="2400" dirty="0">
                <a:effectLst/>
              </a:rPr>
            </a:br>
            <a:endParaRPr lang="it-IT" sz="2400" dirty="0">
              <a:effectLst/>
              <a:latin typeface="That"/>
            </a:endParaRPr>
          </a:p>
          <a:p>
            <a:pPr marL="342900" indent="-342900">
              <a:buFont typeface="Wingdings" pitchFamily="2" charset="2"/>
              <a:buChar char="à"/>
            </a:pPr>
            <a:r>
              <a:rPr lang="it-IT" sz="2400" dirty="0">
                <a:latin typeface="That"/>
                <a:sym typeface="Wingdings" pitchFamily="2" charset="2"/>
              </a:rPr>
              <a:t>Esempio: effetto aspettative dell’insegnante.</a:t>
            </a:r>
          </a:p>
          <a:p>
            <a:pPr marL="342900" indent="-342900">
              <a:buFont typeface="Wingdings" pitchFamily="2" charset="2"/>
              <a:buChar char="à"/>
            </a:pPr>
            <a:endParaRPr lang="it-IT" sz="2400" dirty="0">
              <a:latin typeface="That"/>
              <a:sym typeface="Wingdings" pitchFamily="2" charset="2"/>
            </a:endParaRPr>
          </a:p>
          <a:p>
            <a:r>
              <a:rPr lang="it-IT" sz="2400" b="1" dirty="0"/>
              <a:t>Conferma comportamentale: </a:t>
            </a:r>
            <a:r>
              <a:rPr lang="it-IT" sz="2400" dirty="0"/>
              <a:t>un tipo di profezia che si autoavvera dove le aspettative sociali delle persone le inducono a comportarsi in modo da far sì che gli altri confermino le loro aspettative. </a:t>
            </a:r>
          </a:p>
        </p:txBody>
      </p:sp>
    </p:spTree>
    <p:extLst>
      <p:ext uri="{BB962C8B-B14F-4D97-AF65-F5344CB8AC3E}">
        <p14:creationId xmlns:p14="http://schemas.microsoft.com/office/powerpoint/2010/main" val="5320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73ADF78-1487-5E54-B43C-DC0BE0E66C6D}"/>
              </a:ext>
            </a:extLst>
          </p:cNvPr>
          <p:cNvSpPr txBox="1">
            <a:spLocks/>
          </p:cNvSpPr>
          <p:nvPr/>
        </p:nvSpPr>
        <p:spPr>
          <a:xfrm>
            <a:off x="2525486" y="740229"/>
            <a:ext cx="6357257" cy="99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dirty="0">
                <a:solidFill>
                  <a:srgbClr val="CA6736"/>
                </a:solidFill>
                <a:latin typeface="Calibri" panose="020F0502020204030204" pitchFamily="34" charset="0"/>
                <a:cs typeface="Calibri" panose="020F0502020204030204" pitchFamily="34" charset="0"/>
              </a:rPr>
              <a:t>La percezione del mondo sociale</a:t>
            </a:r>
          </a:p>
        </p:txBody>
      </p:sp>
      <p:sp>
        <p:nvSpPr>
          <p:cNvPr id="4" name="CasellaDiTesto 3">
            <a:extLst>
              <a:ext uri="{FF2B5EF4-FFF2-40B4-BE49-F238E27FC236}">
                <a16:creationId xmlns:a16="http://schemas.microsoft.com/office/drawing/2014/main" id="{18DA8A63-CB35-F3B6-A49A-6429A0B0652E}"/>
              </a:ext>
            </a:extLst>
          </p:cNvPr>
          <p:cNvSpPr txBox="1"/>
          <p:nvPr/>
        </p:nvSpPr>
        <p:spPr>
          <a:xfrm>
            <a:off x="622300" y="1563985"/>
            <a:ext cx="9753600" cy="830997"/>
          </a:xfrm>
          <a:prstGeom prst="rect">
            <a:avLst/>
          </a:prstGeom>
          <a:noFill/>
        </p:spPr>
        <p:txBody>
          <a:bodyPr wrap="square">
            <a:spAutoFit/>
          </a:bodyPr>
          <a:lstStyle/>
          <a:p>
            <a:pPr algn="ctr"/>
            <a:r>
              <a:rPr lang="it-IT" sz="2400" i="1" dirty="0">
                <a:effectLst/>
                <a:latin typeface="Calibri" panose="020F0502020204030204" pitchFamily="34" charset="0"/>
                <a:cs typeface="Calibri" panose="020F0502020204030204" pitchFamily="34" charset="0"/>
              </a:rPr>
              <a:t>La ricerca scientifica ha dimostrato chiaramente che impressioni, supposizioni e pregiudizi guidano le percezioni, le interpretazioni e i ricordi. </a:t>
            </a:r>
            <a:endParaRPr lang="it-IT" sz="2400" dirty="0">
              <a:effectLst/>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C3CA20CC-2E14-CEF2-D10C-C51A462655AD}"/>
              </a:ext>
            </a:extLst>
          </p:cNvPr>
          <p:cNvSpPr txBox="1"/>
          <p:nvPr/>
        </p:nvSpPr>
        <p:spPr>
          <a:xfrm>
            <a:off x="412750" y="2424452"/>
            <a:ext cx="11055350" cy="3693319"/>
          </a:xfrm>
          <a:prstGeom prst="rect">
            <a:avLst/>
          </a:prstGeom>
          <a:noFill/>
        </p:spPr>
        <p:txBody>
          <a:bodyPr wrap="square">
            <a:spAutoFit/>
          </a:bodyPr>
          <a:lstStyle/>
          <a:p>
            <a:r>
              <a:rPr lang="it-IT" sz="2400" b="1" dirty="0">
                <a:effectLst/>
                <a:latin typeface="Calibri" panose="020F0502020204030204" pitchFamily="34" charset="0"/>
                <a:cs typeface="Calibri" panose="020F0502020204030204" pitchFamily="34" charset="0"/>
              </a:rPr>
              <a:t>Percezione sociale: </a:t>
            </a:r>
            <a:r>
              <a:rPr lang="it-IT" sz="2400" dirty="0">
                <a:latin typeface="Calibri" panose="020F0502020204030204" pitchFamily="34" charset="0"/>
                <a:cs typeface="Calibri" panose="020F0502020204030204" pitchFamily="34" charset="0"/>
              </a:rPr>
              <a:t>i</a:t>
            </a:r>
            <a:r>
              <a:rPr lang="it-IT" sz="2400" dirty="0">
                <a:effectLst/>
                <a:latin typeface="Calibri" panose="020F0502020204030204" pitchFamily="34" charset="0"/>
                <a:cs typeface="Calibri" panose="020F0502020204030204" pitchFamily="34" charset="0"/>
              </a:rPr>
              <a:t>nsieme dei processi che vengono usati dalle persone per formarsi una rappresentazione cognitiva degli altri e per capirli. </a:t>
            </a:r>
          </a:p>
          <a:p>
            <a:endParaRPr lang="it-IT" sz="2400" dirty="0">
              <a:latin typeface="Calibri" panose="020F0502020204030204" pitchFamily="34" charset="0"/>
              <a:cs typeface="Calibri" panose="020F0502020204030204" pitchFamily="34" charset="0"/>
            </a:endParaRPr>
          </a:p>
          <a:p>
            <a:r>
              <a:rPr lang="it-IT" sz="2400" b="1" dirty="0">
                <a:effectLst/>
                <a:latin typeface="Calibri" panose="020F0502020204030204" pitchFamily="34" charset="0"/>
                <a:cs typeface="Calibri" panose="020F0502020204030204" pitchFamily="34" charset="0"/>
              </a:rPr>
              <a:t>Rappresentazione cognitiva: </a:t>
            </a:r>
            <a:r>
              <a:rPr lang="it-IT" sz="2400" dirty="0">
                <a:effectLst/>
                <a:latin typeface="Calibri" panose="020F0502020204030204" pitchFamily="34" charset="0"/>
                <a:cs typeface="Calibri" panose="020F0502020204030204" pitchFamily="34" charset="0"/>
              </a:rPr>
              <a:t>corpo di conoscenze accumulatosi nella nostra memoria relativamente a persone, gruppi e situazioni. </a:t>
            </a:r>
            <a:endParaRPr lang="it-IT" sz="2400" dirty="0">
              <a:latin typeface="Calibri" panose="020F0502020204030204" pitchFamily="34" charset="0"/>
              <a:cs typeface="Calibri" panose="020F0502020204030204" pitchFamily="34" charset="0"/>
            </a:endParaRPr>
          </a:p>
          <a:p>
            <a:endParaRPr lang="it-IT" sz="2400" dirty="0">
              <a:effectLst/>
              <a:latin typeface="Calibri" panose="020F0502020204030204" pitchFamily="34" charset="0"/>
              <a:cs typeface="Calibri" panose="020F0502020204030204" pitchFamily="34" charset="0"/>
            </a:endParaRPr>
          </a:p>
          <a:p>
            <a:r>
              <a:rPr lang="it-IT" sz="2400" dirty="0">
                <a:effectLst/>
                <a:latin typeface="Calibri" panose="020F0502020204030204" pitchFamily="34" charset="0"/>
                <a:cs typeface="Calibri" panose="020F0502020204030204" pitchFamily="34" charset="0"/>
              </a:rPr>
              <a:t>I processi di percezione sociale si basano in primo luogo sull’osservazione degli elementi della percezione stessa. Tali elementi si collocano in tre ambiti: persona o gruppo sociale, situazione e comportamento. </a:t>
            </a:r>
            <a:endParaRPr lang="it-IT" sz="2400"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620994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AD4D98C-EBF4-86D9-7B4C-C2D5A530A201}"/>
              </a:ext>
            </a:extLst>
          </p:cNvPr>
          <p:cNvPicPr>
            <a:picLocks noChangeAspect="1"/>
          </p:cNvPicPr>
          <p:nvPr/>
        </p:nvPicPr>
        <p:blipFill>
          <a:blip r:embed="rId2"/>
          <a:stretch>
            <a:fillRect/>
          </a:stretch>
        </p:blipFill>
        <p:spPr>
          <a:xfrm>
            <a:off x="1038295" y="1436615"/>
            <a:ext cx="9248178" cy="4473570"/>
          </a:xfrm>
          <a:prstGeom prst="rect">
            <a:avLst/>
          </a:prstGeom>
        </p:spPr>
      </p:pic>
    </p:spTree>
    <p:extLst>
      <p:ext uri="{BB962C8B-B14F-4D97-AF65-F5344CB8AC3E}">
        <p14:creationId xmlns:p14="http://schemas.microsoft.com/office/powerpoint/2010/main" val="201616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E17B4B1-38CC-BA8B-54ED-6FD794570444}"/>
              </a:ext>
            </a:extLst>
          </p:cNvPr>
          <p:cNvSpPr txBox="1"/>
          <p:nvPr/>
        </p:nvSpPr>
        <p:spPr>
          <a:xfrm>
            <a:off x="241300" y="605989"/>
            <a:ext cx="10452100" cy="5909310"/>
          </a:xfrm>
          <a:prstGeom prst="rect">
            <a:avLst/>
          </a:prstGeom>
          <a:noFill/>
        </p:spPr>
        <p:txBody>
          <a:bodyPr wrap="square">
            <a:spAutoFit/>
          </a:bodyPr>
          <a:lstStyle/>
          <a:p>
            <a:r>
              <a:rPr lang="it-IT" sz="2400" dirty="0">
                <a:effectLst/>
                <a:latin typeface="Calibri" panose="020F0502020204030204" pitchFamily="34" charset="0"/>
                <a:cs typeface="Calibri" panose="020F0502020204030204" pitchFamily="34" charset="0"/>
              </a:rPr>
              <a:t>Il principio di fondo è che si risponde alla realtà non per come essa è ma per come la si interpreta e la </a:t>
            </a:r>
            <a:r>
              <a:rPr lang="it-IT" sz="2400" i="1" dirty="0">
                <a:effectLst/>
                <a:latin typeface="Calibri" panose="020F0502020204030204" pitchFamily="34" charset="0"/>
                <a:cs typeface="Calibri" panose="020F0502020204030204" pitchFamily="34" charset="0"/>
              </a:rPr>
              <a:t>formazione delle impressioni </a:t>
            </a:r>
            <a:r>
              <a:rPr lang="it-IT" sz="2400" dirty="0">
                <a:effectLst/>
                <a:latin typeface="Calibri" panose="020F0502020204030204" pitchFamily="34" charset="0"/>
                <a:cs typeface="Calibri" panose="020F0502020204030204" pitchFamily="34" charset="0"/>
              </a:rPr>
              <a:t>è il processo che si attua quando si integrano varie fonti informative in merito a una persona al fine di formare un giudizio sociale complessivo di quella persona. Contribuiscono alla formazione delle prime impressioni:</a:t>
            </a:r>
            <a:br>
              <a:rPr lang="it-IT" sz="2400" dirty="0">
                <a:effectLst/>
                <a:latin typeface="Calibri" panose="020F0502020204030204" pitchFamily="34" charset="0"/>
                <a:cs typeface="Calibri" panose="020F0502020204030204" pitchFamily="34" charset="0"/>
              </a:rPr>
            </a:br>
            <a:endParaRPr lang="it-IT" sz="2400" dirty="0">
              <a:effectLst/>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dirty="0">
                <a:effectLst/>
                <a:latin typeface="Calibri" panose="020F0502020204030204" pitchFamily="34" charset="0"/>
                <a:cs typeface="Calibri" panose="020F0502020204030204" pitchFamily="34" charset="0"/>
              </a:rPr>
              <a:t>L’avvenenza di una persona, il suo aspetto fisico e alcuni tratti somatici</a:t>
            </a:r>
            <a:br>
              <a:rPr lang="it-IT" sz="2400" dirty="0">
                <a:effectLst/>
                <a:latin typeface="Calibri" panose="020F0502020204030204" pitchFamily="34" charset="0"/>
                <a:cs typeface="Calibri" panose="020F0502020204030204" pitchFamily="34" charset="0"/>
              </a:rPr>
            </a:br>
            <a:endParaRPr lang="it-IT"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it-IT" sz="2400" dirty="0">
                <a:effectLst/>
                <a:latin typeface="Calibri" panose="020F0502020204030204" pitchFamily="34" charset="0"/>
                <a:cs typeface="Calibri" panose="020F0502020204030204" pitchFamily="34" charset="0"/>
              </a:rPr>
              <a:t>La comunicazione non verbale, ossia le informazioni inviate e ricevute attraverso i gesti, le espressioni, il tono di voce e i movimenti del corpo. </a:t>
            </a:r>
            <a:br>
              <a:rPr lang="it-IT" sz="2400" dirty="0">
                <a:effectLst/>
                <a:latin typeface="Calibri" panose="020F0502020204030204" pitchFamily="34" charset="0"/>
                <a:cs typeface="Calibri" panose="020F0502020204030204" pitchFamily="34" charset="0"/>
              </a:rPr>
            </a:br>
            <a:endParaRPr lang="it-IT" sz="2400" dirty="0">
              <a:latin typeface="Calibri" panose="020F0502020204030204" pitchFamily="34" charset="0"/>
              <a:cs typeface="Calibri" panose="020F0502020204030204" pitchFamily="34" charset="0"/>
            </a:endParaRPr>
          </a:p>
          <a:p>
            <a:pPr marL="285750" indent="-285750">
              <a:buFont typeface="Wingdings" pitchFamily="2" charset="2"/>
              <a:buChar char="§"/>
            </a:pPr>
            <a:r>
              <a:rPr lang="it-IT" sz="2400" dirty="0">
                <a:latin typeface="Calibri" panose="020F0502020204030204" pitchFamily="34" charset="0"/>
                <a:cs typeface="Calibri" panose="020F0502020204030204" pitchFamily="34" charset="0"/>
              </a:rPr>
              <a:t>I</a:t>
            </a:r>
            <a:r>
              <a:rPr lang="it-IT" sz="2400" dirty="0">
                <a:effectLst/>
                <a:latin typeface="Calibri" panose="020F0502020204030204" pitchFamily="34" charset="0"/>
                <a:cs typeface="Calibri" panose="020F0502020204030204" pitchFamily="34" charset="0"/>
              </a:rPr>
              <a:t>l comportamento delle persone. </a:t>
            </a:r>
            <a:br>
              <a:rPr lang="it-IT" sz="2400" dirty="0">
                <a:effectLst/>
                <a:latin typeface="Calibri" panose="020F0502020204030204" pitchFamily="34" charset="0"/>
                <a:cs typeface="Calibri" panose="020F0502020204030204" pitchFamily="34" charset="0"/>
              </a:rPr>
            </a:br>
            <a:endParaRPr lang="it-IT" sz="2400" dirty="0">
              <a:effectLst/>
              <a:latin typeface="Calibri" panose="020F0502020204030204" pitchFamily="34" charset="0"/>
              <a:cs typeface="Calibri" panose="020F0502020204030204" pitchFamily="34" charset="0"/>
            </a:endParaRPr>
          </a:p>
          <a:p>
            <a:endParaRPr lang="it-IT" sz="2400" dirty="0">
              <a:effectLst/>
              <a:latin typeface="Calibri" panose="020F0502020204030204" pitchFamily="34" charset="0"/>
              <a:cs typeface="Calibri" panose="020F0502020204030204" pitchFamily="34" charset="0"/>
            </a:endParaRPr>
          </a:p>
          <a:p>
            <a:pPr marL="285750" indent="-285750">
              <a:buFont typeface="Wingdings" pitchFamily="2" charset="2"/>
              <a:buChar char="§"/>
            </a:pPr>
            <a:endParaRPr lang="it-IT" sz="2400" dirty="0">
              <a:latin typeface="Calibri" panose="020F0502020204030204" pitchFamily="34" charset="0"/>
              <a:cs typeface="Calibri" panose="020F0502020204030204" pitchFamily="34" charset="0"/>
            </a:endParaRPr>
          </a:p>
          <a:p>
            <a:endParaRPr lang="it-IT" dirty="0"/>
          </a:p>
        </p:txBody>
      </p:sp>
      <p:sp>
        <p:nvSpPr>
          <p:cNvPr id="7" name="CasellaDiTesto 6">
            <a:extLst>
              <a:ext uri="{FF2B5EF4-FFF2-40B4-BE49-F238E27FC236}">
                <a16:creationId xmlns:a16="http://schemas.microsoft.com/office/drawing/2014/main" id="{64682AD6-6A96-600E-84DF-BF2976F6FD08}"/>
              </a:ext>
            </a:extLst>
          </p:cNvPr>
          <p:cNvSpPr txBox="1"/>
          <p:nvPr/>
        </p:nvSpPr>
        <p:spPr>
          <a:xfrm>
            <a:off x="241300" y="5185886"/>
            <a:ext cx="11709400" cy="1200329"/>
          </a:xfrm>
          <a:prstGeom prst="rect">
            <a:avLst/>
          </a:prstGeom>
          <a:noFill/>
        </p:spPr>
        <p:txBody>
          <a:bodyPr wrap="square">
            <a:spAutoFit/>
          </a:bodyPr>
          <a:lstStyle/>
          <a:p>
            <a:r>
              <a:rPr lang="it-IT" sz="2400" dirty="0">
                <a:effectLst/>
                <a:latin typeface="Calibri" panose="020F0502020204030204" pitchFamily="34" charset="0"/>
                <a:cs typeface="Calibri" panose="020F0502020204030204" pitchFamily="34" charset="0"/>
              </a:rPr>
              <a:t>Gli indizi che si utilizzano nella formazione delle prime impressioni sono quelli che si considerano più salienti, ossia che sono più facilmente e rapidamente richiamati alla memoria, o quelli che si possono associare con maggior facilità. </a:t>
            </a:r>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93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0425EB7-E430-E48C-54FF-44D0E0B36A25}"/>
              </a:ext>
            </a:extLst>
          </p:cNvPr>
          <p:cNvSpPr txBox="1"/>
          <p:nvPr/>
        </p:nvSpPr>
        <p:spPr>
          <a:xfrm>
            <a:off x="438150" y="948194"/>
            <a:ext cx="10026650" cy="4893647"/>
          </a:xfrm>
          <a:prstGeom prst="rect">
            <a:avLst/>
          </a:prstGeom>
          <a:noFill/>
        </p:spPr>
        <p:txBody>
          <a:bodyPr wrap="square">
            <a:spAutoFit/>
          </a:bodyPr>
          <a:lstStyle/>
          <a:p>
            <a:pPr algn="ctr"/>
            <a:r>
              <a:rPr lang="it-IT" sz="2400" i="1" dirty="0"/>
              <a:t>Come giudichiamo i nostri mondi sociali, consapevolmente e inconsapevolmente?</a:t>
            </a:r>
            <a:br>
              <a:rPr lang="it-IT" sz="2400" i="1" dirty="0"/>
            </a:br>
            <a:endParaRPr lang="it-IT" sz="2400" i="1" dirty="0"/>
          </a:p>
          <a:p>
            <a:r>
              <a:rPr lang="it-IT" sz="2400" dirty="0"/>
              <a:t>Secondo Daniel Kahneman, premio Nobel, abbiamo due sistemi cerebrali:</a:t>
            </a:r>
          </a:p>
          <a:p>
            <a:endParaRPr lang="it-IT" sz="2400" dirty="0"/>
          </a:p>
          <a:p>
            <a:pPr marL="342900" indent="-342900">
              <a:buFont typeface="Wingdings" pitchFamily="2" charset="2"/>
              <a:buChar char="§"/>
            </a:pPr>
            <a:r>
              <a:rPr lang="it-IT" sz="2400" b="1" dirty="0"/>
              <a:t>Sistema 1</a:t>
            </a:r>
            <a:r>
              <a:rPr lang="it-IT" sz="2400" dirty="0"/>
              <a:t>, elaborazione automatica: il modo di pensare intuitivo, automatico, inconscio e veloce, noto anche come "intuizione" o "sensazione viscerale".</a:t>
            </a:r>
          </a:p>
          <a:p>
            <a:pPr marL="342900" indent="-342900">
              <a:buFont typeface="Wingdings" pitchFamily="2" charset="2"/>
              <a:buChar char="§"/>
            </a:pPr>
            <a:r>
              <a:rPr lang="it-IT" sz="2400" b="1" dirty="0"/>
              <a:t>Sistema 2</a:t>
            </a:r>
            <a:r>
              <a:rPr lang="it-IT" sz="2400" dirty="0"/>
              <a:t>, elaborazione controllata: il modo di pensare deliberato, controllato, consapevole e più lento.</a:t>
            </a:r>
            <a:br>
              <a:rPr lang="it-IT" sz="2400" dirty="0"/>
            </a:br>
            <a:endParaRPr lang="it-IT" sz="2400" dirty="0"/>
          </a:p>
          <a:p>
            <a:r>
              <a:rPr lang="it-IT" sz="2400" dirty="0"/>
              <a:t>Il sistema 1 influenza le nostre azioni più di quanto immaginiamo e ci rendiamo conto.</a:t>
            </a:r>
          </a:p>
        </p:txBody>
      </p:sp>
    </p:spTree>
    <p:extLst>
      <p:ext uri="{BB962C8B-B14F-4D97-AF65-F5344CB8AC3E}">
        <p14:creationId xmlns:p14="http://schemas.microsoft.com/office/powerpoint/2010/main" val="189807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40B0E33-A9BB-3CF9-816B-0AF5B272A5B1}"/>
              </a:ext>
            </a:extLst>
          </p:cNvPr>
          <p:cNvSpPr txBox="1"/>
          <p:nvPr/>
        </p:nvSpPr>
        <p:spPr>
          <a:xfrm>
            <a:off x="654049" y="993676"/>
            <a:ext cx="10260877" cy="5386090"/>
          </a:xfrm>
          <a:prstGeom prst="rect">
            <a:avLst/>
          </a:prstGeom>
          <a:noFill/>
        </p:spPr>
        <p:txBody>
          <a:bodyPr wrap="square">
            <a:spAutoFit/>
          </a:bodyPr>
          <a:lstStyle/>
          <a:p>
            <a:r>
              <a:rPr lang="it-IT" sz="2400" b="1" dirty="0">
                <a:effectLst/>
              </a:rPr>
              <a:t>Priming: </a:t>
            </a:r>
            <a:r>
              <a:rPr lang="it-IT" sz="2400" dirty="0">
                <a:effectLst/>
              </a:rPr>
              <a:t>attivazione di particolari associazioni nella memoria.</a:t>
            </a:r>
          </a:p>
          <a:p>
            <a:pPr marL="342900" indent="-342900">
              <a:buFont typeface="Wingdings" pitchFamily="2" charset="2"/>
              <a:buChar char="§"/>
            </a:pPr>
            <a:r>
              <a:rPr lang="it-IT" sz="2400" dirty="0">
                <a:effectLst/>
              </a:rPr>
              <a:t>Può influenzare un altro pensiero o addirittura un'azione.</a:t>
            </a:r>
          </a:p>
          <a:p>
            <a:pPr marL="342900" indent="-342900">
              <a:buFont typeface="Wingdings" pitchFamily="2" charset="2"/>
              <a:buChar char="§"/>
            </a:pPr>
            <a:r>
              <a:rPr lang="it-IT" sz="2400" dirty="0">
                <a:effectLst/>
              </a:rPr>
              <a:t>Cose che non notiamo nemmeno consapevolmente possono influenzare sottilmente il modo in cui interpretiamo e ricordiamo gli eventi.</a:t>
            </a:r>
          </a:p>
          <a:p>
            <a:pPr marL="342900" indent="-342900">
              <a:buFont typeface="Wingdings" pitchFamily="2" charset="2"/>
              <a:buChar char="§"/>
            </a:pPr>
            <a:r>
              <a:rPr lang="it-IT" sz="2400" dirty="0">
                <a:effectLst/>
              </a:rPr>
              <a:t>Illustra il concetto che gran parte della nostra elaborazione delle informazioni sociali è automatica.</a:t>
            </a:r>
            <a:br>
              <a:rPr lang="it-IT" sz="2400" dirty="0">
                <a:effectLst/>
              </a:rPr>
            </a:br>
            <a:endParaRPr lang="it-IT" sz="2400" dirty="0">
              <a:effectLst/>
            </a:endParaRPr>
          </a:p>
          <a:p>
            <a:r>
              <a:rPr lang="it-IT" sz="2400" b="1" dirty="0">
                <a:effectLst/>
                <a:latin typeface="MHEupperelemsans"/>
              </a:rPr>
              <a:t>Cognizioni Incorporate (</a:t>
            </a:r>
            <a:r>
              <a:rPr lang="it-IT" sz="2400" b="1" i="1" dirty="0">
                <a:effectLst/>
                <a:latin typeface="MHEupperelemsans"/>
              </a:rPr>
              <a:t>embodied cognition</a:t>
            </a:r>
            <a:r>
              <a:rPr lang="it-IT" sz="2400" b="1" dirty="0">
                <a:effectLst/>
                <a:latin typeface="MHEupperelemsans"/>
              </a:rPr>
              <a:t>)</a:t>
            </a:r>
            <a:r>
              <a:rPr lang="it-IT" sz="3200" dirty="0">
                <a:effectLst/>
              </a:rPr>
              <a:t>: </a:t>
            </a:r>
            <a:r>
              <a:rPr lang="it-IT" sz="2400" dirty="0">
                <a:effectLst/>
                <a:latin typeface="Calibri" panose="020F0502020204030204" pitchFamily="34" charset="0"/>
                <a:cs typeface="Calibri" panose="020F0502020204030204" pitchFamily="34" charset="0"/>
              </a:rPr>
              <a:t>attivazione reciproca di sensazioni fisiche e giudizi sociali. </a:t>
            </a:r>
            <a:endParaRPr lang="it-IT" sz="2400" dirty="0">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dirty="0">
                <a:effectLst/>
              </a:rPr>
              <a:t>I sistemi cerebrali che elaborano le nostre sensazioni corporee comunicano con i sistemi cerebrali responsabili del nostro pensiero sociale.</a:t>
            </a:r>
          </a:p>
          <a:p>
            <a:pPr marL="342900" indent="-342900">
              <a:buFont typeface="Wingdings" pitchFamily="2" charset="2"/>
              <a:buChar char="à"/>
            </a:pPr>
            <a:r>
              <a:rPr lang="it-IT" sz="2400" dirty="0">
                <a:sym typeface="Wingdings" pitchFamily="2" charset="2"/>
              </a:rPr>
              <a:t>Esempio: </a:t>
            </a:r>
            <a:r>
              <a:rPr lang="it-IT" sz="2400" dirty="0"/>
              <a:t>dopo avere tenuto in mano una bibita calda, le persone sono portate a considerare gli altri in maniera più calorosa e a essere più generose </a:t>
            </a:r>
          </a:p>
          <a:p>
            <a:endParaRPr lang="it-IT" sz="2400" dirty="0">
              <a:effectLst/>
            </a:endParaRPr>
          </a:p>
        </p:txBody>
      </p:sp>
    </p:spTree>
    <p:extLst>
      <p:ext uri="{BB962C8B-B14F-4D97-AF65-F5344CB8AC3E}">
        <p14:creationId xmlns:p14="http://schemas.microsoft.com/office/powerpoint/2010/main" val="345851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97337FC-7F93-09C7-14FF-4D1B7C98F9FC}"/>
              </a:ext>
            </a:extLst>
          </p:cNvPr>
          <p:cNvSpPr txBox="1"/>
          <p:nvPr/>
        </p:nvSpPr>
        <p:spPr>
          <a:xfrm>
            <a:off x="1314450" y="744657"/>
            <a:ext cx="9099550" cy="646331"/>
          </a:xfrm>
          <a:prstGeom prst="rect">
            <a:avLst/>
          </a:prstGeom>
          <a:noFill/>
        </p:spPr>
        <p:txBody>
          <a:bodyPr wrap="square">
            <a:spAutoFit/>
          </a:bodyPr>
          <a:lstStyle/>
          <a:p>
            <a:r>
              <a:rPr lang="it-IT" sz="3600" b="1" dirty="0">
                <a:solidFill>
                  <a:srgbClr val="CA6736"/>
                </a:solidFill>
                <a:latin typeface="Calibri" panose="020F0502020204030204" pitchFamily="34" charset="0"/>
                <a:ea typeface="+mj-ea"/>
                <a:cs typeface="Calibri" panose="020F0502020204030204" pitchFamily="34" charset="0"/>
              </a:rPr>
              <a:t>La percezione e l’interpretazione degli eventi </a:t>
            </a:r>
          </a:p>
        </p:txBody>
      </p:sp>
      <p:sp>
        <p:nvSpPr>
          <p:cNvPr id="5" name="CasellaDiTesto 4">
            <a:extLst>
              <a:ext uri="{FF2B5EF4-FFF2-40B4-BE49-F238E27FC236}">
                <a16:creationId xmlns:a16="http://schemas.microsoft.com/office/drawing/2014/main" id="{6CDD3863-724C-32F5-FBC1-C93EFF7EA2D2}"/>
              </a:ext>
            </a:extLst>
          </p:cNvPr>
          <p:cNvSpPr txBox="1"/>
          <p:nvPr/>
        </p:nvSpPr>
        <p:spPr>
          <a:xfrm>
            <a:off x="196850" y="1390988"/>
            <a:ext cx="10914846" cy="4893647"/>
          </a:xfrm>
          <a:prstGeom prst="rect">
            <a:avLst/>
          </a:prstGeom>
          <a:noFill/>
        </p:spPr>
        <p:txBody>
          <a:bodyPr wrap="square">
            <a:spAutoFit/>
          </a:bodyPr>
          <a:lstStyle/>
          <a:p>
            <a:r>
              <a:rPr lang="it-IT" sz="2400" dirty="0">
                <a:effectLst/>
                <a:latin typeface="That"/>
              </a:rPr>
              <a:t>In letteratura sono presenti due filoni di ricerca in merito alla formazione di impressioni complesse di personalità:</a:t>
            </a:r>
          </a:p>
          <a:p>
            <a:pPr marL="285750" indent="-285750">
              <a:buFont typeface="Wingdings" pitchFamily="2" charset="2"/>
              <a:buChar char="§"/>
            </a:pPr>
            <a:r>
              <a:rPr lang="it-IT" sz="2400" dirty="0">
                <a:effectLst/>
                <a:latin typeface="That"/>
              </a:rPr>
              <a:t>Nel </a:t>
            </a:r>
            <a:r>
              <a:rPr lang="it-IT" sz="2400" b="1" dirty="0">
                <a:effectLst/>
                <a:latin typeface="That"/>
              </a:rPr>
              <a:t>modello configurazionale</a:t>
            </a:r>
            <a:r>
              <a:rPr lang="it-IT" sz="2400" b="1" dirty="0">
                <a:latin typeface="That"/>
              </a:rPr>
              <a:t> di</a:t>
            </a:r>
            <a:r>
              <a:rPr lang="it-IT" sz="2400" b="1" dirty="0">
                <a:effectLst/>
                <a:latin typeface="That"/>
              </a:rPr>
              <a:t> Asch </a:t>
            </a:r>
            <a:r>
              <a:rPr lang="it-IT" sz="2400" dirty="0">
                <a:effectLst/>
                <a:latin typeface="That"/>
              </a:rPr>
              <a:t>(1946) sostiene che </a:t>
            </a:r>
            <a:r>
              <a:rPr lang="it-IT" sz="2400" dirty="0">
                <a:latin typeface="MHEupperelemsans"/>
              </a:rPr>
              <a:t>l</a:t>
            </a:r>
            <a:r>
              <a:rPr lang="it-IT" sz="2400" dirty="0">
                <a:effectLst/>
                <a:latin typeface="MHEupperelemsans"/>
              </a:rPr>
              <a:t>'impressione che ci si costruisce di una persona è la risultante dell'interpretazione delle informazioni che si hanno su di essa intorno a un nucleo unificante. </a:t>
            </a:r>
            <a:endParaRPr lang="it-IT" sz="2400" dirty="0"/>
          </a:p>
          <a:p>
            <a:pPr marL="285750" indent="-285750">
              <a:buFont typeface="Wingdings" pitchFamily="2" charset="2"/>
              <a:buChar char="§"/>
            </a:pPr>
            <a:endParaRPr lang="it-IT" sz="2400" dirty="0">
              <a:effectLst/>
              <a:latin typeface="That"/>
            </a:endParaRPr>
          </a:p>
          <a:p>
            <a:r>
              <a:rPr lang="it-IT" sz="2400" dirty="0">
                <a:effectLst/>
                <a:latin typeface="That"/>
              </a:rPr>
              <a:t>Pertanto non si costruisce un’impressione complessa sulla base di alcuni tratti centrali, attorno a questi tratti si organizzano i tratti periferici, ossia tutte le informazioni derivate dai tratti centrali. </a:t>
            </a:r>
            <a:br>
              <a:rPr lang="it-IT" sz="2400" dirty="0">
                <a:effectLst/>
                <a:latin typeface="That"/>
              </a:rPr>
            </a:br>
            <a:br>
              <a:rPr lang="it-IT" sz="2400" dirty="0">
                <a:effectLst/>
                <a:latin typeface="That"/>
              </a:rPr>
            </a:br>
            <a:r>
              <a:rPr lang="it-IT" sz="2400" dirty="0">
                <a:effectLst/>
                <a:latin typeface="That"/>
              </a:rPr>
              <a:t>Un aspetto interessante che gli studi su questo modello hanno messo in evidenza è la presenza dell’</a:t>
            </a:r>
            <a:r>
              <a:rPr lang="it-IT" sz="2400" i="1" dirty="0">
                <a:effectLst/>
                <a:latin typeface="That"/>
              </a:rPr>
              <a:t>effetto primacy; </a:t>
            </a:r>
            <a:r>
              <a:rPr lang="it-IT" sz="2400" dirty="0">
                <a:effectLst/>
                <a:latin typeface="That"/>
              </a:rPr>
              <a:t>altre ricerche, hanno però messo in luce la presenza di un effetto inverso (</a:t>
            </a:r>
            <a:r>
              <a:rPr lang="it-IT" sz="2400" i="1" dirty="0">
                <a:effectLst/>
                <a:latin typeface="That"/>
              </a:rPr>
              <a:t>effetto recency</a:t>
            </a:r>
            <a:r>
              <a:rPr lang="it-IT" sz="2400" dirty="0">
                <a:effectLst/>
                <a:latin typeface="That"/>
              </a:rPr>
              <a:t>).</a:t>
            </a:r>
            <a:endParaRPr lang="it-IT" dirty="0"/>
          </a:p>
        </p:txBody>
      </p:sp>
    </p:spTree>
    <p:extLst>
      <p:ext uri="{BB962C8B-B14F-4D97-AF65-F5344CB8AC3E}">
        <p14:creationId xmlns:p14="http://schemas.microsoft.com/office/powerpoint/2010/main" val="240966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66BD63B-5861-5594-B11C-F32B99F2C334}"/>
              </a:ext>
            </a:extLst>
          </p:cNvPr>
          <p:cNvSpPr txBox="1"/>
          <p:nvPr/>
        </p:nvSpPr>
        <p:spPr>
          <a:xfrm>
            <a:off x="279780" y="934198"/>
            <a:ext cx="10415228" cy="4524315"/>
          </a:xfrm>
          <a:prstGeom prst="rect">
            <a:avLst/>
          </a:prstGeom>
          <a:noFill/>
        </p:spPr>
        <p:txBody>
          <a:bodyPr wrap="square">
            <a:spAutoFit/>
          </a:bodyPr>
          <a:lstStyle/>
          <a:p>
            <a:pPr marL="342900" indent="-342900">
              <a:buFont typeface="Wingdings" pitchFamily="2" charset="2"/>
              <a:buChar char="§"/>
            </a:pPr>
            <a:r>
              <a:rPr lang="it-IT" sz="2400" dirty="0">
                <a:latin typeface="That"/>
              </a:rPr>
              <a:t>Nel </a:t>
            </a:r>
            <a:r>
              <a:rPr lang="it-IT" sz="2400" b="1" dirty="0">
                <a:latin typeface="That"/>
              </a:rPr>
              <a:t>modello algebrico di Anderson </a:t>
            </a:r>
            <a:r>
              <a:rPr lang="it-IT" sz="2400" dirty="0">
                <a:latin typeface="That"/>
              </a:rPr>
              <a:t>(1981) l'impressione che si ha di una persona è il risultato di un’integrazione algebrica delle singole informazioni che si hanno di essa. </a:t>
            </a:r>
          </a:p>
          <a:p>
            <a:endParaRPr lang="it-IT" sz="2400" dirty="0">
              <a:latin typeface="That"/>
            </a:endParaRPr>
          </a:p>
          <a:p>
            <a:r>
              <a:rPr lang="it-IT" sz="2400" dirty="0">
                <a:latin typeface="That"/>
              </a:rPr>
              <a:t>Elementi positivi e negativi si sommano per ricavarne un’impressione positiva o negativa in relazione all’esito di un calcolo algebrico meccanico. Se si considera una persona intelligente (+3) ma fredda (–4), l’impressione sarà negativa; se la persona è moderatamente intelligente (+2) ma calda (+4), l’impressione sarà positiva. </a:t>
            </a:r>
          </a:p>
          <a:p>
            <a:endParaRPr lang="it-IT" sz="2400" dirty="0">
              <a:latin typeface="That"/>
            </a:endParaRPr>
          </a:p>
          <a:p>
            <a:pPr marL="342900" indent="-342900">
              <a:buFont typeface="Wingdings" pitchFamily="2" charset="2"/>
              <a:buChar char="§"/>
            </a:pPr>
            <a:r>
              <a:rPr lang="it-IT" sz="2400" dirty="0">
                <a:latin typeface="That"/>
              </a:rPr>
              <a:t>I due modelli sono stati per lungo tempo contrapposti anche se in realtà l’esito dei due processi è il medesimo. </a:t>
            </a:r>
          </a:p>
        </p:txBody>
      </p:sp>
    </p:spTree>
    <p:extLst>
      <p:ext uri="{BB962C8B-B14F-4D97-AF65-F5344CB8AC3E}">
        <p14:creationId xmlns:p14="http://schemas.microsoft.com/office/powerpoint/2010/main" val="381199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FFC3C55-D744-5B3D-721B-665B8BB3D1A7}"/>
              </a:ext>
            </a:extLst>
          </p:cNvPr>
          <p:cNvSpPr txBox="1"/>
          <p:nvPr/>
        </p:nvSpPr>
        <p:spPr>
          <a:xfrm>
            <a:off x="402608" y="1005583"/>
            <a:ext cx="10106167" cy="4154984"/>
          </a:xfrm>
          <a:prstGeom prst="rect">
            <a:avLst/>
          </a:prstGeom>
          <a:noFill/>
        </p:spPr>
        <p:txBody>
          <a:bodyPr wrap="square">
            <a:spAutoFit/>
          </a:bodyPr>
          <a:lstStyle/>
          <a:p>
            <a:r>
              <a:rPr lang="it-IT" sz="2400" dirty="0">
                <a:latin typeface="That"/>
              </a:rPr>
              <a:t>È certo, comunque, che le aspettative riguardo i rapporti tra tratti guidano lo sviluppo e l’elaborazione delle impressioni complesse sugli altri. </a:t>
            </a:r>
          </a:p>
          <a:p>
            <a:endParaRPr lang="it-IT" sz="2400" dirty="0">
              <a:latin typeface="That"/>
            </a:endParaRPr>
          </a:p>
          <a:p>
            <a:r>
              <a:rPr lang="it-IT" sz="2400" dirty="0">
                <a:latin typeface="That"/>
              </a:rPr>
              <a:t>Questo assunto è anche alla base della </a:t>
            </a:r>
            <a:r>
              <a:rPr lang="it-IT" sz="2400" b="1" dirty="0">
                <a:latin typeface="That"/>
              </a:rPr>
              <a:t>teoria implicita di personalità: </a:t>
            </a:r>
          </a:p>
          <a:p>
            <a:r>
              <a:rPr lang="it-IT" sz="2400" dirty="0">
                <a:latin typeface="That"/>
              </a:rPr>
              <a:t>l’impressione che si ha di una persona si può formare a partire da una singola informazione (tratto) perché in generale le persone assumono che i tratti positivi siano legati tra di loro e i tratti negativi rappresentino un gruppo a parte. </a:t>
            </a:r>
          </a:p>
          <a:p>
            <a:endParaRPr lang="it-IT" sz="2400" b="1" dirty="0">
              <a:latin typeface="That"/>
            </a:endParaRPr>
          </a:p>
          <a:p>
            <a:r>
              <a:rPr lang="it-IT" sz="2400" dirty="0">
                <a:latin typeface="That"/>
              </a:rPr>
              <a:t>Si può arrivare a pensare che una persona sia dotata di molte buone qualità, sulla base di una buona qualità che le abbiamo riconosciuto, o pensare che sia una persona senza buone qualità, sulla scorta di un tratto negativo individuato. </a:t>
            </a:r>
          </a:p>
        </p:txBody>
      </p:sp>
    </p:spTree>
    <p:extLst>
      <p:ext uri="{BB962C8B-B14F-4D97-AF65-F5344CB8AC3E}">
        <p14:creationId xmlns:p14="http://schemas.microsoft.com/office/powerpoint/2010/main" val="42639936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2827</Words>
  <Application>Microsoft Office PowerPoint</Application>
  <PresentationFormat>Widescreen</PresentationFormat>
  <Paragraphs>136</Paragraphs>
  <Slides>30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Calibri</vt:lpstr>
      <vt:lpstr>MHEupperelemsans</vt:lpstr>
      <vt:lpstr>STIXTwoMath</vt:lpstr>
      <vt:lpstr>That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Author</dc:creator>
  <cp:lastModifiedBy>alessandra.fermani@unimc.it</cp:lastModifiedBy>
  <cp:revision>15</cp:revision>
  <dcterms:created xsi:type="dcterms:W3CDTF">2022-10-27T08:51:56Z</dcterms:created>
  <dcterms:modified xsi:type="dcterms:W3CDTF">2024-03-18T09:20:23Z</dcterms:modified>
</cp:coreProperties>
</file>