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57" r:id="rId3"/>
    <p:sldId id="313" r:id="rId4"/>
    <p:sldId id="326" r:id="rId5"/>
    <p:sldId id="315" r:id="rId6"/>
    <p:sldId id="318" r:id="rId7"/>
    <p:sldId id="339" r:id="rId8"/>
    <p:sldId id="288" r:id="rId9"/>
    <p:sldId id="290" r:id="rId10"/>
    <p:sldId id="293" r:id="rId11"/>
    <p:sldId id="294" r:id="rId12"/>
    <p:sldId id="329" r:id="rId13"/>
    <p:sldId id="342" r:id="rId14"/>
    <p:sldId id="334" r:id="rId15"/>
    <p:sldId id="340" r:id="rId16"/>
    <p:sldId id="284" r:id="rId17"/>
    <p:sldId id="335" r:id="rId18"/>
    <p:sldId id="319" r:id="rId19"/>
    <p:sldId id="291" r:id="rId20"/>
    <p:sldId id="320" r:id="rId21"/>
    <p:sldId id="321" r:id="rId22"/>
    <p:sldId id="336" r:id="rId23"/>
    <p:sldId id="331" r:id="rId24"/>
    <p:sldId id="271" r:id="rId25"/>
    <p:sldId id="258" r:id="rId26"/>
    <p:sldId id="268" r:id="rId27"/>
    <p:sldId id="267" r:id="rId28"/>
    <p:sldId id="273" r:id="rId29"/>
    <p:sldId id="274" r:id="rId30"/>
    <p:sldId id="275" r:id="rId31"/>
    <p:sldId id="338" r:id="rId32"/>
    <p:sldId id="31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1C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65" autoAdjust="0"/>
    <p:restoredTop sz="94660"/>
  </p:normalViewPr>
  <p:slideViewPr>
    <p:cSldViewPr snapToGrid="0">
      <p:cViewPr varScale="1">
        <p:scale>
          <a:sx n="81" d="100"/>
          <a:sy n="81" d="100"/>
        </p:scale>
        <p:origin x="672"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F2408-5ED8-4A51-A5E6-6BCA3214020A}" type="datetimeFigureOut">
              <a:rPr lang="it-IT" smtClean="0"/>
              <a:t>16/04/2024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67233E-077F-4F44-8EF6-C5B16A6B9195}" type="slidenum">
              <a:rPr lang="it-IT" smtClean="0"/>
              <a:t>‹N›</a:t>
            </a:fld>
            <a:endParaRPr lang="it-IT"/>
          </a:p>
        </p:txBody>
      </p:sp>
    </p:spTree>
    <p:extLst>
      <p:ext uri="{BB962C8B-B14F-4D97-AF65-F5344CB8AC3E}">
        <p14:creationId xmlns:p14="http://schemas.microsoft.com/office/powerpoint/2010/main" val="219432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15B90C89-E83A-465D-9F55-125A9CA50613}" type="datetimeFigureOut">
              <a:rPr lang="it-IT" smtClean="0"/>
              <a:t>16/04/2024</a:t>
            </a:fld>
            <a:endParaRPr lang="it-IT"/>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it-IT"/>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388DEDF-0FBB-4507-A167-67B266CE4AFB}" type="slidenum">
              <a:rPr lang="it-IT" smtClean="0"/>
              <a:t>‹N›</a:t>
            </a:fld>
            <a:endParaRPr lang="it-IT"/>
          </a:p>
        </p:txBody>
      </p:sp>
    </p:spTree>
    <p:extLst>
      <p:ext uri="{BB962C8B-B14F-4D97-AF65-F5344CB8AC3E}">
        <p14:creationId xmlns:p14="http://schemas.microsoft.com/office/powerpoint/2010/main" val="13602661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5B90C89-E83A-465D-9F55-125A9CA50613}" type="datetimeFigureOut">
              <a:rPr lang="it-IT" smtClean="0"/>
              <a:t>16/04/2024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46491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5B90C89-E83A-465D-9F55-125A9CA50613}" type="datetimeFigureOut">
              <a:rPr lang="it-IT" smtClean="0"/>
              <a:t>16/04/2024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542935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5B90C89-E83A-465D-9F55-125A9CA50613}" type="datetimeFigureOut">
              <a:rPr lang="it-IT" smtClean="0"/>
              <a:t>16/04/2024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267186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15B90C89-E83A-465D-9F55-125A9CA50613}" type="datetimeFigureOut">
              <a:rPr lang="it-IT" smtClean="0"/>
              <a:t>16/04/2024</a:t>
            </a:fld>
            <a:endParaRPr lang="it-IT"/>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it-IT"/>
          </a:p>
        </p:txBody>
      </p:sp>
      <p:sp>
        <p:nvSpPr>
          <p:cNvPr id="6" name="Slide Number Placeholder 5"/>
          <p:cNvSpPr>
            <a:spLocks noGrp="1"/>
          </p:cNvSpPr>
          <p:nvPr>
            <p:ph type="sldNum" sz="quarter" idx="12"/>
          </p:nvPr>
        </p:nvSpPr>
        <p:spPr>
          <a:xfrm>
            <a:off x="8604504" y="5211060"/>
            <a:ext cx="2112264" cy="228600"/>
          </a:xfrm>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37411339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5B90C89-E83A-465D-9F55-125A9CA50613}" type="datetimeFigureOut">
              <a:rPr lang="it-IT" smtClean="0"/>
              <a:t>16/04/2024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397051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5B90C89-E83A-465D-9F55-125A9CA50613}" type="datetimeFigureOut">
              <a:rPr lang="it-IT" smtClean="0"/>
              <a:t>16/04/2024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401950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5B90C89-E83A-465D-9F55-125A9CA50613}" type="datetimeFigureOut">
              <a:rPr lang="it-IT" smtClean="0"/>
              <a:t>16/04/2024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18354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90C89-E83A-465D-9F55-125A9CA50613}" type="datetimeFigureOut">
              <a:rPr lang="it-IT" smtClean="0"/>
              <a:t>16/04/2024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388DEDF-0FBB-4507-A167-67B266CE4AFB}" type="slidenum">
              <a:rPr lang="it-IT" smtClean="0"/>
              <a:t>‹N›</a:t>
            </a:fld>
            <a:endParaRPr lang="it-IT"/>
          </a:p>
        </p:txBody>
      </p:sp>
    </p:spTree>
    <p:extLst>
      <p:ext uri="{BB962C8B-B14F-4D97-AF65-F5344CB8AC3E}">
        <p14:creationId xmlns:p14="http://schemas.microsoft.com/office/powerpoint/2010/main" val="261461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15B90C89-E83A-465D-9F55-125A9CA50613}" type="datetimeFigureOut">
              <a:rPr lang="it-IT" smtClean="0"/>
              <a:t>16/04/2024</a:t>
            </a:fld>
            <a:endParaRPr lang="it-IT"/>
          </a:p>
        </p:txBody>
      </p:sp>
      <p:sp>
        <p:nvSpPr>
          <p:cNvPr id="9" name="Footer Placeholder 8"/>
          <p:cNvSpPr>
            <a:spLocks noGrp="1"/>
          </p:cNvSpPr>
          <p:nvPr>
            <p:ph type="ftr" sz="quarter" idx="11"/>
          </p:nvPr>
        </p:nvSpPr>
        <p:spPr/>
        <p:txBody>
          <a:bodyPr/>
          <a:lstStyle>
            <a:lvl1pPr algn="r">
              <a:defRPr/>
            </a:lvl1pPr>
          </a:lstStyle>
          <a:p>
            <a:endParaRPr lang="it-IT"/>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8388DEDF-0FBB-4507-A167-67B266CE4AFB}" type="slidenum">
              <a:rPr lang="it-IT" smtClean="0"/>
              <a:t>‹N›</a:t>
            </a:fld>
            <a:endParaRPr lang="it-IT"/>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380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15B90C89-E83A-465D-9F55-125A9CA50613}" type="datetimeFigureOut">
              <a:rPr lang="it-IT" smtClean="0"/>
              <a:t>16/04/2024</a:t>
            </a:fld>
            <a:endParaRPr lang="it-IT"/>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it-IT"/>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8388DEDF-0FBB-4507-A167-67B266CE4AFB}" type="slidenum">
              <a:rPr lang="it-IT" smtClean="0"/>
              <a:t>‹N›</a:t>
            </a:fld>
            <a:endParaRPr lang="it-IT"/>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477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15B90C89-E83A-465D-9F55-125A9CA50613}" type="datetimeFigureOut">
              <a:rPr lang="it-IT" smtClean="0"/>
              <a:t>16/04/2024</a:t>
            </a:fld>
            <a:endParaRPr lang="it-IT"/>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it-IT"/>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388DEDF-0FBB-4507-A167-67B266CE4AFB}" type="slidenum">
              <a:rPr lang="it-IT" smtClean="0"/>
              <a:t>‹N›</a:t>
            </a:fld>
            <a:endParaRPr lang="it-IT"/>
          </a:p>
        </p:txBody>
      </p:sp>
    </p:spTree>
    <p:extLst>
      <p:ext uri="{BB962C8B-B14F-4D97-AF65-F5344CB8AC3E}">
        <p14:creationId xmlns:p14="http://schemas.microsoft.com/office/powerpoint/2010/main" val="3885094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nahana.com/it/physical-health/fight-or-flight" TargetMode="External"/><Relationship Id="rId2" Type="http://schemas.openxmlformats.org/officeDocument/2006/relationships/hyperlink" Target="https://www.anahana.com/it/wellbeing-blog/what-is-the-nervous-syste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AFE01A-A96B-931A-B702-FA759B940C70}"/>
              </a:ext>
            </a:extLst>
          </p:cNvPr>
          <p:cNvSpPr>
            <a:spLocks noGrp="1"/>
          </p:cNvSpPr>
          <p:nvPr>
            <p:ph type="ctrTitle"/>
          </p:nvPr>
        </p:nvSpPr>
        <p:spPr/>
        <p:txBody>
          <a:bodyPr/>
          <a:lstStyle/>
          <a:p>
            <a:r>
              <a:rPr lang="it-IT" dirty="0"/>
              <a:t>Educare alla gentilezza</a:t>
            </a:r>
          </a:p>
        </p:txBody>
      </p:sp>
      <p:sp>
        <p:nvSpPr>
          <p:cNvPr id="3" name="Sottotitolo 2">
            <a:extLst>
              <a:ext uri="{FF2B5EF4-FFF2-40B4-BE49-F238E27FC236}">
                <a16:creationId xmlns:a16="http://schemas.microsoft.com/office/drawing/2014/main" id="{4626765D-B70E-514A-3BF1-C4048DCD2ED7}"/>
              </a:ext>
            </a:extLst>
          </p:cNvPr>
          <p:cNvSpPr>
            <a:spLocks noGrp="1"/>
          </p:cNvSpPr>
          <p:nvPr>
            <p:ph type="subTitle" idx="1"/>
          </p:nvPr>
        </p:nvSpPr>
        <p:spPr/>
        <p:txBody>
          <a:bodyPr/>
          <a:lstStyle/>
          <a:p>
            <a:r>
              <a:rPr lang="it-IT" dirty="0"/>
              <a:t>Dott.ssa Francesca Caldarelli Psicoterapeuta e Istruttrice Mindfulness certificata</a:t>
            </a:r>
          </a:p>
        </p:txBody>
      </p:sp>
    </p:spTree>
    <p:extLst>
      <p:ext uri="{BB962C8B-B14F-4D97-AF65-F5344CB8AC3E}">
        <p14:creationId xmlns:p14="http://schemas.microsoft.com/office/powerpoint/2010/main" val="356527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8C82D8E-93C8-60BD-4BC9-FFB5FBB6A15C}"/>
              </a:ext>
            </a:extLst>
          </p:cNvPr>
          <p:cNvSpPr>
            <a:spLocks noGrp="1"/>
          </p:cNvSpPr>
          <p:nvPr>
            <p:ph idx="1"/>
          </p:nvPr>
        </p:nvSpPr>
        <p:spPr>
          <a:xfrm>
            <a:off x="1390996" y="1540625"/>
            <a:ext cx="9077498" cy="4494415"/>
          </a:xfrm>
        </p:spPr>
        <p:txBody>
          <a:bodyPr/>
          <a:lstStyle/>
          <a:p>
            <a:pPr marL="0" lvl="0" indent="0" algn="l" rtl="0">
              <a:spcBef>
                <a:spcPts val="0"/>
              </a:spcBef>
              <a:spcAft>
                <a:spcPts val="0"/>
              </a:spcAft>
              <a:buNone/>
            </a:pPr>
            <a:r>
              <a:rPr lang="it-IT" dirty="0"/>
              <a:t>2</a:t>
            </a:r>
            <a:r>
              <a:rPr lang="it-IT" sz="2000" dirty="0"/>
              <a:t>. Pensa a un modo più gentile e premuroso per motivarti a fare un cambiamento che reputi necessario. </a:t>
            </a:r>
          </a:p>
          <a:p>
            <a:pPr marL="0" lvl="0" indent="0" algn="l" rtl="0">
              <a:spcBef>
                <a:spcPts val="1600"/>
              </a:spcBef>
              <a:spcAft>
                <a:spcPts val="0"/>
              </a:spcAft>
              <a:buNone/>
            </a:pPr>
            <a:r>
              <a:rPr lang="it-IT" sz="2000" dirty="0"/>
              <a:t>Che tipo di linguaggio userebbe un amico, un genitore, un insegnante, o un mentore saggio, per farti vedere che il tuo comportamento è improduttivo e allo stesso tempo incoraggiarti a fare qualcosa di diverso? </a:t>
            </a:r>
          </a:p>
          <a:p>
            <a:pPr marL="0" lvl="0" indent="0" algn="l" rtl="0">
              <a:spcBef>
                <a:spcPts val="1600"/>
              </a:spcBef>
              <a:spcAft>
                <a:spcPts val="0"/>
              </a:spcAft>
              <a:buNone/>
            </a:pPr>
            <a:r>
              <a:rPr lang="it-IT" sz="2000" dirty="0"/>
              <a:t>Qual è il messaggio di maggiore sostegno e conforme al tuo desiderio di essere sano e felice?</a:t>
            </a:r>
          </a:p>
          <a:p>
            <a:pPr marL="0" lvl="0" indent="0" algn="l" rtl="0">
              <a:spcBef>
                <a:spcPts val="1600"/>
              </a:spcBef>
              <a:spcAft>
                <a:spcPts val="1600"/>
              </a:spcAft>
              <a:buNone/>
            </a:pPr>
            <a:r>
              <a:rPr lang="it-IT" sz="2000" dirty="0"/>
              <a:t>Scrivi una breve frase che direbbe un tuo caro amico per motivarti.</a:t>
            </a:r>
          </a:p>
          <a:p>
            <a:endParaRPr lang="it-IT" dirty="0"/>
          </a:p>
        </p:txBody>
      </p:sp>
    </p:spTree>
    <p:extLst>
      <p:ext uri="{BB962C8B-B14F-4D97-AF65-F5344CB8AC3E}">
        <p14:creationId xmlns:p14="http://schemas.microsoft.com/office/powerpoint/2010/main" val="239189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C39CB31-FE11-CBBE-661B-029AFCAE9693}"/>
              </a:ext>
            </a:extLst>
          </p:cNvPr>
          <p:cNvSpPr>
            <a:spLocks noGrp="1"/>
          </p:cNvSpPr>
          <p:nvPr>
            <p:ph idx="1"/>
          </p:nvPr>
        </p:nvSpPr>
        <p:spPr>
          <a:xfrm>
            <a:off x="1241367" y="1463040"/>
            <a:ext cx="9587346" cy="3931920"/>
          </a:xfrm>
        </p:spPr>
        <p:txBody>
          <a:bodyPr/>
          <a:lstStyle/>
          <a:p>
            <a:pPr marL="0" lvl="0" indent="0" algn="l" rtl="0">
              <a:spcBef>
                <a:spcPts val="0"/>
              </a:spcBef>
              <a:spcAft>
                <a:spcPts val="0"/>
              </a:spcAft>
              <a:buNone/>
            </a:pPr>
            <a:r>
              <a:rPr lang="it-IT" sz="2000" dirty="0"/>
              <a:t>3. Ogni volta che nel futuro ti scoprirai a giudicarti per quei tratti non voluti, prima di tutto nota il dolore che l'auto-giudizio ti procura e datti compassione. </a:t>
            </a:r>
          </a:p>
          <a:p>
            <a:pPr marL="0" lvl="0" indent="0" algn="l" rtl="0">
              <a:spcBef>
                <a:spcPts val="1600"/>
              </a:spcBef>
              <a:spcAft>
                <a:spcPts val="0"/>
              </a:spcAft>
              <a:buNone/>
            </a:pPr>
            <a:r>
              <a:rPr lang="it-IT" sz="2000" dirty="0"/>
              <a:t>Poi riformula il dialogo interiore in modo che sia più incoraggiante e di supporto. </a:t>
            </a:r>
          </a:p>
          <a:p>
            <a:pPr marL="0" lvl="0" indent="0" algn="l" rtl="0">
              <a:spcBef>
                <a:spcPts val="1600"/>
              </a:spcBef>
              <a:spcAft>
                <a:spcPts val="0"/>
              </a:spcAft>
              <a:buNone/>
            </a:pPr>
            <a:r>
              <a:rPr lang="it-IT" sz="2000" dirty="0"/>
              <a:t>Ricordati che se vuoi veramente motivarti, </a:t>
            </a:r>
            <a:br>
              <a:rPr lang="it-IT" sz="2000" dirty="0"/>
            </a:br>
            <a:r>
              <a:rPr lang="it-IT" sz="2000" dirty="0"/>
              <a:t>l'amore è più forte della paura.</a:t>
            </a:r>
          </a:p>
          <a:p>
            <a:endParaRPr lang="it-IT" dirty="0"/>
          </a:p>
        </p:txBody>
      </p:sp>
    </p:spTree>
    <p:extLst>
      <p:ext uri="{BB962C8B-B14F-4D97-AF65-F5344CB8AC3E}">
        <p14:creationId xmlns:p14="http://schemas.microsoft.com/office/powerpoint/2010/main" val="129646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968DC6-2738-5589-3FE6-F0DD57633AE3}"/>
              </a:ext>
            </a:extLst>
          </p:cNvPr>
          <p:cNvSpPr>
            <a:spLocks noGrp="1"/>
          </p:cNvSpPr>
          <p:nvPr>
            <p:ph type="title"/>
          </p:nvPr>
        </p:nvSpPr>
        <p:spPr>
          <a:xfrm>
            <a:off x="786938" y="642594"/>
            <a:ext cx="5480858" cy="1036577"/>
          </a:xfrm>
        </p:spPr>
        <p:txBody>
          <a:bodyPr>
            <a:noAutofit/>
          </a:bodyPr>
          <a:lstStyle/>
          <a:p>
            <a:r>
              <a:rPr lang="it-IT" sz="4000" dirty="0"/>
              <a:t>Ragioni biologiche</a:t>
            </a:r>
          </a:p>
        </p:txBody>
      </p:sp>
      <p:sp>
        <p:nvSpPr>
          <p:cNvPr id="3" name="Segnaposto contenuto 2">
            <a:extLst>
              <a:ext uri="{FF2B5EF4-FFF2-40B4-BE49-F238E27FC236}">
                <a16:creationId xmlns:a16="http://schemas.microsoft.com/office/drawing/2014/main" id="{E42F68A7-8A3F-F917-068E-C5981CE720C3}"/>
              </a:ext>
            </a:extLst>
          </p:cNvPr>
          <p:cNvSpPr>
            <a:spLocks noGrp="1"/>
          </p:cNvSpPr>
          <p:nvPr>
            <p:ph idx="1"/>
          </p:nvPr>
        </p:nvSpPr>
        <p:spPr>
          <a:xfrm>
            <a:off x="875608" y="2017221"/>
            <a:ext cx="6644639" cy="4300451"/>
          </a:xfrm>
        </p:spPr>
        <p:txBody>
          <a:bodyPr>
            <a:normAutofit fontScale="77500" lnSpcReduction="20000"/>
          </a:bodyPr>
          <a:lstStyle/>
          <a:p>
            <a:pPr>
              <a:lnSpc>
                <a:spcPct val="110000"/>
              </a:lnSpc>
            </a:pPr>
            <a:r>
              <a:rPr lang="it-IT" sz="2600" kern="0" dirty="0">
                <a:effectLst/>
                <a:latin typeface="+mj-lt"/>
                <a:ea typeface="Times New Roman" panose="02020603050405020304" pitchFamily="18" charset="0"/>
                <a:cs typeface="Times New Roman" panose="02020603050405020304" pitchFamily="18" charset="0"/>
              </a:rPr>
              <a:t>Interrogandosi sulla natura biologica della gentilezza, un’équipe di psicologi della </a:t>
            </a:r>
            <a:r>
              <a:rPr lang="it-IT" sz="2600" kern="0" dirty="0" err="1">
                <a:effectLst/>
                <a:latin typeface="+mj-lt"/>
                <a:ea typeface="Times New Roman" panose="02020603050405020304" pitchFamily="18" charset="0"/>
                <a:cs typeface="Times New Roman" panose="02020603050405020304" pitchFamily="18" charset="0"/>
              </a:rPr>
              <a:t>Hebrew</a:t>
            </a:r>
            <a:r>
              <a:rPr lang="it-IT" sz="2600" kern="0" dirty="0">
                <a:effectLst/>
                <a:latin typeface="+mj-lt"/>
                <a:ea typeface="Times New Roman" panose="02020603050405020304" pitchFamily="18" charset="0"/>
                <a:cs typeface="Times New Roman" panose="02020603050405020304" pitchFamily="18" charset="0"/>
              </a:rPr>
              <a:t> University, nel 2011, riscontrato l’attivazione del </a:t>
            </a:r>
            <a:r>
              <a:rPr lang="it-IT" sz="2600" b="1" kern="0" dirty="0">
                <a:effectLst/>
                <a:latin typeface="+mj-lt"/>
                <a:ea typeface="Times New Roman" panose="02020603050405020304" pitchFamily="18" charset="0"/>
                <a:cs typeface="Times New Roman" panose="02020603050405020304" pitchFamily="18" charset="0"/>
              </a:rPr>
              <a:t>gene AVPR1A</a:t>
            </a:r>
            <a:r>
              <a:rPr lang="it-IT" sz="2600" kern="0" dirty="0">
                <a:effectLst/>
                <a:latin typeface="+mj-lt"/>
                <a:ea typeface="Times New Roman" panose="02020603050405020304" pitchFamily="18" charset="0"/>
                <a:cs typeface="Times New Roman" panose="02020603050405020304" pitchFamily="18" charset="0"/>
              </a:rPr>
              <a:t>, il quale rilascia </a:t>
            </a:r>
            <a:r>
              <a:rPr lang="it-IT" sz="2600" b="1" kern="0" dirty="0">
                <a:effectLst/>
                <a:latin typeface="+mj-lt"/>
                <a:ea typeface="Times New Roman" panose="02020603050405020304" pitchFamily="18" charset="0"/>
                <a:cs typeface="Times New Roman" panose="02020603050405020304" pitchFamily="18" charset="0"/>
              </a:rPr>
              <a:t>neurotrasmettitori </a:t>
            </a:r>
            <a:r>
              <a:rPr lang="it-IT" sz="2600" kern="0" dirty="0">
                <a:effectLst/>
                <a:latin typeface="+mj-lt"/>
                <a:ea typeface="Times New Roman" panose="02020603050405020304" pitchFamily="18" charset="0"/>
                <a:cs typeface="Times New Roman" panose="02020603050405020304" pitchFamily="18" charset="0"/>
              </a:rPr>
              <a:t>che producono una </a:t>
            </a:r>
            <a:r>
              <a:rPr lang="it-IT" sz="2600" b="1" kern="0" dirty="0">
                <a:effectLst/>
                <a:latin typeface="+mj-lt"/>
                <a:ea typeface="Times New Roman" panose="02020603050405020304" pitchFamily="18" charset="0"/>
                <a:cs typeface="Times New Roman" panose="02020603050405020304" pitchFamily="18" charset="0"/>
              </a:rPr>
              <a:t>sensazione di benessere </a:t>
            </a:r>
            <a:r>
              <a:rPr lang="it-IT" sz="2600" kern="0" dirty="0">
                <a:effectLst/>
                <a:latin typeface="+mj-lt"/>
                <a:ea typeface="Times New Roman" panose="02020603050405020304" pitchFamily="18" charset="0"/>
                <a:cs typeface="Times New Roman" panose="02020603050405020304" pitchFamily="18" charset="0"/>
              </a:rPr>
              <a:t>quando si compie un </a:t>
            </a:r>
            <a:r>
              <a:rPr lang="it-IT" sz="2600" b="1" kern="0" dirty="0">
                <a:effectLst/>
                <a:latin typeface="+mj-lt"/>
                <a:ea typeface="Times New Roman" panose="02020603050405020304" pitchFamily="18" charset="0"/>
                <a:cs typeface="Times New Roman" panose="02020603050405020304" pitchFamily="18" charset="0"/>
              </a:rPr>
              <a:t>atto gentile.</a:t>
            </a:r>
          </a:p>
          <a:p>
            <a:pPr marL="0" indent="0">
              <a:lnSpc>
                <a:spcPct val="110000"/>
              </a:lnSpc>
              <a:buNone/>
            </a:pPr>
            <a:endParaRPr lang="it-IT" sz="2600" kern="0" dirty="0">
              <a:effectLst/>
              <a:latin typeface="+mj-lt"/>
              <a:ea typeface="Times New Roman" panose="02020603050405020304" pitchFamily="18" charset="0"/>
              <a:cs typeface="Times New Roman" panose="02020603050405020304" pitchFamily="18" charset="0"/>
            </a:endParaRPr>
          </a:p>
          <a:p>
            <a:pPr>
              <a:lnSpc>
                <a:spcPct val="110000"/>
              </a:lnSpc>
            </a:pPr>
            <a:r>
              <a:rPr lang="it-IT" sz="2600" dirty="0"/>
              <a:t>Dal 1976 l’Harvard </a:t>
            </a:r>
            <a:r>
              <a:rPr lang="it-IT" sz="2600" dirty="0" err="1"/>
              <a:t>Medical</a:t>
            </a:r>
            <a:r>
              <a:rPr lang="it-IT" sz="2600" dirty="0"/>
              <a:t> School negli Stati Uniti (NHS), a tutt’oggi mette in relazione il rapporto tra </a:t>
            </a:r>
            <a:r>
              <a:rPr lang="it-IT" sz="2600" b="1" dirty="0"/>
              <a:t>Telomeri, stress e gentilezza </a:t>
            </a:r>
            <a:r>
              <a:rPr lang="it-IT" sz="2600" dirty="0"/>
              <a:t>mettendo in luce l’importanza e l’influenza di uno  stile di vita  gentile sulla durata di vita delle nostre cellule e qualità di vita</a:t>
            </a:r>
          </a:p>
          <a:p>
            <a:endParaRPr lang="it-IT" sz="1800" kern="0" dirty="0">
              <a:solidFill>
                <a:srgbClr val="FF0000"/>
              </a:solidFill>
              <a:effectLst/>
              <a:latin typeface="var(--family-p)"/>
              <a:ea typeface="Times New Roman" panose="02020603050405020304" pitchFamily="18" charset="0"/>
              <a:cs typeface="Times New Roman" panose="02020603050405020304" pitchFamily="18" charset="0"/>
            </a:endParaRPr>
          </a:p>
          <a:p>
            <a:endParaRPr lang="it-IT" sz="1800" kern="0" dirty="0">
              <a:solidFill>
                <a:srgbClr val="FF0000"/>
              </a:solidFill>
              <a:effectLst/>
              <a:latin typeface="var(--family-p)"/>
              <a:ea typeface="Times New Roman" panose="02020603050405020304" pitchFamily="18" charset="0"/>
              <a:cs typeface="Times New Roman" panose="02020603050405020304" pitchFamily="18" charset="0"/>
            </a:endParaRPr>
          </a:p>
          <a:p>
            <a:endParaRPr lang="it-IT"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pic>
        <p:nvPicPr>
          <p:cNvPr id="4" name="Segnaposto contenuto 6">
            <a:extLst>
              <a:ext uri="{FF2B5EF4-FFF2-40B4-BE49-F238E27FC236}">
                <a16:creationId xmlns:a16="http://schemas.microsoft.com/office/drawing/2014/main" id="{B8308FE0-FF69-811B-074A-DA04203367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3935" y="2017221"/>
            <a:ext cx="3458093" cy="3341717"/>
          </a:xfrm>
          <a:prstGeom prst="rect">
            <a:avLst/>
          </a:prstGeom>
        </p:spPr>
      </p:pic>
    </p:spTree>
    <p:extLst>
      <p:ext uri="{BB962C8B-B14F-4D97-AF65-F5344CB8AC3E}">
        <p14:creationId xmlns:p14="http://schemas.microsoft.com/office/powerpoint/2010/main" val="2525766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0F62E0-F44E-B365-79D8-B29A005DD499}"/>
              </a:ext>
            </a:extLst>
          </p:cNvPr>
          <p:cNvSpPr>
            <a:spLocks noGrp="1"/>
          </p:cNvSpPr>
          <p:nvPr>
            <p:ph type="title"/>
          </p:nvPr>
        </p:nvSpPr>
        <p:spPr/>
        <p:txBody>
          <a:bodyPr>
            <a:normAutofit/>
          </a:bodyPr>
          <a:lstStyle/>
          <a:p>
            <a:r>
              <a:rPr lang="it-IT" sz="4400" dirty="0"/>
              <a:t>Ragioni biologiche</a:t>
            </a:r>
          </a:p>
        </p:txBody>
      </p:sp>
      <p:sp>
        <p:nvSpPr>
          <p:cNvPr id="3" name="Segnaposto contenuto 2">
            <a:extLst>
              <a:ext uri="{FF2B5EF4-FFF2-40B4-BE49-F238E27FC236}">
                <a16:creationId xmlns:a16="http://schemas.microsoft.com/office/drawing/2014/main" id="{2A0A5E34-3E38-BFD5-CFA1-CA91A7542AED}"/>
              </a:ext>
            </a:extLst>
          </p:cNvPr>
          <p:cNvSpPr>
            <a:spLocks noGrp="1"/>
          </p:cNvSpPr>
          <p:nvPr>
            <p:ph idx="1"/>
          </p:nvPr>
        </p:nvSpPr>
        <p:spPr>
          <a:xfrm>
            <a:off x="1246909" y="2588028"/>
            <a:ext cx="6206836" cy="3447011"/>
          </a:xfrm>
        </p:spPr>
        <p:txBody>
          <a:bodyPr/>
          <a:lstStyle/>
          <a:p>
            <a:pPr marL="0" marR="0" lvl="0" indent="0" algn="l" defTabSz="914400" rtl="0" eaLnBrk="1" fontAlgn="auto" latinLnBrk="0" hangingPunct="1">
              <a:lnSpc>
                <a:spcPct val="107000"/>
              </a:lnSpc>
              <a:spcBef>
                <a:spcPts val="900"/>
              </a:spcBef>
              <a:spcAft>
                <a:spcPts val="800"/>
              </a:spcAft>
              <a:buClr>
                <a:prstClr val="black">
                  <a:lumMod val="85000"/>
                  <a:lumOff val="15000"/>
                </a:prstClr>
              </a:buClr>
              <a:buSzTx/>
              <a:buFont typeface="Garamond" pitchFamily="18" charset="0"/>
              <a:buNone/>
              <a:tabLst>
                <a:tab pos="457200" algn="l"/>
              </a:tabLst>
              <a:defRPr/>
            </a:pPr>
            <a:r>
              <a:rPr kumimoji="0" lang="it-IT" sz="16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 </a:t>
            </a:r>
            <a:r>
              <a:rPr kumimoji="0" lang="it-IT" sz="20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migliora la salute fisica e mentale riducendo il profilo di espressione del gene</a:t>
            </a:r>
            <a:r>
              <a:rPr kumimoji="0" lang="it-IT" sz="2000" b="1"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 CTRA legato allo stress</a:t>
            </a:r>
            <a:r>
              <a:rPr kumimoji="0" lang="it-IT" sz="20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a:t>
            </a:r>
          </a:p>
          <a:p>
            <a:pPr marR="0" lvl="0" algn="l" defTabSz="914400" rtl="0" eaLnBrk="1" fontAlgn="auto" latinLnBrk="0" hangingPunct="1">
              <a:lnSpc>
                <a:spcPct val="107000"/>
              </a:lnSpc>
              <a:spcBef>
                <a:spcPts val="900"/>
              </a:spcBef>
              <a:spcAft>
                <a:spcPts val="800"/>
              </a:spcAft>
              <a:buClr>
                <a:prstClr val="black">
                  <a:lumMod val="85000"/>
                  <a:lumOff val="15000"/>
                </a:prstClr>
              </a:buClr>
              <a:buSzTx/>
              <a:buFontTx/>
              <a:buChar char="-"/>
              <a:tabLst>
                <a:tab pos="457200" algn="l"/>
              </a:tabLst>
              <a:defRPr/>
            </a:pPr>
            <a:r>
              <a:rPr kumimoji="0" lang="it-IT" sz="20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migliora la risposta immunitaria </a:t>
            </a:r>
            <a:endParaRPr lang="it-IT" sz="2000" kern="100" dirty="0">
              <a:solidFill>
                <a:prstClr val="black"/>
              </a:solidFill>
              <a:latin typeface="Century Gothic" panose="020B0502020202020204"/>
              <a:ea typeface="Calibri" panose="020F0502020204030204" pitchFamily="34" charset="0"/>
              <a:cs typeface="Times New Roman" panose="02020603050405020304" pitchFamily="18" charset="0"/>
            </a:endParaRPr>
          </a:p>
          <a:p>
            <a:pPr marR="0" lvl="0" algn="l" defTabSz="914400" rtl="0" eaLnBrk="1" fontAlgn="auto" latinLnBrk="0" hangingPunct="1">
              <a:lnSpc>
                <a:spcPct val="107000"/>
              </a:lnSpc>
              <a:spcBef>
                <a:spcPts val="900"/>
              </a:spcBef>
              <a:spcAft>
                <a:spcPts val="800"/>
              </a:spcAft>
              <a:buClr>
                <a:prstClr val="black">
                  <a:lumMod val="85000"/>
                  <a:lumOff val="15000"/>
                </a:prstClr>
              </a:buClr>
              <a:buSzTx/>
              <a:buFontTx/>
              <a:buChar char="-"/>
              <a:tabLst>
                <a:tab pos="457200" algn="l"/>
              </a:tabLst>
              <a:defRPr/>
            </a:pPr>
            <a:r>
              <a:rPr kumimoji="0" lang="it-IT" sz="2000" b="1"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riduce l’infiammazione cellulare</a:t>
            </a:r>
            <a:r>
              <a:rPr kumimoji="0" lang="it-IT" sz="20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a:t>
            </a:r>
            <a:r>
              <a:rPr kumimoji="0" lang="it-IT" sz="2000" b="0" i="0" u="none" strike="noStrike" kern="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 (Nelson </a:t>
            </a:r>
            <a:r>
              <a:rPr kumimoji="0" lang="it-IT" sz="2000" b="0" i="0" u="none" strike="noStrike" kern="0" cap="none" spc="0" normalizeH="0" baseline="0" noProof="0" dirty="0" err="1">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Coffey</a:t>
            </a:r>
            <a:r>
              <a:rPr kumimoji="0" lang="it-IT" sz="2000" b="0" i="0" u="none" strike="noStrike" kern="0" cap="none" spc="0" normalizeH="0" baseline="0" noProof="0" dirty="0">
                <a:ln>
                  <a:noFill/>
                </a:ln>
                <a:solidFill>
                  <a:prstClr val="black"/>
                </a:solidFill>
                <a:effectLst/>
                <a:uLnTx/>
                <a:uFillTx/>
                <a:latin typeface="Century Gothic" panose="020B0502020202020204"/>
                <a:ea typeface="Times New Roman" panose="02020603050405020304" pitchFamily="18" charset="0"/>
                <a:cs typeface="Times New Roman" panose="02020603050405020304" pitchFamily="18" charset="0"/>
              </a:rPr>
              <a:t> et al.. 2017).</a:t>
            </a:r>
            <a:endParaRPr kumimoji="0" lang="it-IT" sz="2000" b="0" i="0" u="none" strike="noStrike" kern="10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endParaRPr>
          </a:p>
          <a:p>
            <a:endParaRPr lang="it-IT" dirty="0"/>
          </a:p>
        </p:txBody>
      </p:sp>
      <p:pic>
        <p:nvPicPr>
          <p:cNvPr id="1026" name="Picture 2" descr="LA SCIENZA DELLA GENTILEZZA - YouTube">
            <a:extLst>
              <a:ext uri="{FF2B5EF4-FFF2-40B4-BE49-F238E27FC236}">
                <a16:creationId xmlns:a16="http://schemas.microsoft.com/office/drawing/2014/main" id="{A50648C7-C6D1-15BD-3AB4-43EC3A72F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608" y="2103120"/>
            <a:ext cx="2466975" cy="2740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216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2E5917-9ADF-25BC-BC4E-7413F41234D1}"/>
              </a:ext>
            </a:extLst>
          </p:cNvPr>
          <p:cNvSpPr>
            <a:spLocks noGrp="1"/>
          </p:cNvSpPr>
          <p:nvPr>
            <p:ph type="title"/>
          </p:nvPr>
        </p:nvSpPr>
        <p:spPr>
          <a:xfrm>
            <a:off x="875607" y="642594"/>
            <a:ext cx="10249593" cy="931282"/>
          </a:xfrm>
        </p:spPr>
        <p:txBody>
          <a:bodyPr>
            <a:normAutofit/>
          </a:bodyPr>
          <a:lstStyle/>
          <a:p>
            <a:r>
              <a:rPr lang="it-IT" dirty="0"/>
              <a:t>2.Dimensione interpersonale</a:t>
            </a:r>
          </a:p>
        </p:txBody>
      </p:sp>
      <p:sp>
        <p:nvSpPr>
          <p:cNvPr id="3" name="Segnaposto contenuto 2">
            <a:extLst>
              <a:ext uri="{FF2B5EF4-FFF2-40B4-BE49-F238E27FC236}">
                <a16:creationId xmlns:a16="http://schemas.microsoft.com/office/drawing/2014/main" id="{FF3887C1-EB96-AD69-AB9F-772F1A573230}"/>
              </a:ext>
            </a:extLst>
          </p:cNvPr>
          <p:cNvSpPr>
            <a:spLocks noGrp="1"/>
          </p:cNvSpPr>
          <p:nvPr>
            <p:ph idx="1"/>
          </p:nvPr>
        </p:nvSpPr>
        <p:spPr>
          <a:xfrm>
            <a:off x="875607" y="1695796"/>
            <a:ext cx="7237615" cy="4705004"/>
          </a:xfrm>
        </p:spPr>
        <p:txBody>
          <a:bodyPr>
            <a:normAutofit/>
          </a:bodyPr>
          <a:lstStyle/>
          <a:p>
            <a:pPr>
              <a:spcAft>
                <a:spcPts val="800"/>
              </a:spcAft>
            </a:pPr>
            <a:r>
              <a:rPr lang="it-IT" sz="2000" dirty="0">
                <a:latin typeface="Century Gothic "/>
              </a:rPr>
              <a:t>Gli studi hanno dimostrato che gli </a:t>
            </a:r>
            <a:r>
              <a:rPr lang="it-IT" sz="2000" b="1" dirty="0">
                <a:latin typeface="Century Gothic "/>
              </a:rPr>
              <a:t>esseri umani</a:t>
            </a:r>
            <a:r>
              <a:rPr lang="it-IT" sz="2000" dirty="0">
                <a:latin typeface="Century Gothic "/>
              </a:rPr>
              <a:t>, fin da piccoli, sono intrinsecamente gentili e </a:t>
            </a:r>
            <a:r>
              <a:rPr lang="it-IT" sz="2000" b="1" dirty="0">
                <a:latin typeface="Century Gothic "/>
              </a:rPr>
              <a:t>rispondono positivamente alla gentilezza. </a:t>
            </a:r>
          </a:p>
          <a:p>
            <a:pPr>
              <a:spcAft>
                <a:spcPts val="800"/>
              </a:spcAft>
            </a:pPr>
            <a:r>
              <a:rPr lang="it-IT" sz="2000" dirty="0">
                <a:latin typeface="Century Gothic "/>
              </a:rPr>
              <a:t>Fin dall'inizio della vita, gli esseri umani non sono autosufficienti; non possono camminare da soli, nutrirsi da soli o sopravvivere senza l'aiuto degli altri. </a:t>
            </a:r>
            <a:r>
              <a:rPr lang="it-IT" sz="2000" b="1" dirty="0">
                <a:latin typeface="Century Gothic "/>
              </a:rPr>
              <a:t>L'evoluzione, per certi versi, è possibile con l'aiuto della gentilezza (accudimento/attaccamento)</a:t>
            </a:r>
          </a:p>
          <a:p>
            <a:pPr>
              <a:spcAft>
                <a:spcPts val="800"/>
              </a:spcAft>
            </a:pPr>
            <a:r>
              <a:rPr lang="it-IT" sz="2000" dirty="0">
                <a:latin typeface="Century Gothic "/>
              </a:rPr>
              <a:t>Il gesto gentile di un genitore che nutre il proprio figlio e si prende cura di lui favorisce la sopravvivenza, e </a:t>
            </a:r>
            <a:r>
              <a:rPr lang="it-IT" sz="2000" b="1" dirty="0">
                <a:latin typeface="Century Gothic "/>
              </a:rPr>
              <a:t>influisce positivamente </a:t>
            </a:r>
            <a:r>
              <a:rPr lang="it-IT" sz="2000" dirty="0">
                <a:latin typeface="Century Gothic "/>
              </a:rPr>
              <a:t>su neonati e bambini</a:t>
            </a:r>
          </a:p>
        </p:txBody>
      </p:sp>
      <p:pic>
        <p:nvPicPr>
          <p:cNvPr id="1030" name="Picture 6" descr="Gli stili di attaccamento | Serenis">
            <a:extLst>
              <a:ext uri="{FF2B5EF4-FFF2-40B4-BE49-F238E27FC236}">
                <a16:creationId xmlns:a16="http://schemas.microsoft.com/office/drawing/2014/main" id="{3D5100A9-31E6-021C-750B-0933F0EE0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1986" y="4034613"/>
            <a:ext cx="2648990" cy="1983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BYBAZAR Alessandria - 🫂Oggi è la giornata più gentile dell'anno...la  Giornata mondiale degli abbracci! Quando passerai a trovarci, da martedì  alla riapertura, troverai che abbiamo riservato per te il nostro più caldo">
            <a:extLst>
              <a:ext uri="{FF2B5EF4-FFF2-40B4-BE49-F238E27FC236}">
                <a16:creationId xmlns:a16="http://schemas.microsoft.com/office/drawing/2014/main" id="{FEF2D441-66C7-32AB-C74A-264290FFF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0584" y="147074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7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4ED627-D596-FDBA-064D-264FB5EC276C}"/>
              </a:ext>
            </a:extLst>
          </p:cNvPr>
          <p:cNvSpPr>
            <a:spLocks noGrp="1"/>
          </p:cNvSpPr>
          <p:nvPr>
            <p:ph type="title"/>
          </p:nvPr>
        </p:nvSpPr>
        <p:spPr/>
        <p:txBody>
          <a:bodyPr/>
          <a:lstStyle/>
          <a:p>
            <a:r>
              <a:rPr lang="it-IT" dirty="0"/>
              <a:t>Ragioni relazionali</a:t>
            </a:r>
          </a:p>
        </p:txBody>
      </p:sp>
      <p:sp>
        <p:nvSpPr>
          <p:cNvPr id="3" name="Segnaposto contenuto 2">
            <a:extLst>
              <a:ext uri="{FF2B5EF4-FFF2-40B4-BE49-F238E27FC236}">
                <a16:creationId xmlns:a16="http://schemas.microsoft.com/office/drawing/2014/main" id="{63513988-20DF-4F53-A668-4E32E62226C8}"/>
              </a:ext>
            </a:extLst>
          </p:cNvPr>
          <p:cNvSpPr>
            <a:spLocks noGrp="1"/>
          </p:cNvSpPr>
          <p:nvPr>
            <p:ph idx="1"/>
          </p:nvPr>
        </p:nvSpPr>
        <p:spPr>
          <a:xfrm>
            <a:off x="1066800" y="2103120"/>
            <a:ext cx="6664036" cy="3931920"/>
          </a:xfrm>
        </p:spPr>
        <p:txBody>
          <a:bodyPr>
            <a:normAutofit/>
          </a:bodyPr>
          <a:lstStyle/>
          <a:p>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È stato dimostrato che la gentilezza attraverso il </a:t>
            </a:r>
            <a:r>
              <a:rPr lang="it-IT" sz="2000" b="1" dirty="0">
                <a:solidFill>
                  <a:prstClr val="black"/>
                </a:solidFill>
                <a:latin typeface="Century Gothic" panose="020B0502020202020204"/>
              </a:rPr>
              <a:t>contatto</a:t>
            </a:r>
            <a:r>
              <a:rPr kumimoji="0" lang="it-IT" sz="2000" b="1" i="0" u="none" strike="noStrike" kern="1200" cap="none" spc="0" normalizeH="0" baseline="0" noProof="0" dirty="0">
                <a:ln>
                  <a:noFill/>
                </a:ln>
                <a:solidFill>
                  <a:prstClr val="black"/>
                </a:solidFill>
                <a:effectLst/>
                <a:uLnTx/>
                <a:uFillTx/>
                <a:latin typeface="Century Gothic" panose="020B0502020202020204"/>
                <a:ea typeface="+mn-ea"/>
                <a:cs typeface="+mn-cs"/>
              </a:rPr>
              <a:t> fisico</a:t>
            </a:r>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 attiva positivamente una certa parte del </a:t>
            </a:r>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2"/>
              </a:rPr>
              <a:t>sistema nervoso</a:t>
            </a:r>
            <a:r>
              <a:rPr lang="it-IT" sz="2000" dirty="0">
                <a:solidFill>
                  <a:prstClr val="black"/>
                </a:solidFill>
                <a:latin typeface="Century Gothic" panose="020B0502020202020204"/>
              </a:rPr>
              <a:t> (sistema </a:t>
            </a:r>
            <a:r>
              <a:rPr lang="it-IT" sz="2000" dirty="0" err="1">
                <a:solidFill>
                  <a:prstClr val="black"/>
                </a:solidFill>
                <a:latin typeface="Century Gothic" panose="020B0502020202020204"/>
              </a:rPr>
              <a:t>ventrovagale</a:t>
            </a:r>
            <a:r>
              <a:rPr lang="it-IT" sz="2000" dirty="0">
                <a:solidFill>
                  <a:prstClr val="black"/>
                </a:solidFill>
                <a:latin typeface="Century Gothic" panose="020B0502020202020204"/>
              </a:rPr>
              <a:t>)</a:t>
            </a:r>
            <a:endPar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È stato dimostrato che un abbraccio gentile e affettuoso, attiva la corteccia cerebrale e fa sentire sicuri, rilassati, calmi, in pace. </a:t>
            </a:r>
          </a:p>
          <a:p>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La gentilezza </a:t>
            </a:r>
            <a:r>
              <a:rPr lang="it-IT" sz="2000" dirty="0">
                <a:solidFill>
                  <a:prstClr val="black"/>
                </a:solidFill>
                <a:latin typeface="Century Gothic" panose="020B0502020202020204"/>
              </a:rPr>
              <a:t>disattiva il meccanismo</a:t>
            </a:r>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 di </a:t>
            </a:r>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hlinkClick r:id="rId3"/>
              </a:rPr>
              <a:t>lotta o fuga</a:t>
            </a:r>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a:t>
            </a:r>
          </a:p>
          <a:p>
            <a:r>
              <a:rPr kumimoji="0" lang="it-IT" sz="2000" b="0" i="0" u="none" strike="noStrike" kern="1200" cap="none" spc="0" normalizeH="0" baseline="0" noProof="0" dirty="0">
                <a:ln>
                  <a:noFill/>
                </a:ln>
                <a:solidFill>
                  <a:prstClr val="black"/>
                </a:solidFill>
                <a:effectLst/>
                <a:uLnTx/>
                <a:uFillTx/>
                <a:latin typeface="Century Gothic" panose="020B0502020202020204"/>
                <a:ea typeface="+mn-ea"/>
                <a:cs typeface="+mn-cs"/>
              </a:rPr>
              <a:t> la gentilezza </a:t>
            </a:r>
            <a:r>
              <a:rPr lang="it-IT" sz="2000" dirty="0">
                <a:solidFill>
                  <a:prstClr val="black"/>
                </a:solidFill>
                <a:latin typeface="Century Gothic" panose="020B0502020202020204"/>
              </a:rPr>
              <a:t>facilita e migliora la qualità della relazione e incrementa il senso di benessere psicofisico.</a:t>
            </a:r>
            <a:endParaRPr lang="it-IT" sz="2000" dirty="0"/>
          </a:p>
        </p:txBody>
      </p:sp>
      <p:pic>
        <p:nvPicPr>
          <p:cNvPr id="2050" name="Picture 2" descr="Abbracciare la nonna immagini e fotografie stock ad alta risoluzione - Alamy">
            <a:extLst>
              <a:ext uri="{FF2B5EF4-FFF2-40B4-BE49-F238E27FC236}">
                <a16:creationId xmlns:a16="http://schemas.microsoft.com/office/drawing/2014/main" id="{2A30082C-808A-3CBC-3733-EDBD9ECA47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293" y="2433117"/>
            <a:ext cx="2878714" cy="241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846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1CF56A-0FC7-CCC4-B3EC-65F8AD4F4FB5}"/>
              </a:ext>
            </a:extLst>
          </p:cNvPr>
          <p:cNvSpPr>
            <a:spLocks noGrp="1"/>
          </p:cNvSpPr>
          <p:nvPr>
            <p:ph type="title"/>
          </p:nvPr>
        </p:nvSpPr>
        <p:spPr/>
        <p:txBody>
          <a:bodyPr>
            <a:normAutofit fontScale="90000"/>
          </a:bodyPr>
          <a:lstStyle/>
          <a:p>
            <a:r>
              <a:rPr lang="it-IT" dirty="0"/>
              <a:t>Essere gentile con gli altri significa…</a:t>
            </a:r>
          </a:p>
        </p:txBody>
      </p:sp>
      <p:sp>
        <p:nvSpPr>
          <p:cNvPr id="3" name="Segnaposto contenuto 2">
            <a:extLst>
              <a:ext uri="{FF2B5EF4-FFF2-40B4-BE49-F238E27FC236}">
                <a16:creationId xmlns:a16="http://schemas.microsoft.com/office/drawing/2014/main" id="{D1B51D95-EE1C-5CC4-D33A-E0018F52C40B}"/>
              </a:ext>
            </a:extLst>
          </p:cNvPr>
          <p:cNvSpPr>
            <a:spLocks noGrp="1"/>
          </p:cNvSpPr>
          <p:nvPr>
            <p:ph idx="1"/>
          </p:nvPr>
        </p:nvSpPr>
        <p:spPr>
          <a:xfrm>
            <a:off x="1066800" y="2543695"/>
            <a:ext cx="10058400" cy="2881745"/>
          </a:xfrm>
        </p:spPr>
        <p:txBody>
          <a:bodyPr>
            <a:noAutofit/>
          </a:bodyPr>
          <a:lstStyle/>
          <a:p>
            <a:r>
              <a:rPr lang="it-IT" sz="2000" dirty="0"/>
              <a:t>Avere un’attenzione affettuosa, verso gli altri </a:t>
            </a:r>
          </a:p>
          <a:p>
            <a:r>
              <a:rPr lang="it-IT" sz="2000" dirty="0"/>
              <a:t>Essere empatici ( sentire quello che gli altri sentono)</a:t>
            </a:r>
          </a:p>
          <a:p>
            <a:r>
              <a:rPr lang="it-IT" sz="2000" dirty="0"/>
              <a:t>Riconoscimento del dolore o della difficoltà altrui </a:t>
            </a:r>
          </a:p>
          <a:p>
            <a:r>
              <a:rPr lang="it-IT" sz="2000" dirty="0"/>
              <a:t>Sentire sorgere il desiderio di curare, alleviare, quel dolore, quella sofferenza di confortare, quella afflizione</a:t>
            </a:r>
          </a:p>
          <a:p>
            <a:r>
              <a:rPr lang="it-IT" sz="2000" dirty="0"/>
              <a:t>Entrare in sintonia con l’altro, capirlo, sentirsi vicino</a:t>
            </a:r>
          </a:p>
          <a:p>
            <a:r>
              <a:rPr lang="it-IT" sz="2000" dirty="0"/>
              <a:t>Offrire una presenza presente e disponibile</a:t>
            </a:r>
          </a:p>
        </p:txBody>
      </p:sp>
    </p:spTree>
    <p:extLst>
      <p:ext uri="{BB962C8B-B14F-4D97-AF65-F5344CB8AC3E}">
        <p14:creationId xmlns:p14="http://schemas.microsoft.com/office/powerpoint/2010/main" val="118379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6934A0-393D-927D-75F4-F0DF5DFD87E3}"/>
              </a:ext>
            </a:extLst>
          </p:cNvPr>
          <p:cNvSpPr>
            <a:spLocks noGrp="1"/>
          </p:cNvSpPr>
          <p:nvPr>
            <p:ph type="title"/>
          </p:nvPr>
        </p:nvSpPr>
        <p:spPr/>
        <p:txBody>
          <a:bodyPr>
            <a:normAutofit/>
          </a:bodyPr>
          <a:lstStyle/>
          <a:p>
            <a:r>
              <a:rPr lang="it-IT" sz="4000" dirty="0"/>
              <a:t>3.Ragione sociale</a:t>
            </a:r>
          </a:p>
        </p:txBody>
      </p:sp>
      <p:sp>
        <p:nvSpPr>
          <p:cNvPr id="3" name="Segnaposto contenuto 2">
            <a:extLst>
              <a:ext uri="{FF2B5EF4-FFF2-40B4-BE49-F238E27FC236}">
                <a16:creationId xmlns:a16="http://schemas.microsoft.com/office/drawing/2014/main" id="{7FD8126C-0793-C523-36B1-B383C1978D8C}"/>
              </a:ext>
            </a:extLst>
          </p:cNvPr>
          <p:cNvSpPr>
            <a:spLocks noGrp="1"/>
          </p:cNvSpPr>
          <p:nvPr>
            <p:ph idx="1"/>
          </p:nvPr>
        </p:nvSpPr>
        <p:spPr>
          <a:xfrm>
            <a:off x="1066799" y="2014194"/>
            <a:ext cx="7018713" cy="4020846"/>
          </a:xfrm>
        </p:spPr>
        <p:txBody>
          <a:bodyPr/>
          <a:lstStyle/>
          <a:p>
            <a:r>
              <a:rPr lang="it-IT" sz="2000" dirty="0">
                <a:latin typeface="+mj-lt"/>
              </a:rPr>
              <a:t>È stato dimostrato che la società è più felice e aumenta la soddisfazione di vita dei suoi membri, quando si applica la gentilezza.</a:t>
            </a:r>
          </a:p>
          <a:p>
            <a:r>
              <a:rPr lang="it-IT" sz="2000" kern="0" dirty="0">
                <a:effectLst/>
                <a:latin typeface="+mj-lt"/>
                <a:ea typeface="Times New Roman" panose="02020603050405020304" pitchFamily="18" charset="0"/>
                <a:cs typeface="Times New Roman" panose="02020603050405020304" pitchFamily="18" charset="0"/>
              </a:rPr>
              <a:t>la </a:t>
            </a:r>
            <a:r>
              <a:rPr lang="it-IT" sz="2000" b="1" kern="0" dirty="0">
                <a:latin typeface="+mj-lt"/>
                <a:ea typeface="Times New Roman" panose="02020603050405020304" pitchFamily="18" charset="0"/>
                <a:cs typeface="Times New Roman" panose="02020603050405020304" pitchFamily="18" charset="0"/>
              </a:rPr>
              <a:t>G</a:t>
            </a:r>
            <a:r>
              <a:rPr lang="it-IT" sz="2000" b="1" kern="0" dirty="0">
                <a:effectLst/>
                <a:latin typeface="+mj-lt"/>
                <a:ea typeface="Times New Roman" panose="02020603050405020304" pitchFamily="18" charset="0"/>
                <a:cs typeface="Times New Roman" panose="02020603050405020304" pitchFamily="18" charset="0"/>
              </a:rPr>
              <a:t>entilezza</a:t>
            </a:r>
            <a:r>
              <a:rPr lang="it-IT" sz="2000" kern="0" dirty="0">
                <a:effectLst/>
                <a:latin typeface="+mj-lt"/>
                <a:ea typeface="Times New Roman" panose="02020603050405020304" pitchFamily="18" charset="0"/>
                <a:cs typeface="Times New Roman" panose="02020603050405020304" pitchFamily="18" charset="0"/>
              </a:rPr>
              <a:t> </a:t>
            </a:r>
            <a:r>
              <a:rPr lang="it-IT" sz="2000" kern="0" dirty="0">
                <a:solidFill>
                  <a:srgbClr val="FF0000"/>
                </a:solidFill>
                <a:effectLst/>
                <a:latin typeface="+mj-lt"/>
                <a:ea typeface="Times New Roman" panose="02020603050405020304" pitchFamily="18" charset="0"/>
                <a:cs typeface="Times New Roman" panose="02020603050405020304" pitchFamily="18" charset="0"/>
              </a:rPr>
              <a:t>richiama l’altruismo e l’altruismo richiama la cooperazione</a:t>
            </a:r>
            <a:r>
              <a:rPr lang="it-IT" sz="2000" kern="0" dirty="0">
                <a:effectLst/>
                <a:latin typeface="+mj-lt"/>
                <a:ea typeface="Times New Roman" panose="02020603050405020304" pitchFamily="18" charset="0"/>
                <a:cs typeface="Times New Roman" panose="02020603050405020304" pitchFamily="18" charset="0"/>
              </a:rPr>
              <a:t>. </a:t>
            </a:r>
          </a:p>
          <a:p>
            <a:r>
              <a:rPr lang="it-IT" sz="2000" kern="0" dirty="0">
                <a:effectLst/>
                <a:latin typeface="+mj-lt"/>
                <a:ea typeface="Times New Roman" panose="02020603050405020304" pitchFamily="18" charset="0"/>
                <a:cs typeface="Times New Roman" panose="02020603050405020304" pitchFamily="18" charset="0"/>
              </a:rPr>
              <a:t>Sappiamo benissimo quanto la cooperazione tra i membri di una specie sia fondamentale per garantirne la </a:t>
            </a:r>
            <a:r>
              <a:rPr lang="it-IT" sz="2000" kern="0" dirty="0">
                <a:solidFill>
                  <a:srgbClr val="FF0000"/>
                </a:solidFill>
                <a:effectLst/>
                <a:latin typeface="+mj-lt"/>
                <a:ea typeface="Times New Roman" panose="02020603050405020304" pitchFamily="18" charset="0"/>
                <a:cs typeface="Times New Roman" panose="02020603050405020304" pitchFamily="18" charset="0"/>
              </a:rPr>
              <a:t>sopravvivenza.</a:t>
            </a:r>
            <a:r>
              <a:rPr lang="it-IT" sz="2000" kern="0" dirty="0">
                <a:effectLst/>
                <a:latin typeface="+mj-lt"/>
                <a:ea typeface="Times New Roman" panose="02020603050405020304" pitchFamily="18" charset="0"/>
                <a:cs typeface="Times New Roman" panose="02020603050405020304" pitchFamily="18" charset="0"/>
              </a:rPr>
              <a:t> </a:t>
            </a:r>
          </a:p>
          <a:p>
            <a:r>
              <a:rPr lang="it-IT" sz="2000" kern="0" dirty="0">
                <a:effectLst/>
                <a:latin typeface="+mj-lt"/>
                <a:ea typeface="Times New Roman" panose="02020603050405020304" pitchFamily="18" charset="0"/>
                <a:cs typeface="Times New Roman" panose="02020603050405020304" pitchFamily="18" charset="0"/>
              </a:rPr>
              <a:t>Inoltre connetterci con gli altri attraverso atti gentili ci consente di </a:t>
            </a:r>
            <a:r>
              <a:rPr lang="it-IT" sz="2000" kern="0" dirty="0">
                <a:solidFill>
                  <a:srgbClr val="FF0000"/>
                </a:solidFill>
                <a:effectLst/>
                <a:latin typeface="+mj-lt"/>
                <a:ea typeface="Times New Roman" panose="02020603050405020304" pitchFamily="18" charset="0"/>
                <a:cs typeface="Times New Roman" panose="02020603050405020304" pitchFamily="18" charset="0"/>
              </a:rPr>
              <a:t>soddisfare i nostri bisogni psicologici di base, di relazione e appartenenza</a:t>
            </a:r>
            <a:r>
              <a:rPr lang="it-IT" sz="2000" kern="0" dirty="0">
                <a:effectLst/>
                <a:latin typeface="+mj-lt"/>
                <a:ea typeface="Times New Roman" panose="02020603050405020304" pitchFamily="18" charset="0"/>
                <a:cs typeface="Times New Roman" panose="02020603050405020304" pitchFamily="18" charset="0"/>
              </a:rPr>
              <a:t>. </a:t>
            </a:r>
          </a:p>
          <a:p>
            <a:endParaRPr lang="it-IT" dirty="0"/>
          </a:p>
        </p:txBody>
      </p:sp>
      <p:pic>
        <p:nvPicPr>
          <p:cNvPr id="7170" name="Picture 2" descr="La collaborazione, la cooperazione, collaborare, creare dispositivo  completo e perfetto Foto stock - Alamy">
            <a:extLst>
              <a:ext uri="{FF2B5EF4-FFF2-40B4-BE49-F238E27FC236}">
                <a16:creationId xmlns:a16="http://schemas.microsoft.com/office/drawing/2014/main" id="{E88DADE3-4EF9-DF3B-6B53-602685A28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394" y="2238895"/>
            <a:ext cx="2596256" cy="242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5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C3C8B7-4B7C-4C6E-F42A-A8904306B407}"/>
              </a:ext>
            </a:extLst>
          </p:cNvPr>
          <p:cNvSpPr>
            <a:spLocks noGrp="1"/>
          </p:cNvSpPr>
          <p:nvPr>
            <p:ph type="title"/>
          </p:nvPr>
        </p:nvSpPr>
        <p:spPr>
          <a:xfrm>
            <a:off x="1066800" y="642594"/>
            <a:ext cx="10058400" cy="975617"/>
          </a:xfrm>
        </p:spPr>
        <p:txBody>
          <a:bodyPr>
            <a:normAutofit fontScale="90000"/>
          </a:bodyPr>
          <a:lstStyle/>
          <a:p>
            <a:r>
              <a:rPr lang="it-IT" sz="3200" kern="100" dirty="0">
                <a:effectLst/>
                <a:latin typeface="Century Gothic (Titoli)"/>
                <a:ea typeface="Calibri" panose="020F0502020204030204" pitchFamily="34" charset="0"/>
                <a:cs typeface="Times New Roman" panose="02020603050405020304" pitchFamily="18" charset="0"/>
              </a:rPr>
              <a:t>Dimensione collettiva</a:t>
            </a:r>
            <a:br>
              <a:rPr lang="it-I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BF3B8752-ED95-C5FB-D8BB-D4B022ADDD63}"/>
              </a:ext>
            </a:extLst>
          </p:cNvPr>
          <p:cNvSpPr>
            <a:spLocks noGrp="1"/>
          </p:cNvSpPr>
          <p:nvPr>
            <p:ph sz="half" idx="1"/>
          </p:nvPr>
        </p:nvSpPr>
        <p:spPr>
          <a:xfrm>
            <a:off x="1066800" y="1618211"/>
            <a:ext cx="4754880" cy="4233949"/>
          </a:xfrm>
        </p:spPr>
        <p:txBody>
          <a:bodyPr>
            <a:normAutofit fontScale="92500" lnSpcReduction="10000"/>
          </a:bodyPr>
          <a:lstStyle/>
          <a:p>
            <a:pPr hangingPunct="0"/>
            <a:r>
              <a:rPr lang="it-IT" sz="1800" b="1" dirty="0" err="1">
                <a:solidFill>
                  <a:srgbClr val="000000"/>
                </a:solidFill>
                <a:effectLst/>
                <a:latin typeface="+mj-lt"/>
                <a:ea typeface="Book Antiqua" panose="02040602050305030304" pitchFamily="18" charset="0"/>
                <a:cs typeface="Book Antiqua" panose="02040602050305030304" pitchFamily="18" charset="0"/>
              </a:rPr>
              <a:t>Ripple</a:t>
            </a:r>
            <a:r>
              <a:rPr lang="it-IT" sz="1800" b="1" dirty="0">
                <a:solidFill>
                  <a:srgbClr val="000000"/>
                </a:solidFill>
                <a:effectLst/>
                <a:latin typeface="+mj-lt"/>
                <a:ea typeface="Book Antiqua" panose="02040602050305030304" pitchFamily="18" charset="0"/>
                <a:cs typeface="Book Antiqua" panose="02040602050305030304" pitchFamily="18" charset="0"/>
              </a:rPr>
              <a:t> </a:t>
            </a:r>
            <a:r>
              <a:rPr lang="it-IT" sz="1800" b="1" dirty="0" err="1">
                <a:solidFill>
                  <a:srgbClr val="000000"/>
                </a:solidFill>
                <a:effectLst/>
                <a:latin typeface="+mj-lt"/>
                <a:ea typeface="Book Antiqua" panose="02040602050305030304" pitchFamily="18" charset="0"/>
                <a:cs typeface="Book Antiqua" panose="02040602050305030304" pitchFamily="18" charset="0"/>
              </a:rPr>
              <a:t>Effect</a:t>
            </a:r>
            <a:r>
              <a:rPr lang="it-IT" sz="1800" b="1" dirty="0">
                <a:solidFill>
                  <a:srgbClr val="000000"/>
                </a:solidFill>
                <a:effectLst/>
                <a:latin typeface="+mj-lt"/>
                <a:ea typeface="Book Antiqua" panose="02040602050305030304" pitchFamily="18" charset="0"/>
                <a:cs typeface="Book Antiqua" panose="02040602050305030304" pitchFamily="18" charset="0"/>
              </a:rPr>
              <a:t> </a:t>
            </a:r>
            <a:endParaRPr lang="it-IT" sz="1800" dirty="0">
              <a:effectLst/>
              <a:latin typeface="+mj-lt"/>
              <a:ea typeface="Times New Roman" panose="02020603050405020304" pitchFamily="18" charset="0"/>
            </a:endParaRPr>
          </a:p>
          <a:p>
            <a:pPr marL="0" indent="0" hangingPunct="0">
              <a:buNone/>
            </a:pPr>
            <a:r>
              <a:rPr lang="it-IT" sz="1800" b="1" i="1" dirty="0">
                <a:solidFill>
                  <a:srgbClr val="000000"/>
                </a:solidFill>
                <a:effectLst/>
                <a:latin typeface="+mj-lt"/>
                <a:ea typeface="Book Antiqua" panose="02040602050305030304" pitchFamily="18" charset="0"/>
                <a:cs typeface="Book Antiqua" panose="02040602050305030304" pitchFamily="18" charset="0"/>
              </a:rPr>
              <a:t>(Effetto onda della gentilezza) </a:t>
            </a:r>
            <a:endParaRPr lang="it-IT" sz="1800" dirty="0">
              <a:effectLst/>
              <a:latin typeface="+mj-lt"/>
              <a:ea typeface="Times New Roman" panose="02020603050405020304" pitchFamily="18" charset="0"/>
            </a:endParaRPr>
          </a:p>
          <a:p>
            <a:endParaRPr lang="it-IT" dirty="0"/>
          </a:p>
        </p:txBody>
      </p:sp>
      <p:sp>
        <p:nvSpPr>
          <p:cNvPr id="4" name="Segnaposto contenuto 3">
            <a:extLst>
              <a:ext uri="{FF2B5EF4-FFF2-40B4-BE49-F238E27FC236}">
                <a16:creationId xmlns:a16="http://schemas.microsoft.com/office/drawing/2014/main" id="{86D61A7F-BBBD-4EA6-387A-9BCED8E8EA71}"/>
              </a:ext>
            </a:extLst>
          </p:cNvPr>
          <p:cNvSpPr>
            <a:spLocks noGrp="1"/>
          </p:cNvSpPr>
          <p:nvPr>
            <p:ph sz="half" idx="2"/>
          </p:nvPr>
        </p:nvSpPr>
        <p:spPr>
          <a:xfrm>
            <a:off x="4860175" y="1119447"/>
            <a:ext cx="6522719" cy="5095959"/>
          </a:xfrm>
        </p:spPr>
        <p:txBody>
          <a:bodyPr>
            <a:normAutofit fontScale="92500" lnSpcReduction="10000"/>
          </a:bodyPr>
          <a:lstStyle/>
          <a:p>
            <a:pPr marL="0" indent="0" algn="ctr" hangingPunct="0">
              <a:buNone/>
            </a:pPr>
            <a:r>
              <a:rPr lang="it-IT" sz="2000" dirty="0">
                <a:solidFill>
                  <a:srgbClr val="000000"/>
                </a:solidFill>
                <a:effectLst/>
                <a:latin typeface="+mj-lt"/>
                <a:ea typeface="Book Antiqua" panose="02040602050305030304" pitchFamily="18" charset="0"/>
                <a:cs typeface="Book Antiqua" panose="02040602050305030304" pitchFamily="18" charset="0"/>
              </a:rPr>
              <a:t>Chi dona, chi riceve, chi osserva. </a:t>
            </a:r>
          </a:p>
          <a:p>
            <a:pPr marL="0" indent="0" algn="ctr" hangingPunct="0">
              <a:buNone/>
            </a:pPr>
            <a:endParaRPr lang="it-IT" sz="2000" dirty="0">
              <a:effectLst/>
              <a:latin typeface="+mj-lt"/>
              <a:ea typeface="Times New Roman" panose="02020603050405020304" pitchFamily="18" charset="0"/>
            </a:endParaRPr>
          </a:p>
          <a:p>
            <a:pPr hangingPunct="0">
              <a:lnSpc>
                <a:spcPct val="150000"/>
              </a:lnSpc>
            </a:pPr>
            <a:r>
              <a:rPr lang="it-IT" sz="2000" dirty="0">
                <a:solidFill>
                  <a:srgbClr val="000000"/>
                </a:solidFill>
                <a:effectLst/>
                <a:latin typeface="+mj-lt"/>
                <a:ea typeface="Book Antiqua" panose="02040602050305030304" pitchFamily="18" charset="0"/>
                <a:cs typeface="Book Antiqua" panose="02040602050305030304" pitchFamily="18" charset="0"/>
              </a:rPr>
              <a:t>Non solo chi fa un atto di gentilezza e chi lo riceve  si sente più felice e percepisce livelli maggiori di benessere, </a:t>
            </a:r>
            <a:r>
              <a:rPr lang="it-IT" sz="2000" b="1" u="sng" dirty="0">
                <a:solidFill>
                  <a:srgbClr val="000000"/>
                </a:solidFill>
                <a:effectLst/>
                <a:latin typeface="+mj-lt"/>
                <a:ea typeface="Book Antiqua" panose="02040602050305030304" pitchFamily="18" charset="0"/>
                <a:cs typeface="Book Antiqua" panose="02040602050305030304" pitchFamily="18" charset="0"/>
              </a:rPr>
              <a:t>ma un recente studio pubblicato nei “</a:t>
            </a:r>
            <a:r>
              <a:rPr lang="it-IT" sz="2000" b="1" u="sng" dirty="0" err="1">
                <a:solidFill>
                  <a:srgbClr val="000000"/>
                </a:solidFill>
                <a:effectLst/>
                <a:latin typeface="+mj-lt"/>
                <a:ea typeface="Book Antiqua" panose="02040602050305030304" pitchFamily="18" charset="0"/>
                <a:cs typeface="Book Antiqua" panose="02040602050305030304" pitchFamily="18" charset="0"/>
              </a:rPr>
              <a:t>Proceedings</a:t>
            </a:r>
            <a:r>
              <a:rPr lang="it-IT" sz="2000" b="1" u="sng" dirty="0">
                <a:solidFill>
                  <a:srgbClr val="000000"/>
                </a:solidFill>
                <a:effectLst/>
                <a:latin typeface="+mj-lt"/>
                <a:ea typeface="Book Antiqua" panose="02040602050305030304" pitchFamily="18" charset="0"/>
                <a:cs typeface="Book Antiqua" panose="02040602050305030304" pitchFamily="18" charset="0"/>
              </a:rPr>
              <a:t> of the National Academy of Sciences” dimostra che gli stessi livelli di benessere e felicità sono sperimentati anche in chi osserva</a:t>
            </a:r>
            <a:r>
              <a:rPr lang="it-IT" sz="2000" dirty="0">
                <a:solidFill>
                  <a:srgbClr val="000000"/>
                </a:solidFill>
                <a:effectLst/>
                <a:latin typeface="+mj-lt"/>
                <a:ea typeface="Book Antiqua" panose="02040602050305030304" pitchFamily="18" charset="0"/>
                <a:cs typeface="Book Antiqua" panose="02040602050305030304" pitchFamily="18" charset="0"/>
              </a:rPr>
              <a:t>, generando un effetto onda che persiste </a:t>
            </a:r>
            <a:r>
              <a:rPr lang="it-IT" sz="2000" dirty="0">
                <a:solidFill>
                  <a:srgbClr val="000000"/>
                </a:solidFill>
                <a:latin typeface="+mj-lt"/>
                <a:ea typeface="Book Antiqua" panose="02040602050305030304" pitchFamily="18" charset="0"/>
                <a:cs typeface="Book Antiqua" panose="02040602050305030304" pitchFamily="18" charset="0"/>
              </a:rPr>
              <a:t>per diverso tempo</a:t>
            </a:r>
            <a:r>
              <a:rPr lang="it-IT" sz="2000" dirty="0">
                <a:solidFill>
                  <a:srgbClr val="000000"/>
                </a:solidFill>
                <a:effectLst/>
                <a:latin typeface="+mj-lt"/>
                <a:ea typeface="Book Antiqua" panose="02040602050305030304" pitchFamily="18" charset="0"/>
                <a:cs typeface="Book Antiqua" panose="02040602050305030304" pitchFamily="18" charset="0"/>
              </a:rPr>
              <a:t> aumentando la gentilezza di tutti e tre</a:t>
            </a:r>
            <a:endParaRPr lang="it-IT" sz="2000" dirty="0">
              <a:latin typeface="+mj-lt"/>
              <a:ea typeface="Book Antiqua" panose="02040602050305030304" pitchFamily="18" charset="0"/>
            </a:endParaRPr>
          </a:p>
          <a:p>
            <a:pPr hangingPunct="0"/>
            <a:endParaRPr lang="it-IT" sz="2000" i="1" dirty="0">
              <a:solidFill>
                <a:srgbClr val="000000"/>
              </a:solidFill>
              <a:effectLst/>
              <a:latin typeface="+mj-lt"/>
              <a:ea typeface="Book Antiqua" panose="02040602050305030304" pitchFamily="18" charset="0"/>
              <a:cs typeface="Book Antiqua" panose="02040602050305030304" pitchFamily="18" charset="0"/>
            </a:endParaRPr>
          </a:p>
          <a:p>
            <a:pPr marL="0" indent="0" algn="r" hangingPunct="0">
              <a:buNone/>
            </a:pPr>
            <a:r>
              <a:rPr lang="it-IT" sz="1700" i="1" dirty="0">
                <a:solidFill>
                  <a:srgbClr val="000000"/>
                </a:solidFill>
                <a:effectLst/>
                <a:latin typeface="+mj-lt"/>
                <a:ea typeface="Book Antiqua" panose="02040602050305030304" pitchFamily="18" charset="0"/>
                <a:cs typeface="Book Antiqua" panose="02040602050305030304" pitchFamily="18" charset="0"/>
              </a:rPr>
              <a:t>Fowler, J.H., </a:t>
            </a:r>
            <a:r>
              <a:rPr lang="it-IT" sz="1700" i="1" dirty="0" err="1">
                <a:solidFill>
                  <a:srgbClr val="000000"/>
                </a:solidFill>
                <a:effectLst/>
                <a:latin typeface="+mj-lt"/>
                <a:ea typeface="Book Antiqua" panose="02040602050305030304" pitchFamily="18" charset="0"/>
                <a:cs typeface="Book Antiqua" panose="02040602050305030304" pitchFamily="18" charset="0"/>
              </a:rPr>
              <a:t>Christakis</a:t>
            </a:r>
            <a:r>
              <a:rPr lang="it-IT" sz="1700" i="1" dirty="0">
                <a:solidFill>
                  <a:srgbClr val="000000"/>
                </a:solidFill>
                <a:effectLst/>
                <a:latin typeface="+mj-lt"/>
                <a:ea typeface="Book Antiqua" panose="02040602050305030304" pitchFamily="18" charset="0"/>
                <a:cs typeface="Book Antiqua" panose="02040602050305030304" pitchFamily="18" charset="0"/>
              </a:rPr>
              <a:t>, N.A</a:t>
            </a:r>
            <a:endParaRPr lang="it-IT" sz="1700" dirty="0">
              <a:effectLst/>
              <a:latin typeface="+mj-lt"/>
              <a:ea typeface="Times New Roman" panose="02020603050405020304" pitchFamily="18" charset="0"/>
            </a:endParaRPr>
          </a:p>
          <a:p>
            <a:pPr marL="0" indent="0">
              <a:buNone/>
            </a:pPr>
            <a:endParaRPr lang="it-IT" dirty="0"/>
          </a:p>
        </p:txBody>
      </p:sp>
      <p:pic>
        <p:nvPicPr>
          <p:cNvPr id="5" name="Immagine 4" descr="Immagine 2">
            <a:extLst>
              <a:ext uri="{FF2B5EF4-FFF2-40B4-BE49-F238E27FC236}">
                <a16:creationId xmlns:a16="http://schemas.microsoft.com/office/drawing/2014/main" id="{0B39F47F-7C9F-E08A-0B2B-F7F5F5FDE596}"/>
              </a:ext>
            </a:extLst>
          </p:cNvPr>
          <p:cNvPicPr>
            <a:picLocks noChangeAspect="1"/>
          </p:cNvPicPr>
          <p:nvPr/>
        </p:nvPicPr>
        <p:blipFill>
          <a:blip r:embed="rId2"/>
          <a:srcRect l="70149" t="21181" r="15684" b="38145"/>
          <a:stretch>
            <a:fillRect/>
          </a:stretch>
        </p:blipFill>
        <p:spPr>
          <a:xfrm>
            <a:off x="1066800" y="3132971"/>
            <a:ext cx="2860097" cy="2808115"/>
          </a:xfrm>
          <a:prstGeom prst="rect">
            <a:avLst/>
          </a:prstGeom>
          <a:ln w="12700">
            <a:miter lim="400000"/>
          </a:ln>
        </p:spPr>
      </p:pic>
    </p:spTree>
    <p:extLst>
      <p:ext uri="{BB962C8B-B14F-4D97-AF65-F5344CB8AC3E}">
        <p14:creationId xmlns:p14="http://schemas.microsoft.com/office/powerpoint/2010/main" val="3577237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9B064C-D3A9-F684-D9EE-A3566C3DF658}"/>
              </a:ext>
            </a:extLst>
          </p:cNvPr>
          <p:cNvSpPr>
            <a:spLocks noGrp="1"/>
          </p:cNvSpPr>
          <p:nvPr>
            <p:ph type="title"/>
          </p:nvPr>
        </p:nvSpPr>
        <p:spPr/>
        <p:txBody>
          <a:bodyPr>
            <a:normAutofit fontScale="90000"/>
          </a:bodyPr>
          <a:lstStyle/>
          <a:p>
            <a:r>
              <a:rPr lang="it-IT" dirty="0"/>
              <a:t>Sincronia neurale/neuroni specchio</a:t>
            </a:r>
          </a:p>
        </p:txBody>
      </p:sp>
      <p:sp>
        <p:nvSpPr>
          <p:cNvPr id="3" name="Segnaposto contenuto 2">
            <a:extLst>
              <a:ext uri="{FF2B5EF4-FFF2-40B4-BE49-F238E27FC236}">
                <a16:creationId xmlns:a16="http://schemas.microsoft.com/office/drawing/2014/main" id="{A7ADF71C-F62A-B73E-54F5-7FBD889C2B1C}"/>
              </a:ext>
            </a:extLst>
          </p:cNvPr>
          <p:cNvSpPr>
            <a:spLocks noGrp="1"/>
          </p:cNvSpPr>
          <p:nvPr>
            <p:ph idx="1"/>
          </p:nvPr>
        </p:nvSpPr>
        <p:spPr/>
        <p:txBody>
          <a:bodyPr/>
          <a:lstStyle/>
          <a:p>
            <a:r>
              <a:rPr lang="it-IT" dirty="0"/>
              <a:t>Prossimità fisica</a:t>
            </a:r>
          </a:p>
          <a:p>
            <a:r>
              <a:rPr lang="it-IT" dirty="0"/>
              <a:t>Contatto visivo</a:t>
            </a:r>
          </a:p>
          <a:p>
            <a:r>
              <a:rPr lang="it-IT" dirty="0"/>
              <a:t>Condivisioni di emozioni positive</a:t>
            </a:r>
          </a:p>
          <a:p>
            <a:r>
              <a:rPr lang="it-IT" dirty="0"/>
              <a:t>Attenzione e interesse reciproco</a:t>
            </a:r>
          </a:p>
          <a:p>
            <a:r>
              <a:rPr lang="it-IT" dirty="0"/>
              <a:t>Sensazione sentita (</a:t>
            </a:r>
            <a:r>
              <a:rPr lang="it-IT" i="1" dirty="0" err="1"/>
              <a:t>selfe</a:t>
            </a:r>
            <a:r>
              <a:rPr lang="it-IT" i="1" dirty="0"/>
              <a:t> </a:t>
            </a:r>
            <a:r>
              <a:rPr lang="it-IT" i="1" dirty="0" err="1"/>
              <a:t>sense</a:t>
            </a:r>
            <a:r>
              <a:rPr lang="it-IT" dirty="0"/>
              <a:t>) di risonanza: sviluppa ossitocina</a:t>
            </a:r>
          </a:p>
          <a:p>
            <a:pPr marL="0" indent="0" algn="r">
              <a:buNone/>
            </a:pPr>
            <a:r>
              <a:rPr lang="it-IT" dirty="0"/>
              <a:t>(</a:t>
            </a:r>
            <a:r>
              <a:rPr lang="it-IT" i="1" dirty="0"/>
              <a:t>Barbara </a:t>
            </a:r>
            <a:r>
              <a:rPr lang="it-IT" i="1" dirty="0" err="1"/>
              <a:t>Fredrickson</a:t>
            </a:r>
            <a:r>
              <a:rPr lang="it-IT" dirty="0"/>
              <a:t>)</a:t>
            </a:r>
          </a:p>
          <a:p>
            <a:pPr marL="0" indent="0">
              <a:buNone/>
            </a:pPr>
            <a:endParaRPr lang="it-IT" dirty="0"/>
          </a:p>
          <a:p>
            <a:pPr marL="0" indent="0" algn="ctr">
              <a:buNone/>
            </a:pPr>
            <a:r>
              <a:rPr lang="it-IT" sz="2400" b="1" dirty="0"/>
              <a:t>Condividere le emozioni modifica il cervello!! </a:t>
            </a:r>
          </a:p>
        </p:txBody>
      </p:sp>
    </p:spTree>
    <p:extLst>
      <p:ext uri="{BB962C8B-B14F-4D97-AF65-F5344CB8AC3E}">
        <p14:creationId xmlns:p14="http://schemas.microsoft.com/office/powerpoint/2010/main" val="413013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1824EBB-9F91-0817-6DAF-C663C8904191}"/>
              </a:ext>
            </a:extLst>
          </p:cNvPr>
          <p:cNvSpPr>
            <a:spLocks noGrp="1"/>
          </p:cNvSpPr>
          <p:nvPr>
            <p:ph idx="1"/>
          </p:nvPr>
        </p:nvSpPr>
        <p:spPr>
          <a:xfrm>
            <a:off x="1077310" y="940676"/>
            <a:ext cx="10116207" cy="5220488"/>
          </a:xfrm>
        </p:spPr>
        <p:txBody>
          <a:bodyPr>
            <a:normAutofit fontScale="92500" lnSpcReduction="20000"/>
          </a:bodyPr>
          <a:lstStyle/>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Spesso ci si domanda se nella società di oggi, abbia ancora senso educare alla gentilezza. </a:t>
            </a:r>
          </a:p>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A volte si pensa che essere troppo gentili sia sinonimo di debolezza e fragilità, </a:t>
            </a:r>
          </a:p>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mentre la gentilezza è una delle caratteristiche principali delle persone forti.</a:t>
            </a:r>
            <a:r>
              <a:rPr lang="it-IT" sz="2600" i="1" kern="0" dirty="0">
                <a:solidFill>
                  <a:srgbClr val="111111"/>
                </a:solidFill>
                <a:ea typeface="Microsoft Himalaya" panose="01010100010101010101" pitchFamily="2" charset="0"/>
                <a:cs typeface="Microsoft Himalaya" panose="01010100010101010101" pitchFamily="2" charset="0"/>
              </a:rPr>
              <a:t> </a:t>
            </a:r>
          </a:p>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In che modo la gentilezza può arricchire e far bene a noi, </a:t>
            </a:r>
            <a:endParaRPr lang="it-IT" sz="2600" i="1" kern="0" dirty="0">
              <a:solidFill>
                <a:srgbClr val="111111"/>
              </a:solidFill>
              <a:ea typeface="Microsoft Himalaya" panose="01010100010101010101" pitchFamily="2" charset="0"/>
              <a:cs typeface="Microsoft Himalaya" panose="01010100010101010101" pitchFamily="2" charset="0"/>
            </a:endParaRPr>
          </a:p>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ai nostri </a:t>
            </a:r>
            <a:r>
              <a:rPr lang="it-IT" sz="2600" i="1" kern="0" dirty="0">
                <a:solidFill>
                  <a:srgbClr val="111111"/>
                </a:solidFill>
                <a:ea typeface="Microsoft Himalaya" panose="01010100010101010101" pitchFamily="2" charset="0"/>
                <a:cs typeface="Microsoft Himalaya" panose="01010100010101010101" pitchFamily="2" charset="0"/>
              </a:rPr>
              <a:t>ragazzi/e </a:t>
            </a:r>
          </a:p>
          <a:p>
            <a:pPr marL="0" indent="0" algn="ctr">
              <a:lnSpc>
                <a:spcPct val="150000"/>
              </a:lnSpc>
              <a:buNone/>
            </a:pPr>
            <a:r>
              <a:rPr lang="it-IT" sz="2600" i="1" kern="0" dirty="0">
                <a:solidFill>
                  <a:srgbClr val="111111"/>
                </a:solidFill>
                <a:effectLst/>
                <a:ea typeface="Microsoft Himalaya" panose="01010100010101010101" pitchFamily="2" charset="0"/>
                <a:cs typeface="Microsoft Himalaya" panose="01010100010101010101" pitchFamily="2" charset="0"/>
              </a:rPr>
              <a:t>e rendere loro degli adulti migliori?</a:t>
            </a:r>
            <a:endParaRPr lang="it-IT" sz="2600" kern="100" dirty="0">
              <a:effectLst/>
              <a:ea typeface="Microsoft Himalaya" panose="01010100010101010101" pitchFamily="2" charset="0"/>
              <a:cs typeface="Microsoft Himalaya" panose="01010100010101010101" pitchFamily="2" charset="0"/>
            </a:endParaRPr>
          </a:p>
          <a:p>
            <a:endParaRPr lang="it-IT" dirty="0"/>
          </a:p>
        </p:txBody>
      </p:sp>
    </p:spTree>
    <p:extLst>
      <p:ext uri="{BB962C8B-B14F-4D97-AF65-F5344CB8AC3E}">
        <p14:creationId xmlns:p14="http://schemas.microsoft.com/office/powerpoint/2010/main" val="500429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8F339A-F063-5534-24D2-1A47EC147FD6}"/>
              </a:ext>
            </a:extLst>
          </p:cNvPr>
          <p:cNvSpPr>
            <a:spLocks noGrp="1"/>
          </p:cNvSpPr>
          <p:nvPr>
            <p:ph type="title"/>
          </p:nvPr>
        </p:nvSpPr>
        <p:spPr>
          <a:xfrm>
            <a:off x="620684" y="454430"/>
            <a:ext cx="6179127" cy="908858"/>
          </a:xfrm>
        </p:spPr>
        <p:txBody>
          <a:bodyPr>
            <a:normAutofit fontScale="90000"/>
          </a:bodyPr>
          <a:lstStyle/>
          <a:p>
            <a:r>
              <a:rPr lang="it-IT" sz="3600" dirty="0"/>
              <a:t>4. Dimensione professionale </a:t>
            </a:r>
          </a:p>
        </p:txBody>
      </p:sp>
      <p:sp>
        <p:nvSpPr>
          <p:cNvPr id="4" name="Segnaposto contenuto 3">
            <a:extLst>
              <a:ext uri="{FF2B5EF4-FFF2-40B4-BE49-F238E27FC236}">
                <a16:creationId xmlns:a16="http://schemas.microsoft.com/office/drawing/2014/main" id="{A134E604-83D4-83EF-29D1-BAB44E911A64}"/>
              </a:ext>
            </a:extLst>
          </p:cNvPr>
          <p:cNvSpPr>
            <a:spLocks noGrp="1"/>
          </p:cNvSpPr>
          <p:nvPr>
            <p:ph sz="half" idx="2"/>
          </p:nvPr>
        </p:nvSpPr>
        <p:spPr>
          <a:xfrm>
            <a:off x="4247803" y="1363287"/>
            <a:ext cx="7611688" cy="4993177"/>
          </a:xfrm>
        </p:spPr>
        <p:txBody>
          <a:bodyPr>
            <a:normAutofit/>
          </a:bodyPr>
          <a:lstStyle/>
          <a:p>
            <a:pPr marL="0" indent="0" hangingPunct="0">
              <a:buNone/>
            </a:pPr>
            <a:r>
              <a:rPr lang="it-IT" sz="1800" dirty="0">
                <a:solidFill>
                  <a:srgbClr val="000000"/>
                </a:solidFill>
                <a:effectLst/>
                <a:latin typeface="+mj-lt"/>
                <a:ea typeface="Book Antiqua" panose="02040602050305030304" pitchFamily="18" charset="0"/>
                <a:cs typeface="Book Antiqua" panose="02040602050305030304" pitchFamily="18" charset="0"/>
              </a:rPr>
              <a:t>Uno studio applicato di Google per </a:t>
            </a:r>
            <a:r>
              <a:rPr lang="it-IT" dirty="0">
                <a:solidFill>
                  <a:srgbClr val="000000"/>
                </a:solidFill>
                <a:latin typeface="+mj-lt"/>
                <a:ea typeface="Book Antiqua" panose="02040602050305030304" pitchFamily="18" charset="0"/>
                <a:cs typeface="Book Antiqua" panose="02040602050305030304" pitchFamily="18" charset="0"/>
              </a:rPr>
              <a:t>2</a:t>
            </a:r>
            <a:r>
              <a:rPr lang="it-IT" sz="1800" dirty="0">
                <a:solidFill>
                  <a:srgbClr val="000000"/>
                </a:solidFill>
                <a:effectLst/>
                <a:latin typeface="+mj-lt"/>
                <a:ea typeface="Book Antiqua" panose="02040602050305030304" pitchFamily="18" charset="0"/>
                <a:cs typeface="Book Antiqua" panose="02040602050305030304" pitchFamily="18" charset="0"/>
              </a:rPr>
              <a:t> anni ha seguito quasi </a:t>
            </a:r>
            <a:r>
              <a:rPr lang="it-IT" sz="1800" b="1" dirty="0">
                <a:solidFill>
                  <a:srgbClr val="000000"/>
                </a:solidFill>
                <a:effectLst/>
                <a:latin typeface="+mj-lt"/>
                <a:ea typeface="Book Antiqua" panose="02040602050305030304" pitchFamily="18" charset="0"/>
                <a:cs typeface="Book Antiqua" panose="02040602050305030304" pitchFamily="18" charset="0"/>
              </a:rPr>
              <a:t>180 team</a:t>
            </a:r>
            <a:r>
              <a:rPr lang="it-IT" sz="1800" dirty="0">
                <a:solidFill>
                  <a:srgbClr val="000000"/>
                </a:solidFill>
                <a:effectLst/>
                <a:latin typeface="+mj-lt"/>
                <a:ea typeface="Book Antiqua" panose="02040602050305030304" pitchFamily="18" charset="0"/>
                <a:cs typeface="Book Antiqua" panose="02040602050305030304" pitchFamily="18" charset="0"/>
              </a:rPr>
              <a:t> mediante decine di parametri per trovare il fattore chiave dell’eccellenza e della produttività.</a:t>
            </a:r>
            <a:endParaRPr lang="it-IT" sz="1800" dirty="0">
              <a:effectLst/>
              <a:latin typeface="+mj-lt"/>
              <a:ea typeface="Times New Roman" panose="02020603050405020304" pitchFamily="18" charset="0"/>
            </a:endParaRPr>
          </a:p>
          <a:p>
            <a:pPr marL="0" indent="0" hangingPunct="0">
              <a:buNone/>
            </a:pPr>
            <a:r>
              <a:rPr lang="it-IT" sz="1800" dirty="0">
                <a:solidFill>
                  <a:srgbClr val="000000"/>
                </a:solidFill>
                <a:effectLst/>
                <a:latin typeface="+mj-lt"/>
                <a:ea typeface="Book Antiqua" panose="02040602050305030304" pitchFamily="18" charset="0"/>
                <a:cs typeface="Book Antiqua" panose="02040602050305030304" pitchFamily="18" charset="0"/>
              </a:rPr>
              <a:t>Questo studio ha identificato </a:t>
            </a:r>
            <a:r>
              <a:rPr lang="it-IT" dirty="0">
                <a:solidFill>
                  <a:srgbClr val="000000"/>
                </a:solidFill>
                <a:latin typeface="+mj-lt"/>
                <a:ea typeface="Book Antiqua" panose="02040602050305030304" pitchFamily="18" charset="0"/>
                <a:cs typeface="Book Antiqua" panose="02040602050305030304" pitchFamily="18" charset="0"/>
              </a:rPr>
              <a:t>2 </a:t>
            </a:r>
            <a:r>
              <a:rPr lang="it-IT" sz="1800" dirty="0">
                <a:solidFill>
                  <a:srgbClr val="000000"/>
                </a:solidFill>
                <a:effectLst/>
                <a:latin typeface="+mj-lt"/>
                <a:ea typeface="Book Antiqua" panose="02040602050305030304" pitchFamily="18" charset="0"/>
                <a:cs typeface="Book Antiqua" panose="02040602050305030304" pitchFamily="18" charset="0"/>
              </a:rPr>
              <a:t>tratti che tutti i team più produttivi </a:t>
            </a:r>
            <a:r>
              <a:rPr lang="it-IT" dirty="0">
                <a:solidFill>
                  <a:srgbClr val="000000"/>
                </a:solidFill>
                <a:latin typeface="+mj-lt"/>
                <a:ea typeface="Book Antiqua" panose="02040602050305030304" pitchFamily="18" charset="0"/>
                <a:cs typeface="Book Antiqua" panose="02040602050305030304" pitchFamily="18" charset="0"/>
              </a:rPr>
              <a:t>avevano</a:t>
            </a:r>
            <a:r>
              <a:rPr lang="it-IT" sz="1800" dirty="0">
                <a:solidFill>
                  <a:srgbClr val="000000"/>
                </a:solidFill>
                <a:effectLst/>
                <a:latin typeface="+mj-lt"/>
                <a:ea typeface="Book Antiqua" panose="02040602050305030304" pitchFamily="18" charset="0"/>
                <a:cs typeface="Book Antiqua" panose="02040602050305030304" pitchFamily="18" charset="0"/>
              </a:rPr>
              <a:t> in comune, a prescindere da competenze pregresse e livello di esperienza, le </a:t>
            </a:r>
            <a:r>
              <a:rPr lang="it-IT" sz="1800" b="1" dirty="0">
                <a:solidFill>
                  <a:srgbClr val="000000"/>
                </a:solidFill>
                <a:effectLst/>
                <a:latin typeface="+mj-lt"/>
                <a:ea typeface="Book Antiqua" panose="02040602050305030304" pitchFamily="18" charset="0"/>
                <a:cs typeface="Book Antiqua" panose="02040602050305030304" pitchFamily="18" charset="0"/>
              </a:rPr>
              <a:t>“dinamiche gentili”</a:t>
            </a:r>
            <a:r>
              <a:rPr lang="it-IT" sz="1800" dirty="0">
                <a:solidFill>
                  <a:srgbClr val="000000"/>
                </a:solidFill>
                <a:effectLst/>
                <a:latin typeface="+mj-lt"/>
                <a:ea typeface="Book Antiqua" panose="02040602050305030304" pitchFamily="18" charset="0"/>
                <a:cs typeface="Book Antiqua" panose="02040602050305030304" pitchFamily="18" charset="0"/>
              </a:rPr>
              <a:t>:</a:t>
            </a:r>
            <a:endParaRPr lang="it-IT" sz="1800" dirty="0">
              <a:effectLst/>
              <a:latin typeface="+mj-lt"/>
              <a:ea typeface="Times New Roman" panose="02020603050405020304" pitchFamily="18" charset="0"/>
            </a:endParaRPr>
          </a:p>
          <a:p>
            <a:pPr hangingPunct="0"/>
            <a:r>
              <a:rPr lang="it-IT" sz="1800" dirty="0">
                <a:solidFill>
                  <a:srgbClr val="000000"/>
                </a:solidFill>
                <a:effectLst/>
                <a:latin typeface="+mj-lt"/>
                <a:ea typeface="Book Antiqua" panose="02040602050305030304" pitchFamily="18" charset="0"/>
                <a:cs typeface="Book Antiqua" panose="02040602050305030304" pitchFamily="18" charset="0"/>
              </a:rPr>
              <a:t>• </a:t>
            </a:r>
            <a:r>
              <a:rPr lang="it-IT" b="1" dirty="0">
                <a:solidFill>
                  <a:srgbClr val="000000"/>
                </a:solidFill>
                <a:latin typeface="+mj-lt"/>
                <a:ea typeface="Book Antiqua" panose="02040602050305030304" pitchFamily="18" charset="0"/>
                <a:cs typeface="Book Antiqua" panose="02040602050305030304" pitchFamily="18" charset="0"/>
              </a:rPr>
              <a:t>possibilità</a:t>
            </a:r>
            <a:r>
              <a:rPr lang="it-IT" sz="1800" b="1" dirty="0">
                <a:solidFill>
                  <a:srgbClr val="000000"/>
                </a:solidFill>
                <a:effectLst/>
                <a:latin typeface="+mj-lt"/>
                <a:ea typeface="Book Antiqua" panose="02040602050305030304" pitchFamily="18" charset="0"/>
                <a:cs typeface="Book Antiqua" panose="02040602050305030304" pitchFamily="18" charset="0"/>
              </a:rPr>
              <a:t> nel prendere la parola lasciando a tutti i membri l’opportunità di condividere il proprio punto di vista</a:t>
            </a:r>
            <a:r>
              <a:rPr lang="it-IT" sz="1800" dirty="0">
                <a:solidFill>
                  <a:srgbClr val="000000"/>
                </a:solidFill>
                <a:effectLst/>
                <a:latin typeface="+mj-lt"/>
                <a:ea typeface="Book Antiqua" panose="02040602050305030304" pitchFamily="18" charset="0"/>
                <a:cs typeface="Book Antiqua" panose="02040602050305030304" pitchFamily="18" charset="0"/>
              </a:rPr>
              <a:t>; </a:t>
            </a:r>
            <a:endParaRPr lang="it-IT" sz="1800" dirty="0">
              <a:effectLst/>
              <a:latin typeface="+mj-lt"/>
              <a:ea typeface="Times New Roman" panose="02020603050405020304" pitchFamily="18" charset="0"/>
            </a:endParaRPr>
          </a:p>
          <a:p>
            <a:pPr hangingPunct="0"/>
            <a:r>
              <a:rPr lang="it-IT" sz="1800" dirty="0">
                <a:solidFill>
                  <a:srgbClr val="000000"/>
                </a:solidFill>
                <a:effectLst/>
                <a:latin typeface="+mj-lt"/>
                <a:ea typeface="Book Antiqua" panose="02040602050305030304" pitchFamily="18" charset="0"/>
                <a:cs typeface="Book Antiqua" panose="02040602050305030304" pitchFamily="18" charset="0"/>
              </a:rPr>
              <a:t>• </a:t>
            </a:r>
            <a:r>
              <a:rPr lang="it-IT" sz="1800" b="1" dirty="0">
                <a:solidFill>
                  <a:srgbClr val="000000"/>
                </a:solidFill>
                <a:effectLst/>
                <a:latin typeface="+mj-lt"/>
                <a:ea typeface="Book Antiqua" panose="02040602050305030304" pitchFamily="18" charset="0"/>
                <a:cs typeface="Book Antiqua" panose="02040602050305030304" pitchFamily="18" charset="0"/>
              </a:rPr>
              <a:t>l’empatia tra i membri del gruppo</a:t>
            </a:r>
            <a:r>
              <a:rPr lang="it-IT" sz="1800" dirty="0">
                <a:solidFill>
                  <a:srgbClr val="000000"/>
                </a:solidFill>
                <a:effectLst/>
                <a:latin typeface="+mj-lt"/>
                <a:ea typeface="Book Antiqua" panose="02040602050305030304" pitchFamily="18" charset="0"/>
                <a:cs typeface="Book Antiqua" panose="02040602050305030304" pitchFamily="18" charset="0"/>
              </a:rPr>
              <a:t>, a partire dalla capacità di capire intuitivamente i sentimenti degli altri, sulla base delle espressioni facciali, del tono della voce e del linguaggio non verbale.</a:t>
            </a:r>
            <a:endParaRPr lang="it-IT" sz="1800" dirty="0">
              <a:effectLst/>
              <a:latin typeface="+mj-lt"/>
              <a:ea typeface="Times New Roman" panose="02020603050405020304" pitchFamily="18" charset="0"/>
            </a:endParaRPr>
          </a:p>
          <a:p>
            <a:pPr marL="0" indent="0" hangingPunct="0">
              <a:buNone/>
            </a:pPr>
            <a:r>
              <a:rPr lang="it-IT" sz="1800" dirty="0">
                <a:solidFill>
                  <a:srgbClr val="000000"/>
                </a:solidFill>
                <a:effectLst/>
                <a:latin typeface="+mj-lt"/>
                <a:ea typeface="Book Antiqua" panose="02040602050305030304" pitchFamily="18" charset="0"/>
                <a:cs typeface="Book Antiqua" panose="02040602050305030304" pitchFamily="18" charset="0"/>
              </a:rPr>
              <a:t>Questi due fattori combinati creano quella che viene chiamata “</a:t>
            </a:r>
            <a:r>
              <a:rPr lang="it-IT" sz="1800" b="1" dirty="0">
                <a:solidFill>
                  <a:srgbClr val="000000"/>
                </a:solidFill>
                <a:effectLst/>
                <a:latin typeface="+mj-lt"/>
                <a:ea typeface="Book Antiqua" panose="02040602050305030304" pitchFamily="18" charset="0"/>
                <a:cs typeface="Book Antiqua" panose="02040602050305030304" pitchFamily="18" charset="0"/>
              </a:rPr>
              <a:t>sicurezza psicologica</a:t>
            </a:r>
            <a:r>
              <a:rPr lang="it-IT" sz="1800" dirty="0">
                <a:solidFill>
                  <a:srgbClr val="000000"/>
                </a:solidFill>
                <a:effectLst/>
                <a:latin typeface="+mj-lt"/>
                <a:ea typeface="Book Antiqua" panose="02040602050305030304" pitchFamily="18" charset="0"/>
                <a:cs typeface="Book Antiqua" panose="02040602050305030304" pitchFamily="18" charset="0"/>
              </a:rPr>
              <a:t>”, definita come “la convinzione che non si verrà puniti o umiliati per aver condiviso le proprie idee, domande, preoccupazioni o errori”. </a:t>
            </a:r>
            <a:endParaRPr lang="it-IT" sz="1800" dirty="0">
              <a:effectLst/>
              <a:latin typeface="+mj-lt"/>
              <a:ea typeface="Times New Roman" panose="02020603050405020304" pitchFamily="18" charset="0"/>
            </a:endParaRPr>
          </a:p>
          <a:p>
            <a:pPr marL="0" indent="0" hangingPunct="0">
              <a:buNone/>
            </a:pPr>
            <a:endParaRPr lang="it-IT" sz="1800" dirty="0">
              <a:effectLst/>
              <a:latin typeface="Times New Roman" panose="02020603050405020304" pitchFamily="18" charset="0"/>
              <a:ea typeface="Times New Roman" panose="02020603050405020304" pitchFamily="18" charset="0"/>
            </a:endParaRPr>
          </a:p>
        </p:txBody>
      </p:sp>
      <p:pic>
        <p:nvPicPr>
          <p:cNvPr id="3074" name="Picture 2" descr="L'impatto Della Gentilezza In Ufficio: Come Cambiano Lavoro E Leadership  Grazie Alla Gentilezza - InsideMagazine">
            <a:extLst>
              <a:ext uri="{FF2B5EF4-FFF2-40B4-BE49-F238E27FC236}">
                <a16:creationId xmlns:a16="http://schemas.microsoft.com/office/drawing/2014/main" id="{52416A4F-63BA-3628-EF8D-03594F9A277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68680" y="1587730"/>
            <a:ext cx="3131127" cy="227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16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41D27F-8EDF-1CAB-94AA-0D9A0B207B5E}"/>
              </a:ext>
            </a:extLst>
          </p:cNvPr>
          <p:cNvSpPr>
            <a:spLocks noGrp="1"/>
          </p:cNvSpPr>
          <p:nvPr>
            <p:ph type="title"/>
          </p:nvPr>
        </p:nvSpPr>
        <p:spPr>
          <a:xfrm>
            <a:off x="1066800" y="681387"/>
            <a:ext cx="10058400" cy="1371600"/>
          </a:xfrm>
        </p:spPr>
        <p:txBody>
          <a:bodyPr>
            <a:normAutofit fontScale="90000"/>
          </a:bodyPr>
          <a:lstStyle/>
          <a:p>
            <a:pPr hangingPunct="0"/>
            <a:r>
              <a:rPr lang="it-IT" sz="4000" dirty="0">
                <a:latin typeface="Century Gothic (Titoli)"/>
                <a:ea typeface="Times New Roman" panose="02020603050405020304" pitchFamily="18" charset="0"/>
              </a:rPr>
              <a:t>Ragioni p</a:t>
            </a:r>
            <a:r>
              <a:rPr lang="it-IT" sz="4000" dirty="0">
                <a:effectLst/>
                <a:latin typeface="Century Gothic (Titoli)"/>
                <a:ea typeface="Times New Roman" panose="02020603050405020304" pitchFamily="18" charset="0"/>
              </a:rPr>
              <a:t>roduttive</a:t>
            </a:r>
            <a:br>
              <a:rPr lang="it-IT" sz="1800" dirty="0">
                <a:effectLst/>
                <a:latin typeface="Times New Roman" panose="02020603050405020304" pitchFamily="18" charset="0"/>
                <a:ea typeface="Times New Roman" panose="02020603050405020304" pitchFamily="18" charset="0"/>
              </a:rPr>
            </a:br>
            <a:r>
              <a:rPr lang="it-IT" sz="1800"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 </a:t>
            </a:r>
            <a:br>
              <a:rPr lang="it-IT" sz="1800" dirty="0">
                <a:effectLst/>
                <a:latin typeface="Times New Roman" panose="02020603050405020304" pitchFamily="18" charset="0"/>
                <a:ea typeface="Times New Roman" panose="02020603050405020304" pitchFamily="18" charset="0"/>
              </a:rPr>
            </a:br>
            <a:endParaRPr lang="it-IT" dirty="0"/>
          </a:p>
        </p:txBody>
      </p:sp>
      <p:sp>
        <p:nvSpPr>
          <p:cNvPr id="3" name="Segnaposto contenuto 2">
            <a:extLst>
              <a:ext uri="{FF2B5EF4-FFF2-40B4-BE49-F238E27FC236}">
                <a16:creationId xmlns:a16="http://schemas.microsoft.com/office/drawing/2014/main" id="{3EB35B76-D4A1-51B5-97A0-C9415C752444}"/>
              </a:ext>
            </a:extLst>
          </p:cNvPr>
          <p:cNvSpPr>
            <a:spLocks noGrp="1"/>
          </p:cNvSpPr>
          <p:nvPr>
            <p:ph idx="1"/>
          </p:nvPr>
        </p:nvSpPr>
        <p:spPr>
          <a:xfrm>
            <a:off x="1066800" y="1573876"/>
            <a:ext cx="6636327" cy="4461164"/>
          </a:xfrm>
        </p:spPr>
        <p:txBody>
          <a:bodyPr>
            <a:normAutofit fontScale="77500" lnSpcReduction="20000"/>
          </a:bodyPr>
          <a:lstStyle/>
          <a:p>
            <a:pPr marL="0" indent="0" hangingPunct="0">
              <a:lnSpc>
                <a:spcPct val="150000"/>
              </a:lnSpc>
              <a:buNone/>
            </a:pPr>
            <a:r>
              <a:rPr lang="it-IT" sz="2400" dirty="0">
                <a:solidFill>
                  <a:srgbClr val="000000"/>
                </a:solidFill>
                <a:effectLst/>
                <a:latin typeface="+mj-lt"/>
                <a:ea typeface="Book Antiqua" panose="02040602050305030304" pitchFamily="18" charset="0"/>
                <a:cs typeface="Book Antiqua" panose="02040602050305030304" pitchFamily="18" charset="0"/>
              </a:rPr>
              <a:t>Le recenti ricerche  sul tema, dimostrano come creare una cultura «lavorativa </a:t>
            </a:r>
            <a:r>
              <a:rPr lang="it-IT" sz="2400" dirty="0">
                <a:solidFill>
                  <a:srgbClr val="000000"/>
                </a:solidFill>
                <a:latin typeface="+mj-lt"/>
                <a:ea typeface="Book Antiqua" panose="02040602050305030304" pitchFamily="18" charset="0"/>
                <a:cs typeface="Book Antiqua" panose="02040602050305030304" pitchFamily="18" charset="0"/>
              </a:rPr>
              <a:t>gentile», </a:t>
            </a:r>
            <a:r>
              <a:rPr lang="it-IT" sz="2400" dirty="0">
                <a:solidFill>
                  <a:srgbClr val="000000"/>
                </a:solidFill>
                <a:effectLst/>
                <a:latin typeface="+mj-lt"/>
                <a:ea typeface="Book Antiqua" panose="02040602050305030304" pitchFamily="18" charset="0"/>
                <a:cs typeface="Book Antiqua" panose="02040602050305030304" pitchFamily="18" charset="0"/>
              </a:rPr>
              <a:t>oggi non sia </a:t>
            </a:r>
            <a:r>
              <a:rPr lang="it-IT" sz="2400" dirty="0" err="1">
                <a:solidFill>
                  <a:srgbClr val="000000"/>
                </a:solidFill>
                <a:effectLst/>
                <a:latin typeface="+mj-lt"/>
                <a:ea typeface="Book Antiqua" panose="02040602050305030304" pitchFamily="18" charset="0"/>
                <a:cs typeface="Book Antiqua" panose="02040602050305030304" pitchFamily="18" charset="0"/>
              </a:rPr>
              <a:t>piu</a:t>
            </a:r>
            <a:r>
              <a:rPr lang="it-IT" sz="2400" dirty="0">
                <a:solidFill>
                  <a:srgbClr val="000000"/>
                </a:solidFill>
                <a:effectLst/>
                <a:latin typeface="+mj-lt"/>
                <a:ea typeface="Book Antiqua" panose="02040602050305030304" pitchFamily="18" charset="0"/>
                <a:cs typeface="Book Antiqua" panose="02040602050305030304" pitchFamily="18" charset="0"/>
              </a:rPr>
              <a:t>̀ un optional: </a:t>
            </a:r>
            <a:endParaRPr lang="it-IT" sz="2400" dirty="0">
              <a:effectLst/>
              <a:latin typeface="+mj-lt"/>
              <a:ea typeface="Times New Roman" panose="02020603050405020304" pitchFamily="18" charset="0"/>
            </a:endParaRPr>
          </a:p>
          <a:p>
            <a:pPr marL="342900" lvl="0" indent="-342900" hangingPunct="0">
              <a:lnSpc>
                <a:spcPct val="150000"/>
              </a:lnSpc>
              <a:buFont typeface="Times New Roman" panose="02020603050405020304" pitchFamily="18" charset="0"/>
              <a:buChar char="•"/>
              <a:tabLst>
                <a:tab pos="457200" algn="l"/>
              </a:tabLst>
            </a:pPr>
            <a:r>
              <a:rPr lang="it-IT" sz="2400" b="1" dirty="0">
                <a:solidFill>
                  <a:srgbClr val="000000"/>
                </a:solidFill>
                <a:effectLst/>
                <a:latin typeface="+mj-lt"/>
                <a:ea typeface="Book Antiqua" panose="02040602050305030304" pitchFamily="18" charset="0"/>
                <a:cs typeface="Book Antiqua" panose="02040602050305030304" pitchFamily="18" charset="0"/>
              </a:rPr>
              <a:t>la </a:t>
            </a:r>
            <a:r>
              <a:rPr lang="it-IT" sz="2400" b="1" dirty="0">
                <a:solidFill>
                  <a:srgbClr val="000000"/>
                </a:solidFill>
                <a:latin typeface="+mj-lt"/>
                <a:ea typeface="Book Antiqua" panose="02040602050305030304" pitchFamily="18" charset="0"/>
                <a:cs typeface="Book Antiqua" panose="02040602050305030304" pitchFamily="18" charset="0"/>
              </a:rPr>
              <a:t>Gentilezza</a:t>
            </a:r>
            <a:r>
              <a:rPr lang="it-IT" sz="2400" b="1" dirty="0">
                <a:solidFill>
                  <a:srgbClr val="000000"/>
                </a:solidFill>
                <a:effectLst/>
                <a:latin typeface="+mj-lt"/>
                <a:ea typeface="Book Antiqua" panose="02040602050305030304" pitchFamily="18" charset="0"/>
                <a:cs typeface="Book Antiqua" panose="02040602050305030304" pitchFamily="18" charset="0"/>
              </a:rPr>
              <a:t> crea un senso di partecipazione, coinvolgimento e inclusione che porta i collaboratori a performance migliori fino al 200%</a:t>
            </a:r>
            <a:r>
              <a:rPr lang="it-IT" sz="2400" dirty="0">
                <a:solidFill>
                  <a:srgbClr val="000000"/>
                </a:solidFill>
                <a:effectLst/>
                <a:latin typeface="+mj-lt"/>
                <a:ea typeface="Book Antiqua" panose="02040602050305030304" pitchFamily="18" charset="0"/>
                <a:cs typeface="Book Antiqua" panose="02040602050305030304" pitchFamily="18" charset="0"/>
              </a:rPr>
              <a:t>,</a:t>
            </a:r>
            <a:endParaRPr lang="it-IT" sz="2400" dirty="0">
              <a:effectLst/>
              <a:latin typeface="+mj-lt"/>
              <a:ea typeface="Times New Roman" panose="02020603050405020304" pitchFamily="18" charset="0"/>
            </a:endParaRPr>
          </a:p>
          <a:p>
            <a:pPr marL="342900" lvl="0" indent="-342900" hangingPunct="0">
              <a:lnSpc>
                <a:spcPct val="150000"/>
              </a:lnSpc>
              <a:buFont typeface="Times New Roman" panose="02020603050405020304" pitchFamily="18" charset="0"/>
              <a:buChar char="•"/>
              <a:tabLst>
                <a:tab pos="457200" algn="l"/>
              </a:tabLst>
            </a:pPr>
            <a:r>
              <a:rPr lang="it-IT" sz="2400" dirty="0">
                <a:solidFill>
                  <a:srgbClr val="000000"/>
                </a:solidFill>
                <a:effectLst/>
                <a:latin typeface="+mj-lt"/>
                <a:ea typeface="Book Antiqua" panose="02040602050305030304" pitchFamily="18" charset="0"/>
                <a:cs typeface="Book Antiqua" panose="02040602050305030304" pitchFamily="18" charset="0"/>
              </a:rPr>
              <a:t>mentre l’assenza di un ambiente partecipativo costa alle imprese tra i 450 e i 550 miliardi di dollari ogni anno solo negli Stati Uniti.</a:t>
            </a:r>
            <a:endParaRPr lang="it-IT" sz="1800" dirty="0">
              <a:effectLst/>
              <a:latin typeface="+mj-lt"/>
              <a:ea typeface="Times New Roman" panose="02020603050405020304" pitchFamily="18" charset="0"/>
            </a:endParaRPr>
          </a:p>
          <a:p>
            <a:pPr marL="0" indent="0" hangingPunct="0">
              <a:buNone/>
            </a:pPr>
            <a:r>
              <a:rPr lang="it-IT" sz="1600" dirty="0">
                <a:solidFill>
                  <a:srgbClr val="000000"/>
                </a:solidFill>
                <a:effectLst/>
                <a:latin typeface="+mj-lt"/>
                <a:ea typeface="Book Antiqua" panose="02040602050305030304" pitchFamily="18" charset="0"/>
                <a:cs typeface="Book Antiqua" panose="02040602050305030304" pitchFamily="18" charset="0"/>
              </a:rPr>
              <a:t>Fonte: </a:t>
            </a:r>
            <a:r>
              <a:rPr lang="it-IT" sz="1600" i="1" u="sng" dirty="0">
                <a:solidFill>
                  <a:srgbClr val="002060"/>
                </a:solidFill>
                <a:effectLst/>
                <a:latin typeface="+mj-lt"/>
                <a:ea typeface="Book Antiqua" panose="02040602050305030304" pitchFamily="18" charset="0"/>
                <a:cs typeface="Book Antiqua" panose="02040602050305030304" pitchFamily="18" charset="0"/>
              </a:rPr>
              <a:t>State of the American </a:t>
            </a:r>
            <a:r>
              <a:rPr lang="it-IT" sz="1600" i="1" u="sng" dirty="0" err="1">
                <a:solidFill>
                  <a:srgbClr val="002060"/>
                </a:solidFill>
                <a:effectLst/>
                <a:latin typeface="+mj-lt"/>
                <a:ea typeface="Book Antiqua" panose="02040602050305030304" pitchFamily="18" charset="0"/>
                <a:cs typeface="Book Antiqua" panose="02040602050305030304" pitchFamily="18" charset="0"/>
              </a:rPr>
              <a:t>Workplace</a:t>
            </a:r>
            <a:r>
              <a:rPr lang="it-IT" sz="1600" i="1" u="sng" dirty="0">
                <a:solidFill>
                  <a:srgbClr val="002060"/>
                </a:solidFill>
                <a:effectLst/>
                <a:latin typeface="+mj-lt"/>
                <a:ea typeface="Book Antiqua" panose="02040602050305030304" pitchFamily="18" charset="0"/>
                <a:cs typeface="Book Antiqua" panose="02040602050305030304" pitchFamily="18" charset="0"/>
              </a:rPr>
              <a:t>: 2010-2012 report, Gallup; https://www. gallup.com/</a:t>
            </a:r>
            <a:r>
              <a:rPr lang="it-IT" sz="1600" i="1" u="sng" dirty="0" err="1">
                <a:solidFill>
                  <a:srgbClr val="002060"/>
                </a:solidFill>
                <a:effectLst/>
                <a:latin typeface="+mj-lt"/>
                <a:ea typeface="Book Antiqua" panose="02040602050305030304" pitchFamily="18" charset="0"/>
                <a:cs typeface="Book Antiqua" panose="02040602050305030304" pitchFamily="18" charset="0"/>
              </a:rPr>
              <a:t>workplace</a:t>
            </a:r>
            <a:r>
              <a:rPr lang="it-IT" sz="1600" i="1" u="sng" dirty="0">
                <a:solidFill>
                  <a:srgbClr val="002060"/>
                </a:solidFill>
                <a:effectLst/>
                <a:latin typeface="+mj-lt"/>
                <a:ea typeface="Book Antiqua" panose="02040602050305030304" pitchFamily="18" charset="0"/>
                <a:cs typeface="Book Antiqua" panose="02040602050305030304" pitchFamily="18" charset="0"/>
              </a:rPr>
              <a:t>/238085/state-american-workplace-report-2017.aspx</a:t>
            </a:r>
            <a:r>
              <a:rPr lang="it-IT" sz="1600" u="sng" dirty="0">
                <a:solidFill>
                  <a:srgbClr val="002060"/>
                </a:solidFill>
                <a:effectLst/>
                <a:latin typeface="+mj-lt"/>
                <a:ea typeface="Book Antiqua" panose="02040602050305030304" pitchFamily="18" charset="0"/>
                <a:cs typeface="Book Antiqua" panose="02040602050305030304" pitchFamily="18" charset="0"/>
              </a:rPr>
              <a:t>.</a:t>
            </a:r>
            <a:endParaRPr lang="it-IT" sz="1600" dirty="0">
              <a:effectLst/>
              <a:latin typeface="+mj-lt"/>
              <a:ea typeface="Times New Roman" panose="02020603050405020304" pitchFamily="18" charset="0"/>
            </a:endParaRPr>
          </a:p>
          <a:p>
            <a:endParaRPr lang="it-IT" dirty="0"/>
          </a:p>
        </p:txBody>
      </p:sp>
      <p:pic>
        <p:nvPicPr>
          <p:cNvPr id="6146" name="Picture 2" descr="Career Leadhers su LinkedIn: La gentilezza sul lavoro è un superpotere. E  può cambiare le aziende. La… | 217 commenti">
            <a:extLst>
              <a:ext uri="{FF2B5EF4-FFF2-40B4-BE49-F238E27FC236}">
                <a16:creationId xmlns:a16="http://schemas.microsoft.com/office/drawing/2014/main" id="{AE4F5FAD-FE15-2030-18FE-CE214DF79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062" y="2014194"/>
            <a:ext cx="2799137" cy="335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4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7868-87E7-A5C7-FF3B-E41B4CF1B2EE}"/>
              </a:ext>
            </a:extLst>
          </p:cNvPr>
          <p:cNvSpPr>
            <a:spLocks noGrp="1"/>
          </p:cNvSpPr>
          <p:nvPr>
            <p:ph type="title"/>
          </p:nvPr>
        </p:nvSpPr>
        <p:spPr>
          <a:xfrm>
            <a:off x="595745" y="642594"/>
            <a:ext cx="10529455" cy="881406"/>
          </a:xfrm>
        </p:spPr>
        <p:txBody>
          <a:bodyPr>
            <a:normAutofit/>
          </a:bodyPr>
          <a:lstStyle/>
          <a:p>
            <a:r>
              <a:rPr lang="it-IT" sz="2800" dirty="0"/>
              <a:t>5. Dimensione evolutiva: ragioni evolutive</a:t>
            </a:r>
          </a:p>
        </p:txBody>
      </p:sp>
      <p:sp>
        <p:nvSpPr>
          <p:cNvPr id="3" name="Segnaposto contenuto 2">
            <a:extLst>
              <a:ext uri="{FF2B5EF4-FFF2-40B4-BE49-F238E27FC236}">
                <a16:creationId xmlns:a16="http://schemas.microsoft.com/office/drawing/2014/main" id="{D2FE8268-8809-09AC-9B4A-DF000B8C3A72}"/>
              </a:ext>
            </a:extLst>
          </p:cNvPr>
          <p:cNvSpPr>
            <a:spLocks noGrp="1"/>
          </p:cNvSpPr>
          <p:nvPr>
            <p:ph idx="1"/>
          </p:nvPr>
        </p:nvSpPr>
        <p:spPr>
          <a:xfrm>
            <a:off x="595745" y="1640378"/>
            <a:ext cx="11255434" cy="4810298"/>
          </a:xfrm>
        </p:spPr>
        <p:txBody>
          <a:bodyPr>
            <a:normAutofit fontScale="25000" lnSpcReduction="20000"/>
          </a:bodyPr>
          <a:lstStyle/>
          <a:p>
            <a:pPr>
              <a:lnSpc>
                <a:spcPct val="107000"/>
              </a:lnSpc>
              <a:spcAft>
                <a:spcPts val="800"/>
              </a:spcAft>
              <a:buFontTx/>
              <a:buChar char="-"/>
            </a:pPr>
            <a:r>
              <a:rPr lang="it-IT" sz="8000" b="1" kern="100" dirty="0">
                <a:latin typeface="+mj-lt"/>
                <a:ea typeface="Calibri" panose="020F0502020204030204" pitchFamily="34" charset="0"/>
                <a:cs typeface="Times New Roman" panose="02020603050405020304" pitchFamily="18" charset="0"/>
              </a:rPr>
              <a:t>Trasforma </a:t>
            </a:r>
            <a:r>
              <a:rPr lang="it-IT" sz="8000" b="1" kern="100" dirty="0">
                <a:effectLst/>
                <a:latin typeface="+mj-lt"/>
                <a:ea typeface="Calibri" panose="020F0502020204030204" pitchFamily="34" charset="0"/>
                <a:cs typeface="Times New Roman" panose="02020603050405020304" pitchFamily="18" charset="0"/>
              </a:rPr>
              <a:t> l’Io in NOI</a:t>
            </a:r>
          </a:p>
          <a:p>
            <a:pPr>
              <a:lnSpc>
                <a:spcPct val="107000"/>
              </a:lnSpc>
              <a:spcAft>
                <a:spcPts val="800"/>
              </a:spcAft>
              <a:buFontTx/>
              <a:buChar char="-"/>
            </a:pPr>
            <a:r>
              <a:rPr lang="it-IT" sz="8000" b="1" kern="100" dirty="0">
                <a:effectLst/>
                <a:latin typeface="+mj-lt"/>
                <a:ea typeface="Calibri" panose="020F0502020204030204" pitchFamily="34" charset="0"/>
                <a:cs typeface="Times New Roman" panose="02020603050405020304" pitchFamily="18" charset="0"/>
              </a:rPr>
              <a:t>rientra in quei tratti inclusivi che creano interconnessione, interdipendenza e </a:t>
            </a:r>
            <a:r>
              <a:rPr lang="it-IT" sz="8000" b="1" kern="100" dirty="0" err="1">
                <a:effectLst/>
                <a:latin typeface="+mj-lt"/>
                <a:ea typeface="Calibri" panose="020F0502020204030204" pitchFamily="34" charset="0"/>
                <a:cs typeface="Times New Roman" panose="02020603050405020304" pitchFamily="18" charset="0"/>
              </a:rPr>
              <a:t>prosocialità</a:t>
            </a:r>
            <a:r>
              <a:rPr lang="it-IT" sz="8000" b="1" kern="100" dirty="0">
                <a:effectLst/>
                <a:latin typeface="+mj-lt"/>
                <a:ea typeface="Calibri" panose="020F0502020204030204" pitchFamily="34" charset="0"/>
                <a:cs typeface="Times New Roman" panose="02020603050405020304" pitchFamily="18" charset="0"/>
              </a:rPr>
              <a:t>. </a:t>
            </a:r>
          </a:p>
          <a:p>
            <a:pPr marL="0" indent="0">
              <a:lnSpc>
                <a:spcPct val="107000"/>
              </a:lnSpc>
              <a:spcAft>
                <a:spcPts val="800"/>
              </a:spcAft>
              <a:buNone/>
            </a:pPr>
            <a:r>
              <a:rPr lang="it-IT" sz="8000" kern="100" dirty="0">
                <a:latin typeface="+mj-lt"/>
                <a:ea typeface="Calibri" panose="020F0502020204030204" pitchFamily="34" charset="0"/>
                <a:cs typeface="Times New Roman" panose="02020603050405020304" pitchFamily="18" charset="0"/>
              </a:rPr>
              <a:t>- r</a:t>
            </a:r>
            <a:r>
              <a:rPr lang="it-IT" sz="8000" kern="100" dirty="0">
                <a:effectLst/>
                <a:latin typeface="+mj-lt"/>
                <a:ea typeface="Calibri" panose="020F0502020204030204" pitchFamily="34" charset="0"/>
                <a:cs typeface="Times New Roman" panose="02020603050405020304" pitchFamily="18" charset="0"/>
              </a:rPr>
              <a:t>iduce </a:t>
            </a:r>
            <a:r>
              <a:rPr lang="it-IT" sz="8000" b="1" kern="100" dirty="0">
                <a:effectLst/>
                <a:latin typeface="+mj-lt"/>
                <a:ea typeface="Calibri" panose="020F0502020204030204" pitchFamily="34" charset="0"/>
                <a:cs typeface="Times New Roman" panose="02020603050405020304" pitchFamily="18" charset="0"/>
              </a:rPr>
              <a:t>il rischio di </a:t>
            </a:r>
            <a:r>
              <a:rPr lang="it-IT" sz="8000" b="1" kern="100" dirty="0" err="1">
                <a:effectLst/>
                <a:latin typeface="+mj-lt"/>
                <a:ea typeface="Calibri" panose="020F0502020204030204" pitchFamily="34" charset="0"/>
                <a:cs typeface="Times New Roman" panose="02020603050405020304" pitchFamily="18" charset="0"/>
              </a:rPr>
              <a:t>mortalita</a:t>
            </a:r>
            <a:r>
              <a:rPr lang="it-IT" sz="8000" b="1" kern="100" dirty="0">
                <a:effectLst/>
                <a:latin typeface="+mj-lt"/>
                <a:ea typeface="Calibri" panose="020F0502020204030204" pitchFamily="34" charset="0"/>
                <a:cs typeface="Times New Roman" panose="02020603050405020304" pitchFamily="18" charset="0"/>
              </a:rPr>
              <a:t>̀</a:t>
            </a:r>
            <a:r>
              <a:rPr lang="it-IT" sz="8000" kern="100" dirty="0">
                <a:effectLst/>
                <a:latin typeface="+mj-lt"/>
                <a:ea typeface="Calibri" panose="020F0502020204030204" pitchFamily="34" charset="0"/>
                <a:cs typeface="Times New Roman" panose="02020603050405020304" pitchFamily="18" charset="0"/>
              </a:rPr>
              <a:t> (fino al 60%),</a:t>
            </a:r>
          </a:p>
          <a:p>
            <a:pPr marL="0" indent="0">
              <a:lnSpc>
                <a:spcPct val="107000"/>
              </a:lnSpc>
              <a:spcAft>
                <a:spcPts val="800"/>
              </a:spcAft>
              <a:buNone/>
            </a:pPr>
            <a:r>
              <a:rPr lang="it-IT" sz="8000" kern="100" dirty="0">
                <a:latin typeface="+mj-lt"/>
                <a:ea typeface="Calibri" panose="020F0502020204030204" pitchFamily="34" charset="0"/>
                <a:cs typeface="Times New Roman" panose="02020603050405020304" pitchFamily="18" charset="0"/>
              </a:rPr>
              <a:t>- a</a:t>
            </a:r>
            <a:r>
              <a:rPr lang="it-IT" sz="8000" kern="100" dirty="0">
                <a:effectLst/>
                <a:latin typeface="+mj-lt"/>
                <a:ea typeface="Calibri" panose="020F0502020204030204" pitchFamily="34" charset="0"/>
                <a:cs typeface="Times New Roman" panose="02020603050405020304" pitchFamily="18" charset="0"/>
              </a:rPr>
              <a:t>umenta </a:t>
            </a:r>
            <a:r>
              <a:rPr lang="it-IT" sz="8000" b="1" kern="100" dirty="0">
                <a:effectLst/>
                <a:latin typeface="+mj-lt"/>
                <a:ea typeface="Calibri" panose="020F0502020204030204" pitchFamily="34" charset="0"/>
                <a:cs typeface="Times New Roman" panose="02020603050405020304" pitchFamily="18" charset="0"/>
              </a:rPr>
              <a:t>prospettiva e l’aspettativa di vita</a:t>
            </a:r>
            <a:r>
              <a:rPr lang="it-IT" sz="8000" kern="100" dirty="0">
                <a:effectLst/>
                <a:latin typeface="+mj-lt"/>
                <a:ea typeface="Calibri" panose="020F0502020204030204" pitchFamily="34" charset="0"/>
                <a:cs typeface="Times New Roman" panose="02020603050405020304" pitchFamily="18" charset="0"/>
              </a:rPr>
              <a:t> di un valore compreso tra il 22% e il 44%, </a:t>
            </a:r>
          </a:p>
          <a:p>
            <a:pPr lvl="0">
              <a:lnSpc>
                <a:spcPct val="107000"/>
              </a:lnSpc>
              <a:spcAft>
                <a:spcPts val="800"/>
              </a:spcAft>
              <a:buFontTx/>
              <a:buChar char="-"/>
              <a:tabLst>
                <a:tab pos="457200" algn="l"/>
              </a:tabLst>
            </a:pPr>
            <a:r>
              <a:rPr lang="it-IT" sz="8000" kern="100" dirty="0">
                <a:effectLst/>
                <a:latin typeface="+mj-lt"/>
                <a:ea typeface="Calibri" panose="020F0502020204030204" pitchFamily="34" charset="0"/>
                <a:cs typeface="Times New Roman" panose="02020603050405020304" pitchFamily="18" charset="0"/>
              </a:rPr>
              <a:t>riconnette al senso e al significato della vita, aumentando i </a:t>
            </a:r>
            <a:r>
              <a:rPr lang="it-IT" sz="8000" b="1" kern="100" dirty="0">
                <a:effectLst/>
                <a:latin typeface="+mj-lt"/>
                <a:ea typeface="Calibri" panose="020F0502020204030204" pitchFamily="34" charset="0"/>
                <a:cs typeface="Times New Roman" panose="02020603050405020304" pitchFamily="18" charset="0"/>
              </a:rPr>
              <a:t>livelli di  serenità </a:t>
            </a:r>
            <a:r>
              <a:rPr lang="it-IT" sz="8000" kern="100" dirty="0">
                <a:effectLst/>
                <a:latin typeface="+mj-lt"/>
                <a:ea typeface="Calibri" panose="020F0502020204030204" pitchFamily="34" charset="0"/>
                <a:cs typeface="Times New Roman" panose="02020603050405020304" pitchFamily="18" charset="0"/>
              </a:rPr>
              <a:t>a sua volta associata a un significativo miglioramento del funzionamento psicologico, sociale e del benessere fisico ed emotivo.</a:t>
            </a:r>
          </a:p>
          <a:p>
            <a:pPr marL="0" lvl="0" indent="0">
              <a:lnSpc>
                <a:spcPct val="107000"/>
              </a:lnSpc>
              <a:spcAft>
                <a:spcPts val="800"/>
              </a:spcAft>
              <a:buNone/>
              <a:tabLst>
                <a:tab pos="457200" algn="l"/>
              </a:tabLst>
            </a:pPr>
            <a:endParaRPr lang="it-IT" sz="8000" kern="100" dirty="0">
              <a:latin typeface="+mj-lt"/>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it-IT" sz="8000" b="1" kern="100" dirty="0">
                <a:effectLst/>
                <a:latin typeface="+mj-lt"/>
                <a:ea typeface="Calibri" panose="020F0502020204030204" pitchFamily="34" charset="0"/>
                <a:cs typeface="Times New Roman" panose="02020603050405020304" pitchFamily="18" charset="0"/>
              </a:rPr>
              <a:t>Come dimostrato dalla metanalisi pubblicata a dicembre 2020 e svolta considerando oltre 198.000 persone</a:t>
            </a:r>
            <a:r>
              <a:rPr lang="it-IT" sz="8000" kern="100" dirty="0">
                <a:effectLst/>
                <a:latin typeface="+mj-lt"/>
                <a:ea typeface="Calibri" panose="020F0502020204030204" pitchFamily="34" charset="0"/>
                <a:cs typeface="Times New Roman" panose="02020603050405020304" pitchFamily="18" charset="0"/>
              </a:rPr>
              <a:t>  (</a:t>
            </a:r>
            <a:r>
              <a:rPr lang="it-IT" sz="5600" kern="100" dirty="0" err="1">
                <a:effectLst/>
                <a:latin typeface="+mj-lt"/>
                <a:ea typeface="Calibri" panose="020F0502020204030204" pitchFamily="34" charset="0"/>
                <a:cs typeface="Times New Roman" panose="02020603050405020304" pitchFamily="18" charset="0"/>
              </a:rPr>
              <a:t>Hui</a:t>
            </a:r>
            <a:r>
              <a:rPr lang="it-IT" sz="5600" kern="100" dirty="0">
                <a:effectLst/>
                <a:latin typeface="+mj-lt"/>
                <a:ea typeface="Calibri" panose="020F0502020204030204" pitchFamily="34" charset="0"/>
                <a:cs typeface="Times New Roman" panose="02020603050405020304" pitchFamily="18" charset="0"/>
              </a:rPr>
              <a:t>, B.P.H., Ng, J.C.K., </a:t>
            </a:r>
            <a:r>
              <a:rPr lang="it-IT" sz="5600" kern="100" dirty="0" err="1">
                <a:effectLst/>
                <a:latin typeface="+mj-lt"/>
                <a:ea typeface="Calibri" panose="020F0502020204030204" pitchFamily="34" charset="0"/>
                <a:cs typeface="Times New Roman" panose="02020603050405020304" pitchFamily="18" charset="0"/>
              </a:rPr>
              <a:t>Berzaghi</a:t>
            </a:r>
            <a:r>
              <a:rPr lang="it-IT" sz="5600" kern="100" dirty="0">
                <a:effectLst/>
                <a:latin typeface="+mj-lt"/>
                <a:ea typeface="Calibri" panose="020F0502020204030204" pitchFamily="34" charset="0"/>
                <a:cs typeface="Times New Roman" panose="02020603050405020304" pitchFamily="18" charset="0"/>
              </a:rPr>
              <a:t>, E. et al., </a:t>
            </a:r>
            <a:r>
              <a:rPr lang="it-IT" sz="5600" i="1" kern="100" dirty="0" err="1">
                <a:effectLst/>
                <a:latin typeface="+mj-lt"/>
                <a:ea typeface="Calibri" panose="020F0502020204030204" pitchFamily="34" charset="0"/>
                <a:cs typeface="Times New Roman" panose="02020603050405020304" pitchFamily="18" charset="0"/>
              </a:rPr>
              <a:t>Rewards</a:t>
            </a:r>
            <a:r>
              <a:rPr lang="it-IT" sz="5600" i="1" kern="100" dirty="0">
                <a:effectLst/>
                <a:latin typeface="+mj-lt"/>
                <a:ea typeface="Calibri" panose="020F0502020204030204" pitchFamily="34" charset="0"/>
                <a:cs typeface="Times New Roman" panose="02020603050405020304" pitchFamily="18" charset="0"/>
              </a:rPr>
              <a:t> of </a:t>
            </a:r>
            <a:r>
              <a:rPr lang="it-IT" sz="5600" i="1" kern="100" dirty="0" err="1">
                <a:effectLst/>
                <a:latin typeface="+mj-lt"/>
                <a:ea typeface="Calibri" panose="020F0502020204030204" pitchFamily="34" charset="0"/>
                <a:cs typeface="Times New Roman" panose="02020603050405020304" pitchFamily="18" charset="0"/>
              </a:rPr>
              <a:t>Kindness</a:t>
            </a:r>
            <a:r>
              <a:rPr lang="it-IT" sz="5600" i="1" kern="100" dirty="0">
                <a:effectLst/>
                <a:latin typeface="+mj-lt"/>
                <a:ea typeface="Calibri" panose="020F0502020204030204" pitchFamily="34" charset="0"/>
                <a:cs typeface="Times New Roman" panose="02020603050405020304" pitchFamily="18" charset="0"/>
              </a:rPr>
              <a:t>? A Meta-Analysis of the Link </a:t>
            </a:r>
            <a:r>
              <a:rPr lang="it-IT" sz="5600" i="1" kern="100" dirty="0" err="1">
                <a:effectLst/>
                <a:latin typeface="+mj-lt"/>
                <a:ea typeface="Calibri" panose="020F0502020204030204" pitchFamily="34" charset="0"/>
                <a:cs typeface="Times New Roman" panose="02020603050405020304" pitchFamily="18" charset="0"/>
              </a:rPr>
              <a:t>Between</a:t>
            </a:r>
            <a:r>
              <a:rPr lang="it-IT" sz="5600" i="1" kern="100" dirty="0">
                <a:effectLst/>
                <a:latin typeface="+mj-lt"/>
                <a:ea typeface="Calibri" panose="020F0502020204030204" pitchFamily="34" charset="0"/>
                <a:cs typeface="Times New Roman" panose="02020603050405020304" pitchFamily="18" charset="0"/>
              </a:rPr>
              <a:t> </a:t>
            </a:r>
            <a:r>
              <a:rPr lang="it-IT" sz="5600" i="1" kern="100" dirty="0" err="1">
                <a:effectLst/>
                <a:latin typeface="+mj-lt"/>
                <a:ea typeface="Calibri" panose="020F0502020204030204" pitchFamily="34" charset="0"/>
                <a:cs typeface="Times New Roman" panose="02020603050405020304" pitchFamily="18" charset="0"/>
              </a:rPr>
              <a:t>Prosociality</a:t>
            </a:r>
            <a:r>
              <a:rPr lang="it-IT" sz="5600" i="1" kern="100" dirty="0">
                <a:effectLst/>
                <a:latin typeface="+mj-lt"/>
                <a:ea typeface="Calibri" panose="020F0502020204030204" pitchFamily="34" charset="0"/>
                <a:cs typeface="Times New Roman" panose="02020603050405020304" pitchFamily="18" charset="0"/>
              </a:rPr>
              <a:t> and </a:t>
            </a:r>
            <a:r>
              <a:rPr lang="it-IT" sz="5600" i="1" kern="100" dirty="0" err="1">
                <a:effectLst/>
                <a:latin typeface="+mj-lt"/>
                <a:ea typeface="Calibri" panose="020F0502020204030204" pitchFamily="34" charset="0"/>
                <a:cs typeface="Times New Roman" panose="02020603050405020304" pitchFamily="18" charset="0"/>
              </a:rPr>
              <a:t>Well-Being</a:t>
            </a:r>
            <a:r>
              <a:rPr lang="it-IT" sz="5600" kern="100" dirty="0">
                <a:effectLst/>
                <a:latin typeface="+mj-lt"/>
                <a:ea typeface="Calibri" panose="020F0502020204030204" pitchFamily="34" charset="0"/>
                <a:cs typeface="Times New Roman" panose="02020603050405020304" pitchFamily="18" charset="0"/>
              </a:rPr>
              <a:t>, </a:t>
            </a:r>
            <a:r>
              <a:rPr lang="it-IT" sz="5600" kern="100" dirty="0" err="1">
                <a:effectLst/>
                <a:latin typeface="+mj-lt"/>
                <a:ea typeface="Calibri" panose="020F0502020204030204" pitchFamily="34" charset="0"/>
                <a:cs typeface="Times New Roman" panose="02020603050405020304" pitchFamily="18" charset="0"/>
              </a:rPr>
              <a:t>in“Psychological</a:t>
            </a:r>
            <a:r>
              <a:rPr lang="it-IT" sz="5600" kern="100" dirty="0">
                <a:effectLst/>
                <a:latin typeface="+mj-lt"/>
                <a:ea typeface="Calibri" panose="020F0502020204030204" pitchFamily="34" charset="0"/>
                <a:cs typeface="Times New Roman" panose="02020603050405020304" pitchFamily="18" charset="0"/>
              </a:rPr>
              <a:t> Bulletin”,10.1037/bul0000298). </a:t>
            </a:r>
          </a:p>
          <a:p>
            <a:endParaRPr lang="it-IT" dirty="0"/>
          </a:p>
        </p:txBody>
      </p:sp>
      <p:pic>
        <p:nvPicPr>
          <p:cNvPr id="4098" name="Picture 2" descr="Giornata mondiale della gentilezza -">
            <a:extLst>
              <a:ext uri="{FF2B5EF4-FFF2-40B4-BE49-F238E27FC236}">
                <a16:creationId xmlns:a16="http://schemas.microsoft.com/office/drawing/2014/main" id="{51850C0E-F804-CEB6-93A6-9A664AF443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849" y="229728"/>
            <a:ext cx="2333625"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505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87F103-7F3B-3C93-EB4B-897CB67CA4ED}"/>
              </a:ext>
            </a:extLst>
          </p:cNvPr>
          <p:cNvSpPr>
            <a:spLocks noGrp="1"/>
          </p:cNvSpPr>
          <p:nvPr>
            <p:ph type="title"/>
          </p:nvPr>
        </p:nvSpPr>
        <p:spPr/>
        <p:txBody>
          <a:bodyPr>
            <a:normAutofit fontScale="90000"/>
          </a:bodyPr>
          <a:lstStyle/>
          <a:p>
            <a:r>
              <a:rPr lang="it-IT" dirty="0"/>
              <a:t>Risultati di altri studi sulla gentilezza</a:t>
            </a:r>
          </a:p>
        </p:txBody>
      </p:sp>
      <p:sp>
        <p:nvSpPr>
          <p:cNvPr id="3" name="Segnaposto contenuto 2">
            <a:extLst>
              <a:ext uri="{FF2B5EF4-FFF2-40B4-BE49-F238E27FC236}">
                <a16:creationId xmlns:a16="http://schemas.microsoft.com/office/drawing/2014/main" id="{FB1941D5-83C6-3BC0-211A-FE55928885C5}"/>
              </a:ext>
            </a:extLst>
          </p:cNvPr>
          <p:cNvSpPr>
            <a:spLocks noGrp="1"/>
          </p:cNvSpPr>
          <p:nvPr>
            <p:ph idx="1"/>
          </p:nvPr>
        </p:nvSpPr>
        <p:spPr>
          <a:xfrm>
            <a:off x="1066800" y="2103120"/>
            <a:ext cx="7439891" cy="3931920"/>
          </a:xfrm>
        </p:spPr>
        <p:txBody>
          <a:bodyPr>
            <a:normAutofit fontScale="92500" lnSpcReduction="10000"/>
          </a:bodyPr>
          <a:lstStyle/>
          <a:p>
            <a:pPr>
              <a:lnSpc>
                <a:spcPct val="107000"/>
              </a:lnSpc>
              <a:spcAft>
                <a:spcPts val="1800"/>
              </a:spcAft>
            </a:pPr>
            <a:r>
              <a:rPr lang="it-IT" sz="1800" kern="0" dirty="0">
                <a:effectLst/>
                <a:latin typeface="+mj-lt"/>
                <a:ea typeface="Times New Roman" panose="02020603050405020304" pitchFamily="18" charset="0"/>
                <a:cs typeface="Times New Roman" panose="02020603050405020304" pitchFamily="18" charset="0"/>
              </a:rPr>
              <a:t>I ricercatori dell’Università di Oxford hanno recentemente scoperto che possiamo </a:t>
            </a:r>
            <a:r>
              <a:rPr lang="it-IT" sz="1800" b="1" kern="0" dirty="0">
                <a:effectLst/>
                <a:latin typeface="+mj-lt"/>
                <a:ea typeface="Times New Roman" panose="02020603050405020304" pitchFamily="18" charset="0"/>
                <a:cs typeface="Times New Roman" panose="02020603050405020304" pitchFamily="18" charset="0"/>
              </a:rPr>
              <a:t>aumentare i nostri livelli di felicità</a:t>
            </a:r>
            <a:r>
              <a:rPr lang="it-IT" sz="1800" kern="0" dirty="0">
                <a:effectLst/>
                <a:latin typeface="+mj-lt"/>
                <a:ea typeface="Times New Roman" panose="02020603050405020304" pitchFamily="18" charset="0"/>
                <a:cs typeface="Times New Roman" panose="02020603050405020304" pitchFamily="18" charset="0"/>
              </a:rPr>
              <a:t> quando siamo gentili, sia verso le persone con cui abbiamo </a:t>
            </a:r>
            <a:r>
              <a:rPr lang="it-IT" sz="1800" b="1" kern="0" dirty="0">
                <a:effectLst/>
                <a:latin typeface="+mj-lt"/>
                <a:ea typeface="Times New Roman" panose="02020603050405020304" pitchFamily="18" charset="0"/>
                <a:cs typeface="Times New Roman" panose="02020603050405020304" pitchFamily="18" charset="0"/>
              </a:rPr>
              <a:t>legami stretti</a:t>
            </a:r>
            <a:r>
              <a:rPr lang="it-IT" sz="1800" kern="0" dirty="0">
                <a:effectLst/>
                <a:latin typeface="+mj-lt"/>
                <a:ea typeface="Times New Roman" panose="02020603050405020304" pitchFamily="18" charset="0"/>
                <a:cs typeface="Times New Roman" panose="02020603050405020304" pitchFamily="18" charset="0"/>
              </a:rPr>
              <a:t>, sia verso le persone con cui i nostri legami </a:t>
            </a:r>
            <a:r>
              <a:rPr lang="it-IT" sz="1800" b="1" kern="0" dirty="0">
                <a:effectLst/>
                <a:latin typeface="+mj-lt"/>
                <a:ea typeface="Times New Roman" panose="02020603050405020304" pitchFamily="18" charset="0"/>
                <a:cs typeface="Times New Roman" panose="02020603050405020304" pitchFamily="18" charset="0"/>
              </a:rPr>
              <a:t>sono deboli</a:t>
            </a:r>
            <a:endParaRPr lang="it-IT" sz="1800" kern="0" dirty="0">
              <a:effectLst/>
              <a:latin typeface="+mj-lt"/>
              <a:ea typeface="Times New Roman" panose="02020603050405020304" pitchFamily="18" charset="0"/>
              <a:cs typeface="Times New Roman" panose="02020603050405020304" pitchFamily="18" charset="0"/>
            </a:endParaRPr>
          </a:p>
          <a:p>
            <a:pPr>
              <a:lnSpc>
                <a:spcPct val="107000"/>
              </a:lnSpc>
              <a:spcAft>
                <a:spcPts val="1800"/>
              </a:spcAft>
            </a:pPr>
            <a:r>
              <a:rPr lang="it-IT" sz="1800" kern="0" dirty="0">
                <a:effectLst/>
                <a:latin typeface="+mj-lt"/>
                <a:ea typeface="Times New Roman" panose="02020603050405020304" pitchFamily="18" charset="0"/>
                <a:cs typeface="Times New Roman" panose="02020603050405020304" pitchFamily="18" charset="0"/>
              </a:rPr>
              <a:t>Anche </a:t>
            </a:r>
            <a:r>
              <a:rPr lang="it-IT" sz="1800" b="1" kern="0" dirty="0">
                <a:effectLst/>
                <a:latin typeface="+mj-lt"/>
                <a:ea typeface="Times New Roman" panose="02020603050405020304" pitchFamily="18" charset="0"/>
                <a:cs typeface="Times New Roman" panose="02020603050405020304" pitchFamily="18" charset="0"/>
              </a:rPr>
              <a:t>osservare gli altri </a:t>
            </a:r>
            <a:r>
              <a:rPr lang="it-IT" sz="1800" kern="0" dirty="0">
                <a:effectLst/>
                <a:latin typeface="+mj-lt"/>
                <a:ea typeface="Times New Roman" panose="02020603050405020304" pitchFamily="18" charset="0"/>
                <a:cs typeface="Times New Roman" panose="02020603050405020304" pitchFamily="18" charset="0"/>
              </a:rPr>
              <a:t>compiere atti gentili e, soprattutto, essere gentili con noi stessi, può renderci più felici.</a:t>
            </a:r>
            <a:endParaRPr lang="it-IT" sz="1800" kern="100" dirty="0">
              <a:effectLst/>
              <a:latin typeface="+mj-lt"/>
              <a:ea typeface="Calibri" panose="020F0502020204030204" pitchFamily="34" charset="0"/>
              <a:cs typeface="Times New Roman" panose="02020603050405020304" pitchFamily="18" charset="0"/>
            </a:endParaRPr>
          </a:p>
          <a:p>
            <a:pPr>
              <a:lnSpc>
                <a:spcPct val="107000"/>
              </a:lnSpc>
              <a:spcAft>
                <a:spcPts val="1800"/>
              </a:spcAft>
            </a:pPr>
            <a:r>
              <a:rPr lang="it-IT" sz="1800" kern="0" dirty="0">
                <a:effectLst/>
                <a:latin typeface="+mj-lt"/>
                <a:ea typeface="Times New Roman" panose="02020603050405020304" pitchFamily="18" charset="0"/>
                <a:cs typeface="Times New Roman" panose="02020603050405020304" pitchFamily="18" charset="0"/>
              </a:rPr>
              <a:t>Le persone inoltre </a:t>
            </a:r>
            <a:r>
              <a:rPr lang="it-IT" sz="1800" b="1" kern="0" dirty="0">
                <a:effectLst/>
                <a:latin typeface="+mj-lt"/>
                <a:ea typeface="Times New Roman" panose="02020603050405020304" pitchFamily="18" charset="0"/>
                <a:cs typeface="Times New Roman" panose="02020603050405020304" pitchFamily="18" charset="0"/>
              </a:rPr>
              <a:t>trarrebbero maggiori benefici dal comportamento gentile, quando scelgono di essere gentili, </a:t>
            </a:r>
            <a:r>
              <a:rPr lang="it-IT" sz="1800" kern="0" dirty="0">
                <a:effectLst/>
                <a:latin typeface="+mj-lt"/>
                <a:ea typeface="Times New Roman" panose="02020603050405020304" pitchFamily="18" charset="0"/>
                <a:cs typeface="Times New Roman" panose="02020603050405020304" pitchFamily="18" charset="0"/>
              </a:rPr>
              <a:t>piuttosto che quando si sentono obbligate a farlo, e quando sentono che le loro azioni hanno avuto un impatto positivo sull’altro (</a:t>
            </a:r>
            <a:r>
              <a:rPr lang="it-IT" sz="1800" kern="0" dirty="0" err="1">
                <a:effectLst/>
                <a:latin typeface="+mj-lt"/>
                <a:ea typeface="Times New Roman" panose="02020603050405020304" pitchFamily="18" charset="0"/>
                <a:cs typeface="Times New Roman" panose="02020603050405020304" pitchFamily="18" charset="0"/>
              </a:rPr>
              <a:t>Aknin</a:t>
            </a:r>
            <a:r>
              <a:rPr lang="it-IT" sz="1800" kern="0" dirty="0">
                <a:effectLst/>
                <a:latin typeface="+mj-lt"/>
                <a:ea typeface="Times New Roman" panose="02020603050405020304" pitchFamily="18" charset="0"/>
                <a:cs typeface="Times New Roman" panose="02020603050405020304" pitchFamily="18" charset="0"/>
              </a:rPr>
              <a:t> et al., 2013).</a:t>
            </a:r>
            <a:endParaRPr lang="it-IT" sz="1800" kern="100" dirty="0">
              <a:effectLst/>
              <a:latin typeface="+mj-lt"/>
              <a:ea typeface="Calibri" panose="020F0502020204030204" pitchFamily="34" charset="0"/>
              <a:cs typeface="Times New Roman" panose="02020603050405020304" pitchFamily="18" charset="0"/>
            </a:endParaRPr>
          </a:p>
          <a:p>
            <a:endParaRPr lang="it-IT" dirty="0"/>
          </a:p>
        </p:txBody>
      </p:sp>
      <p:pic>
        <p:nvPicPr>
          <p:cNvPr id="5122" name="Picture 2" descr="Foto Gentilezza, Immagini e Vettoriali">
            <a:extLst>
              <a:ext uri="{FF2B5EF4-FFF2-40B4-BE49-F238E27FC236}">
                <a16:creationId xmlns:a16="http://schemas.microsoft.com/office/drawing/2014/main" id="{E182698F-7ABB-49AC-9C63-33E1763F8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9797" y="21031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6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9C5B9-F97F-0356-B951-500B7C5FD8A4}"/>
              </a:ext>
            </a:extLst>
          </p:cNvPr>
          <p:cNvSpPr>
            <a:spLocks noGrp="1"/>
          </p:cNvSpPr>
          <p:nvPr>
            <p:ph type="title"/>
          </p:nvPr>
        </p:nvSpPr>
        <p:spPr/>
        <p:txBody>
          <a:bodyPr>
            <a:normAutofit/>
          </a:bodyPr>
          <a:lstStyle/>
          <a:p>
            <a:r>
              <a:rPr lang="it-IT" sz="3200" dirty="0">
                <a:solidFill>
                  <a:srgbClr val="333333"/>
                </a:solidFill>
              </a:rPr>
              <a:t>E’</a:t>
            </a:r>
            <a:r>
              <a:rPr lang="it-IT" sz="3200" b="0" i="0" dirty="0">
                <a:solidFill>
                  <a:srgbClr val="333333"/>
                </a:solidFill>
                <a:effectLst/>
              </a:rPr>
              <a:t> importante essere gentili?</a:t>
            </a:r>
            <a:br>
              <a:rPr lang="it-IT" sz="3200" b="0" i="0" dirty="0">
                <a:solidFill>
                  <a:srgbClr val="333333"/>
                </a:solidFill>
                <a:effectLst/>
              </a:rPr>
            </a:br>
            <a:endParaRPr lang="it-IT" sz="3200" dirty="0"/>
          </a:p>
        </p:txBody>
      </p:sp>
      <p:sp>
        <p:nvSpPr>
          <p:cNvPr id="3" name="Segnaposto contenuto 2">
            <a:extLst>
              <a:ext uri="{FF2B5EF4-FFF2-40B4-BE49-F238E27FC236}">
                <a16:creationId xmlns:a16="http://schemas.microsoft.com/office/drawing/2014/main" id="{B7D47BDA-01E9-729B-761D-4F111C8003B4}"/>
              </a:ext>
            </a:extLst>
          </p:cNvPr>
          <p:cNvSpPr>
            <a:spLocks noGrp="1"/>
          </p:cNvSpPr>
          <p:nvPr>
            <p:ph idx="1"/>
          </p:nvPr>
        </p:nvSpPr>
        <p:spPr/>
        <p:txBody>
          <a:bodyPr/>
          <a:lstStyle/>
          <a:p>
            <a:pPr algn="l"/>
            <a:r>
              <a:rPr lang="it-IT" sz="2000" b="1" dirty="0">
                <a:solidFill>
                  <a:srgbClr val="333333"/>
                </a:solidFill>
                <a:latin typeface="+mj-lt"/>
              </a:rPr>
              <a:t>P</a:t>
            </a:r>
            <a:r>
              <a:rPr lang="it-IT" sz="2000" b="1" i="0" dirty="0">
                <a:solidFill>
                  <a:srgbClr val="333333"/>
                </a:solidFill>
                <a:effectLst/>
                <a:latin typeface="+mj-lt"/>
              </a:rPr>
              <a:t>erché ci fa bene</a:t>
            </a:r>
            <a:r>
              <a:rPr lang="it-IT" sz="2000" b="0" i="0" dirty="0">
                <a:solidFill>
                  <a:srgbClr val="333333"/>
                </a:solidFill>
                <a:effectLst/>
                <a:latin typeface="+mj-lt"/>
              </a:rPr>
              <a:t>, indipendente da età, sesso, provenienza geografica, etc. </a:t>
            </a:r>
          </a:p>
          <a:p>
            <a:pPr algn="l"/>
            <a:r>
              <a:rPr lang="it-IT" sz="2000" b="0" i="0" dirty="0">
                <a:solidFill>
                  <a:srgbClr val="333333"/>
                </a:solidFill>
                <a:effectLst/>
                <a:latin typeface="+mj-lt"/>
              </a:rPr>
              <a:t>La specie umana, ricordiamo, discende da una lunga stirpe di primati sociali, che vivono in gruppo da milioni di anni. La selezione naturale ha dunque favorito un’ampia gamma di meccanismi psicologici che hanno permesso agli esseri umani di trarre </a:t>
            </a:r>
            <a:r>
              <a:rPr lang="it-IT" sz="2000" b="1" i="0" dirty="0">
                <a:solidFill>
                  <a:srgbClr val="333333"/>
                </a:solidFill>
                <a:effectLst/>
                <a:latin typeface="+mj-lt"/>
              </a:rPr>
              <a:t>vantaggio dalle interazioni cooperative</a:t>
            </a:r>
            <a:r>
              <a:rPr lang="it-IT" sz="2000" b="0" i="0" dirty="0">
                <a:solidFill>
                  <a:srgbClr val="333333"/>
                </a:solidFill>
                <a:effectLst/>
                <a:latin typeface="+mj-lt"/>
              </a:rPr>
              <a:t>.</a:t>
            </a:r>
          </a:p>
          <a:p>
            <a:pPr algn="l"/>
            <a:r>
              <a:rPr lang="it-IT" sz="2000" b="0" i="0" dirty="0">
                <a:solidFill>
                  <a:srgbClr val="333333"/>
                </a:solidFill>
                <a:effectLst/>
                <a:latin typeface="+mj-lt"/>
              </a:rPr>
              <a:t>Salutare, sorridere, essere predisposti al dialogo, porsi in modo educato sono azioni che ci fanno apparire gentili agli occhi degli altri. </a:t>
            </a:r>
            <a:r>
              <a:rPr lang="it-IT" sz="2000" b="1" i="0" dirty="0">
                <a:solidFill>
                  <a:srgbClr val="333333"/>
                </a:solidFill>
                <a:effectLst/>
                <a:latin typeface="+mj-lt"/>
              </a:rPr>
              <a:t>La gentilezza crea connessione, empatia, rasserena e accoglie, ci fa sentire capiti</a:t>
            </a:r>
            <a:r>
              <a:rPr lang="it-IT" sz="2000" b="0" i="0" dirty="0">
                <a:solidFill>
                  <a:srgbClr val="333333"/>
                </a:solidFill>
                <a:effectLst/>
                <a:latin typeface="+mj-lt"/>
              </a:rPr>
              <a:t>. </a:t>
            </a:r>
          </a:p>
          <a:p>
            <a:pPr algn="l"/>
            <a:r>
              <a:rPr lang="it-IT" sz="2000" b="0" i="0" dirty="0">
                <a:solidFill>
                  <a:srgbClr val="333333"/>
                </a:solidFill>
                <a:effectLst/>
                <a:latin typeface="+mj-lt"/>
              </a:rPr>
              <a:t>Non vi è un ambito ristretto nel quale essere gentili: sconfinare in questo senso è auspicabile </a:t>
            </a:r>
            <a:r>
              <a:rPr lang="it-IT" sz="2000" b="1" i="0" dirty="0">
                <a:solidFill>
                  <a:srgbClr val="333333"/>
                </a:solidFill>
                <a:effectLst/>
                <a:latin typeface="+mj-lt"/>
              </a:rPr>
              <a:t>perché bendispone l’altro</a:t>
            </a:r>
            <a:r>
              <a:rPr lang="it-IT" sz="2000" b="0" i="0" dirty="0">
                <a:solidFill>
                  <a:srgbClr val="333333"/>
                </a:solidFill>
                <a:effectLst/>
                <a:latin typeface="+mj-lt"/>
              </a:rPr>
              <a:t>, in qualsiasi ambito relazionale, amicale, familiare o lavorativo.  </a:t>
            </a:r>
          </a:p>
          <a:p>
            <a:endParaRPr lang="it-IT" dirty="0"/>
          </a:p>
        </p:txBody>
      </p:sp>
    </p:spTree>
    <p:extLst>
      <p:ext uri="{BB962C8B-B14F-4D97-AF65-F5344CB8AC3E}">
        <p14:creationId xmlns:p14="http://schemas.microsoft.com/office/powerpoint/2010/main" val="147487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2A6AF-A293-9B5C-BB4E-6ADB521DD215}"/>
              </a:ext>
            </a:extLst>
          </p:cNvPr>
          <p:cNvSpPr>
            <a:spLocks noGrp="1"/>
          </p:cNvSpPr>
          <p:nvPr>
            <p:ph type="title"/>
          </p:nvPr>
        </p:nvSpPr>
        <p:spPr/>
        <p:txBody>
          <a:bodyPr>
            <a:normAutofit/>
          </a:bodyPr>
          <a:lstStyle/>
          <a:p>
            <a:r>
              <a:rPr lang="it-IT" sz="3200" dirty="0"/>
              <a:t>E’ possibile educare alla gentilezza?</a:t>
            </a:r>
          </a:p>
        </p:txBody>
      </p:sp>
      <p:sp>
        <p:nvSpPr>
          <p:cNvPr id="3" name="Segnaposto contenuto 2">
            <a:extLst>
              <a:ext uri="{FF2B5EF4-FFF2-40B4-BE49-F238E27FC236}">
                <a16:creationId xmlns:a16="http://schemas.microsoft.com/office/drawing/2014/main" id="{5E73DCD6-3DC6-B91D-EC24-030E8731464C}"/>
              </a:ext>
            </a:extLst>
          </p:cNvPr>
          <p:cNvSpPr>
            <a:spLocks noGrp="1"/>
          </p:cNvSpPr>
          <p:nvPr>
            <p:ph idx="1"/>
          </p:nvPr>
        </p:nvSpPr>
        <p:spPr/>
        <p:txBody>
          <a:bodyPr/>
          <a:lstStyle/>
          <a:p>
            <a:pPr>
              <a:lnSpc>
                <a:spcPct val="150000"/>
              </a:lnSpc>
              <a:spcAft>
                <a:spcPts val="800"/>
              </a:spcAft>
            </a:pPr>
            <a:r>
              <a:rPr lang="it-IT" sz="1800" kern="0" dirty="0">
                <a:effectLst/>
                <a:ea typeface="Times New Roman" panose="02020603050405020304" pitchFamily="18" charset="0"/>
                <a:cs typeface="Times New Roman" panose="02020603050405020304" pitchFamily="18" charset="0"/>
              </a:rPr>
              <a:t>Certamente è un compito e una sfida complessa educare alla gentilezza , ma non impossibile. </a:t>
            </a:r>
          </a:p>
          <a:p>
            <a:pPr marL="0" indent="0">
              <a:lnSpc>
                <a:spcPct val="150000"/>
              </a:lnSpc>
              <a:spcAft>
                <a:spcPts val="800"/>
              </a:spcAft>
              <a:buNone/>
            </a:pPr>
            <a:endParaRPr lang="it-IT" sz="1800" kern="0" dirty="0">
              <a:effectLst/>
              <a:ea typeface="Times New Roman" panose="02020603050405020304" pitchFamily="18" charset="0"/>
              <a:cs typeface="Times New Roman" panose="02020603050405020304" pitchFamily="18" charset="0"/>
            </a:endParaRPr>
          </a:p>
          <a:p>
            <a:pPr marL="0" indent="0">
              <a:lnSpc>
                <a:spcPct val="150000"/>
              </a:lnSpc>
              <a:spcAft>
                <a:spcPts val="800"/>
              </a:spcAft>
              <a:buNone/>
            </a:pPr>
            <a:r>
              <a:rPr lang="it-IT" sz="1800" kern="0" dirty="0">
                <a:effectLst/>
                <a:ea typeface="Times New Roman" panose="02020603050405020304" pitchFamily="18" charset="0"/>
                <a:cs typeface="Times New Roman" panose="02020603050405020304" pitchFamily="18" charset="0"/>
              </a:rPr>
              <a:t>Seneca scriveva, che </a:t>
            </a:r>
          </a:p>
          <a:p>
            <a:pPr marL="0" indent="0" algn="ctr">
              <a:lnSpc>
                <a:spcPct val="150000"/>
              </a:lnSpc>
              <a:spcAft>
                <a:spcPts val="800"/>
              </a:spcAft>
              <a:buNone/>
            </a:pPr>
            <a:r>
              <a:rPr lang="it-IT" sz="1800" i="1" kern="0" dirty="0">
                <a:effectLst/>
                <a:ea typeface="Times New Roman" panose="02020603050405020304" pitchFamily="18" charset="0"/>
                <a:cs typeface="Times New Roman" panose="02020603050405020304" pitchFamily="18" charset="0"/>
              </a:rPr>
              <a:t>“Ovunque ci sia un essere umano, vi è la possibilità per una gentilezza”.</a:t>
            </a:r>
            <a:endParaRPr lang="it-IT" sz="1800" i="1" kern="100" dirty="0">
              <a:effectLst/>
              <a:ea typeface="Calibri" panose="020F0502020204030204" pitchFamily="34" charset="0"/>
              <a:cs typeface="Times New Roman" panose="02020603050405020304" pitchFamily="18" charset="0"/>
            </a:endParaRPr>
          </a:p>
          <a:p>
            <a:pPr>
              <a:lnSpc>
                <a:spcPct val="150000"/>
              </a:lnSpc>
              <a:spcAft>
                <a:spcPts val="800"/>
              </a:spcAft>
            </a:pPr>
            <a:endParaRPr lang="it-IT" sz="1800" kern="0" dirty="0">
              <a:effectLst/>
              <a:latin typeface="+mj-lt"/>
              <a:ea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211163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842F6-D912-1389-815E-D56F6D44D61A}"/>
              </a:ext>
            </a:extLst>
          </p:cNvPr>
          <p:cNvSpPr>
            <a:spLocks noGrp="1"/>
          </p:cNvSpPr>
          <p:nvPr>
            <p:ph type="title"/>
          </p:nvPr>
        </p:nvSpPr>
        <p:spPr/>
        <p:txBody>
          <a:bodyPr>
            <a:normAutofit/>
          </a:bodyPr>
          <a:lstStyle/>
          <a:p>
            <a:r>
              <a:rPr lang="it-IT" sz="2400" dirty="0"/>
              <a:t>E’ possibile educare i nostri bambini e ragazzi alla gentilezza? </a:t>
            </a:r>
          </a:p>
        </p:txBody>
      </p:sp>
      <p:sp>
        <p:nvSpPr>
          <p:cNvPr id="3" name="Segnaposto contenuto 2">
            <a:extLst>
              <a:ext uri="{FF2B5EF4-FFF2-40B4-BE49-F238E27FC236}">
                <a16:creationId xmlns:a16="http://schemas.microsoft.com/office/drawing/2014/main" id="{A8C5729B-2150-0257-B961-A68DB3D074AB}"/>
              </a:ext>
            </a:extLst>
          </p:cNvPr>
          <p:cNvSpPr>
            <a:spLocks noGrp="1"/>
          </p:cNvSpPr>
          <p:nvPr>
            <p:ph idx="1"/>
          </p:nvPr>
        </p:nvSpPr>
        <p:spPr/>
        <p:txBody>
          <a:bodyPr/>
          <a:lstStyle/>
          <a:p>
            <a:r>
              <a:rPr lang="it-IT" sz="2000" dirty="0"/>
              <a:t>Teoria di </a:t>
            </a:r>
            <a:r>
              <a:rPr lang="it-IT" sz="2000" b="1" kern="0" dirty="0">
                <a:effectLst/>
                <a:ea typeface="Times New Roman" panose="02020603050405020304" pitchFamily="18" charset="0"/>
                <a:cs typeface="Times New Roman" panose="02020603050405020304" pitchFamily="18" charset="0"/>
              </a:rPr>
              <a:t>Albert Bandura</a:t>
            </a:r>
            <a:r>
              <a:rPr lang="it-IT" sz="2000" kern="0" dirty="0">
                <a:effectLst/>
                <a:ea typeface="Times New Roman" panose="02020603050405020304" pitchFamily="18" charset="0"/>
                <a:cs typeface="Times New Roman" panose="02020603050405020304" pitchFamily="18" charset="0"/>
              </a:rPr>
              <a:t> che si potrebbe riassumere nel motto </a:t>
            </a:r>
          </a:p>
          <a:p>
            <a:pPr marL="0" indent="0" algn="ctr">
              <a:buNone/>
            </a:pPr>
            <a:r>
              <a:rPr lang="it-IT" sz="2000" kern="0" dirty="0">
                <a:effectLst/>
                <a:ea typeface="Times New Roman" panose="02020603050405020304" pitchFamily="18" charset="0"/>
                <a:cs typeface="Times New Roman" panose="02020603050405020304" pitchFamily="18" charset="0"/>
              </a:rPr>
              <a:t>“</a:t>
            </a:r>
            <a:r>
              <a:rPr lang="it-IT" sz="2000" i="1" kern="0" dirty="0">
                <a:ea typeface="Times New Roman" panose="02020603050405020304" pitchFamily="18" charset="0"/>
                <a:cs typeface="Times New Roman" panose="02020603050405020304" pitchFamily="18" charset="0"/>
              </a:rPr>
              <a:t>S</a:t>
            </a:r>
            <a:r>
              <a:rPr lang="it-IT" sz="2000" i="1" kern="0" dirty="0">
                <a:effectLst/>
                <a:ea typeface="Times New Roman" panose="02020603050405020304" pitchFamily="18" charset="0"/>
                <a:cs typeface="Times New Roman" panose="02020603050405020304" pitchFamily="18" charset="0"/>
              </a:rPr>
              <a:t>e vuoi educare un bambino ad essere gentile, sii gentile tu stesso”.</a:t>
            </a:r>
          </a:p>
          <a:p>
            <a:pPr marL="0" indent="0" algn="ctr">
              <a:buNone/>
            </a:pPr>
            <a:endParaRPr lang="it-IT" sz="2000" i="1" kern="0" dirty="0">
              <a:effectLst/>
              <a:ea typeface="Times New Roman" panose="02020603050405020304" pitchFamily="18" charset="0"/>
              <a:cs typeface="Times New Roman" panose="02020603050405020304" pitchFamily="18" charset="0"/>
            </a:endParaRPr>
          </a:p>
          <a:p>
            <a:pPr marL="0" indent="0">
              <a:buNone/>
            </a:pPr>
            <a:r>
              <a:rPr lang="it-IT" sz="2000" kern="0" dirty="0">
                <a:effectLst/>
                <a:ea typeface="Calibri" panose="020F0502020204030204" pitchFamily="34" charset="0"/>
                <a:cs typeface="Times New Roman" panose="02020603050405020304" pitchFamily="18" charset="0"/>
              </a:rPr>
              <a:t>L’apprendimento avviene:</a:t>
            </a:r>
          </a:p>
          <a:p>
            <a:r>
              <a:rPr lang="it-IT" sz="2000" kern="0" dirty="0">
                <a:ea typeface="Calibri" panose="020F0502020204030204" pitchFamily="34" charset="0"/>
                <a:cs typeface="Times New Roman" panose="02020603050405020304" pitchFamily="18" charset="0"/>
              </a:rPr>
              <a:t>- per contatto diretto  con determinate situazioni specifiche (</a:t>
            </a:r>
            <a:r>
              <a:rPr lang="it-IT" sz="2000" b="1" kern="0" dirty="0">
                <a:ea typeface="Calibri" panose="020F0502020204030204" pitchFamily="34" charset="0"/>
                <a:cs typeface="Times New Roman" panose="02020603050405020304" pitchFamily="18" charset="0"/>
              </a:rPr>
              <a:t>modellamento</a:t>
            </a:r>
            <a:r>
              <a:rPr lang="it-IT" sz="2000" kern="0" dirty="0">
                <a:ea typeface="Calibri" panose="020F0502020204030204" pitchFamily="34" charset="0"/>
                <a:cs typeface="Times New Roman" panose="02020603050405020304" pitchFamily="18" charset="0"/>
              </a:rPr>
              <a:t>)</a:t>
            </a:r>
          </a:p>
          <a:p>
            <a:r>
              <a:rPr lang="it-IT" sz="2000" kern="0" dirty="0">
                <a:effectLst/>
                <a:ea typeface="Calibri" panose="020F0502020204030204" pitchFamily="34" charset="0"/>
                <a:cs typeface="Times New Roman" panose="02020603050405020304" pitchFamily="18" charset="0"/>
              </a:rPr>
              <a:t>- attraverso esperienze indirette, sviluppate tramite l’osservazione e la successiva </a:t>
            </a:r>
            <a:r>
              <a:rPr lang="it-IT" sz="2000" b="1" kern="0" dirty="0">
                <a:effectLst/>
                <a:ea typeface="Calibri" panose="020F0502020204030204" pitchFamily="34" charset="0"/>
                <a:cs typeface="Times New Roman" panose="02020603050405020304" pitchFamily="18" charset="0"/>
              </a:rPr>
              <a:t>imitazione</a:t>
            </a:r>
            <a:r>
              <a:rPr lang="it-IT" sz="2000" b="1" kern="0" dirty="0">
                <a:ea typeface="Calibri" panose="020F0502020204030204" pitchFamily="34" charset="0"/>
                <a:cs typeface="Times New Roman" panose="02020603050405020304" pitchFamily="18" charset="0"/>
              </a:rPr>
              <a:t> </a:t>
            </a:r>
            <a:r>
              <a:rPr lang="it-IT" sz="2000" kern="0" dirty="0">
                <a:ea typeface="Calibri" panose="020F0502020204030204" pitchFamily="34" charset="0"/>
                <a:cs typeface="Times New Roman" panose="02020603050405020304" pitchFamily="18" charset="0"/>
              </a:rPr>
              <a:t>e solitamente tale modello è rappresentato dalle persone di riferimento più salienti e importanti in un determinato contesto</a:t>
            </a:r>
            <a:endParaRPr lang="it-IT" sz="2000" kern="100" dirty="0">
              <a:effectLs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61589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2081B82-496A-1671-055F-06FFDDB7CB5A}"/>
              </a:ext>
            </a:extLst>
          </p:cNvPr>
          <p:cNvSpPr>
            <a:spLocks noGrp="1"/>
          </p:cNvSpPr>
          <p:nvPr>
            <p:ph idx="1"/>
          </p:nvPr>
        </p:nvSpPr>
        <p:spPr>
          <a:xfrm>
            <a:off x="1230284" y="1481959"/>
            <a:ext cx="9248531" cy="4553081"/>
          </a:xfrm>
        </p:spPr>
        <p:txBody>
          <a:bodyPr>
            <a:normAutofit/>
          </a:bodyPr>
          <a:lstStyle/>
          <a:p>
            <a:pPr marL="0" indent="0" algn="ctr">
              <a:lnSpc>
                <a:spcPct val="150000"/>
              </a:lnSpc>
              <a:buNone/>
            </a:pPr>
            <a:r>
              <a:rPr lang="it-IT" sz="2000" kern="0" dirty="0">
                <a:effectLst/>
                <a:latin typeface="+mj-lt"/>
                <a:ea typeface="Times New Roman" panose="02020603050405020304" pitchFamily="18" charset="0"/>
              </a:rPr>
              <a:t>Grazie a questi studi oggi sappiamo con certezza che </a:t>
            </a:r>
          </a:p>
          <a:p>
            <a:pPr marL="0" indent="0" algn="ctr">
              <a:lnSpc>
                <a:spcPct val="150000"/>
              </a:lnSpc>
              <a:buNone/>
            </a:pPr>
            <a:r>
              <a:rPr lang="it-IT" sz="2000" b="1" kern="0" dirty="0">
                <a:effectLst/>
                <a:latin typeface="+mj-lt"/>
                <a:ea typeface="Times New Roman" panose="02020603050405020304" pitchFamily="18" charset="0"/>
              </a:rPr>
              <a:t>il comportamento di una figura adulta è una delle principali fonti di apprendimento per bambini/e </a:t>
            </a:r>
            <a:r>
              <a:rPr lang="it-IT" sz="2000" b="1" kern="0" dirty="0" err="1">
                <a:effectLst/>
                <a:latin typeface="+mj-lt"/>
                <a:ea typeface="Times New Roman" panose="02020603050405020304" pitchFamily="18" charset="0"/>
              </a:rPr>
              <a:t>e</a:t>
            </a:r>
            <a:r>
              <a:rPr lang="it-IT" sz="2000" b="1" kern="0" dirty="0">
                <a:effectLst/>
                <a:latin typeface="+mj-lt"/>
                <a:ea typeface="Times New Roman" panose="02020603050405020304" pitchFamily="18" charset="0"/>
              </a:rPr>
              <a:t> ragazzi/e</a:t>
            </a:r>
            <a:r>
              <a:rPr lang="it-IT" sz="2000" kern="0" dirty="0">
                <a:effectLst/>
                <a:latin typeface="+mj-lt"/>
                <a:ea typeface="Times New Roman" panose="02020603050405020304" pitchFamily="18" charset="0"/>
              </a:rPr>
              <a:t>. </a:t>
            </a:r>
          </a:p>
          <a:p>
            <a:pPr marL="0" indent="0" algn="ctr">
              <a:lnSpc>
                <a:spcPct val="150000"/>
              </a:lnSpc>
              <a:buNone/>
            </a:pPr>
            <a:endParaRPr lang="it-IT" sz="2000" kern="0" dirty="0">
              <a:effectLst/>
              <a:latin typeface="+mj-lt"/>
              <a:ea typeface="Times New Roman" panose="02020603050405020304" pitchFamily="18" charset="0"/>
            </a:endParaRPr>
          </a:p>
          <a:p>
            <a:pPr marL="0" indent="0" algn="ctr">
              <a:lnSpc>
                <a:spcPct val="150000"/>
              </a:lnSpc>
              <a:buNone/>
            </a:pPr>
            <a:r>
              <a:rPr lang="it-IT" sz="2000" kern="0" dirty="0">
                <a:effectLst/>
                <a:latin typeface="+mj-lt"/>
                <a:ea typeface="Times New Roman" panose="02020603050405020304" pitchFamily="18" charset="0"/>
              </a:rPr>
              <a:t>Questo fa assumere quindi una posizione di ancora maggiore responsabilità alle figure di riferimento educativo.</a:t>
            </a:r>
            <a:endParaRPr lang="it-IT" sz="2000" dirty="0">
              <a:latin typeface="+mj-lt"/>
            </a:endParaRPr>
          </a:p>
        </p:txBody>
      </p:sp>
    </p:spTree>
    <p:extLst>
      <p:ext uri="{BB962C8B-B14F-4D97-AF65-F5344CB8AC3E}">
        <p14:creationId xmlns:p14="http://schemas.microsoft.com/office/powerpoint/2010/main" val="1192586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C1E36D-9A3E-3481-EF14-2B81CBB3F657}"/>
              </a:ext>
            </a:extLst>
          </p:cNvPr>
          <p:cNvSpPr>
            <a:spLocks noGrp="1"/>
          </p:cNvSpPr>
          <p:nvPr>
            <p:ph type="title"/>
          </p:nvPr>
        </p:nvSpPr>
        <p:spPr/>
        <p:txBody>
          <a:bodyPr>
            <a:normAutofit/>
          </a:bodyPr>
          <a:lstStyle/>
          <a:p>
            <a:r>
              <a:rPr lang="it-IT" sz="2000" b="1" dirty="0"/>
              <a:t>6 BUONI MOTIVI PER CUI SI DOVREBBE PROMUOVERE LA GENTILEZZA A SCUOLA</a:t>
            </a:r>
          </a:p>
        </p:txBody>
      </p:sp>
      <p:sp>
        <p:nvSpPr>
          <p:cNvPr id="3" name="Segnaposto contenuto 2">
            <a:extLst>
              <a:ext uri="{FF2B5EF4-FFF2-40B4-BE49-F238E27FC236}">
                <a16:creationId xmlns:a16="http://schemas.microsoft.com/office/drawing/2014/main" id="{D6EFF2D0-6C3E-0676-569A-8E0E96D9460F}"/>
              </a:ext>
            </a:extLst>
          </p:cNvPr>
          <p:cNvSpPr>
            <a:spLocks noGrp="1"/>
          </p:cNvSpPr>
          <p:nvPr>
            <p:ph sz="half" idx="1"/>
          </p:nvPr>
        </p:nvSpPr>
        <p:spPr/>
        <p:txBody>
          <a:bodyPr>
            <a:normAutofit lnSpcReduction="10000"/>
          </a:bodyPr>
          <a:lstStyle/>
          <a:p>
            <a:r>
              <a:rPr lang="it-IT" dirty="0"/>
              <a:t>1. </a:t>
            </a:r>
            <a:r>
              <a:rPr lang="it-IT" sz="2000" dirty="0">
                <a:latin typeface="+mj-lt"/>
              </a:rPr>
              <a:t>LA GENTILEZZA CI RENDE PIU’ FELICI</a:t>
            </a:r>
          </a:p>
          <a:p>
            <a:pPr marL="0" indent="0">
              <a:buNone/>
            </a:pPr>
            <a:r>
              <a:rPr lang="it-IT" sz="2000" dirty="0">
                <a:latin typeface="+mj-lt"/>
              </a:rPr>
              <a:t>Compiere atti gentili si traduce in livelli elevati di</a:t>
            </a:r>
            <a:r>
              <a:rPr lang="it-IT" sz="2000" b="1" dirty="0">
                <a:latin typeface="+mj-lt"/>
              </a:rPr>
              <a:t> </a:t>
            </a:r>
            <a:r>
              <a:rPr lang="it-IT" sz="2000" b="1" dirty="0"/>
              <a:t>dopamina </a:t>
            </a:r>
            <a:r>
              <a:rPr lang="it-IT" sz="2000" dirty="0"/>
              <a:t>(</a:t>
            </a:r>
            <a:r>
              <a:rPr lang="it-IT" sz="2000" b="1" dirty="0"/>
              <a:t>ormone del buonumore e della felicità </a:t>
            </a:r>
            <a:r>
              <a:rPr lang="it-IT" sz="2000" dirty="0"/>
              <a:t>poiché svolge un ruolo importante nell'aumentare gli stati d'animo e le emozioni piacevoli) </a:t>
            </a:r>
          </a:p>
          <a:p>
            <a:pPr marL="0" indent="0">
              <a:buNone/>
            </a:pPr>
            <a:r>
              <a:rPr lang="it-IT" sz="2000" dirty="0">
                <a:latin typeface="+mj-lt"/>
              </a:rPr>
              <a:t>I sentimenti di gioia  sono contagiosi  e incoraggiano comportamenti più gentili da parte del donatore e del ricevente</a:t>
            </a:r>
          </a:p>
          <a:p>
            <a:endParaRPr lang="it-IT" dirty="0"/>
          </a:p>
        </p:txBody>
      </p:sp>
      <p:sp>
        <p:nvSpPr>
          <p:cNvPr id="4" name="Segnaposto contenuto 3">
            <a:extLst>
              <a:ext uri="{FF2B5EF4-FFF2-40B4-BE49-F238E27FC236}">
                <a16:creationId xmlns:a16="http://schemas.microsoft.com/office/drawing/2014/main" id="{5D2B2D74-3131-EC76-3601-380354B49B90}"/>
              </a:ext>
            </a:extLst>
          </p:cNvPr>
          <p:cNvSpPr>
            <a:spLocks noGrp="1"/>
          </p:cNvSpPr>
          <p:nvPr>
            <p:ph sz="half" idx="2"/>
          </p:nvPr>
        </p:nvSpPr>
        <p:spPr/>
        <p:txBody>
          <a:bodyPr>
            <a:normAutofit lnSpcReduction="10000"/>
          </a:bodyPr>
          <a:lstStyle/>
          <a:p>
            <a:r>
              <a:rPr lang="it-IT" sz="2000" dirty="0">
                <a:latin typeface="+mj-lt"/>
              </a:rPr>
              <a:t>2. LA GENTILEZZA MIGLIORA LE RELAZIONI E IL SENSO DI APPARTENENZA</a:t>
            </a:r>
          </a:p>
          <a:p>
            <a:pPr marL="0" indent="0">
              <a:buNone/>
            </a:pPr>
            <a:r>
              <a:rPr lang="it-IT" sz="2000" dirty="0">
                <a:latin typeface="+mj-lt"/>
              </a:rPr>
              <a:t>La gentilezza  riduce la distanza emotiva tra le persone e ci fa sentire </a:t>
            </a:r>
            <a:r>
              <a:rPr lang="it-IT" sz="2000" b="1" dirty="0">
                <a:latin typeface="+mj-lt"/>
              </a:rPr>
              <a:t>«più legati» </a:t>
            </a:r>
            <a:r>
              <a:rPr lang="it-IT" sz="2000" dirty="0">
                <a:latin typeface="+mj-lt"/>
              </a:rPr>
              <a:t>e nella nostri storia, i nostri antenati hanno dovuto cooperare, tra loro per sopravvivere</a:t>
            </a:r>
          </a:p>
          <a:p>
            <a:pPr marL="0" indent="0">
              <a:buNone/>
            </a:pPr>
            <a:r>
              <a:rPr lang="it-IT" sz="2000" dirty="0">
                <a:latin typeface="+mj-lt"/>
              </a:rPr>
              <a:t>Essere gentili aumenta la capacità di formare connessioni significative i classe con gli altri e aumenta l’accettazione </a:t>
            </a:r>
          </a:p>
        </p:txBody>
      </p:sp>
    </p:spTree>
    <p:extLst>
      <p:ext uri="{BB962C8B-B14F-4D97-AF65-F5344CB8AC3E}">
        <p14:creationId xmlns:p14="http://schemas.microsoft.com/office/powerpoint/2010/main" val="2246791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F7F43AD-5243-66C5-4467-9FB881777D3A}"/>
              </a:ext>
            </a:extLst>
          </p:cNvPr>
          <p:cNvSpPr>
            <a:spLocks noGrp="1"/>
          </p:cNvSpPr>
          <p:nvPr>
            <p:ph sz="half" idx="1"/>
          </p:nvPr>
        </p:nvSpPr>
        <p:spPr>
          <a:xfrm>
            <a:off x="1066800" y="1255987"/>
            <a:ext cx="4754880" cy="4596174"/>
          </a:xfrm>
        </p:spPr>
        <p:txBody>
          <a:bodyPr>
            <a:normAutofit/>
          </a:bodyPr>
          <a:lstStyle/>
          <a:p>
            <a:r>
              <a:rPr lang="it-IT" sz="2000" dirty="0"/>
              <a:t>3. LA GENTILEZZA MIGLIORA LA SALUTE E RIDUCE LO STRESS</a:t>
            </a:r>
          </a:p>
          <a:p>
            <a:pPr marL="0" indent="0">
              <a:buNone/>
            </a:pPr>
            <a:r>
              <a:rPr lang="it-IT" dirty="0"/>
              <a:t>Le azioni altruistiche innescano il rilascio </a:t>
            </a:r>
            <a:r>
              <a:rPr lang="it-IT" b="1" dirty="0"/>
              <a:t>di ossitocina </a:t>
            </a:r>
            <a:r>
              <a:rPr lang="it-IT" dirty="0"/>
              <a:t>che aumenta significativamente il livello di felicità di una persona e riduce lo stress</a:t>
            </a:r>
          </a:p>
          <a:p>
            <a:pPr marL="0" indent="0">
              <a:buNone/>
            </a:pPr>
            <a:endParaRPr lang="it-IT" dirty="0"/>
          </a:p>
          <a:p>
            <a:pPr marL="0" indent="0">
              <a:buNone/>
            </a:pPr>
            <a:r>
              <a:rPr lang="it-IT" dirty="0"/>
              <a:t>Detto anche “</a:t>
            </a:r>
            <a:r>
              <a:rPr lang="it-IT" b="1" dirty="0"/>
              <a:t>ormone dell'amore</a:t>
            </a:r>
            <a:r>
              <a:rPr lang="it-IT" dirty="0"/>
              <a:t>”, questa molecola prodotta nel cervello  </a:t>
            </a:r>
            <a:r>
              <a:rPr lang="it-IT" b="1" dirty="0"/>
              <a:t>migliora l'umore, induce una sensazione di benessere, promuove le interazioni sociali, riduce ansia, stress e dolore.</a:t>
            </a:r>
          </a:p>
        </p:txBody>
      </p:sp>
      <p:sp>
        <p:nvSpPr>
          <p:cNvPr id="4" name="Segnaposto contenuto 3">
            <a:extLst>
              <a:ext uri="{FF2B5EF4-FFF2-40B4-BE49-F238E27FC236}">
                <a16:creationId xmlns:a16="http://schemas.microsoft.com/office/drawing/2014/main" id="{52863497-8BBB-6C18-FC3D-E6E49873B443}"/>
              </a:ext>
            </a:extLst>
          </p:cNvPr>
          <p:cNvSpPr>
            <a:spLocks noGrp="1"/>
          </p:cNvSpPr>
          <p:nvPr>
            <p:ph sz="half" idx="2"/>
          </p:nvPr>
        </p:nvSpPr>
        <p:spPr>
          <a:xfrm>
            <a:off x="6370320" y="1255987"/>
            <a:ext cx="4754880" cy="4596174"/>
          </a:xfrm>
        </p:spPr>
        <p:txBody>
          <a:bodyPr>
            <a:normAutofit/>
          </a:bodyPr>
          <a:lstStyle/>
          <a:p>
            <a:r>
              <a:rPr lang="it-IT" dirty="0"/>
              <a:t>4. </a:t>
            </a:r>
            <a:r>
              <a:rPr lang="it-IT" dirty="0">
                <a:latin typeface="+mj-lt"/>
              </a:rPr>
              <a:t>MIGLIORA LA CONCENTRAZIONE E I RISULTATI</a:t>
            </a:r>
          </a:p>
          <a:p>
            <a:pPr marL="0" indent="0">
              <a:buNone/>
            </a:pPr>
            <a:r>
              <a:rPr lang="it-IT" dirty="0">
                <a:latin typeface="+mj-lt"/>
              </a:rPr>
              <a:t>La gentilezza è un ingrediente chiave che aumenta la positività e aiuta i </a:t>
            </a:r>
            <a:r>
              <a:rPr lang="it-IT" dirty="0" err="1">
                <a:latin typeface="+mj-lt"/>
              </a:rPr>
              <a:t>bb</a:t>
            </a:r>
            <a:r>
              <a:rPr lang="it-IT" dirty="0">
                <a:latin typeface="+mj-lt"/>
              </a:rPr>
              <a:t> a sentirsi bene con se stessi perché aumenta i </a:t>
            </a:r>
            <a:r>
              <a:rPr lang="it-IT" b="1" dirty="0">
                <a:latin typeface="+mj-lt"/>
              </a:rPr>
              <a:t>livelli di serotonina. </a:t>
            </a:r>
          </a:p>
          <a:p>
            <a:pPr marL="0" indent="0">
              <a:buNone/>
            </a:pPr>
            <a:endParaRPr lang="it-IT" dirty="0">
              <a:latin typeface="+mj-lt"/>
            </a:endParaRPr>
          </a:p>
          <a:p>
            <a:pPr marL="0" indent="0">
              <a:buNone/>
            </a:pPr>
            <a:r>
              <a:rPr lang="it-IT" dirty="0">
                <a:latin typeface="+mj-lt"/>
              </a:rPr>
              <a:t>Questa sostanza  influisce positivamente </a:t>
            </a:r>
            <a:r>
              <a:rPr lang="it-IT" b="1" dirty="0">
                <a:latin typeface="+mj-lt"/>
              </a:rPr>
              <a:t>sull’apprendimento, la memoria</a:t>
            </a:r>
            <a:r>
              <a:rPr lang="it-IT" dirty="0">
                <a:latin typeface="+mj-lt"/>
              </a:rPr>
              <a:t>, il sonno, la salute, la digestione</a:t>
            </a:r>
          </a:p>
          <a:p>
            <a:pPr marL="0" indent="0">
              <a:buNone/>
            </a:pPr>
            <a:endParaRPr lang="it-IT" dirty="0">
              <a:latin typeface="+mj-lt"/>
            </a:endParaRPr>
          </a:p>
          <a:p>
            <a:pPr marL="0" indent="0">
              <a:buNone/>
            </a:pPr>
            <a:r>
              <a:rPr lang="it-IT" dirty="0">
                <a:latin typeface="+mj-lt"/>
              </a:rPr>
              <a:t>Questi </a:t>
            </a:r>
            <a:r>
              <a:rPr lang="it-IT" dirty="0" err="1">
                <a:latin typeface="+mj-lt"/>
              </a:rPr>
              <a:t>bb</a:t>
            </a:r>
            <a:r>
              <a:rPr lang="it-IT" dirty="0">
                <a:latin typeface="+mj-lt"/>
              </a:rPr>
              <a:t> hanno maggiore capacità di attenzione, volontà  ad apprendere e un </a:t>
            </a:r>
            <a:r>
              <a:rPr lang="it-IT" b="1" dirty="0">
                <a:latin typeface="+mj-lt"/>
              </a:rPr>
              <a:t>miglior pensiero creativo</a:t>
            </a:r>
          </a:p>
        </p:txBody>
      </p:sp>
    </p:spTree>
    <p:extLst>
      <p:ext uri="{BB962C8B-B14F-4D97-AF65-F5344CB8AC3E}">
        <p14:creationId xmlns:p14="http://schemas.microsoft.com/office/powerpoint/2010/main" val="261198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rl hugs dog - gentilezza foto e immagini stock">
            <a:extLst>
              <a:ext uri="{FF2B5EF4-FFF2-40B4-BE49-F238E27FC236}">
                <a16:creationId xmlns:a16="http://schemas.microsoft.com/office/drawing/2014/main" id="{1A3C1190-CEC7-CD36-2AF0-510BEE497F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07" y="259861"/>
            <a:ext cx="4067348" cy="27271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iutare una donna anziana fuori dall'auto - aiutare foto e immagini stock">
            <a:extLst>
              <a:ext uri="{FF2B5EF4-FFF2-40B4-BE49-F238E27FC236}">
                <a16:creationId xmlns:a16="http://schemas.microsoft.com/office/drawing/2014/main" id="{4F16177C-7A72-FC2A-8092-2B45AAB53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6898" y="164705"/>
            <a:ext cx="3632160" cy="2304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petta, ti aiuteremo! - aiuto foto e immagini stock">
            <a:extLst>
              <a:ext uri="{FF2B5EF4-FFF2-40B4-BE49-F238E27FC236}">
                <a16:creationId xmlns:a16="http://schemas.microsoft.com/office/drawing/2014/main" id="{D4856AFE-A8B9-B43F-2F87-D25DF4B0E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642" y="3429000"/>
            <a:ext cx="3538331" cy="26423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more gemello - aiuto foto e immagini stock">
            <a:extLst>
              <a:ext uri="{FF2B5EF4-FFF2-40B4-BE49-F238E27FC236}">
                <a16:creationId xmlns:a16="http://schemas.microsoft.com/office/drawing/2014/main" id="{5B5FF20D-36EF-0FA5-220B-F0002B04EA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2350" y="698750"/>
            <a:ext cx="4021985" cy="31722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olunteers serving food in soup kitchen, poverty and coronavirus concept. - aiuto foto e immagini stock">
            <a:extLst>
              <a:ext uri="{FF2B5EF4-FFF2-40B4-BE49-F238E27FC236}">
                <a16:creationId xmlns:a16="http://schemas.microsoft.com/office/drawing/2014/main" id="{A3451A76-C273-D393-0682-F628DD240D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4072" y="2910745"/>
            <a:ext cx="3632160" cy="28056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iente favorisce l'apprendimento come l'incoraggiamento - aiuto foto e immagini stock">
            <a:extLst>
              <a:ext uri="{FF2B5EF4-FFF2-40B4-BE49-F238E27FC236}">
                <a16:creationId xmlns:a16="http://schemas.microsoft.com/office/drawing/2014/main" id="{7A39333E-9B66-C264-43B5-7A5B22A339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7666" y="3947255"/>
            <a:ext cx="3812496" cy="274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361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5FC088-552E-A0B3-2A2F-7EC57CF1BA9F}"/>
              </a:ext>
            </a:extLst>
          </p:cNvPr>
          <p:cNvSpPr>
            <a:spLocks noGrp="1"/>
          </p:cNvSpPr>
          <p:nvPr>
            <p:ph sz="half" idx="1"/>
          </p:nvPr>
        </p:nvSpPr>
        <p:spPr>
          <a:xfrm>
            <a:off x="1066800" y="1114097"/>
            <a:ext cx="4754880" cy="4738063"/>
          </a:xfrm>
        </p:spPr>
        <p:txBody>
          <a:bodyPr>
            <a:normAutofit fontScale="92500" lnSpcReduction="20000"/>
          </a:bodyPr>
          <a:lstStyle/>
          <a:p>
            <a:r>
              <a:rPr lang="it-IT" sz="2000" dirty="0"/>
              <a:t>5. LA GENTILEZZA HA UN EFFETTO BENEFICO SULLA DEPRESSIONE</a:t>
            </a:r>
          </a:p>
          <a:p>
            <a:pPr marL="0" indent="0">
              <a:buNone/>
            </a:pPr>
            <a:endParaRPr lang="it-IT" sz="2000" dirty="0"/>
          </a:p>
          <a:p>
            <a:pPr marL="0" indent="0">
              <a:buNone/>
            </a:pPr>
            <a:r>
              <a:rPr lang="it-IT" sz="2000" dirty="0"/>
              <a:t>Un atto di gentilezza  aumenta i livelli di </a:t>
            </a:r>
            <a:r>
              <a:rPr lang="it-IT" sz="2000" b="1" dirty="0" err="1"/>
              <a:t>seratonina</a:t>
            </a:r>
            <a:r>
              <a:rPr lang="it-IT" sz="2000" b="1" dirty="0"/>
              <a:t>, </a:t>
            </a:r>
            <a:r>
              <a:rPr lang="it-IT" sz="2000" dirty="0"/>
              <a:t>sostanza naturale responsabile del miglioramento </a:t>
            </a:r>
            <a:r>
              <a:rPr lang="it-IT" sz="2000" b="1" dirty="0"/>
              <a:t>dell’umore.</a:t>
            </a:r>
          </a:p>
          <a:p>
            <a:pPr marL="0" indent="0">
              <a:buNone/>
            </a:pPr>
            <a:endParaRPr lang="it-IT" sz="2000" dirty="0"/>
          </a:p>
          <a:p>
            <a:pPr marL="0" indent="0">
              <a:buNone/>
            </a:pPr>
            <a:r>
              <a:rPr lang="it-IT" sz="2000" dirty="0"/>
              <a:t>Questo aumento di felicità si verifica non solo nel donatore e nel destinatario della gentilezza ma anche i chiunque ne sia testimone</a:t>
            </a:r>
          </a:p>
        </p:txBody>
      </p:sp>
      <p:sp>
        <p:nvSpPr>
          <p:cNvPr id="4" name="Segnaposto contenuto 3">
            <a:extLst>
              <a:ext uri="{FF2B5EF4-FFF2-40B4-BE49-F238E27FC236}">
                <a16:creationId xmlns:a16="http://schemas.microsoft.com/office/drawing/2014/main" id="{EE4CEFD3-5254-C841-0325-333BB0D15BFD}"/>
              </a:ext>
            </a:extLst>
          </p:cNvPr>
          <p:cNvSpPr>
            <a:spLocks noGrp="1"/>
          </p:cNvSpPr>
          <p:nvPr>
            <p:ph sz="half" idx="2"/>
          </p:nvPr>
        </p:nvSpPr>
        <p:spPr>
          <a:xfrm>
            <a:off x="6370320" y="1166648"/>
            <a:ext cx="4754880" cy="5234151"/>
          </a:xfrm>
        </p:spPr>
        <p:txBody>
          <a:bodyPr>
            <a:normAutofit fontScale="92500" lnSpcReduction="20000"/>
          </a:bodyPr>
          <a:lstStyle/>
          <a:p>
            <a:r>
              <a:rPr lang="it-IT" sz="2200" dirty="0"/>
              <a:t>6. LA GENTILEZZA E’ UN BUON ANTIDOTO AL BULLISMO</a:t>
            </a:r>
          </a:p>
          <a:p>
            <a:pPr marL="0" indent="0">
              <a:buNone/>
            </a:pPr>
            <a:r>
              <a:rPr lang="it-IT" sz="2200" kern="0" spc="60" dirty="0">
                <a:solidFill>
                  <a:srgbClr val="000000"/>
                </a:solidFill>
                <a:effectLst/>
                <a:latin typeface="+mj-lt"/>
                <a:ea typeface="Times New Roman" panose="02020603050405020304" pitchFamily="18" charset="0"/>
                <a:cs typeface="Times New Roman" panose="02020603050405020304" pitchFamily="18" charset="0"/>
              </a:rPr>
              <a:t>Molti programmi tradizionali antibullismo si concentrano sulle azioni negative, che causano ansia nei </a:t>
            </a:r>
            <a:r>
              <a:rPr lang="it-IT" sz="2200" kern="0" spc="60" dirty="0" err="1">
                <a:solidFill>
                  <a:srgbClr val="000000"/>
                </a:solidFill>
                <a:effectLst/>
                <a:latin typeface="+mj-lt"/>
                <a:ea typeface="Times New Roman" panose="02020603050405020304" pitchFamily="18" charset="0"/>
                <a:cs typeface="Times New Roman" panose="02020603050405020304" pitchFamily="18" charset="0"/>
              </a:rPr>
              <a:t>bb</a:t>
            </a:r>
            <a:r>
              <a:rPr lang="it-IT" sz="2200" kern="0" spc="60" dirty="0">
                <a:solidFill>
                  <a:srgbClr val="000000"/>
                </a:solidFill>
                <a:effectLst/>
                <a:latin typeface="+mj-lt"/>
                <a:ea typeface="Times New Roman" panose="02020603050405020304" pitchFamily="18" charset="0"/>
                <a:cs typeface="Times New Roman" panose="02020603050405020304" pitchFamily="18" charset="0"/>
              </a:rPr>
              <a:t>.</a:t>
            </a:r>
          </a:p>
          <a:p>
            <a:pPr marL="0" indent="0">
              <a:buNone/>
            </a:pPr>
            <a:r>
              <a:rPr lang="it-IT" sz="2200" kern="0" spc="60" dirty="0">
                <a:solidFill>
                  <a:srgbClr val="000000"/>
                </a:solidFill>
                <a:effectLst/>
                <a:latin typeface="+mj-lt"/>
                <a:ea typeface="Times New Roman" panose="02020603050405020304" pitchFamily="18" charset="0"/>
                <a:cs typeface="Times New Roman" panose="02020603050405020304" pitchFamily="18" charset="0"/>
              </a:rPr>
              <a:t>Quando ai ragazzi viene invece insegnato come cambiare i loro pensieri e le loro azioni imparando la </a:t>
            </a:r>
            <a:r>
              <a:rPr lang="it-IT" sz="2200" b="1" kern="0" spc="60" dirty="0">
                <a:solidFill>
                  <a:srgbClr val="000000"/>
                </a:solidFill>
                <a:effectLst/>
                <a:latin typeface="+mj-lt"/>
                <a:ea typeface="Times New Roman" panose="02020603050405020304" pitchFamily="18" charset="0"/>
                <a:cs typeface="Times New Roman" panose="02020603050405020304" pitchFamily="18" charset="0"/>
              </a:rPr>
              <a:t>gentilezza e la compassione </a:t>
            </a:r>
            <a:r>
              <a:rPr lang="it-IT" sz="2200" b="1" kern="0" spc="60" dirty="0">
                <a:effectLst/>
                <a:latin typeface="+mj-lt"/>
                <a:ea typeface="Times New Roman" panose="02020603050405020304" pitchFamily="18" charset="0"/>
                <a:cs typeface="Times New Roman" panose="02020603050405020304" pitchFamily="18" charset="0"/>
              </a:rPr>
              <a:t> </a:t>
            </a:r>
            <a:r>
              <a:rPr lang="it-IT" sz="2200" kern="0" spc="60" dirty="0">
                <a:effectLst/>
                <a:latin typeface="+mj-lt"/>
                <a:ea typeface="Times New Roman" panose="02020603050405020304" pitchFamily="18" charset="0"/>
                <a:cs typeface="Times New Roman" panose="02020603050405020304" pitchFamily="18" charset="0"/>
              </a:rPr>
              <a:t>si favorisce </a:t>
            </a:r>
            <a:r>
              <a:rPr lang="it-IT" sz="2200" kern="0" spc="60" dirty="0">
                <a:solidFill>
                  <a:srgbClr val="000000"/>
                </a:solidFill>
                <a:effectLst/>
                <a:latin typeface="+mj-lt"/>
                <a:ea typeface="Times New Roman" panose="02020603050405020304" pitchFamily="18" charset="0"/>
                <a:cs typeface="Times New Roman" panose="02020603050405020304" pitchFamily="18" charset="0"/>
              </a:rPr>
              <a:t>il comportamento che </a:t>
            </a:r>
            <a:r>
              <a:rPr lang="it-IT" sz="2200" kern="0" spc="60" dirty="0">
                <a:solidFill>
                  <a:srgbClr val="000000"/>
                </a:solidFill>
                <a:latin typeface="+mj-lt"/>
                <a:ea typeface="Times New Roman" panose="02020603050405020304" pitchFamily="18" charset="0"/>
                <a:cs typeface="Times New Roman" panose="02020603050405020304" pitchFamily="18" charset="0"/>
              </a:rPr>
              <a:t>promuove</a:t>
            </a:r>
            <a:r>
              <a:rPr lang="it-IT" sz="2200" kern="0" spc="60" dirty="0">
                <a:solidFill>
                  <a:srgbClr val="000000"/>
                </a:solidFill>
                <a:effectLst/>
                <a:latin typeface="+mj-lt"/>
                <a:ea typeface="Times New Roman" panose="02020603050405020304" pitchFamily="18" charset="0"/>
                <a:cs typeface="Times New Roman" panose="02020603050405020304" pitchFamily="18" charset="0"/>
              </a:rPr>
              <a:t> </a:t>
            </a:r>
            <a:r>
              <a:rPr lang="it-IT" sz="2200" b="1" kern="1200" dirty="0">
                <a:solidFill>
                  <a:srgbClr val="222222"/>
                </a:solidFill>
                <a:effectLst/>
                <a:latin typeface="+mj-lt"/>
                <a:ea typeface="Times New Roman" panose="02020603050405020304" pitchFamily="18" charset="0"/>
                <a:cs typeface="Times New Roman" panose="02020603050405020304" pitchFamily="18" charset="0"/>
              </a:rPr>
              <a:t>l’inclusione scolastica </a:t>
            </a:r>
            <a:r>
              <a:rPr lang="it-IT" sz="2200" kern="1200" dirty="0">
                <a:solidFill>
                  <a:srgbClr val="222222"/>
                </a:solidFill>
                <a:effectLst/>
                <a:latin typeface="+mj-lt"/>
                <a:ea typeface="Times New Roman" panose="02020603050405020304" pitchFamily="18" charset="0"/>
                <a:cs typeface="Times New Roman" panose="02020603050405020304" pitchFamily="18" charset="0"/>
              </a:rPr>
              <a:t>ed il diritto all’essere felici, protetti e sicuri in qualsiasi ambiente.</a:t>
            </a:r>
          </a:p>
          <a:p>
            <a:pPr marL="0" indent="0">
              <a:buNone/>
            </a:pPr>
            <a:r>
              <a:rPr lang="it-IT" sz="2200" kern="1200" dirty="0">
                <a:solidFill>
                  <a:srgbClr val="222222"/>
                </a:solidFill>
                <a:effectLst/>
                <a:latin typeface="+mj-lt"/>
                <a:ea typeface="Times New Roman" panose="02020603050405020304" pitchFamily="18" charset="0"/>
                <a:cs typeface="Times New Roman" panose="02020603050405020304" pitchFamily="18" charset="0"/>
              </a:rPr>
              <a:t> Il </a:t>
            </a:r>
            <a:r>
              <a:rPr lang="it-IT" sz="2200" b="1" kern="1200" dirty="0">
                <a:solidFill>
                  <a:srgbClr val="222222"/>
                </a:solidFill>
                <a:effectLst/>
                <a:latin typeface="+mj-lt"/>
                <a:ea typeface="Times New Roman" panose="02020603050405020304" pitchFamily="18" charset="0"/>
                <a:cs typeface="Times New Roman" panose="02020603050405020304" pitchFamily="18" charset="0"/>
              </a:rPr>
              <a:t>gioco</a:t>
            </a:r>
            <a:r>
              <a:rPr lang="it-IT" sz="2200" kern="1200" dirty="0">
                <a:solidFill>
                  <a:srgbClr val="222222"/>
                </a:solidFill>
                <a:effectLst/>
                <a:latin typeface="+mj-lt"/>
                <a:ea typeface="Times New Roman" panose="02020603050405020304" pitchFamily="18" charset="0"/>
                <a:cs typeface="Times New Roman" panose="02020603050405020304" pitchFamily="18" charset="0"/>
              </a:rPr>
              <a:t> diventa lo strumento di educazione ai valori, la gentilezza è la via maestra per effettuare il cambiamento.</a:t>
            </a:r>
            <a:endParaRPr lang="it-IT" sz="2200" dirty="0">
              <a:effectLst/>
              <a:latin typeface="+mj-lt"/>
              <a:ea typeface="Times New Roman" panose="02020603050405020304" pitchFamily="18" charset="0"/>
            </a:endParaRPr>
          </a:p>
          <a:p>
            <a:pPr marL="0" indent="0">
              <a:buNone/>
            </a:pPr>
            <a:endParaRPr lang="it-IT" dirty="0"/>
          </a:p>
        </p:txBody>
      </p:sp>
    </p:spTree>
    <p:extLst>
      <p:ext uri="{BB962C8B-B14F-4D97-AF65-F5344CB8AC3E}">
        <p14:creationId xmlns:p14="http://schemas.microsoft.com/office/powerpoint/2010/main" val="3583774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5EB3EB52-CBDA-6D3C-3952-B65DDB3D5449}"/>
              </a:ext>
            </a:extLst>
          </p:cNvPr>
          <p:cNvSpPr/>
          <p:nvPr/>
        </p:nvSpPr>
        <p:spPr>
          <a:xfrm>
            <a:off x="2316479" y="1241366"/>
            <a:ext cx="7137862" cy="407877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sz="3200" b="0" i="1" dirty="0">
                <a:solidFill>
                  <a:srgbClr val="777777"/>
                </a:solidFill>
                <a:effectLst/>
                <a:highlight>
                  <a:srgbClr val="FFFFFF"/>
                </a:highlight>
                <a:latin typeface="Brush Script MT" panose="03060802040406070304" pitchFamily="66" charset="0"/>
              </a:rPr>
              <a:t>La gentilezza dovrebbe diventare il modo naturale di prendere la vita, </a:t>
            </a:r>
          </a:p>
          <a:p>
            <a:pPr algn="ctr"/>
            <a:r>
              <a:rPr lang="it-IT" sz="3200" b="0" i="1" dirty="0">
                <a:solidFill>
                  <a:srgbClr val="777777"/>
                </a:solidFill>
                <a:effectLst/>
                <a:highlight>
                  <a:srgbClr val="FFFFFF"/>
                </a:highlight>
                <a:latin typeface="Brush Script MT" panose="03060802040406070304" pitchFamily="66" charset="0"/>
              </a:rPr>
              <a:t>non l’eccezione. </a:t>
            </a:r>
          </a:p>
          <a:p>
            <a:pPr algn="r"/>
            <a:r>
              <a:rPr lang="it-IT" sz="2800" b="0" i="1" dirty="0">
                <a:solidFill>
                  <a:srgbClr val="777777"/>
                </a:solidFill>
                <a:effectLst/>
                <a:highlight>
                  <a:srgbClr val="FFFFFF"/>
                </a:highlight>
                <a:latin typeface="Brush Script MT" panose="03060802040406070304" pitchFamily="66" charset="0"/>
              </a:rPr>
              <a:t>(Buddha)</a:t>
            </a:r>
          </a:p>
        </p:txBody>
      </p:sp>
    </p:spTree>
    <p:extLst>
      <p:ext uri="{BB962C8B-B14F-4D97-AF65-F5344CB8AC3E}">
        <p14:creationId xmlns:p14="http://schemas.microsoft.com/office/powerpoint/2010/main" val="230593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3CE8A0-4E88-E78D-33A6-DA7C4411987F}"/>
              </a:ext>
            </a:extLst>
          </p:cNvPr>
          <p:cNvSpPr>
            <a:spLocks noGrp="1"/>
          </p:cNvSpPr>
          <p:nvPr>
            <p:ph type="ctrTitle"/>
          </p:nvPr>
        </p:nvSpPr>
        <p:spPr/>
        <p:txBody>
          <a:bodyPr/>
          <a:lstStyle/>
          <a:p>
            <a:br>
              <a:rPr lang="it-IT" sz="3200" i="1" dirty="0">
                <a:latin typeface="Gotic"/>
              </a:rPr>
            </a:br>
            <a:r>
              <a:rPr lang="it-IT" sz="4000" i="1" dirty="0">
                <a:latin typeface="Gotic"/>
              </a:rPr>
              <a:t>Grazie per l’attenzione!</a:t>
            </a:r>
          </a:p>
        </p:txBody>
      </p:sp>
    </p:spTree>
    <p:extLst>
      <p:ext uri="{BB962C8B-B14F-4D97-AF65-F5344CB8AC3E}">
        <p14:creationId xmlns:p14="http://schemas.microsoft.com/office/powerpoint/2010/main" val="406605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919D9E-7503-1759-0AE5-9369A8281056}"/>
              </a:ext>
            </a:extLst>
          </p:cNvPr>
          <p:cNvSpPr>
            <a:spLocks noGrp="1"/>
          </p:cNvSpPr>
          <p:nvPr>
            <p:ph type="title"/>
          </p:nvPr>
        </p:nvSpPr>
        <p:spPr/>
        <p:txBody>
          <a:bodyPr/>
          <a:lstStyle/>
          <a:p>
            <a:r>
              <a:rPr lang="it-IT" dirty="0"/>
              <a:t>Gentilezza è…</a:t>
            </a:r>
          </a:p>
        </p:txBody>
      </p:sp>
      <p:sp>
        <p:nvSpPr>
          <p:cNvPr id="3" name="Segnaposto contenuto 2">
            <a:extLst>
              <a:ext uri="{FF2B5EF4-FFF2-40B4-BE49-F238E27FC236}">
                <a16:creationId xmlns:a16="http://schemas.microsoft.com/office/drawing/2014/main" id="{E6F2954C-BE62-AC2F-1AFD-A97E7838710C}"/>
              </a:ext>
            </a:extLst>
          </p:cNvPr>
          <p:cNvSpPr>
            <a:spLocks noGrp="1"/>
          </p:cNvSpPr>
          <p:nvPr>
            <p:ph sz="half" idx="1"/>
          </p:nvPr>
        </p:nvSpPr>
        <p:spPr>
          <a:xfrm>
            <a:off x="1066799" y="3153296"/>
            <a:ext cx="4868487" cy="1690512"/>
          </a:xfrm>
        </p:spPr>
        <p:txBody>
          <a:bodyPr>
            <a:normAutofit/>
          </a:bodyPr>
          <a:lstStyle/>
          <a:p>
            <a:pPr marL="0" indent="0">
              <a:lnSpc>
                <a:spcPct val="160000"/>
              </a:lnSpc>
              <a:buNone/>
            </a:pPr>
            <a:r>
              <a:rPr lang="it-IT" sz="2000" dirty="0"/>
              <a:t>«</a:t>
            </a:r>
            <a:r>
              <a:rPr lang="it-IT" sz="2000" i="1" dirty="0"/>
              <a:t>Preoccupazione genuina e profonda per gli altri e per se stessi</a:t>
            </a:r>
            <a:r>
              <a:rPr lang="it-IT" sz="2000" dirty="0"/>
              <a:t>» </a:t>
            </a:r>
            <a:r>
              <a:rPr lang="it-IT" sz="1200" dirty="0"/>
              <a:t>(«L’arte di essere felici» Schopenhauer1851)</a:t>
            </a:r>
          </a:p>
        </p:txBody>
      </p:sp>
      <p:sp>
        <p:nvSpPr>
          <p:cNvPr id="4" name="Segnaposto contenuto 3">
            <a:extLst>
              <a:ext uri="{FF2B5EF4-FFF2-40B4-BE49-F238E27FC236}">
                <a16:creationId xmlns:a16="http://schemas.microsoft.com/office/drawing/2014/main" id="{4362E209-F4A5-7A0C-5489-36E819A7F5AD}"/>
              </a:ext>
            </a:extLst>
          </p:cNvPr>
          <p:cNvSpPr>
            <a:spLocks noGrp="1"/>
          </p:cNvSpPr>
          <p:nvPr>
            <p:ph sz="half" idx="2"/>
          </p:nvPr>
        </p:nvSpPr>
        <p:spPr>
          <a:xfrm>
            <a:off x="6023956" y="847898"/>
            <a:ext cx="5101244" cy="5367508"/>
          </a:xfrm>
        </p:spPr>
        <p:txBody>
          <a:bodyPr>
            <a:normAutofit/>
          </a:bodyPr>
          <a:lstStyle/>
          <a:p>
            <a:r>
              <a:rPr lang="it-IT" sz="2200" kern="0" dirty="0">
                <a:effectLst/>
                <a:latin typeface="+mj-lt"/>
                <a:ea typeface="Times New Roman" panose="02020603050405020304" pitchFamily="18" charset="0"/>
                <a:cs typeface="Times New Roman" panose="02020603050405020304" pitchFamily="18" charset="0"/>
              </a:rPr>
              <a:t>La </a:t>
            </a:r>
            <a:r>
              <a:rPr lang="it-IT" sz="2200" b="1" kern="0" dirty="0">
                <a:effectLst/>
                <a:latin typeface="+mj-lt"/>
                <a:ea typeface="Times New Roman" panose="02020603050405020304" pitchFamily="18" charset="0"/>
                <a:cs typeface="Times New Roman" panose="02020603050405020304" pitchFamily="18" charset="0"/>
              </a:rPr>
              <a:t>gentilezza</a:t>
            </a:r>
            <a:r>
              <a:rPr lang="it-IT" sz="2200" kern="0" dirty="0">
                <a:effectLst/>
                <a:latin typeface="+mj-lt"/>
                <a:ea typeface="Times New Roman" panose="02020603050405020304" pitchFamily="18" charset="0"/>
                <a:cs typeface="Times New Roman" panose="02020603050405020304" pitchFamily="18" charset="0"/>
              </a:rPr>
              <a:t> </a:t>
            </a:r>
            <a:r>
              <a:rPr lang="it-IT" sz="2200" kern="0" dirty="0">
                <a:latin typeface="+mj-lt"/>
                <a:ea typeface="Times New Roman" panose="02020603050405020304" pitchFamily="18" charset="0"/>
                <a:cs typeface="Times New Roman" panose="02020603050405020304" pitchFamily="18" charset="0"/>
              </a:rPr>
              <a:t>E’</a:t>
            </a:r>
            <a:r>
              <a:rPr lang="it-IT" sz="2200" kern="0" dirty="0">
                <a:effectLst/>
                <a:latin typeface="+mj-lt"/>
                <a:ea typeface="Times New Roman" panose="02020603050405020304" pitchFamily="18" charset="0"/>
                <a:cs typeface="Times New Roman" panose="02020603050405020304" pitchFamily="18" charset="0"/>
              </a:rPr>
              <a:t> un </a:t>
            </a:r>
            <a:r>
              <a:rPr lang="it-IT" sz="2200" b="1" kern="0" dirty="0">
                <a:effectLst/>
                <a:latin typeface="+mj-lt"/>
                <a:ea typeface="Times New Roman" panose="02020603050405020304" pitchFamily="18" charset="0"/>
                <a:cs typeface="Times New Roman" panose="02020603050405020304" pitchFamily="18" charset="0"/>
              </a:rPr>
              <a:t>atteggiamento premuroso nei confronti della vita</a:t>
            </a:r>
            <a:r>
              <a:rPr lang="it-IT" sz="2200" kern="0" dirty="0">
                <a:effectLst/>
                <a:latin typeface="+mj-lt"/>
                <a:ea typeface="Times New Roman" panose="02020603050405020304" pitchFamily="18" charset="0"/>
                <a:cs typeface="Times New Roman" panose="02020603050405020304" pitchFamily="18" charset="0"/>
              </a:rPr>
              <a:t>; implica una profonda preoccupazione e compassione sia per gli altri che per se stessi, riflette un apprezzamento della dignità di ogni essere vivente. </a:t>
            </a:r>
          </a:p>
          <a:p>
            <a:r>
              <a:rPr lang="it-IT" sz="2200" kern="0" dirty="0">
                <a:effectLst/>
                <a:latin typeface="+mj-lt"/>
                <a:ea typeface="Times New Roman" panose="02020603050405020304" pitchFamily="18" charset="0"/>
                <a:cs typeface="Times New Roman" panose="02020603050405020304" pitchFamily="18" charset="0"/>
              </a:rPr>
              <a:t>Implica una </a:t>
            </a:r>
            <a:r>
              <a:rPr lang="it-IT" sz="2200" b="1" kern="0" dirty="0">
                <a:effectLst/>
                <a:latin typeface="+mj-lt"/>
                <a:ea typeface="Times New Roman" panose="02020603050405020304" pitchFamily="18" charset="0"/>
                <a:cs typeface="Times New Roman" panose="02020603050405020304" pitchFamily="18" charset="0"/>
              </a:rPr>
              <a:t>comprensione genuina della preziosità </a:t>
            </a:r>
            <a:r>
              <a:rPr lang="it-IT" sz="2200" kern="0" dirty="0">
                <a:effectLst/>
                <a:latin typeface="+mj-lt"/>
                <a:ea typeface="Times New Roman" panose="02020603050405020304" pitchFamily="18" charset="0"/>
                <a:cs typeface="Times New Roman" panose="02020603050405020304" pitchFamily="18" charset="0"/>
              </a:rPr>
              <a:t>di ogni vita, nella sua unicità. </a:t>
            </a:r>
          </a:p>
          <a:p>
            <a:r>
              <a:rPr lang="it-IT" sz="2200" kern="0" dirty="0">
                <a:effectLst/>
                <a:latin typeface="+mj-lt"/>
                <a:ea typeface="Times New Roman" panose="02020603050405020304" pitchFamily="18" charset="0"/>
                <a:cs typeface="Times New Roman" panose="02020603050405020304" pitchFamily="18" charset="0"/>
              </a:rPr>
              <a:t>Essere gentili richiede </a:t>
            </a:r>
            <a:r>
              <a:rPr lang="it-IT" sz="2200" b="1" kern="0" dirty="0">
                <a:effectLst/>
                <a:latin typeface="+mj-lt"/>
                <a:ea typeface="Times New Roman" panose="02020603050405020304" pitchFamily="18" charset="0"/>
                <a:cs typeface="Times New Roman" panose="02020603050405020304" pitchFamily="18" charset="0"/>
              </a:rPr>
              <a:t>consapevolezza delle emozioni </a:t>
            </a:r>
            <a:r>
              <a:rPr lang="it-IT" sz="2200" kern="0" dirty="0">
                <a:effectLst/>
                <a:latin typeface="+mj-lt"/>
                <a:ea typeface="Times New Roman" panose="02020603050405020304" pitchFamily="18" charset="0"/>
                <a:cs typeface="Times New Roman" panose="02020603050405020304" pitchFamily="18" charset="0"/>
              </a:rPr>
              <a:t>e degli stati d’animo </a:t>
            </a:r>
            <a:r>
              <a:rPr lang="it-IT" sz="2200" b="1" kern="0" dirty="0">
                <a:effectLst/>
                <a:latin typeface="+mj-lt"/>
                <a:ea typeface="Times New Roman" panose="02020603050405020304" pitchFamily="18" charset="0"/>
                <a:cs typeface="Times New Roman" panose="02020603050405020304" pitchFamily="18" charset="0"/>
              </a:rPr>
              <a:t>propri</a:t>
            </a:r>
            <a:r>
              <a:rPr lang="it-IT" sz="2200" kern="0" dirty="0">
                <a:effectLst/>
                <a:latin typeface="+mj-lt"/>
                <a:ea typeface="Times New Roman" panose="02020603050405020304" pitchFamily="18" charset="0"/>
                <a:cs typeface="Times New Roman" panose="02020603050405020304" pitchFamily="18" charset="0"/>
              </a:rPr>
              <a:t>, degli </a:t>
            </a:r>
            <a:r>
              <a:rPr lang="it-IT" sz="2200" b="1" kern="0" dirty="0">
                <a:effectLst/>
                <a:latin typeface="+mj-lt"/>
                <a:ea typeface="Times New Roman" panose="02020603050405020304" pitchFamily="18" charset="0"/>
                <a:cs typeface="Times New Roman" panose="02020603050405020304" pitchFamily="18" charset="0"/>
              </a:rPr>
              <a:t>altri</a:t>
            </a:r>
            <a:r>
              <a:rPr lang="it-IT" sz="2200" kern="0" dirty="0">
                <a:effectLst/>
                <a:latin typeface="+mj-lt"/>
                <a:ea typeface="Times New Roman" panose="02020603050405020304" pitchFamily="18" charset="0"/>
                <a:cs typeface="Times New Roman" panose="02020603050405020304" pitchFamily="18" charset="0"/>
              </a:rPr>
              <a:t> e della relazione tra questi (T. Malti 2020).</a:t>
            </a:r>
            <a:endParaRPr lang="it-IT" sz="2200" kern="100" dirty="0">
              <a:effectLst/>
              <a:latin typeface="+mj-lt"/>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4018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E8B03-96DB-1B66-75EE-7E81AE66F508}"/>
              </a:ext>
            </a:extLst>
          </p:cNvPr>
          <p:cNvSpPr>
            <a:spLocks noGrp="1"/>
          </p:cNvSpPr>
          <p:nvPr>
            <p:ph type="title"/>
          </p:nvPr>
        </p:nvSpPr>
        <p:spPr/>
        <p:txBody>
          <a:bodyPr/>
          <a:lstStyle/>
          <a:p>
            <a:r>
              <a:rPr lang="it-IT" dirty="0"/>
              <a:t>Cosa non è la Gentilezza…</a:t>
            </a:r>
          </a:p>
        </p:txBody>
      </p:sp>
      <p:sp>
        <p:nvSpPr>
          <p:cNvPr id="3" name="Segnaposto contenuto 2">
            <a:extLst>
              <a:ext uri="{FF2B5EF4-FFF2-40B4-BE49-F238E27FC236}">
                <a16:creationId xmlns:a16="http://schemas.microsoft.com/office/drawing/2014/main" id="{7BF6D976-2AAD-3B8A-ABB3-587BF0AC8AE1}"/>
              </a:ext>
            </a:extLst>
          </p:cNvPr>
          <p:cNvSpPr>
            <a:spLocks noGrp="1"/>
          </p:cNvSpPr>
          <p:nvPr>
            <p:ph idx="1"/>
          </p:nvPr>
        </p:nvSpPr>
        <p:spPr/>
        <p:txBody>
          <a:bodyPr/>
          <a:lstStyle/>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Un comportamento formale esteriore</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Buona educazione</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Dire sempre sì</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Solo aiutare altri</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Falsa cortesia</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Dare per ricevere</a:t>
            </a:r>
            <a:endParaRPr lang="it-IT" sz="1800" dirty="0">
              <a:effectLst/>
              <a:latin typeface="Times New Roman" panose="02020603050405020304" pitchFamily="18" charset="0"/>
              <a:ea typeface="Times New Roman" panose="02020603050405020304" pitchFamily="18" charset="0"/>
            </a:endParaRPr>
          </a:p>
          <a:p>
            <a:pPr marL="228600" hangingPunct="0">
              <a:lnSpc>
                <a:spcPct val="115000"/>
              </a:lnSpc>
            </a:pPr>
            <a:r>
              <a:rPr lang="it-IT" sz="1800" dirty="0">
                <a:solidFill>
                  <a:srgbClr val="000000"/>
                </a:solidFill>
                <a:effectLst/>
                <a:latin typeface="Segoe UI Symbol" panose="020B0502040204020203" pitchFamily="34" charset="0"/>
                <a:ea typeface="Arial Unicode MS"/>
                <a:cs typeface="Segoe UI Symbol" panose="020B0502040204020203" pitchFamily="34" charset="0"/>
              </a:rPr>
              <a:t>✤</a:t>
            </a:r>
            <a:r>
              <a:rPr lang="it-IT" sz="1800" dirty="0">
                <a:solidFill>
                  <a:srgbClr val="000000"/>
                </a:solidFill>
                <a:effectLst/>
                <a:latin typeface="Book Antiqua" panose="02040602050305030304" pitchFamily="18" charset="0"/>
                <a:ea typeface="Arial Unicode MS"/>
                <a:cs typeface="Arial Unicode MS"/>
              </a:rPr>
              <a:t>  </a:t>
            </a:r>
            <a:r>
              <a:rPr lang="it-IT" sz="1800" dirty="0">
                <a:solidFill>
                  <a:srgbClr val="000000"/>
                </a:solidFill>
                <a:effectLst/>
                <a:latin typeface="Book Antiqua" panose="02040602050305030304" pitchFamily="18" charset="0"/>
                <a:ea typeface="Arial" panose="020B0604020202020204" pitchFamily="34" charset="0"/>
                <a:cs typeface="Arial" panose="020B0604020202020204" pitchFamily="34" charset="0"/>
              </a:rPr>
              <a:t>Debolezza</a:t>
            </a:r>
            <a:endParaRPr lang="it-IT" sz="1800" dirty="0">
              <a:effectLst/>
              <a:latin typeface="Times New Roman" panose="02020603050405020304" pitchFamily="18" charset="0"/>
              <a:ea typeface="Times New Roman" panose="02020603050405020304" pitchFamily="18" charset="0"/>
            </a:endParaRPr>
          </a:p>
          <a:p>
            <a:endParaRPr lang="it-IT" dirty="0"/>
          </a:p>
        </p:txBody>
      </p:sp>
    </p:spTree>
    <p:extLst>
      <p:ext uri="{BB962C8B-B14F-4D97-AF65-F5344CB8AC3E}">
        <p14:creationId xmlns:p14="http://schemas.microsoft.com/office/powerpoint/2010/main" val="3010335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2C3283-D046-302F-1F44-33CC7C4AB812}"/>
              </a:ext>
            </a:extLst>
          </p:cNvPr>
          <p:cNvSpPr>
            <a:spLocks noGrp="1"/>
          </p:cNvSpPr>
          <p:nvPr>
            <p:ph type="title"/>
          </p:nvPr>
        </p:nvSpPr>
        <p:spPr/>
        <p:txBody>
          <a:bodyPr/>
          <a:lstStyle/>
          <a:p>
            <a:r>
              <a:rPr lang="it-IT" dirty="0"/>
              <a:t>Dimensione della Gentilezza</a:t>
            </a:r>
          </a:p>
        </p:txBody>
      </p:sp>
      <p:pic>
        <p:nvPicPr>
          <p:cNvPr id="4" name="Segnaposto contenuto 3">
            <a:extLst>
              <a:ext uri="{FF2B5EF4-FFF2-40B4-BE49-F238E27FC236}">
                <a16:creationId xmlns:a16="http://schemas.microsoft.com/office/drawing/2014/main" id="{D340095D-77AC-4DDC-98C8-B5E0817CB0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222" y="2014194"/>
            <a:ext cx="6456218" cy="3932237"/>
          </a:xfrm>
          <a:prstGeom prst="rect">
            <a:avLst/>
          </a:prstGeom>
        </p:spPr>
      </p:pic>
    </p:spTree>
    <p:extLst>
      <p:ext uri="{BB962C8B-B14F-4D97-AF65-F5344CB8AC3E}">
        <p14:creationId xmlns:p14="http://schemas.microsoft.com/office/powerpoint/2010/main" val="64662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85C718-7915-3ECD-3779-0FA6E8100EF9}"/>
              </a:ext>
            </a:extLst>
          </p:cNvPr>
          <p:cNvSpPr>
            <a:spLocks noGrp="1"/>
          </p:cNvSpPr>
          <p:nvPr>
            <p:ph type="title"/>
          </p:nvPr>
        </p:nvSpPr>
        <p:spPr/>
        <p:txBody>
          <a:bodyPr>
            <a:normAutofit fontScale="90000"/>
          </a:bodyPr>
          <a:lstStyle/>
          <a:p>
            <a:r>
              <a:rPr lang="it-IT" dirty="0"/>
              <a:t>1. Dimensione intrapersonale: essere gentili verso noi stessi</a:t>
            </a:r>
          </a:p>
        </p:txBody>
      </p:sp>
      <p:sp>
        <p:nvSpPr>
          <p:cNvPr id="3" name="Segnaposto contenuto 2">
            <a:extLst>
              <a:ext uri="{FF2B5EF4-FFF2-40B4-BE49-F238E27FC236}">
                <a16:creationId xmlns:a16="http://schemas.microsoft.com/office/drawing/2014/main" id="{BDF66BCB-0B7A-38B0-58E5-66A9FD31A4EE}"/>
              </a:ext>
            </a:extLst>
          </p:cNvPr>
          <p:cNvSpPr>
            <a:spLocks noGrp="1"/>
          </p:cNvSpPr>
          <p:nvPr>
            <p:ph idx="1"/>
          </p:nvPr>
        </p:nvSpPr>
        <p:spPr>
          <a:xfrm>
            <a:off x="1066800" y="2103120"/>
            <a:ext cx="6325985" cy="3931920"/>
          </a:xfrm>
        </p:spPr>
        <p:txBody>
          <a:bodyPr>
            <a:normAutofit/>
          </a:bodyPr>
          <a:lstStyle/>
          <a:p>
            <a:pPr marL="0" indent="0">
              <a:buNone/>
            </a:pPr>
            <a:endParaRPr lang="it-IT" sz="1800" kern="0" dirty="0">
              <a:effectLst/>
              <a:latin typeface="var(--family-p)"/>
              <a:ea typeface="Times New Roman" panose="02020603050405020304" pitchFamily="18" charset="0"/>
              <a:cs typeface="Times New Roman" panose="02020603050405020304" pitchFamily="18" charset="0"/>
            </a:endParaRPr>
          </a:p>
          <a:p>
            <a:pPr>
              <a:lnSpc>
                <a:spcPct val="150000"/>
              </a:lnSpc>
            </a:pPr>
            <a:r>
              <a:rPr lang="it-IT" dirty="0"/>
              <a:t>Incontro </a:t>
            </a:r>
            <a:r>
              <a:rPr lang="it-IT" b="1" dirty="0">
                <a:ea typeface="Arial" panose="020B0604020202020204" pitchFamily="34" charset="0"/>
                <a:cs typeface="Arial" panose="020B0604020202020204" pitchFamily="34" charset="0"/>
              </a:rPr>
              <a:t>con il nostro critico interiore. </a:t>
            </a:r>
            <a:r>
              <a:rPr lang="it-IT" dirty="0">
                <a:ea typeface="Arial" panose="020B0604020202020204" pitchFamily="34" charset="0"/>
                <a:cs typeface="Arial" panose="020B0604020202020204" pitchFamily="34" charset="0"/>
              </a:rPr>
              <a:t>I</a:t>
            </a:r>
            <a:r>
              <a:rPr lang="it-IT" dirty="0"/>
              <a:t>mportante di sviluppare un’amorevole gentilezza, verso se stessi e verso le proprie difficoltà.</a:t>
            </a:r>
          </a:p>
          <a:p>
            <a:pPr>
              <a:lnSpc>
                <a:spcPct val="150000"/>
              </a:lnSpc>
            </a:pPr>
            <a:r>
              <a:rPr lang="it-IT" dirty="0"/>
              <a:t>La pratica della self-</a:t>
            </a:r>
            <a:r>
              <a:rPr lang="it-IT" dirty="0" err="1"/>
              <a:t>compassion</a:t>
            </a:r>
            <a:r>
              <a:rPr lang="it-IT" dirty="0"/>
              <a:t> è stata introdotta per la prima volta da Kristin </a:t>
            </a:r>
            <a:r>
              <a:rPr lang="it-IT" dirty="0" err="1"/>
              <a:t>Neff</a:t>
            </a:r>
            <a:r>
              <a:rPr lang="it-IT" dirty="0"/>
              <a:t> (2003). Da allora, è stata oggetto di numerosi studi di ricerca, con oltre 500 studi scientifici che ne hanno dimostrato i molti benefici</a:t>
            </a:r>
          </a:p>
          <a:p>
            <a:endParaRPr lang="it-IT" dirty="0"/>
          </a:p>
        </p:txBody>
      </p:sp>
      <p:pic>
        <p:nvPicPr>
          <p:cNvPr id="4" name="Google Shape;160;p24">
            <a:extLst>
              <a:ext uri="{FF2B5EF4-FFF2-40B4-BE49-F238E27FC236}">
                <a16:creationId xmlns:a16="http://schemas.microsoft.com/office/drawing/2014/main" id="{5E2F4A14-44F3-AB2F-A04A-F2FDAF0E2F7E}"/>
              </a:ext>
            </a:extLst>
          </p:cNvPr>
          <p:cNvPicPr preferRelativeResize="0"/>
          <p:nvPr/>
        </p:nvPicPr>
        <p:blipFill>
          <a:blip r:embed="rId2">
            <a:alphaModFix/>
          </a:blip>
          <a:stretch>
            <a:fillRect/>
          </a:stretch>
        </p:blipFill>
        <p:spPr>
          <a:xfrm>
            <a:off x="7996844" y="2603008"/>
            <a:ext cx="3585831" cy="2800266"/>
          </a:xfrm>
          <a:prstGeom prst="rect">
            <a:avLst/>
          </a:prstGeom>
          <a:noFill/>
          <a:ln>
            <a:noFill/>
          </a:ln>
        </p:spPr>
      </p:pic>
    </p:spTree>
    <p:extLst>
      <p:ext uri="{BB962C8B-B14F-4D97-AF65-F5344CB8AC3E}">
        <p14:creationId xmlns:p14="http://schemas.microsoft.com/office/powerpoint/2010/main" val="3752924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230806-A8F3-F587-9F06-9F1EAC27A3E1}"/>
              </a:ext>
            </a:extLst>
          </p:cNvPr>
          <p:cNvSpPr>
            <a:spLocks noGrp="1"/>
          </p:cNvSpPr>
          <p:nvPr>
            <p:ph type="title"/>
          </p:nvPr>
        </p:nvSpPr>
        <p:spPr>
          <a:xfrm>
            <a:off x="858982" y="642594"/>
            <a:ext cx="10266218" cy="848155"/>
          </a:xfrm>
        </p:spPr>
        <p:txBody>
          <a:bodyPr/>
          <a:lstStyle/>
          <a:p>
            <a:r>
              <a:rPr lang="it-IT" dirty="0"/>
              <a:t>Benefici della SC</a:t>
            </a:r>
          </a:p>
        </p:txBody>
      </p:sp>
      <p:sp>
        <p:nvSpPr>
          <p:cNvPr id="3" name="Segnaposto contenuto 2">
            <a:extLst>
              <a:ext uri="{FF2B5EF4-FFF2-40B4-BE49-F238E27FC236}">
                <a16:creationId xmlns:a16="http://schemas.microsoft.com/office/drawing/2014/main" id="{D0A40813-D465-303E-9620-4750D0FFC1D6}"/>
              </a:ext>
            </a:extLst>
          </p:cNvPr>
          <p:cNvSpPr>
            <a:spLocks noGrp="1"/>
          </p:cNvSpPr>
          <p:nvPr>
            <p:ph idx="1"/>
          </p:nvPr>
        </p:nvSpPr>
        <p:spPr>
          <a:xfrm>
            <a:off x="781396" y="1651462"/>
            <a:ext cx="7791797" cy="4383578"/>
          </a:xfrm>
        </p:spPr>
        <p:txBody>
          <a:bodyPr>
            <a:normAutofit fontScale="77500" lnSpcReduction="20000"/>
          </a:bodyPr>
          <a:lstStyle/>
          <a:p>
            <a:pPr marL="0" lvl="0" indent="0" algn="l" rtl="0">
              <a:lnSpc>
                <a:spcPct val="120000"/>
              </a:lnSpc>
              <a:spcBef>
                <a:spcPts val="0"/>
              </a:spcBef>
              <a:spcAft>
                <a:spcPts val="0"/>
              </a:spcAft>
              <a:buNone/>
            </a:pPr>
            <a:r>
              <a:rPr lang="it-IT" sz="2300" b="1" dirty="0">
                <a:solidFill>
                  <a:srgbClr val="000000"/>
                </a:solidFill>
                <a:latin typeface="+mj-lt"/>
              </a:rPr>
              <a:t>Riduzione di:</a:t>
            </a:r>
          </a:p>
          <a:p>
            <a:pPr marL="0" lvl="0" indent="0" algn="l" rtl="0">
              <a:lnSpc>
                <a:spcPct val="120000"/>
              </a:lnSpc>
              <a:spcBef>
                <a:spcPts val="0"/>
              </a:spcBef>
              <a:spcAft>
                <a:spcPts val="0"/>
              </a:spcAft>
              <a:buNone/>
            </a:pPr>
            <a:endParaRPr lang="it-IT" sz="2300" dirty="0">
              <a:solidFill>
                <a:srgbClr val="000000"/>
              </a:solidFill>
              <a:latin typeface="+mj-lt"/>
            </a:endParaRPr>
          </a:p>
          <a:p>
            <a:pPr marL="0" lvl="0" indent="0" algn="l" rtl="0">
              <a:lnSpc>
                <a:spcPct val="120000"/>
              </a:lnSpc>
              <a:spcBef>
                <a:spcPts val="0"/>
              </a:spcBef>
              <a:spcAft>
                <a:spcPts val="0"/>
              </a:spcAft>
              <a:buNone/>
            </a:pPr>
            <a:r>
              <a:rPr lang="it-IT" sz="2300" dirty="0">
                <a:solidFill>
                  <a:srgbClr val="000000"/>
                </a:solidFill>
                <a:latin typeface="+mj-lt"/>
              </a:rPr>
              <a:t>Ansia, depressione, stress, </a:t>
            </a:r>
            <a:r>
              <a:rPr lang="it-IT" sz="2300" dirty="0" err="1">
                <a:solidFill>
                  <a:srgbClr val="000000"/>
                </a:solidFill>
                <a:latin typeface="+mj-lt"/>
              </a:rPr>
              <a:t>rimuginazione</a:t>
            </a:r>
            <a:r>
              <a:rPr lang="it-IT" sz="2300" dirty="0">
                <a:solidFill>
                  <a:srgbClr val="000000"/>
                </a:solidFill>
                <a:latin typeface="+mj-lt"/>
              </a:rPr>
              <a:t>, perfezionismo, vergogna del proprio corpo, paura di fallire e sbagliare. </a:t>
            </a:r>
          </a:p>
          <a:p>
            <a:pPr marL="0" lvl="0" indent="0" algn="l" rtl="0">
              <a:lnSpc>
                <a:spcPct val="120000"/>
              </a:lnSpc>
              <a:spcBef>
                <a:spcPts val="0"/>
              </a:spcBef>
              <a:spcAft>
                <a:spcPts val="0"/>
              </a:spcAft>
              <a:buNone/>
            </a:pPr>
            <a:endParaRPr lang="it-IT" sz="2300" dirty="0">
              <a:solidFill>
                <a:srgbClr val="000000"/>
              </a:solidFill>
              <a:latin typeface="+mj-lt"/>
            </a:endParaRPr>
          </a:p>
          <a:p>
            <a:pPr marL="0" lvl="0" indent="0" algn="l" rtl="0">
              <a:lnSpc>
                <a:spcPct val="120000"/>
              </a:lnSpc>
              <a:spcBef>
                <a:spcPts val="0"/>
              </a:spcBef>
              <a:spcAft>
                <a:spcPts val="0"/>
              </a:spcAft>
              <a:buNone/>
            </a:pPr>
            <a:r>
              <a:rPr lang="it-IT" sz="2300" b="1" dirty="0">
                <a:solidFill>
                  <a:srgbClr val="000000"/>
                </a:solidFill>
                <a:latin typeface="+mj-lt"/>
              </a:rPr>
              <a:t>Aumento di:</a:t>
            </a:r>
          </a:p>
          <a:p>
            <a:pPr marL="0" lvl="0" indent="0" algn="l" rtl="0">
              <a:lnSpc>
                <a:spcPct val="120000"/>
              </a:lnSpc>
              <a:spcBef>
                <a:spcPts val="0"/>
              </a:spcBef>
              <a:spcAft>
                <a:spcPts val="0"/>
              </a:spcAft>
              <a:buNone/>
            </a:pPr>
            <a:endParaRPr lang="it-IT" sz="2300" dirty="0">
              <a:solidFill>
                <a:srgbClr val="000000"/>
              </a:solidFill>
              <a:latin typeface="+mj-lt"/>
            </a:endParaRPr>
          </a:p>
          <a:p>
            <a:pPr marL="0" lvl="0" indent="0" algn="l" rtl="0">
              <a:lnSpc>
                <a:spcPct val="120000"/>
              </a:lnSpc>
              <a:spcBef>
                <a:spcPts val="0"/>
              </a:spcBef>
              <a:spcAft>
                <a:spcPts val="0"/>
              </a:spcAft>
              <a:buNone/>
            </a:pPr>
            <a:r>
              <a:rPr lang="it-IT" sz="2300" dirty="0">
                <a:solidFill>
                  <a:srgbClr val="000000"/>
                </a:solidFill>
                <a:latin typeface="+mj-lt"/>
              </a:rPr>
              <a:t>Soddisfazione di vita, gioia, ottimismo, confidenza con sé stessi, curiosità, creatività, gratitudine. </a:t>
            </a:r>
          </a:p>
          <a:p>
            <a:pPr marL="0" lvl="0" indent="0" algn="l" rtl="0">
              <a:lnSpc>
                <a:spcPct val="120000"/>
              </a:lnSpc>
              <a:spcBef>
                <a:spcPts val="0"/>
              </a:spcBef>
              <a:spcAft>
                <a:spcPts val="0"/>
              </a:spcAft>
              <a:buNone/>
            </a:pPr>
            <a:endParaRPr lang="it-IT" sz="2300" dirty="0">
              <a:solidFill>
                <a:srgbClr val="000000"/>
              </a:solidFill>
              <a:latin typeface="+mj-lt"/>
            </a:endParaRPr>
          </a:p>
          <a:p>
            <a:pPr marL="0" indent="0">
              <a:lnSpc>
                <a:spcPct val="120000"/>
              </a:lnSpc>
              <a:buNone/>
            </a:pPr>
            <a:r>
              <a:rPr lang="it-IT" sz="2300" b="0" i="0" dirty="0">
                <a:effectLst/>
                <a:latin typeface="+mj-lt"/>
              </a:rPr>
              <a:t>Quando coltiviamo la gentilezza e l’amorevolezza verso di noi, piano piano </a:t>
            </a:r>
            <a:r>
              <a:rPr lang="it-IT" sz="2300" b="1" i="0" dirty="0">
                <a:effectLst/>
                <a:latin typeface="+mj-lt"/>
              </a:rPr>
              <a:t>impariamo ad accoglierci </a:t>
            </a:r>
            <a:r>
              <a:rPr lang="it-IT" sz="2300" b="0" i="0" dirty="0">
                <a:effectLst/>
                <a:latin typeface="+mj-lt"/>
              </a:rPr>
              <a:t>nei nostri difetti, </a:t>
            </a:r>
            <a:r>
              <a:rPr lang="it-IT" sz="2300" b="1" i="0" dirty="0">
                <a:effectLst/>
                <a:latin typeface="+mj-lt"/>
              </a:rPr>
              <a:t>sopportarci</a:t>
            </a:r>
            <a:r>
              <a:rPr lang="it-IT" sz="2300" b="0" i="0" dirty="0">
                <a:effectLst/>
                <a:latin typeface="+mj-lt"/>
              </a:rPr>
              <a:t> nei lati del carattere che non ci piacciono, </a:t>
            </a:r>
            <a:r>
              <a:rPr lang="it-IT" sz="2300" b="1" i="0" dirty="0">
                <a:effectLst/>
                <a:latin typeface="+mj-lt"/>
              </a:rPr>
              <a:t>volerci bene </a:t>
            </a:r>
            <a:r>
              <a:rPr lang="it-IT" sz="2300" b="0" i="0" dirty="0">
                <a:effectLst/>
                <a:latin typeface="+mj-lt"/>
              </a:rPr>
              <a:t>là dove ci sentiamo meno amabili e diventiamo persone più serene più aperte, più ben disposte con noi stessi e con gli altri.</a:t>
            </a:r>
            <a:endParaRPr lang="it-IT" sz="2300" dirty="0">
              <a:latin typeface="+mj-lt"/>
            </a:endParaRPr>
          </a:p>
          <a:p>
            <a:endParaRPr lang="it-IT" dirty="0"/>
          </a:p>
        </p:txBody>
      </p:sp>
      <p:pic>
        <p:nvPicPr>
          <p:cNvPr id="4" name="Google Shape;169;p25">
            <a:extLst>
              <a:ext uri="{FF2B5EF4-FFF2-40B4-BE49-F238E27FC236}">
                <a16:creationId xmlns:a16="http://schemas.microsoft.com/office/drawing/2014/main" id="{B60F06A9-947E-AB1C-F83E-032963D7C931}"/>
              </a:ext>
            </a:extLst>
          </p:cNvPr>
          <p:cNvPicPr preferRelativeResize="0"/>
          <p:nvPr/>
        </p:nvPicPr>
        <p:blipFill>
          <a:blip r:embed="rId2">
            <a:alphaModFix/>
          </a:blip>
          <a:stretch>
            <a:fillRect/>
          </a:stretch>
        </p:blipFill>
        <p:spPr>
          <a:xfrm>
            <a:off x="8695113" y="2432602"/>
            <a:ext cx="2920823" cy="2998379"/>
          </a:xfrm>
          <a:prstGeom prst="rect">
            <a:avLst/>
          </a:prstGeom>
          <a:noFill/>
          <a:ln>
            <a:noFill/>
          </a:ln>
        </p:spPr>
      </p:pic>
    </p:spTree>
    <p:extLst>
      <p:ext uri="{BB962C8B-B14F-4D97-AF65-F5344CB8AC3E}">
        <p14:creationId xmlns:p14="http://schemas.microsoft.com/office/powerpoint/2010/main" val="3046636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C33BD3-14BE-C971-B039-36FE6C2BDBD5}"/>
              </a:ext>
            </a:extLst>
          </p:cNvPr>
          <p:cNvSpPr>
            <a:spLocks noGrp="1"/>
          </p:cNvSpPr>
          <p:nvPr>
            <p:ph type="title"/>
          </p:nvPr>
        </p:nvSpPr>
        <p:spPr>
          <a:xfrm>
            <a:off x="1066800" y="642594"/>
            <a:ext cx="10058400" cy="1019951"/>
          </a:xfrm>
        </p:spPr>
        <p:txBody>
          <a:bodyPr/>
          <a:lstStyle/>
          <a:p>
            <a:r>
              <a:rPr lang="it" dirty="0"/>
              <a:t>Tre modalità che cambiano</a:t>
            </a:r>
            <a:endParaRPr lang="it-IT" dirty="0"/>
          </a:p>
        </p:txBody>
      </p:sp>
      <p:sp>
        <p:nvSpPr>
          <p:cNvPr id="3" name="Segnaposto contenuto 2">
            <a:extLst>
              <a:ext uri="{FF2B5EF4-FFF2-40B4-BE49-F238E27FC236}">
                <a16:creationId xmlns:a16="http://schemas.microsoft.com/office/drawing/2014/main" id="{02396044-1C68-730F-A24E-1FB5961B2A9E}"/>
              </a:ext>
            </a:extLst>
          </p:cNvPr>
          <p:cNvSpPr>
            <a:spLocks noGrp="1"/>
          </p:cNvSpPr>
          <p:nvPr>
            <p:ph idx="1"/>
          </p:nvPr>
        </p:nvSpPr>
        <p:spPr>
          <a:xfrm>
            <a:off x="489038" y="3031374"/>
            <a:ext cx="7025667" cy="3003665"/>
          </a:xfrm>
        </p:spPr>
        <p:txBody>
          <a:bodyPr/>
          <a:lstStyle/>
          <a:p>
            <a:pPr marL="457200" lvl="0" indent="-381000" algn="l" rtl="0">
              <a:spcBef>
                <a:spcPts val="0"/>
              </a:spcBef>
              <a:spcAft>
                <a:spcPts val="0"/>
              </a:spcAft>
              <a:buSzPts val="2400"/>
              <a:buChar char="●"/>
            </a:pPr>
            <a:r>
              <a:rPr lang="it-IT" sz="2000" dirty="0"/>
              <a:t>Dalla critica verso di sé, alla </a:t>
            </a:r>
            <a:r>
              <a:rPr lang="it-IT" sz="2000" b="1" dirty="0"/>
              <a:t>gentilezza verso di </a:t>
            </a:r>
            <a:r>
              <a:rPr lang="it-IT" sz="2000" b="1" dirty="0" err="1"/>
              <a:t>sè</a:t>
            </a:r>
            <a:r>
              <a:rPr lang="it-IT" sz="2000" b="1" dirty="0"/>
              <a:t>;</a:t>
            </a:r>
            <a:br>
              <a:rPr lang="it-IT" sz="2000" dirty="0"/>
            </a:br>
            <a:endParaRPr lang="it-IT" sz="2000" dirty="0"/>
          </a:p>
          <a:p>
            <a:pPr marL="457200" lvl="0" indent="-381000" algn="l" rtl="0">
              <a:spcBef>
                <a:spcPts val="0"/>
              </a:spcBef>
              <a:spcAft>
                <a:spcPts val="0"/>
              </a:spcAft>
              <a:buSzPts val="2400"/>
              <a:buChar char="●"/>
            </a:pPr>
            <a:r>
              <a:rPr lang="it-IT" sz="2000" dirty="0"/>
              <a:t>dalla motivazione basata sulla paura, alla </a:t>
            </a:r>
            <a:r>
              <a:rPr lang="it-IT" sz="2000" b="1" dirty="0"/>
              <a:t>motivazione basata sulla cura;</a:t>
            </a:r>
            <a:br>
              <a:rPr lang="it-IT" sz="2000" dirty="0"/>
            </a:br>
            <a:endParaRPr lang="it-IT" sz="2000" dirty="0"/>
          </a:p>
          <a:p>
            <a:pPr marL="457200" lvl="0" indent="-381000" algn="l" rtl="0">
              <a:spcBef>
                <a:spcPts val="0"/>
              </a:spcBef>
              <a:spcAft>
                <a:spcPts val="0"/>
              </a:spcAft>
              <a:buSzPts val="2400"/>
              <a:buChar char="●"/>
            </a:pPr>
            <a:r>
              <a:rPr lang="it-IT" sz="2000" dirty="0"/>
              <a:t>dall’essere preda delle emozioni a una </a:t>
            </a:r>
            <a:r>
              <a:rPr lang="it-IT" sz="2000" b="1" dirty="0"/>
              <a:t>gestione più sana.</a:t>
            </a:r>
          </a:p>
          <a:p>
            <a:endParaRPr lang="it-IT" dirty="0"/>
          </a:p>
        </p:txBody>
      </p:sp>
      <p:pic>
        <p:nvPicPr>
          <p:cNvPr id="4" name="Google Shape;182;p27">
            <a:extLst>
              <a:ext uri="{FF2B5EF4-FFF2-40B4-BE49-F238E27FC236}">
                <a16:creationId xmlns:a16="http://schemas.microsoft.com/office/drawing/2014/main" id="{D967C3FB-9003-EE07-E0B7-8DF2508C1DB1}"/>
              </a:ext>
            </a:extLst>
          </p:cNvPr>
          <p:cNvPicPr preferRelativeResize="0"/>
          <p:nvPr/>
        </p:nvPicPr>
        <p:blipFill rotWithShape="1">
          <a:blip r:embed="rId2">
            <a:alphaModFix/>
          </a:blip>
          <a:srcRect t="34661" r="34891"/>
          <a:stretch/>
        </p:blipFill>
        <p:spPr>
          <a:xfrm>
            <a:off x="7958051" y="2250291"/>
            <a:ext cx="3167149" cy="2881433"/>
          </a:xfrm>
          <a:prstGeom prst="rect">
            <a:avLst/>
          </a:prstGeom>
          <a:noFill/>
          <a:ln>
            <a:noFill/>
          </a:ln>
        </p:spPr>
      </p:pic>
    </p:spTree>
    <p:extLst>
      <p:ext uri="{BB962C8B-B14F-4D97-AF65-F5344CB8AC3E}">
        <p14:creationId xmlns:p14="http://schemas.microsoft.com/office/powerpoint/2010/main" val="16905683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Sapone">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pon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pone">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TM03457510[[fn=Sapone]]</Template>
  <TotalTime>1063</TotalTime>
  <Words>2441</Words>
  <Application>Microsoft Office PowerPoint</Application>
  <PresentationFormat>Widescreen</PresentationFormat>
  <Paragraphs>170</Paragraphs>
  <Slides>32</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32</vt:i4>
      </vt:variant>
    </vt:vector>
  </HeadingPairs>
  <TitlesOfParts>
    <vt:vector size="46" baseType="lpstr">
      <vt:lpstr>Arial</vt:lpstr>
      <vt:lpstr>Book Antiqua</vt:lpstr>
      <vt:lpstr>Brush Script MT</vt:lpstr>
      <vt:lpstr>Calibri</vt:lpstr>
      <vt:lpstr>Century Gothic</vt:lpstr>
      <vt:lpstr>Century Gothic </vt:lpstr>
      <vt:lpstr>Century Gothic (Titoli)</vt:lpstr>
      <vt:lpstr>Garamond</vt:lpstr>
      <vt:lpstr>Gotic</vt:lpstr>
      <vt:lpstr>Microsoft Himalaya</vt:lpstr>
      <vt:lpstr>Segoe UI Symbol</vt:lpstr>
      <vt:lpstr>Times New Roman</vt:lpstr>
      <vt:lpstr>var(--family-p)</vt:lpstr>
      <vt:lpstr>Sapone</vt:lpstr>
      <vt:lpstr>Educare alla gentilezza</vt:lpstr>
      <vt:lpstr>Presentazione standard di PowerPoint</vt:lpstr>
      <vt:lpstr>Presentazione standard di PowerPoint</vt:lpstr>
      <vt:lpstr>Gentilezza è…</vt:lpstr>
      <vt:lpstr>Cosa non è la Gentilezza…</vt:lpstr>
      <vt:lpstr>Dimensione della Gentilezza</vt:lpstr>
      <vt:lpstr>1. Dimensione intrapersonale: essere gentili verso noi stessi</vt:lpstr>
      <vt:lpstr>Benefici della SC</vt:lpstr>
      <vt:lpstr>Tre modalità che cambiano</vt:lpstr>
      <vt:lpstr>Presentazione standard di PowerPoint</vt:lpstr>
      <vt:lpstr>Presentazione standard di PowerPoint</vt:lpstr>
      <vt:lpstr>Ragioni biologiche</vt:lpstr>
      <vt:lpstr>Ragioni biologiche</vt:lpstr>
      <vt:lpstr>2.Dimensione interpersonale</vt:lpstr>
      <vt:lpstr>Ragioni relazionali</vt:lpstr>
      <vt:lpstr>Essere gentile con gli altri significa…</vt:lpstr>
      <vt:lpstr>3.Ragione sociale</vt:lpstr>
      <vt:lpstr>Dimensione collettiva </vt:lpstr>
      <vt:lpstr>Sincronia neurale/neuroni specchio</vt:lpstr>
      <vt:lpstr>4. Dimensione professionale </vt:lpstr>
      <vt:lpstr>Ragioni produttive   </vt:lpstr>
      <vt:lpstr>5. Dimensione evolutiva: ragioni evolutive</vt:lpstr>
      <vt:lpstr>Risultati di altri studi sulla gentilezza</vt:lpstr>
      <vt:lpstr>E’ importante essere gentili? </vt:lpstr>
      <vt:lpstr>E’ possibile educare alla gentilezza?</vt:lpstr>
      <vt:lpstr>E’ possibile educare i nostri bambini e ragazzi alla gentilezza? </vt:lpstr>
      <vt:lpstr>Presentazione standard di PowerPoint</vt:lpstr>
      <vt:lpstr>6 BUONI MOTIVI PER CUI SI DOVREBBE PROMUOVERE LA GENTILEZZA A SCUOLA</vt:lpstr>
      <vt:lpstr>Presentazione standard di PowerPoint</vt:lpstr>
      <vt:lpstr>Presentazione standard di PowerPoint</vt:lpstr>
      <vt:lpstr>Presentazione standard di PowerPoint</vt:lpstr>
      <vt:lpstr> 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Educare alla gentilezza</dc:title>
  <dc:creator>francesca caldarelli</dc:creator>
  <cp:lastModifiedBy>alessandra.fermani@unimc.it</cp:lastModifiedBy>
  <cp:revision>118</cp:revision>
  <dcterms:created xsi:type="dcterms:W3CDTF">2024-03-17T10:23:16Z</dcterms:created>
  <dcterms:modified xsi:type="dcterms:W3CDTF">2024-04-16T07:32:07Z</dcterms:modified>
</cp:coreProperties>
</file>