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21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4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95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21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3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1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7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9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0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90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3066-0979-43F5-B123-E14E6F64BC67}" type="datetimeFigureOut">
              <a:rPr lang="it-IT" smtClean="0"/>
              <a:t>24/03/2023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33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Psicologia sociale</a:t>
            </a:r>
          </a:p>
          <a:p>
            <a:r>
              <a:rPr lang="it-IT" dirty="0"/>
              <a:t>Psicologia sociale e della famiglia</a:t>
            </a:r>
          </a:p>
          <a:p>
            <a:r>
              <a:rPr lang="it-IT" dirty="0"/>
              <a:t>Psicologia ambientale e processi organizzativi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2209800" y="1988840"/>
            <a:ext cx="7772400" cy="7200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2234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Il pregiudizio</a:t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10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7716310-8444-BD49-9F80-6310ACF3BE1E}"/>
              </a:ext>
            </a:extLst>
          </p:cNvPr>
          <p:cNvGrpSpPr/>
          <p:nvPr/>
        </p:nvGrpSpPr>
        <p:grpSpPr>
          <a:xfrm>
            <a:off x="1661453" y="2276873"/>
            <a:ext cx="8841559" cy="1356689"/>
            <a:chOff x="137452" y="2276872"/>
            <a:chExt cx="8841559" cy="1356689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3F031E7A-15A7-4F4C-A493-60111B696988}"/>
                </a:ext>
              </a:extLst>
            </p:cNvPr>
            <p:cNvSpPr txBox="1"/>
            <p:nvPr/>
          </p:nvSpPr>
          <p:spPr>
            <a:xfrm>
              <a:off x="137452" y="2276872"/>
              <a:ext cx="834148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MA…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3BCC37BC-BB33-834A-8F8C-CF15C22B08EF}"/>
                </a:ext>
              </a:extLst>
            </p:cNvPr>
            <p:cNvSpPr txBox="1"/>
            <p:nvPr/>
          </p:nvSpPr>
          <p:spPr>
            <a:xfrm>
              <a:off x="164989" y="2710231"/>
              <a:ext cx="8814022" cy="92333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Un approccio individuale non spiega perché </a:t>
              </a:r>
              <a:r>
                <a:rPr lang="it-IT" b="1" dirty="0">
                  <a:latin typeface="Cambria" panose="02040503050406030204" pitchFamily="18" charset="0"/>
                </a:rPr>
                <a:t>in certi contesti e in certe epoche si assista a un’uniformità e polarizzazione di atteggiamenti ostili verso determinati gruppi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66E0B3E-9108-7A4F-ACFA-39253668767C}"/>
              </a:ext>
            </a:extLst>
          </p:cNvPr>
          <p:cNvSpPr txBox="1"/>
          <p:nvPr/>
        </p:nvSpPr>
        <p:spPr>
          <a:xfrm>
            <a:off x="1688989" y="3890186"/>
            <a:ext cx="8814022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La teoria della Personalità autoritaria NON può essere considerata una spiegazione esaustiva delle origini del pregiudizio.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781D7D-C106-F34A-8002-41E55329A99D}"/>
              </a:ext>
            </a:extLst>
          </p:cNvPr>
          <p:cNvSpPr txBox="1"/>
          <p:nvPr/>
        </p:nvSpPr>
        <p:spPr>
          <a:xfrm>
            <a:off x="1688989" y="4784125"/>
            <a:ext cx="8814022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Tuttavia, </a:t>
            </a:r>
            <a:r>
              <a:rPr lang="it-IT" b="1" dirty="0">
                <a:latin typeface="Cambria" panose="02040503050406030204" pitchFamily="18" charset="0"/>
              </a:rPr>
              <a:t>particolari predisposizioni individuali</a:t>
            </a:r>
            <a:r>
              <a:rPr lang="it-IT" dirty="0">
                <a:latin typeface="Cambria" panose="02040503050406030204" pitchFamily="18" charset="0"/>
              </a:rPr>
              <a:t> possono predire la propensione delle persone ad esprimere alti (o bassi) livelli di pregiudizio. </a:t>
            </a:r>
          </a:p>
        </p:txBody>
      </p:sp>
    </p:spTree>
    <p:extLst>
      <p:ext uri="{BB962C8B-B14F-4D97-AF65-F5344CB8AC3E}">
        <p14:creationId xmlns:p14="http://schemas.microsoft.com/office/powerpoint/2010/main" val="31974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28FDC3B-84C0-3343-A0C3-A43E553B4A75}"/>
              </a:ext>
            </a:extLst>
          </p:cNvPr>
          <p:cNvGrpSpPr/>
          <p:nvPr/>
        </p:nvGrpSpPr>
        <p:grpSpPr>
          <a:xfrm>
            <a:off x="1661452" y="1595066"/>
            <a:ext cx="8869096" cy="2253083"/>
            <a:chOff x="137452" y="1595065"/>
            <a:chExt cx="8869096" cy="225308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87DB38F-5A88-9A4A-88AA-7EBB83EE4CA6}"/>
                </a:ext>
              </a:extLst>
            </p:cNvPr>
            <p:cNvSpPr txBox="1"/>
            <p:nvPr/>
          </p:nvSpPr>
          <p:spPr>
            <a:xfrm>
              <a:off x="137452" y="1595065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Autoritarismo di destra [</a:t>
              </a:r>
              <a:r>
                <a:rPr lang="it-IT" b="1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Altemeyer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, 1996]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DB18B24-49DC-804C-804C-32F74CCAB803}"/>
                </a:ext>
              </a:extLst>
            </p:cNvPr>
            <p:cNvSpPr txBox="1"/>
            <p:nvPr/>
          </p:nvSpPr>
          <p:spPr>
            <a:xfrm>
              <a:off x="164914" y="2032266"/>
              <a:ext cx="8841634" cy="181588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Tendenza ad aderire alle norme convenzionali della società (convenzionalismo), a sottomettersi alle autorità (sottomissione all’autorità) e a sostenere comportamenti punitivi per coloro che vengono considerati devianti (aggressività autoritaria).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b="1" dirty="0">
                  <a:latin typeface="Cambria" panose="02040503050406030204" pitchFamily="18" charset="0"/>
                </a:rPr>
                <a:t>A differenza della Teoria della Personalità autoritaria…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dirty="0" err="1">
                  <a:latin typeface="Cambria" panose="02040503050406030204" pitchFamily="18" charset="0"/>
                </a:rPr>
                <a:t>Altemeyer</a:t>
              </a:r>
              <a:r>
                <a:rPr lang="it-IT" sz="1400" dirty="0">
                  <a:latin typeface="Cambria" panose="02040503050406030204" pitchFamily="18" charset="0"/>
                </a:rPr>
                <a:t> [1996] </a:t>
              </a:r>
              <a:r>
                <a:rPr lang="it-IT" sz="1400" b="1" dirty="0">
                  <a:latin typeface="Cambria" panose="02040503050406030204" pitchFamily="18" charset="0"/>
                </a:rPr>
                <a:t>NON</a:t>
              </a:r>
              <a:r>
                <a:rPr lang="it-IT" sz="1400" dirty="0">
                  <a:latin typeface="Cambria" panose="02040503050406030204" pitchFamily="18" charset="0"/>
                </a:rPr>
                <a:t> considera questo costrutto come una </a:t>
              </a:r>
              <a:r>
                <a:rPr lang="it-IT" sz="1400" b="1" dirty="0">
                  <a:latin typeface="Cambria" panose="02040503050406030204" pitchFamily="18" charset="0"/>
                </a:rPr>
                <a:t>disposizione stabile </a:t>
              </a:r>
              <a:r>
                <a:rPr lang="it-IT" sz="1400" dirty="0">
                  <a:latin typeface="Cambria" panose="02040503050406030204" pitchFamily="18" charset="0"/>
                </a:rPr>
                <a:t>degli individui ma come un </a:t>
              </a:r>
              <a:r>
                <a:rPr lang="it-IT" sz="1400" b="1" dirty="0">
                  <a:latin typeface="Cambria" panose="02040503050406030204" pitchFamily="18" charset="0"/>
                </a:rPr>
                <a:t>FATTORE MODIFICABILE  </a:t>
              </a:r>
              <a:r>
                <a:rPr lang="it-IT" sz="1400" dirty="0">
                  <a:latin typeface="Cambria" panose="02040503050406030204" pitchFamily="18" charset="0"/>
                </a:rPr>
                <a:t>a seconda dell’ambiente entro cui l’individuo interagisce.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2061F285-B4DE-5F40-AFE4-86ACD62BA752}"/>
              </a:ext>
            </a:extLst>
          </p:cNvPr>
          <p:cNvGrpSpPr/>
          <p:nvPr/>
        </p:nvGrpSpPr>
        <p:grpSpPr>
          <a:xfrm>
            <a:off x="1691630" y="3994344"/>
            <a:ext cx="8838918" cy="960421"/>
            <a:chOff x="167630" y="3994343"/>
            <a:chExt cx="8838918" cy="960421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6504227C-B437-A945-858F-9F468FD539A9}"/>
                </a:ext>
              </a:extLst>
            </p:cNvPr>
            <p:cNvSpPr txBox="1"/>
            <p:nvPr/>
          </p:nvSpPr>
          <p:spPr>
            <a:xfrm>
              <a:off x="167630" y="3994343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Orientamento alla dominanza sociale [</a:t>
              </a:r>
              <a:r>
                <a:rPr lang="it-IT" b="1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Pratto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et al. 1994]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11857C5-B3E8-EC4F-BE5A-05154735E127}"/>
                </a:ext>
              </a:extLst>
            </p:cNvPr>
            <p:cNvSpPr txBox="1"/>
            <p:nvPr/>
          </p:nvSpPr>
          <p:spPr>
            <a:xfrm>
              <a:off x="195092" y="4431544"/>
              <a:ext cx="8811456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Tendenza individuale a credere che ogni società debba essere gerarchicamente strutturata, in cui dunque è legittimo che vi siano alcuni gruppi che occupano posizioni di status superiore rispetto ad altri.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A088562-8DF9-4A4C-8918-9FD7FCE95E87}"/>
              </a:ext>
            </a:extLst>
          </p:cNvPr>
          <p:cNvGrpSpPr/>
          <p:nvPr/>
        </p:nvGrpSpPr>
        <p:grpSpPr>
          <a:xfrm>
            <a:off x="1661452" y="5013176"/>
            <a:ext cx="8869096" cy="883260"/>
            <a:chOff x="137452" y="5013176"/>
            <a:chExt cx="8869096" cy="883260"/>
          </a:xfrm>
        </p:grpSpPr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8498F4E0-67E1-B946-85FE-A366E23211AA}"/>
                </a:ext>
              </a:extLst>
            </p:cNvPr>
            <p:cNvSpPr txBox="1"/>
            <p:nvPr/>
          </p:nvSpPr>
          <p:spPr>
            <a:xfrm>
              <a:off x="137452" y="5013176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Altre variabili individuali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10105F9F-FB21-0741-9285-23CB89B5A749}"/>
                </a:ext>
              </a:extLst>
            </p:cNvPr>
            <p:cNvSpPr txBox="1"/>
            <p:nvPr/>
          </p:nvSpPr>
          <p:spPr>
            <a:xfrm>
              <a:off x="195091" y="5373216"/>
              <a:ext cx="8811457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L’apertura alle esperienze e la cordialità del Big </a:t>
              </a:r>
              <a:r>
                <a:rPr lang="it-IT" sz="1400" dirty="0" err="1">
                  <a:latin typeface="Cambria" panose="02040503050406030204" pitchFamily="18" charset="0"/>
                </a:rPr>
                <a:t>Five</a:t>
              </a:r>
              <a:r>
                <a:rPr lang="it-IT" sz="1400" dirty="0">
                  <a:latin typeface="Cambria" panose="02040503050406030204" pitchFamily="18" charset="0"/>
                </a:rPr>
                <a:t> </a:t>
              </a:r>
              <a:r>
                <a:rPr lang="it-IT" sz="1400" dirty="0" err="1">
                  <a:latin typeface="Cambria" panose="02040503050406030204" pitchFamily="18" charset="0"/>
                </a:rPr>
                <a:t>personalty</a:t>
              </a:r>
              <a:r>
                <a:rPr lang="it-IT" sz="1400" dirty="0">
                  <a:latin typeface="Cambria" panose="02040503050406030204" pitchFamily="18" charset="0"/>
                </a:rPr>
                <a:t> model sono associati a minori livelli di pregiudizio verso i gruppi a cui non si appartiene.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2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AF97EA-E6D5-9745-B8E1-C3DC8B870DA0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 Conflitto realistico [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Sherif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1966]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688914" y="2032267"/>
            <a:ext cx="8799574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pregiudizio si origina quando c’è una </a:t>
            </a:r>
            <a:r>
              <a:rPr lang="it-IT" sz="1600" b="1" dirty="0">
                <a:latin typeface="Cambria" panose="02040503050406030204" pitchFamily="18" charset="0"/>
              </a:rPr>
              <a:t>competizione per scarse risorse </a:t>
            </a:r>
            <a:r>
              <a:rPr lang="it-IT" sz="1600" dirty="0">
                <a:latin typeface="Cambria" panose="02040503050406030204" pitchFamily="18" charset="0"/>
              </a:rPr>
              <a:t>(economiche, territoriali, simboliche etc.).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7BD305-DB4A-6B42-A3CA-925D92355764}"/>
              </a:ext>
            </a:extLst>
          </p:cNvPr>
          <p:cNvSpPr txBox="1"/>
          <p:nvPr/>
        </p:nvSpPr>
        <p:spPr>
          <a:xfrm>
            <a:off x="1688914" y="2780928"/>
            <a:ext cx="8799574" cy="16004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situazione di competizione per scarse risorse, si crea una condizione di </a:t>
            </a:r>
            <a:r>
              <a:rPr lang="it-IT" sz="1400" b="1" dirty="0">
                <a:latin typeface="Cambria" panose="02040503050406030204" pitchFamily="18" charset="0"/>
              </a:rPr>
              <a:t>INTERDIPENDENZA NEGATIVA TRA I DUE GRUPPI.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400" dirty="0">
                <a:latin typeface="Cambria" panose="02040503050406030204" pitchFamily="18" charset="0"/>
              </a:rPr>
              <a:t>Infatti: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Gli interessi di un gruppo si scontrano con quelli dell’altro gruppo;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Il raggiungimento dell’obiettivo da parte del gruppo di appartenenza dipende dal fallimento dei tentativi dell’outgroup (gruppo di cui non si fa parte).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9A0BE4-6EC8-0241-9FD6-B216AB357B38}"/>
              </a:ext>
            </a:extLst>
          </p:cNvPr>
          <p:cNvSpPr txBox="1"/>
          <p:nvPr/>
        </p:nvSpPr>
        <p:spPr>
          <a:xfrm>
            <a:off x="1688914" y="4537478"/>
            <a:ext cx="8799574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Assumere atteggiamenti negativi e comportamenti discriminatori verso i membri dell’altro gruppo è un mezzo </a:t>
            </a:r>
            <a:r>
              <a:rPr lang="it-IT" sz="1600" b="1" dirty="0">
                <a:latin typeface="Cambria" panose="02040503050406030204" pitchFamily="18" charset="0"/>
              </a:rPr>
              <a:t>funzionale per legittimare e attuare l’emarginazione dei membri dell’outgroup facilitando, dunque, l’accesso alle risorse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4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6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confermare l’assunzione che il pregiudizio e la discriminazione abbiano </a:t>
            </a:r>
            <a:r>
              <a:rPr lang="it-IT" sz="1600" b="1" dirty="0">
                <a:latin typeface="Cambria" panose="02040503050406030204" pitchFamily="18" charset="0"/>
              </a:rPr>
              <a:t>origine da un conflitto di interesse tra due gruppi sociali.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0DCD5B-2DD6-444F-9210-2300A5542109}"/>
              </a:ext>
            </a:extLst>
          </p:cNvPr>
          <p:cNvSpPr txBox="1"/>
          <p:nvPr/>
        </p:nvSpPr>
        <p:spPr>
          <a:xfrm>
            <a:off x="1696538" y="2420889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ragazzi adolescenti (12 anni) americani, di estrazione medio-borghese e senza alcun problema caratteriale.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C9FF79-4E60-1544-8D8B-554FEAE8E55D}"/>
              </a:ext>
            </a:extLst>
          </p:cNvPr>
          <p:cNvSpPr txBox="1"/>
          <p:nvPr/>
        </p:nvSpPr>
        <p:spPr>
          <a:xfrm>
            <a:off x="1696537" y="3140968"/>
            <a:ext cx="8521885" cy="23083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l’esperimento è stato organizzato durante le </a:t>
            </a:r>
            <a:r>
              <a:rPr lang="it-IT" sz="1600" b="1" dirty="0">
                <a:latin typeface="Cambria" panose="02040503050406030204" pitchFamily="18" charset="0"/>
              </a:rPr>
              <a:t>tre settimane di campo estivo </a:t>
            </a:r>
            <a:r>
              <a:rPr lang="it-IT" sz="1600" dirty="0">
                <a:latin typeface="Cambria" panose="02040503050406030204" pitchFamily="18" charset="0"/>
              </a:rPr>
              <a:t>in un parco naturale in Oklahoma. I direttori e gli animatori del campo estivo, all’insaputa dei partecipanti, erano psicologi sociali che avevano organizzato l’esperimento e che osservavano e trascrivevano i comportamenti dei bambini.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L’esperimento era organizzato in </a:t>
            </a:r>
            <a:r>
              <a:rPr lang="it-IT" sz="1600" b="1" dirty="0">
                <a:latin typeface="Cambria" panose="02040503050406030204" pitchFamily="18" charset="0"/>
              </a:rPr>
              <a:t>diverse fasi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</a:t>
            </a:r>
            <a:r>
              <a:rPr lang="it-IT" sz="1600" dirty="0">
                <a:latin typeface="Cambria" panose="02040503050406030204" pitchFamily="18" charset="0"/>
              </a:rPr>
              <a:t>: formazione dei due gruppi e aumento di coesione interna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II</a:t>
            </a:r>
            <a:r>
              <a:rPr lang="it-IT" sz="1600" dirty="0">
                <a:latin typeface="Cambria" panose="02040503050406030204" pitchFamily="18" charset="0"/>
              </a:rPr>
              <a:t>: Competizione intergruppi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III</a:t>
            </a:r>
            <a:r>
              <a:rPr lang="it-IT" sz="1600" dirty="0">
                <a:latin typeface="Cambria" panose="02040503050406030204" pitchFamily="18" charset="0"/>
              </a:rPr>
              <a:t>: Cooperazione intergruppi</a:t>
            </a:r>
          </a:p>
        </p:txBody>
      </p:sp>
    </p:spTree>
    <p:extLst>
      <p:ext uri="{BB962C8B-B14F-4D97-AF65-F5344CB8AC3E}">
        <p14:creationId xmlns:p14="http://schemas.microsoft.com/office/powerpoint/2010/main" val="14530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I: Formazione dei due gruppi e aumento della coesione interna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870C5A-BCD1-9F48-A79C-DF9F12CD08DC}"/>
              </a:ext>
            </a:extLst>
          </p:cNvPr>
          <p:cNvSpPr txBox="1"/>
          <p:nvPr/>
        </p:nvSpPr>
        <p:spPr>
          <a:xfrm>
            <a:off x="1696537" y="3032824"/>
            <a:ext cx="6234748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sperimentatori organizzavano </a:t>
            </a:r>
            <a:r>
              <a:rPr lang="it-IT" sz="1600" b="1" dirty="0">
                <a:latin typeface="Cambria" panose="02040503050406030204" pitchFamily="18" charset="0"/>
              </a:rPr>
              <a:t>compiti di squadra </a:t>
            </a:r>
            <a:r>
              <a:rPr lang="it-IT" sz="1600" dirty="0">
                <a:latin typeface="Cambria" panose="02040503050406030204" pitchFamily="18" charset="0"/>
              </a:rPr>
              <a:t>finalizzati ad </a:t>
            </a:r>
            <a:r>
              <a:rPr lang="it-IT" sz="1600" b="1" dirty="0">
                <a:latin typeface="Cambria" panose="02040503050406030204" pitchFamily="18" charset="0"/>
              </a:rPr>
              <a:t>aumentare l’unità e la coesione tra i membri del gruppo.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60F7ED-C5FF-724D-B0A7-EB5E34879125}"/>
              </a:ext>
            </a:extLst>
          </p:cNvPr>
          <p:cNvSpPr txBox="1"/>
          <p:nvPr/>
        </p:nvSpPr>
        <p:spPr>
          <a:xfrm>
            <a:off x="1676157" y="3860782"/>
            <a:ext cx="6255129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questa prima fase, i due gruppi vivevano in </a:t>
            </a:r>
            <a:r>
              <a:rPr lang="it-IT" sz="1600" b="1" dirty="0">
                <a:latin typeface="Cambria" panose="02040503050406030204" pitchFamily="18" charset="0"/>
              </a:rPr>
              <a:t>due dimore separate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F0717D8-3495-7C49-91A7-6D74B035E650}"/>
              </a:ext>
            </a:extLst>
          </p:cNvPr>
          <p:cNvGrpSpPr/>
          <p:nvPr/>
        </p:nvGrpSpPr>
        <p:grpSpPr>
          <a:xfrm>
            <a:off x="1696538" y="2204864"/>
            <a:ext cx="8549287" cy="2506960"/>
            <a:chOff x="172537" y="2204864"/>
            <a:chExt cx="8549287" cy="250696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0DCD5B-2DD6-444F-9210-2300A5542109}"/>
                </a:ext>
              </a:extLst>
            </p:cNvPr>
            <p:cNvSpPr txBox="1"/>
            <p:nvPr/>
          </p:nvSpPr>
          <p:spPr>
            <a:xfrm>
              <a:off x="172537" y="2204864"/>
              <a:ext cx="8521885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venivano </a:t>
              </a:r>
              <a:r>
                <a:rPr lang="it-IT" sz="1600" b="1" dirty="0">
                  <a:latin typeface="Cambria" panose="02040503050406030204" pitchFamily="18" charset="0"/>
                </a:rPr>
                <a:t>casualmente assegnati a due gruppi</a:t>
              </a:r>
              <a:r>
                <a:rPr lang="it-IT" sz="1600" dirty="0">
                  <a:latin typeface="Cambria" panose="02040503050406030204" pitchFamily="18" charset="0"/>
                </a:rPr>
                <a:t>, a cui venivano assegnati nome (gli «</a:t>
              </a:r>
              <a:r>
                <a:rPr lang="it-IT" sz="1600" dirty="0" err="1">
                  <a:latin typeface="Cambria" panose="02040503050406030204" pitchFamily="18" charset="0"/>
                </a:rPr>
                <a:t>Eagles</a:t>
              </a:r>
              <a:r>
                <a:rPr lang="it-IT" sz="1600" dirty="0">
                  <a:latin typeface="Cambria" panose="02040503050406030204" pitchFamily="18" charset="0"/>
                </a:rPr>
                <a:t>» e i «</a:t>
              </a:r>
              <a:r>
                <a:rPr lang="it-IT" sz="1600" dirty="0" err="1">
                  <a:latin typeface="Cambria" panose="02040503050406030204" pitchFamily="18" charset="0"/>
                </a:rPr>
                <a:t>Rattlers</a:t>
              </a:r>
              <a:r>
                <a:rPr lang="it-IT" sz="1600" dirty="0">
                  <a:latin typeface="Cambria" panose="02040503050406030204" pitchFamily="18" charset="0"/>
                </a:rPr>
                <a:t>») e bandiera.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66A73B0-FE29-F241-A478-6FA40387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8224" y="2578224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II: Competizione intergruppi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0DCD5B-2DD6-444F-9210-2300A5542109}"/>
              </a:ext>
            </a:extLst>
          </p:cNvPr>
          <p:cNvSpPr txBox="1"/>
          <p:nvPr/>
        </p:nvSpPr>
        <p:spPr>
          <a:xfrm>
            <a:off x="1696538" y="2298358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 partecipanti venivano messi al corrente dell’esistenza dell’altro gruppo.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870C5A-BCD1-9F48-A79C-DF9F12CD08DC}"/>
              </a:ext>
            </a:extLst>
          </p:cNvPr>
          <p:cNvSpPr txBox="1"/>
          <p:nvPr/>
        </p:nvSpPr>
        <p:spPr>
          <a:xfrm>
            <a:off x="1696538" y="2780929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sperimentatori introducevano delle attività finalizzate a creare una situazione di </a:t>
            </a:r>
            <a:r>
              <a:rPr lang="it-IT" sz="1600" b="1" dirty="0">
                <a:latin typeface="Cambria" panose="02040503050406030204" pitchFamily="18" charset="0"/>
              </a:rPr>
              <a:t>competizione tra gruppi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68287ED-F4AD-4B45-846E-7F233F8D1F11}"/>
              </a:ext>
            </a:extLst>
          </p:cNvPr>
          <p:cNvGrpSpPr/>
          <p:nvPr/>
        </p:nvGrpSpPr>
        <p:grpSpPr>
          <a:xfrm>
            <a:off x="1717314" y="3501009"/>
            <a:ext cx="8521885" cy="1806009"/>
            <a:chOff x="193313" y="3501008"/>
            <a:chExt cx="8521885" cy="1806009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360F7ED-C5FF-724D-B0A7-EB5E34879125}"/>
                </a:ext>
              </a:extLst>
            </p:cNvPr>
            <p:cNvSpPr txBox="1"/>
            <p:nvPr/>
          </p:nvSpPr>
          <p:spPr>
            <a:xfrm>
              <a:off x="193313" y="3501008"/>
              <a:ext cx="8521885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Venivano messi in palio premi per un solo gruppo vincitore, creando quindi un contesto di </a:t>
              </a:r>
              <a:r>
                <a:rPr lang="it-IT" sz="1600" b="1" dirty="0">
                  <a:latin typeface="Cambria" panose="02040503050406030204" pitchFamily="18" charset="0"/>
                </a:rPr>
                <a:t>INTERDIPENDENZA NEGATIVA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2B5C723-262F-934F-B10B-FE9652B8AA93}"/>
                </a:ext>
              </a:extLst>
            </p:cNvPr>
            <p:cNvSpPr txBox="1"/>
            <p:nvPr/>
          </p:nvSpPr>
          <p:spPr>
            <a:xfrm>
              <a:off x="4355976" y="4229799"/>
              <a:ext cx="4338446" cy="107721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Già dalle prime attività competitive iniziarono </a:t>
              </a:r>
              <a:r>
                <a:rPr lang="it-IT" sz="1600" b="1" dirty="0">
                  <a:latin typeface="Cambria" panose="02040503050406030204" pitchFamily="18" charset="0"/>
                </a:rPr>
                <a:t>episodi di pregiudizio e discriminazione verso l’altro gruppo </a:t>
              </a:r>
              <a:r>
                <a:rPr lang="it-IT" sz="1600" dirty="0">
                  <a:latin typeface="Cambria" panose="02040503050406030204" pitchFamily="18" charset="0"/>
                </a:rPr>
                <a:t>(appellativi dispregiativi, aggressioni, atti vandalici).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9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III: Cooperazione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integruppi</a:t>
            </a:r>
            <a:endParaRPr lang="it-IT" sz="1600" dirty="0"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081516A-D93F-9A45-A8DA-49EE48F27B87}"/>
              </a:ext>
            </a:extLst>
          </p:cNvPr>
          <p:cNvGrpSpPr/>
          <p:nvPr/>
        </p:nvGrpSpPr>
        <p:grpSpPr>
          <a:xfrm>
            <a:off x="1696537" y="2298359"/>
            <a:ext cx="8527362" cy="2310065"/>
            <a:chOff x="172537" y="2298358"/>
            <a:chExt cx="8527362" cy="2310065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0DCD5B-2DD6-444F-9210-2300A5542109}"/>
                </a:ext>
              </a:extLst>
            </p:cNvPr>
            <p:cNvSpPr txBox="1"/>
            <p:nvPr/>
          </p:nvSpPr>
          <p:spPr>
            <a:xfrm>
              <a:off x="172537" y="2298358"/>
              <a:ext cx="8521885" cy="830997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Gli sperimentatori cambiarono l’interdipendenza (</a:t>
              </a:r>
              <a:r>
                <a:rPr lang="it-IT" sz="1600" b="1" dirty="0">
                  <a:latin typeface="Cambria" panose="02040503050406030204" pitchFamily="18" charset="0"/>
                </a:rPr>
                <a:t>da</a:t>
              </a:r>
              <a:r>
                <a:rPr lang="it-IT" sz="1600" dirty="0">
                  <a:latin typeface="Cambria" panose="02040503050406030204" pitchFamily="18" charset="0"/>
                </a:rPr>
                <a:t> </a:t>
              </a:r>
              <a:r>
                <a:rPr lang="it-IT" sz="1600" b="1" dirty="0">
                  <a:latin typeface="Cambria" panose="02040503050406030204" pitchFamily="18" charset="0"/>
                </a:rPr>
                <a:t>negativa a positiva</a:t>
              </a:r>
              <a:r>
                <a:rPr lang="it-IT" sz="1600" dirty="0">
                  <a:latin typeface="Cambria" panose="02040503050406030204" pitchFamily="18" charset="0"/>
                </a:rPr>
                <a:t>) attraverso l’introduzione di OBIETTIVI SOVRAORDINATI (ad esempio, rottura della tubatura dell’acqua, guasto del camion che portava i viveri).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4870C5A-BCD1-9F48-A79C-DF9F12CD08DC}"/>
                </a:ext>
              </a:extLst>
            </p:cNvPr>
            <p:cNvSpPr txBox="1"/>
            <p:nvPr/>
          </p:nvSpPr>
          <p:spPr>
            <a:xfrm>
              <a:off x="3569365" y="3284984"/>
              <a:ext cx="5130534" cy="132343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Gli obiettivi sovraordinati sono obiettivi </a:t>
              </a:r>
              <a:r>
                <a:rPr lang="it-IT" sz="1600" b="1" dirty="0">
                  <a:latin typeface="Cambria" panose="02040503050406030204" pitchFamily="18" charset="0"/>
                </a:rPr>
                <a:t>importanti per entrambi </a:t>
              </a:r>
              <a:r>
                <a:rPr lang="it-IT" sz="1600" dirty="0">
                  <a:latin typeface="Cambria" panose="02040503050406030204" pitchFamily="18" charset="0"/>
                </a:rPr>
                <a:t>i gruppi e per il cui raggiungimento è necessaria la </a:t>
              </a:r>
              <a:r>
                <a:rPr lang="it-IT" sz="1600" b="1" dirty="0">
                  <a:latin typeface="Cambria" panose="02040503050406030204" pitchFamily="18" charset="0"/>
                </a:rPr>
                <a:t>cooperazione con l’altro gruppo</a:t>
              </a:r>
              <a:r>
                <a:rPr lang="it-IT" sz="1600" dirty="0">
                  <a:latin typeface="Cambria" panose="02040503050406030204" pitchFamily="18" charset="0"/>
                </a:rPr>
                <a:t>. I due gruppi devono quindi agire assieme e in maniera coordinata per raggiungere l’obiettivo.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C0E458-CDB3-6846-82DA-1CA06EE97BF4}"/>
              </a:ext>
            </a:extLst>
          </p:cNvPr>
          <p:cNvSpPr txBox="1"/>
          <p:nvPr/>
        </p:nvSpPr>
        <p:spPr>
          <a:xfrm>
            <a:off x="1750580" y="4817232"/>
            <a:ext cx="8521885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L’introduzione di obiettivi sovraordinati ha conseguenze positive: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diminuisce i pregiudizi e i comportamenti aggressivi </a:t>
            </a:r>
            <a:r>
              <a:rPr lang="it-IT" sz="1600" dirty="0">
                <a:latin typeface="Cambria" panose="02040503050406030204" pitchFamily="18" charset="0"/>
              </a:rPr>
              <a:t>nei confronti dell’altro gruppo;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porta alla nascita di </a:t>
            </a:r>
            <a:r>
              <a:rPr lang="it-IT" sz="1600" b="1" dirty="0">
                <a:latin typeface="Cambria" panose="02040503050406030204" pitchFamily="18" charset="0"/>
              </a:rPr>
              <a:t>amicizie intergruppi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riduce la salienza di appartenenza </a:t>
            </a:r>
            <a:r>
              <a:rPr lang="it-IT" sz="1600" dirty="0">
                <a:latin typeface="Cambria" panose="02040503050406030204" pitchFamily="18" charset="0"/>
              </a:rPr>
              <a:t>al proprio gruppo.</a:t>
            </a:r>
          </a:p>
        </p:txBody>
      </p:sp>
    </p:spTree>
    <p:extLst>
      <p:ext uri="{BB962C8B-B14F-4D97-AF65-F5344CB8AC3E}">
        <p14:creationId xmlns:p14="http://schemas.microsoft.com/office/powerpoint/2010/main" val="2640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0"/>
            <a:ext cx="8713723" cy="1077218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Teoria del Conflitto realistico è particolarmente importante perché dimostra come la </a:t>
            </a:r>
            <a:r>
              <a:rPr lang="it-IT" sz="1600" b="1" dirty="0">
                <a:latin typeface="Cambria" panose="02040503050406030204" pitchFamily="18" charset="0"/>
              </a:rPr>
              <a:t>competizione e l’interdipendenza negativa </a:t>
            </a:r>
            <a:r>
              <a:rPr lang="it-IT" sz="1600" dirty="0">
                <a:latin typeface="Cambria" panose="02040503050406030204" pitchFamily="18" charset="0"/>
              </a:rPr>
              <a:t>tra due gruppi </a:t>
            </a:r>
            <a:r>
              <a:rPr lang="it-IT" sz="1600" b="1" dirty="0">
                <a:latin typeface="Cambria" panose="02040503050406030204" pitchFamily="18" charset="0"/>
              </a:rPr>
              <a:t>aumentano pregiudizio e discriminazione </a:t>
            </a:r>
            <a:r>
              <a:rPr lang="it-IT" sz="1600" dirty="0">
                <a:latin typeface="Cambria" panose="02040503050406030204" pitchFamily="18" charset="0"/>
              </a:rPr>
              <a:t>e indica una prima </a:t>
            </a:r>
            <a:r>
              <a:rPr lang="it-IT" sz="1600" b="1" dirty="0">
                <a:latin typeface="Cambria" panose="02040503050406030204" pitchFamily="18" charset="0"/>
              </a:rPr>
              <a:t>via di</a:t>
            </a:r>
            <a:r>
              <a:rPr lang="it-IT" sz="1600" dirty="0">
                <a:latin typeface="Cambria" panose="02040503050406030204" pitchFamily="18" charset="0"/>
              </a:rPr>
              <a:t> </a:t>
            </a:r>
            <a:r>
              <a:rPr lang="it-IT" sz="1600" b="1" dirty="0">
                <a:latin typeface="Cambria" panose="02040503050406030204" pitchFamily="18" charset="0"/>
              </a:rPr>
              <a:t>riduzione</a:t>
            </a:r>
            <a:r>
              <a:rPr lang="it-IT" sz="1600" dirty="0">
                <a:latin typeface="Cambria" panose="02040503050406030204" pitchFamily="18" charset="0"/>
              </a:rPr>
              <a:t> di questi processi (introduzione di scopi sovraordinati).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93B3189-1A65-7140-87E0-C7191D33A4FB}"/>
              </a:ext>
            </a:extLst>
          </p:cNvPr>
          <p:cNvGrpSpPr/>
          <p:nvPr/>
        </p:nvGrpSpPr>
        <p:grpSpPr>
          <a:xfrm>
            <a:off x="1736540" y="3055258"/>
            <a:ext cx="8679941" cy="2822015"/>
            <a:chOff x="212539" y="3055257"/>
            <a:chExt cx="8679941" cy="2822015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CA7E8D6-EA88-994C-9C06-A4D1DE48977D}"/>
                </a:ext>
              </a:extLst>
            </p:cNvPr>
            <p:cNvSpPr txBox="1"/>
            <p:nvPr/>
          </p:nvSpPr>
          <p:spPr>
            <a:xfrm>
              <a:off x="212539" y="3055257"/>
              <a:ext cx="834148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MA…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00DCE51-585F-1A45-A96C-9795D46ADAE8}"/>
                </a:ext>
              </a:extLst>
            </p:cNvPr>
            <p:cNvSpPr txBox="1"/>
            <p:nvPr/>
          </p:nvSpPr>
          <p:spPr>
            <a:xfrm>
              <a:off x="212539" y="4109672"/>
              <a:ext cx="8679941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Il pregiudizio era </a:t>
              </a:r>
              <a:r>
                <a:rPr lang="it-IT" b="1" dirty="0">
                  <a:latin typeface="Cambria" panose="02040503050406030204" pitchFamily="18" charset="0"/>
                </a:rPr>
                <a:t>iniziato</a:t>
              </a:r>
              <a:r>
                <a:rPr lang="it-IT" dirty="0">
                  <a:latin typeface="Cambria" panose="02040503050406030204" pitchFamily="18" charset="0"/>
                </a:rPr>
                <a:t> ancora </a:t>
              </a:r>
              <a:r>
                <a:rPr lang="it-IT" b="1" dirty="0">
                  <a:latin typeface="Cambria" panose="02040503050406030204" pitchFamily="18" charset="0"/>
                </a:rPr>
                <a:t>prima dell’introduzione di attività competitive </a:t>
              </a:r>
              <a:r>
                <a:rPr lang="it-IT" dirty="0">
                  <a:latin typeface="Cambria" panose="02040503050406030204" pitchFamily="18" charset="0"/>
                </a:rPr>
                <a:t>tra i due gruppi.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77647FC-6864-8F4D-9583-86B943E41E4B}"/>
                </a:ext>
              </a:extLst>
            </p:cNvPr>
            <p:cNvSpPr txBox="1"/>
            <p:nvPr/>
          </p:nvSpPr>
          <p:spPr>
            <a:xfrm>
              <a:off x="212539" y="4953942"/>
              <a:ext cx="8679941" cy="92333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La competizione per scarse risorse e l’interdipendenza negativa </a:t>
              </a:r>
              <a:r>
                <a:rPr lang="it-IT" b="1" dirty="0">
                  <a:latin typeface="Cambria" panose="02040503050406030204" pitchFamily="18" charset="0"/>
                </a:rPr>
                <a:t>NON sono condizioni necessarie </a:t>
              </a:r>
              <a:r>
                <a:rPr lang="it-IT" dirty="0">
                  <a:latin typeface="Cambria" panose="02040503050406030204" pitchFamily="18" charset="0"/>
                </a:rPr>
                <a:t>perché nasca il pregiudizio: ci può essere pregiudizio e discriminazione verso l’altro gruppo anche in assenza di competizione.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37745E0-B98D-1A47-813C-A138D68184FE}"/>
                </a:ext>
              </a:extLst>
            </p:cNvPr>
            <p:cNvSpPr txBox="1"/>
            <p:nvPr/>
          </p:nvSpPr>
          <p:spPr>
            <a:xfrm>
              <a:off x="212539" y="3573016"/>
              <a:ext cx="8679941" cy="369332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Non permette di spiegare tutti i </a:t>
              </a:r>
              <a:r>
                <a:rPr lang="it-IT" b="1" dirty="0">
                  <a:latin typeface="Cambria" panose="02040503050406030204" pitchFamily="18" charset="0"/>
                </a:rPr>
                <a:t>tipi di pregiudizio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0"/>
            <a:ext cx="8713723" cy="36933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pregiudizio è un fenomeno che </a:t>
            </a:r>
            <a:r>
              <a:rPr lang="it-IT" b="1" dirty="0">
                <a:latin typeface="Cambria" panose="02040503050406030204" pitchFamily="18" charset="0"/>
              </a:rPr>
              <a:t>riguarda tutti gli individui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034164-0E5F-4E42-BBF6-78F23044C643}"/>
              </a:ext>
            </a:extLst>
          </p:cNvPr>
          <p:cNvSpPr txBox="1"/>
          <p:nvPr/>
        </p:nvSpPr>
        <p:spPr>
          <a:xfrm>
            <a:off x="1702758" y="2361143"/>
            <a:ext cx="8713723" cy="64633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Esistono </a:t>
            </a:r>
            <a:r>
              <a:rPr lang="it-IT" b="1" dirty="0">
                <a:latin typeface="Cambria" panose="02040503050406030204" pitchFamily="18" charset="0"/>
              </a:rPr>
              <a:t>particolari caratteristiche individuali e condizioni socio-economiche </a:t>
            </a:r>
            <a:r>
              <a:rPr lang="it-IT" dirty="0">
                <a:latin typeface="Cambria" panose="02040503050406030204" pitchFamily="18" charset="0"/>
              </a:rPr>
              <a:t>che possono accentuare espressioni di pregiudizio, </a:t>
            </a:r>
            <a:r>
              <a:rPr lang="it-IT" b="1" dirty="0">
                <a:solidFill>
                  <a:schemeClr val="accent2"/>
                </a:solidFill>
                <a:latin typeface="Cambria" panose="02040503050406030204" pitchFamily="18" charset="0"/>
              </a:rPr>
              <a:t>ma non possono spiegarne le origini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7341D3D-E132-C84C-A155-DCE560D2D072}"/>
              </a:ext>
            </a:extLst>
          </p:cNvPr>
          <p:cNvGrpSpPr/>
          <p:nvPr/>
        </p:nvGrpSpPr>
        <p:grpSpPr>
          <a:xfrm>
            <a:off x="1702758" y="3502749"/>
            <a:ext cx="8713723" cy="1941478"/>
            <a:chOff x="178757" y="3502749"/>
            <a:chExt cx="8713723" cy="194147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9D1342A-909E-DF45-A4E9-FC9598DBD2A2}"/>
                </a:ext>
              </a:extLst>
            </p:cNvPr>
            <p:cNvSpPr txBox="1"/>
            <p:nvPr/>
          </p:nvSpPr>
          <p:spPr>
            <a:xfrm>
              <a:off x="178757" y="3502749"/>
              <a:ext cx="8713723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Le origini del pregiudizio vanno ricercate nei </a:t>
              </a:r>
              <a:r>
                <a:rPr lang="it-IT" b="1" dirty="0">
                  <a:latin typeface="Cambria" panose="02040503050406030204" pitchFamily="18" charset="0"/>
                </a:rPr>
                <a:t>NORMALI PROCESSI COGNITIVI E MOTIVAZIONALI DELL’INDIVIDUO.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2C6FDE5-412F-2B46-934C-1C6EEF6E7DFD}"/>
                </a:ext>
              </a:extLst>
            </p:cNvPr>
            <p:cNvSpPr txBox="1"/>
            <p:nvPr/>
          </p:nvSpPr>
          <p:spPr>
            <a:xfrm>
              <a:off x="2855568" y="4315419"/>
              <a:ext cx="1716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Processi cognitivi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87562BC-C864-AE4A-A623-D4324CED404F}"/>
                </a:ext>
              </a:extLst>
            </p:cNvPr>
            <p:cNvSpPr txBox="1"/>
            <p:nvPr/>
          </p:nvSpPr>
          <p:spPr>
            <a:xfrm>
              <a:off x="2855568" y="5069216"/>
              <a:ext cx="2152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Processi motivazionali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D0D8167-E8E7-4446-A326-EBDDEE7C3912}"/>
                </a:ext>
              </a:extLst>
            </p:cNvPr>
            <p:cNvSpPr txBox="1"/>
            <p:nvPr/>
          </p:nvSpPr>
          <p:spPr>
            <a:xfrm>
              <a:off x="4572000" y="4315419"/>
              <a:ext cx="316835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CATEGORIZZAZIONE SOCIALE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62C30BC-1E7F-F14C-BBC1-F232E442A802}"/>
                </a:ext>
              </a:extLst>
            </p:cNvPr>
            <p:cNvSpPr txBox="1"/>
            <p:nvPr/>
          </p:nvSpPr>
          <p:spPr>
            <a:xfrm>
              <a:off x="4952662" y="5069216"/>
              <a:ext cx="2152833" cy="3750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IDENTITÀ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1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categorizzazione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8E2FF4-19A9-5542-A86D-8EF7A47D33FA}"/>
              </a:ext>
            </a:extLst>
          </p:cNvPr>
          <p:cNvGrpSpPr/>
          <p:nvPr/>
        </p:nvGrpSpPr>
        <p:grpSpPr>
          <a:xfrm>
            <a:off x="1702757" y="1720341"/>
            <a:ext cx="8508044" cy="1946861"/>
            <a:chOff x="178757" y="1720340"/>
            <a:chExt cx="8508044" cy="1946861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F8F2B93-123B-8A44-9484-FE97110F492A}"/>
                </a:ext>
              </a:extLst>
            </p:cNvPr>
            <p:cNvSpPr txBox="1"/>
            <p:nvPr/>
          </p:nvSpPr>
          <p:spPr>
            <a:xfrm>
              <a:off x="178757" y="1720340"/>
              <a:ext cx="8508043" cy="369332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Il pregiudizio si origina da un </a:t>
              </a:r>
              <a:r>
                <a:rPr lang="it-IT" b="1" dirty="0">
                  <a:latin typeface="Cambria" panose="02040503050406030204" pitchFamily="18" charset="0"/>
                </a:rPr>
                <a:t>processo di categorizzazione sociale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034164-0E5F-4E42-BBF6-78F23044C643}"/>
                </a:ext>
              </a:extLst>
            </p:cNvPr>
            <p:cNvSpPr txBox="1"/>
            <p:nvPr/>
          </p:nvSpPr>
          <p:spPr>
            <a:xfrm>
              <a:off x="3779913" y="2343762"/>
              <a:ext cx="4906888" cy="132343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categorizzazione sociale è il processo attraverso cui l’individuo </a:t>
              </a:r>
              <a:r>
                <a:rPr lang="it-IT" sz="1600" b="1" dirty="0">
                  <a:latin typeface="Cambria" panose="02040503050406030204" pitchFamily="18" charset="0"/>
                </a:rPr>
                <a:t>classifica un’altra persona entro un determinato gruppo sociale</a:t>
              </a:r>
              <a:r>
                <a:rPr lang="it-IT" sz="1600" dirty="0">
                  <a:latin typeface="Cambria" panose="02040503050406030204" pitchFamily="18" charset="0"/>
                </a:rPr>
                <a:t>. Tale processo è </a:t>
              </a:r>
              <a:r>
                <a:rPr lang="it-IT" sz="1600" b="1" dirty="0">
                  <a:latin typeface="Cambria" panose="02040503050406030204" pitchFamily="18" charset="0"/>
                </a:rPr>
                <a:t>caratteristico</a:t>
              </a:r>
              <a:r>
                <a:rPr lang="it-IT" sz="1600" dirty="0">
                  <a:latin typeface="Cambria" panose="02040503050406030204" pitchFamily="18" charset="0"/>
                </a:rPr>
                <a:t> della cognizione umana e serve a </a:t>
              </a:r>
              <a:r>
                <a:rPr lang="it-IT" sz="1600" b="1" dirty="0">
                  <a:latin typeface="Cambria" panose="02040503050406030204" pitchFamily="18" charset="0"/>
                </a:rPr>
                <a:t>economizzare</a:t>
              </a:r>
              <a:r>
                <a:rPr lang="it-IT" sz="1600" dirty="0">
                  <a:latin typeface="Cambria" panose="02040503050406030204" pitchFamily="18" charset="0"/>
                </a:rPr>
                <a:t> le risorse cognitive.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8A0CF-EBE3-DA4C-A8B3-E843E4963B4D}"/>
              </a:ext>
            </a:extLst>
          </p:cNvPr>
          <p:cNvSpPr txBox="1"/>
          <p:nvPr/>
        </p:nvSpPr>
        <p:spPr>
          <a:xfrm>
            <a:off x="1702758" y="3921292"/>
            <a:ext cx="8508043" cy="64633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È una </a:t>
            </a:r>
            <a:r>
              <a:rPr lang="it-IT" b="1" dirty="0">
                <a:latin typeface="Cambria" panose="02040503050406030204" pitchFamily="18" charset="0"/>
              </a:rPr>
              <a:t>risposta categoriale</a:t>
            </a:r>
            <a:r>
              <a:rPr lang="it-IT" dirty="0">
                <a:latin typeface="Cambria" panose="02040503050406030204" pitchFamily="18" charset="0"/>
              </a:rPr>
              <a:t>, ovvero, è rivolto a un’altra persona in quanto membro di una categoria sociale diversa dalla propria.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4C8DE9-9BEA-4E44-BD12-9B16F6D0B306}"/>
              </a:ext>
            </a:extLst>
          </p:cNvPr>
          <p:cNvSpPr txBox="1"/>
          <p:nvPr/>
        </p:nvSpPr>
        <p:spPr>
          <a:xfrm>
            <a:off x="1702758" y="4809598"/>
            <a:ext cx="8508043" cy="92333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pregiudizio deriva dalla categorizzazione sociale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ambria" panose="02040503050406030204" pitchFamily="18" charset="0"/>
              </a:rPr>
              <a:t>Ingroups</a:t>
            </a:r>
            <a:r>
              <a:rPr lang="it-IT" dirty="0">
                <a:latin typeface="Cambria" panose="02040503050406030204" pitchFamily="18" charset="0"/>
              </a:rPr>
              <a:t>: il gruppo di appartenenza, al quale la persona appartiene;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Cambria" panose="02040503050406030204" pitchFamily="18" charset="0"/>
              </a:rPr>
              <a:t>Outgroups</a:t>
            </a:r>
            <a:r>
              <a:rPr lang="it-IT" dirty="0">
                <a:latin typeface="Cambria" panose="02040503050406030204" pitchFamily="18" charset="0"/>
              </a:rPr>
              <a:t>: i gruppi esterni, ai quali la persona non appartiene.</a:t>
            </a:r>
          </a:p>
        </p:txBody>
      </p:sp>
    </p:spTree>
    <p:extLst>
      <p:ext uri="{BB962C8B-B14F-4D97-AF65-F5344CB8AC3E}">
        <p14:creationId xmlns:p14="http://schemas.microsoft.com/office/powerpoint/2010/main" val="11403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Definizione e forme di pregiudizio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4274DBB-6137-2A40-BF92-0E3D1B0F89E1}"/>
              </a:ext>
            </a:extLst>
          </p:cNvPr>
          <p:cNvGrpSpPr/>
          <p:nvPr/>
        </p:nvGrpSpPr>
        <p:grpSpPr>
          <a:xfrm>
            <a:off x="1661453" y="1628801"/>
            <a:ext cx="8886121" cy="584775"/>
            <a:chOff x="137452" y="1628800"/>
            <a:chExt cx="8886121" cy="584775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D6B81C7-E212-CA46-846C-D3604F996AC2}"/>
                </a:ext>
              </a:extLst>
            </p:cNvPr>
            <p:cNvSpPr txBox="1"/>
            <p:nvPr/>
          </p:nvSpPr>
          <p:spPr>
            <a:xfrm>
              <a:off x="137452" y="1751911"/>
              <a:ext cx="1953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Etimologicamente: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6AC7B21-938B-DD46-856F-3698F6CCD722}"/>
                </a:ext>
              </a:extLst>
            </p:cNvPr>
            <p:cNvSpPr txBox="1"/>
            <p:nvPr/>
          </p:nvSpPr>
          <p:spPr>
            <a:xfrm>
              <a:off x="2140753" y="1628800"/>
              <a:ext cx="6882820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Dal latino PRAE-JUDICIUM («</a:t>
              </a:r>
              <a:r>
                <a:rPr lang="it-IT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giudizio dato prima</a:t>
              </a: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») che nel diritto romano indicava </a:t>
              </a:r>
              <a:r>
                <a:rPr lang="it-IT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l’atto preparatorio al giudizio </a:t>
              </a: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di un imputato.</a:t>
              </a:r>
              <a:endPara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B1CBB7F-B7E3-5A46-BD89-DFAEA9E33441}"/>
              </a:ext>
            </a:extLst>
          </p:cNvPr>
          <p:cNvGrpSpPr/>
          <p:nvPr/>
        </p:nvGrpSpPr>
        <p:grpSpPr>
          <a:xfrm>
            <a:off x="1661452" y="2353031"/>
            <a:ext cx="7026836" cy="1296807"/>
            <a:chOff x="137452" y="2353030"/>
            <a:chExt cx="4407214" cy="129680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A5C7D3F-103F-9E4C-8B9A-6EA326D36213}"/>
                </a:ext>
              </a:extLst>
            </p:cNvPr>
            <p:cNvSpPr txBox="1"/>
            <p:nvPr/>
          </p:nvSpPr>
          <p:spPr>
            <a:xfrm>
              <a:off x="152179" y="2726507"/>
              <a:ext cx="4392487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Il pregiudizio è un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	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ATTEGGIAMENTO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NEGATIVO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verso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un individuo 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che si fonda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esclusivamente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sulla sua appartenenza a un particolare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GRUPPO SOCIALE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[</a:t>
              </a:r>
              <a:r>
                <a:rPr lang="it-IT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Worchel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, Cooper e Goethals 1988]. </a:t>
              </a:r>
              <a:endParaRPr lang="it-IT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A7D84E1-095D-AE40-9F1C-CCEDBFC0E25A}"/>
                </a:ext>
              </a:extLst>
            </p:cNvPr>
            <p:cNvSpPr txBox="1"/>
            <p:nvPr/>
          </p:nvSpPr>
          <p:spPr>
            <a:xfrm>
              <a:off x="137452" y="2353030"/>
              <a:ext cx="1491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In psicologia sociale: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26D32AF-7B46-F74F-9879-1CB3916A39EE}"/>
              </a:ext>
            </a:extLst>
          </p:cNvPr>
          <p:cNvSpPr txBox="1"/>
          <p:nvPr/>
        </p:nvSpPr>
        <p:spPr>
          <a:xfrm>
            <a:off x="2125357" y="3855149"/>
            <a:ext cx="8291123" cy="196977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ATTEGGIAMENTO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= ha una struttura complessa e assolve a delle funzioni importanti.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lvl="0"/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NEGATIVO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</a:rPr>
              <a:t>= può avere anche una valenza positiva, ma sono i pregiudizi negativi a influenzare profondamente le relazioni tra gli individui.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lvl="0"/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Fondato esclusivamente sull’appartenenza di un individuo ad un GRUPPO SOCIALE </a:t>
            </a:r>
            <a:r>
              <a:rPr lang="it-IT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</a:rPr>
              <a:t>= è indirizzato spesso a un singolo individuo, ma è un fenomeno di gruppo, ovvero si attiva quando in noi è saliente l’appartenenza di un individuo a un gruppo diverso rispetto al nostro.</a:t>
            </a:r>
          </a:p>
        </p:txBody>
      </p:sp>
    </p:spTree>
    <p:extLst>
      <p:ext uri="{BB962C8B-B14F-4D97-AF65-F5344CB8AC3E}">
        <p14:creationId xmlns:p14="http://schemas.microsoft.com/office/powerpoint/2010/main" val="16042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1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Ciascun individuo appartiene a </a:t>
            </a:r>
            <a:r>
              <a:rPr lang="it-IT" sz="1600" b="1" dirty="0">
                <a:latin typeface="Cambria" panose="02040503050406030204" pitchFamily="18" charset="0"/>
              </a:rPr>
              <a:t>innumerevoli ingroups</a:t>
            </a:r>
            <a:r>
              <a:rPr lang="it-IT" sz="1600" dirty="0">
                <a:latin typeface="Cambria" panose="02040503050406030204" pitchFamily="18" charset="0"/>
              </a:rPr>
              <a:t>, cui </a:t>
            </a:r>
            <a:r>
              <a:rPr lang="it-IT" sz="1600" b="1" dirty="0">
                <a:latin typeface="Cambria" panose="02040503050406030204" pitchFamily="18" charset="0"/>
              </a:rPr>
              <a:t>contrapponiamo degli </a:t>
            </a:r>
            <a:r>
              <a:rPr lang="it-IT" sz="1600" b="1" dirty="0" err="1">
                <a:latin typeface="Cambria" panose="02040503050406030204" pitchFamily="18" charset="0"/>
              </a:rPr>
              <a:t>outgroups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dirty="0">
                <a:latin typeface="Cambria" panose="02040503050406030204" pitchFamily="18" charset="0"/>
              </a:rPr>
              <a:t>(donne vs. uomini, eterosessuali vs. omosessuali, italiani vs. tedeschi).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8A0CF-EBE3-DA4C-A8B3-E843E4963B4D}"/>
              </a:ext>
            </a:extLst>
          </p:cNvPr>
          <p:cNvSpPr txBox="1"/>
          <p:nvPr/>
        </p:nvSpPr>
        <p:spPr>
          <a:xfrm>
            <a:off x="1710812" y="2522319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</a:t>
            </a:r>
            <a:r>
              <a:rPr lang="it-IT" sz="1600" b="1" dirty="0">
                <a:latin typeface="Cambria" panose="02040503050406030204" pitchFamily="18" charset="0"/>
              </a:rPr>
              <a:t>salienza dell’appartenenza </a:t>
            </a:r>
            <a:r>
              <a:rPr lang="it-IT" sz="1600" dirty="0">
                <a:latin typeface="Cambria" panose="02040503050406030204" pitchFamily="18" charset="0"/>
              </a:rPr>
              <a:t>a un determinato ingroup è </a:t>
            </a:r>
            <a:r>
              <a:rPr lang="it-IT" sz="1600" b="1" dirty="0">
                <a:latin typeface="Cambria" panose="02040503050406030204" pitchFamily="18" charset="0"/>
              </a:rPr>
              <a:t>contestuale</a:t>
            </a:r>
            <a:r>
              <a:rPr lang="it-IT" sz="1600" dirty="0">
                <a:latin typeface="Cambria" panose="02040503050406030204" pitchFamily="18" charset="0"/>
              </a:rPr>
              <a:t>: dipende dal contesto sociale entro cui interagiamo in quel momento.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01BB59E-F893-E54D-B3A1-3BE7C6608CE1}"/>
              </a:ext>
            </a:extLst>
          </p:cNvPr>
          <p:cNvGrpSpPr/>
          <p:nvPr/>
        </p:nvGrpSpPr>
        <p:grpSpPr>
          <a:xfrm>
            <a:off x="3259738" y="3406593"/>
            <a:ext cx="5688632" cy="1638734"/>
            <a:chOff x="1727683" y="3696517"/>
            <a:chExt cx="5688632" cy="1638734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34C8DE9-9BEA-4E44-BD12-9B16F6D0B306}"/>
                </a:ext>
              </a:extLst>
            </p:cNvPr>
            <p:cNvSpPr txBox="1"/>
            <p:nvPr/>
          </p:nvSpPr>
          <p:spPr>
            <a:xfrm>
              <a:off x="1727683" y="3696517"/>
              <a:ext cx="5688632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latin typeface="Cambria" panose="02040503050406030204" pitchFamily="18" charset="0"/>
                </a:rPr>
                <a:t>Secondo la Teoria dell’Identità sociale, </a:t>
              </a:r>
              <a:r>
                <a:rPr lang="it-IT" sz="1600" b="1" dirty="0">
                  <a:latin typeface="Cambria" panose="02040503050406030204" pitchFamily="18" charset="0"/>
                </a:rPr>
                <a:t>la categorizzazione sociale </a:t>
              </a:r>
              <a:r>
                <a:rPr lang="it-IT" sz="1600" dirty="0">
                  <a:latin typeface="Cambria" panose="02040503050406030204" pitchFamily="18" charset="0"/>
                </a:rPr>
                <a:t>e la semplice </a:t>
              </a:r>
              <a:r>
                <a:rPr lang="it-IT" sz="1600" b="1" dirty="0">
                  <a:latin typeface="Cambria" panose="02040503050406030204" pitchFamily="18" charset="0"/>
                </a:rPr>
                <a:t>consapevolezza di appartenere </a:t>
              </a:r>
              <a:r>
                <a:rPr lang="it-IT" sz="1600" dirty="0">
                  <a:latin typeface="Cambria" panose="02040503050406030204" pitchFamily="18" charset="0"/>
                </a:rPr>
                <a:t>a un determinato gruppo</a:t>
              </a:r>
              <a:r>
                <a:rPr lang="it-IT" sz="1600" b="1" dirty="0">
                  <a:latin typeface="Cambria" panose="02040503050406030204" pitchFamily="18" charset="0"/>
                </a:rPr>
                <a:t> sono alla base del pregiudizio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44D5755-BC93-B544-AF45-5969AA5135BD}"/>
                </a:ext>
              </a:extLst>
            </p:cNvPr>
            <p:cNvSpPr txBox="1"/>
            <p:nvPr/>
          </p:nvSpPr>
          <p:spPr>
            <a:xfrm>
              <a:off x="3915702" y="4935141"/>
              <a:ext cx="1312595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PERCHÉ?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9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L’identità di un individuo è composta dall’identità </a:t>
            </a:r>
            <a:r>
              <a:rPr lang="it-IT" b="1" dirty="0">
                <a:latin typeface="Cambria" panose="02040503050406030204" pitchFamily="18" charset="0"/>
              </a:rPr>
              <a:t>personale</a:t>
            </a:r>
            <a:r>
              <a:rPr lang="it-IT" dirty="0">
                <a:latin typeface="Cambria" panose="02040503050406030204" pitchFamily="18" charset="0"/>
              </a:rPr>
              <a:t> e dall’identità </a:t>
            </a:r>
            <a:r>
              <a:rPr lang="it-IT" b="1" dirty="0">
                <a:latin typeface="Cambria" panose="02040503050406030204" pitchFamily="18" charset="0"/>
              </a:rPr>
              <a:t>sociale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BCEDF50-0C90-1948-BBA0-7F77BAF62E16}"/>
              </a:ext>
            </a:extLst>
          </p:cNvPr>
          <p:cNvGrpSpPr/>
          <p:nvPr/>
        </p:nvGrpSpPr>
        <p:grpSpPr>
          <a:xfrm>
            <a:off x="2535618" y="2334721"/>
            <a:ext cx="7300784" cy="3093647"/>
            <a:chOff x="1011618" y="2334720"/>
            <a:chExt cx="7300784" cy="309364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034164-0E5F-4E42-BBF6-78F23044C643}"/>
                </a:ext>
              </a:extLst>
            </p:cNvPr>
            <p:cNvSpPr txBox="1"/>
            <p:nvPr/>
          </p:nvSpPr>
          <p:spPr>
            <a:xfrm>
              <a:off x="1011618" y="2356240"/>
              <a:ext cx="2520281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Parte del sé che deriva dai </a:t>
              </a:r>
              <a:r>
                <a:rPr lang="it-IT" sz="1400" b="1" dirty="0">
                  <a:latin typeface="Cambria" panose="02040503050406030204" pitchFamily="18" charset="0"/>
                </a:rPr>
                <a:t>tratti individuali e dai rapporti </a:t>
              </a:r>
              <a:r>
                <a:rPr lang="it-IT" sz="1400" dirty="0">
                  <a:latin typeface="Cambria" panose="02040503050406030204" pitchFamily="18" charset="0"/>
                </a:rPr>
                <a:t>che noi intratteniamo con gli altri.</a:t>
              </a:r>
            </a:p>
          </p:txBody>
        </p: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02B99B46-C29A-1D4E-BF0B-310B875B28CF}"/>
                </a:ext>
              </a:extLst>
            </p:cNvPr>
            <p:cNvSpPr/>
            <p:nvPr/>
          </p:nvSpPr>
          <p:spPr>
            <a:xfrm>
              <a:off x="3167844" y="3168794"/>
              <a:ext cx="1944216" cy="1944216"/>
            </a:xfrm>
            <a:prstGeom prst="ellipse">
              <a:avLst/>
            </a:pr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66A9A9A-F3F5-BF42-BBB2-73156433B891}"/>
                </a:ext>
              </a:extLst>
            </p:cNvPr>
            <p:cNvSpPr/>
            <p:nvPr/>
          </p:nvSpPr>
          <p:spPr>
            <a:xfrm>
              <a:off x="4211960" y="3168794"/>
              <a:ext cx="1944216" cy="1944216"/>
            </a:xfrm>
            <a:prstGeom prst="ellipse">
              <a:avLst/>
            </a:prstGeom>
            <a:solidFill>
              <a:schemeClr val="accent3">
                <a:lumMod val="7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263B481-05DD-D64B-8ED0-9BBCDCA71DC2}"/>
                </a:ext>
              </a:extLst>
            </p:cNvPr>
            <p:cNvSpPr txBox="1"/>
            <p:nvPr/>
          </p:nvSpPr>
          <p:spPr>
            <a:xfrm>
              <a:off x="5792121" y="2334720"/>
              <a:ext cx="2520281" cy="954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Parte dell’immagine di sé legata alla </a:t>
              </a:r>
              <a:r>
                <a:rPr lang="it-IT" sz="1400" b="1" dirty="0">
                  <a:latin typeface="Cambria" panose="02040503050406030204" pitchFamily="18" charset="0"/>
                </a:rPr>
                <a:t>consapevolezza di appartenere a uno o più gruppi sociali.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FAE033A-6F1D-5D42-9855-005004C8EF6B}"/>
                </a:ext>
              </a:extLst>
            </p:cNvPr>
            <p:cNvSpPr txBox="1"/>
            <p:nvPr/>
          </p:nvSpPr>
          <p:spPr>
            <a:xfrm>
              <a:off x="2607380" y="5110733"/>
              <a:ext cx="194421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Identità personale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8012078D-386F-A24F-AEF9-78A4BC84BFE8}"/>
                </a:ext>
              </a:extLst>
            </p:cNvPr>
            <p:cNvSpPr txBox="1"/>
            <p:nvPr/>
          </p:nvSpPr>
          <p:spPr>
            <a:xfrm>
              <a:off x="5184067" y="5120590"/>
              <a:ext cx="194421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Identità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5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219C8C9-0A19-0842-8DAC-DDD6F7F3A323}"/>
              </a:ext>
            </a:extLst>
          </p:cNvPr>
          <p:cNvGrpSpPr/>
          <p:nvPr/>
        </p:nvGrpSpPr>
        <p:grpSpPr>
          <a:xfrm>
            <a:off x="1702758" y="1720340"/>
            <a:ext cx="8508043" cy="1996692"/>
            <a:chOff x="178757" y="1720340"/>
            <a:chExt cx="8508043" cy="1996692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F8F2B93-123B-8A44-9484-FE97110F492A}"/>
                </a:ext>
              </a:extLst>
            </p:cNvPr>
            <p:cNvSpPr txBox="1"/>
            <p:nvPr/>
          </p:nvSpPr>
          <p:spPr>
            <a:xfrm>
              <a:off x="178757" y="1720340"/>
              <a:ext cx="8508043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</a:t>
              </a:r>
              <a:r>
                <a:rPr lang="it-IT" sz="1600" b="1" dirty="0">
                  <a:latin typeface="Cambria" panose="02040503050406030204" pitchFamily="18" charset="0"/>
                </a:rPr>
                <a:t>PROTEZIONE DELLA PROPRIA AUTOSTIMA </a:t>
              </a:r>
              <a:r>
                <a:rPr lang="it-IT" sz="1600" dirty="0">
                  <a:latin typeface="Cambria" panose="02040503050406030204" pitchFamily="18" charset="0"/>
                </a:rPr>
                <a:t>è uno dei bisogni fondamentali di ciascun individuo.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A972A3E-64BA-EF4F-B2BE-A44E37900EA2}"/>
                </a:ext>
              </a:extLst>
            </p:cNvPr>
            <p:cNvSpPr txBox="1"/>
            <p:nvPr/>
          </p:nvSpPr>
          <p:spPr>
            <a:xfrm>
              <a:off x="467543" y="2434865"/>
              <a:ext cx="8219257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Per proteggere la propria autostima, l’individuo tende a </a:t>
              </a:r>
              <a:r>
                <a:rPr lang="it-IT" sz="1600" b="1" dirty="0">
                  <a:latin typeface="Cambria" panose="02040503050406030204" pitchFamily="18" charset="0"/>
                </a:rPr>
                <a:t>mantenere un’identità personale positiva.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4306196-DF5F-B44F-A4F4-72FBECA0D6DC}"/>
                </a:ext>
              </a:extLst>
            </p:cNvPr>
            <p:cNvSpPr txBox="1"/>
            <p:nvPr/>
          </p:nvSpPr>
          <p:spPr>
            <a:xfrm>
              <a:off x="467543" y="3132257"/>
              <a:ext cx="8219257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Allo stesso modo, il </a:t>
              </a:r>
              <a:r>
                <a:rPr lang="it-IT" sz="1600" b="1" dirty="0">
                  <a:latin typeface="Cambria" panose="02040503050406030204" pitchFamily="18" charset="0"/>
                </a:rPr>
                <a:t>mantenimento di un’identità sociale positiva </a:t>
              </a:r>
              <a:r>
                <a:rPr lang="it-IT" sz="1600" dirty="0">
                  <a:latin typeface="Cambria" panose="02040503050406030204" pitchFamily="18" charset="0"/>
                </a:rPr>
                <a:t>del proprio gruppo è fondamentale per mantenere un’autostima individuale elevata.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9B56DAF-F8C1-7843-AB33-3ADBEF92294C}"/>
              </a:ext>
            </a:extLst>
          </p:cNvPr>
          <p:cNvGrpSpPr/>
          <p:nvPr/>
        </p:nvGrpSpPr>
        <p:grpSpPr>
          <a:xfrm>
            <a:off x="1847530" y="3838362"/>
            <a:ext cx="8695223" cy="2236885"/>
            <a:chOff x="323529" y="3838361"/>
            <a:chExt cx="8695223" cy="2236885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19E80EB-C0E8-FE4F-9583-6834F63F14EA}"/>
                </a:ext>
              </a:extLst>
            </p:cNvPr>
            <p:cNvSpPr txBox="1"/>
            <p:nvPr/>
          </p:nvSpPr>
          <p:spPr>
            <a:xfrm>
              <a:off x="323529" y="4130749"/>
              <a:ext cx="4752528" cy="1323439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Confronto sociale positivo con altri gruppi</a:t>
              </a:r>
              <a:r>
                <a:rPr lang="it-IT" sz="1600" dirty="0">
                  <a:latin typeface="Cambria" panose="02040503050406030204" pitchFamily="18" charset="0"/>
                </a:rPr>
                <a:t>: siamo motivati ad attuare atteggiamenti o comportamenti positivi che favoriscano il proprio gruppo di appartenenza o comportamenti e atteggiamenti negativi che sfavoriscono l’altro gruppo.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29112FF-51B0-1144-A897-306F2B62DCAB}"/>
                </a:ext>
              </a:extLst>
            </p:cNvPr>
            <p:cNvSpPr txBox="1"/>
            <p:nvPr/>
          </p:nvSpPr>
          <p:spPr>
            <a:xfrm>
              <a:off x="5949742" y="3838361"/>
              <a:ext cx="3049556" cy="1077218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Tanto più il confronto è a </a:t>
              </a:r>
              <a:r>
                <a:rPr lang="it-IT" sz="1600" b="1" dirty="0">
                  <a:latin typeface="Cambria" panose="02040503050406030204" pitchFamily="18" charset="0"/>
                </a:rPr>
                <a:t>favore nel nostro gruppo</a:t>
              </a:r>
              <a:r>
                <a:rPr lang="it-IT" sz="1600" dirty="0">
                  <a:latin typeface="Cambria" panose="02040503050406030204" pitchFamily="18" charset="0"/>
                </a:rPr>
                <a:t>, tanto più la nostra identità sociale è positiva e la nostra autostima più alta.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814DDBA-A5C5-6147-A3B6-729DC6F68391}"/>
                </a:ext>
              </a:extLst>
            </p:cNvPr>
            <p:cNvSpPr txBox="1"/>
            <p:nvPr/>
          </p:nvSpPr>
          <p:spPr>
            <a:xfrm>
              <a:off x="5949742" y="4998028"/>
              <a:ext cx="3069010" cy="1077218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confronto sociale acquista maggiore significato quando avviene con </a:t>
              </a:r>
              <a:r>
                <a:rPr lang="it-IT" sz="1600" b="1" dirty="0">
                  <a:latin typeface="Cambria" panose="02040503050406030204" pitchFamily="18" charset="0"/>
                </a:rPr>
                <a:t>gruppi simili </a:t>
              </a:r>
              <a:r>
                <a:rPr lang="it-IT" sz="1600" dirty="0">
                  <a:latin typeface="Cambria" panose="02040503050406030204" pitchFamily="18" charset="0"/>
                </a:rPr>
                <a:t>al nostro per status e competenza.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2772E25B-CB80-8D4E-80B8-DFD7509DB2B1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 flipV="1">
              <a:off x="5076057" y="4376970"/>
              <a:ext cx="873685" cy="415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D88EA012-D0CC-344D-8D09-B0569E9E047A}"/>
                </a:ext>
              </a:extLst>
            </p:cNvPr>
            <p:cNvCxnSpPr>
              <a:cxnSpLocks/>
              <a:stCxn id="19" idx="3"/>
              <a:endCxn id="21" idx="1"/>
            </p:cNvCxnSpPr>
            <p:nvPr/>
          </p:nvCxnSpPr>
          <p:spPr>
            <a:xfrm>
              <a:off x="5076057" y="4792469"/>
              <a:ext cx="873685" cy="744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3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972A3E-64BA-EF4F-B2BE-A44E37900EA2}"/>
              </a:ext>
            </a:extLst>
          </p:cNvPr>
          <p:cNvSpPr txBox="1"/>
          <p:nvPr/>
        </p:nvSpPr>
        <p:spPr>
          <a:xfrm>
            <a:off x="1595254" y="2240426"/>
            <a:ext cx="8965242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dimostrare che </a:t>
            </a:r>
            <a:r>
              <a:rPr lang="it-IT" sz="1600" b="1" dirty="0">
                <a:latin typeface="Cambria" panose="02040503050406030204" pitchFamily="18" charset="0"/>
              </a:rPr>
              <a:t>la semplice categorizzazione </a:t>
            </a:r>
            <a:r>
              <a:rPr lang="it-IT" sz="1600" dirty="0">
                <a:latin typeface="Cambria" panose="02040503050406030204" pitchFamily="18" charset="0"/>
              </a:rPr>
              <a:t>in ingroup e outgroup </a:t>
            </a:r>
            <a:r>
              <a:rPr lang="it-IT" sz="1600" b="1" dirty="0">
                <a:latin typeface="Cambria" panose="02040503050406030204" pitchFamily="18" charset="0"/>
              </a:rPr>
              <a:t>è condizione minima sufficiente</a:t>
            </a:r>
            <a:r>
              <a:rPr lang="it-IT" sz="1600" dirty="0">
                <a:latin typeface="Cambria" panose="02040503050406030204" pitchFamily="18" charset="0"/>
              </a:rPr>
              <a:t> per sviluppare atteggiamenti di favoritismo verso l’ingroup e negativi verso l’outgroup.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1FED6F-B8C7-C741-98EE-7D55945BC5FF}"/>
              </a:ext>
            </a:extLst>
          </p:cNvPr>
          <p:cNvSpPr txBox="1"/>
          <p:nvPr/>
        </p:nvSpPr>
        <p:spPr>
          <a:xfrm>
            <a:off x="1595254" y="3174068"/>
            <a:ext cx="8965243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venivano </a:t>
            </a:r>
            <a:r>
              <a:rPr lang="it-IT" sz="1600" b="1" dirty="0">
                <a:latin typeface="Cambria" panose="02040503050406030204" pitchFamily="18" charset="0"/>
              </a:rPr>
              <a:t>assegnati casualmente a un gruppo sociale</a:t>
            </a:r>
            <a:r>
              <a:rPr lang="it-IT" sz="1600" dirty="0">
                <a:latin typeface="Cambria" panose="02040503050406030204" pitchFamily="18" charset="0"/>
              </a:rPr>
              <a:t>. L’assegnazione avveniva </a:t>
            </a:r>
            <a:r>
              <a:rPr lang="it-IT" sz="1600" b="1" dirty="0">
                <a:latin typeface="Cambria" panose="02040503050406030204" pitchFamily="18" charset="0"/>
              </a:rPr>
              <a:t>tramite criteri insignificanti </a:t>
            </a:r>
            <a:r>
              <a:rPr lang="it-IT" sz="1600" dirty="0">
                <a:latin typeface="Cambria" panose="02040503050406030204" pitchFamily="18" charset="0"/>
              </a:rPr>
              <a:t>(ad esempio, preferenze estetiche per un quadro, lancio della moneta).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D1BEB4-A6D8-B543-8194-B56784617AB6}"/>
              </a:ext>
            </a:extLst>
          </p:cNvPr>
          <p:cNvSpPr txBox="1"/>
          <p:nvPr/>
        </p:nvSpPr>
        <p:spPr>
          <a:xfrm>
            <a:off x="3359697" y="4273544"/>
            <a:ext cx="7157082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Con il paradigma dei gruppi minimi </a:t>
            </a:r>
            <a:r>
              <a:rPr lang="it-IT" sz="1600" b="1" dirty="0">
                <a:latin typeface="Cambria" panose="02040503050406030204" pitchFamily="18" charset="0"/>
              </a:rPr>
              <a:t>l’unico fattore salienza è l’appartenenza </a:t>
            </a:r>
            <a:r>
              <a:rPr lang="it-IT" sz="1600" dirty="0">
                <a:latin typeface="Cambria" panose="02040503050406030204" pitchFamily="18" charset="0"/>
              </a:rPr>
              <a:t>e qualsiasi altro fattore che può condurre a pregiudizio viene eliminato (assenza di conflitto di interesse, assenza di interesse personale, nessuna precedente conoscenza dei partecipanti, nessuna interazione tra partecipanti).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5A91DF3-1CFD-7849-BD58-86AFCB3CEBE7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16251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972A3E-64BA-EF4F-B2BE-A44E37900EA2}"/>
              </a:ext>
            </a:extLst>
          </p:cNvPr>
          <p:cNvSpPr txBox="1"/>
          <p:nvPr/>
        </p:nvSpPr>
        <p:spPr>
          <a:xfrm>
            <a:off x="1702758" y="2340170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Dopo l’assegnazione a uno dei due gruppi minimi, i partecipanti dovevano </a:t>
            </a:r>
            <a:r>
              <a:rPr lang="it-IT" sz="1600" b="1" dirty="0">
                <a:latin typeface="Cambria" panose="02040503050406030204" pitchFamily="18" charset="0"/>
              </a:rPr>
              <a:t>distribuire delle risorse monetarie </a:t>
            </a:r>
            <a:r>
              <a:rPr lang="it-IT" sz="1600" dirty="0">
                <a:latin typeface="Cambria" panose="02040503050406030204" pitchFamily="18" charset="0"/>
              </a:rPr>
              <a:t>ai membri dell’ingroup e dell’outgroup.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D44B63-7973-5749-A938-A058AD579626}"/>
              </a:ext>
            </a:extLst>
          </p:cNvPr>
          <p:cNvSpPr txBox="1"/>
          <p:nvPr/>
        </p:nvSpPr>
        <p:spPr>
          <a:xfrm>
            <a:off x="1702758" y="3174068"/>
            <a:ext cx="8508043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Ai partecipanti veniva detto che la loro distribuzione avrebbe avuto un valore monetario ma che </a:t>
            </a:r>
            <a:r>
              <a:rPr lang="it-IT" sz="1600" b="1" dirty="0">
                <a:latin typeface="Cambria" panose="02040503050406030204" pitchFamily="18" charset="0"/>
              </a:rPr>
              <a:t>non avrebbero mai distribuito denaro a se stessi</a:t>
            </a:r>
            <a:r>
              <a:rPr lang="it-IT" sz="1600" dirty="0">
                <a:latin typeface="Cambria" panose="02040503050406030204" pitchFamily="18" charset="0"/>
              </a:rPr>
              <a:t>: il denaro che loro avrebbero ricevuto sarebbe stato assegnato loro da altri partecipanti.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D1BEB4-A6D8-B543-8194-B56784617AB6}"/>
              </a:ext>
            </a:extLst>
          </p:cNvPr>
          <p:cNvSpPr txBox="1"/>
          <p:nvPr/>
        </p:nvSpPr>
        <p:spPr>
          <a:xfrm>
            <a:off x="1702758" y="4314582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Le strategie di distribuzione avvenivano attraverso delle </a:t>
            </a:r>
            <a:r>
              <a:rPr lang="it-IT" sz="1600" b="1" dirty="0">
                <a:latin typeface="Cambria" panose="02040503050406030204" pitchFamily="18" charset="0"/>
              </a:rPr>
              <a:t>MATRICI DI PAGAMENTO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CAED47-3EBF-0240-BDC4-724D527163EC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15542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05317F6-8B88-6E47-831A-2AF74DA0984B}"/>
              </a:ext>
            </a:extLst>
          </p:cNvPr>
          <p:cNvGrpSpPr/>
          <p:nvPr/>
        </p:nvGrpSpPr>
        <p:grpSpPr>
          <a:xfrm>
            <a:off x="1702757" y="2240425"/>
            <a:ext cx="8814022" cy="2905864"/>
            <a:chOff x="178757" y="2240425"/>
            <a:chExt cx="8814022" cy="2905864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A972A3E-64BA-EF4F-B2BE-A44E37900EA2}"/>
                </a:ext>
              </a:extLst>
            </p:cNvPr>
            <p:cNvSpPr txBox="1"/>
            <p:nvPr/>
          </p:nvSpPr>
          <p:spPr>
            <a:xfrm>
              <a:off x="178757" y="2240425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Le matrici erano create in modo tale che i partecipanti potessero scegliere se assegnare: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5D44B63-7973-5749-A938-A058AD579626}"/>
                </a:ext>
              </a:extLst>
            </p:cNvPr>
            <p:cNvSpPr txBox="1"/>
            <p:nvPr/>
          </p:nvSpPr>
          <p:spPr>
            <a:xfrm>
              <a:off x="971600" y="2782367"/>
              <a:ext cx="7715200" cy="33855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EQUITÀ</a:t>
              </a:r>
              <a:r>
                <a:rPr lang="it-IT" sz="1600" dirty="0">
                  <a:latin typeface="Cambria" panose="02040503050406030204" pitchFamily="18" charset="0"/>
                </a:rPr>
                <a:t>: uguali risorse ai membri dell’ingroup e dell’outgroup.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CD1BEB4-A6D8-B543-8194-B56784617AB6}"/>
                </a:ext>
              </a:extLst>
            </p:cNvPr>
            <p:cNvSpPr txBox="1"/>
            <p:nvPr/>
          </p:nvSpPr>
          <p:spPr>
            <a:xfrm>
              <a:off x="971600" y="3789040"/>
              <a:ext cx="7715200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MASSIMO PROFITTO COMUNE</a:t>
              </a:r>
              <a:r>
                <a:rPr lang="it-IT" sz="1600" dirty="0">
                  <a:latin typeface="Cambria" panose="02040503050406030204" pitchFamily="18" charset="0"/>
                </a:rPr>
                <a:t>: massime risorse uguali sia per i membri dell’ingroup che dell’outgroup.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127E386-3CB9-604B-B24D-4552B112E810}"/>
                </a:ext>
              </a:extLst>
            </p:cNvPr>
            <p:cNvSpPr txBox="1"/>
            <p:nvPr/>
          </p:nvSpPr>
          <p:spPr>
            <a:xfrm>
              <a:off x="971600" y="3274438"/>
              <a:ext cx="7715200" cy="33855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MASSIMO PROFITTO PER L’INGROUP</a:t>
              </a:r>
              <a:r>
                <a:rPr lang="it-IT" sz="1600" dirty="0">
                  <a:latin typeface="Cambria" panose="02040503050406030204" pitchFamily="18" charset="0"/>
                </a:rPr>
                <a:t>: profitto massimo per il proprio gruppo.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C5E47A8-2FD0-114E-8B30-0FFFEA419E4A}"/>
                </a:ext>
              </a:extLst>
            </p:cNvPr>
            <p:cNvSpPr txBox="1"/>
            <p:nvPr/>
          </p:nvSpPr>
          <p:spPr>
            <a:xfrm>
              <a:off x="971600" y="4561514"/>
              <a:ext cx="7715199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MASSIMA DIFFERENZA INGROUP-OUTGROUP</a:t>
              </a:r>
              <a:r>
                <a:rPr lang="it-IT" sz="1600" dirty="0">
                  <a:latin typeface="Cambria" panose="02040503050406030204" pitchFamily="18" charset="0"/>
                </a:rPr>
                <a:t>: la differenza tra la ricompensa dell’outgroup e quella dell’ingroup è massima e a favore del proprio gruppo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0FAF18-FB08-9C46-9E69-F639BE732F9A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68713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D0E277-0089-E24D-AFF7-9A5F2DB3C3AF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B99C4D-2439-0C4D-8D36-26219182B661}"/>
              </a:ext>
            </a:extLst>
          </p:cNvPr>
          <p:cNvGraphicFramePr>
            <a:graphicFrameLocks noGrp="1"/>
          </p:cNvGraphicFramePr>
          <p:nvPr/>
        </p:nvGraphicFramePr>
        <p:xfrm>
          <a:off x="3456378" y="3131967"/>
          <a:ext cx="60960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6381993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208426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61598681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3842152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193814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898597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587213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5426018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844262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161858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3337052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077148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123065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94265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0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8232"/>
                  </a:ext>
                </a:extLst>
              </a:tr>
            </a:tbl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CC534485-44D9-214C-8A24-3C053D533F5C}"/>
              </a:ext>
            </a:extLst>
          </p:cNvPr>
          <p:cNvGrpSpPr/>
          <p:nvPr/>
        </p:nvGrpSpPr>
        <p:grpSpPr>
          <a:xfrm>
            <a:off x="2063552" y="3164093"/>
            <a:ext cx="1369286" cy="677429"/>
            <a:chOff x="827584" y="3167390"/>
            <a:chExt cx="1369286" cy="67742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33F2082-2489-B941-B431-4E5FF618205F}"/>
                </a:ext>
              </a:extLst>
            </p:cNvPr>
            <p:cNvSpPr txBox="1"/>
            <p:nvPr/>
          </p:nvSpPr>
          <p:spPr>
            <a:xfrm>
              <a:off x="913013" y="3167390"/>
              <a:ext cx="12827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Membro ingroup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1B19495-D03B-6144-B817-C9A64F98360C}"/>
                </a:ext>
              </a:extLst>
            </p:cNvPr>
            <p:cNvSpPr txBox="1"/>
            <p:nvPr/>
          </p:nvSpPr>
          <p:spPr>
            <a:xfrm>
              <a:off x="827584" y="3583209"/>
              <a:ext cx="1369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Membro outgroup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059CE3-F4B2-3B4D-B6BF-EE6A92AA900B}"/>
              </a:ext>
            </a:extLst>
          </p:cNvPr>
          <p:cNvSpPr txBox="1"/>
          <p:nvPr/>
        </p:nvSpPr>
        <p:spPr>
          <a:xfrm>
            <a:off x="1702757" y="2414702"/>
            <a:ext cx="1775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Esempio di matrice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58CE718D-C2A2-2745-B675-687FADFEAE2A}"/>
              </a:ext>
            </a:extLst>
          </p:cNvPr>
          <p:cNvGrpSpPr/>
          <p:nvPr/>
        </p:nvGrpSpPr>
        <p:grpSpPr>
          <a:xfrm>
            <a:off x="2495602" y="2356150"/>
            <a:ext cx="7620717" cy="2805818"/>
            <a:chOff x="971601" y="2356150"/>
            <a:chExt cx="7620717" cy="2805818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109FF5E9-0BFA-A848-B3A3-5913A05E11DC}"/>
                </a:ext>
              </a:extLst>
            </p:cNvPr>
            <p:cNvSpPr txBox="1"/>
            <p:nvPr/>
          </p:nvSpPr>
          <p:spPr>
            <a:xfrm>
              <a:off x="4427781" y="2356150"/>
              <a:ext cx="719677" cy="27699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Equità</a:t>
              </a:r>
              <a:endParaRPr lang="it-IT" sz="1200" dirty="0">
                <a:latin typeface="Cambria" panose="02040503050406030204" pitchFamily="18" charset="0"/>
              </a:endParaRPr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52E8681D-CED7-4C48-BA70-6B93713EE267}"/>
                </a:ext>
              </a:extLst>
            </p:cNvPr>
            <p:cNvGrpSpPr/>
            <p:nvPr/>
          </p:nvGrpSpPr>
          <p:grpSpPr>
            <a:xfrm>
              <a:off x="971601" y="2633149"/>
              <a:ext cx="7620717" cy="2528819"/>
              <a:chOff x="971601" y="2633149"/>
              <a:chExt cx="7620717" cy="2528819"/>
            </a:xfrm>
          </p:grpSpPr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EA99FF4B-DB78-4B46-9219-F23B5A746ADA}"/>
                  </a:ext>
                </a:extLst>
              </p:cNvPr>
              <p:cNvSpPr/>
              <p:nvPr/>
            </p:nvSpPr>
            <p:spPr>
              <a:xfrm>
                <a:off x="1907704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87D6050F-5F92-A04C-80AA-427AAC28BF84}"/>
                  </a:ext>
                </a:extLst>
              </p:cNvPr>
              <p:cNvSpPr/>
              <p:nvPr/>
            </p:nvSpPr>
            <p:spPr>
              <a:xfrm>
                <a:off x="4067944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C98F69C1-2814-3643-976D-9C4F975D1770}"/>
                  </a:ext>
                </a:extLst>
              </p:cNvPr>
              <p:cNvSpPr/>
              <p:nvPr/>
            </p:nvSpPr>
            <p:spPr>
              <a:xfrm>
                <a:off x="4535592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30073B23-0600-EB46-88A1-03184BF217DA}"/>
                  </a:ext>
                </a:extLst>
              </p:cNvPr>
              <p:cNvSpPr/>
              <p:nvPr/>
            </p:nvSpPr>
            <p:spPr>
              <a:xfrm>
                <a:off x="7617046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5C7FCDAC-4884-EB41-A6AB-78A71FE707B5}"/>
                  </a:ext>
                </a:extLst>
              </p:cNvPr>
              <p:cNvCxnSpPr>
                <a:cxnSpLocks/>
                <a:stCxn id="12" idx="4"/>
                <a:endCxn id="27" idx="0"/>
              </p:cNvCxnSpPr>
              <p:nvPr/>
            </p:nvCxnSpPr>
            <p:spPr>
              <a:xfrm>
                <a:off x="1907704" y="3501008"/>
                <a:ext cx="117805" cy="11992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1017F253-5158-0647-BAC4-2BB7B9792F34}"/>
                  </a:ext>
                </a:extLst>
              </p:cNvPr>
              <p:cNvCxnSpPr>
                <a:cxnSpLocks/>
                <a:stCxn id="18" idx="4"/>
                <a:endCxn id="35" idx="0"/>
              </p:cNvCxnSpPr>
              <p:nvPr/>
            </p:nvCxnSpPr>
            <p:spPr>
              <a:xfrm>
                <a:off x="4319972" y="4005064"/>
                <a:ext cx="0" cy="3757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id="{FB0EFB52-AD65-EC47-932D-10F060134DDD}"/>
                  </a:ext>
                </a:extLst>
              </p:cNvPr>
              <p:cNvCxnSpPr>
                <a:cxnSpLocks/>
                <a:stCxn id="19" idx="0"/>
                <a:endCxn id="39" idx="2"/>
              </p:cNvCxnSpPr>
              <p:nvPr/>
            </p:nvCxnSpPr>
            <p:spPr>
              <a:xfrm flipV="1">
                <a:off x="4787620" y="2633149"/>
                <a:ext cx="0" cy="3638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A6871AF8-1A7B-D347-9E71-3EC8DA1C01FF}"/>
                  </a:ext>
                </a:extLst>
              </p:cNvPr>
              <p:cNvCxnSpPr>
                <a:cxnSpLocks/>
                <a:stCxn id="20" idx="4"/>
                <a:endCxn id="43" idx="0"/>
              </p:cNvCxnSpPr>
              <p:nvPr/>
            </p:nvCxnSpPr>
            <p:spPr>
              <a:xfrm>
                <a:off x="7869074" y="4005064"/>
                <a:ext cx="1019" cy="4769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408A159-3912-2E4D-B902-D05CC3440B7F}"/>
                  </a:ext>
                </a:extLst>
              </p:cNvPr>
              <p:cNvSpPr txBox="1"/>
              <p:nvPr/>
            </p:nvSpPr>
            <p:spPr>
              <a:xfrm>
                <a:off x="971601" y="4700303"/>
                <a:ext cx="2107816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Massima differenza </a:t>
                </a:r>
                <a:r>
                  <a:rPr lang="it-IT" sz="1200" dirty="0">
                    <a:latin typeface="Cambria" panose="02040503050406030204" pitchFamily="18" charset="0"/>
                  </a:rPr>
                  <a:t>a favore del proprio gruppo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E615D149-EE86-D541-941A-9FC3ABD19D31}"/>
                  </a:ext>
                </a:extLst>
              </p:cNvPr>
              <p:cNvSpPr txBox="1"/>
              <p:nvPr/>
            </p:nvSpPr>
            <p:spPr>
              <a:xfrm>
                <a:off x="3400287" y="4380824"/>
                <a:ext cx="1839369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Massimo profitto </a:t>
                </a:r>
                <a:r>
                  <a:rPr lang="it-IT" sz="1200" dirty="0">
                    <a:latin typeface="Cambria" panose="02040503050406030204" pitchFamily="18" charset="0"/>
                  </a:rPr>
                  <a:t>per il proprio gruppo</a:t>
                </a:r>
              </a:p>
            </p:txBody>
          </p: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DB7CBA31-6A49-BD43-8E25-59B76B2C7E14}"/>
                  </a:ext>
                </a:extLst>
              </p:cNvPr>
              <p:cNvSpPr txBox="1"/>
              <p:nvPr/>
            </p:nvSpPr>
            <p:spPr>
              <a:xfrm>
                <a:off x="7147868" y="4482028"/>
                <a:ext cx="1444450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Massimo profitto comune</a:t>
                </a:r>
                <a:endParaRPr lang="it-IT" sz="1200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5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A15A18-CAD3-FA4E-B6F7-93D232F61151}"/>
              </a:ext>
            </a:extLst>
          </p:cNvPr>
          <p:cNvSpPr txBox="1"/>
          <p:nvPr/>
        </p:nvSpPr>
        <p:spPr>
          <a:xfrm>
            <a:off x="1702758" y="2176477"/>
            <a:ext cx="8713723" cy="1323439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la </a:t>
            </a:r>
            <a:r>
              <a:rPr lang="it-IT" sz="1600" b="1" dirty="0">
                <a:latin typeface="Cambria" panose="02040503050406030204" pitchFamily="18" charset="0"/>
              </a:rPr>
              <a:t>maggioranza dei partecipanti </a:t>
            </a:r>
            <a:r>
              <a:rPr lang="it-IT" sz="1600" dirty="0">
                <a:latin typeface="Cambria" panose="02040503050406030204" pitchFamily="18" charset="0"/>
              </a:rPr>
              <a:t>(72%) tendeva a scegliere le </a:t>
            </a:r>
            <a:r>
              <a:rPr lang="it-IT" sz="1600" b="1" dirty="0">
                <a:latin typeface="Cambria" panose="02040503050406030204" pitchFamily="18" charset="0"/>
              </a:rPr>
              <a:t>strategie a favore del proprio gruppo </a:t>
            </a:r>
            <a:r>
              <a:rPr lang="it-IT" sz="1600" dirty="0">
                <a:latin typeface="Cambria" panose="02040503050406030204" pitchFamily="18" charset="0"/>
              </a:rPr>
              <a:t>(massima differenza ingroup-outgroup e massimo profitto ingroup).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In molti casi, questa strategia era </a:t>
            </a:r>
            <a:r>
              <a:rPr lang="it-IT" sz="1600" b="1" dirty="0">
                <a:latin typeface="Cambria" panose="02040503050406030204" pitchFamily="18" charset="0"/>
              </a:rPr>
              <a:t>preferita a quella di massimo profitto comune </a:t>
            </a:r>
            <a:r>
              <a:rPr lang="it-IT" sz="1600" dirty="0">
                <a:latin typeface="Cambria" panose="02040503050406030204" pitchFamily="18" charset="0"/>
              </a:rPr>
              <a:t>anche se quest’ultima portava a </a:t>
            </a:r>
            <a:r>
              <a:rPr lang="it-IT" sz="1600" b="1" dirty="0">
                <a:latin typeface="Cambria" panose="02040503050406030204" pitchFamily="18" charset="0"/>
              </a:rPr>
              <a:t>maggiori guadagni in termini assoluti </a:t>
            </a:r>
            <a:r>
              <a:rPr lang="it-IT" sz="1600" dirty="0">
                <a:latin typeface="Cambria" panose="02040503050406030204" pitchFamily="18" charset="0"/>
              </a:rPr>
              <a:t>per il proprio gruppo.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A08403-769B-7E42-9F6F-32910175FCF5}"/>
              </a:ext>
            </a:extLst>
          </p:cNvPr>
          <p:cNvSpPr txBox="1"/>
          <p:nvPr/>
        </p:nvSpPr>
        <p:spPr>
          <a:xfrm>
            <a:off x="1714414" y="4017606"/>
            <a:ext cx="8702066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Una </a:t>
            </a:r>
            <a:r>
              <a:rPr lang="it-IT" b="1" dirty="0">
                <a:latin typeface="Cambria" panose="02040503050406030204" pitchFamily="18" charset="0"/>
              </a:rPr>
              <a:t>semplice categorizzazione </a:t>
            </a:r>
            <a:r>
              <a:rPr lang="it-IT" dirty="0">
                <a:latin typeface="Cambria" panose="02040503050406030204" pitchFamily="18" charset="0"/>
              </a:rPr>
              <a:t>tra ingroup e outgroup porta gli individui a </a:t>
            </a:r>
            <a:r>
              <a:rPr lang="it-IT" b="1" dirty="0">
                <a:latin typeface="Cambria" panose="02040503050406030204" pitchFamily="18" charset="0"/>
              </a:rPr>
              <a:t>favorire il proprio gruppo e discriminare l’outgroup</a:t>
            </a:r>
            <a:r>
              <a:rPr lang="it-IT" dirty="0">
                <a:latin typeface="Cambria" panose="02040503050406030204" pitchFamily="18" charset="0"/>
              </a:rPr>
              <a:t>, anche in assenza di conflitto di interessi e competizione per scarse risorse.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A8E755-5D8B-3249-A4C9-2663953A8631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41657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1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Nelle società occidentali, il pregiudizio </a:t>
            </a:r>
            <a:r>
              <a:rPr lang="it-IT" sz="1600" b="1" dirty="0">
                <a:latin typeface="Cambria" panose="02040503050406030204" pitchFamily="18" charset="0"/>
              </a:rPr>
              <a:t>non è sparito ma ha assunto forme più articolate e complesse.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3722774-D84A-0E45-A969-4F048C73B6F0}"/>
              </a:ext>
            </a:extLst>
          </p:cNvPr>
          <p:cNvGrpSpPr/>
          <p:nvPr/>
        </p:nvGrpSpPr>
        <p:grpSpPr>
          <a:xfrm>
            <a:off x="2279576" y="2532824"/>
            <a:ext cx="7632848" cy="3525050"/>
            <a:chOff x="755576" y="2532824"/>
            <a:chExt cx="7632848" cy="3525050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0A15A18-CAD3-FA4E-B6F7-93D232F61151}"/>
                </a:ext>
              </a:extLst>
            </p:cNvPr>
            <p:cNvSpPr txBox="1"/>
            <p:nvPr/>
          </p:nvSpPr>
          <p:spPr>
            <a:xfrm>
              <a:off x="755576" y="2532824"/>
              <a:ext cx="3816424" cy="3508653"/>
            </a:xfrm>
            <a:prstGeom prst="rect">
              <a:avLst/>
            </a:prstGeom>
            <a:solidFill>
              <a:schemeClr val="accent5">
                <a:alpha val="11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MANIFESTO </a:t>
              </a:r>
            </a:p>
            <a:p>
              <a:r>
                <a:rPr lang="it-IT" sz="1600" b="1" dirty="0">
                  <a:latin typeface="Cambria" panose="02040503050406030204" pitchFamily="18" charset="0"/>
                </a:rPr>
                <a:t>(O VECCHIO STILE)</a:t>
              </a:r>
            </a:p>
            <a:p>
              <a:endParaRPr lang="it-IT" dirty="0">
                <a:latin typeface="Cambria" panose="02040503050406030204" pitchFamily="18" charset="0"/>
              </a:endParaRPr>
            </a:p>
            <a:p>
              <a:r>
                <a:rPr lang="it-IT" sz="1600" b="1" dirty="0">
                  <a:latin typeface="Cambria" panose="02040503050406030204" pitchFamily="18" charset="0"/>
                </a:rPr>
                <a:t>Più facile da osservare e misurare.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Spontaneo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Diretto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Superficiale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Esplicito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Associato ad emozioni forti (rabbia, disprezzo, disgusto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6E961DE-F572-8C4B-8A21-E2172BA92C9F}"/>
                </a:ext>
              </a:extLst>
            </p:cNvPr>
            <p:cNvSpPr txBox="1"/>
            <p:nvPr/>
          </p:nvSpPr>
          <p:spPr>
            <a:xfrm>
              <a:off x="4716016" y="2549221"/>
              <a:ext cx="3672408" cy="3508653"/>
            </a:xfrm>
            <a:prstGeom prst="rect">
              <a:avLst/>
            </a:prstGeom>
            <a:solidFill>
              <a:schemeClr val="accent2">
                <a:alpha val="16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MODERNO</a:t>
              </a:r>
            </a:p>
            <a:p>
              <a:endParaRPr lang="it-IT" dirty="0">
                <a:latin typeface="Cambria" panose="02040503050406030204" pitchFamily="18" charset="0"/>
              </a:endParaRPr>
            </a:p>
            <a:p>
              <a:r>
                <a:rPr lang="it-IT" sz="1600" b="1" dirty="0">
                  <a:latin typeface="Cambria" panose="02040503050406030204" pitchFamily="18" charset="0"/>
                </a:rPr>
                <a:t>Più difficile da osservare e misurare, ma non per questo meno pervasivo.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Complesso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Ambivalente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Implicito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 volte non consapevole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Associato a emozioni più latenti come disagio e imbarazzo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endParaRPr lang="it-IT" sz="1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1"/>
            <a:ext cx="8814022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Nel corso degli ultimi anni, gli psicologi sociali hanno dato </a:t>
            </a:r>
            <a:r>
              <a:rPr lang="it-IT" sz="1600" b="1" dirty="0">
                <a:latin typeface="Cambria" panose="02040503050406030204" pitchFamily="18" charset="0"/>
              </a:rPr>
              <a:t>diverse definizioni </a:t>
            </a:r>
            <a:r>
              <a:rPr lang="it-IT" sz="1600" dirty="0">
                <a:latin typeface="Cambria" panose="02040503050406030204" pitchFamily="18" charset="0"/>
              </a:rPr>
              <a:t>di queste nuove forme di pregiudizio, e sviluppato </a:t>
            </a:r>
            <a:r>
              <a:rPr lang="it-IT" sz="1600" b="1" dirty="0">
                <a:latin typeface="Cambria" panose="02040503050406030204" pitchFamily="18" charset="0"/>
              </a:rPr>
              <a:t>nuove scale di misura </a:t>
            </a:r>
            <a:r>
              <a:rPr lang="it-IT" sz="1600" dirty="0">
                <a:latin typeface="Cambria" panose="02040503050406030204" pitchFamily="18" charset="0"/>
              </a:rPr>
              <a:t>per poterlo misurare.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6FF732-C2E9-1D43-81E4-3696F7927F0C}"/>
              </a:ext>
            </a:extLst>
          </p:cNvPr>
          <p:cNvSpPr txBox="1"/>
          <p:nvPr/>
        </p:nvSpPr>
        <p:spPr>
          <a:xfrm>
            <a:off x="1702757" y="2458131"/>
            <a:ext cx="8814022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sottile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Pettigrew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Meertens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1995].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Pregiudizio espresso in </a:t>
            </a:r>
            <a:r>
              <a:rPr lang="it-IT" sz="1400" b="1" dirty="0">
                <a:latin typeface="Cambria" panose="02040503050406030204" pitchFamily="18" charset="0"/>
              </a:rPr>
              <a:t>maniera socialmente accettabile </a:t>
            </a:r>
            <a:r>
              <a:rPr lang="it-IT" sz="1400" dirty="0">
                <a:latin typeface="Cambria" panose="02040503050406030204" pitchFamily="18" charset="0"/>
              </a:rPr>
              <a:t>che può manifestarsi attraverso: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Un’enfatizzazione delle differenze </a:t>
            </a:r>
            <a:r>
              <a:rPr lang="it-IT" sz="1400" dirty="0">
                <a:latin typeface="Cambria" panose="02040503050406030204" pitchFamily="18" charset="0"/>
              </a:rPr>
              <a:t>tra ingroup e outgroup a livello di cultura, valori, religione, educazione etc.;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La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negazione di emozioni positive </a:t>
            </a:r>
            <a:r>
              <a:rPr lang="it-IT" sz="1400" dirty="0">
                <a:latin typeface="Cambria" panose="02040503050406030204" pitchFamily="18" charset="0"/>
              </a:rPr>
              <a:t>ai membri di un gruppo diverso dal proprio.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5442AF-9D57-114E-8E9A-98772854A9C3}"/>
              </a:ext>
            </a:extLst>
          </p:cNvPr>
          <p:cNvSpPr txBox="1"/>
          <p:nvPr/>
        </p:nvSpPr>
        <p:spPr>
          <a:xfrm>
            <a:off x="1702756" y="3719141"/>
            <a:ext cx="8814022" cy="203132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moderno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McConahay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1986].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Si riferisce alla </a:t>
            </a:r>
            <a:r>
              <a:rPr lang="it-IT" sz="1400" b="1" dirty="0">
                <a:latin typeface="Cambria" panose="02040503050406030204" pitchFamily="18" charset="0"/>
              </a:rPr>
              <a:t>credenza per cui il pregiudizio, al giorno d’oggi, non esista più</a:t>
            </a:r>
            <a:r>
              <a:rPr lang="it-IT" sz="1400" dirty="0">
                <a:latin typeface="Cambria" panose="02040503050406030204" pitchFamily="18" charset="0"/>
              </a:rPr>
              <a:t> o comunque abbia un impatto </a:t>
            </a:r>
            <a:r>
              <a:rPr lang="it-IT" sz="1400" b="1" dirty="0">
                <a:latin typeface="Cambria" panose="02040503050406030204" pitchFamily="18" charset="0"/>
              </a:rPr>
              <a:t>trascurabile</a:t>
            </a:r>
            <a:r>
              <a:rPr lang="it-IT" sz="1400" dirty="0">
                <a:latin typeface="Cambria" panose="02040503050406030204" pitchFamily="18" charset="0"/>
              </a:rPr>
              <a:t> per la società. Se ne possono distinguere </a:t>
            </a:r>
            <a:r>
              <a:rPr lang="it-IT" sz="1400" b="1" dirty="0">
                <a:latin typeface="Cambria" panose="02040503050406030204" pitchFamily="18" charset="0"/>
              </a:rPr>
              <a:t>quattro componenti</a:t>
            </a:r>
            <a:r>
              <a:rPr lang="it-IT" sz="1400" dirty="0">
                <a:latin typeface="Cambria" panose="020405030504060302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discriminazione è qualcosa del passato</a:t>
            </a:r>
            <a:r>
              <a:rPr lang="it-IT" sz="1400" dirty="0">
                <a:latin typeface="Cambria" panose="02040503050406030204" pitchFamily="18" charset="0"/>
              </a:rPr>
              <a:t>, dal momento che oggi le minoranze possono partecipare attivamente a tutti i campi della vita pubblica;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minoranze esagerano </a:t>
            </a:r>
            <a:r>
              <a:rPr lang="it-IT" sz="1400" dirty="0">
                <a:latin typeface="Cambria" panose="02040503050406030204" pitchFamily="18" charset="0"/>
              </a:rPr>
              <a:t>nel volere occupare posizioni in luoghi e situazioni nei quali non sono ben accette;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le richieste poste dalle minoranze e le strategie utilizzate da queste sono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ingiuste</a:t>
            </a:r>
            <a:r>
              <a:rPr lang="it-IT" sz="14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successi ottenuti negli ultimi anni non sono meritati </a:t>
            </a:r>
            <a:r>
              <a:rPr lang="it-IT" sz="1400" dirty="0">
                <a:latin typeface="Cambria" panose="02040503050406030204" pitchFamily="18" charset="0"/>
              </a:rPr>
              <a:t>e le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istituzioni stanno dedicando spazio e attenzione</a:t>
            </a:r>
            <a:r>
              <a:rPr lang="it-IT" sz="1400" dirty="0">
                <a:latin typeface="Cambria" panose="02040503050406030204" pitchFamily="18" charset="0"/>
              </a:rPr>
              <a:t> a questi gruppi più di quanti essi meritano.</a:t>
            </a:r>
          </a:p>
        </p:txBody>
      </p:sp>
    </p:spTree>
    <p:extLst>
      <p:ext uri="{BB962C8B-B14F-4D97-AF65-F5344CB8AC3E}">
        <p14:creationId xmlns:p14="http://schemas.microsoft.com/office/powerpoint/2010/main" val="24039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Definizione e forme di pregiudizio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6B81C7-E212-CA46-846C-D3604F996AC2}"/>
              </a:ext>
            </a:extLst>
          </p:cNvPr>
          <p:cNvSpPr txBox="1"/>
          <p:nvPr/>
        </p:nvSpPr>
        <p:spPr>
          <a:xfrm>
            <a:off x="1661453" y="1751911"/>
            <a:ext cx="4027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pregiudizio può assumere </a:t>
            </a:r>
            <a:r>
              <a:rPr lang="it-IT" sz="1600" b="1" dirty="0">
                <a:latin typeface="Cambria" panose="02040503050406030204" pitchFamily="18" charset="0"/>
              </a:rPr>
              <a:t>diverse forme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6F93CA49-5D09-6F44-A3B2-8EEC9DD1A462}"/>
              </a:ext>
            </a:extLst>
          </p:cNvPr>
          <p:cNvGrpSpPr/>
          <p:nvPr/>
        </p:nvGrpSpPr>
        <p:grpSpPr>
          <a:xfrm>
            <a:off x="1661452" y="2177482"/>
            <a:ext cx="7748958" cy="3915814"/>
            <a:chOff x="137452" y="2177482"/>
            <a:chExt cx="7748958" cy="391581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6848544-A0A1-D541-9ACD-46A98797F5A2}"/>
                </a:ext>
              </a:extLst>
            </p:cNvPr>
            <p:cNvSpPr txBox="1"/>
            <p:nvPr/>
          </p:nvSpPr>
          <p:spPr>
            <a:xfrm>
              <a:off x="137452" y="2177482"/>
              <a:ext cx="2071269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PREGIUDIZIO ETNICO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49BAFA7-094B-484A-BBD8-CF4D9096D2ED}"/>
                </a:ext>
              </a:extLst>
            </p:cNvPr>
            <p:cNvSpPr txBox="1"/>
            <p:nvPr/>
          </p:nvSpPr>
          <p:spPr>
            <a:xfrm>
              <a:off x="2982926" y="2182617"/>
              <a:ext cx="1914268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SESSISMO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67FC7DA-A55C-6840-B661-DDB16750230B}"/>
                </a:ext>
              </a:extLst>
            </p:cNvPr>
            <p:cNvSpPr txBox="1"/>
            <p:nvPr/>
          </p:nvSpPr>
          <p:spPr>
            <a:xfrm>
              <a:off x="5669147" y="2177482"/>
              <a:ext cx="2217263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PREGIUDIZIO SESSUALE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0" name="Connettore 1 9">
              <a:extLst>
                <a:ext uri="{FF2B5EF4-FFF2-40B4-BE49-F238E27FC236}">
                  <a16:creationId xmlns:a16="http://schemas.microsoft.com/office/drawing/2014/main" id="{9CDCF732-0DAF-174C-8275-3691828AB58D}"/>
                </a:ext>
              </a:extLst>
            </p:cNvPr>
            <p:cNvCxnSpPr/>
            <p:nvPr/>
          </p:nvCxnSpPr>
          <p:spPr>
            <a:xfrm>
              <a:off x="2915816" y="2420888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D02D0429-7E7D-0946-B45B-314C8809CFDE}"/>
                </a:ext>
              </a:extLst>
            </p:cNvPr>
            <p:cNvCxnSpPr/>
            <p:nvPr/>
          </p:nvCxnSpPr>
          <p:spPr>
            <a:xfrm>
              <a:off x="5580112" y="2420888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FCE7F5-F484-8C40-9A8C-E9AE1C8A00AD}"/>
              </a:ext>
            </a:extLst>
          </p:cNvPr>
          <p:cNvSpPr txBox="1"/>
          <p:nvPr/>
        </p:nvSpPr>
        <p:spPr>
          <a:xfrm>
            <a:off x="6048186" y="123688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Ma anche: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EC2402-AF38-B046-8433-D8E633747C9B}"/>
              </a:ext>
            </a:extLst>
          </p:cNvPr>
          <p:cNvSpPr txBox="1"/>
          <p:nvPr/>
        </p:nvSpPr>
        <p:spPr>
          <a:xfrm>
            <a:off x="1739851" y="2553035"/>
            <a:ext cx="2490335" cy="11695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Atteggiamento negativo verso individui appartenenti a gruppi con un </a:t>
            </a:r>
            <a:r>
              <a:rPr lang="it-IT" sz="1400" b="1" dirty="0">
                <a:latin typeface="Cambria" panose="02040503050406030204" pitchFamily="18" charset="0"/>
              </a:rPr>
              <a:t>background socio-culturale diverso </a:t>
            </a:r>
            <a:r>
              <a:rPr lang="it-IT" sz="1400" dirty="0">
                <a:latin typeface="Cambria" panose="02040503050406030204" pitchFamily="18" charset="0"/>
              </a:rPr>
              <a:t>rispetto al proprio gruppo.</a:t>
            </a:r>
            <a:endParaRPr lang="it-IT" dirty="0">
              <a:latin typeface="Cambria" panose="02040503050406030204" pitchFamily="18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4CB2A6A-FB1F-A54D-ACE2-BDDBA5B0B223}"/>
              </a:ext>
            </a:extLst>
          </p:cNvPr>
          <p:cNvGrpSpPr/>
          <p:nvPr/>
        </p:nvGrpSpPr>
        <p:grpSpPr>
          <a:xfrm>
            <a:off x="1661453" y="3869233"/>
            <a:ext cx="2706353" cy="1593925"/>
            <a:chOff x="137451" y="4234232"/>
            <a:chExt cx="2706353" cy="1593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B77F793-75F5-3D40-9F9C-3A17738FB356}"/>
                    </a:ext>
                  </a:extLst>
                </p:cNvPr>
                <p:cNvSpPr txBox="1"/>
                <p:nvPr/>
              </p:nvSpPr>
              <p:spPr>
                <a:xfrm>
                  <a:off x="137451" y="4234232"/>
                  <a:ext cx="2706353" cy="369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PREGIUDIZIO ETNICO </a:t>
                  </a:r>
                  <a14:m>
                    <m:oMath xmlns:m="http://schemas.openxmlformats.org/officeDocument/2006/math">
                      <m:r>
                        <a:rPr lang="it-IT" sz="12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 RAZZISMO</a:t>
                  </a: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B77F793-75F5-3D40-9F9C-3A17738FB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1" y="4234232"/>
                  <a:ext cx="270635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3226"/>
                  </a:stretch>
                </a:blip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456477B-D667-C543-8428-51A6AD526A68}"/>
                </a:ext>
              </a:extLst>
            </p:cNvPr>
            <p:cNvSpPr txBox="1"/>
            <p:nvPr/>
          </p:nvSpPr>
          <p:spPr>
            <a:xfrm>
              <a:off x="139263" y="4627828"/>
              <a:ext cx="2490335" cy="1200329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Il razzismo implica la credenza che un gruppo «razziale» sia superiore rispetto a un altro.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Il pregiudizio etnico NON implica tale credenza di superiorità.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1D6DE3-ACD7-1640-80CF-71851292DC67}"/>
              </a:ext>
            </a:extLst>
          </p:cNvPr>
          <p:cNvSpPr txBox="1"/>
          <p:nvPr/>
        </p:nvSpPr>
        <p:spPr>
          <a:xfrm>
            <a:off x="4516402" y="2509591"/>
            <a:ext cx="2648846" cy="169277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Atteggiamento negativo verso l’altro in base al suo </a:t>
            </a:r>
            <a:r>
              <a:rPr lang="it-IT" sz="1400" b="1" dirty="0">
                <a:latin typeface="Cambria" panose="02040503050406030204" pitchFamily="18" charset="0"/>
              </a:rPr>
              <a:t>genere sessuale.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200" dirty="0">
                <a:latin typeface="Cambria" panose="02040503050406030204" pitchFamily="18" charset="0"/>
              </a:rPr>
              <a:t>In particolare, il sessismo è studiato come l’insieme di atteggiamenti sessisti che gli uomini possono provare nei confronti delle donne.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3A5BB26-F065-4A44-B4DE-A8CFB6ABC95F}"/>
              </a:ext>
            </a:extLst>
          </p:cNvPr>
          <p:cNvSpPr txBox="1"/>
          <p:nvPr/>
        </p:nvSpPr>
        <p:spPr>
          <a:xfrm>
            <a:off x="7104113" y="2552109"/>
            <a:ext cx="3563888" cy="95410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È l’insieme dei preconcetti e atteggiamenti negativi che le persone eterosessuali provano verso le persone con un </a:t>
            </a:r>
            <a:r>
              <a:rPr lang="it-IT" sz="1400" b="1" dirty="0">
                <a:latin typeface="Cambria" panose="02040503050406030204" pitchFamily="18" charset="0"/>
              </a:rPr>
              <a:t>orientamento sessuale </a:t>
            </a:r>
            <a:r>
              <a:rPr lang="it-IT" sz="1400" dirty="0">
                <a:latin typeface="Cambria" panose="02040503050406030204" pitchFamily="18" charset="0"/>
              </a:rPr>
              <a:t>diverso dal proprio.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CCEB72D-444E-FF40-B3CB-BDB38C33A575}"/>
              </a:ext>
            </a:extLst>
          </p:cNvPr>
          <p:cNvGrpSpPr/>
          <p:nvPr/>
        </p:nvGrpSpPr>
        <p:grpSpPr>
          <a:xfrm>
            <a:off x="7206397" y="4029392"/>
            <a:ext cx="3461603" cy="1778591"/>
            <a:chOff x="5690851" y="4234232"/>
            <a:chExt cx="3461603" cy="1778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22B2E2D1-24A6-CD4E-8281-A26261D0FE69}"/>
                    </a:ext>
                  </a:extLst>
                </p:cNvPr>
                <p:cNvSpPr txBox="1"/>
                <p:nvPr/>
              </p:nvSpPr>
              <p:spPr>
                <a:xfrm>
                  <a:off x="5690852" y="4234232"/>
                  <a:ext cx="3313873" cy="369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PREGIUDIZIO SESSUALE </a:t>
                  </a:r>
                  <a14:m>
                    <m:oMath xmlns:m="http://schemas.openxmlformats.org/officeDocument/2006/math">
                      <m:r>
                        <a:rPr lang="it-IT" sz="12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 OMOFOBIA</a:t>
                  </a:r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22B2E2D1-24A6-CD4E-8281-A26261D0F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852" y="4234232"/>
                  <a:ext cx="331387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587"/>
                  </a:stretch>
                </a:blip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218365-F80A-7346-9F14-A9D44144D806}"/>
                </a:ext>
              </a:extLst>
            </p:cNvPr>
            <p:cNvSpPr txBox="1"/>
            <p:nvPr/>
          </p:nvSpPr>
          <p:spPr>
            <a:xfrm>
              <a:off x="5690851" y="4627828"/>
              <a:ext cx="3461603" cy="1384995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L’omofobia indica una paura irrazionale verso gli omosessuali , espressione di una personalità patologica [</a:t>
              </a:r>
              <a:r>
                <a:rPr lang="it-IT" sz="1200" dirty="0" err="1">
                  <a:latin typeface="Cambria" panose="02040503050406030204" pitchFamily="18" charset="0"/>
                </a:rPr>
                <a:t>Herek</a:t>
              </a:r>
              <a:r>
                <a:rPr lang="it-IT" sz="1200" dirty="0">
                  <a:latin typeface="Cambria" panose="02040503050406030204" pitchFamily="18" charset="0"/>
                </a:rPr>
                <a:t>, 2000].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Il pregiudizio sessuale si sviluppa socialmente e NON è legato necessariamente a particolari caratteristiche di personalità.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0BACD51-A8FE-F34A-84BF-2304BD3A1BA4}"/>
              </a:ext>
            </a:extLst>
          </p:cNvPr>
          <p:cNvSpPr txBox="1"/>
          <p:nvPr/>
        </p:nvSpPr>
        <p:spPr>
          <a:xfrm>
            <a:off x="1739851" y="2148970"/>
            <a:ext cx="5248439" cy="23544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ETNICO (Razza </a:t>
            </a:r>
            <a:r>
              <a:rPr lang="it-IT" sz="14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VS Etnia)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SESSISMO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SESSUALE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AGEISM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NEI CONFRONTI DELLE PERSONE OBESE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VERSO I MALATI MENTALI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VERSO LE PERSONE CON DISABILITÀ FISICHE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 animBg="1"/>
      <p:bldP spid="3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5442AF-9D57-114E-8E9A-98772854A9C3}"/>
              </a:ext>
            </a:extLst>
          </p:cNvPr>
          <p:cNvSpPr txBox="1"/>
          <p:nvPr/>
        </p:nvSpPr>
        <p:spPr>
          <a:xfrm>
            <a:off x="1733462" y="3356993"/>
            <a:ext cx="8755027" cy="2246769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riluttante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Dovidio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Gaertner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2004].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Parte dall’assunzione che ci sia una </a:t>
            </a:r>
            <a:r>
              <a:rPr lang="it-IT" sz="1400" b="1" dirty="0">
                <a:latin typeface="Cambria" panose="02040503050406030204" pitchFamily="18" charset="0"/>
              </a:rPr>
              <a:t>dissociazione tra pregiudizi espliciti e pregiudizi impliciti </a:t>
            </a:r>
            <a:r>
              <a:rPr lang="it-IT" sz="1400" dirty="0">
                <a:latin typeface="Cambria" panose="02040503050406030204" pitchFamily="18" charset="0"/>
              </a:rPr>
              <a:t>(inconsapevoli). Le persone con pregiudizio avversivo: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sono convinte di riconoscersi in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principi di natura egalitaria </a:t>
            </a:r>
            <a:r>
              <a:rPr lang="it-IT" sz="1400" dirty="0">
                <a:latin typeface="Cambria" panose="02040503050406030204" pitchFamily="18" charset="0"/>
              </a:rPr>
              <a:t>e di non essere portatori di pensieri pregiudiziali;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sono motivate 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ripudiare sentimenti pregiudizievoli dall’immagine di sé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400" dirty="0">
                <a:latin typeface="Cambria" panose="02040503050406030204" pitchFamily="18" charset="0"/>
              </a:rPr>
              <a:t>Da un punto di vista </a:t>
            </a:r>
            <a:r>
              <a:rPr lang="it-IT" sz="1400" b="1" dirty="0">
                <a:latin typeface="Cambria" panose="02040503050406030204" pitchFamily="18" charset="0"/>
              </a:rPr>
              <a:t>consapevole</a:t>
            </a:r>
            <a:r>
              <a:rPr lang="it-IT" sz="1400" dirty="0">
                <a:latin typeface="Cambria" panose="02040503050406030204" pitchFamily="18" charset="0"/>
              </a:rPr>
              <a:t>, le persone con pregiudizio avversivo </a:t>
            </a:r>
            <a:r>
              <a:rPr lang="it-IT" sz="1400" b="1" dirty="0">
                <a:latin typeface="Cambria" panose="02040503050406030204" pitchFamily="18" charset="0"/>
              </a:rPr>
              <a:t>si comporteranno in modo tollerante</a:t>
            </a:r>
            <a:r>
              <a:rPr lang="it-IT" sz="1400" dirty="0">
                <a:latin typeface="Cambria" panose="02040503050406030204" pitchFamily="18" charset="0"/>
              </a:rPr>
              <a:t> ma, da un punto di vista </a:t>
            </a:r>
            <a:r>
              <a:rPr lang="it-IT" sz="1400" b="1" dirty="0">
                <a:latin typeface="Cambria" panose="02040503050406030204" pitchFamily="18" charset="0"/>
              </a:rPr>
              <a:t>implicito</a:t>
            </a:r>
            <a:r>
              <a:rPr lang="it-IT" sz="1400" dirty="0">
                <a:latin typeface="Cambria" panose="02040503050406030204" pitchFamily="18" charset="0"/>
              </a:rPr>
              <a:t> e meno controllabile, </a:t>
            </a:r>
            <a:r>
              <a:rPr lang="it-IT" sz="1400" b="1" dirty="0">
                <a:latin typeface="Cambria" panose="02040503050406030204" pitchFamily="18" charset="0"/>
              </a:rPr>
              <a:t>attueranno dei comportamenti e atteggiamenti non positivi con la minoranza </a:t>
            </a:r>
            <a:r>
              <a:rPr lang="it-IT" sz="1400" dirty="0">
                <a:latin typeface="Cambria" panose="02040503050406030204" pitchFamily="18" charset="0"/>
              </a:rPr>
              <a:t>(ad esempio, eviteranno il contatto con un membro della minoranza).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6A8029-E582-ED42-A126-0E9646D83936}"/>
              </a:ext>
            </a:extLst>
          </p:cNvPr>
          <p:cNvSpPr txBox="1"/>
          <p:nvPr/>
        </p:nvSpPr>
        <p:spPr>
          <a:xfrm>
            <a:off x="1733462" y="1628801"/>
            <a:ext cx="8755027" cy="138499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Teoria degli stereotipi ambivalenti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Glick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Fiske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1996].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Ai gruppi sono attribuiti stereotipi che vertono su due dimensioni principali: (a) </a:t>
            </a:r>
            <a:r>
              <a:rPr lang="it-IT" sz="1400" b="1" dirty="0">
                <a:latin typeface="Cambria" panose="02040503050406030204" pitchFamily="18" charset="0"/>
              </a:rPr>
              <a:t>competenza</a:t>
            </a:r>
            <a:r>
              <a:rPr lang="it-IT" sz="1400" dirty="0">
                <a:latin typeface="Cambria" panose="02040503050406030204" pitchFamily="18" charset="0"/>
              </a:rPr>
              <a:t> e (b) </a:t>
            </a:r>
            <a:r>
              <a:rPr lang="it-IT" sz="1400" b="1" dirty="0">
                <a:latin typeface="Cambria" panose="02040503050406030204" pitchFamily="18" charset="0"/>
              </a:rPr>
              <a:t>calore</a:t>
            </a:r>
            <a:r>
              <a:rPr lang="it-IT" sz="1400" dirty="0">
                <a:latin typeface="Cambria" panose="02040503050406030204" pitchFamily="18" charset="0"/>
              </a:rPr>
              <a:t>. Dall’incrocio di queste due dimensioni si possono identificare gruppi sociali percepiti (poco) competenti e (poco) calorosi all’interno di una data società. Quando i gruppi sono percepiti come </a:t>
            </a:r>
            <a:r>
              <a:rPr lang="it-IT" sz="1400" b="1" dirty="0">
                <a:latin typeface="Cambria" panose="02040503050406030204" pitchFamily="18" charset="0"/>
              </a:rPr>
              <a:t>alti in una dimensione ma bassi nell’altra </a:t>
            </a:r>
            <a:r>
              <a:rPr lang="it-IT" sz="1400" dirty="0">
                <a:latin typeface="Cambria" panose="02040503050406030204" pitchFamily="18" charset="0"/>
              </a:rPr>
              <a:t>si parla di </a:t>
            </a:r>
            <a:r>
              <a:rPr lang="it-IT" sz="1400" b="1" dirty="0">
                <a:latin typeface="Cambria" panose="02040503050406030204" pitchFamily="18" charset="0"/>
              </a:rPr>
              <a:t>stereotipi ambivalenti </a:t>
            </a:r>
            <a:r>
              <a:rPr lang="it-IT" sz="1400" dirty="0">
                <a:latin typeface="Cambria" panose="02040503050406030204" pitchFamily="18" charset="0"/>
              </a:rPr>
              <a:t>che consentono al gruppo che discrimina di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mantenere un’immagine positiva di sé </a:t>
            </a:r>
            <a:r>
              <a:rPr lang="it-IT" sz="1400" dirty="0">
                <a:latin typeface="Cambria" panose="02040503050406030204" pitchFamily="18" charset="0"/>
              </a:rPr>
              <a:t>e, al gruppo discriminato, di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mantenere un buon grado di autostima. </a:t>
            </a:r>
          </a:p>
        </p:txBody>
      </p:sp>
    </p:spTree>
    <p:extLst>
      <p:ext uri="{BB962C8B-B14F-4D97-AF65-F5344CB8AC3E}">
        <p14:creationId xmlns:p14="http://schemas.microsoft.com/office/powerpoint/2010/main" val="15303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Gaertner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colleghi [1973]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628800"/>
            <a:ext cx="8814022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misurare la </a:t>
            </a:r>
            <a:r>
              <a:rPr lang="it-IT" sz="1600" b="1" dirty="0">
                <a:latin typeface="Cambria" panose="02040503050406030204" pitchFamily="18" charset="0"/>
              </a:rPr>
              <a:t>volontà dei partecipanti di aiutare </a:t>
            </a:r>
            <a:r>
              <a:rPr lang="it-IT" sz="1600" dirty="0">
                <a:latin typeface="Cambria" panose="02040503050406030204" pitchFamily="18" charset="0"/>
              </a:rPr>
              <a:t>un individuo con l’automobile guasta.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FA8BB3-81B8-1048-9840-0DDAB2B21025}"/>
              </a:ext>
            </a:extLst>
          </p:cNvPr>
          <p:cNvSpPr txBox="1"/>
          <p:nvPr/>
        </p:nvSpPr>
        <p:spPr>
          <a:xfrm>
            <a:off x="1706643" y="2069547"/>
            <a:ext cx="8814022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bianchi conservatori e bianchi liberali del distretto di New York.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52C488-6626-E840-A730-576938D363D3}"/>
              </a:ext>
            </a:extLst>
          </p:cNvPr>
          <p:cNvSpPr txBox="1"/>
          <p:nvPr/>
        </p:nvSpPr>
        <p:spPr>
          <a:xfrm>
            <a:off x="1702757" y="2510294"/>
            <a:ext cx="8814022" cy="181588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venivano contattati telefonicamente (</a:t>
            </a:r>
            <a:r>
              <a:rPr lang="it-IT" sz="1600" b="1" dirty="0" err="1">
                <a:latin typeface="Cambria" panose="02040503050406030204" pitchFamily="18" charset="0"/>
              </a:rPr>
              <a:t>Wrong</a:t>
            </a:r>
            <a:r>
              <a:rPr lang="it-IT" sz="1600" b="1" dirty="0">
                <a:latin typeface="Cambria" panose="02040503050406030204" pitchFamily="18" charset="0"/>
              </a:rPr>
              <a:t> Phone </a:t>
            </a:r>
            <a:r>
              <a:rPr lang="it-IT" sz="1600" b="1" dirty="0" err="1">
                <a:latin typeface="Cambria" panose="02040503050406030204" pitchFamily="18" charset="0"/>
              </a:rPr>
              <a:t>calling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>
                <a:latin typeface="Cambria" panose="02040503050406030204" pitchFamily="18" charset="0"/>
              </a:rPr>
              <a:t>number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>
                <a:latin typeface="Cambria" panose="02040503050406030204" pitchFamily="18" charset="0"/>
              </a:rPr>
              <a:t>technique</a:t>
            </a:r>
            <a:r>
              <a:rPr lang="it-IT" sz="1600" dirty="0">
                <a:latin typeface="Cambria" panose="02040503050406030204" pitchFamily="18" charset="0"/>
              </a:rPr>
              <a:t>). A seconda della condizione sperimentale, il richiedente aiuto poteva essere </a:t>
            </a:r>
            <a:r>
              <a:rPr lang="it-IT" sz="1600" b="1" dirty="0">
                <a:latin typeface="Cambria" panose="02040503050406030204" pitchFamily="18" charset="0"/>
              </a:rPr>
              <a:t>bianco</a:t>
            </a:r>
            <a:r>
              <a:rPr lang="it-IT" sz="1600" dirty="0">
                <a:latin typeface="Cambria" panose="02040503050406030204" pitchFamily="18" charset="0"/>
              </a:rPr>
              <a:t> o </a:t>
            </a:r>
            <a:r>
              <a:rPr lang="it-IT" sz="1600" b="1" dirty="0">
                <a:latin typeface="Cambria" panose="02040503050406030204" pitchFamily="18" charset="0"/>
              </a:rPr>
              <a:t>afro-americano</a:t>
            </a:r>
            <a:r>
              <a:rPr lang="it-IT" sz="1600" dirty="0">
                <a:latin typeface="Cambria" panose="02040503050406030204" pitchFamily="18" charset="0"/>
              </a:rPr>
              <a:t> (etnia riconoscibile attraverso lo slang parlato).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Al telefono i richiedenti aiuto sostenevano di aver composto il numero del meccanico da un telefono pubblico e di aver erroneamente sbagliato numero. Quindi, </a:t>
            </a:r>
            <a:r>
              <a:rPr lang="it-IT" sz="1600" b="1" dirty="0">
                <a:latin typeface="Cambria" panose="02040503050406030204" pitchFamily="18" charset="0"/>
              </a:rPr>
              <a:t>chiedevano al rispondente di chiamare per loro il meccanico</a:t>
            </a:r>
            <a:r>
              <a:rPr lang="it-IT" sz="1600" dirty="0">
                <a:latin typeface="Cambria" panose="02040503050406030204" pitchFamily="18" charset="0"/>
              </a:rPr>
              <a:t> perché avevano usato il loro ultimo gettone per questa chiamata.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96368D-A029-C44D-8500-4FB3B2ED061C}"/>
              </a:ext>
            </a:extLst>
          </p:cNvPr>
          <p:cNvSpPr txBox="1"/>
          <p:nvPr/>
        </p:nvSpPr>
        <p:spPr>
          <a:xfrm>
            <a:off x="1702757" y="4428369"/>
            <a:ext cx="8814022" cy="15696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VARIABILI DIPENDENTI: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comportamento di aiuto </a:t>
            </a:r>
            <a:r>
              <a:rPr lang="it-IT" sz="1600" dirty="0">
                <a:latin typeface="Cambria" panose="02040503050406030204" pitchFamily="18" charset="0"/>
              </a:rPr>
              <a:t>(percentuale di partecipanti che effettivamente aiutavano l’automobilista);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chiusura anzitempo della telefonata </a:t>
            </a:r>
            <a:r>
              <a:rPr lang="it-IT" sz="1600" dirty="0">
                <a:latin typeface="Cambria" panose="02040503050406030204" pitchFamily="18" charset="0"/>
              </a:rPr>
              <a:t>(percentuale di partecipanti che chiudevano anzitempo la telefonata).</a:t>
            </a:r>
          </a:p>
        </p:txBody>
      </p:sp>
    </p:spTree>
    <p:extLst>
      <p:ext uri="{BB962C8B-B14F-4D97-AF65-F5344CB8AC3E}">
        <p14:creationId xmlns:p14="http://schemas.microsoft.com/office/powerpoint/2010/main" val="16604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Gaertner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colleghi [1973]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557367"/>
            <a:ext cx="8814022" cy="3046988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Percentuale di partecipanti che aiutavano la vittima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Conservatori discriminavano più dei liberali e aiutavano di più l’uomo bisognoso di aiuto quando era bianco (vs. afro-americano).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liberali non sembravano discriminare (nessuna differenza significativa tra le due condizioni).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Chiusura anzitempo della chiamata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liberali interrompevano prima la chiamata quando il richiedente era afro-americano rispetto a bianco.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conservatori non mostravano alcuna differenza (nessuna differenza significativa tra le due condizioni).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ADBB6D-6067-0745-9DD3-ED04AFB16FFF}"/>
              </a:ext>
            </a:extLst>
          </p:cNvPr>
          <p:cNvSpPr txBox="1"/>
          <p:nvPr/>
        </p:nvSpPr>
        <p:spPr>
          <a:xfrm>
            <a:off x="1688989" y="4762024"/>
            <a:ext cx="8814022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comportamento discriminatorio emergeva per le persone senza apparente pregiudizio. Le persone apparentemente senza pregiudizio discriminavano gli afro-americani prima di essere certi che fosse richiesto loro aiuto, in una </a:t>
            </a:r>
            <a:r>
              <a:rPr lang="it-IT" sz="1600" b="1" dirty="0">
                <a:latin typeface="Cambria" panose="02040503050406030204" pitchFamily="18" charset="0"/>
              </a:rPr>
              <a:t>situazione di ambiguità in cui non era ancora saliente la norma di responsabilità sociale verso il membro della minoranza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8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L’impatto del pregiudizio e degli stereotipi negativi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557368"/>
            <a:ext cx="8814022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Quali possono essere le conseguenze per coloro che subiscono pregiudizio, per i membri quindi di gruppi stigmatizzati?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ADBB6D-6067-0745-9DD3-ED04AFB16FFF}"/>
              </a:ext>
            </a:extLst>
          </p:cNvPr>
          <p:cNvSpPr txBox="1"/>
          <p:nvPr/>
        </p:nvSpPr>
        <p:spPr>
          <a:xfrm>
            <a:off x="5101657" y="2002257"/>
            <a:ext cx="5387586" cy="116955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STIGMA</a:t>
            </a:r>
            <a:r>
              <a:rPr lang="it-IT" sz="1400" dirty="0">
                <a:latin typeface="Cambria" panose="02040503050406030204" pitchFamily="18" charset="0"/>
              </a:rPr>
              <a:t> = caratteristica </a:t>
            </a:r>
            <a:r>
              <a:rPr lang="it-IT" sz="1400" b="1" dirty="0">
                <a:latin typeface="Cambria" panose="02040503050406030204" pitchFamily="18" charset="0"/>
              </a:rPr>
              <a:t>distinguibile della persona che evidenzia la sua appartenenza al gruppo stigmatizzato</a:t>
            </a:r>
            <a:r>
              <a:rPr lang="it-IT" sz="1400" dirty="0">
                <a:latin typeface="Cambria" panose="02040503050406030204" pitchFamily="18" charset="0"/>
              </a:rPr>
              <a:t> [</a:t>
            </a:r>
            <a:r>
              <a:rPr lang="it-IT" sz="1400" dirty="0" err="1">
                <a:latin typeface="Cambria" panose="02040503050406030204" pitchFamily="18" charset="0"/>
              </a:rPr>
              <a:t>Goffman</a:t>
            </a:r>
            <a:r>
              <a:rPr lang="it-IT" sz="1400" dirty="0">
                <a:latin typeface="Cambria" panose="02040503050406030204" pitchFamily="18" charset="0"/>
              </a:rPr>
              <a:t>, 1963]. Tale caratteristica può essere </a:t>
            </a:r>
            <a:r>
              <a:rPr lang="it-IT" sz="1400" dirty="0">
                <a:solidFill>
                  <a:schemeClr val="tx2"/>
                </a:solidFill>
                <a:latin typeface="Cambria" panose="02040503050406030204" pitchFamily="18" charset="0"/>
              </a:rPr>
              <a:t>visibile e difficilmente modificabile </a:t>
            </a:r>
            <a:r>
              <a:rPr lang="it-IT" sz="1400" dirty="0">
                <a:latin typeface="Cambria" panose="02040503050406030204" pitchFamily="18" charset="0"/>
              </a:rPr>
              <a:t>(ad esempio, il colore della pelle) oppure </a:t>
            </a:r>
            <a:r>
              <a:rPr lang="it-IT" sz="1400" dirty="0">
                <a:solidFill>
                  <a:schemeClr val="tx2"/>
                </a:solidFill>
                <a:latin typeface="Cambria" panose="02040503050406030204" pitchFamily="18" charset="0"/>
              </a:rPr>
              <a:t>non immediatamente percepibile </a:t>
            </a:r>
            <a:r>
              <a:rPr lang="it-IT" sz="1400" dirty="0">
                <a:latin typeface="Cambria" panose="02040503050406030204" pitchFamily="18" charset="0"/>
              </a:rPr>
              <a:t>(ad esempio, la classe sociale).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514ECBB-8635-C843-933F-5E594237F7BC}"/>
              </a:ext>
            </a:extLst>
          </p:cNvPr>
          <p:cNvGrpSpPr/>
          <p:nvPr/>
        </p:nvGrpSpPr>
        <p:grpSpPr>
          <a:xfrm>
            <a:off x="1702756" y="3528688"/>
            <a:ext cx="8929748" cy="2564609"/>
            <a:chOff x="178756" y="3528687"/>
            <a:chExt cx="8929748" cy="2564609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E5F038E-A1CB-834B-A9EE-C3027BF341B5}"/>
                </a:ext>
              </a:extLst>
            </p:cNvPr>
            <p:cNvSpPr txBox="1"/>
            <p:nvPr/>
          </p:nvSpPr>
          <p:spPr>
            <a:xfrm>
              <a:off x="178757" y="3528687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e stereotipi hanno </a:t>
              </a:r>
              <a:r>
                <a:rPr lang="it-IT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diverse conseguenze negative </a:t>
              </a:r>
              <a:r>
                <a:rPr lang="it-IT" sz="1600" b="1" dirty="0">
                  <a:latin typeface="Cambria" panose="02040503050406030204" pitchFamily="18" charset="0"/>
                </a:rPr>
                <a:t>per chi ne è vittima: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B296E3B-FCC8-FF48-9DDA-D8E81ACABBB3}"/>
                </a:ext>
              </a:extLst>
            </p:cNvPr>
            <p:cNvSpPr txBox="1"/>
            <p:nvPr/>
          </p:nvSpPr>
          <p:spPr>
            <a:xfrm>
              <a:off x="178757" y="3987679"/>
              <a:ext cx="409144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CONSEGUENZE INDIVIDUALI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64FF346-2EB8-FD46-9DDA-5A4E269373AA}"/>
                </a:ext>
              </a:extLst>
            </p:cNvPr>
            <p:cNvSpPr txBox="1"/>
            <p:nvPr/>
          </p:nvSpPr>
          <p:spPr>
            <a:xfrm>
              <a:off x="5017062" y="3987679"/>
              <a:ext cx="409144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CONSEGUENZE SOCIALI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B674141-8046-C24D-B3CB-47292CE49C12}"/>
                </a:ext>
              </a:extLst>
            </p:cNvPr>
            <p:cNvSpPr txBox="1"/>
            <p:nvPr/>
          </p:nvSpPr>
          <p:spPr>
            <a:xfrm>
              <a:off x="178756" y="4416362"/>
              <a:ext cx="4753283" cy="13849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Benessere fisico </a:t>
              </a:r>
              <a:r>
                <a:rPr lang="it-IT" sz="1200" dirty="0">
                  <a:latin typeface="Cambria" panose="02040503050406030204" pitchFamily="18" charset="0"/>
                </a:rPr>
                <a:t>(stress, ansia, problemi cardiovascolari);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latin typeface="Cambria" panose="02040503050406030204" pitchFamily="18" charset="0"/>
                </a:rPr>
                <a:t>Abbassamento </a:t>
              </a:r>
              <a:r>
                <a:rPr lang="it-IT" sz="1200" b="1" dirty="0">
                  <a:latin typeface="Cambria" panose="02040503050406030204" pitchFamily="18" charset="0"/>
                </a:rPr>
                <a:t>dell’autostima;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Interiorizzazione</a:t>
              </a:r>
              <a:r>
                <a:rPr lang="it-IT" sz="1200" dirty="0">
                  <a:latin typeface="Cambria" panose="02040503050406030204" pitchFamily="18" charset="0"/>
                </a:rPr>
                <a:t> dell’inferiorità;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Minaccia dello stereotipo </a:t>
              </a:r>
              <a:r>
                <a:rPr lang="it-IT" sz="1200" dirty="0">
                  <a:latin typeface="Cambria" panose="02040503050406030204" pitchFamily="18" charset="0"/>
                </a:rPr>
                <a:t>(la consapevolezza di essere stereotipati rispetto ad una particolare dimensione può creare uno stato di minaccia che influisce sulle prestazioni dell’individuo);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Profezia che si autoavvera.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13FCE7A-55CB-E444-8EAF-397C461F1A63}"/>
                </a:ext>
              </a:extLst>
            </p:cNvPr>
            <p:cNvSpPr txBox="1"/>
            <p:nvPr/>
          </p:nvSpPr>
          <p:spPr>
            <a:xfrm>
              <a:off x="5017062" y="4416362"/>
              <a:ext cx="4091442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latin typeface="Cambria" panose="02040503050406030204" pitchFamily="18" charset="0"/>
                </a:rPr>
                <a:t>Effetto </a:t>
              </a:r>
              <a:r>
                <a:rPr lang="it-IT" sz="1200" b="1" dirty="0">
                  <a:latin typeface="Cambria" panose="02040503050406030204" pitchFamily="18" charset="0"/>
                </a:rPr>
                <a:t>soffitto di vetro</a:t>
              </a:r>
              <a:r>
                <a:rPr lang="it-IT" sz="12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Disparità nelle cure sanitarie</a:t>
              </a:r>
              <a:r>
                <a:rPr lang="it-IT" sz="1200" dirty="0"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D4528AF9-3FE1-CB4C-A3CD-45DB843507BD}"/>
                </a:ext>
              </a:extLst>
            </p:cNvPr>
            <p:cNvCxnSpPr/>
            <p:nvPr/>
          </p:nvCxnSpPr>
          <p:spPr>
            <a:xfrm>
              <a:off x="4860032" y="3867241"/>
              <a:ext cx="0" cy="2226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6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557368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Secondo </a:t>
            </a:r>
            <a:r>
              <a:rPr lang="it-IT" sz="1600" dirty="0" err="1">
                <a:latin typeface="Cambria" panose="02040503050406030204" pitchFamily="18" charset="0"/>
              </a:rPr>
              <a:t>Allport</a:t>
            </a:r>
            <a:r>
              <a:rPr lang="it-IT" sz="1600" dirty="0">
                <a:latin typeface="Cambria" panose="02040503050406030204" pitchFamily="18" charset="0"/>
              </a:rPr>
              <a:t> [1954], pregiudizio e discriminazione sorgono a causa della </a:t>
            </a:r>
            <a:r>
              <a:rPr lang="it-IT" sz="1600" b="1" dirty="0">
                <a:latin typeface="Cambria" panose="02040503050406030204" pitchFamily="18" charset="0"/>
              </a:rPr>
              <a:t>mancanza di conoscenza </a:t>
            </a:r>
            <a:r>
              <a:rPr lang="it-IT" sz="1600" dirty="0">
                <a:latin typeface="Cambria" panose="02040503050406030204" pitchFamily="18" charset="0"/>
              </a:rPr>
              <a:t>tra gli individui appartenenti a gruppi differenti.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44A08-4D65-AF4F-A0C9-44A8A6B3D4FB}"/>
              </a:ext>
            </a:extLst>
          </p:cNvPr>
          <p:cNvSpPr txBox="1"/>
          <p:nvPr/>
        </p:nvSpPr>
        <p:spPr>
          <a:xfrm>
            <a:off x="1688990" y="2250640"/>
            <a:ext cx="8521811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Favorire la possibilità di contatto </a:t>
            </a:r>
            <a:r>
              <a:rPr lang="it-IT" sz="1600" dirty="0">
                <a:latin typeface="Cambria" panose="02040503050406030204" pitchFamily="18" charset="0"/>
              </a:rPr>
              <a:t>tra membri di gruppi etnici diversi dovrebbe </a:t>
            </a:r>
            <a:r>
              <a:rPr lang="it-IT" sz="1600" b="1" dirty="0">
                <a:latin typeface="Cambria" panose="02040503050406030204" pitchFamily="18" charset="0"/>
              </a:rPr>
              <a:t>aumentare la conoscenza reciproca</a:t>
            </a:r>
            <a:r>
              <a:rPr lang="it-IT" sz="1600" dirty="0">
                <a:latin typeface="Cambria" panose="02040503050406030204" pitchFamily="18" charset="0"/>
              </a:rPr>
              <a:t> e quindi diminuire il pregiudizio verso i membri dell’altro gruppo.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926346-EB05-AD44-990F-5D2B17A58B64}"/>
              </a:ext>
            </a:extLst>
          </p:cNvPr>
          <p:cNvSpPr txBox="1"/>
          <p:nvPr/>
        </p:nvSpPr>
        <p:spPr>
          <a:xfrm>
            <a:off x="1669226" y="2968914"/>
            <a:ext cx="8541575" cy="1815882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Secondo </a:t>
            </a:r>
            <a:r>
              <a:rPr lang="it-IT" sz="1600" dirty="0" err="1">
                <a:latin typeface="Cambria" panose="02040503050406030204" pitchFamily="18" charset="0"/>
              </a:rPr>
              <a:t>Allport</a:t>
            </a:r>
            <a:r>
              <a:rPr lang="it-IT" sz="1600" dirty="0">
                <a:latin typeface="Cambria" panose="02040503050406030204" pitchFamily="18" charset="0"/>
              </a:rPr>
              <a:t> [1954], perché il contatto intergruppi abbia effetti positivi devono essere rispettate </a:t>
            </a:r>
            <a:r>
              <a:rPr lang="it-IT" sz="1600" b="1" dirty="0">
                <a:latin typeface="Cambria" panose="02040503050406030204" pitchFamily="18" charset="0"/>
              </a:rPr>
              <a:t>QUATTRO CONDIZIONI FONDAMENTALI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ci deve essere la possibilità di una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conoscenza approfondita </a:t>
            </a:r>
            <a:r>
              <a:rPr lang="it-IT" sz="1600" dirty="0">
                <a:latin typeface="Cambria" panose="02040503050406030204" pitchFamily="18" charset="0"/>
              </a:rPr>
              <a:t>tra i membri dei due gruppi;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le persone che interagiscono devono avere uno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status simile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ci deve essere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sostegno da parte delle istituzioni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le persone devono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cooperare</a:t>
            </a:r>
            <a:r>
              <a:rPr lang="it-IT" sz="1600" dirty="0">
                <a:latin typeface="Cambria" panose="02040503050406030204" pitchFamily="18" charset="0"/>
              </a:rPr>
              <a:t> per il raggiungimento di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 comuni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6CAB14-A566-AA4E-A381-DA4B775725F0}"/>
              </a:ext>
            </a:extLst>
          </p:cNvPr>
          <p:cNvSpPr txBox="1"/>
          <p:nvPr/>
        </p:nvSpPr>
        <p:spPr>
          <a:xfrm>
            <a:off x="5447928" y="4918297"/>
            <a:ext cx="4772960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successiva meta-analisi [</a:t>
            </a:r>
            <a:r>
              <a:rPr lang="it-IT" sz="1400" dirty="0" err="1">
                <a:latin typeface="Cambria" panose="02040503050406030204" pitchFamily="18" charset="0"/>
              </a:rPr>
              <a:t>Pettigrew</a:t>
            </a:r>
            <a:r>
              <a:rPr lang="it-IT" sz="1400" dirty="0">
                <a:latin typeface="Cambria" panose="02040503050406030204" pitchFamily="18" charset="0"/>
              </a:rPr>
              <a:t> e </a:t>
            </a:r>
            <a:r>
              <a:rPr lang="it-IT" sz="1400" dirty="0" err="1">
                <a:latin typeface="Cambria" panose="02040503050406030204" pitchFamily="18" charset="0"/>
              </a:rPr>
              <a:t>Tropp</a:t>
            </a:r>
            <a:r>
              <a:rPr lang="it-IT" sz="1400" dirty="0">
                <a:latin typeface="Cambria" panose="02040503050406030204" pitchFamily="18" charset="0"/>
              </a:rPr>
              <a:t>, 2006] è emerso che </a:t>
            </a:r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il contatto riduce il pregiudizio </a:t>
            </a:r>
            <a:r>
              <a:rPr lang="it-IT" sz="1400" dirty="0">
                <a:latin typeface="Cambria" panose="02040503050406030204" pitchFamily="18" charset="0"/>
              </a:rPr>
              <a:t>(l’effetto medio è </a:t>
            </a:r>
            <a:r>
              <a:rPr lang="it-IT" sz="1400" b="1" i="1" dirty="0" err="1">
                <a:latin typeface="Cambria" panose="02040503050406030204" pitchFamily="18" charset="0"/>
              </a:rPr>
              <a:t>r</a:t>
            </a:r>
            <a:r>
              <a:rPr lang="it-IT" sz="1400" b="1" dirty="0">
                <a:latin typeface="Cambria" panose="02040503050406030204" pitchFamily="18" charset="0"/>
              </a:rPr>
              <a:t> = -.21</a:t>
            </a:r>
            <a:r>
              <a:rPr lang="it-IT" sz="1400" dirty="0">
                <a:latin typeface="Cambria" panose="02040503050406030204" pitchFamily="18" charset="0"/>
              </a:rPr>
              <a:t>). Se le condizioni di </a:t>
            </a:r>
            <a:r>
              <a:rPr lang="it-IT" sz="1400" dirty="0" err="1">
                <a:latin typeface="Cambria" panose="02040503050406030204" pitchFamily="18" charset="0"/>
              </a:rPr>
              <a:t>Allport</a:t>
            </a:r>
            <a:r>
              <a:rPr lang="it-IT" sz="1400" dirty="0">
                <a:latin typeface="Cambria" panose="02040503050406030204" pitchFamily="18" charset="0"/>
              </a:rPr>
              <a:t> sono rispettate, l’effetto medio è più forte (</a:t>
            </a:r>
            <a:r>
              <a:rPr lang="it-IT" sz="1400" b="1" i="1" dirty="0" err="1">
                <a:latin typeface="Cambria" panose="02040503050406030204" pitchFamily="18" charset="0"/>
              </a:rPr>
              <a:t>r</a:t>
            </a:r>
            <a:r>
              <a:rPr lang="it-IT" sz="1400" b="1" dirty="0">
                <a:latin typeface="Cambria" panose="02040503050406030204" pitchFamily="18" charset="0"/>
              </a:rPr>
              <a:t> = -.29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41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650286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L’ipotesi del contatto sostiene che il contatto riduca il pregiudizio, ma non specifica </a:t>
            </a:r>
            <a:r>
              <a:rPr lang="it-IT" sz="1600" b="1" dirty="0">
                <a:latin typeface="Cambria" panose="02040503050406030204" pitchFamily="18" charset="0"/>
              </a:rPr>
              <a:t>come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44A08-4D65-AF4F-A0C9-44A8A6B3D4FB}"/>
              </a:ext>
            </a:extLst>
          </p:cNvPr>
          <p:cNvSpPr txBox="1"/>
          <p:nvPr/>
        </p:nvSpPr>
        <p:spPr>
          <a:xfrm>
            <a:off x="1688990" y="2082334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Sono stati proposti </a:t>
            </a:r>
            <a:r>
              <a:rPr lang="it-IT" sz="1600" b="1" dirty="0">
                <a:latin typeface="Cambria" panose="02040503050406030204" pitchFamily="18" charset="0"/>
              </a:rPr>
              <a:t>diversi fattori </a:t>
            </a:r>
            <a:r>
              <a:rPr lang="it-IT" sz="1600" dirty="0">
                <a:latin typeface="Cambria" panose="02040503050406030204" pitchFamily="18" charset="0"/>
              </a:rPr>
              <a:t>che possono spiegare gli effetti del contatto sul pregiudizio.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4318755-BA68-334C-A186-42742AE36954}"/>
              </a:ext>
            </a:extLst>
          </p:cNvPr>
          <p:cNvGrpSpPr/>
          <p:nvPr/>
        </p:nvGrpSpPr>
        <p:grpSpPr>
          <a:xfrm>
            <a:off x="2351586" y="2708920"/>
            <a:ext cx="6912766" cy="2664296"/>
            <a:chOff x="545103" y="2708920"/>
            <a:chExt cx="6912766" cy="266429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F926346-EB05-AD44-990F-5D2B17A58B64}"/>
                </a:ext>
              </a:extLst>
            </p:cNvPr>
            <p:cNvSpPr txBox="1"/>
            <p:nvPr/>
          </p:nvSpPr>
          <p:spPr>
            <a:xfrm>
              <a:off x="545103" y="3075449"/>
              <a:ext cx="3738866" cy="11079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Fattori COGNITIVI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r>
                <a:rPr lang="it-IT" sz="1600" dirty="0">
                  <a:latin typeface="Cambria" panose="02040503050406030204" pitchFamily="18" charset="0"/>
                </a:rPr>
                <a:t>Cambiamento della rappresentazione cognitiva del proprio e dell’altro gruppo.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05EC9C7-718A-5F43-9478-A22606791E06}"/>
                </a:ext>
              </a:extLst>
            </p:cNvPr>
            <p:cNvSpPr txBox="1"/>
            <p:nvPr/>
          </p:nvSpPr>
          <p:spPr>
            <a:xfrm>
              <a:off x="4419010" y="3075449"/>
              <a:ext cx="3038859" cy="11079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Fattori EMOTIVI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r>
                <a:rPr lang="it-IT" sz="1600" dirty="0">
                  <a:latin typeface="Cambria" panose="02040503050406030204" pitchFamily="18" charset="0"/>
                </a:rPr>
                <a:t>Emozioni intergruppo (ansia, empatia, senso di minaccia).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30B242F7-9C25-3545-A194-4006833E1DB9}"/>
                </a:ext>
              </a:extLst>
            </p:cNvPr>
            <p:cNvCxnSpPr/>
            <p:nvPr/>
          </p:nvCxnSpPr>
          <p:spPr>
            <a:xfrm>
              <a:off x="4283968" y="2708920"/>
              <a:ext cx="0" cy="2664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4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768F5FE-7147-B440-9861-EB4D4AEAC84D}"/>
              </a:ext>
            </a:extLst>
          </p:cNvPr>
          <p:cNvGrpSpPr/>
          <p:nvPr/>
        </p:nvGrpSpPr>
        <p:grpSpPr>
          <a:xfrm>
            <a:off x="1661452" y="1650956"/>
            <a:ext cx="8814022" cy="4154308"/>
            <a:chOff x="137452" y="1650956"/>
            <a:chExt cx="8814022" cy="4154308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2B44A08-4D65-AF4F-A0C9-44A8A6B3D4FB}"/>
                </a:ext>
              </a:extLst>
            </p:cNvPr>
            <p:cNvSpPr txBox="1"/>
            <p:nvPr/>
          </p:nvSpPr>
          <p:spPr>
            <a:xfrm>
              <a:off x="137452" y="1650956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FATTORI COGNITIVI: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72261F5-4445-9949-825D-6A378C757D17}"/>
                </a:ext>
              </a:extLst>
            </p:cNvPr>
            <p:cNvSpPr txBox="1"/>
            <p:nvPr/>
          </p:nvSpPr>
          <p:spPr>
            <a:xfrm>
              <a:off x="330228" y="2060848"/>
              <a:ext cx="8058198" cy="76944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DELLA DECATEGORIZZAZIONE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Brewer</a:t>
              </a:r>
              <a:r>
                <a:rPr lang="it-IT" sz="1400" dirty="0">
                  <a:latin typeface="Cambria" panose="02040503050406030204" pitchFamily="18" charset="0"/>
                </a:rPr>
                <a:t> e Miller, 1984] </a:t>
              </a:r>
              <a:r>
                <a:rPr lang="it-IT" sz="1600" dirty="0">
                  <a:latin typeface="Cambria" panose="02040503050406030204" pitchFamily="18" charset="0"/>
                </a:rPr>
                <a:t>= </a:t>
              </a:r>
              <a:r>
                <a:rPr lang="it-IT" sz="1400" dirty="0">
                  <a:latin typeface="Cambria" panose="02040503050406030204" pitchFamily="18" charset="0"/>
                </a:rPr>
                <a:t>il contatto intergruppi deve essere </a:t>
              </a:r>
              <a:r>
                <a:rPr lang="it-IT" sz="1400" dirty="0" err="1">
                  <a:latin typeface="Cambria" panose="02040503050406030204" pitchFamily="18" charset="0"/>
                </a:rPr>
                <a:t>decategorizzato</a:t>
              </a:r>
              <a:r>
                <a:rPr lang="it-IT" sz="1400" dirty="0">
                  <a:latin typeface="Cambria" panose="02040503050406030204" pitchFamily="18" charset="0"/>
                </a:rPr>
                <a:t>. In altre parole, è importante che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durante l’incontro tra ingroup e outgroup siano salienti le caratteristiche dei singoli individui </a:t>
              </a:r>
              <a:r>
                <a:rPr lang="it-IT" sz="1400" dirty="0">
                  <a:latin typeface="Cambria" panose="02040503050406030204" pitchFamily="18" charset="0"/>
                </a:rPr>
                <a:t>piuttosto che quelle dei loro gruppi. 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695157C-F5D4-8949-8947-ABA8ED4B201C}"/>
                </a:ext>
              </a:extLst>
            </p:cNvPr>
            <p:cNvSpPr txBox="1"/>
            <p:nvPr/>
          </p:nvSpPr>
          <p:spPr>
            <a:xfrm>
              <a:off x="336421" y="2996952"/>
              <a:ext cx="8058198" cy="95410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DELLA CATEGORIZZAZIONE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Hewstone</a:t>
              </a:r>
              <a:r>
                <a:rPr lang="it-IT" sz="1400" dirty="0">
                  <a:latin typeface="Cambria" panose="02040503050406030204" pitchFamily="18" charset="0"/>
                </a:rPr>
                <a:t> e </a:t>
              </a:r>
              <a:r>
                <a:rPr lang="it-IT" sz="1400" dirty="0" err="1">
                  <a:latin typeface="Cambria" panose="02040503050406030204" pitchFamily="18" charset="0"/>
                </a:rPr>
                <a:t>Brown</a:t>
              </a:r>
              <a:r>
                <a:rPr lang="it-IT" sz="1400" dirty="0">
                  <a:latin typeface="Cambria" panose="02040503050406030204" pitchFamily="18" charset="0"/>
                </a:rPr>
                <a:t>, 1986] = durante il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la salienza dei gruppi va mantenuta e rafforzata.</a:t>
              </a:r>
              <a:r>
                <a:rPr lang="it-IT" sz="1400" dirty="0">
                  <a:latin typeface="Cambria" panose="02040503050406030204" pitchFamily="18" charset="0"/>
                </a:rPr>
                <a:t> Infatti, avere relazioni positive tenendo presente le diverse appartenenza consente la </a:t>
              </a:r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generalizzazione</a:t>
              </a:r>
              <a:r>
                <a:rPr lang="it-IT" sz="1400" dirty="0">
                  <a:latin typeface="Cambria" panose="02040503050406030204" pitchFamily="18" charset="0"/>
                </a:rPr>
                <a:t> degli atteggiamenti positivi maturati durante il contatto con specifici membri dell’outgroup nel suo complesso.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E00362-4F67-0E45-92D9-501F7B6B890C}"/>
                </a:ext>
              </a:extLst>
            </p:cNvPr>
            <p:cNvSpPr txBox="1"/>
            <p:nvPr/>
          </p:nvSpPr>
          <p:spPr>
            <a:xfrm>
              <a:off x="330227" y="4130496"/>
              <a:ext cx="8058198" cy="73866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DELL’IDENTITÀ DELL’INGROUP COMUNE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Gaertner</a:t>
              </a:r>
              <a:r>
                <a:rPr lang="it-IT" sz="1400" dirty="0">
                  <a:latin typeface="Cambria" panose="02040503050406030204" pitchFamily="18" charset="0"/>
                </a:rPr>
                <a:t> e </a:t>
              </a:r>
              <a:r>
                <a:rPr lang="it-IT" sz="1400" dirty="0" err="1">
                  <a:latin typeface="Cambria" panose="02040503050406030204" pitchFamily="18" charset="0"/>
                </a:rPr>
                <a:t>Dovidio</a:t>
              </a:r>
              <a:r>
                <a:rPr lang="it-IT" sz="1400" dirty="0">
                  <a:latin typeface="Cambria" panose="02040503050406030204" pitchFamily="18" charset="0"/>
                </a:rPr>
                <a:t>, 2000] = occorre che i membri si percepiscano come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membri dello stesso gruppo</a:t>
              </a:r>
              <a:r>
                <a:rPr lang="it-IT" sz="1400" dirty="0">
                  <a:latin typeface="Cambria" panose="02040503050406030204" pitchFamily="18" charset="0"/>
                </a:rPr>
                <a:t>, vale a dire nei termini di un gruppo sovraordinato che includa sia outgroup che ingroup.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9DF9E2D-D156-204A-B11B-435D29CC9A44}"/>
                </a:ext>
              </a:extLst>
            </p:cNvPr>
            <p:cNvSpPr txBox="1"/>
            <p:nvPr/>
          </p:nvSpPr>
          <p:spPr>
            <a:xfrm>
              <a:off x="337227" y="5066600"/>
              <a:ext cx="8058198" cy="73866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DELL’IDENTITÀ DUPLICE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Gaertner</a:t>
              </a:r>
              <a:r>
                <a:rPr lang="it-IT" sz="1400" dirty="0">
                  <a:latin typeface="Cambria" panose="02040503050406030204" pitchFamily="18" charset="0"/>
                </a:rPr>
                <a:t> et al., 1993] = consiste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nell’includere ingroup e outgroup in un gruppo sovraordinato mantenendo al contempo la salienza delle identità originali</a:t>
              </a:r>
              <a:r>
                <a:rPr lang="it-IT" sz="1400" dirty="0">
                  <a:latin typeface="Cambria" panose="02040503050406030204" pitchFamily="18" charset="0"/>
                </a:rPr>
                <a:t>, che consente il processo di generalizzazione degli atteggiamenti.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79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81CCB69-865E-A74E-9845-73EA0D7BD84E}"/>
              </a:ext>
            </a:extLst>
          </p:cNvPr>
          <p:cNvGrpSpPr/>
          <p:nvPr/>
        </p:nvGrpSpPr>
        <p:grpSpPr>
          <a:xfrm>
            <a:off x="1688989" y="1628800"/>
            <a:ext cx="8814022" cy="2808312"/>
            <a:chOff x="164989" y="1628800"/>
            <a:chExt cx="8814022" cy="280831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C6CAB14-A566-AA4E-A381-DA4B775725F0}"/>
                </a:ext>
              </a:extLst>
            </p:cNvPr>
            <p:cNvSpPr txBox="1"/>
            <p:nvPr/>
          </p:nvSpPr>
          <p:spPr>
            <a:xfrm>
              <a:off x="683568" y="2128788"/>
              <a:ext cx="8003231" cy="230832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Diminuisce </a:t>
              </a:r>
              <a:r>
                <a:rPr lang="it-IT" sz="1600" b="1" dirty="0">
                  <a:latin typeface="Cambria" panose="02040503050406030204" pitchFamily="18" charset="0"/>
                </a:rPr>
                <a:t>l’ansia intergruppi </a:t>
              </a:r>
              <a:r>
                <a:rPr lang="it-IT" sz="1600" dirty="0">
                  <a:latin typeface="Cambria" panose="02040503050406030204" pitchFamily="18" charset="0"/>
                </a:rPr>
                <a:t>(che consiste nel senso di disagio e di incertezza al pensiero di incontrare membri dell’outgroup);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Aumenta </a:t>
              </a:r>
              <a:r>
                <a:rPr lang="it-IT" sz="1600" b="1" dirty="0">
                  <a:latin typeface="Cambria" panose="02040503050406030204" pitchFamily="18" charset="0"/>
                </a:rPr>
                <a:t>l’empatia</a:t>
              </a:r>
              <a:r>
                <a:rPr lang="it-IT" sz="1600" dirty="0">
                  <a:latin typeface="Cambria" panose="02040503050406030204" pitchFamily="18" charset="0"/>
                </a:rPr>
                <a:t> verso i membri dell’altro gruppo (che consiste nella risposta emotiva alle emozioni e alla situazione in cui si trovano i membri dell’outgroup);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Riduce la </a:t>
              </a:r>
              <a:r>
                <a:rPr lang="it-IT" sz="1600" b="1" dirty="0">
                  <a:latin typeface="Cambria" panose="02040503050406030204" pitchFamily="18" charset="0"/>
                </a:rPr>
                <a:t>percezione di minaccia </a:t>
              </a:r>
              <a:r>
                <a:rPr lang="it-IT" sz="1600" dirty="0">
                  <a:latin typeface="Cambria" panose="02040503050406030204" pitchFamily="18" charset="0"/>
                </a:rPr>
                <a:t>che può derivare da considerazioni pratiche (minaccia realistica) o simboliche (minaccia simbolica) che a sua volta si traduce in un miglioramento delle relazioni intergruppi.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40690E8-DA8A-F24A-8EA6-5EDD4E842B51}"/>
                </a:ext>
              </a:extLst>
            </p:cNvPr>
            <p:cNvSpPr txBox="1"/>
            <p:nvPr/>
          </p:nvSpPr>
          <p:spPr>
            <a:xfrm>
              <a:off x="164989" y="1628800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FATTORI EMOTIVI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13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alternative di contatto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28DDEB-88D9-594A-8403-F65C011516C4}"/>
              </a:ext>
            </a:extLst>
          </p:cNvPr>
          <p:cNvSpPr txBox="1"/>
          <p:nvPr/>
        </p:nvSpPr>
        <p:spPr>
          <a:xfrm>
            <a:off x="2855640" y="3284985"/>
            <a:ext cx="6474792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È emerso che il </a:t>
            </a:r>
            <a:r>
              <a:rPr lang="it-IT" b="1" dirty="0">
                <a:latin typeface="Cambria" panose="02040503050406030204" pitchFamily="18" charset="0"/>
              </a:rPr>
              <a:t>contatto indiretto</a:t>
            </a:r>
            <a:r>
              <a:rPr lang="it-IT" dirty="0">
                <a:latin typeface="Cambria" panose="02040503050406030204" pitchFamily="18" charset="0"/>
              </a:rPr>
              <a:t>, ovvero non faccia a faccia, </a:t>
            </a:r>
            <a:r>
              <a:rPr lang="it-IT" b="1" dirty="0">
                <a:latin typeface="Cambria" panose="02040503050406030204" pitchFamily="18" charset="0"/>
              </a:rPr>
              <a:t>abbia effetti notevoli sul miglioramento degli atteggiamenti</a:t>
            </a:r>
            <a:r>
              <a:rPr lang="it-IT" dirty="0">
                <a:latin typeface="Cambria" panose="02040503050406030204" pitchFamily="18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0F416CB-0B59-7C45-84A7-07A297AFFA66}"/>
              </a:ext>
            </a:extLst>
          </p:cNvPr>
          <p:cNvGrpSpPr/>
          <p:nvPr/>
        </p:nvGrpSpPr>
        <p:grpSpPr>
          <a:xfrm>
            <a:off x="1674780" y="1802986"/>
            <a:ext cx="8536021" cy="1121959"/>
            <a:chOff x="150779" y="1802985"/>
            <a:chExt cx="8536021" cy="1121959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40690E8-DA8A-F24A-8EA6-5EDD4E842B51}"/>
                </a:ext>
              </a:extLst>
            </p:cNvPr>
            <p:cNvSpPr txBox="1"/>
            <p:nvPr/>
          </p:nvSpPr>
          <p:spPr>
            <a:xfrm>
              <a:off x="150779" y="1802985"/>
              <a:ext cx="8536021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Non sempre </a:t>
              </a:r>
              <a:r>
                <a:rPr lang="it-IT" sz="1600" dirty="0">
                  <a:latin typeface="Cambria" panose="02040503050406030204" pitchFamily="18" charset="0"/>
                </a:rPr>
                <a:t>il contato diretto è </a:t>
              </a:r>
              <a:r>
                <a:rPr lang="it-IT" sz="1600" b="1" dirty="0">
                  <a:latin typeface="Cambria" panose="02040503050406030204" pitchFamily="18" charset="0"/>
                </a:rPr>
                <a:t>possibile</a:t>
              </a:r>
              <a:r>
                <a:rPr lang="it-IT" sz="1600" dirty="0">
                  <a:latin typeface="Cambria" panose="02040503050406030204" pitchFamily="18" charset="0"/>
                </a:rPr>
                <a:t> (ad esempio, per motivi pratici, per alta segregazione negli ambienti o per basso numero dei membri della minoranza rispetto alla minoranza). 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F4DEB0B-3AD9-4441-B299-DD33D7F0002E}"/>
                </a:ext>
              </a:extLst>
            </p:cNvPr>
            <p:cNvSpPr txBox="1"/>
            <p:nvPr/>
          </p:nvSpPr>
          <p:spPr>
            <a:xfrm>
              <a:off x="150883" y="2586390"/>
              <a:ext cx="8535917" cy="33855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Inoltre, non è detto che il contatto </a:t>
              </a:r>
              <a:r>
                <a:rPr lang="it-IT" sz="1600" b="1" dirty="0">
                  <a:latin typeface="Cambria" panose="02040503050406030204" pitchFamily="18" charset="0"/>
                </a:rPr>
                <a:t>debba essere faccia a faccia per essere efficace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alternative di contatto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0275DF1-5DC5-BF42-B8C4-FF90B605CAC4}"/>
              </a:ext>
            </a:extLst>
          </p:cNvPr>
          <p:cNvGrpSpPr/>
          <p:nvPr/>
        </p:nvGrpSpPr>
        <p:grpSpPr>
          <a:xfrm>
            <a:off x="3647729" y="1760022"/>
            <a:ext cx="6571199" cy="3922451"/>
            <a:chOff x="2123728" y="1760021"/>
            <a:chExt cx="6571199" cy="392245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60C793F-9562-F441-8C97-8B5036CECF40}"/>
                </a:ext>
              </a:extLst>
            </p:cNvPr>
            <p:cNvSpPr txBox="1"/>
            <p:nvPr/>
          </p:nvSpPr>
          <p:spPr>
            <a:xfrm>
              <a:off x="2126825" y="1760021"/>
              <a:ext cx="6559975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ESTESO</a:t>
              </a:r>
              <a:r>
                <a:rPr lang="it-IT" sz="1600" dirty="0">
                  <a:latin typeface="Cambria" panose="02040503050406030204" pitchFamily="18" charset="0"/>
                </a:rPr>
                <a:t>: consiste nel </a:t>
              </a:r>
              <a:r>
                <a:rPr lang="it-IT" sz="1600" b="1" dirty="0">
                  <a:latin typeface="Cambria" panose="02040503050406030204" pitchFamily="18" charset="0"/>
                </a:rPr>
                <a:t>sapere che un membro dell’ingroup è amico (o ha relazioni positive) con un membro dell’outgroup</a:t>
              </a:r>
              <a:r>
                <a:rPr lang="it-IT" sz="1600" dirty="0">
                  <a:latin typeface="Cambria" panose="02040503050406030204" pitchFamily="18" charset="0"/>
                </a:rPr>
                <a:t>. 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62973A9-0695-0144-9FC1-1A4FF3842C1A}"/>
                </a:ext>
              </a:extLst>
            </p:cNvPr>
            <p:cNvSpPr txBox="1"/>
            <p:nvPr/>
          </p:nvSpPr>
          <p:spPr>
            <a:xfrm>
              <a:off x="2123729" y="2504564"/>
              <a:ext cx="6559976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VICARIO</a:t>
              </a:r>
              <a:r>
                <a:rPr lang="it-IT" sz="1600" dirty="0">
                  <a:latin typeface="Cambria" panose="02040503050406030204" pitchFamily="18" charset="0"/>
                </a:rPr>
                <a:t>: </a:t>
              </a:r>
              <a:r>
                <a:rPr lang="it-IT" sz="1600" b="1" dirty="0">
                  <a:latin typeface="Cambria" panose="02040503050406030204" pitchFamily="18" charset="0"/>
                </a:rPr>
                <a:t>osservare</a:t>
              </a:r>
              <a:r>
                <a:rPr lang="it-IT" sz="1600" dirty="0">
                  <a:latin typeface="Cambria" panose="02040503050406030204" pitchFamily="18" charset="0"/>
                </a:rPr>
                <a:t> una relazione positiva tra ingroup e outgroup riduce il pregiudizio.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360B603-A790-784A-8940-41ECB3E0973D}"/>
                </a:ext>
              </a:extLst>
            </p:cNvPr>
            <p:cNvSpPr txBox="1"/>
            <p:nvPr/>
          </p:nvSpPr>
          <p:spPr>
            <a:xfrm>
              <a:off x="2123728" y="5097697"/>
              <a:ext cx="6571199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IMMAGINATO</a:t>
              </a:r>
              <a:r>
                <a:rPr lang="it-IT" sz="1600" dirty="0">
                  <a:latin typeface="Cambria" panose="02040503050406030204" pitchFamily="18" charset="0"/>
                </a:rPr>
                <a:t>: consiste nella </a:t>
              </a:r>
              <a:r>
                <a:rPr lang="it-IT" sz="1600" b="1" dirty="0">
                  <a:latin typeface="Cambria" panose="02040503050406030204" pitchFamily="18" charset="0"/>
                </a:rPr>
                <a:t>simulazione mentale </a:t>
              </a:r>
              <a:r>
                <a:rPr lang="it-IT" sz="1600" dirty="0">
                  <a:latin typeface="Cambria" panose="02040503050406030204" pitchFamily="18" charset="0"/>
                </a:rPr>
                <a:t>di un incontro positivo con un membro dell’outgroup [</a:t>
              </a:r>
              <a:r>
                <a:rPr lang="it-IT" sz="1600" dirty="0" err="1">
                  <a:latin typeface="Cambria" panose="02040503050406030204" pitchFamily="18" charset="0"/>
                </a:rPr>
                <a:t>Crisp</a:t>
              </a:r>
              <a:r>
                <a:rPr lang="it-IT" sz="1600" dirty="0">
                  <a:latin typeface="Cambria" panose="02040503050406030204" pitchFamily="18" charset="0"/>
                </a:rPr>
                <a:t> e Turner, 2012]. 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4572FB7-609B-A547-AB8C-254D3C087AD0}"/>
              </a:ext>
            </a:extLst>
          </p:cNvPr>
          <p:cNvGrpSpPr/>
          <p:nvPr/>
        </p:nvGrpSpPr>
        <p:grpSpPr>
          <a:xfrm>
            <a:off x="1688990" y="2052409"/>
            <a:ext cx="8655483" cy="2625461"/>
            <a:chOff x="164989" y="2052408"/>
            <a:chExt cx="8655483" cy="262546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74C5C8D-DAE8-3F48-930E-F38C84433EF6}"/>
                </a:ext>
              </a:extLst>
            </p:cNvPr>
            <p:cNvSpPr txBox="1"/>
            <p:nvPr/>
          </p:nvSpPr>
          <p:spPr>
            <a:xfrm>
              <a:off x="164989" y="3724922"/>
              <a:ext cx="2102755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Teoria dell’equilibrio cognitivo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Heider</a:t>
              </a:r>
              <a:r>
                <a:rPr lang="it-IT" sz="1400" dirty="0">
                  <a:latin typeface="Cambria" panose="02040503050406030204" pitchFamily="18" charset="0"/>
                </a:rPr>
                <a:t>, 1958]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F79A53B-67B6-8F46-80BC-AA38EEE615EB}"/>
                </a:ext>
              </a:extLst>
            </p:cNvPr>
            <p:cNvSpPr txBox="1"/>
            <p:nvPr/>
          </p:nvSpPr>
          <p:spPr>
            <a:xfrm>
              <a:off x="2555776" y="3292874"/>
              <a:ext cx="6264696" cy="138499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Le persone cercano di trovarsi in uno </a:t>
              </a:r>
              <a:r>
                <a:rPr lang="it-IT" sz="1400" b="1" dirty="0">
                  <a:latin typeface="Cambria" panose="02040503050406030204" pitchFamily="18" charset="0"/>
                </a:rPr>
                <a:t>status di equilibrio cognitivo</a:t>
              </a:r>
              <a:r>
                <a:rPr lang="it-IT" sz="1400" dirty="0">
                  <a:latin typeface="Cambria" panose="02040503050406030204" pitchFamily="18" charset="0"/>
                </a:rPr>
                <a:t>. Nel caso del contatto esteso e vicario, lo stato di equilibrio è minacciato dal fatto che la persona, con relazione </a:t>
              </a:r>
              <a:r>
                <a:rPr lang="it-IT" sz="1400" b="1" dirty="0">
                  <a:latin typeface="Cambria" panose="02040503050406030204" pitchFamily="18" charset="0"/>
                </a:rPr>
                <a:t>negativa</a:t>
              </a:r>
              <a:r>
                <a:rPr lang="it-IT" sz="1400" dirty="0">
                  <a:latin typeface="Cambria" panose="02040503050406030204" pitchFamily="18" charset="0"/>
                </a:rPr>
                <a:t> con l’outgroup, ha una relazione </a:t>
              </a:r>
              <a:r>
                <a:rPr lang="it-IT" sz="1400" b="1" dirty="0">
                  <a:latin typeface="Cambria" panose="02040503050406030204" pitchFamily="18" charset="0"/>
                </a:rPr>
                <a:t>positiva</a:t>
              </a:r>
              <a:r>
                <a:rPr lang="it-IT" sz="1400" dirty="0">
                  <a:latin typeface="Cambria" panose="02040503050406030204" pitchFamily="18" charset="0"/>
                </a:rPr>
                <a:t> con un membro dell’ingroup che, a sua volta, ha una relazione </a:t>
              </a:r>
              <a:r>
                <a:rPr lang="it-IT" sz="1400" b="1" dirty="0">
                  <a:latin typeface="Cambria" panose="02040503050406030204" pitchFamily="18" charset="0"/>
                </a:rPr>
                <a:t>positiva</a:t>
              </a:r>
              <a:r>
                <a:rPr lang="it-IT" sz="1400" dirty="0">
                  <a:latin typeface="Cambria" panose="02040503050406030204" pitchFamily="18" charset="0"/>
                </a:rPr>
                <a:t> con un membro dell’outgroup. La via più facile da percorre e meno costosa a livello cognitivo è il </a:t>
              </a:r>
              <a:r>
                <a:rPr lang="it-IT" sz="1400" b="1" dirty="0">
                  <a:latin typeface="Cambria" panose="02040503050406030204" pitchFamily="18" charset="0"/>
                </a:rPr>
                <a:t>cambiamento degli atteggiamenti nei confronti dell’outgroup</a:t>
              </a:r>
              <a:r>
                <a:rPr lang="it-IT" sz="1400" dirty="0">
                  <a:latin typeface="Cambria" panose="02040503050406030204" pitchFamily="18" charset="0"/>
                </a:rPr>
                <a:t>. </a:t>
              </a:r>
            </a:p>
          </p:txBody>
        </p:sp>
        <p:cxnSp>
          <p:nvCxnSpPr>
            <p:cNvPr id="3" name="Connettore 4 2">
              <a:extLst>
                <a:ext uri="{FF2B5EF4-FFF2-40B4-BE49-F238E27FC236}">
                  <a16:creationId xmlns:a16="http://schemas.microsoft.com/office/drawing/2014/main" id="{E6A6CDF1-E354-B74A-AE55-97E24DCD3DA8}"/>
                </a:ext>
              </a:extLst>
            </p:cNvPr>
            <p:cNvCxnSpPr>
              <a:cxnSpLocks/>
              <a:stCxn id="8" idx="1"/>
              <a:endCxn id="13" idx="0"/>
            </p:cNvCxnSpPr>
            <p:nvPr/>
          </p:nvCxnSpPr>
          <p:spPr>
            <a:xfrm rot="10800000" flipV="1">
              <a:off x="1216367" y="2052408"/>
              <a:ext cx="910458" cy="167251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4 8">
              <a:extLst>
                <a:ext uri="{FF2B5EF4-FFF2-40B4-BE49-F238E27FC236}">
                  <a16:creationId xmlns:a16="http://schemas.microsoft.com/office/drawing/2014/main" id="{0EB31A16-407B-D84E-9336-87A5E9B704CD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0800000" flipV="1">
              <a:off x="1403649" y="2796951"/>
              <a:ext cx="720081" cy="9279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16762B2C-0F19-0E4D-855E-5DCEC1ACC3F0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2267744" y="3985372"/>
              <a:ext cx="288032" cy="1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2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Stereotipo e pregiudizio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A1364E-EFDE-BE40-BDF5-EA72986E4ADB}"/>
              </a:ext>
            </a:extLst>
          </p:cNvPr>
          <p:cNvSpPr txBox="1"/>
          <p:nvPr/>
        </p:nvSpPr>
        <p:spPr>
          <a:xfrm>
            <a:off x="1661453" y="1628801"/>
            <a:ext cx="761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Pregiudizio e stereotipo sono due concetti spesso utilizzati in modo interscambiabile.</a:t>
            </a:r>
          </a:p>
          <a:p>
            <a:r>
              <a:rPr lang="it-IT" sz="1600" dirty="0">
                <a:latin typeface="Cambria" panose="02040503050406030204" pitchFamily="18" charset="0"/>
              </a:rPr>
              <a:t>Condividono alcuni </a:t>
            </a:r>
            <a:r>
              <a:rPr lang="it-IT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punti in comune </a:t>
            </a:r>
            <a:r>
              <a:rPr lang="it-IT" sz="1600" dirty="0">
                <a:latin typeface="Cambria" panose="02040503050406030204" pitchFamily="18" charset="0"/>
              </a:rPr>
              <a:t>ma presentano anche </a:t>
            </a: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importanti differenze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C3B2CFC-E6CB-0146-8F8C-37403F000D30}"/>
              </a:ext>
            </a:extLst>
          </p:cNvPr>
          <p:cNvGrpSpPr/>
          <p:nvPr/>
        </p:nvGrpSpPr>
        <p:grpSpPr>
          <a:xfrm>
            <a:off x="1847528" y="2213575"/>
            <a:ext cx="8496936" cy="3816424"/>
            <a:chOff x="323528" y="2213575"/>
            <a:chExt cx="8496936" cy="3816424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F57B8125-A643-5F41-B4A2-AD63CA7BBB1D}"/>
                </a:ext>
              </a:extLst>
            </p:cNvPr>
            <p:cNvSpPr txBox="1"/>
            <p:nvPr/>
          </p:nvSpPr>
          <p:spPr>
            <a:xfrm>
              <a:off x="323528" y="2393505"/>
              <a:ext cx="3924102" cy="3139321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PUNTI IN COMUNE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Nascono dal processo cognitivo della </a:t>
              </a:r>
              <a:r>
                <a:rPr lang="it-IT" sz="1600" b="1" dirty="0">
                  <a:latin typeface="Cambria" panose="02040503050406030204" pitchFamily="18" charset="0"/>
                </a:rPr>
                <a:t>categorizzazione sociale </a:t>
              </a:r>
              <a:r>
                <a:rPr lang="it-IT" sz="1400" dirty="0">
                  <a:latin typeface="Cambria" panose="02040503050406030204" pitchFamily="18" charset="0"/>
                </a:rPr>
                <a:t>(sono dunque processi inevitabili e ordinari);</a:t>
              </a:r>
              <a:endParaRPr lang="it-IT" sz="1600" dirty="0">
                <a:latin typeface="Cambria" panose="02040503050406030204" pitchFamily="18" charset="0"/>
              </a:endParaRP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Sono due </a:t>
              </a:r>
              <a:r>
                <a:rPr lang="it-IT" sz="1600" b="1" dirty="0">
                  <a:latin typeface="Cambria" panose="02040503050406030204" pitchFamily="18" charset="0"/>
                </a:rPr>
                <a:t>risposte categoriali</a:t>
              </a:r>
              <a:r>
                <a:rPr lang="it-IT" sz="1600" dirty="0">
                  <a:latin typeface="Cambria" panose="02040503050406030204" pitchFamily="18" charset="0"/>
                </a:rPr>
                <a:t>, rivolte ad un individuo in quanto categorizzato in un determinato gruppo sociale;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Avvengono entrambi </a:t>
              </a:r>
              <a:r>
                <a:rPr lang="it-IT" sz="1600" b="1" dirty="0">
                  <a:latin typeface="Cambria" panose="02040503050406030204" pitchFamily="18" charset="0"/>
                </a:rPr>
                <a:t>a priori</a:t>
              </a:r>
              <a:r>
                <a:rPr lang="it-IT" sz="1600" dirty="0">
                  <a:latin typeface="Cambria" panose="02040503050406030204" pitchFamily="18" charset="0"/>
                </a:rPr>
                <a:t>, prima cioè di un’eventuale conoscenza e interazione con la persona.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7313059-91F9-2B4A-946D-E6CCBDBA371A}"/>
                </a:ext>
              </a:extLst>
            </p:cNvPr>
            <p:cNvSpPr txBox="1"/>
            <p:nvPr/>
          </p:nvSpPr>
          <p:spPr>
            <a:xfrm>
              <a:off x="4644007" y="2393504"/>
              <a:ext cx="4176457" cy="2185214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DIFFERENZE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Lo stereotipo ha un’origine e un contenuto strettamente cognitivo mentre il pregiudizio, in quanto atteggiamento, ha un contenuto generale e più articolato;</a:t>
              </a:r>
            </a:p>
            <a:p>
              <a:pPr lvl="0"/>
              <a:endParaRPr lang="it-IT" sz="160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Lo stereotipo rappresenta la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componente cognitiva del pregiudizio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1288B674-A86A-0346-A78B-BBD03D316179}"/>
                </a:ext>
              </a:extLst>
            </p:cNvPr>
            <p:cNvCxnSpPr/>
            <p:nvPr/>
          </p:nvCxnSpPr>
          <p:spPr>
            <a:xfrm>
              <a:off x="4377294" y="2213575"/>
              <a:ext cx="0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5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pregiudizio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A1364E-EFDE-BE40-BDF5-EA72986E4ADB}"/>
              </a:ext>
            </a:extLst>
          </p:cNvPr>
          <p:cNvSpPr txBox="1"/>
          <p:nvPr/>
        </p:nvSpPr>
        <p:spPr>
          <a:xfrm>
            <a:off x="1661452" y="1628801"/>
            <a:ext cx="875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quanto atteggiamento, il pregiudizio comprende una componente </a:t>
            </a:r>
            <a:r>
              <a:rPr lang="it-IT" sz="1600" b="1" dirty="0">
                <a:latin typeface="Cambria" panose="02040503050406030204" pitchFamily="18" charset="0"/>
              </a:rPr>
              <a:t>cognitiva</a:t>
            </a:r>
            <a:r>
              <a:rPr lang="it-IT" sz="1600" dirty="0">
                <a:latin typeface="Cambria" panose="02040503050406030204" pitchFamily="18" charset="0"/>
              </a:rPr>
              <a:t> (lo stereotipo), una componente </a:t>
            </a:r>
            <a:r>
              <a:rPr lang="it-IT" sz="1600" b="1" dirty="0">
                <a:latin typeface="Cambria" panose="02040503050406030204" pitchFamily="18" charset="0"/>
              </a:rPr>
              <a:t>affettiva</a:t>
            </a:r>
            <a:r>
              <a:rPr lang="it-IT" sz="1600" dirty="0">
                <a:latin typeface="Cambria" panose="02040503050406030204" pitchFamily="18" charset="0"/>
              </a:rPr>
              <a:t> e una componente </a:t>
            </a:r>
            <a:r>
              <a:rPr lang="it-IT" sz="1600" b="1" dirty="0">
                <a:latin typeface="Cambria" panose="02040503050406030204" pitchFamily="18" charset="0"/>
              </a:rPr>
              <a:t>comportamentale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7489EBA-8781-2443-96DF-B6CA57C86FDD}"/>
              </a:ext>
            </a:extLst>
          </p:cNvPr>
          <p:cNvGrpSpPr/>
          <p:nvPr/>
        </p:nvGrpSpPr>
        <p:grpSpPr>
          <a:xfrm>
            <a:off x="1748304" y="2802867"/>
            <a:ext cx="5787857" cy="2118558"/>
            <a:chOff x="313119" y="2802867"/>
            <a:chExt cx="5787857" cy="2118558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808C8DD-A0DC-F54B-A285-2887E1326D83}"/>
                </a:ext>
              </a:extLst>
            </p:cNvPr>
            <p:cNvGrpSpPr/>
            <p:nvPr/>
          </p:nvGrpSpPr>
          <p:grpSpPr>
            <a:xfrm>
              <a:off x="1691680" y="3068960"/>
              <a:ext cx="2347856" cy="1808245"/>
              <a:chOff x="1691680" y="2836181"/>
              <a:chExt cx="2347856" cy="1808245"/>
            </a:xfrm>
          </p:grpSpPr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55861D12-9BE5-A34E-8469-1B455416C76D}"/>
                  </a:ext>
                </a:extLst>
              </p:cNvPr>
              <p:cNvSpPr/>
              <p:nvPr/>
            </p:nvSpPr>
            <p:spPr>
              <a:xfrm>
                <a:off x="1691680" y="3276274"/>
                <a:ext cx="1368152" cy="1368152"/>
              </a:xfrm>
              <a:prstGeom prst="ellipse">
                <a:avLst/>
              </a:prstGeom>
              <a:solidFill>
                <a:schemeClr val="accent2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27FB879D-CA39-874F-B843-FEA2D8A60355}"/>
                  </a:ext>
                </a:extLst>
              </p:cNvPr>
              <p:cNvSpPr/>
              <p:nvPr/>
            </p:nvSpPr>
            <p:spPr>
              <a:xfrm>
                <a:off x="2181532" y="2836181"/>
                <a:ext cx="1368152" cy="1368152"/>
              </a:xfrm>
              <a:prstGeom prst="ellipse">
                <a:avLst/>
              </a:prstGeom>
              <a:solidFill>
                <a:schemeClr val="accent3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97A620F9-7ACC-3249-96B7-2AD8B4271FE4}"/>
                  </a:ext>
                </a:extLst>
              </p:cNvPr>
              <p:cNvSpPr/>
              <p:nvPr/>
            </p:nvSpPr>
            <p:spPr>
              <a:xfrm>
                <a:off x="2671384" y="3276274"/>
                <a:ext cx="1368152" cy="1368152"/>
              </a:xfrm>
              <a:prstGeom prst="ellipse">
                <a:avLst/>
              </a:prstGeom>
              <a:solidFill>
                <a:schemeClr val="accent5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7BAD6BA-A905-7349-9E1C-912AF8E80410}"/>
                </a:ext>
              </a:extLst>
            </p:cNvPr>
            <p:cNvSpPr txBox="1"/>
            <p:nvPr/>
          </p:nvSpPr>
          <p:spPr>
            <a:xfrm>
              <a:off x="313119" y="4644426"/>
              <a:ext cx="16921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affettiva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F7EF18C-28FA-5046-A29D-8CF1DABF4308}"/>
                </a:ext>
              </a:extLst>
            </p:cNvPr>
            <p:cNvSpPr txBox="1"/>
            <p:nvPr/>
          </p:nvSpPr>
          <p:spPr>
            <a:xfrm>
              <a:off x="3725902" y="4644426"/>
              <a:ext cx="2375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comportamentale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492B2A4-7FA5-9E41-BFB1-1F507090DA40}"/>
                </a:ext>
              </a:extLst>
            </p:cNvPr>
            <p:cNvSpPr txBox="1"/>
            <p:nvPr/>
          </p:nvSpPr>
          <p:spPr>
            <a:xfrm>
              <a:off x="1972152" y="2802867"/>
              <a:ext cx="1753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cognitiva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58B0A6-BA67-CD41-BACC-E235090F6806}"/>
              </a:ext>
            </a:extLst>
          </p:cNvPr>
          <p:cNvSpPr txBox="1"/>
          <p:nvPr/>
        </p:nvSpPr>
        <p:spPr>
          <a:xfrm>
            <a:off x="5161086" y="2555325"/>
            <a:ext cx="2046048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Caratteristiche e tratti ritenuti tipici di un determinato gruppo sociale.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D85F3-2735-DC40-85EC-D6097E28B9CF}"/>
              </a:ext>
            </a:extLst>
          </p:cNvPr>
          <p:cNvSpPr txBox="1"/>
          <p:nvPr/>
        </p:nvSpPr>
        <p:spPr>
          <a:xfrm>
            <a:off x="5231904" y="5068778"/>
            <a:ext cx="2232248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L’insieme delle intenzioni di azione associate ai membri di un determinato gruppo sociale.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B20E82-1B66-3648-B049-0E7709A75D07}"/>
              </a:ext>
            </a:extLst>
          </p:cNvPr>
          <p:cNvSpPr txBox="1"/>
          <p:nvPr/>
        </p:nvSpPr>
        <p:spPr>
          <a:xfrm>
            <a:off x="1678556" y="5095219"/>
            <a:ext cx="2113189" cy="461665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Le emozioni suscitate da un determinato gruppo sociale.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EF1CFD-9410-9149-A8CF-66722C1626D3}"/>
              </a:ext>
            </a:extLst>
          </p:cNvPr>
          <p:cNvSpPr txBox="1"/>
          <p:nvPr/>
        </p:nvSpPr>
        <p:spPr>
          <a:xfrm>
            <a:off x="7176121" y="2307604"/>
            <a:ext cx="3353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«Le persone nord-africane sono </a:t>
            </a:r>
            <a:r>
              <a:rPr lang="it-IT" sz="1400" dirty="0">
                <a:latin typeface="Cambria" panose="02040503050406030204" pitchFamily="18" charset="0"/>
              </a:rPr>
              <a:t>rumorose e dotate di una scarsa igiene </a:t>
            </a:r>
            <a:r>
              <a:rPr lang="it-IT" sz="1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(componente cognitiva)</a:t>
            </a:r>
            <a:r>
              <a:rPr lang="it-IT" sz="1400" b="1" dirty="0">
                <a:latin typeface="Cambria" panose="02040503050406030204" pitchFamily="18" charset="0"/>
              </a:rPr>
              <a:t>. </a:t>
            </a:r>
            <a:r>
              <a:rPr lang="it-IT" sz="1400" dirty="0">
                <a:latin typeface="Cambria" panose="02040503050406030204" pitchFamily="18" charset="0"/>
              </a:rPr>
              <a:t>Vivrei in un </a:t>
            </a:r>
            <a:r>
              <a:rPr lang="it-IT" sz="1400" b="1" dirty="0">
                <a:latin typeface="Cambria" panose="02040503050406030204" pitchFamily="18" charset="0"/>
              </a:rPr>
              <a:t>costante </a:t>
            </a:r>
            <a:r>
              <a:rPr lang="it-IT" sz="1400" dirty="0">
                <a:latin typeface="Cambria" panose="02040503050406030204" pitchFamily="18" charset="0"/>
              </a:rPr>
              <a:t>stato</a:t>
            </a:r>
            <a:r>
              <a:rPr lang="it-IT" sz="1400" b="1" dirty="0">
                <a:latin typeface="Cambria" panose="02040503050406030204" pitchFamily="18" charset="0"/>
              </a:rPr>
              <a:t> di disagio e ansia (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componente affettiva)</a:t>
            </a:r>
            <a:r>
              <a:rPr lang="it-IT" sz="1400" b="1" dirty="0">
                <a:latin typeface="Cambria" panose="02040503050406030204" pitchFamily="18" charset="0"/>
              </a:rPr>
              <a:t> </a:t>
            </a:r>
            <a:r>
              <a:rPr lang="it-IT" sz="1400" dirty="0">
                <a:latin typeface="Cambria" panose="02040503050406030204" pitchFamily="18" charset="0"/>
              </a:rPr>
              <a:t>se vivessero nel mio appartamento</a:t>
            </a:r>
            <a:r>
              <a:rPr lang="it-IT" sz="1400" b="1" dirty="0">
                <a:latin typeface="Cambria" panose="02040503050406030204" pitchFamily="18" charset="0"/>
              </a:rPr>
              <a:t>. Non affitterò mai </a:t>
            </a:r>
            <a:r>
              <a:rPr lang="it-IT" sz="1400" dirty="0">
                <a:latin typeface="Cambria" panose="02040503050406030204" pitchFamily="18" charset="0"/>
              </a:rPr>
              <a:t>il mio appartamento ai nord-africani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(componente comportamentale)».</a:t>
            </a:r>
          </a:p>
        </p:txBody>
      </p:sp>
    </p:spTree>
    <p:extLst>
      <p:ext uri="{BB962C8B-B14F-4D97-AF65-F5344CB8AC3E}">
        <p14:creationId xmlns:p14="http://schemas.microsoft.com/office/powerpoint/2010/main" val="1994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Pregiudizio e discriminazione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3A685CD-6C5D-FD4E-AB6D-2BCC85CB6FE4}"/>
              </a:ext>
            </a:extLst>
          </p:cNvPr>
          <p:cNvSpPr txBox="1"/>
          <p:nvPr/>
        </p:nvSpPr>
        <p:spPr>
          <a:xfrm>
            <a:off x="1661452" y="1844567"/>
            <a:ext cx="889904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La traduzione comportamentale del pregiudizio è la </a:t>
            </a:r>
            <a:r>
              <a:rPr lang="it-IT" sz="2000" b="1" dirty="0">
                <a:latin typeface="Cambria" panose="02040503050406030204" pitchFamily="18" charset="0"/>
              </a:rPr>
              <a:t>discriminazione</a:t>
            </a:r>
            <a:r>
              <a:rPr lang="it-IT" sz="20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ED475F-1AD4-7542-BC7C-C5A40C759A98}"/>
              </a:ext>
            </a:extLst>
          </p:cNvPr>
          <p:cNvSpPr txBox="1"/>
          <p:nvPr/>
        </p:nvSpPr>
        <p:spPr>
          <a:xfrm>
            <a:off x="1661452" y="2492417"/>
            <a:ext cx="8899044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La discriminazione indica la messa in atto di un comportamento negativo </a:t>
            </a:r>
            <a:r>
              <a:rPr lang="it-IT" sz="2000" b="1" dirty="0">
                <a:latin typeface="Cambria" panose="02040503050406030204" pitchFamily="18" charset="0"/>
              </a:rPr>
              <a:t>sulla base di un pregiudizio negativo.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B35214-575A-8242-8B26-B09B2D841683}"/>
              </a:ext>
            </a:extLst>
          </p:cNvPr>
          <p:cNvSpPr txBox="1"/>
          <p:nvPr/>
        </p:nvSpPr>
        <p:spPr>
          <a:xfrm>
            <a:off x="1661452" y="3471304"/>
            <a:ext cx="8899044" cy="70788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Non sempre il pregiudizio (come </a:t>
            </a:r>
            <a:r>
              <a:rPr lang="it-IT" sz="2000" b="1" dirty="0">
                <a:latin typeface="Cambria" panose="02040503050406030204" pitchFamily="18" charset="0"/>
              </a:rPr>
              <a:t>ATTEGGIAMENTO</a:t>
            </a:r>
            <a:r>
              <a:rPr lang="it-IT" sz="2000" dirty="0">
                <a:latin typeface="Cambria" panose="02040503050406030204" pitchFamily="18" charset="0"/>
              </a:rPr>
              <a:t>) si traduce in discriminazione (</a:t>
            </a:r>
            <a:r>
              <a:rPr lang="it-IT" sz="2000" b="1" dirty="0">
                <a:latin typeface="Cambria" panose="02040503050406030204" pitchFamily="18" charset="0"/>
              </a:rPr>
              <a:t>COMPORTAMENTO</a:t>
            </a:r>
            <a:r>
              <a:rPr lang="it-IT" sz="2000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044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C4C0258-26E2-9B49-8223-52741AC3636E}"/>
              </a:ext>
            </a:extLst>
          </p:cNvPr>
          <p:cNvGrpSpPr/>
          <p:nvPr/>
        </p:nvGrpSpPr>
        <p:grpSpPr>
          <a:xfrm>
            <a:off x="1661316" y="1628800"/>
            <a:ext cx="8549484" cy="892552"/>
            <a:chOff x="137316" y="1628800"/>
            <a:chExt cx="8549484" cy="892552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B654934-E96F-CD42-AE5D-3A44F6A50388}"/>
                </a:ext>
              </a:extLst>
            </p:cNvPr>
            <p:cNvSpPr/>
            <p:nvPr/>
          </p:nvSpPr>
          <p:spPr>
            <a:xfrm>
              <a:off x="137316" y="1700807"/>
              <a:ext cx="8549348" cy="400109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4E89D9D-AAFD-5040-B1DA-9BA231057219}"/>
                </a:ext>
              </a:extLst>
            </p:cNvPr>
            <p:cNvGrpSpPr/>
            <p:nvPr/>
          </p:nvGrpSpPr>
          <p:grpSpPr>
            <a:xfrm>
              <a:off x="137452" y="1628800"/>
              <a:ext cx="8549348" cy="892552"/>
              <a:chOff x="137452" y="1628800"/>
              <a:chExt cx="8549348" cy="892552"/>
            </a:xfrm>
          </p:grpSpPr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FD86DE8-E783-FD41-97B3-73A19BE0DF50}"/>
                  </a:ext>
                </a:extLst>
              </p:cNvPr>
              <p:cNvSpPr txBox="1"/>
              <p:nvPr/>
            </p:nvSpPr>
            <p:spPr>
              <a:xfrm>
                <a:off x="137452" y="1628800"/>
                <a:ext cx="299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I: </a:t>
                </a:r>
                <a:r>
                  <a:rPr lang="it-IT" sz="2400" dirty="0">
                    <a:latin typeface="Cambria" panose="02040503050406030204" pitchFamily="18" charset="0"/>
                  </a:rPr>
                  <a:t>1920 – 1950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64346E3-F2A9-A04B-8EF2-57466131FC0C}"/>
                  </a:ext>
                </a:extLst>
              </p:cNvPr>
              <p:cNvSpPr txBox="1"/>
              <p:nvPr/>
            </p:nvSpPr>
            <p:spPr>
              <a:xfrm>
                <a:off x="137452" y="2152020"/>
                <a:ext cx="854934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Il pregiudizio è espressione </a:t>
                </a:r>
                <a:r>
                  <a:rPr lang="it-IT" b="1" dirty="0">
                    <a:latin typeface="Cambria" panose="02040503050406030204" pitchFamily="18" charset="0"/>
                  </a:rPr>
                  <a:t>particolari caratteristiche di personalità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F771F244-177C-3147-A5BC-61787D17A5A9}"/>
              </a:ext>
            </a:extLst>
          </p:cNvPr>
          <p:cNvGrpSpPr/>
          <p:nvPr/>
        </p:nvGrpSpPr>
        <p:grpSpPr>
          <a:xfrm>
            <a:off x="1661316" y="2780929"/>
            <a:ext cx="8549484" cy="1723549"/>
            <a:chOff x="137316" y="2780928"/>
            <a:chExt cx="8549484" cy="1723549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B669CCA5-0352-044F-A77E-9720D8E85516}"/>
                </a:ext>
              </a:extLst>
            </p:cNvPr>
            <p:cNvSpPr/>
            <p:nvPr/>
          </p:nvSpPr>
          <p:spPr>
            <a:xfrm>
              <a:off x="137316" y="2855155"/>
              <a:ext cx="8549348" cy="400109"/>
            </a:xfrm>
            <a:prstGeom prst="rect">
              <a:avLst/>
            </a:prstGeom>
            <a:solidFill>
              <a:schemeClr val="accent5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503F607-44F3-2245-8726-1533D7A62F98}"/>
                </a:ext>
              </a:extLst>
            </p:cNvPr>
            <p:cNvGrpSpPr/>
            <p:nvPr/>
          </p:nvGrpSpPr>
          <p:grpSpPr>
            <a:xfrm>
              <a:off x="137452" y="2780928"/>
              <a:ext cx="8549348" cy="1723549"/>
              <a:chOff x="137452" y="2780928"/>
              <a:chExt cx="8549348" cy="1723549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19AE791-79EF-D34F-AF81-2DFBC729F5C1}"/>
                  </a:ext>
                </a:extLst>
              </p:cNvPr>
              <p:cNvSpPr txBox="1"/>
              <p:nvPr/>
            </p:nvSpPr>
            <p:spPr>
              <a:xfrm>
                <a:off x="137452" y="2780928"/>
                <a:ext cx="3354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II: </a:t>
                </a:r>
                <a:r>
                  <a:rPr lang="it-IT" sz="2400" dirty="0">
                    <a:latin typeface="Cambria" panose="02040503050406030204" pitchFamily="18" charset="0"/>
                  </a:rPr>
                  <a:t>1950/60 – 1970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5B7BCF7-0BE1-6043-B99D-25FF4F1E3CA1}"/>
                  </a:ext>
                </a:extLst>
              </p:cNvPr>
              <p:cNvSpPr txBox="1"/>
              <p:nvPr/>
            </p:nvSpPr>
            <p:spPr>
              <a:xfrm>
                <a:off x="137452" y="3304148"/>
                <a:ext cx="8549348" cy="120032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Il pregiudizio è esito di </a:t>
                </a:r>
                <a:r>
                  <a:rPr lang="it-IT" b="1" dirty="0">
                    <a:latin typeface="Cambria" panose="02040503050406030204" pitchFamily="18" charset="0"/>
                  </a:rPr>
                  <a:t>normali processi </a:t>
                </a:r>
                <a:r>
                  <a:rPr lang="it-IT" dirty="0">
                    <a:latin typeface="Cambria" panose="02040503050406030204" pitchFamily="18" charset="0"/>
                  </a:rPr>
                  <a:t>(cognitivi e motivazionali) </a:t>
                </a:r>
                <a:r>
                  <a:rPr lang="it-IT" b="1" dirty="0">
                    <a:latin typeface="Cambria" panose="02040503050406030204" pitchFamily="18" charset="0"/>
                  </a:rPr>
                  <a:t>che operano in ciascun individuo. </a:t>
                </a:r>
              </a:p>
              <a:p>
                <a:endParaRPr lang="it-IT" dirty="0">
                  <a:latin typeface="Cambria" panose="02040503050406030204" pitchFamily="18" charset="0"/>
                </a:endParaRPr>
              </a:p>
              <a:p>
                <a:r>
                  <a:rPr lang="it-IT" dirty="0">
                    <a:latin typeface="Cambria" panose="02040503050406030204" pitchFamily="18" charset="0"/>
                  </a:rPr>
                  <a:t>Il pregiudizio è un </a:t>
                </a:r>
                <a:r>
                  <a:rPr lang="it-IT" b="1" dirty="0">
                    <a:latin typeface="Cambria" panose="02040503050406030204" pitchFamily="18" charset="0"/>
                  </a:rPr>
                  <a:t>fenomeno di gruppo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F315BE7-D370-A64C-94D3-DAAECBC2CDC1}"/>
              </a:ext>
            </a:extLst>
          </p:cNvPr>
          <p:cNvGrpSpPr/>
          <p:nvPr/>
        </p:nvGrpSpPr>
        <p:grpSpPr>
          <a:xfrm>
            <a:off x="1661316" y="4850630"/>
            <a:ext cx="8549348" cy="923857"/>
            <a:chOff x="137316" y="4850629"/>
            <a:chExt cx="8549348" cy="923857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E192A6E2-520A-714A-BF2E-E4A42440C877}"/>
                </a:ext>
              </a:extLst>
            </p:cNvPr>
            <p:cNvSpPr/>
            <p:nvPr/>
          </p:nvSpPr>
          <p:spPr>
            <a:xfrm>
              <a:off x="137316" y="4869160"/>
              <a:ext cx="8549348" cy="400109"/>
            </a:xfrm>
            <a:prstGeom prst="rect">
              <a:avLst/>
            </a:prstGeom>
            <a:solidFill>
              <a:schemeClr val="accent4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86E121D-E1AA-4A43-AF95-728D038F9056}"/>
                </a:ext>
              </a:extLst>
            </p:cNvPr>
            <p:cNvGrpSpPr/>
            <p:nvPr/>
          </p:nvGrpSpPr>
          <p:grpSpPr>
            <a:xfrm>
              <a:off x="137316" y="4850629"/>
              <a:ext cx="8549348" cy="923857"/>
              <a:chOff x="137316" y="4804697"/>
              <a:chExt cx="8549348" cy="923857"/>
            </a:xfrm>
          </p:grpSpPr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86103ED-21F0-0A4D-B091-BF2AE0D60ADA}"/>
                  </a:ext>
                </a:extLst>
              </p:cNvPr>
              <p:cNvSpPr txBox="1"/>
              <p:nvPr/>
            </p:nvSpPr>
            <p:spPr>
              <a:xfrm>
                <a:off x="137452" y="4804697"/>
                <a:ext cx="299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III: </a:t>
                </a:r>
                <a:r>
                  <a:rPr lang="it-IT" sz="2400" dirty="0">
                    <a:latin typeface="Cambria" panose="02040503050406030204" pitchFamily="18" charset="0"/>
                  </a:rPr>
                  <a:t>1970 –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EEBA98F-E96E-A143-8A50-0847049D83E5}"/>
                  </a:ext>
                </a:extLst>
              </p:cNvPr>
              <p:cNvSpPr txBox="1"/>
              <p:nvPr/>
            </p:nvSpPr>
            <p:spPr>
              <a:xfrm>
                <a:off x="137316" y="5359222"/>
                <a:ext cx="854934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Forme di </a:t>
                </a:r>
                <a:r>
                  <a:rPr lang="it-IT" b="1" dirty="0">
                    <a:latin typeface="Cambria" panose="02040503050406030204" pitchFamily="18" charset="0"/>
                  </a:rPr>
                  <a:t>espressione nascosta di pregiudizio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0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5A15ECF-3AAA-7F4C-9C55-A8EB1AF55A95}"/>
              </a:ext>
            </a:extLst>
          </p:cNvPr>
          <p:cNvGrpSpPr/>
          <p:nvPr/>
        </p:nvGrpSpPr>
        <p:grpSpPr>
          <a:xfrm>
            <a:off x="1669225" y="2107803"/>
            <a:ext cx="1152128" cy="1514021"/>
            <a:chOff x="179512" y="3393781"/>
            <a:chExt cx="1152128" cy="1514021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2211013-FB3D-5645-92EB-435FB87FC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93781"/>
              <a:ext cx="947635" cy="1259356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871F8E9-6854-D344-B5BA-74133963EF4E}"/>
                </a:ext>
              </a:extLst>
            </p:cNvPr>
            <p:cNvSpPr txBox="1"/>
            <p:nvPr/>
          </p:nvSpPr>
          <p:spPr>
            <a:xfrm>
              <a:off x="179512" y="4676970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latin typeface="Cambria" panose="02040503050406030204" pitchFamily="18" charset="0"/>
                </a:rPr>
                <a:t>Theodor Adorno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F1A00A-C6BC-8846-A787-6033CA217646}"/>
              </a:ext>
            </a:extLst>
          </p:cNvPr>
          <p:cNvSpPr txBox="1"/>
          <p:nvPr/>
        </p:nvSpPr>
        <p:spPr>
          <a:xfrm>
            <a:off x="2821352" y="2107802"/>
            <a:ext cx="7739143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Adorno e colleghi hanno sviluppato una spiegazione al pregiudizio che si basa su </a:t>
            </a:r>
            <a:r>
              <a:rPr lang="it-IT" sz="1400" b="1" dirty="0">
                <a:latin typeface="Cambria" panose="02040503050406030204" pitchFamily="18" charset="0"/>
              </a:rPr>
              <a:t>particolari caratteristiche individuali.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950954-AB0B-4144-AA4A-79CFE44590B8}"/>
              </a:ext>
            </a:extLst>
          </p:cNvPr>
          <p:cNvSpPr txBox="1"/>
          <p:nvPr/>
        </p:nvSpPr>
        <p:spPr>
          <a:xfrm>
            <a:off x="2821352" y="2737481"/>
            <a:ext cx="7739144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La teoria della personalità autoritaria è basata su </a:t>
            </a:r>
            <a:r>
              <a:rPr lang="it-IT" sz="1400" b="1" dirty="0">
                <a:latin typeface="Cambria" panose="02040503050406030204" pitchFamily="18" charset="0"/>
              </a:rPr>
              <a:t>un’analisi freudiana delle dinamiche familiari.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B48750-1818-4947-8A17-4F1C8B571560}"/>
              </a:ext>
            </a:extLst>
          </p:cNvPr>
          <p:cNvSpPr txBox="1"/>
          <p:nvPr/>
        </p:nvSpPr>
        <p:spPr>
          <a:xfrm>
            <a:off x="2821352" y="3360214"/>
            <a:ext cx="7739142" cy="307777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Il pregiudizio può essere ricondotto a un PARTICOLARE PROFILO DI PERSONALITÀ.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D7FC80-F127-574D-9364-15438D354BA0}"/>
              </a:ext>
            </a:extLst>
          </p:cNvPr>
          <p:cNvSpPr txBox="1"/>
          <p:nvPr/>
        </p:nvSpPr>
        <p:spPr>
          <a:xfrm>
            <a:off x="1741232" y="3893000"/>
            <a:ext cx="8819262" cy="15696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Le</a:t>
            </a:r>
            <a:r>
              <a:rPr lang="it-IT" sz="1600" b="1" dirty="0">
                <a:latin typeface="Cambria" panose="02040503050406030204" pitchFamily="18" charset="0"/>
              </a:rPr>
              <a:t> PERSONE AUTORITARIE:</a:t>
            </a:r>
          </a:p>
          <a:p>
            <a:endParaRPr lang="it-IT" sz="160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hanno credenze rigide verso il mondo sociale;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supportano valori tradizionali e conservatori;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hanno atteggiamenti servili verso l’autorità;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tendono a sostenere o infliggere punizioni severe.</a:t>
            </a:r>
          </a:p>
        </p:txBody>
      </p:sp>
    </p:spTree>
    <p:extLst>
      <p:ext uri="{BB962C8B-B14F-4D97-AF65-F5344CB8AC3E}">
        <p14:creationId xmlns:p14="http://schemas.microsoft.com/office/powerpoint/2010/main" val="10198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B0B5D0-F62E-BD40-876C-546CFE7EF5DB}"/>
              </a:ext>
            </a:extLst>
          </p:cNvPr>
          <p:cNvSpPr txBox="1"/>
          <p:nvPr/>
        </p:nvSpPr>
        <p:spPr>
          <a:xfrm>
            <a:off x="1674466" y="1990022"/>
            <a:ext cx="8093942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Adorno e colleghi [1950] hanno sviluppato una scala per misurare la personalità autoritaria (</a:t>
            </a:r>
            <a:r>
              <a:rPr lang="it-IT" sz="1400" b="1" dirty="0">
                <a:latin typeface="Cambria" panose="02040503050406030204" pitchFamily="18" charset="0"/>
              </a:rPr>
              <a:t>SCALA F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2249546-6AD1-F749-BBFF-7B6E741E73CE}"/>
              </a:ext>
            </a:extLst>
          </p:cNvPr>
          <p:cNvGrpSpPr/>
          <p:nvPr/>
        </p:nvGrpSpPr>
        <p:grpSpPr>
          <a:xfrm>
            <a:off x="1524000" y="2595786"/>
            <a:ext cx="9036496" cy="1318951"/>
            <a:chOff x="-13234" y="2595785"/>
            <a:chExt cx="9049730" cy="131895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77F7A2C-F478-2E4F-9ED0-CA895071B401}"/>
                </a:ext>
              </a:extLst>
            </p:cNvPr>
            <p:cNvSpPr txBox="1"/>
            <p:nvPr/>
          </p:nvSpPr>
          <p:spPr>
            <a:xfrm>
              <a:off x="22313" y="2602974"/>
              <a:ext cx="1792026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CONVENZIONALISMO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CC8836E-2AED-C243-B0C6-7B5E38A4A7DE}"/>
                </a:ext>
              </a:extLst>
            </p:cNvPr>
            <p:cNvSpPr txBox="1"/>
            <p:nvPr/>
          </p:nvSpPr>
          <p:spPr>
            <a:xfrm>
              <a:off x="1907704" y="2595785"/>
              <a:ext cx="1512168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SOTTOMOSSIONE ALL’AUTORITÀ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55EFD04-D031-CB4E-B713-FFD911BF98CC}"/>
                </a:ext>
              </a:extLst>
            </p:cNvPr>
            <p:cNvSpPr txBox="1"/>
            <p:nvPr/>
          </p:nvSpPr>
          <p:spPr>
            <a:xfrm>
              <a:off x="3563887" y="2602974"/>
              <a:ext cx="2024816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AGGRESSIVITÀ AUTORITARIA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DFCCDD1-532C-974B-9106-56DF0E7CD118}"/>
                </a:ext>
              </a:extLst>
            </p:cNvPr>
            <p:cNvSpPr txBox="1"/>
            <p:nvPr/>
          </p:nvSpPr>
          <p:spPr>
            <a:xfrm>
              <a:off x="-13234" y="2901458"/>
              <a:ext cx="1846199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Adeguamento acritico a modelli comportamentali tipici della classe media.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4A114B4-1C41-5346-BB35-154CA7C9A7A7}"/>
                </a:ext>
              </a:extLst>
            </p:cNvPr>
            <p:cNvSpPr txBox="1"/>
            <p:nvPr/>
          </p:nvSpPr>
          <p:spPr>
            <a:xfrm>
              <a:off x="1907704" y="3083739"/>
              <a:ext cx="1512168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Tendenza a esaltare valori legati alla valorizzazione dell’autorità.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92CE983-F316-2146-997D-5A447B207DFA}"/>
                </a:ext>
              </a:extLst>
            </p:cNvPr>
            <p:cNvSpPr txBox="1"/>
            <p:nvPr/>
          </p:nvSpPr>
          <p:spPr>
            <a:xfrm>
              <a:off x="3494612" y="3083739"/>
              <a:ext cx="2100342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Sostegno a punizioni particolarmente severe per i membri considerati devianti all’interno della società.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D7AEED5-446D-1546-A916-693A12E3F517}"/>
                </a:ext>
              </a:extLst>
            </p:cNvPr>
            <p:cNvSpPr txBox="1"/>
            <p:nvPr/>
          </p:nvSpPr>
          <p:spPr>
            <a:xfrm>
              <a:off x="5682068" y="2595785"/>
              <a:ext cx="1626236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ANTI-INTROSPEZIONE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A7862F2-20D1-E348-9B47-99D7E49F2968}"/>
                </a:ext>
              </a:extLst>
            </p:cNvPr>
            <p:cNvSpPr txBox="1"/>
            <p:nvPr/>
          </p:nvSpPr>
          <p:spPr>
            <a:xfrm>
              <a:off x="7335522" y="2602974"/>
              <a:ext cx="1700974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POTERE E DUREZZA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717FF38-31C8-C246-AB80-5DA474C6A4BF}"/>
                </a:ext>
              </a:extLst>
            </p:cNvPr>
            <p:cNvSpPr txBox="1"/>
            <p:nvPr/>
          </p:nvSpPr>
          <p:spPr>
            <a:xfrm>
              <a:off x="5652120" y="2901458"/>
              <a:ext cx="1626236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Paura delle proprie sensazioni, di essere inadeguati o sbagliati.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F2AE8C6-0796-F94F-AC3B-8743E609F97F}"/>
                </a:ext>
              </a:extLst>
            </p:cNvPr>
            <p:cNvSpPr txBox="1"/>
            <p:nvPr/>
          </p:nvSpPr>
          <p:spPr>
            <a:xfrm>
              <a:off x="7335522" y="2901458"/>
              <a:ext cx="1700974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Ricerca in se stessi e negli altri del potere e dell’integrità invece che vicinanza emotiva.</a:t>
              </a: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08C3FF3-3AAD-DA46-BFFE-64531F66679E}"/>
              </a:ext>
            </a:extLst>
          </p:cNvPr>
          <p:cNvSpPr txBox="1"/>
          <p:nvPr/>
        </p:nvSpPr>
        <p:spPr>
          <a:xfrm>
            <a:off x="1674466" y="4149081"/>
            <a:ext cx="8814022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Alti punteggi nella SCALA F sono collegate a più alte tendenze a </a:t>
            </a:r>
            <a:r>
              <a:rPr lang="it-IT" sz="1400" b="1" dirty="0">
                <a:latin typeface="Cambria" panose="02040503050406030204" pitchFamily="18" charset="0"/>
              </a:rPr>
              <a:t>pregiudizio</a:t>
            </a:r>
            <a:r>
              <a:rPr lang="it-IT" sz="1400" dirty="0">
                <a:latin typeface="Cambria" panose="02040503050406030204" pitchFamily="18" charset="0"/>
              </a:rPr>
              <a:t> verso diversi gruppi sociali.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39DD328-F5DB-9142-BA81-002FF32E6251}"/>
              </a:ext>
            </a:extLst>
          </p:cNvPr>
          <p:cNvSpPr txBox="1"/>
          <p:nvPr/>
        </p:nvSpPr>
        <p:spPr>
          <a:xfrm>
            <a:off x="1674466" y="4581129"/>
            <a:ext cx="8814022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seguito a interviste cliniche è emerso che le persone autoritarie (con alti punteggi nella scala 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hanno solitamente avuto </a:t>
            </a:r>
            <a:r>
              <a:rPr lang="it-IT" sz="1400" b="1" dirty="0">
                <a:latin typeface="Cambria" panose="02040503050406030204" pitchFamily="18" charset="0"/>
              </a:rPr>
              <a:t>un’educazione estremamente rigida e severa</a:t>
            </a:r>
            <a:r>
              <a:rPr lang="it-IT" sz="14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sono persone </a:t>
            </a:r>
            <a:r>
              <a:rPr lang="it-IT" sz="1400" b="1" dirty="0">
                <a:latin typeface="Cambria" panose="02040503050406030204" pitchFamily="18" charset="0"/>
              </a:rPr>
              <a:t>insicure e dipendenti </a:t>
            </a:r>
            <a:r>
              <a:rPr lang="it-IT" sz="1400" dirty="0">
                <a:latin typeface="Cambria" panose="02040503050406030204" pitchFamily="18" charset="0"/>
              </a:rPr>
              <a:t>dai genitori ma, al tempo stesso , con </a:t>
            </a:r>
            <a:r>
              <a:rPr lang="it-IT" sz="1400" b="1" dirty="0">
                <a:latin typeface="Cambria" panose="02040503050406030204" pitchFamily="18" charset="0"/>
              </a:rPr>
              <a:t>un’ostilità </a:t>
            </a:r>
            <a:r>
              <a:rPr lang="it-IT" sz="1400" dirty="0">
                <a:latin typeface="Cambria" panose="02040503050406030204" pitchFamily="18" charset="0"/>
              </a:rPr>
              <a:t>inconscia verso di loro;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vivono uno stato di </a:t>
            </a:r>
            <a:r>
              <a:rPr lang="it-IT" sz="1400" b="1" dirty="0">
                <a:latin typeface="Cambria" panose="02040503050406030204" pitchFamily="18" charset="0"/>
              </a:rPr>
              <a:t>rabbia</a:t>
            </a:r>
            <a:r>
              <a:rPr lang="it-IT" sz="1400" dirty="0">
                <a:latin typeface="Cambria" panose="02040503050406030204" pitchFamily="18" charset="0"/>
              </a:rPr>
              <a:t> che sfogano verso </a:t>
            </a:r>
            <a:r>
              <a:rPr lang="it-IT" sz="1400" b="1" dirty="0">
                <a:latin typeface="Cambria" panose="02040503050406030204" pitchFamily="18" charset="0"/>
              </a:rPr>
              <a:t>gruppi deboli e devianti della società</a:t>
            </a:r>
            <a:r>
              <a:rPr lang="it-IT" sz="14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83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4538</Words>
  <Application>Microsoft Office PowerPoint</Application>
  <PresentationFormat>Widescreen</PresentationFormat>
  <Paragraphs>444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</dc:creator>
  <cp:lastModifiedBy>alessandra.fermani@unimc.it</cp:lastModifiedBy>
  <cp:revision>5</cp:revision>
  <dcterms:created xsi:type="dcterms:W3CDTF">2021-04-06T11:27:56Z</dcterms:created>
  <dcterms:modified xsi:type="dcterms:W3CDTF">2023-03-24T12:03:33Z</dcterms:modified>
</cp:coreProperties>
</file>