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7E5DB"/>
    <a:srgbClr val="E1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8"/>
    <p:restoredTop sz="94595"/>
  </p:normalViewPr>
  <p:slideViewPr>
    <p:cSldViewPr>
      <p:cViewPr varScale="1">
        <p:scale>
          <a:sx n="81" d="100"/>
          <a:sy n="81" d="100"/>
        </p:scale>
        <p:origin x="153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20/03/2023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20/03/2023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3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err="1">
                <a:latin typeface="Cambria" panose="02040503050406030204" pitchFamily="18" charset="0"/>
              </a:rPr>
              <a:t>Andrighetto</a:t>
            </a:r>
            <a:r>
              <a:rPr lang="it-IT" sz="1200" dirty="0">
                <a:latin typeface="Cambria" panose="02040503050406030204" pitchFamily="18" charset="0"/>
              </a:rPr>
              <a:t>, Riva (a cura di)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«</a:t>
            </a:r>
            <a:r>
              <a:rPr lang="it-IT" sz="1200" dirty="0">
                <a:latin typeface="Cambria" panose="02040503050406030204" pitchFamily="18" charset="0"/>
              </a:rPr>
              <a:t>Psicologia sociale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» Il Mulino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Capitolo XII.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LA PSICOLOGIA AMBIENTALE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205213-B3E1-C64F-AE8F-386216D7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9858E431-F248-314D-A61C-E5792E6951D0}"/>
              </a:ext>
            </a:extLst>
          </p:cNvPr>
          <p:cNvSpPr/>
          <p:nvPr/>
        </p:nvSpPr>
        <p:spPr>
          <a:xfrm>
            <a:off x="685800" y="1988839"/>
            <a:ext cx="7772400" cy="79208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B07364D-864F-CC4D-B930-6569D8CFD0E7}"/>
              </a:ext>
            </a:extLst>
          </p:cNvPr>
          <p:cNvSpPr/>
          <p:nvPr/>
        </p:nvSpPr>
        <p:spPr>
          <a:xfrm>
            <a:off x="710064" y="1995297"/>
            <a:ext cx="77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La psicologia ambientale</a:t>
            </a: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it-IT" sz="2800" dirty="0">
                <a:solidFill>
                  <a:srgbClr val="1F497D"/>
                </a:solidFill>
                <a:latin typeface="Cambria" panose="02040503050406030204" pitchFamily="18" charset="0"/>
                <a:ea typeface="+mj-ea"/>
                <a:cs typeface="Arial Narrow" panose="020B0604020202020204" pitchFamily="34" charset="0"/>
              </a:rPr>
              <a:t>Cap. 12</a:t>
            </a:r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4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Attaccamento al luogo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D997CD0-6C89-F744-8523-CCE12A2F157D}"/>
              </a:ext>
            </a:extLst>
          </p:cNvPr>
          <p:cNvSpPr txBox="1"/>
          <p:nvPr/>
        </p:nvSpPr>
        <p:spPr>
          <a:xfrm>
            <a:off x="137452" y="1844824"/>
            <a:ext cx="8899044" cy="1200329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Tra i </a:t>
            </a:r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predittori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 dell’attaccamento al luogo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vi sono fattori di tipo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COGNITIVO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(ad esempio, competenza ambientale),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SOCIOPSICOLOGICO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(come i legami con la comunità), e di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QUALITÀ PERCEPITA degli attributi fisico-spaziali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(come le caratteristiche architettonico urbanistiche).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AA81DC7-CF46-0140-9E76-CC498C60C7BC}"/>
              </a:ext>
            </a:extLst>
          </p:cNvPr>
          <p:cNvSpPr txBox="1"/>
          <p:nvPr/>
        </p:nvSpPr>
        <p:spPr>
          <a:xfrm>
            <a:off x="137452" y="3469080"/>
            <a:ext cx="8899044" cy="92333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L’attaccamento al luogo sostiene il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benessere generale dell’individuo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, la sua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autostima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e la sua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soddisfazione residenziale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influenzando la sua tendenza a mettere in atto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comportamenti e stili di vita proambientali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Identità di luogo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B7D75C-E188-854A-AABD-BD5D3C89C4AF}"/>
              </a:ext>
            </a:extLst>
          </p:cNvPr>
          <p:cNvSpPr txBox="1"/>
          <p:nvPr/>
        </p:nvSpPr>
        <p:spPr>
          <a:xfrm>
            <a:off x="140974" y="1700808"/>
            <a:ext cx="8679497" cy="64633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Sottostruttura dell’identità di sé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costituita da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cognizioni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relative all’ambiente fisico dove l’individuo vive [</a:t>
            </a:r>
            <a:r>
              <a:rPr lang="it-IT" dirty="0" err="1">
                <a:solidFill>
                  <a:prstClr val="black"/>
                </a:solidFill>
                <a:latin typeface="Cambria" panose="02040503050406030204" pitchFamily="18" charset="0"/>
              </a:rPr>
              <a:t>Proshansky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et al. 1983].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47456DB-AF00-534E-BC02-F2A828C9DD9F}"/>
              </a:ext>
            </a:extLst>
          </p:cNvPr>
          <p:cNvSpPr txBox="1"/>
          <p:nvPr/>
        </p:nvSpPr>
        <p:spPr>
          <a:xfrm>
            <a:off x="137452" y="2595153"/>
            <a:ext cx="8683020" cy="646331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L’identità di luogo promuove atteggiamenti e comportamenti di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protezione del luogo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da possibili modificazioni ambientali.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EF43B11-0C43-4B45-AA00-7845B2018B68}"/>
              </a:ext>
            </a:extLst>
          </p:cNvPr>
          <p:cNvSpPr txBox="1"/>
          <p:nvPr/>
        </p:nvSpPr>
        <p:spPr>
          <a:xfrm>
            <a:off x="1763688" y="3505886"/>
            <a:ext cx="7056784" cy="830997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dirty="0">
                <a:solidFill>
                  <a:prstClr val="black"/>
                </a:solidFill>
                <a:latin typeface="Cambria" panose="02040503050406030204" pitchFamily="18" charset="0"/>
              </a:rPr>
              <a:t>Quando la modifica di un luogo (ad esempio, l’introduzione di un area protetta) è percepita come una </a:t>
            </a:r>
            <a:r>
              <a:rPr lang="it-IT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minaccia alla propria identità</a:t>
            </a:r>
            <a:r>
              <a:rPr lang="it-IT" sz="1600" dirty="0">
                <a:solidFill>
                  <a:prstClr val="black"/>
                </a:solidFill>
                <a:latin typeface="Cambria" panose="02040503050406030204" pitchFamily="18" charset="0"/>
              </a:rPr>
              <a:t>, gli individui tendono a mostrare atteggiamenti negativi verso modifica del luogo proposta. </a:t>
            </a:r>
            <a:endParaRPr lang="it-IT" sz="16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Connettore 4 2">
            <a:extLst>
              <a:ext uri="{FF2B5EF4-FFF2-40B4-BE49-F238E27FC236}">
                <a16:creationId xmlns:a16="http://schemas.microsoft.com/office/drawing/2014/main" id="{5B41750E-DFD4-B34F-86BC-726D1EBF54A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55576" y="3241484"/>
            <a:ext cx="1008112" cy="6799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38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restorativeness</a:t>
            </a:r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B7D75C-E188-854A-AABD-BD5D3C89C4AF}"/>
              </a:ext>
            </a:extLst>
          </p:cNvPr>
          <p:cNvSpPr txBox="1"/>
          <p:nvPr/>
        </p:nvSpPr>
        <p:spPr>
          <a:xfrm>
            <a:off x="140974" y="1700808"/>
            <a:ext cx="8751505" cy="92333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Riguarda la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capacità rigenerante di un luogo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, verificata soprattutto per l’esperienza degli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ambienti naturali,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rispetto ad ambienti urbani o costruiti [</a:t>
            </a:r>
            <a:r>
              <a:rPr lang="it-IT" dirty="0" err="1">
                <a:solidFill>
                  <a:prstClr val="black"/>
                </a:solidFill>
                <a:latin typeface="Cambria" panose="02040503050406030204" pitchFamily="18" charset="0"/>
              </a:rPr>
              <a:t>Joye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e Van </a:t>
            </a:r>
            <a:r>
              <a:rPr lang="it-IT" dirty="0" err="1">
                <a:solidFill>
                  <a:prstClr val="black"/>
                </a:solidFill>
                <a:latin typeface="Cambria" panose="02040503050406030204" pitchFamily="18" charset="0"/>
              </a:rPr>
              <a:t>den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mbria" panose="02040503050406030204" pitchFamily="18" charset="0"/>
              </a:rPr>
              <a:t>Berg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, 2013].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2AC8879-1DA4-1148-A9D7-2A0A64970DF6}"/>
              </a:ext>
            </a:extLst>
          </p:cNvPr>
          <p:cNvGrpSpPr/>
          <p:nvPr/>
        </p:nvGrpSpPr>
        <p:grpSpPr>
          <a:xfrm>
            <a:off x="137452" y="2782668"/>
            <a:ext cx="8755028" cy="721183"/>
            <a:chOff x="137452" y="2782669"/>
            <a:chExt cx="8549348" cy="712342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A47456DB-AF00-534E-BC02-F2A828C9DD9F}"/>
                </a:ext>
              </a:extLst>
            </p:cNvPr>
            <p:cNvSpPr txBox="1"/>
            <p:nvPr/>
          </p:nvSpPr>
          <p:spPr>
            <a:xfrm>
              <a:off x="137452" y="2782669"/>
              <a:ext cx="8549348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Ulrich et al. [1984]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7FE1E8D5-2DFA-0944-A271-F8BD50BC1028}"/>
                </a:ext>
              </a:extLst>
            </p:cNvPr>
            <p:cNvSpPr txBox="1"/>
            <p:nvPr/>
          </p:nvSpPr>
          <p:spPr>
            <a:xfrm>
              <a:off x="137452" y="3187234"/>
              <a:ext cx="8549348" cy="307777"/>
            </a:xfrm>
            <a:prstGeom prst="rect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4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OBIETTIVI: </a:t>
              </a:r>
              <a:r>
                <a:rPr lang="it-IT" sz="1400" dirty="0">
                  <a:latin typeface="Cambria" panose="02040503050406030204" pitchFamily="18" charset="0"/>
                </a:rPr>
                <a:t>dimostrare l’effetto rigenerante degli ambienti verdi.</a:t>
              </a: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3097ED0-326E-5644-9886-8FC947C8F5E4}"/>
              </a:ext>
            </a:extLst>
          </p:cNvPr>
          <p:cNvSpPr txBox="1"/>
          <p:nvPr/>
        </p:nvSpPr>
        <p:spPr>
          <a:xfrm>
            <a:off x="137452" y="3641319"/>
            <a:ext cx="8755028" cy="31661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PARTECIPANTI: </a:t>
            </a:r>
            <a:r>
              <a:rPr lang="it-IT" sz="1400" dirty="0">
                <a:latin typeface="Cambria" panose="02040503050406030204" pitchFamily="18" charset="0"/>
              </a:rPr>
              <a:t>46 pazienti operati di colecistectomia di un ospedale di periferia della Pennsylvania.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76DBDAA-BC56-7047-9263-F1AC60B28328}"/>
              </a:ext>
            </a:extLst>
          </p:cNvPr>
          <p:cNvSpPr txBox="1"/>
          <p:nvPr/>
        </p:nvSpPr>
        <p:spPr>
          <a:xfrm>
            <a:off x="137452" y="4095404"/>
            <a:ext cx="8755028" cy="738664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PROCEDURA: </a:t>
            </a:r>
            <a:r>
              <a:rPr lang="it-IT" sz="1400" dirty="0">
                <a:latin typeface="Cambria" panose="02040503050406030204" pitchFamily="18" charset="0"/>
              </a:rPr>
              <a:t>sono state analizzate le cartelle cliniche di 46 pazienti dal 1972 al 1981. Le finestre delle camere di 23 pazienti si affacciavano su </a:t>
            </a:r>
            <a:r>
              <a:rPr lang="it-IT" sz="1400" b="1" dirty="0">
                <a:latin typeface="Cambria" panose="02040503050406030204" pitchFamily="18" charset="0"/>
              </a:rPr>
              <a:t>un’area verde </a:t>
            </a:r>
            <a:r>
              <a:rPr lang="it-IT" sz="1400" dirty="0">
                <a:latin typeface="Cambria" panose="02040503050406030204" pitchFamily="18" charset="0"/>
              </a:rPr>
              <a:t>costituita da alberi mentre le finestre delle camere dei restanti 23 pazienti si affacciavano su un </a:t>
            </a:r>
            <a:r>
              <a:rPr lang="it-IT" sz="1400" b="1" dirty="0">
                <a:latin typeface="Cambria" panose="02040503050406030204" pitchFamily="18" charset="0"/>
              </a:rPr>
              <a:t>muro di mattoni</a:t>
            </a:r>
            <a:r>
              <a:rPr lang="it-IT" sz="14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FC8304-98A5-F847-8FFF-4D014FFAF603}"/>
              </a:ext>
            </a:extLst>
          </p:cNvPr>
          <p:cNvSpPr txBox="1"/>
          <p:nvPr/>
        </p:nvSpPr>
        <p:spPr>
          <a:xfrm>
            <a:off x="137452" y="4980376"/>
            <a:ext cx="8755028" cy="52322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RISULTATI: </a:t>
            </a:r>
            <a:r>
              <a:rPr lang="it-IT" sz="1400" dirty="0">
                <a:latin typeface="Cambria" panose="02040503050406030204" pitchFamily="18" charset="0"/>
              </a:rPr>
              <a:t>i pazienti con vista sul verde assumevano </a:t>
            </a:r>
            <a:r>
              <a:rPr lang="it-IT" sz="1400" b="1" dirty="0">
                <a:latin typeface="Cambria" panose="02040503050406030204" pitchFamily="18" charset="0"/>
              </a:rPr>
              <a:t>meno antidolorifici </a:t>
            </a:r>
            <a:r>
              <a:rPr lang="it-IT" sz="1400" dirty="0">
                <a:latin typeface="Cambria" panose="02040503050406030204" pitchFamily="18" charset="0"/>
              </a:rPr>
              <a:t>rispetto ai pazienti con vista sul muro. Inoltre, sono stati </a:t>
            </a:r>
            <a:r>
              <a:rPr lang="it-IT" sz="1400" b="1" dirty="0">
                <a:latin typeface="Cambria" panose="02040503050406030204" pitchFamily="18" charset="0"/>
              </a:rPr>
              <a:t>dimessi prima </a:t>
            </a:r>
            <a:r>
              <a:rPr lang="it-IT" sz="1400" dirty="0">
                <a:latin typeface="Cambria" panose="02040503050406030204" pitchFamily="18" charset="0"/>
              </a:rPr>
              <a:t>e hanno ricevuto </a:t>
            </a:r>
            <a:r>
              <a:rPr lang="it-IT" sz="1400" b="1" dirty="0">
                <a:latin typeface="Cambria" panose="02040503050406030204" pitchFamily="18" charset="0"/>
              </a:rPr>
              <a:t>valutazioni più positive </a:t>
            </a:r>
            <a:r>
              <a:rPr lang="it-IT" sz="1400" dirty="0">
                <a:latin typeface="Cambria" panose="02040503050406030204" pitchFamily="18" charset="0"/>
              </a:rPr>
              <a:t>da parte degli infermieri.</a:t>
            </a:r>
          </a:p>
        </p:txBody>
      </p:sp>
    </p:spTree>
    <p:extLst>
      <p:ext uri="{BB962C8B-B14F-4D97-AF65-F5344CB8AC3E}">
        <p14:creationId xmlns:p14="http://schemas.microsoft.com/office/powerpoint/2010/main" val="33626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restorativeness</a:t>
            </a:r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A8D697D-3B4C-924D-B93D-F7983DEA2290}"/>
              </a:ext>
            </a:extLst>
          </p:cNvPr>
          <p:cNvGrpSpPr/>
          <p:nvPr/>
        </p:nvGrpSpPr>
        <p:grpSpPr>
          <a:xfrm>
            <a:off x="137452" y="1642201"/>
            <a:ext cx="8899044" cy="1742086"/>
            <a:chOff x="137452" y="1642201"/>
            <a:chExt cx="8899044" cy="1742086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C2C63AA-C2D1-B54F-8833-27CA01BFF15A}"/>
                </a:ext>
              </a:extLst>
            </p:cNvPr>
            <p:cNvSpPr txBox="1"/>
            <p:nvPr/>
          </p:nvSpPr>
          <p:spPr>
            <a:xfrm>
              <a:off x="137452" y="2060848"/>
              <a:ext cx="8899044" cy="1323439"/>
            </a:xfrm>
            <a:prstGeom prst="rect">
              <a:avLst/>
            </a:prstGeom>
            <a:noFill/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L’esperienza di un ambiente naturale favorisce una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serie di risposte fisiologiche ed emozionali automatiche di adattamento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 per fronteggiare situazioni di stress;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it-IT" sz="1600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Una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situazione di malessere psicofisiologico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induce 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cercare luoghi naturali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in grado di produrre emozioni positive perché associati filogeneticamente alla sopravvivenza.</a:t>
              </a: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94123C25-4EFF-804E-A58B-5B28950C116B}"/>
                </a:ext>
              </a:extLst>
            </p:cNvPr>
            <p:cNvSpPr txBox="1"/>
            <p:nvPr/>
          </p:nvSpPr>
          <p:spPr>
            <a:xfrm>
              <a:off x="137452" y="1642201"/>
              <a:ext cx="54868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Stress </a:t>
              </a:r>
              <a:r>
                <a:rPr lang="it-IT" sz="20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Recovery</a:t>
              </a:r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it-IT" sz="20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theory</a:t>
              </a:r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 [SRT; Ulrich et., 1983]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F3FE0A4-7DD9-B549-BE5D-833811278E8A}"/>
              </a:ext>
            </a:extLst>
          </p:cNvPr>
          <p:cNvGrpSpPr/>
          <p:nvPr/>
        </p:nvGrpSpPr>
        <p:grpSpPr>
          <a:xfrm>
            <a:off x="137452" y="3536880"/>
            <a:ext cx="8899044" cy="2275267"/>
            <a:chOff x="137452" y="3536880"/>
            <a:chExt cx="8899044" cy="2275267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8049B4CC-D04C-B74B-A229-414028A810EC}"/>
                </a:ext>
              </a:extLst>
            </p:cNvPr>
            <p:cNvSpPr txBox="1"/>
            <p:nvPr/>
          </p:nvSpPr>
          <p:spPr>
            <a:xfrm>
              <a:off x="137452" y="3536880"/>
              <a:ext cx="6934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Teoria della rigenerazione dell’attenzione [</a:t>
              </a:r>
              <a:r>
                <a:rPr lang="it-IT" sz="20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Kaplan</a:t>
              </a:r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; 1989]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907FCD2E-0869-C04C-A904-EE05738CCA61}"/>
                </a:ext>
              </a:extLst>
            </p:cNvPr>
            <p:cNvSpPr txBox="1"/>
            <p:nvPr/>
          </p:nvSpPr>
          <p:spPr>
            <a:xfrm>
              <a:off x="137452" y="3996265"/>
              <a:ext cx="8899044" cy="1815882"/>
            </a:xfrm>
            <a:prstGeom prst="rect">
              <a:avLst/>
            </a:prstGeom>
            <a:noFill/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L’attenzione diretta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, soprattutto se prolungata, provoca un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affaticamento del meccanismo cognitivo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, fino a causarne l’esaurimento. Il recupero di questo tipo di attenzione può avvenire attraverso la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sollecitazione dell’attenzione involontaria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, che è una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risposta automatica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favorita dall’esperienza dalla </a:t>
              </a:r>
              <a:r>
                <a:rPr lang="it-IT" sz="1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fascinazione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 (capacità di un ambiente di attrarre l’attenzione senza sforzo cognitivo), </a:t>
              </a:r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dall’essere altrove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(lontano dalla routine e dagli obblighi quotidiani), dalla </a:t>
              </a:r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compatibilità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 (congruenza tra desideri dell’individuo e caratteristiche dell’ambiente), e dallo </a:t>
              </a:r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scopo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 (percezione di coerenza tra l’ambiente e i propri fini).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36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restorativeness</a:t>
            </a:r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47456DB-AF00-534E-BC02-F2A828C9DD9F}"/>
              </a:ext>
            </a:extLst>
          </p:cNvPr>
          <p:cNvSpPr txBox="1"/>
          <p:nvPr/>
        </p:nvSpPr>
        <p:spPr>
          <a:xfrm>
            <a:off x="137452" y="1700808"/>
            <a:ext cx="854934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Ulrich et al. [1991]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E1E8D5-2DFA-0944-A271-F8BD50BC1028}"/>
              </a:ext>
            </a:extLst>
          </p:cNvPr>
          <p:cNvSpPr txBox="1"/>
          <p:nvPr/>
        </p:nvSpPr>
        <p:spPr>
          <a:xfrm>
            <a:off x="139068" y="2089960"/>
            <a:ext cx="8825419" cy="584775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OBIETTIVI: </a:t>
            </a:r>
            <a:r>
              <a:rPr lang="it-IT" sz="1600" dirty="0">
                <a:latin typeface="Cambria" panose="02040503050406030204" pitchFamily="18" charset="0"/>
              </a:rPr>
              <a:t>dimostrare il miglioramento di indici fisiologici e performance cognitive a seguito dell’esposizione ad ambienti naturali (vs. urbani).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D057DC-666D-334A-8A92-24CA66212AFB}"/>
              </a:ext>
            </a:extLst>
          </p:cNvPr>
          <p:cNvSpPr txBox="1"/>
          <p:nvPr/>
        </p:nvSpPr>
        <p:spPr>
          <a:xfrm>
            <a:off x="137452" y="2730406"/>
            <a:ext cx="8827036" cy="338554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PARTECIPANTI: </a:t>
            </a:r>
            <a:r>
              <a:rPr lang="it-IT" sz="1600" dirty="0">
                <a:latin typeface="Cambria" panose="02040503050406030204" pitchFamily="18" charset="0"/>
              </a:rPr>
              <a:t>120 studenti universitari (60 femmine e 60 maschi).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3DB4C4-EF65-B44B-A844-37A341F7CB14}"/>
              </a:ext>
            </a:extLst>
          </p:cNvPr>
          <p:cNvSpPr txBox="1"/>
          <p:nvPr/>
        </p:nvSpPr>
        <p:spPr>
          <a:xfrm>
            <a:off x="137452" y="3140968"/>
            <a:ext cx="8827036" cy="1815882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PROCEDURA:</a:t>
            </a:r>
          </a:p>
          <a:p>
            <a:pPr lvl="0"/>
            <a:endParaRPr lang="it-IT" sz="16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lvl="0"/>
            <a:r>
              <a:rPr lang="it-IT" sz="1600" b="1" dirty="0">
                <a:latin typeface="Cambria" panose="02040503050406030204" pitchFamily="18" charset="0"/>
              </a:rPr>
              <a:t>Fase I</a:t>
            </a:r>
            <a:r>
              <a:rPr lang="it-IT" sz="1600" dirty="0">
                <a:latin typeface="Cambria" panose="02040503050406030204" pitchFamily="18" charset="0"/>
              </a:rPr>
              <a:t>: induzione di stress attraverso la visione di un filmato con scene crude di incidenti sul lavoro, ferite e mutilazioni.</a:t>
            </a:r>
          </a:p>
          <a:p>
            <a:pPr lvl="0"/>
            <a:endParaRPr lang="it-IT" sz="1600" dirty="0">
              <a:latin typeface="Cambria" panose="02040503050406030204" pitchFamily="18" charset="0"/>
            </a:endParaRPr>
          </a:p>
          <a:p>
            <a:pPr lvl="0"/>
            <a:r>
              <a:rPr lang="it-IT" sz="1600" b="1" dirty="0">
                <a:latin typeface="Cambria" panose="02040503050406030204" pitchFamily="18" charset="0"/>
              </a:rPr>
              <a:t>Fase II</a:t>
            </a:r>
            <a:r>
              <a:rPr lang="it-IT" sz="1600" dirty="0">
                <a:latin typeface="Cambria" panose="02040503050406030204" pitchFamily="18" charset="0"/>
              </a:rPr>
              <a:t>: recupero. A seconda della condizione sperimentale, il recupero poteva avvenire attraverso la visione di ambienti naturali o ambienti urbani.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09175E-1B14-2141-846D-4CFF50A07DC4}"/>
              </a:ext>
            </a:extLst>
          </p:cNvPr>
          <p:cNvSpPr txBox="1"/>
          <p:nvPr/>
        </p:nvSpPr>
        <p:spPr>
          <a:xfrm>
            <a:off x="137452" y="5087127"/>
            <a:ext cx="8825418" cy="584775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VARIABILI DIPENDENTI: </a:t>
            </a:r>
            <a:r>
              <a:rPr lang="it-IT" sz="1600" dirty="0">
                <a:latin typeface="Cambria" panose="02040503050406030204" pitchFamily="18" charset="0"/>
              </a:rPr>
              <a:t>indici fisiologici (conduttanza cutanea, pulsazioni, elettrocardiogramma e tensione dei muscoli frontali) misurati dall’inizio alla fine dell’</a:t>
            </a:r>
            <a:r>
              <a:rPr lang="it-IT" sz="1600" dirty="0" err="1">
                <a:latin typeface="Cambria" panose="02040503050406030204" pitchFamily="18" charset="0"/>
              </a:rPr>
              <a:t>esperiemento</a:t>
            </a:r>
            <a:r>
              <a:rPr lang="it-IT" sz="16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160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restorativeness</a:t>
            </a:r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2AC8879-1DA4-1148-A9D7-2A0A64970DF6}"/>
              </a:ext>
            </a:extLst>
          </p:cNvPr>
          <p:cNvGrpSpPr/>
          <p:nvPr/>
        </p:nvGrpSpPr>
        <p:grpSpPr>
          <a:xfrm>
            <a:off x="137452" y="1700808"/>
            <a:ext cx="8899044" cy="1152128"/>
            <a:chOff x="135835" y="3129680"/>
            <a:chExt cx="8549348" cy="106520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A47456DB-AF00-534E-BC02-F2A828C9DD9F}"/>
                </a:ext>
              </a:extLst>
            </p:cNvPr>
            <p:cNvSpPr txBox="1"/>
            <p:nvPr/>
          </p:nvSpPr>
          <p:spPr>
            <a:xfrm>
              <a:off x="135835" y="3129680"/>
              <a:ext cx="8549348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Ulrich et al. [1991]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7FE1E8D5-2DFA-0944-A271-F8BD50BC1028}"/>
                </a:ext>
              </a:extLst>
            </p:cNvPr>
            <p:cNvSpPr txBox="1"/>
            <p:nvPr/>
          </p:nvSpPr>
          <p:spPr>
            <a:xfrm>
              <a:off x="135835" y="3610110"/>
              <a:ext cx="8549348" cy="584775"/>
            </a:xfrm>
            <a:prstGeom prst="rect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RISULTATI: </a:t>
              </a:r>
              <a:r>
                <a:rPr lang="it-IT" sz="1600" dirty="0">
                  <a:latin typeface="Cambria" panose="02040503050406030204" pitchFamily="18" charset="0"/>
                </a:rPr>
                <a:t>l’esposizione a ambienti ambientali (vs. urbani) favorisce il </a:t>
              </a:r>
              <a:r>
                <a:rPr lang="it-IT" sz="1600" b="1" dirty="0">
                  <a:latin typeface="Cambria" panose="02040503050406030204" pitchFamily="18" charset="0"/>
                </a:rPr>
                <a:t>miglioramento degli indici fisiologici monitorati dall’inizio alla fine dell’esperimento.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4135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restorativeness</a:t>
            </a:r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B8A579-2EFD-CB48-8A43-D33237174C9B}"/>
              </a:ext>
            </a:extLst>
          </p:cNvPr>
          <p:cNvSpPr txBox="1"/>
          <p:nvPr/>
        </p:nvSpPr>
        <p:spPr>
          <a:xfrm>
            <a:off x="137452" y="1844824"/>
            <a:ext cx="85493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latin typeface="Cambria" panose="02040503050406030204" pitchFamily="18" charset="0"/>
              </a:rPr>
              <a:t>Gli studi confermano gli </a:t>
            </a:r>
            <a:r>
              <a:rPr lang="it-IT" b="1" dirty="0">
                <a:latin typeface="Cambria" panose="02040503050406030204" pitchFamily="18" charset="0"/>
              </a:rPr>
              <a:t>effetti rigenerativi </a:t>
            </a:r>
            <a:r>
              <a:rPr lang="it-IT" dirty="0">
                <a:latin typeface="Cambria" panose="02040503050406030204" pitchFamily="18" charset="0"/>
              </a:rPr>
              <a:t>del contatto con la natura.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B8A0B5BA-7582-514C-B109-B1A8B792F5BD}"/>
              </a:ext>
            </a:extLst>
          </p:cNvPr>
          <p:cNvGrpSpPr/>
          <p:nvPr/>
        </p:nvGrpSpPr>
        <p:grpSpPr>
          <a:xfrm>
            <a:off x="1467111" y="2425444"/>
            <a:ext cx="7236265" cy="2637896"/>
            <a:chOff x="1467111" y="2425444"/>
            <a:chExt cx="7236265" cy="2637896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07577DD-1823-C347-85A7-3D5745AB60D3}"/>
                </a:ext>
              </a:extLst>
            </p:cNvPr>
            <p:cNvSpPr txBox="1"/>
            <p:nvPr/>
          </p:nvSpPr>
          <p:spPr>
            <a:xfrm>
              <a:off x="1475656" y="2425444"/>
              <a:ext cx="7211144" cy="1077218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La natura è in grado di </a:t>
              </a:r>
              <a:r>
                <a:rPr lang="it-IT" sz="1600" b="1" dirty="0">
                  <a:latin typeface="Cambria" panose="02040503050406030204" pitchFamily="18" charset="0"/>
                </a:rPr>
                <a:t>favorire anche COMPORTAMENTI ALTRUISTICI. </a:t>
              </a:r>
              <a:r>
                <a:rPr lang="it-IT" sz="1600" dirty="0">
                  <a:latin typeface="Cambria" panose="02040503050406030204" pitchFamily="18" charset="0"/>
                </a:rPr>
                <a:t>Ad esempio, sembra che la probabilità di segnalare ad un’altra persona che le è caduto un guanto è maggiore dopo aver passato un lasso di tempo in un parco [Gueguen e Stefan, 2014];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959ED4F-3EEE-934E-9775-B043D0F73E1A}"/>
                </a:ext>
              </a:extLst>
            </p:cNvPr>
            <p:cNvSpPr txBox="1"/>
            <p:nvPr/>
          </p:nvSpPr>
          <p:spPr>
            <a:xfrm>
              <a:off x="1475656" y="3698226"/>
              <a:ext cx="7227720" cy="584775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La restorativness influenza, seppur indirettamente, la relazione tra </a:t>
              </a:r>
              <a:r>
                <a:rPr lang="it-IT" sz="1600" b="1" dirty="0">
                  <a:latin typeface="Cambria" panose="02040503050406030204" pitchFamily="18" charset="0"/>
                </a:rPr>
                <a:t>mindfulness</a:t>
              </a:r>
              <a:r>
                <a:rPr lang="it-IT" sz="1600" dirty="0">
                  <a:latin typeface="Cambria" panose="02040503050406030204" pitchFamily="18" charset="0"/>
                </a:rPr>
                <a:t> e </a:t>
              </a:r>
              <a:r>
                <a:rPr lang="it-IT" sz="1600" b="1" dirty="0">
                  <a:latin typeface="Cambria" panose="02040503050406030204" pitchFamily="18" charset="0"/>
                </a:rPr>
                <a:t>comportamenti proambientali</a:t>
              </a:r>
              <a:r>
                <a:rPr lang="it-IT" sz="1600" dirty="0">
                  <a:latin typeface="Cambria" panose="02040503050406030204" pitchFamily="18" charset="0"/>
                </a:rPr>
                <a:t>;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33BD04BC-C4AA-5947-9D40-1CC8E0DA4BF6}"/>
                </a:ext>
              </a:extLst>
            </p:cNvPr>
            <p:cNvSpPr txBox="1"/>
            <p:nvPr/>
          </p:nvSpPr>
          <p:spPr>
            <a:xfrm>
              <a:off x="1467111" y="4478565"/>
              <a:ext cx="7228234" cy="584775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La presenza di spazi verdi in un luogo promuove il </a:t>
              </a:r>
              <a:r>
                <a:rPr lang="it-IT" sz="1600" b="1" dirty="0">
                  <a:latin typeface="Cambria" panose="02040503050406030204" pitchFamily="18" charset="0"/>
                </a:rPr>
                <a:t>benessere psicologico, l’attività fisica e la salute psico-fisica </a:t>
              </a:r>
              <a:r>
                <a:rPr lang="it-IT" sz="1600" dirty="0">
                  <a:latin typeface="Cambria" panose="02040503050406030204" pitchFamily="18" charset="0"/>
                </a:rPr>
                <a:t>delle persone.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8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Comportamenti proambientali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053F37C-A207-A143-8CD2-7B79931D9418}"/>
              </a:ext>
            </a:extLst>
          </p:cNvPr>
          <p:cNvGrpSpPr/>
          <p:nvPr/>
        </p:nvGrpSpPr>
        <p:grpSpPr>
          <a:xfrm>
            <a:off x="222738" y="1628800"/>
            <a:ext cx="8464062" cy="1222086"/>
            <a:chOff x="222738" y="1628800"/>
            <a:chExt cx="8464062" cy="1222086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D5786B9C-46EF-8D45-AD66-D1E0FCC45E25}"/>
                </a:ext>
              </a:extLst>
            </p:cNvPr>
            <p:cNvSpPr txBox="1"/>
            <p:nvPr/>
          </p:nvSpPr>
          <p:spPr>
            <a:xfrm>
              <a:off x="222738" y="1628800"/>
              <a:ext cx="8464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Tra i </a:t>
              </a:r>
              <a:r>
                <a:rPr lang="it-IT" b="1" dirty="0">
                  <a:latin typeface="Cambria" panose="02040503050406030204" pitchFamily="18" charset="0"/>
                </a:rPr>
                <a:t>fattori sociopsicologici </a:t>
              </a:r>
              <a:r>
                <a:rPr lang="it-IT" dirty="0">
                  <a:latin typeface="Cambria" panose="02040503050406030204" pitchFamily="18" charset="0"/>
                </a:rPr>
                <a:t>che orientano le nostre scelte ambientali un ruolo importante è rivestito dalle </a:t>
              </a:r>
              <a:r>
                <a:rPr lang="it-IT" b="1" dirty="0">
                  <a:solidFill>
                    <a:schemeClr val="accent1"/>
                  </a:solidFill>
                  <a:latin typeface="Cambria" panose="02040503050406030204" pitchFamily="18" charset="0"/>
                </a:rPr>
                <a:t>ABITUDINI</a:t>
              </a:r>
              <a:r>
                <a:rPr lang="it-IT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4FDCBC8-1FBF-4B45-BF68-020525D983BD}"/>
                </a:ext>
              </a:extLst>
            </p:cNvPr>
            <p:cNvSpPr txBox="1"/>
            <p:nvPr/>
          </p:nvSpPr>
          <p:spPr>
            <a:xfrm>
              <a:off x="222738" y="2266111"/>
              <a:ext cx="8464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L’abitudine riduce l’elaborazione del processo decisionale e converte le azioni future in comportamenti automatici, permettendo </a:t>
              </a:r>
              <a:r>
                <a:rPr lang="it-IT" sz="1600" b="1" dirty="0">
                  <a:latin typeface="Cambria" panose="02040503050406030204" pitchFamily="18" charset="0"/>
                </a:rPr>
                <a:t>economizzare le risorse cognitive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8226F7CC-E551-984F-B950-CB2B352B0173}"/>
              </a:ext>
            </a:extLst>
          </p:cNvPr>
          <p:cNvGrpSpPr/>
          <p:nvPr/>
        </p:nvGrpSpPr>
        <p:grpSpPr>
          <a:xfrm>
            <a:off x="1835696" y="2977788"/>
            <a:ext cx="5184779" cy="523220"/>
            <a:chOff x="1835696" y="2977788"/>
            <a:chExt cx="5184779" cy="523220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81EE404C-B4D4-0546-B285-856F7F46F00C}"/>
                </a:ext>
              </a:extLst>
            </p:cNvPr>
            <p:cNvSpPr txBox="1"/>
            <p:nvPr/>
          </p:nvSpPr>
          <p:spPr>
            <a:xfrm>
              <a:off x="1835696" y="2977788"/>
              <a:ext cx="2250795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Sono abituat* ad utilizzare la macchina per spostarmi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4BB0D1AB-DFE8-9F4A-87E8-5FE355A514FF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4086491" y="3239398"/>
              <a:ext cx="5575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D8AF213A-1570-E145-9F84-7A57E07A2DE7}"/>
                </a:ext>
              </a:extLst>
            </p:cNvPr>
            <p:cNvSpPr txBox="1"/>
            <p:nvPr/>
          </p:nvSpPr>
          <p:spPr>
            <a:xfrm>
              <a:off x="4769680" y="2977788"/>
              <a:ext cx="2250795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Continuerò a utilizzare la macchina per spostarmi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DE14671-5780-B047-B3E6-6F50CBAE25B6}"/>
              </a:ext>
            </a:extLst>
          </p:cNvPr>
          <p:cNvGrpSpPr/>
          <p:nvPr/>
        </p:nvGrpSpPr>
        <p:grpSpPr>
          <a:xfrm>
            <a:off x="222738" y="3789040"/>
            <a:ext cx="8813758" cy="2076967"/>
            <a:chOff x="222738" y="3789040"/>
            <a:chExt cx="8564852" cy="2076967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845D258-0413-334B-981A-205AE3FAD520}"/>
                </a:ext>
              </a:extLst>
            </p:cNvPr>
            <p:cNvSpPr txBox="1"/>
            <p:nvPr/>
          </p:nvSpPr>
          <p:spPr>
            <a:xfrm>
              <a:off x="222738" y="3789040"/>
              <a:ext cx="8464062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Quali fattori favoriscono il </a:t>
              </a:r>
              <a:r>
                <a:rPr lang="it-IT" b="1" dirty="0">
                  <a:latin typeface="Cambria" panose="02040503050406030204" pitchFamily="18" charset="0"/>
                </a:rPr>
                <a:t>cambiamento comportamentale </a:t>
              </a:r>
              <a:r>
                <a:rPr lang="it-IT" dirty="0">
                  <a:latin typeface="Cambria" panose="02040503050406030204" pitchFamily="18" charset="0"/>
                </a:rPr>
                <a:t>e sostengono il consolidamento di nuove abitudini?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02F88D2-5025-4B4D-8B42-282434D6173F}"/>
                </a:ext>
              </a:extLst>
            </p:cNvPr>
            <p:cNvSpPr txBox="1"/>
            <p:nvPr/>
          </p:nvSpPr>
          <p:spPr>
            <a:xfrm>
              <a:off x="323528" y="4665678"/>
              <a:ext cx="84640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</a:rPr>
                <a:t>Evidenziare le </a:t>
              </a:r>
              <a:r>
                <a:rPr lang="it-IT" b="1" dirty="0">
                  <a:latin typeface="Cambria" panose="02040503050406030204" pitchFamily="18" charset="0"/>
                </a:rPr>
                <a:t>conseguenze negative </a:t>
              </a:r>
              <a:r>
                <a:rPr lang="it-IT" dirty="0">
                  <a:latin typeface="Cambria" panose="02040503050406030204" pitchFamily="18" charset="0"/>
                </a:rPr>
                <a:t>del comportamento attuale e le </a:t>
              </a:r>
              <a:r>
                <a:rPr lang="it-IT" b="1" dirty="0">
                  <a:latin typeface="Cambria" panose="02040503050406030204" pitchFamily="18" charset="0"/>
                </a:rPr>
                <a:t>conseguenze positive </a:t>
              </a:r>
              <a:r>
                <a:rPr lang="it-IT" dirty="0">
                  <a:latin typeface="Cambria" panose="02040503050406030204" pitchFamily="18" charset="0"/>
                </a:rPr>
                <a:t>di comportamenti alternativi;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</a:rPr>
                <a:t>Promozione di </a:t>
              </a:r>
              <a:r>
                <a:rPr lang="it-IT" b="1" dirty="0">
                  <a:latin typeface="Cambria" panose="02040503050406030204" pitchFamily="18" charset="0"/>
                </a:rPr>
                <a:t>valori proambientali</a:t>
              </a:r>
              <a:r>
                <a:rPr lang="it-IT" dirty="0">
                  <a:latin typeface="Cambria" panose="02040503050406030204" pitchFamily="18" charset="0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b="1" dirty="0">
                  <a:latin typeface="Cambria" panose="02040503050406030204" pitchFamily="18" charset="0"/>
                </a:rPr>
                <a:t>Norme sociali</a:t>
              </a:r>
              <a:r>
                <a:rPr lang="it-IT" dirty="0">
                  <a:latin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361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Comportamenti proambientali</a:t>
            </a: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C2717249-18F5-C74C-9BD4-C0088AD40219}"/>
              </a:ext>
            </a:extLst>
          </p:cNvPr>
          <p:cNvGrpSpPr/>
          <p:nvPr/>
        </p:nvGrpSpPr>
        <p:grpSpPr>
          <a:xfrm>
            <a:off x="222738" y="1628800"/>
            <a:ext cx="8464062" cy="2024935"/>
            <a:chOff x="222738" y="1628800"/>
            <a:chExt cx="8464062" cy="2024935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3D13F386-2650-A24F-AFD8-618AA7B04DB8}"/>
                </a:ext>
              </a:extLst>
            </p:cNvPr>
            <p:cNvSpPr txBox="1"/>
            <p:nvPr/>
          </p:nvSpPr>
          <p:spPr>
            <a:xfrm>
              <a:off x="222738" y="1628800"/>
              <a:ext cx="846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Teorie che hanno tentato di identificare le determinanti dei comportamenti (in)sostenibili.</a:t>
              </a:r>
            </a:p>
          </p:txBody>
        </p: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A7D92789-4CF5-944C-8E70-07A1D41018C7}"/>
                </a:ext>
              </a:extLst>
            </p:cNvPr>
            <p:cNvGrpSpPr/>
            <p:nvPr/>
          </p:nvGrpSpPr>
          <p:grpSpPr>
            <a:xfrm>
              <a:off x="242991" y="2348880"/>
              <a:ext cx="6641796" cy="1304855"/>
              <a:chOff x="242991" y="2348880"/>
              <a:chExt cx="6641796" cy="1304855"/>
            </a:xfrm>
          </p:grpSpPr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F9EFB3DD-2AAA-2D46-A95B-70EBCD525E12}"/>
                  </a:ext>
                </a:extLst>
              </p:cNvPr>
              <p:cNvSpPr/>
              <p:nvPr/>
            </p:nvSpPr>
            <p:spPr>
              <a:xfrm>
                <a:off x="242991" y="2348880"/>
                <a:ext cx="2600818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latin typeface="Cambria" panose="02040503050406030204" pitchFamily="18" charset="0"/>
                  </a:rPr>
                  <a:t>Modellistica aspettativa-valore</a:t>
                </a:r>
                <a:endParaRPr lang="it-IT" sz="1600" dirty="0"/>
              </a:p>
            </p:txBody>
          </p:sp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AD0EC204-24D1-8A4A-A562-A75B920D9AC6}"/>
                  </a:ext>
                </a:extLst>
              </p:cNvPr>
              <p:cNvSpPr/>
              <p:nvPr/>
            </p:nvSpPr>
            <p:spPr>
              <a:xfrm>
                <a:off x="242991" y="3192071"/>
                <a:ext cx="2600818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latin typeface="Cambria" panose="02040503050406030204" pitchFamily="18" charset="0"/>
                  </a:rPr>
                  <a:t>Motivazioni</a:t>
                </a:r>
                <a:endParaRPr lang="it-IT" sz="1600" dirty="0"/>
              </a:p>
            </p:txBody>
          </p:sp>
          <p:cxnSp>
            <p:nvCxnSpPr>
              <p:cNvPr id="9" name="Connettore 2 8">
                <a:extLst>
                  <a:ext uri="{FF2B5EF4-FFF2-40B4-BE49-F238E27FC236}">
                    <a16:creationId xmlns:a16="http://schemas.microsoft.com/office/drawing/2014/main" id="{BD588371-C300-9545-8586-953C3AFAE36B}"/>
                  </a:ext>
                </a:extLst>
              </p:cNvPr>
              <p:cNvCxnSpPr>
                <a:cxnSpLocks/>
                <a:stCxn id="19" idx="3"/>
              </p:cNvCxnSpPr>
              <p:nvPr/>
            </p:nvCxnSpPr>
            <p:spPr>
              <a:xfrm>
                <a:off x="2843809" y="2641268"/>
                <a:ext cx="100811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2 21">
                <a:extLst>
                  <a:ext uri="{FF2B5EF4-FFF2-40B4-BE49-F238E27FC236}">
                    <a16:creationId xmlns:a16="http://schemas.microsoft.com/office/drawing/2014/main" id="{26745AFA-2C58-3748-A9A9-B08504861314}"/>
                  </a:ext>
                </a:extLst>
              </p:cNvPr>
              <p:cNvCxnSpPr>
                <a:cxnSpLocks/>
                <a:stCxn id="20" idx="3"/>
              </p:cNvCxnSpPr>
              <p:nvPr/>
            </p:nvCxnSpPr>
            <p:spPr>
              <a:xfrm>
                <a:off x="2843809" y="3361348"/>
                <a:ext cx="100811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A763886C-8B13-A44D-9B7B-C15CE039CDB4}"/>
                  </a:ext>
                </a:extLst>
              </p:cNvPr>
              <p:cNvSpPr/>
              <p:nvPr/>
            </p:nvSpPr>
            <p:spPr>
              <a:xfrm>
                <a:off x="4004467" y="3068960"/>
                <a:ext cx="2880320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latin typeface="Cambria" panose="02040503050406030204" pitchFamily="18" charset="0"/>
                  </a:rPr>
                  <a:t>Teoria valore-credenza-norma [Stern, 1999]</a:t>
                </a:r>
                <a:endParaRPr lang="it-IT" sz="1600" dirty="0"/>
              </a:p>
            </p:txBody>
          </p:sp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8CE09941-3B1C-974B-A19C-10E1CF51A391}"/>
                  </a:ext>
                </a:extLst>
              </p:cNvPr>
              <p:cNvSpPr/>
              <p:nvPr/>
            </p:nvSpPr>
            <p:spPr>
              <a:xfrm>
                <a:off x="4004467" y="2361436"/>
                <a:ext cx="2880320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latin typeface="Cambria" panose="02040503050406030204" pitchFamily="18" charset="0"/>
                  </a:rPr>
                  <a:t>Teoria del comportamento pianificato [</a:t>
                </a:r>
                <a:r>
                  <a:rPr lang="it-IT" sz="1600" dirty="0" err="1">
                    <a:latin typeface="Cambria" panose="02040503050406030204" pitchFamily="18" charset="0"/>
                  </a:rPr>
                  <a:t>Ajzen</a:t>
                </a:r>
                <a:r>
                  <a:rPr lang="it-IT" sz="1600" dirty="0">
                    <a:latin typeface="Cambria" panose="02040503050406030204" pitchFamily="18" charset="0"/>
                  </a:rPr>
                  <a:t>, 1991]</a:t>
                </a:r>
                <a:endParaRPr lang="it-IT" sz="1600" dirty="0"/>
              </a:p>
            </p:txBody>
          </p:sp>
        </p:grp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F4184121-0DDD-8E4E-B374-8CF979351C5B}"/>
              </a:ext>
            </a:extLst>
          </p:cNvPr>
          <p:cNvGrpSpPr/>
          <p:nvPr/>
        </p:nvGrpSpPr>
        <p:grpSpPr>
          <a:xfrm>
            <a:off x="242990" y="3861048"/>
            <a:ext cx="8577482" cy="2111662"/>
            <a:chOff x="242990" y="3861048"/>
            <a:chExt cx="8577482" cy="2111662"/>
          </a:xfrm>
        </p:grpSpPr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8C9B7A33-182C-B948-8D47-CB477253553D}"/>
                </a:ext>
              </a:extLst>
            </p:cNvPr>
            <p:cNvSpPr txBox="1"/>
            <p:nvPr/>
          </p:nvSpPr>
          <p:spPr>
            <a:xfrm>
              <a:off x="242992" y="3861048"/>
              <a:ext cx="8577480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La teoria del comportamento pianificato postula che l’azione sia direttamente legata </a:t>
              </a:r>
              <a:r>
                <a:rPr lang="it-IT" sz="1600" b="1" dirty="0">
                  <a:latin typeface="Cambria" panose="02040503050406030204" pitchFamily="18" charset="0"/>
                </a:rPr>
                <a:t>all’intenzione comportamentale</a:t>
              </a:r>
              <a:r>
                <a:rPr lang="it-IT" sz="1600" dirty="0">
                  <a:latin typeface="Cambria" panose="02040503050406030204" pitchFamily="18" charset="0"/>
                </a:rPr>
                <a:t>, la quale a sua volta è influenzata dall’atteggiamento specifico verso quell’azione e dalla norma soggettiva.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Un ulteriore predittore del comportamento è il </a:t>
              </a:r>
              <a:r>
                <a:rPr lang="it-IT" sz="1600" b="1" dirty="0">
                  <a:latin typeface="Cambria" panose="02040503050406030204" pitchFamily="18" charset="0"/>
                </a:rPr>
                <a:t>controllo percepito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ECE628C7-8047-F64B-9398-412DB0F9B01D}"/>
                </a:ext>
              </a:extLst>
            </p:cNvPr>
            <p:cNvSpPr/>
            <p:nvPr/>
          </p:nvSpPr>
          <p:spPr>
            <a:xfrm>
              <a:off x="242990" y="5387935"/>
              <a:ext cx="8577481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 comportamenti proambientali possono essere spiegati in riferimento a questa teoria includendo, l’analisi di </a:t>
              </a:r>
              <a:r>
                <a:rPr lang="it-IT" sz="1600" b="1" dirty="0">
                  <a:latin typeface="Cambria" panose="02040503050406030204" pitchFamily="18" charset="0"/>
                </a:rPr>
                <a:t>comportamento passato, identità, norme sociali e emozioni.</a:t>
              </a:r>
              <a:endParaRPr lang="it-IT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706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458884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Teoria valore-credenza-norma [Stern, 1999]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0C1CBEC-BA55-B848-B715-3D3C97AACEC4}"/>
              </a:ext>
            </a:extLst>
          </p:cNvPr>
          <p:cNvSpPr txBox="1"/>
          <p:nvPr/>
        </p:nvSpPr>
        <p:spPr>
          <a:xfrm>
            <a:off x="137452" y="1566749"/>
            <a:ext cx="8755028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Il valore indica un </a:t>
            </a:r>
            <a:r>
              <a:rPr lang="it-IT" sz="1600" b="1" dirty="0">
                <a:latin typeface="Cambria" panose="02040503050406030204" pitchFamily="18" charset="0"/>
              </a:rPr>
              <a:t>convincimento permanente per cui un particolare stile di vita o una finalità dell’esistenza è preferibile rispetto ad altri stili e finalità;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b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valori </a:t>
            </a:r>
            <a:r>
              <a:rPr lang="it-IT" sz="1600" b="1" dirty="0">
                <a:latin typeface="Cambria" panose="02040503050406030204" pitchFamily="18" charset="0"/>
              </a:rPr>
              <a:t>variano di importanza e priorità </a:t>
            </a:r>
            <a:r>
              <a:rPr lang="it-IT" sz="1600" dirty="0">
                <a:latin typeface="Cambria" panose="02040503050406030204" pitchFamily="18" charset="0"/>
              </a:rPr>
              <a:t>e la nostra specifica azione avverrà sul valore considerato in quella situazione più rilevante;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Il sistema valoriale è </a:t>
            </a:r>
            <a:r>
              <a:rPr lang="it-IT" sz="1600" b="1" dirty="0">
                <a:latin typeface="Cambria" panose="02040503050406030204" pitchFamily="18" charset="0"/>
              </a:rPr>
              <a:t>stabile ma può venire riordinato </a:t>
            </a:r>
            <a:r>
              <a:rPr lang="it-IT" sz="1600" dirty="0">
                <a:latin typeface="Cambria" panose="02040503050406030204" pitchFamily="18" charset="0"/>
              </a:rPr>
              <a:t>al suo interno, grazie all’esperienza e all’influenza sociale.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AB68EB1-6651-7F42-9328-F0F0716F3DF1}"/>
              </a:ext>
            </a:extLst>
          </p:cNvPr>
          <p:cNvSpPr txBox="1"/>
          <p:nvPr/>
        </p:nvSpPr>
        <p:spPr>
          <a:xfrm>
            <a:off x="154256" y="3742982"/>
            <a:ext cx="8755028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/>
                </a:solidFill>
                <a:latin typeface="Cambria" panose="02040503050406030204" pitchFamily="18" charset="0"/>
              </a:rPr>
              <a:t>SCHWARTZ [1992</a:t>
            </a:r>
            <a:r>
              <a:rPr lang="it-IT" sz="1600" dirty="0">
                <a:latin typeface="Cambria" panose="02040503050406030204" pitchFamily="18" charset="0"/>
              </a:rPr>
              <a:t>] ha proposto una TASSONOMIA DEI VALORI, basata su dieci tipi motivazionali di valori universali.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dirty="0">
                <a:latin typeface="Cambria" panose="02040503050406030204" pitchFamily="18" charset="0"/>
              </a:rPr>
              <a:t>Questi valori possono essere collocati lungo due dimensioni bipolari (importanza di sé, </a:t>
            </a:r>
            <a:r>
              <a:rPr lang="it-IT" sz="1600">
                <a:latin typeface="Cambria" panose="02040503050406030204" pitchFamily="18" charset="0"/>
              </a:rPr>
              <a:t>trascendenza da </a:t>
            </a:r>
            <a:r>
              <a:rPr lang="it-IT" sz="1600" dirty="0">
                <a:latin typeface="Cambria" panose="02040503050406030204" pitchFamily="18" charset="0"/>
              </a:rPr>
              <a:t>sé) che riflettono la distinzione tra </a:t>
            </a:r>
            <a:r>
              <a:rPr lang="it-IT" sz="1600" b="1" dirty="0">
                <a:latin typeface="Cambria" panose="02040503050406030204" pitchFamily="18" charset="0"/>
              </a:rPr>
              <a:t>valori altruistici e egoistici.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dirty="0">
                <a:latin typeface="Cambria" panose="02040503050406030204" pitchFamily="18" charset="0"/>
              </a:rPr>
              <a:t>All’interno dei valori altruistici possono essere distinti </a:t>
            </a:r>
            <a:r>
              <a:rPr lang="it-IT" sz="1600" b="1" dirty="0">
                <a:latin typeface="Cambria" panose="02040503050406030204" pitchFamily="18" charset="0"/>
              </a:rPr>
              <a:t>i valori orientati alla preservazione dell’ambiente e della natura</a:t>
            </a:r>
            <a:r>
              <a:rPr lang="it-IT" sz="1600" dirty="0">
                <a:latin typeface="Cambria" panose="02040503050406030204" pitchFamily="18" charset="0"/>
              </a:rPr>
              <a:t>, che prendono il nome di </a:t>
            </a:r>
            <a:r>
              <a:rPr lang="it-IT" sz="1600" b="1" dirty="0">
                <a:solidFill>
                  <a:schemeClr val="accent1"/>
                </a:solidFill>
                <a:latin typeface="Cambria" panose="02040503050406030204" pitchFamily="18" charset="0"/>
              </a:rPr>
              <a:t>VALORI BIOSFERICI.</a:t>
            </a:r>
          </a:p>
        </p:txBody>
      </p:sp>
    </p:spTree>
    <p:extLst>
      <p:ext uri="{BB962C8B-B14F-4D97-AF65-F5344CB8AC3E}">
        <p14:creationId xmlns:p14="http://schemas.microsoft.com/office/powerpoint/2010/main" val="21023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Psicologia ambientale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0DAEB993-517A-FE44-8D45-404AD7DFD50F}"/>
              </a:ext>
            </a:extLst>
          </p:cNvPr>
          <p:cNvGrpSpPr/>
          <p:nvPr/>
        </p:nvGrpSpPr>
        <p:grpSpPr>
          <a:xfrm>
            <a:off x="137452" y="2204864"/>
            <a:ext cx="8549348" cy="648853"/>
            <a:chOff x="137452" y="2204864"/>
            <a:chExt cx="8549348" cy="648853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CD2E20F-1964-EC4E-B39B-8E51D5A4AA6D}"/>
                </a:ext>
              </a:extLst>
            </p:cNvPr>
            <p:cNvSpPr txBox="1"/>
            <p:nvPr/>
          </p:nvSpPr>
          <p:spPr>
            <a:xfrm>
              <a:off x="137452" y="2204864"/>
              <a:ext cx="85493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Susan Clayton [2013]: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B60111CE-71DA-FE48-B94B-5630ADE5C89E}"/>
                </a:ext>
              </a:extLst>
            </p:cNvPr>
            <p:cNvSpPr txBox="1"/>
            <p:nvPr/>
          </p:nvSpPr>
          <p:spPr>
            <a:xfrm>
              <a:off x="137452" y="2515163"/>
              <a:ext cx="85493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La psicologia ambientale enfatizza </a:t>
              </a:r>
              <a:r>
                <a:rPr lang="it-IT" sz="1600" b="1" dirty="0">
                  <a:latin typeface="Cambria" panose="02040503050406030204" pitchFamily="18" charset="0"/>
                </a:rPr>
                <a:t>tre temi non affrontati dalle altre discipline psicologiche</a:t>
              </a:r>
              <a:r>
                <a:rPr lang="it-IT" sz="1600" dirty="0">
                  <a:latin typeface="Cambria" panose="02040503050406030204" pitchFamily="18" charset="0"/>
                </a:rPr>
                <a:t>: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9E783038-E1B6-6649-9EB1-2670D04BB0EF}"/>
              </a:ext>
            </a:extLst>
          </p:cNvPr>
          <p:cNvGrpSpPr/>
          <p:nvPr/>
        </p:nvGrpSpPr>
        <p:grpSpPr>
          <a:xfrm>
            <a:off x="107504" y="2988241"/>
            <a:ext cx="9001000" cy="1736903"/>
            <a:chOff x="107504" y="2988241"/>
            <a:chExt cx="9001000" cy="1736903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80FCDDC1-1A9B-D44B-B3A5-324497EAECF3}"/>
                </a:ext>
              </a:extLst>
            </p:cNvPr>
            <p:cNvSpPr txBox="1"/>
            <p:nvPr/>
          </p:nvSpPr>
          <p:spPr>
            <a:xfrm>
              <a:off x="107504" y="2988241"/>
              <a:ext cx="8971052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la necessità di comprendere i comportamenti delle persone negli specifici contesti fisico-spaziali dove essi si manifestano.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9A962D51-D3C0-804B-B7B8-9B2356415C92}"/>
                </a:ext>
              </a:extLst>
            </p:cNvPr>
            <p:cNvSpPr txBox="1"/>
            <p:nvPr/>
          </p:nvSpPr>
          <p:spPr>
            <a:xfrm>
              <a:off x="107504" y="3666510"/>
              <a:ext cx="8971052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il riconoscimento della relazione di influenza reciproca tra le persone e gli ambienti.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565C77B-F72D-E24D-A12E-F812976B0099}"/>
                </a:ext>
              </a:extLst>
            </p:cNvPr>
            <p:cNvSpPr txBox="1"/>
            <p:nvPr/>
          </p:nvSpPr>
          <p:spPr>
            <a:xfrm>
              <a:off x="137452" y="4140369"/>
              <a:ext cx="8971052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il bisogno di interdisciplinarietà, in quanto gli oggetti di studio della psicologia ambientale richiedono la collaborazione con professionisti di diversi settori.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CF76679-C664-794D-9DC6-91807E1F6F25}"/>
              </a:ext>
            </a:extLst>
          </p:cNvPr>
          <p:cNvSpPr txBox="1"/>
          <p:nvPr/>
        </p:nvSpPr>
        <p:spPr>
          <a:xfrm>
            <a:off x="137488" y="4941168"/>
            <a:ext cx="8941068" cy="83099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crescente consapevolezza di quanto i </a:t>
            </a:r>
            <a:r>
              <a:rPr lang="it-IT" sz="1600" b="1" dirty="0">
                <a:latin typeface="Cambria" panose="02040503050406030204" pitchFamily="18" charset="0"/>
              </a:rPr>
              <a:t>problemi ambientali </a:t>
            </a:r>
            <a:r>
              <a:rPr lang="it-IT" sz="1600" dirty="0">
                <a:latin typeface="Cambria" panose="02040503050406030204" pitchFamily="18" charset="0"/>
              </a:rPr>
              <a:t>siano causati </a:t>
            </a:r>
            <a:r>
              <a:rPr lang="it-IT" sz="1600" b="1" dirty="0">
                <a:latin typeface="Cambria" panose="02040503050406030204" pitchFamily="18" charset="0"/>
              </a:rPr>
              <a:t>dall’attività umana </a:t>
            </a:r>
            <a:r>
              <a:rPr lang="it-IT" sz="1600" dirty="0">
                <a:latin typeface="Cambria" panose="02040503050406030204" pitchFamily="18" charset="0"/>
              </a:rPr>
              <a:t>ha favorito uno sviluppo rilevante dell’interesse per l’individuazione degli </a:t>
            </a:r>
            <a:r>
              <a:rPr lang="it-IT" sz="1600" b="1" dirty="0">
                <a:latin typeface="Cambria" panose="02040503050406030204" pitchFamily="18" charset="0"/>
              </a:rPr>
              <a:t>antecedenti dei comportamenti proambientali.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31FCD26-3F45-F84B-9071-05761F461BAB}"/>
              </a:ext>
            </a:extLst>
          </p:cNvPr>
          <p:cNvSpPr txBox="1"/>
          <p:nvPr/>
        </p:nvSpPr>
        <p:spPr>
          <a:xfrm>
            <a:off x="137452" y="1572884"/>
            <a:ext cx="6936448" cy="58477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psicologia ambientale si definisce </a:t>
            </a:r>
            <a:r>
              <a:rPr lang="it-IT" sz="1600" b="1" dirty="0">
                <a:latin typeface="Cambria" panose="02040503050406030204" pitchFamily="18" charset="0"/>
              </a:rPr>
              <a:t>sul finire degli anni’60 </a:t>
            </a:r>
            <a:r>
              <a:rPr lang="it-IT" sz="1600" dirty="0">
                <a:latin typeface="Cambria" panose="02040503050406030204" pitchFamily="18" charset="0"/>
              </a:rPr>
              <a:t>negli </a:t>
            </a:r>
            <a:r>
              <a:rPr lang="it-IT" sz="1600" b="1" dirty="0">
                <a:latin typeface="Cambria" panose="02040503050406030204" pitchFamily="18" charset="0"/>
              </a:rPr>
              <a:t>Stati Uniti </a:t>
            </a:r>
            <a:r>
              <a:rPr lang="it-IT" sz="1600" dirty="0">
                <a:latin typeface="Cambria" panose="02040503050406030204" pitchFamily="18" charset="0"/>
              </a:rPr>
              <a:t>e in alcuni </a:t>
            </a:r>
            <a:r>
              <a:rPr lang="it-IT" sz="1600" b="1" dirty="0">
                <a:latin typeface="Cambria" panose="02040503050406030204" pitchFamily="18" charset="0"/>
              </a:rPr>
              <a:t>paesi europei.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BD1DAC2-F31D-6D4C-94BF-D11CE500DFAE}"/>
              </a:ext>
            </a:extLst>
          </p:cNvPr>
          <p:cNvGrpSpPr/>
          <p:nvPr/>
        </p:nvGrpSpPr>
        <p:grpSpPr>
          <a:xfrm>
            <a:off x="7055172" y="659666"/>
            <a:ext cx="1765300" cy="1843732"/>
            <a:chOff x="6997700" y="659666"/>
            <a:chExt cx="1765300" cy="1843732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EA185A9F-B663-314F-9396-516C0C079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73900" y="890498"/>
              <a:ext cx="1612900" cy="1612900"/>
            </a:xfrm>
            <a:prstGeom prst="rect">
              <a:avLst/>
            </a:prstGeom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14F435EA-0325-EE45-9A95-D2E132BB3DC3}"/>
                </a:ext>
              </a:extLst>
            </p:cNvPr>
            <p:cNvSpPr txBox="1"/>
            <p:nvPr/>
          </p:nvSpPr>
          <p:spPr>
            <a:xfrm>
              <a:off x="6997700" y="659666"/>
              <a:ext cx="17653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latin typeface="Cambria" panose="02040503050406030204" pitchFamily="18" charset="0"/>
                </a:rPr>
                <a:t>Susan Clayton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04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458884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Teoria valore-credenza-norma [Stern, 1999]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2D4971-0B4B-554C-8CD8-69ACD94FE373}"/>
              </a:ext>
            </a:extLst>
          </p:cNvPr>
          <p:cNvSpPr txBox="1"/>
          <p:nvPr/>
        </p:nvSpPr>
        <p:spPr>
          <a:xfrm>
            <a:off x="137452" y="1628800"/>
            <a:ext cx="8756065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Secondo Stern [1999] i </a:t>
            </a:r>
            <a:r>
              <a:rPr lang="it-IT" sz="1600" b="1" dirty="0">
                <a:latin typeface="Cambria" panose="02040503050406030204" pitchFamily="18" charset="0"/>
              </a:rPr>
              <a:t>valori biosferici </a:t>
            </a:r>
            <a:r>
              <a:rPr lang="it-IT" sz="1600" dirty="0">
                <a:latin typeface="Cambria" panose="02040503050406030204" pitchFamily="18" charset="0"/>
              </a:rPr>
              <a:t>sono un importante predittore dei comportamenti proambientali;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valori biosferici assieme a valori egoistici e altruistici influenzano il comportamento proambientali in maniera indiretta, tramite atteggiamenti, credenze e norme;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valori, attraverso un set di credenze, possono rendere saliente la norma personale, ovvero il sentimento di obbligo morale legato alla messa in atto di un dato comportamento.</a:t>
            </a: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84EFEED8-733C-6F42-986C-7FDA60D34268}"/>
              </a:ext>
            </a:extLst>
          </p:cNvPr>
          <p:cNvGrpSpPr/>
          <p:nvPr/>
        </p:nvGrpSpPr>
        <p:grpSpPr>
          <a:xfrm>
            <a:off x="55751" y="4077743"/>
            <a:ext cx="8837766" cy="1917793"/>
            <a:chOff x="55751" y="4077743"/>
            <a:chExt cx="8837766" cy="1917793"/>
          </a:xfrm>
        </p:grpSpPr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4A9C769D-0C0A-8F47-A340-8991D4D14A12}"/>
                </a:ext>
              </a:extLst>
            </p:cNvPr>
            <p:cNvCxnSpPr>
              <a:stCxn id="7" idx="3"/>
              <a:endCxn id="9" idx="1"/>
            </p:cNvCxnSpPr>
            <p:nvPr/>
          </p:nvCxnSpPr>
          <p:spPr>
            <a:xfrm flipV="1">
              <a:off x="1542816" y="4718693"/>
              <a:ext cx="220872" cy="64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B689D66D-F057-AE45-803A-CA204C9A8A0B}"/>
                </a:ext>
              </a:extLst>
            </p:cNvPr>
            <p:cNvGrpSpPr/>
            <p:nvPr/>
          </p:nvGrpSpPr>
          <p:grpSpPr>
            <a:xfrm>
              <a:off x="55751" y="4077743"/>
              <a:ext cx="8837766" cy="1917793"/>
              <a:chOff x="55751" y="4077743"/>
              <a:chExt cx="8837766" cy="1917793"/>
            </a:xfrm>
          </p:grpSpPr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84D1AF70-2BC1-1C4D-858E-43E8A10999BB}"/>
                  </a:ext>
                </a:extLst>
              </p:cNvPr>
              <p:cNvSpPr/>
              <p:nvPr/>
            </p:nvSpPr>
            <p:spPr>
              <a:xfrm>
                <a:off x="55751" y="4077743"/>
                <a:ext cx="1563921" cy="1656184"/>
              </a:xfrm>
              <a:prstGeom prst="rect">
                <a:avLst/>
              </a:prstGeom>
              <a:solidFill>
                <a:schemeClr val="accent6">
                  <a:lumMod val="75000"/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3DC11E48-3D00-F841-888C-BE2C02EAD8BC}"/>
                  </a:ext>
                </a:extLst>
              </p:cNvPr>
              <p:cNvSpPr/>
              <p:nvPr/>
            </p:nvSpPr>
            <p:spPr>
              <a:xfrm>
                <a:off x="7287879" y="4077743"/>
                <a:ext cx="1605638" cy="165618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2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A7CD0AAF-A0C9-FC47-90CA-FF0DED4DB608}"/>
                  </a:ext>
                </a:extLst>
              </p:cNvPr>
              <p:cNvSpPr/>
              <p:nvPr/>
            </p:nvSpPr>
            <p:spPr>
              <a:xfrm>
                <a:off x="1682593" y="4077743"/>
                <a:ext cx="4535897" cy="1656184"/>
              </a:xfrm>
              <a:prstGeom prst="rect">
                <a:avLst/>
              </a:prstGeom>
              <a:solidFill>
                <a:schemeClr val="accent3">
                  <a:lumMod val="75000"/>
                  <a:alpha val="2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23D9E282-25E2-FA4D-BE69-2C3AAD0101D0}"/>
                  </a:ext>
                </a:extLst>
              </p:cNvPr>
              <p:cNvSpPr/>
              <p:nvPr/>
            </p:nvSpPr>
            <p:spPr>
              <a:xfrm>
                <a:off x="6281410" y="4077743"/>
                <a:ext cx="954886" cy="1656184"/>
              </a:xfrm>
              <a:prstGeom prst="rect">
                <a:avLst/>
              </a:prstGeom>
              <a:solidFill>
                <a:schemeClr val="accent5">
                  <a:lumMod val="50000"/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6B3B771-C5DC-E146-AD28-A3DC0C14B270}"/>
                  </a:ext>
                </a:extLst>
              </p:cNvPr>
              <p:cNvSpPr txBox="1"/>
              <p:nvPr/>
            </p:nvSpPr>
            <p:spPr>
              <a:xfrm>
                <a:off x="137453" y="4201343"/>
                <a:ext cx="141021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Valori biosferici</a:t>
                </a:r>
              </a:p>
            </p:txBody>
          </p:sp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BEF41AB-3DA4-484D-AA73-CD331C19CCF1}"/>
                  </a:ext>
                </a:extLst>
              </p:cNvPr>
              <p:cNvSpPr txBox="1"/>
              <p:nvPr/>
            </p:nvSpPr>
            <p:spPr>
              <a:xfrm>
                <a:off x="132605" y="4571255"/>
                <a:ext cx="141021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Valori egoistici</a:t>
                </a:r>
              </a:p>
            </p:txBody>
          </p:sp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91E2720-0B86-AD4F-BC29-B41C29AE7170}"/>
                  </a:ext>
                </a:extLst>
              </p:cNvPr>
              <p:cNvSpPr txBox="1"/>
              <p:nvPr/>
            </p:nvSpPr>
            <p:spPr>
              <a:xfrm>
                <a:off x="137452" y="4941168"/>
                <a:ext cx="141021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Valori altruistici</a:t>
                </a:r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06C4722-3DCB-2E41-8616-0CBF22826965}"/>
                  </a:ext>
                </a:extLst>
              </p:cNvPr>
              <p:cNvSpPr txBox="1"/>
              <p:nvPr/>
            </p:nvSpPr>
            <p:spPr>
              <a:xfrm>
                <a:off x="1763688" y="4349361"/>
                <a:ext cx="1080120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Visione del mondo ecologica</a:t>
                </a:r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408E2DA-5582-D549-AB32-7357941A5A75}"/>
                  </a:ext>
                </a:extLst>
              </p:cNvPr>
              <p:cNvSpPr txBox="1"/>
              <p:nvPr/>
            </p:nvSpPr>
            <p:spPr>
              <a:xfrm>
                <a:off x="3078614" y="4349361"/>
                <a:ext cx="1493386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Consapevolezza delle conseguenze</a:t>
                </a: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198179F-6622-B14C-9FEB-F2300A1CA260}"/>
                  </a:ext>
                </a:extLst>
              </p:cNvPr>
              <p:cNvSpPr txBox="1"/>
              <p:nvPr/>
            </p:nvSpPr>
            <p:spPr>
              <a:xfrm>
                <a:off x="4771782" y="4457082"/>
                <a:ext cx="137469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Attribuzione di responsabilità</a:t>
                </a:r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F60A460-AC99-3148-822F-689B9B7DDB4C}"/>
                  </a:ext>
                </a:extLst>
              </p:cNvPr>
              <p:cNvSpPr txBox="1"/>
              <p:nvPr/>
            </p:nvSpPr>
            <p:spPr>
              <a:xfrm>
                <a:off x="6372200" y="4460933"/>
                <a:ext cx="755104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Norma morale</a:t>
                </a:r>
              </a:p>
            </p:txBody>
          </p: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74422767-7F18-B84C-BDF8-190DC075FAF6}"/>
                  </a:ext>
                </a:extLst>
              </p:cNvPr>
              <p:cNvSpPr txBox="1"/>
              <p:nvPr/>
            </p:nvSpPr>
            <p:spPr>
              <a:xfrm>
                <a:off x="7327086" y="4460933"/>
                <a:ext cx="1493385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Comportamento proambientale</a:t>
                </a:r>
              </a:p>
            </p:txBody>
          </p:sp>
          <p:cxnSp>
            <p:nvCxnSpPr>
              <p:cNvPr id="3" name="Connettore 4 2">
                <a:extLst>
                  <a:ext uri="{FF2B5EF4-FFF2-40B4-BE49-F238E27FC236}">
                    <a16:creationId xmlns:a16="http://schemas.microsoft.com/office/drawing/2014/main" id="{19134FB6-4270-C94B-8983-4DA796C38B5A}"/>
                  </a:ext>
                </a:extLst>
              </p:cNvPr>
              <p:cNvCxnSpPr>
                <a:stCxn id="5" idx="0"/>
                <a:endCxn id="9" idx="0"/>
              </p:cNvCxnSpPr>
              <p:nvPr/>
            </p:nvCxnSpPr>
            <p:spPr>
              <a:xfrm rot="16200000" flipH="1">
                <a:off x="1499144" y="3544758"/>
                <a:ext cx="148018" cy="1461189"/>
              </a:xfrm>
              <a:prstGeom prst="bentConnector3">
                <a:avLst>
                  <a:gd name="adj1" fmla="val -154441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4 15">
                <a:extLst>
                  <a:ext uri="{FF2B5EF4-FFF2-40B4-BE49-F238E27FC236}">
                    <a16:creationId xmlns:a16="http://schemas.microsoft.com/office/drawing/2014/main" id="{11EA75A9-5E7C-8745-8FF8-A160B43924EA}"/>
                  </a:ext>
                </a:extLst>
              </p:cNvPr>
              <p:cNvCxnSpPr>
                <a:stCxn id="8" idx="2"/>
                <a:endCxn id="9" idx="2"/>
              </p:cNvCxnSpPr>
              <p:nvPr/>
            </p:nvCxnSpPr>
            <p:spPr>
              <a:xfrm rot="5400000" flipH="1" flipV="1">
                <a:off x="1492693" y="4437890"/>
                <a:ext cx="160920" cy="1461190"/>
              </a:xfrm>
              <a:prstGeom prst="bentConnector3">
                <a:avLst>
                  <a:gd name="adj1" fmla="val -142058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2 20">
                <a:extLst>
                  <a:ext uri="{FF2B5EF4-FFF2-40B4-BE49-F238E27FC236}">
                    <a16:creationId xmlns:a16="http://schemas.microsoft.com/office/drawing/2014/main" id="{70BCA9EB-363C-4A4A-BDE1-8E8DCBC1ECCB}"/>
                  </a:ext>
                </a:extLst>
              </p:cNvPr>
              <p:cNvCxnSpPr>
                <a:stCxn id="9" idx="3"/>
                <a:endCxn id="10" idx="1"/>
              </p:cNvCxnSpPr>
              <p:nvPr/>
            </p:nvCxnSpPr>
            <p:spPr>
              <a:xfrm>
                <a:off x="2843808" y="4718693"/>
                <a:ext cx="23480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2 22">
                <a:extLst>
                  <a:ext uri="{FF2B5EF4-FFF2-40B4-BE49-F238E27FC236}">
                    <a16:creationId xmlns:a16="http://schemas.microsoft.com/office/drawing/2014/main" id="{3D53DF7D-40A5-9444-8446-19E3B8741BEF}"/>
                  </a:ext>
                </a:extLst>
              </p:cNvPr>
              <p:cNvCxnSpPr>
                <a:stCxn id="10" idx="3"/>
                <a:endCxn id="11" idx="1"/>
              </p:cNvCxnSpPr>
              <p:nvPr/>
            </p:nvCxnSpPr>
            <p:spPr>
              <a:xfrm flipV="1">
                <a:off x="4572000" y="4718692"/>
                <a:ext cx="19978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2 25">
                <a:extLst>
                  <a:ext uri="{FF2B5EF4-FFF2-40B4-BE49-F238E27FC236}">
                    <a16:creationId xmlns:a16="http://schemas.microsoft.com/office/drawing/2014/main" id="{E8A04D89-385F-BE4A-A1A4-70BCF4063363}"/>
                  </a:ext>
                </a:extLst>
              </p:cNvPr>
              <p:cNvCxnSpPr>
                <a:stCxn id="11" idx="3"/>
                <a:endCxn id="12" idx="1"/>
              </p:cNvCxnSpPr>
              <p:nvPr/>
            </p:nvCxnSpPr>
            <p:spPr>
              <a:xfrm>
                <a:off x="6146480" y="4718692"/>
                <a:ext cx="225720" cy="38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2 27">
                <a:extLst>
                  <a:ext uri="{FF2B5EF4-FFF2-40B4-BE49-F238E27FC236}">
                    <a16:creationId xmlns:a16="http://schemas.microsoft.com/office/drawing/2014/main" id="{B4716A09-0763-3D48-8EE3-687E3F4A9046}"/>
                  </a:ext>
                </a:extLst>
              </p:cNvPr>
              <p:cNvCxnSpPr>
                <a:stCxn id="12" idx="3"/>
                <a:endCxn id="13" idx="1"/>
              </p:cNvCxnSpPr>
              <p:nvPr/>
            </p:nvCxnSpPr>
            <p:spPr>
              <a:xfrm>
                <a:off x="7127304" y="4722543"/>
                <a:ext cx="19978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798EFEB6-4C2A-DA4C-B04A-58DD22462CAC}"/>
                  </a:ext>
                </a:extLst>
              </p:cNvPr>
              <p:cNvSpPr txBox="1"/>
              <p:nvPr/>
            </p:nvSpPr>
            <p:spPr>
              <a:xfrm>
                <a:off x="497493" y="5733926"/>
                <a:ext cx="61812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100" b="1" dirty="0">
                    <a:latin typeface="Cambria" panose="02040503050406030204" pitchFamily="18" charset="0"/>
                  </a:rPr>
                  <a:t>Valori</a:t>
                </a:r>
                <a:endParaRPr lang="it-IT" sz="14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6DE8F89C-AA03-904E-B118-56D8E9B92888}"/>
                  </a:ext>
                </a:extLst>
              </p:cNvPr>
              <p:cNvSpPr txBox="1"/>
              <p:nvPr/>
            </p:nvSpPr>
            <p:spPr>
              <a:xfrm>
                <a:off x="3628837" y="5733926"/>
                <a:ext cx="95488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100" b="1" dirty="0">
                    <a:latin typeface="Cambria" panose="02040503050406030204" pitchFamily="18" charset="0"/>
                  </a:rPr>
                  <a:t>Credenze</a:t>
                </a:r>
                <a:endParaRPr lang="it-IT" sz="14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0DBEA46-80BC-1447-A991-54DCC1FD387E}"/>
                  </a:ext>
                </a:extLst>
              </p:cNvPr>
              <p:cNvSpPr txBox="1"/>
              <p:nvPr/>
            </p:nvSpPr>
            <p:spPr>
              <a:xfrm>
                <a:off x="6447224" y="5733926"/>
                <a:ext cx="68661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100" b="1" dirty="0">
                    <a:latin typeface="Cambria" panose="02040503050406030204" pitchFamily="18" charset="0"/>
                  </a:rPr>
                  <a:t>Norme</a:t>
                </a:r>
                <a:endParaRPr lang="it-IT" sz="14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C2CEFA8C-37DD-914D-A002-6D91F9C8B516}"/>
                  </a:ext>
                </a:extLst>
              </p:cNvPr>
              <p:cNvSpPr txBox="1"/>
              <p:nvPr/>
            </p:nvSpPr>
            <p:spPr>
              <a:xfrm>
                <a:off x="7516143" y="5733926"/>
                <a:ext cx="1297181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100" b="1" dirty="0">
                    <a:latin typeface="Cambria" panose="02040503050406030204" pitchFamily="18" charset="0"/>
                  </a:rPr>
                  <a:t>Comportamento</a:t>
                </a:r>
                <a:endParaRPr lang="it-IT" sz="1400" b="1" dirty="0">
                  <a:latin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3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96294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Comportamenti proambientali e norme sociali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2D4971-0B4B-554C-8CD8-69ACD94FE373}"/>
              </a:ext>
            </a:extLst>
          </p:cNvPr>
          <p:cNvSpPr txBox="1"/>
          <p:nvPr/>
        </p:nvSpPr>
        <p:spPr>
          <a:xfrm>
            <a:off x="137452" y="1628800"/>
            <a:ext cx="887018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Le norme sociali sono un fattore molto importante nel </a:t>
            </a:r>
            <a:r>
              <a:rPr lang="it-IT" sz="1600" b="1" dirty="0">
                <a:latin typeface="Cambria" panose="02040503050406030204" pitchFamily="18" charset="0"/>
              </a:rPr>
              <a:t>predire la messa in atto di comportamenti proambientali </a:t>
            </a:r>
            <a:r>
              <a:rPr lang="it-IT" sz="1600" dirty="0">
                <a:latin typeface="Cambria" panose="02040503050406030204" pitchFamily="18" charset="0"/>
              </a:rPr>
              <a:t>[Cialdini, Reno e </a:t>
            </a:r>
            <a:r>
              <a:rPr lang="it-IT" sz="1600" dirty="0" err="1">
                <a:latin typeface="Cambria" panose="02040503050406030204" pitchFamily="18" charset="0"/>
              </a:rPr>
              <a:t>Kallgren</a:t>
            </a:r>
            <a:r>
              <a:rPr lang="it-IT" sz="1600" dirty="0">
                <a:latin typeface="Cambria" panose="02040503050406030204" pitchFamily="18" charset="0"/>
              </a:rPr>
              <a:t>, 1990].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53C30E96-9610-084A-A812-83D2F31C37EB}"/>
              </a:ext>
            </a:extLst>
          </p:cNvPr>
          <p:cNvGrpSpPr/>
          <p:nvPr/>
        </p:nvGrpSpPr>
        <p:grpSpPr>
          <a:xfrm>
            <a:off x="136359" y="2350600"/>
            <a:ext cx="8871282" cy="974013"/>
            <a:chOff x="136359" y="2350600"/>
            <a:chExt cx="8871282" cy="974013"/>
          </a:xfrm>
        </p:grpSpPr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8D2A101D-C6E9-C646-AE5D-E24F5A17C0A8}"/>
                </a:ext>
              </a:extLst>
            </p:cNvPr>
            <p:cNvSpPr txBox="1"/>
            <p:nvPr/>
          </p:nvSpPr>
          <p:spPr>
            <a:xfrm>
              <a:off x="136359" y="2643095"/>
              <a:ext cx="169933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NORME SOCIALI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49BFD507-3755-DE47-8B15-9EEB3687A756}"/>
                </a:ext>
              </a:extLst>
            </p:cNvPr>
            <p:cNvSpPr txBox="1"/>
            <p:nvPr/>
          </p:nvSpPr>
          <p:spPr>
            <a:xfrm>
              <a:off x="2419585" y="2350600"/>
              <a:ext cx="1699337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Ingiuntive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157A8E7C-F5F5-E141-9293-05E1EC234AD9}"/>
                </a:ext>
              </a:extLst>
            </p:cNvPr>
            <p:cNvSpPr txBox="1"/>
            <p:nvPr/>
          </p:nvSpPr>
          <p:spPr>
            <a:xfrm>
              <a:off x="2412942" y="2986059"/>
              <a:ext cx="1699337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Descrittive</a:t>
              </a: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154344BC-0308-8D42-90EE-E17504A77DE3}"/>
                </a:ext>
              </a:extLst>
            </p:cNvPr>
            <p:cNvSpPr txBox="1"/>
            <p:nvPr/>
          </p:nvSpPr>
          <p:spPr>
            <a:xfrm>
              <a:off x="4426192" y="2365988"/>
              <a:ext cx="4581448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Credenze su ciò che gli altri </a:t>
              </a:r>
              <a:r>
                <a:rPr lang="it-IT" sz="1400" b="1" dirty="0">
                  <a:latin typeface="Cambria" panose="02040503050406030204" pitchFamily="18" charset="0"/>
                </a:rPr>
                <a:t>approvano o meno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CCEFCCFC-BC47-4842-98D7-4B40B777FC58}"/>
                </a:ext>
              </a:extLst>
            </p:cNvPr>
            <p:cNvSpPr txBox="1"/>
            <p:nvPr/>
          </p:nvSpPr>
          <p:spPr>
            <a:xfrm>
              <a:off x="4426192" y="2893726"/>
              <a:ext cx="4581449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Credenze su ciò che gli altri </a:t>
              </a:r>
              <a:r>
                <a:rPr lang="it-IT" sz="1400" b="1" dirty="0">
                  <a:latin typeface="Cambria" panose="02040503050406030204" pitchFamily="18" charset="0"/>
                </a:rPr>
                <a:t>fanno</a:t>
              </a:r>
              <a:r>
                <a:rPr lang="it-IT" sz="1400" dirty="0">
                  <a:latin typeface="Cambria" panose="02040503050406030204" pitchFamily="18" charset="0"/>
                </a:rPr>
                <a:t> in una data situazione.</a:t>
              </a:r>
            </a:p>
          </p:txBody>
        </p: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0C462742-6E4B-4A45-8BFD-DDAAFE6EF7F4}"/>
                </a:ext>
              </a:extLst>
            </p:cNvPr>
            <p:cNvCxnSpPr>
              <a:stCxn id="33" idx="3"/>
              <a:endCxn id="34" idx="1"/>
            </p:cNvCxnSpPr>
            <p:nvPr/>
          </p:nvCxnSpPr>
          <p:spPr>
            <a:xfrm flipV="1">
              <a:off x="1835696" y="2519877"/>
              <a:ext cx="583889" cy="2924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968EEE08-4E05-3D42-8C8A-1562F77FAE87}"/>
                </a:ext>
              </a:extLst>
            </p:cNvPr>
            <p:cNvCxnSpPr>
              <a:endCxn id="41" idx="1"/>
            </p:cNvCxnSpPr>
            <p:nvPr/>
          </p:nvCxnSpPr>
          <p:spPr>
            <a:xfrm>
              <a:off x="1829054" y="2891622"/>
              <a:ext cx="583888" cy="2637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556A7C63-2544-BA4E-B26F-E2667CB66359}"/>
                </a:ext>
              </a:extLst>
            </p:cNvPr>
            <p:cNvCxnSpPr>
              <a:cxnSpLocks/>
              <a:stCxn id="34" idx="3"/>
              <a:endCxn id="42" idx="1"/>
            </p:cNvCxnSpPr>
            <p:nvPr/>
          </p:nvCxnSpPr>
          <p:spPr>
            <a:xfrm>
              <a:off x="4118922" y="2519877"/>
              <a:ext cx="3072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>
              <a:extLst>
                <a:ext uri="{FF2B5EF4-FFF2-40B4-BE49-F238E27FC236}">
                  <a16:creationId xmlns:a16="http://schemas.microsoft.com/office/drawing/2014/main" id="{DD1BB79D-E498-2D4A-A2AD-829B6DDDD06F}"/>
                </a:ext>
              </a:extLst>
            </p:cNvPr>
            <p:cNvCxnSpPr>
              <a:cxnSpLocks/>
              <a:stCxn id="41" idx="3"/>
              <a:endCxn id="43" idx="1"/>
            </p:cNvCxnSpPr>
            <p:nvPr/>
          </p:nvCxnSpPr>
          <p:spPr>
            <a:xfrm flipV="1">
              <a:off x="4112279" y="3047615"/>
              <a:ext cx="313913" cy="1077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46602F8-2800-664B-85DA-8076C274B459}"/>
              </a:ext>
            </a:extLst>
          </p:cNvPr>
          <p:cNvSpPr txBox="1"/>
          <p:nvPr/>
        </p:nvSpPr>
        <p:spPr>
          <a:xfrm>
            <a:off x="155817" y="3501008"/>
            <a:ext cx="873666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Le norme descrittive hanno una </a:t>
            </a:r>
            <a:r>
              <a:rPr lang="it-IT" sz="1600" b="1" dirty="0">
                <a:latin typeface="Cambria" panose="02040503050406030204" pitchFamily="18" charset="0"/>
              </a:rPr>
              <a:t>valenza situazionale</a:t>
            </a:r>
            <a:r>
              <a:rPr lang="it-IT" sz="1600" dirty="0">
                <a:latin typeface="Cambria" panose="02040503050406030204" pitchFamily="18" charset="0"/>
              </a:rPr>
              <a:t>, le norme ingiuntive hanno una </a:t>
            </a:r>
            <a:r>
              <a:rPr lang="it-IT" sz="1600" b="1" dirty="0">
                <a:latin typeface="Cambria" panose="02040503050406030204" pitchFamily="18" charset="0"/>
              </a:rPr>
              <a:t>valenza trans-situazionale</a:t>
            </a:r>
            <a:r>
              <a:rPr lang="it-IT" sz="1600" dirty="0"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Cambria" panose="02040503050406030204" pitchFamily="18" charset="0"/>
              </a:rPr>
              <a:t>Non sempre </a:t>
            </a:r>
            <a:r>
              <a:rPr lang="it-IT" sz="1600" dirty="0">
                <a:latin typeface="Cambria" panose="02040503050406030204" pitchFamily="18" charset="0"/>
              </a:rPr>
              <a:t>le due tipologie di norme </a:t>
            </a:r>
            <a:r>
              <a:rPr lang="it-IT" sz="1600" b="1" dirty="0">
                <a:latin typeface="Cambria" panose="02040503050406030204" pitchFamily="18" charset="0"/>
              </a:rPr>
              <a:t>sono coerenti </a:t>
            </a:r>
            <a:r>
              <a:rPr lang="it-IT" sz="1600" dirty="0">
                <a:latin typeface="Cambria" panose="02040503050406030204" pitchFamily="18" charset="0"/>
              </a:rPr>
              <a:t>tra loro;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Quando un comportamento è indesiderabile (norma ingiuntiva), evidenziare il fatto che molte persone lo mettono in atto (norma descrittiva) può portare a un aumento del comportamento stesso [effetto </a:t>
            </a:r>
            <a:r>
              <a:rPr lang="it-IT" sz="1600" b="1" dirty="0">
                <a:latin typeface="Cambria" panose="02040503050406030204" pitchFamily="18" charset="0"/>
              </a:rPr>
              <a:t>boomerang</a:t>
            </a:r>
            <a:r>
              <a:rPr lang="it-IT" sz="1600" dirty="0">
                <a:latin typeface="Cambria" panose="02040503050406030204" pitchFamily="18" charset="0"/>
              </a:rPr>
              <a:t>; </a:t>
            </a:r>
            <a:r>
              <a:rPr lang="it-IT" sz="1600" dirty="0" err="1">
                <a:latin typeface="Cambria" panose="02040503050406030204" pitchFamily="18" charset="0"/>
              </a:rPr>
              <a:t>Shultz</a:t>
            </a:r>
            <a:r>
              <a:rPr lang="it-IT" sz="1600" dirty="0">
                <a:latin typeface="Cambria" panose="02040503050406030204" pitchFamily="18" charset="0"/>
              </a:rPr>
              <a:t> et al., 2007];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Se norme ingiuntive e descrittive sono ancorate a uno specifico luogo si parla di </a:t>
            </a:r>
            <a:r>
              <a:rPr lang="it-IT" sz="1600" b="1" dirty="0">
                <a:latin typeface="Cambria" panose="02040503050406030204" pitchFamily="18" charset="0"/>
              </a:rPr>
              <a:t>norme locali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7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96294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Cialdini, Reno e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Kallgren</a:t>
            </a:r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[1990]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E446E8C-CE51-7B43-B64C-721D48D5FE14}"/>
              </a:ext>
            </a:extLst>
          </p:cNvPr>
          <p:cNvSpPr txBox="1"/>
          <p:nvPr/>
        </p:nvSpPr>
        <p:spPr>
          <a:xfrm>
            <a:off x="137452" y="1628800"/>
            <a:ext cx="8736663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OBIETTIVI</a:t>
            </a:r>
            <a:r>
              <a:rPr lang="it-IT" sz="1600" dirty="0">
                <a:latin typeface="Cambria" panose="02040503050406030204" pitchFamily="18" charset="0"/>
              </a:rPr>
              <a:t>: indagare gli effetti delle norme descrittive sul comportamento di littering.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DEA6EAE-B5BA-8241-8590-5ED5A4E89AFD}"/>
              </a:ext>
            </a:extLst>
          </p:cNvPr>
          <p:cNvSpPr txBox="1"/>
          <p:nvPr/>
        </p:nvSpPr>
        <p:spPr>
          <a:xfrm>
            <a:off x="137450" y="4075186"/>
            <a:ext cx="8736663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VARIABILE DIPENDENTE</a:t>
            </a:r>
            <a:r>
              <a:rPr lang="it-IT" sz="1600" dirty="0">
                <a:latin typeface="Cambria" panose="02040503050406030204" pitchFamily="18" charset="0"/>
              </a:rPr>
              <a:t>: frequenza di littering (gettare il volantino a terra).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0AA2823-4509-D143-96AF-F20B3CE63185}"/>
              </a:ext>
            </a:extLst>
          </p:cNvPr>
          <p:cNvSpPr txBox="1"/>
          <p:nvPr/>
        </p:nvSpPr>
        <p:spPr>
          <a:xfrm>
            <a:off x="137450" y="2582614"/>
            <a:ext cx="8736663" cy="132343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sz="1600" dirty="0">
                <a:latin typeface="Cambria" panose="02040503050406030204" pitchFamily="18" charset="0"/>
              </a:rPr>
              <a:t>: i partecipanti entravano in un parcheggio per recuperare il proprio veicolo. Tali individui trovavano un volantino sul parabrezza della propria auto ed erano assegnati a </a:t>
            </a:r>
            <a:r>
              <a:rPr lang="it-IT" sz="1600" b="1" dirty="0">
                <a:latin typeface="Cambria" panose="02040503050406030204" pitchFamily="18" charset="0"/>
              </a:rPr>
              <a:t>quattro condizioni sperimentali frutto della combinazione tra stato del terreno </a:t>
            </a:r>
            <a:r>
              <a:rPr lang="it-IT" sz="1600" dirty="0">
                <a:latin typeface="Cambria" panose="02040503050406030204" pitchFamily="18" charset="0"/>
              </a:rPr>
              <a:t>(sporco vs. pulito) e </a:t>
            </a:r>
            <a:r>
              <a:rPr lang="it-IT" sz="1600" b="1" dirty="0">
                <a:latin typeface="Cambria" panose="02040503050406030204" pitchFamily="18" charset="0"/>
              </a:rPr>
              <a:t>comportamento di un altro individui</a:t>
            </a:r>
            <a:r>
              <a:rPr lang="it-IT" sz="1600" dirty="0">
                <a:latin typeface="Cambria" panose="02040503050406030204" pitchFamily="18" charset="0"/>
              </a:rPr>
              <a:t>, complice dello sperimentatore (getta il volantino a terra vs. attraversa semplicemente il parcheggio).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DB2A4D0-0B6B-3E43-8A2A-090652E10DDB}"/>
              </a:ext>
            </a:extLst>
          </p:cNvPr>
          <p:cNvSpPr txBox="1"/>
          <p:nvPr/>
        </p:nvSpPr>
        <p:spPr>
          <a:xfrm>
            <a:off x="137450" y="2105707"/>
            <a:ext cx="8736663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</a:t>
            </a:r>
            <a:r>
              <a:rPr lang="it-IT" sz="1600" dirty="0">
                <a:latin typeface="Cambria" panose="02040503050406030204" pitchFamily="18" charset="0"/>
              </a:rPr>
              <a:t>: 139 partecipanti adulti.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413105A-5CD3-3C43-B747-7EF1CD94690B}"/>
              </a:ext>
            </a:extLst>
          </p:cNvPr>
          <p:cNvSpPr txBox="1"/>
          <p:nvPr/>
        </p:nvSpPr>
        <p:spPr>
          <a:xfrm>
            <a:off x="137449" y="4582873"/>
            <a:ext cx="8736663" cy="107721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RISULTATI</a:t>
            </a:r>
            <a:r>
              <a:rPr lang="it-IT" sz="1600" dirty="0">
                <a:latin typeface="Cambria" panose="02040503050406030204" pitchFamily="18" charset="0"/>
              </a:rPr>
              <a:t>: La salienza della norma, data dal </a:t>
            </a:r>
            <a:r>
              <a:rPr lang="it-IT" sz="1600" b="1" dirty="0">
                <a:latin typeface="Cambria" panose="02040503050406030204" pitchFamily="18" charset="0"/>
              </a:rPr>
              <a:t>comportamento del complice </a:t>
            </a:r>
            <a:r>
              <a:rPr lang="it-IT" sz="1600" dirty="0">
                <a:latin typeface="Cambria" panose="02040503050406030204" pitchFamily="18" charset="0"/>
              </a:rPr>
              <a:t>che getta il volantino, </a:t>
            </a:r>
            <a:r>
              <a:rPr lang="it-IT" sz="1600" b="1" dirty="0">
                <a:latin typeface="Cambria" panose="02040503050406030204" pitchFamily="18" charset="0"/>
              </a:rPr>
              <a:t>massimizza la frequenza di littering nella condizione di ambiente sporco </a:t>
            </a:r>
            <a:r>
              <a:rPr lang="it-IT" sz="1600" dirty="0">
                <a:latin typeface="Cambria" panose="02040503050406030204" pitchFamily="18" charset="0"/>
              </a:rPr>
              <a:t>(norma descrittiva pro-littering) mentre la </a:t>
            </a:r>
            <a:r>
              <a:rPr lang="it-IT" sz="1600" b="1" dirty="0">
                <a:latin typeface="Cambria" panose="02040503050406030204" pitchFamily="18" charset="0"/>
              </a:rPr>
              <a:t>minimizza nella condizione di ambiente pulito </a:t>
            </a:r>
            <a:r>
              <a:rPr lang="it-IT" sz="1600" dirty="0">
                <a:latin typeface="Cambria" panose="02040503050406030204" pitchFamily="18" charset="0"/>
              </a:rPr>
              <a:t>(norma descrittiva anti-littering).</a:t>
            </a:r>
          </a:p>
        </p:txBody>
      </p:sp>
    </p:spTree>
    <p:extLst>
      <p:ext uri="{BB962C8B-B14F-4D97-AF65-F5344CB8AC3E}">
        <p14:creationId xmlns:p14="http://schemas.microsoft.com/office/powerpoint/2010/main" val="272799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96294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Sviluppi recenti e nuove sfide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2BF155D-47D1-5546-B3B0-88E7DF1E69BB}"/>
              </a:ext>
            </a:extLst>
          </p:cNvPr>
          <p:cNvSpPr txBox="1"/>
          <p:nvPr/>
        </p:nvSpPr>
        <p:spPr>
          <a:xfrm>
            <a:off x="137452" y="1628800"/>
            <a:ext cx="8755027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Tra i temi che stanno ricevendo crescente attenzione vi è il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CAMBIAMENTO CLIMATICO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3C6ABB71-98C8-C249-9B9A-879E61E07BF9}"/>
              </a:ext>
            </a:extLst>
          </p:cNvPr>
          <p:cNvGrpSpPr/>
          <p:nvPr/>
        </p:nvGrpSpPr>
        <p:grpSpPr>
          <a:xfrm>
            <a:off x="137452" y="2348880"/>
            <a:ext cx="8755028" cy="3168352"/>
            <a:chOff x="137452" y="2348880"/>
            <a:chExt cx="8549348" cy="3168352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87C8D62E-FE9C-9448-A891-499C86024270}"/>
                </a:ext>
              </a:extLst>
            </p:cNvPr>
            <p:cNvSpPr txBox="1"/>
            <p:nvPr/>
          </p:nvSpPr>
          <p:spPr>
            <a:xfrm>
              <a:off x="137452" y="2348880"/>
              <a:ext cx="4169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Il cambiamento climatico è anche definito: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C4A96A0-0110-C84A-8585-DBC8CBAC81FB}"/>
                </a:ext>
              </a:extLst>
            </p:cNvPr>
            <p:cNvSpPr txBox="1"/>
            <p:nvPr/>
          </p:nvSpPr>
          <p:spPr>
            <a:xfrm>
              <a:off x="139303" y="3451151"/>
              <a:ext cx="2776513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RISCALDAMENTO GLOBALE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713CA1D-2E4B-4348-8622-8B799E612FBB}"/>
                </a:ext>
              </a:extLst>
            </p:cNvPr>
            <p:cNvSpPr txBox="1"/>
            <p:nvPr/>
          </p:nvSpPr>
          <p:spPr>
            <a:xfrm>
              <a:off x="137452" y="4809346"/>
              <a:ext cx="3714468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CAMBIAMENTO AMBIENTALE GLOBALE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8945AE8E-A023-AB42-AAE6-D669E5B7F4C4}"/>
                </a:ext>
              </a:extLst>
            </p:cNvPr>
            <p:cNvSpPr txBox="1"/>
            <p:nvPr/>
          </p:nvSpPr>
          <p:spPr>
            <a:xfrm>
              <a:off x="4306670" y="3081819"/>
              <a:ext cx="4380130" cy="1077218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Favorisce le associazioni con l’aumento della temperatura, il peggioramento del clima e l’influenza umana, inducendo </a:t>
              </a:r>
              <a:r>
                <a:rPr lang="it-IT" sz="1600" b="1" dirty="0">
                  <a:latin typeface="Cambria" panose="02040503050406030204" pitchFamily="18" charset="0"/>
                </a:rPr>
                <a:t>emozioni negative </a:t>
              </a:r>
              <a:r>
                <a:rPr lang="it-IT" sz="1600" dirty="0">
                  <a:latin typeface="Cambria" panose="02040503050406030204" pitchFamily="18" charset="0"/>
                </a:rPr>
                <a:t>e che il </a:t>
              </a:r>
              <a:r>
                <a:rPr lang="it-IT" sz="1600" b="1" dirty="0">
                  <a:latin typeface="Cambria" panose="02040503050406030204" pitchFamily="18" charset="0"/>
                </a:rPr>
                <a:t>tema sia rilevante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709B50AD-E4AF-8B46-A135-71D0DACCFC86}"/>
                </a:ext>
              </a:extLst>
            </p:cNvPr>
            <p:cNvSpPr txBox="1"/>
            <p:nvPr/>
          </p:nvSpPr>
          <p:spPr>
            <a:xfrm>
              <a:off x="4306670" y="4440014"/>
              <a:ext cx="4380130" cy="1077218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Evoca </a:t>
              </a:r>
              <a:r>
                <a:rPr lang="it-IT" sz="1600" b="1" dirty="0">
                  <a:latin typeface="Cambria" panose="02040503050406030204" pitchFamily="18" charset="0"/>
                </a:rPr>
                <a:t>attribuzioni più generiche, legate a eventi ciclici naturali </a:t>
              </a:r>
              <a:r>
                <a:rPr lang="it-IT" sz="1600" dirty="0">
                  <a:latin typeface="Cambria" panose="02040503050406030204" pitchFamily="18" charset="0"/>
                </a:rPr>
                <a:t>e focalizzate, ad esempio, sull’aumento delle precipitazioni e non della temperatura [Benjamin, Por e </a:t>
              </a:r>
              <a:r>
                <a:rPr lang="it-IT" sz="1600" dirty="0" err="1">
                  <a:latin typeface="Cambria" panose="02040503050406030204" pitchFamily="18" charset="0"/>
                </a:rPr>
                <a:t>Budescu</a:t>
              </a:r>
              <a:r>
                <a:rPr lang="it-IT" sz="1600" dirty="0">
                  <a:latin typeface="Cambria" panose="02040503050406030204" pitchFamily="18" charset="0"/>
                </a:rPr>
                <a:t>, 2017].</a:t>
              </a:r>
            </a:p>
          </p:txBody>
        </p: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492FCA3F-A689-0C42-94D7-30C91CC603D2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>
              <a:off x="2915816" y="3620428"/>
              <a:ext cx="13908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A65089B8-90AD-AE41-9BC3-669FF044072C}"/>
                </a:ext>
              </a:extLst>
            </p:cNvPr>
            <p:cNvCxnSpPr>
              <a:stCxn id="12" idx="3"/>
              <a:endCxn id="14" idx="1"/>
            </p:cNvCxnSpPr>
            <p:nvPr/>
          </p:nvCxnSpPr>
          <p:spPr>
            <a:xfrm>
              <a:off x="3851920" y="4978623"/>
              <a:ext cx="4547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37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96294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Sviluppi recenti e nuove sfide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E4A2F40F-BB4A-D543-9B8C-A3ABDD723A97}"/>
              </a:ext>
            </a:extLst>
          </p:cNvPr>
          <p:cNvGrpSpPr/>
          <p:nvPr/>
        </p:nvGrpSpPr>
        <p:grpSpPr>
          <a:xfrm>
            <a:off x="137453" y="1628800"/>
            <a:ext cx="8549348" cy="3960440"/>
            <a:chOff x="137453" y="1628800"/>
            <a:chExt cx="8549348" cy="3960440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12BF155D-47D1-5546-B3B0-88E7DF1E69BB}"/>
                </a:ext>
              </a:extLst>
            </p:cNvPr>
            <p:cNvSpPr txBox="1"/>
            <p:nvPr/>
          </p:nvSpPr>
          <p:spPr>
            <a:xfrm>
              <a:off x="137453" y="1628800"/>
              <a:ext cx="85493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Le risposte al cambiamento climatico possono essere distinte in: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C4A96A0-0110-C84A-8585-DBC8CBAC81FB}"/>
                </a:ext>
              </a:extLst>
            </p:cNvPr>
            <p:cNvSpPr txBox="1"/>
            <p:nvPr/>
          </p:nvSpPr>
          <p:spPr>
            <a:xfrm>
              <a:off x="899592" y="2312876"/>
              <a:ext cx="2418323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Risposte di mitigazione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B98E4BF-04B1-F74E-85A6-C211D9DB64F4}"/>
                </a:ext>
              </a:extLst>
            </p:cNvPr>
            <p:cNvSpPr txBox="1"/>
            <p:nvPr/>
          </p:nvSpPr>
          <p:spPr>
            <a:xfrm>
              <a:off x="5148064" y="2312876"/>
              <a:ext cx="2598344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Risposte di adattamento</a:t>
              </a:r>
            </a:p>
          </p:txBody>
        </p:sp>
        <p:cxnSp>
          <p:nvCxnSpPr>
            <p:cNvPr id="7" name="Connettore 1 6">
              <a:extLst>
                <a:ext uri="{FF2B5EF4-FFF2-40B4-BE49-F238E27FC236}">
                  <a16:creationId xmlns:a16="http://schemas.microsoft.com/office/drawing/2014/main" id="{3FD27479-3FCB-2D47-B599-C9AF6C316C75}"/>
                </a:ext>
              </a:extLst>
            </p:cNvPr>
            <p:cNvCxnSpPr/>
            <p:nvPr/>
          </p:nvCxnSpPr>
          <p:spPr>
            <a:xfrm>
              <a:off x="4283968" y="2312876"/>
              <a:ext cx="0" cy="32763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2E0DF24-6F27-3F45-AF95-3F2FECCE8090}"/>
              </a:ext>
            </a:extLst>
          </p:cNvPr>
          <p:cNvGrpSpPr/>
          <p:nvPr/>
        </p:nvGrpSpPr>
        <p:grpSpPr>
          <a:xfrm>
            <a:off x="137450" y="2839084"/>
            <a:ext cx="8755030" cy="1828797"/>
            <a:chOff x="137450" y="2839084"/>
            <a:chExt cx="8755030" cy="1828797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AF0C05F1-E262-E546-988C-5095194C44F1}"/>
                </a:ext>
              </a:extLst>
            </p:cNvPr>
            <p:cNvGrpSpPr/>
            <p:nvPr/>
          </p:nvGrpSpPr>
          <p:grpSpPr>
            <a:xfrm>
              <a:off x="137450" y="2839084"/>
              <a:ext cx="4002495" cy="1828797"/>
              <a:chOff x="137450" y="2839084"/>
              <a:chExt cx="4002495" cy="1828797"/>
            </a:xfrm>
          </p:grpSpPr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2C628C6A-8641-7143-865C-D483A354BBCC}"/>
                  </a:ext>
                </a:extLst>
              </p:cNvPr>
              <p:cNvSpPr txBox="1"/>
              <p:nvPr/>
            </p:nvSpPr>
            <p:spPr>
              <a:xfrm>
                <a:off x="137450" y="3523160"/>
                <a:ext cx="182121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>
                    <a:latin typeface="Cambria" panose="02040503050406030204" pitchFamily="18" charset="0"/>
                  </a:rPr>
                  <a:t>A livello individuale</a:t>
                </a:r>
              </a:p>
            </p:txBody>
          </p: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EE6264AC-60B2-4B4C-9A32-9A7D769488B3}"/>
                  </a:ext>
                </a:extLst>
              </p:cNvPr>
              <p:cNvSpPr txBox="1"/>
              <p:nvPr/>
            </p:nvSpPr>
            <p:spPr>
              <a:xfrm>
                <a:off x="137451" y="2839084"/>
                <a:ext cx="4002484" cy="523220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>
                    <a:latin typeface="Cambria" panose="02040503050406030204" pitchFamily="18" charset="0"/>
                  </a:rPr>
                  <a:t>Sforzi proattivi </a:t>
                </a:r>
                <a:r>
                  <a:rPr lang="it-IT" sz="1400" dirty="0">
                    <a:latin typeface="Cambria" panose="02040503050406030204" pitchFamily="18" charset="0"/>
                  </a:rPr>
                  <a:t>volti a prevenire ulteriori cambiamenti climatici. </a:t>
                </a:r>
                <a:endParaRPr lang="it-IT" sz="16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F8863ED4-D704-204E-914A-7A04736E38F4}"/>
                  </a:ext>
                </a:extLst>
              </p:cNvPr>
              <p:cNvSpPr txBox="1"/>
              <p:nvPr/>
            </p:nvSpPr>
            <p:spPr>
              <a:xfrm>
                <a:off x="137452" y="3830937"/>
                <a:ext cx="1821217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>
                    <a:latin typeface="Cambria" panose="02040503050406030204" pitchFamily="18" charset="0"/>
                  </a:rPr>
                  <a:t>Una persona che decide di spostarsi all’interno della città in bicicletta anziché in automobile,</a:t>
                </a:r>
                <a:endParaRPr lang="it-IT" sz="14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91E13390-CA91-6F4A-BB12-27F7B9155BAA}"/>
                  </a:ext>
                </a:extLst>
              </p:cNvPr>
              <p:cNvSpPr txBox="1"/>
              <p:nvPr/>
            </p:nvSpPr>
            <p:spPr>
              <a:xfrm>
                <a:off x="2102684" y="3836884"/>
                <a:ext cx="2037261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>
                    <a:latin typeface="Cambria" panose="02040503050406030204" pitchFamily="18" charset="0"/>
                  </a:rPr>
                  <a:t>Un comune che vieta la circolazione delle auto meno ecologiche all’interno del suo territorio.</a:t>
                </a:r>
                <a:endParaRPr lang="it-IT" sz="14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7AE48ED5-341F-3944-8683-82B6DCA3F65D}"/>
                  </a:ext>
                </a:extLst>
              </p:cNvPr>
              <p:cNvSpPr/>
              <p:nvPr/>
            </p:nvSpPr>
            <p:spPr>
              <a:xfrm>
                <a:off x="2158438" y="3507771"/>
                <a:ext cx="165628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b="1" dirty="0">
                    <a:latin typeface="Cambria" panose="02040503050406030204" pitchFamily="18" charset="0"/>
                  </a:rPr>
                  <a:t>A livello collettivo</a:t>
                </a:r>
              </a:p>
            </p:txBody>
          </p:sp>
        </p:grp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2BC3F3BE-2D3F-F04B-B7F1-A1C95B463A00}"/>
                </a:ext>
              </a:extLst>
            </p:cNvPr>
            <p:cNvSpPr txBox="1"/>
            <p:nvPr/>
          </p:nvSpPr>
          <p:spPr>
            <a:xfrm>
              <a:off x="4507481" y="2839084"/>
              <a:ext cx="4384999" cy="73866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Strategie reattive di coping </a:t>
              </a:r>
              <a:r>
                <a:rPr lang="it-IT" sz="1400" dirty="0">
                  <a:latin typeface="Cambria" panose="02040503050406030204" pitchFamily="18" charset="0"/>
                </a:rPr>
                <a:t>(ad esempio, la prontezza delle persone di rispondere a eventi legati al cambiamento climatico come uragani o allagamenti).</a:t>
              </a:r>
              <a:endParaRPr lang="it-IT" sz="16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52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96294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Sviluppi recenti e nuove sfide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ADD4A74-8160-C642-9C51-EC2BEED9FBF1}"/>
              </a:ext>
            </a:extLst>
          </p:cNvPr>
          <p:cNvSpPr txBox="1"/>
          <p:nvPr/>
        </p:nvSpPr>
        <p:spPr>
          <a:xfrm>
            <a:off x="137452" y="1628800"/>
            <a:ext cx="875502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Un elemento recentemente preso in considerazione come </a:t>
            </a:r>
            <a:r>
              <a:rPr lang="it-IT" sz="1600" b="1" dirty="0">
                <a:latin typeface="Cambria" panose="02040503050406030204" pitchFamily="18" charset="0"/>
              </a:rPr>
              <a:t>potenziale ostacolo </a:t>
            </a:r>
            <a:r>
              <a:rPr lang="it-IT" sz="1600" dirty="0">
                <a:latin typeface="Cambria" panose="02040503050406030204" pitchFamily="18" charset="0"/>
              </a:rPr>
              <a:t>alla messa in atto di comportamenti proambientali è la </a:t>
            </a:r>
            <a:r>
              <a:rPr lang="it-IT" sz="1600" b="1" dirty="0">
                <a:latin typeface="Cambria" panose="02040503050406030204" pitchFamily="18" charset="0"/>
              </a:rPr>
              <a:t>DISTANZA PSICOLOGICA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8803EEF-FE7B-8F4F-A93A-1E5E01C062CD}"/>
              </a:ext>
            </a:extLst>
          </p:cNvPr>
          <p:cNvGrpSpPr/>
          <p:nvPr/>
        </p:nvGrpSpPr>
        <p:grpSpPr>
          <a:xfrm>
            <a:off x="137451" y="2492896"/>
            <a:ext cx="8827036" cy="1077218"/>
            <a:chOff x="137452" y="2492896"/>
            <a:chExt cx="8549348" cy="1077218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2ACB9D62-1799-544F-9D7E-7B0585C7B916}"/>
                </a:ext>
              </a:extLst>
            </p:cNvPr>
            <p:cNvSpPr txBox="1"/>
            <p:nvPr/>
          </p:nvSpPr>
          <p:spPr>
            <a:xfrm>
              <a:off x="251520" y="2862228"/>
              <a:ext cx="2418323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DISTANZA PSICOLOGICA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A4C40418-EB85-7E42-8B31-EF84D116EC94}"/>
                </a:ext>
              </a:extLst>
            </p:cNvPr>
            <p:cNvSpPr txBox="1"/>
            <p:nvPr/>
          </p:nvSpPr>
          <p:spPr>
            <a:xfrm>
              <a:off x="4499992" y="2492896"/>
              <a:ext cx="4186808" cy="1077218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Riferita a quanto un oggetto di atteggiamento è </a:t>
              </a:r>
              <a:r>
                <a:rPr lang="it-IT" sz="1600" b="1" dirty="0">
                  <a:latin typeface="Cambria" panose="02040503050406030204" pitchFamily="18" charset="0"/>
                </a:rPr>
                <a:t>percepito vicino o lontano dal proprio sé </a:t>
              </a:r>
              <a:r>
                <a:rPr lang="it-IT" sz="1600" dirty="0">
                  <a:latin typeface="Cambria" panose="02040503050406030204" pitchFamily="18" charset="0"/>
                </a:rPr>
                <a:t>in termini di, ad esempio, </a:t>
              </a:r>
              <a:r>
                <a:rPr lang="it-IT" sz="1600" b="1" dirty="0">
                  <a:latin typeface="Cambria" panose="02040503050406030204" pitchFamily="18" charset="0"/>
                </a:rPr>
                <a:t>distanza spaziale, temporale, sociale o ipotetica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  <p:cxnSp>
          <p:nvCxnSpPr>
            <p:cNvPr id="3" name="Connettore 2 2">
              <a:extLst>
                <a:ext uri="{FF2B5EF4-FFF2-40B4-BE49-F238E27FC236}">
                  <a16:creationId xmlns:a16="http://schemas.microsoft.com/office/drawing/2014/main" id="{B6318ACF-D7D2-344B-9093-630DA1D6ED37}"/>
                </a:ext>
              </a:extLst>
            </p:cNvPr>
            <p:cNvCxnSpPr>
              <a:cxnSpLocks/>
              <a:stCxn id="18" idx="3"/>
              <a:endCxn id="26" idx="1"/>
            </p:cNvCxnSpPr>
            <p:nvPr/>
          </p:nvCxnSpPr>
          <p:spPr>
            <a:xfrm>
              <a:off x="2669843" y="3031505"/>
              <a:ext cx="18301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1A9F1748-B7BC-3C44-9F1B-8C2D8AE922C8}"/>
                </a:ext>
              </a:extLst>
            </p:cNvPr>
            <p:cNvSpPr txBox="1"/>
            <p:nvPr/>
          </p:nvSpPr>
          <p:spPr>
            <a:xfrm>
              <a:off x="137452" y="3239254"/>
              <a:ext cx="3426435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 err="1">
                  <a:latin typeface="Cambria" panose="02040503050406030204" pitchFamily="18" charset="0"/>
                </a:rPr>
                <a:t>Construal-level</a:t>
              </a:r>
              <a:r>
                <a:rPr lang="it-IT" sz="1100" b="1" dirty="0">
                  <a:latin typeface="Cambria" panose="02040503050406030204" pitchFamily="18" charset="0"/>
                </a:rPr>
                <a:t> </a:t>
              </a:r>
              <a:r>
                <a:rPr lang="it-IT" sz="1100" b="1" dirty="0" err="1">
                  <a:latin typeface="Cambria" panose="02040503050406030204" pitchFamily="18" charset="0"/>
                </a:rPr>
                <a:t>theory</a:t>
              </a:r>
              <a:r>
                <a:rPr lang="it-IT" sz="1100" b="1" dirty="0">
                  <a:latin typeface="Cambria" panose="02040503050406030204" pitchFamily="18" charset="0"/>
                </a:rPr>
                <a:t> [</a:t>
              </a:r>
              <a:r>
                <a:rPr lang="it-IT" sz="1100" b="1" dirty="0" err="1">
                  <a:latin typeface="Cambria" panose="02040503050406030204" pitchFamily="18" charset="0"/>
                </a:rPr>
                <a:t>Trope</a:t>
              </a:r>
              <a:r>
                <a:rPr lang="it-IT" sz="1100" b="1" dirty="0">
                  <a:latin typeface="Cambria" panose="02040503050406030204" pitchFamily="18" charset="0"/>
                </a:rPr>
                <a:t> e </a:t>
              </a:r>
              <a:r>
                <a:rPr lang="it-IT" sz="1100" b="1" dirty="0" err="1">
                  <a:latin typeface="Cambria" panose="02040503050406030204" pitchFamily="18" charset="0"/>
                </a:rPr>
                <a:t>Liberman</a:t>
              </a:r>
              <a:r>
                <a:rPr lang="it-IT" sz="1100" b="1" dirty="0">
                  <a:latin typeface="Cambria" panose="02040503050406030204" pitchFamily="18" charset="0"/>
                </a:rPr>
                <a:t>, 2010]</a:t>
              </a:r>
            </a:p>
          </p:txBody>
        </p:sp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33E07B6-ED9A-3B4D-AAAF-53A6C31C2B9A}"/>
              </a:ext>
            </a:extLst>
          </p:cNvPr>
          <p:cNvSpPr txBox="1"/>
          <p:nvPr/>
        </p:nvSpPr>
        <p:spPr>
          <a:xfrm>
            <a:off x="137452" y="3941768"/>
            <a:ext cx="8827036" cy="1077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Un fenomeno come il </a:t>
            </a:r>
            <a:r>
              <a:rPr lang="it-IT" sz="1600" b="1" dirty="0">
                <a:latin typeface="Cambria" panose="02040503050406030204" pitchFamily="18" charset="0"/>
              </a:rPr>
              <a:t>cambiamento climatico </a:t>
            </a:r>
            <a:r>
              <a:rPr lang="it-IT" sz="1600" dirty="0">
                <a:latin typeface="Cambria" panose="02040503050406030204" pitchFamily="18" charset="0"/>
              </a:rPr>
              <a:t>può essere percepito come LONTANO DAL SÉ  in termini </a:t>
            </a:r>
            <a:r>
              <a:rPr lang="it-IT" sz="1600" b="1" dirty="0">
                <a:latin typeface="Cambria" panose="02040503050406030204" pitchFamily="18" charset="0"/>
              </a:rPr>
              <a:t>temporali</a:t>
            </a:r>
            <a:r>
              <a:rPr lang="it-IT" sz="1600" dirty="0">
                <a:latin typeface="Cambria" panose="02040503050406030204" pitchFamily="18" charset="0"/>
              </a:rPr>
              <a:t> («riguarda altre generazioni»), </a:t>
            </a:r>
            <a:r>
              <a:rPr lang="it-IT" sz="1600" b="1" dirty="0">
                <a:latin typeface="Cambria" panose="02040503050406030204" pitchFamily="18" charset="0"/>
              </a:rPr>
              <a:t>spaziali</a:t>
            </a:r>
            <a:r>
              <a:rPr lang="it-IT" sz="1600" dirty="0">
                <a:latin typeface="Cambria" panose="02040503050406030204" pitchFamily="18" charset="0"/>
              </a:rPr>
              <a:t> («riguarda altri paesi»), </a:t>
            </a:r>
            <a:r>
              <a:rPr lang="it-IT" sz="1600" b="1" dirty="0">
                <a:latin typeface="Cambria" panose="02040503050406030204" pitchFamily="18" charset="0"/>
              </a:rPr>
              <a:t>sociali</a:t>
            </a:r>
            <a:r>
              <a:rPr lang="it-IT" sz="1600" dirty="0">
                <a:latin typeface="Cambria" panose="02040503050406030204" pitchFamily="18" charset="0"/>
              </a:rPr>
              <a:t> («riguarda gente molto diversa da me») o </a:t>
            </a:r>
            <a:r>
              <a:rPr lang="it-IT" sz="1600" b="1" dirty="0">
                <a:latin typeface="Cambria" panose="02040503050406030204" pitchFamily="18" charset="0"/>
              </a:rPr>
              <a:t>ipotetici</a:t>
            </a:r>
            <a:r>
              <a:rPr lang="it-IT" sz="1600" dirty="0">
                <a:latin typeface="Cambria" panose="02040503050406030204" pitchFamily="18" charset="0"/>
              </a:rPr>
              <a:t> («non è ancora stato dimostrato che il fenomeno sia in </a:t>
            </a:r>
            <a:r>
              <a:rPr lang="it-IT" sz="1600">
                <a:latin typeface="Cambria" panose="02040503050406030204" pitchFamily="18" charset="0"/>
              </a:rPr>
              <a:t>atto»).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23FB61-F71C-F149-9297-74B2FFEE550A}"/>
              </a:ext>
            </a:extLst>
          </p:cNvPr>
          <p:cNvSpPr txBox="1"/>
          <p:nvPr/>
        </p:nvSpPr>
        <p:spPr>
          <a:xfrm>
            <a:off x="2321169" y="5509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Processi di interazione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60111CE-71DA-FE48-B94B-5630ADE5C89E}"/>
              </a:ext>
            </a:extLst>
          </p:cNvPr>
          <p:cNvSpPr txBox="1"/>
          <p:nvPr/>
        </p:nvSpPr>
        <p:spPr>
          <a:xfrm>
            <a:off x="137452" y="1707705"/>
            <a:ext cx="8549348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guida </a:t>
            </a:r>
            <a:r>
              <a:rPr lang="it-IT" sz="1600" b="1" dirty="0">
                <a:latin typeface="Cambria" panose="02040503050406030204" pitchFamily="18" charset="0"/>
              </a:rPr>
              <a:t>all’esplorazione di un ambiente </a:t>
            </a:r>
            <a:r>
              <a:rPr lang="it-IT" sz="1600" dirty="0">
                <a:latin typeface="Cambria" panose="02040503050406030204" pitchFamily="18" charset="0"/>
              </a:rPr>
              <a:t>e la </a:t>
            </a:r>
            <a:r>
              <a:rPr lang="it-IT" sz="1600" b="1" dirty="0">
                <a:latin typeface="Cambria" panose="02040503050406030204" pitchFamily="18" charset="0"/>
              </a:rPr>
              <a:t>selezione di quali informazioni raccogliere </a:t>
            </a:r>
            <a:r>
              <a:rPr lang="it-IT" sz="1600" dirty="0">
                <a:latin typeface="Cambria" panose="02040503050406030204" pitchFamily="18" charset="0"/>
              </a:rPr>
              <a:t>avviene attraverso l’attivazione di </a:t>
            </a:r>
            <a:r>
              <a:rPr lang="it-IT" sz="1600" b="1" dirty="0">
                <a:solidFill>
                  <a:schemeClr val="accent2"/>
                </a:solidFill>
                <a:latin typeface="Cambria" panose="02040503050406030204" pitchFamily="18" charset="0"/>
              </a:rPr>
              <a:t>SCHEMI</a:t>
            </a:r>
            <a:r>
              <a:rPr lang="it-IT" sz="1600" dirty="0">
                <a:latin typeface="Cambria" panose="02040503050406030204" pitchFamily="18" charset="0"/>
              </a:rPr>
              <a:t> preesistenti nella nostra mente [</a:t>
            </a:r>
            <a:r>
              <a:rPr lang="it-IT" sz="1600" dirty="0" err="1">
                <a:latin typeface="Cambria" panose="02040503050406030204" pitchFamily="18" charset="0"/>
              </a:rPr>
              <a:t>Neisser</a:t>
            </a:r>
            <a:r>
              <a:rPr lang="it-IT" sz="1600" dirty="0">
                <a:latin typeface="Cambria" panose="02040503050406030204" pitchFamily="18" charset="0"/>
              </a:rPr>
              <a:t>, 1976].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151F06-E1BF-014F-9CD1-817D4438BEB1}"/>
              </a:ext>
            </a:extLst>
          </p:cNvPr>
          <p:cNvSpPr txBox="1"/>
          <p:nvPr/>
        </p:nvSpPr>
        <p:spPr>
          <a:xfrm>
            <a:off x="137452" y="2420888"/>
            <a:ext cx="8549348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Gli schemi </a:t>
            </a:r>
            <a:r>
              <a:rPr lang="it-IT" sz="1600" b="1" dirty="0">
                <a:latin typeface="Cambria" panose="02040503050406030204" pitchFamily="18" charset="0"/>
              </a:rPr>
              <a:t>si modificano sulla base delle informazioni raccolte </a:t>
            </a:r>
            <a:r>
              <a:rPr lang="it-IT" sz="1600" dirty="0">
                <a:latin typeface="Cambria" panose="02040503050406030204" pitchFamily="18" charset="0"/>
              </a:rPr>
              <a:t>in un </a:t>
            </a:r>
            <a:r>
              <a:rPr lang="it-IT" sz="1600" b="1" dirty="0">
                <a:latin typeface="Cambria" panose="02040503050406030204" pitchFamily="18" charset="0"/>
              </a:rPr>
              <a:t>PROCESSO DINAMICO </a:t>
            </a:r>
            <a:r>
              <a:rPr lang="it-IT" sz="1600" dirty="0">
                <a:latin typeface="Cambria" panose="02040503050406030204" pitchFamily="18" charset="0"/>
              </a:rPr>
              <a:t>in cui tali schemi sono al contempo origine e conseguenza delle nostre conoscenze.</a:t>
            </a:r>
            <a:endParaRPr lang="it-IT" sz="160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4745E593-73CA-3F4E-A8BB-44580368F19E}"/>
              </a:ext>
            </a:extLst>
          </p:cNvPr>
          <p:cNvGrpSpPr/>
          <p:nvPr/>
        </p:nvGrpSpPr>
        <p:grpSpPr>
          <a:xfrm>
            <a:off x="2137031" y="3099264"/>
            <a:ext cx="5017133" cy="2762149"/>
            <a:chOff x="2137031" y="3099264"/>
            <a:chExt cx="5017133" cy="2762149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B6CA8FAC-2764-384C-9524-D906450F5A88}"/>
                </a:ext>
              </a:extLst>
            </p:cNvPr>
            <p:cNvSpPr/>
            <p:nvPr/>
          </p:nvSpPr>
          <p:spPr>
            <a:xfrm>
              <a:off x="3033593" y="4257010"/>
              <a:ext cx="1280321" cy="1280321"/>
            </a:xfrm>
            <a:prstGeom prst="ellipse">
              <a:avLst/>
            </a:prstGeom>
            <a:solidFill>
              <a:schemeClr val="accent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DDF05B29-2A95-8140-9574-3D96ADA66C7B}"/>
                </a:ext>
              </a:extLst>
            </p:cNvPr>
            <p:cNvSpPr/>
            <p:nvPr/>
          </p:nvSpPr>
          <p:spPr>
            <a:xfrm>
              <a:off x="4011759" y="4257010"/>
              <a:ext cx="1280321" cy="128032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78506CDF-2C03-D748-9E42-ED66BF435461}"/>
                </a:ext>
              </a:extLst>
            </p:cNvPr>
            <p:cNvSpPr txBox="1"/>
            <p:nvPr/>
          </p:nvSpPr>
          <p:spPr>
            <a:xfrm>
              <a:off x="4406296" y="3115361"/>
              <a:ext cx="2017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Componente cognitiva</a:t>
              </a:r>
            </a:p>
          </p:txBody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498B8461-41DB-E747-88BB-963A968DA978}"/>
                </a:ext>
              </a:extLst>
            </p:cNvPr>
            <p:cNvSpPr/>
            <p:nvPr/>
          </p:nvSpPr>
          <p:spPr>
            <a:xfrm>
              <a:off x="3033593" y="3429000"/>
              <a:ext cx="1280321" cy="128032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A78552CA-967A-4544-B436-12FC625D2350}"/>
                </a:ext>
              </a:extLst>
            </p:cNvPr>
            <p:cNvSpPr/>
            <p:nvPr/>
          </p:nvSpPr>
          <p:spPr>
            <a:xfrm>
              <a:off x="4011759" y="3429000"/>
              <a:ext cx="1280321" cy="128032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B975234D-0C4C-6349-8508-A5E9415947B8}"/>
                </a:ext>
              </a:extLst>
            </p:cNvPr>
            <p:cNvSpPr txBox="1"/>
            <p:nvPr/>
          </p:nvSpPr>
          <p:spPr>
            <a:xfrm>
              <a:off x="2137031" y="3099264"/>
              <a:ext cx="1930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Componente emotiva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DEDC4DFC-34E8-EC41-BAB7-C1EA4072AB54}"/>
                </a:ext>
              </a:extLst>
            </p:cNvPr>
            <p:cNvSpPr txBox="1"/>
            <p:nvPr/>
          </p:nvSpPr>
          <p:spPr>
            <a:xfrm>
              <a:off x="2137031" y="5553636"/>
              <a:ext cx="2085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Componente valutativa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A8E5CC35-7FDB-7F4D-9990-61D736159EF8}"/>
                </a:ext>
              </a:extLst>
            </p:cNvPr>
            <p:cNvSpPr txBox="1"/>
            <p:nvPr/>
          </p:nvSpPr>
          <p:spPr>
            <a:xfrm>
              <a:off x="4406296" y="5553636"/>
              <a:ext cx="27478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Componente comportamentale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67A98DFA-5D7B-E943-9E85-7078301761C0}"/>
              </a:ext>
            </a:extLst>
          </p:cNvPr>
          <p:cNvGrpSpPr/>
          <p:nvPr/>
        </p:nvGrpSpPr>
        <p:grpSpPr>
          <a:xfrm>
            <a:off x="758044" y="3450960"/>
            <a:ext cx="6835824" cy="1865185"/>
            <a:chOff x="758044" y="3450960"/>
            <a:chExt cx="6835824" cy="1865185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6F0367FF-D144-7A44-80EF-AA25CD0F75BA}"/>
                </a:ext>
              </a:extLst>
            </p:cNvPr>
            <p:cNvSpPr txBox="1"/>
            <p:nvPr/>
          </p:nvSpPr>
          <p:spPr>
            <a:xfrm>
              <a:off x="758044" y="3450960"/>
              <a:ext cx="2085764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Cosa suscita in me un dato ambiente?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0E5B7C75-D864-2345-993F-4C523D8D449B}"/>
                </a:ext>
              </a:extLst>
            </p:cNvPr>
            <p:cNvSpPr txBox="1"/>
            <p:nvPr/>
          </p:nvSpPr>
          <p:spPr>
            <a:xfrm>
              <a:off x="5508104" y="3470240"/>
              <a:ext cx="2085764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400" dirty="0">
                  <a:solidFill>
                    <a:prstClr val="black"/>
                  </a:solidFill>
                  <a:latin typeface="Cambria" panose="02040503050406030204" pitchFamily="18" charset="0"/>
                </a:rPr>
                <a:t>Cosa è? Come è? Dov’è un dato ambiente?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8BCC4A02-247D-9047-85EC-60EBCD75D0DF}"/>
                </a:ext>
              </a:extLst>
            </p:cNvPr>
            <p:cNvSpPr txBox="1"/>
            <p:nvPr/>
          </p:nvSpPr>
          <p:spPr>
            <a:xfrm>
              <a:off x="758044" y="4792925"/>
              <a:ext cx="2085764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Giudizi sulle altre componenti.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BE75F0FF-2A11-014A-8656-4DA86F4F77E6}"/>
                </a:ext>
              </a:extLst>
            </p:cNvPr>
            <p:cNvSpPr txBox="1"/>
            <p:nvPr/>
          </p:nvSpPr>
          <p:spPr>
            <a:xfrm>
              <a:off x="5508104" y="4792925"/>
              <a:ext cx="2085764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Cosa stiamo facendo lì?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6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Processi di interazione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60111CE-71DA-FE48-B94B-5630ADE5C89E}"/>
              </a:ext>
            </a:extLst>
          </p:cNvPr>
          <p:cNvSpPr txBox="1"/>
          <p:nvPr/>
        </p:nvSpPr>
        <p:spPr>
          <a:xfrm>
            <a:off x="137452" y="1707705"/>
            <a:ext cx="882703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Gli elementi presenti in un dato ambiente possono </a:t>
            </a:r>
            <a:r>
              <a:rPr lang="it-IT" sz="1600" b="1" dirty="0">
                <a:latin typeface="Cambria" panose="02040503050406030204" pitchFamily="18" charset="0"/>
              </a:rPr>
              <a:t>attivare uno schema relativo a quell’ambiente di diversi tipi: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0FC6C44-19D5-D044-8039-7E11E72C59FA}"/>
              </a:ext>
            </a:extLst>
          </p:cNvPr>
          <p:cNvGrpSpPr/>
          <p:nvPr/>
        </p:nvGrpSpPr>
        <p:grpSpPr>
          <a:xfrm>
            <a:off x="827584" y="2420888"/>
            <a:ext cx="8136904" cy="3002850"/>
            <a:chOff x="827584" y="2420888"/>
            <a:chExt cx="7859216" cy="3002850"/>
          </a:xfrm>
        </p:grpSpPr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12A0078-F9DC-F14B-8C8A-E7D9E1769883}"/>
                </a:ext>
              </a:extLst>
            </p:cNvPr>
            <p:cNvSpPr txBox="1"/>
            <p:nvPr/>
          </p:nvSpPr>
          <p:spPr>
            <a:xfrm>
              <a:off x="827584" y="2420888"/>
              <a:ext cx="7859216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ATTESI </a:t>
              </a:r>
              <a:r>
                <a:rPr lang="it-IT" sz="1600" dirty="0">
                  <a:latin typeface="Cambria" panose="02040503050406030204" pitchFamily="18" charset="0"/>
                </a:rPr>
                <a:t>IN BASE ALLO SCHEMA  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111C3F0D-DA3D-4F4C-ACB9-2F6249FA8D7E}"/>
                </a:ext>
              </a:extLst>
            </p:cNvPr>
            <p:cNvSpPr txBox="1"/>
            <p:nvPr/>
          </p:nvSpPr>
          <p:spPr>
            <a:xfrm>
              <a:off x="827584" y="3264531"/>
              <a:ext cx="7859216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COMPATIBILI </a:t>
              </a:r>
              <a:r>
                <a:rPr lang="it-IT" sz="1600" dirty="0">
                  <a:latin typeface="Cambria" panose="02040503050406030204" pitchFamily="18" charset="0"/>
                </a:rPr>
                <a:t>CON LO SCHEMA 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48C55DD5-9167-9D49-8523-E8D4BA042A94}"/>
                </a:ext>
              </a:extLst>
            </p:cNvPr>
            <p:cNvSpPr txBox="1"/>
            <p:nvPr/>
          </p:nvSpPr>
          <p:spPr>
            <a:xfrm>
              <a:off x="827584" y="4294493"/>
              <a:ext cx="7859216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IRRILEVANTI </a:t>
              </a:r>
              <a:r>
                <a:rPr lang="it-IT" sz="1600" dirty="0">
                  <a:latin typeface="Cambria" panose="02040503050406030204" pitchFamily="18" charset="0"/>
                </a:rPr>
                <a:t>RISPETTO ALLO SCHEMA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190B212D-B43B-924B-9398-9876CD1BF449}"/>
                </a:ext>
              </a:extLst>
            </p:cNvPr>
            <p:cNvSpPr txBox="1"/>
            <p:nvPr/>
          </p:nvSpPr>
          <p:spPr>
            <a:xfrm>
              <a:off x="827584" y="5085184"/>
              <a:ext cx="7859216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OPPOSTI </a:t>
              </a:r>
              <a:r>
                <a:rPr lang="it-IT" sz="1600" dirty="0">
                  <a:latin typeface="Cambria" panose="02040503050406030204" pitchFamily="18" charset="0"/>
                </a:rPr>
                <a:t>ALLO SCHEMA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7CA16D31-C61F-7248-B870-FFC77B2E4EB9}"/>
              </a:ext>
            </a:extLst>
          </p:cNvPr>
          <p:cNvGrpSpPr/>
          <p:nvPr/>
        </p:nvGrpSpPr>
        <p:grpSpPr>
          <a:xfrm>
            <a:off x="2915816" y="2783250"/>
            <a:ext cx="5770984" cy="2970459"/>
            <a:chOff x="2915816" y="2783250"/>
            <a:chExt cx="5770984" cy="2970459"/>
          </a:xfrm>
        </p:grpSpPr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FB9823D5-8C6B-E447-A9D8-6827F2E4BF0B}"/>
                </a:ext>
              </a:extLst>
            </p:cNvPr>
            <p:cNvSpPr txBox="1"/>
            <p:nvPr/>
          </p:nvSpPr>
          <p:spPr>
            <a:xfrm>
              <a:off x="2915816" y="2783250"/>
              <a:ext cx="57709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SEDIE e BANCHI in un’aula universitaria.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623B447D-DA11-9646-AD4C-4C7AD4069D90}"/>
                </a:ext>
              </a:extLst>
            </p:cNvPr>
            <p:cNvSpPr txBox="1"/>
            <p:nvPr/>
          </p:nvSpPr>
          <p:spPr>
            <a:xfrm>
              <a:off x="2915816" y="3630087"/>
              <a:ext cx="57709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LAVAGNA INTERATTIVA MULTIMEDIALE in un’aula universitaria.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0FC43642-F5E0-E540-A397-30F754E3AE6A}"/>
                </a:ext>
              </a:extLst>
            </p:cNvPr>
            <p:cNvSpPr txBox="1"/>
            <p:nvPr/>
          </p:nvSpPr>
          <p:spPr>
            <a:xfrm>
              <a:off x="2915816" y="4633391"/>
              <a:ext cx="57709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PARETI DI COLORE GIALLO in un’aula universitaria.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63498F42-CE86-4E45-9884-B99001C5D866}"/>
                </a:ext>
              </a:extLst>
            </p:cNvPr>
            <p:cNvSpPr txBox="1"/>
            <p:nvPr/>
          </p:nvSpPr>
          <p:spPr>
            <a:xfrm>
              <a:off x="2915816" y="5445932"/>
              <a:ext cx="57709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TAVOLO APPARECCHIATO in un’aula universitaria.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4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Orientamento negli ambienti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A8801F7-F0F8-314B-AA38-B6F58B20A0B3}"/>
              </a:ext>
            </a:extLst>
          </p:cNvPr>
          <p:cNvSpPr txBox="1"/>
          <p:nvPr/>
        </p:nvSpPr>
        <p:spPr>
          <a:xfrm>
            <a:off x="137452" y="1707705"/>
            <a:ext cx="8899044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MAPPA COGNITIVA</a:t>
            </a:r>
            <a:r>
              <a:rPr lang="it-IT" sz="1600" dirty="0">
                <a:latin typeface="Cambria" panose="02040503050406030204" pitchFamily="18" charset="0"/>
              </a:rPr>
              <a:t>: </a:t>
            </a:r>
            <a:r>
              <a:rPr lang="it-IT" sz="1600" b="1" dirty="0">
                <a:latin typeface="Cambria" panose="02040503050406030204" pitchFamily="18" charset="0"/>
              </a:rPr>
              <a:t>rappresentazione in memoria </a:t>
            </a:r>
            <a:r>
              <a:rPr lang="it-IT" sz="1600" dirty="0">
                <a:latin typeface="Cambria" panose="02040503050406030204" pitchFamily="18" charset="0"/>
              </a:rPr>
              <a:t>delle </a:t>
            </a:r>
            <a:r>
              <a:rPr lang="it-IT" sz="1600" b="1" dirty="0">
                <a:latin typeface="Cambria" panose="02040503050406030204" pitchFamily="18" charset="0"/>
              </a:rPr>
              <a:t>informazioni spaziali </a:t>
            </a:r>
            <a:r>
              <a:rPr lang="it-IT" sz="1600" dirty="0">
                <a:latin typeface="Cambria" panose="02040503050406030204" pitchFamily="18" charset="0"/>
              </a:rPr>
              <a:t>relative a un dato luogo.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4CF6B35C-93BE-1543-8FDE-7264094E1D14}"/>
              </a:ext>
            </a:extLst>
          </p:cNvPr>
          <p:cNvGrpSpPr/>
          <p:nvPr/>
        </p:nvGrpSpPr>
        <p:grpSpPr>
          <a:xfrm>
            <a:off x="149429" y="2551315"/>
            <a:ext cx="7662930" cy="338554"/>
            <a:chOff x="149429" y="2551315"/>
            <a:chExt cx="7662930" cy="338554"/>
          </a:xfrm>
        </p:grpSpPr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53C949BB-7665-B542-8627-2A8DD0164755}"/>
                </a:ext>
              </a:extLst>
            </p:cNvPr>
            <p:cNvGrpSpPr/>
            <p:nvPr/>
          </p:nvGrpSpPr>
          <p:grpSpPr>
            <a:xfrm>
              <a:off x="149429" y="2551315"/>
              <a:ext cx="7662930" cy="338554"/>
              <a:chOff x="149429" y="2551315"/>
              <a:chExt cx="7662930" cy="338554"/>
            </a:xfrm>
          </p:grpSpPr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B195689-7D32-914C-B5F1-2DCB379BA33F}"/>
                  </a:ext>
                </a:extLst>
              </p:cNvPr>
              <p:cNvSpPr txBox="1"/>
              <p:nvPr/>
            </p:nvSpPr>
            <p:spPr>
              <a:xfrm>
                <a:off x="149429" y="2551315"/>
                <a:ext cx="1423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>
                    <a:latin typeface="Cambria" panose="02040503050406030204" pitchFamily="18" charset="0"/>
                  </a:rPr>
                  <a:t>Lynch [1960]</a:t>
                </a: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07BE535F-AC29-454D-BA25-0ED0510F8B2E}"/>
                  </a:ext>
                </a:extLst>
              </p:cNvPr>
              <p:cNvSpPr txBox="1"/>
              <p:nvPr/>
            </p:nvSpPr>
            <p:spPr>
              <a:xfrm>
                <a:off x="3224136" y="2551315"/>
                <a:ext cx="4588223" cy="33855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latin typeface="Cambria" panose="02040503050406030204" pitchFamily="18" charset="0"/>
                  </a:rPr>
                  <a:t>Importanza della </a:t>
                </a:r>
                <a:r>
                  <a:rPr lang="it-IT" sz="1600" b="1" dirty="0">
                    <a:latin typeface="Cambria" panose="02040503050406030204" pitchFamily="18" charset="0"/>
                  </a:rPr>
                  <a:t>LEGGIBILITÀ dell’ambiente</a:t>
                </a:r>
              </a:p>
            </p:txBody>
          </p:sp>
        </p:grp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80802A06-614B-494D-B361-F1576B4C9F48}"/>
                </a:ext>
              </a:extLst>
            </p:cNvPr>
            <p:cNvCxnSpPr>
              <a:cxnSpLocks/>
              <a:stCxn id="2" idx="3"/>
              <a:endCxn id="17" idx="1"/>
            </p:cNvCxnSpPr>
            <p:nvPr/>
          </p:nvCxnSpPr>
          <p:spPr>
            <a:xfrm>
              <a:off x="1572511" y="2720592"/>
              <a:ext cx="16516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6836C9C-741A-D64D-ABA4-9E505CD7DBDA}"/>
              </a:ext>
            </a:extLst>
          </p:cNvPr>
          <p:cNvSpPr txBox="1"/>
          <p:nvPr/>
        </p:nvSpPr>
        <p:spPr>
          <a:xfrm>
            <a:off x="101159" y="3873023"/>
            <a:ext cx="152215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I percorsi che possono essere seguiti durante lo svolgimento di attività spaziali (ad esempio, strade).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CDE4BD7-3F61-EC43-8D30-069F72B1583D}"/>
              </a:ext>
            </a:extLst>
          </p:cNvPr>
          <p:cNvSpPr txBox="1"/>
          <p:nvPr/>
        </p:nvSpPr>
        <p:spPr>
          <a:xfrm>
            <a:off x="1737059" y="3873022"/>
            <a:ext cx="168281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I margini che separano uno spazio da un altro (ad esempio, siepi e muri).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68F35FBC-D6AF-4241-9151-3B16110E0555}"/>
              </a:ext>
            </a:extLst>
          </p:cNvPr>
          <p:cNvSpPr txBox="1"/>
          <p:nvPr/>
        </p:nvSpPr>
        <p:spPr>
          <a:xfrm>
            <a:off x="3566686" y="3873022"/>
            <a:ext cx="185349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Aree delimitate da margini e contraddistinte da qualche caratteristica, come piazze e parchi.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81D5C89-641C-234E-9A01-5C32A931082B}"/>
              </a:ext>
            </a:extLst>
          </p:cNvPr>
          <p:cNvSpPr txBox="1"/>
          <p:nvPr/>
        </p:nvSpPr>
        <p:spPr>
          <a:xfrm>
            <a:off x="5586457" y="3873021"/>
            <a:ext cx="150582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Punti essenziali per il comportamento spaziale, come i punti di svolta.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37C3B041-35C5-474B-BDAD-4B3366531737}"/>
              </a:ext>
            </a:extLst>
          </p:cNvPr>
          <p:cNvSpPr txBox="1"/>
          <p:nvPr/>
        </p:nvSpPr>
        <p:spPr>
          <a:xfrm>
            <a:off x="7219615" y="3873021"/>
            <a:ext cx="188888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Elementi fisici facilmente identificabili (ad esempio, monumenti).</a:t>
            </a:r>
            <a:endParaRPr lang="it-IT" sz="1400" dirty="0">
              <a:latin typeface="Cambria" panose="02040503050406030204" pitchFamily="18" charset="0"/>
            </a:endParaRPr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7A22DFD1-19A9-864C-8E8A-7C8B406CDB01}"/>
              </a:ext>
            </a:extLst>
          </p:cNvPr>
          <p:cNvGrpSpPr/>
          <p:nvPr/>
        </p:nvGrpSpPr>
        <p:grpSpPr>
          <a:xfrm>
            <a:off x="107504" y="2889869"/>
            <a:ext cx="9001000" cy="2843390"/>
            <a:chOff x="-950774" y="2889869"/>
            <a:chExt cx="9001000" cy="2843390"/>
          </a:xfrm>
        </p:grpSpPr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28442BB1-EA3B-014C-B632-23423517ACEC}"/>
                </a:ext>
              </a:extLst>
            </p:cNvPr>
            <p:cNvCxnSpPr/>
            <p:nvPr/>
          </p:nvCxnSpPr>
          <p:spPr>
            <a:xfrm>
              <a:off x="633402" y="3428997"/>
              <a:ext cx="0" cy="2304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>
              <a:extLst>
                <a:ext uri="{FF2B5EF4-FFF2-40B4-BE49-F238E27FC236}">
                  <a16:creationId xmlns:a16="http://schemas.microsoft.com/office/drawing/2014/main" id="{FC152DB6-0D6C-8240-82F1-33169C9F838C}"/>
                </a:ext>
              </a:extLst>
            </p:cNvPr>
            <p:cNvCxnSpPr/>
            <p:nvPr/>
          </p:nvCxnSpPr>
          <p:spPr>
            <a:xfrm>
              <a:off x="2433602" y="3429000"/>
              <a:ext cx="0" cy="2304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>
              <a:extLst>
                <a:ext uri="{FF2B5EF4-FFF2-40B4-BE49-F238E27FC236}">
                  <a16:creationId xmlns:a16="http://schemas.microsoft.com/office/drawing/2014/main" id="{00000EA6-72A8-8647-87DF-49C757F8ACC5}"/>
                </a:ext>
              </a:extLst>
            </p:cNvPr>
            <p:cNvCxnSpPr/>
            <p:nvPr/>
          </p:nvCxnSpPr>
          <p:spPr>
            <a:xfrm>
              <a:off x="4449826" y="3428997"/>
              <a:ext cx="0" cy="2304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>
              <a:extLst>
                <a:ext uri="{FF2B5EF4-FFF2-40B4-BE49-F238E27FC236}">
                  <a16:creationId xmlns:a16="http://schemas.microsoft.com/office/drawing/2014/main" id="{2929BC2B-1374-CA47-9A69-9944796EA629}"/>
                </a:ext>
              </a:extLst>
            </p:cNvPr>
            <p:cNvCxnSpPr/>
            <p:nvPr/>
          </p:nvCxnSpPr>
          <p:spPr>
            <a:xfrm>
              <a:off x="6106010" y="3413388"/>
              <a:ext cx="0" cy="2304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uppo 49">
              <a:extLst>
                <a:ext uri="{FF2B5EF4-FFF2-40B4-BE49-F238E27FC236}">
                  <a16:creationId xmlns:a16="http://schemas.microsoft.com/office/drawing/2014/main" id="{6AAF5361-7BDD-424A-9E3A-DD4D245DBECF}"/>
                </a:ext>
              </a:extLst>
            </p:cNvPr>
            <p:cNvGrpSpPr/>
            <p:nvPr/>
          </p:nvGrpSpPr>
          <p:grpSpPr>
            <a:xfrm>
              <a:off x="-950774" y="2889869"/>
              <a:ext cx="9001000" cy="846909"/>
              <a:chOff x="-950774" y="2889869"/>
              <a:chExt cx="9001000" cy="846909"/>
            </a:xfrm>
          </p:grpSpPr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5296777D-74D8-AC4E-B875-DFEFD1342F71}"/>
                  </a:ext>
                </a:extLst>
              </p:cNvPr>
              <p:cNvSpPr txBox="1"/>
              <p:nvPr/>
            </p:nvSpPr>
            <p:spPr>
              <a:xfrm>
                <a:off x="-950774" y="3429001"/>
                <a:ext cx="1538798" cy="3077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PATHS</a:t>
                </a:r>
                <a:endParaRPr lang="it-IT" sz="16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81A850BD-A1D8-F548-8A42-0C4A77BA52C8}"/>
                  </a:ext>
                </a:extLst>
              </p:cNvPr>
              <p:cNvSpPr txBox="1"/>
              <p:nvPr/>
            </p:nvSpPr>
            <p:spPr>
              <a:xfrm>
                <a:off x="705409" y="3428997"/>
                <a:ext cx="1656181" cy="3077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EDGES</a:t>
                </a:r>
                <a:endParaRPr lang="it-IT" sz="16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EBCF7608-C792-2546-9BCD-73DD15E0415B}"/>
                  </a:ext>
                </a:extLst>
              </p:cNvPr>
              <p:cNvSpPr txBox="1"/>
              <p:nvPr/>
            </p:nvSpPr>
            <p:spPr>
              <a:xfrm>
                <a:off x="2505610" y="3428997"/>
                <a:ext cx="1778352" cy="3077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DISTRICTS</a:t>
                </a:r>
                <a:endParaRPr lang="it-IT" sz="16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72C809D5-9C19-F54F-9862-A8602A85006F}"/>
                  </a:ext>
                </a:extLst>
              </p:cNvPr>
              <p:cNvSpPr txBox="1"/>
              <p:nvPr/>
            </p:nvSpPr>
            <p:spPr>
              <a:xfrm>
                <a:off x="6200281" y="3428997"/>
                <a:ext cx="1849945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LANDMARKS</a:t>
                </a:r>
                <a:endParaRPr lang="it-IT" sz="16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02FE8D34-E5D6-8A4A-B41C-F27DF90F0DC5}"/>
                  </a:ext>
                </a:extLst>
              </p:cNvPr>
              <p:cNvSpPr txBox="1"/>
              <p:nvPr/>
            </p:nvSpPr>
            <p:spPr>
              <a:xfrm>
                <a:off x="4528179" y="3428997"/>
                <a:ext cx="1505823" cy="3077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NODES</a:t>
                </a:r>
                <a:endParaRPr lang="it-IT" sz="1600" b="1" dirty="0">
                  <a:latin typeface="Cambria" panose="02040503050406030204" pitchFamily="18" charset="0"/>
                </a:endParaRPr>
              </a:p>
            </p:txBody>
          </p:sp>
          <p:cxnSp>
            <p:nvCxnSpPr>
              <p:cNvPr id="14" name="Connettore 4 13">
                <a:extLst>
                  <a:ext uri="{FF2B5EF4-FFF2-40B4-BE49-F238E27FC236}">
                    <a16:creationId xmlns:a16="http://schemas.microsoft.com/office/drawing/2014/main" id="{6A919533-AF32-B647-8552-6DCEABC01A4A}"/>
                  </a:ext>
                </a:extLst>
              </p:cNvPr>
              <p:cNvCxnSpPr>
                <a:cxnSpLocks/>
                <a:stCxn id="17" idx="2"/>
                <a:endCxn id="21" idx="0"/>
              </p:cNvCxnSpPr>
              <p:nvPr/>
            </p:nvCxnSpPr>
            <p:spPr>
              <a:xfrm rot="5400000">
                <a:off x="1869732" y="838763"/>
                <a:ext cx="539132" cy="4641345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4 17">
                <a:extLst>
                  <a:ext uri="{FF2B5EF4-FFF2-40B4-BE49-F238E27FC236}">
                    <a16:creationId xmlns:a16="http://schemas.microsoft.com/office/drawing/2014/main" id="{ADA6BEDC-516E-AF42-9E4E-B7747A8D9307}"/>
                  </a:ext>
                </a:extLst>
              </p:cNvPr>
              <p:cNvCxnSpPr>
                <a:cxnSpLocks/>
                <a:stCxn id="17" idx="2"/>
                <a:endCxn id="22" idx="0"/>
              </p:cNvCxnSpPr>
              <p:nvPr/>
            </p:nvCxnSpPr>
            <p:spPr>
              <a:xfrm rot="5400000">
                <a:off x="2727171" y="1696198"/>
                <a:ext cx="539128" cy="292647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4 19">
                <a:extLst>
                  <a:ext uri="{FF2B5EF4-FFF2-40B4-BE49-F238E27FC236}">
                    <a16:creationId xmlns:a16="http://schemas.microsoft.com/office/drawing/2014/main" id="{69166696-B825-1D46-B442-E213AE2B6378}"/>
                  </a:ext>
                </a:extLst>
              </p:cNvPr>
              <p:cNvCxnSpPr>
                <a:cxnSpLocks/>
                <a:stCxn id="17" idx="2"/>
                <a:endCxn id="23" idx="0"/>
              </p:cNvCxnSpPr>
              <p:nvPr/>
            </p:nvCxnSpPr>
            <p:spPr>
              <a:xfrm rot="5400000">
                <a:off x="3657814" y="2626841"/>
                <a:ext cx="539128" cy="106518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4 26">
                <a:extLst>
                  <a:ext uri="{FF2B5EF4-FFF2-40B4-BE49-F238E27FC236}">
                    <a16:creationId xmlns:a16="http://schemas.microsoft.com/office/drawing/2014/main" id="{75996783-A9BC-6E48-828D-F5DF2C1B0492}"/>
                  </a:ext>
                </a:extLst>
              </p:cNvPr>
              <p:cNvCxnSpPr>
                <a:cxnSpLocks/>
                <a:stCxn id="17" idx="2"/>
                <a:endCxn id="25" idx="0"/>
              </p:cNvCxnSpPr>
              <p:nvPr/>
            </p:nvCxnSpPr>
            <p:spPr>
              <a:xfrm rot="16200000" flipH="1">
                <a:off x="4600966" y="2748872"/>
                <a:ext cx="539128" cy="821121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4 46">
                <a:extLst>
                  <a:ext uri="{FF2B5EF4-FFF2-40B4-BE49-F238E27FC236}">
                    <a16:creationId xmlns:a16="http://schemas.microsoft.com/office/drawing/2014/main" id="{6D34214E-CE49-8F47-966F-970FD54B8105}"/>
                  </a:ext>
                </a:extLst>
              </p:cNvPr>
              <p:cNvCxnSpPr>
                <a:cxnSpLocks/>
                <a:stCxn id="17" idx="2"/>
                <a:endCxn id="24" idx="0"/>
              </p:cNvCxnSpPr>
              <p:nvPr/>
            </p:nvCxnSpPr>
            <p:spPr>
              <a:xfrm rot="16200000" flipH="1">
                <a:off x="5523048" y="1826791"/>
                <a:ext cx="539128" cy="266528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357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Orientamento negli ambienti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A8801F7-F0F8-314B-AA38-B6F58B20A0B3}"/>
              </a:ext>
            </a:extLst>
          </p:cNvPr>
          <p:cNvSpPr txBox="1"/>
          <p:nvPr/>
        </p:nvSpPr>
        <p:spPr>
          <a:xfrm>
            <a:off x="137452" y="1556792"/>
            <a:ext cx="8845722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WAYFINDING</a:t>
            </a:r>
            <a:r>
              <a:rPr lang="it-IT" sz="1600" dirty="0">
                <a:latin typeface="Cambria" panose="02040503050406030204" pitchFamily="18" charset="0"/>
              </a:rPr>
              <a:t>: la capacità di </a:t>
            </a:r>
            <a:r>
              <a:rPr lang="it-IT" sz="1600" b="1" dirty="0">
                <a:latin typeface="Cambria" panose="02040503050406030204" pitchFamily="18" charset="0"/>
              </a:rPr>
              <a:t>orientarsi dinamicamente </a:t>
            </a:r>
            <a:r>
              <a:rPr lang="it-IT" sz="1600" dirty="0">
                <a:latin typeface="Cambria" panose="02040503050406030204" pitchFamily="18" charset="0"/>
              </a:rPr>
              <a:t>in un determinato spazio e </a:t>
            </a:r>
            <a:r>
              <a:rPr lang="it-IT" sz="1600" b="1" dirty="0">
                <a:latin typeface="Cambria" panose="02040503050406030204" pitchFamily="18" charset="0"/>
              </a:rPr>
              <a:t>scegliere la via migliore</a:t>
            </a:r>
            <a:r>
              <a:rPr lang="it-IT" sz="1600" dirty="0">
                <a:latin typeface="Cambria" panose="02040503050406030204" pitchFamily="18" charset="0"/>
              </a:rPr>
              <a:t> per raggiungere la propria destinazione.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D761F13-C3A7-F14B-8174-EE79407E088D}"/>
              </a:ext>
            </a:extLst>
          </p:cNvPr>
          <p:cNvGrpSpPr/>
          <p:nvPr/>
        </p:nvGrpSpPr>
        <p:grpSpPr>
          <a:xfrm>
            <a:off x="891138" y="2492896"/>
            <a:ext cx="7401955" cy="1190467"/>
            <a:chOff x="891138" y="2636912"/>
            <a:chExt cx="7401955" cy="1190467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8EFBD64F-6CE3-BF4B-81D3-3B412DBB2A58}"/>
                </a:ext>
              </a:extLst>
            </p:cNvPr>
            <p:cNvSpPr txBox="1"/>
            <p:nvPr/>
          </p:nvSpPr>
          <p:spPr>
            <a:xfrm>
              <a:off x="2007262" y="2636912"/>
              <a:ext cx="5129476" cy="338554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Due differenti prospettive di conoscenza ambientale</a:t>
              </a:r>
              <a:endParaRPr lang="it-IT" sz="1600" dirty="0">
                <a:latin typeface="Cambria" panose="02040503050406030204" pitchFamily="18" charset="0"/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7C29108A-B85D-C543-AF7F-513AC04E40D3}"/>
                </a:ext>
              </a:extLst>
            </p:cNvPr>
            <p:cNvSpPr txBox="1"/>
            <p:nvPr/>
          </p:nvSpPr>
          <p:spPr>
            <a:xfrm>
              <a:off x="891138" y="3488825"/>
              <a:ext cx="2272480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PROSPETTIVA ROUTE</a:t>
              </a:r>
              <a:endParaRPr lang="it-IT" sz="1600" dirty="0">
                <a:latin typeface="Cambria" panose="02040503050406030204" pitchFamily="18" charset="0"/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7BAF146F-01E1-1941-A73F-9A3F2F3D395F}"/>
                </a:ext>
              </a:extLst>
            </p:cNvPr>
            <p:cNvSpPr txBox="1"/>
            <p:nvPr/>
          </p:nvSpPr>
          <p:spPr>
            <a:xfrm>
              <a:off x="5980383" y="3488825"/>
              <a:ext cx="2312710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PROSPETTIVA SURVEY</a:t>
              </a:r>
              <a:endParaRPr lang="it-IT" sz="1600" dirty="0">
                <a:latin typeface="Cambria" panose="02040503050406030204" pitchFamily="18" charset="0"/>
              </a:endParaRPr>
            </a:p>
          </p:txBody>
        </p:sp>
        <p:cxnSp>
          <p:nvCxnSpPr>
            <p:cNvPr id="7" name="Connettore 4 6">
              <a:extLst>
                <a:ext uri="{FF2B5EF4-FFF2-40B4-BE49-F238E27FC236}">
                  <a16:creationId xmlns:a16="http://schemas.microsoft.com/office/drawing/2014/main" id="{D280CC42-FA38-FE4B-8EC1-DBF7989901FC}"/>
                </a:ext>
              </a:extLst>
            </p:cNvPr>
            <p:cNvCxnSpPr>
              <a:stCxn id="31" idx="2"/>
              <a:endCxn id="32" idx="0"/>
            </p:cNvCxnSpPr>
            <p:nvPr/>
          </p:nvCxnSpPr>
          <p:spPr>
            <a:xfrm rot="5400000">
              <a:off x="3043010" y="1959834"/>
              <a:ext cx="513359" cy="254462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4 8">
              <a:extLst>
                <a:ext uri="{FF2B5EF4-FFF2-40B4-BE49-F238E27FC236}">
                  <a16:creationId xmlns:a16="http://schemas.microsoft.com/office/drawing/2014/main" id="{30907605-7367-7443-BAF9-38C9ABEE2A13}"/>
                </a:ext>
              </a:extLst>
            </p:cNvPr>
            <p:cNvCxnSpPr>
              <a:stCxn id="31" idx="2"/>
              <a:endCxn id="33" idx="0"/>
            </p:cNvCxnSpPr>
            <p:nvPr/>
          </p:nvCxnSpPr>
          <p:spPr>
            <a:xfrm rot="16200000" flipH="1">
              <a:off x="5597690" y="1949776"/>
              <a:ext cx="513359" cy="256473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9CB76C87-8184-354D-8FF7-1C550F810296}"/>
              </a:ext>
            </a:extLst>
          </p:cNvPr>
          <p:cNvGrpSpPr/>
          <p:nvPr/>
        </p:nvGrpSpPr>
        <p:grpSpPr>
          <a:xfrm>
            <a:off x="137452" y="3772597"/>
            <a:ext cx="4434548" cy="2104675"/>
            <a:chOff x="137452" y="3772597"/>
            <a:chExt cx="4002499" cy="2104675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2DCEEBB-0144-CA4C-85C3-5CE2F37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414" y="4778911"/>
              <a:ext cx="1647542" cy="1098361"/>
            </a:xfrm>
            <a:prstGeom prst="rect">
              <a:avLst/>
            </a:prstGeom>
          </p:spPr>
        </p:pic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32C9A4E1-8BF7-814C-9837-74AE5AA0056B}"/>
                </a:ext>
              </a:extLst>
            </p:cNvPr>
            <p:cNvSpPr txBox="1"/>
            <p:nvPr/>
          </p:nvSpPr>
          <p:spPr>
            <a:xfrm>
              <a:off x="137452" y="3772597"/>
              <a:ext cx="4002499" cy="954107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L’individuo sperimenta una </a:t>
              </a:r>
              <a:r>
                <a:rPr lang="it-IT" sz="1400" b="1" dirty="0">
                  <a:latin typeface="Cambria" panose="02040503050406030204" pitchFamily="18" charset="0"/>
                </a:rPr>
                <a:t>visione interna</a:t>
              </a:r>
              <a:r>
                <a:rPr lang="it-IT" sz="1400" dirty="0">
                  <a:latin typeface="Cambria" panose="02040503050406030204" pitchFamily="18" charset="0"/>
                </a:rPr>
                <a:t>, i punti di riferimento sono legati alla sua esperienza corporea e i </a:t>
              </a:r>
              <a:r>
                <a:rPr lang="it-IT" sz="1400" dirty="0" err="1">
                  <a:latin typeface="Cambria" panose="02040503050406030204" pitchFamily="18" charset="0"/>
                </a:rPr>
                <a:t>landmarks</a:t>
              </a:r>
              <a:r>
                <a:rPr lang="it-IT" sz="1400" dirty="0">
                  <a:latin typeface="Cambria" panose="02040503050406030204" pitchFamily="18" charset="0"/>
                </a:rPr>
                <a:t> si presentano in </a:t>
              </a:r>
              <a:r>
                <a:rPr lang="it-IT" sz="1400" b="1" dirty="0">
                  <a:latin typeface="Cambria" panose="02040503050406030204" pitchFamily="18" charset="0"/>
                </a:rPr>
                <a:t>sequenza spaziale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4897613-3181-E94B-825D-222478F43575}"/>
              </a:ext>
            </a:extLst>
          </p:cNvPr>
          <p:cNvGrpSpPr/>
          <p:nvPr/>
        </p:nvGrpSpPr>
        <p:grpSpPr>
          <a:xfrm>
            <a:off x="4980675" y="3772597"/>
            <a:ext cx="4002499" cy="1919160"/>
            <a:chOff x="4980675" y="3772597"/>
            <a:chExt cx="4002499" cy="1919160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757B4838-2B1C-DF44-A4DD-57D83892D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9057" y="4593395"/>
              <a:ext cx="2014747" cy="1098362"/>
            </a:xfrm>
            <a:prstGeom prst="rect">
              <a:avLst/>
            </a:prstGeom>
          </p:spPr>
        </p:pic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266AD882-D573-144D-A61F-0D2528A8CB55}"/>
                </a:ext>
              </a:extLst>
            </p:cNvPr>
            <p:cNvSpPr txBox="1"/>
            <p:nvPr/>
          </p:nvSpPr>
          <p:spPr>
            <a:xfrm>
              <a:off x="4980675" y="3772597"/>
              <a:ext cx="4002499" cy="738664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L’individuo sperimenta una visione dall’alto in cui usa i punti cardinali per orientarsi e la visione dei </a:t>
              </a:r>
              <a:r>
                <a:rPr lang="it-IT" sz="1400" dirty="0" err="1">
                  <a:latin typeface="Cambria" panose="02040503050406030204" pitchFamily="18" charset="0"/>
                </a:rPr>
                <a:t>landmarks</a:t>
              </a:r>
              <a:r>
                <a:rPr lang="it-IT" sz="1400" dirty="0">
                  <a:latin typeface="Cambria" panose="02040503050406030204" pitchFamily="18" charset="0"/>
                </a:rPr>
                <a:t> è </a:t>
              </a:r>
              <a:r>
                <a:rPr lang="it-IT" sz="1400" b="1" dirty="0">
                  <a:latin typeface="Cambria" panose="02040503050406030204" pitchFamily="18" charset="0"/>
                </a:rPr>
                <a:t>gerarchica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8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Valutazione ambientale</a:t>
            </a:r>
          </a:p>
        </p:txBody>
      </p: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1073BEF3-59A0-6449-9FDF-76DC5799FE17}"/>
              </a:ext>
            </a:extLst>
          </p:cNvPr>
          <p:cNvGrpSpPr/>
          <p:nvPr/>
        </p:nvGrpSpPr>
        <p:grpSpPr>
          <a:xfrm>
            <a:off x="897823" y="1693023"/>
            <a:ext cx="6415596" cy="2168025"/>
            <a:chOff x="897823" y="1693023"/>
            <a:chExt cx="6415596" cy="2168025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6FBF5005-CAC7-BD40-A422-8D8ABBC2AC38}"/>
                </a:ext>
              </a:extLst>
            </p:cNvPr>
            <p:cNvSpPr txBox="1"/>
            <p:nvPr/>
          </p:nvSpPr>
          <p:spPr>
            <a:xfrm>
              <a:off x="5109595" y="1693023"/>
              <a:ext cx="2203824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VALUTAZIONE TECNICA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3" name="Connettore 1 2">
              <a:extLst>
                <a:ext uri="{FF2B5EF4-FFF2-40B4-BE49-F238E27FC236}">
                  <a16:creationId xmlns:a16="http://schemas.microsoft.com/office/drawing/2014/main" id="{68C270D4-4C36-3B4D-9222-EBF1049F7AAD}"/>
                </a:ext>
              </a:extLst>
            </p:cNvPr>
            <p:cNvCxnSpPr>
              <a:cxnSpLocks/>
            </p:cNvCxnSpPr>
            <p:nvPr/>
          </p:nvCxnSpPr>
          <p:spPr>
            <a:xfrm>
              <a:off x="4139952" y="1700808"/>
              <a:ext cx="0" cy="2160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F0361D08-CC8B-9F40-BB26-C459DF3FAFA7}"/>
                </a:ext>
              </a:extLst>
            </p:cNvPr>
            <p:cNvSpPr txBox="1"/>
            <p:nvPr/>
          </p:nvSpPr>
          <p:spPr>
            <a:xfrm>
              <a:off x="897823" y="1693024"/>
              <a:ext cx="2203824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VALUTAZIONE INGENUA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85" name="Gruppo 84">
            <a:extLst>
              <a:ext uri="{FF2B5EF4-FFF2-40B4-BE49-F238E27FC236}">
                <a16:creationId xmlns:a16="http://schemas.microsoft.com/office/drawing/2014/main" id="{B7340DAF-EB18-0943-829E-D6E639CE0416}"/>
              </a:ext>
            </a:extLst>
          </p:cNvPr>
          <p:cNvGrpSpPr/>
          <p:nvPr/>
        </p:nvGrpSpPr>
        <p:grpSpPr>
          <a:xfrm>
            <a:off x="144203" y="2098978"/>
            <a:ext cx="8748271" cy="967697"/>
            <a:chOff x="144203" y="2098978"/>
            <a:chExt cx="8460236" cy="967697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6DE0221-0C0C-3F48-B2CD-50AE85A71556}"/>
                </a:ext>
              </a:extLst>
            </p:cNvPr>
            <p:cNvSpPr txBox="1"/>
            <p:nvPr/>
          </p:nvSpPr>
          <p:spPr>
            <a:xfrm>
              <a:off x="4078040" y="2112568"/>
              <a:ext cx="4526399" cy="954107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Valutazioni che utilizzano strumentazioni elettroniche e meccaniche, o altri </a:t>
              </a:r>
              <a:r>
                <a:rPr lang="it-IT" sz="1400" b="1" dirty="0">
                  <a:latin typeface="Cambria" panose="02040503050406030204" pitchFamily="18" charset="0"/>
                </a:rPr>
                <a:t>parametri oggettivabili</a:t>
              </a:r>
              <a:r>
                <a:rPr lang="it-IT" sz="1400" dirty="0">
                  <a:latin typeface="Cambria" panose="02040503050406030204" pitchFamily="18" charset="0"/>
                </a:rPr>
                <a:t>, per rilevare e misurare la qualità di un determinato elemento ambientale o unità territoriale.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23EF6EE3-BBCA-9B46-A356-1B4DE15F1AA0}"/>
                </a:ext>
              </a:extLst>
            </p:cNvPr>
            <p:cNvSpPr txBox="1"/>
            <p:nvPr/>
          </p:nvSpPr>
          <p:spPr>
            <a:xfrm>
              <a:off x="144203" y="2098978"/>
              <a:ext cx="3851730" cy="738664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Valutazioni fornite dalle persone che occupano o utilizzano un dato luogo, riflettendo una </a:t>
              </a:r>
              <a:r>
                <a:rPr lang="it-IT" sz="1400" b="1" dirty="0">
                  <a:latin typeface="Cambria" panose="02040503050406030204" pitchFamily="18" charset="0"/>
                </a:rPr>
                <a:t>misura esperienziale </a:t>
              </a:r>
              <a:r>
                <a:rPr lang="it-IT" sz="1400" dirty="0">
                  <a:latin typeface="Cambria" panose="02040503050406030204" pitchFamily="18" charset="0"/>
                </a:rPr>
                <a:t>della qualità ambientale.</a:t>
              </a:r>
            </a:p>
          </p:txBody>
        </p: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CB0B1CAE-1E62-7A47-8666-AC69F6925F48}"/>
              </a:ext>
            </a:extLst>
          </p:cNvPr>
          <p:cNvGrpSpPr/>
          <p:nvPr/>
        </p:nvGrpSpPr>
        <p:grpSpPr>
          <a:xfrm>
            <a:off x="977659" y="3044526"/>
            <a:ext cx="6435724" cy="384474"/>
            <a:chOff x="977659" y="3044526"/>
            <a:chExt cx="6435724" cy="384474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3BBF53A-2803-EF43-82E8-4F489AFFFA7F}"/>
                </a:ext>
              </a:extLst>
            </p:cNvPr>
            <p:cNvSpPr txBox="1"/>
            <p:nvPr/>
          </p:nvSpPr>
          <p:spPr>
            <a:xfrm>
              <a:off x="977659" y="3044526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Misure soggettive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48C69F19-FD7A-B842-BC4E-0106D88DE345}"/>
                </a:ext>
              </a:extLst>
            </p:cNvPr>
            <p:cNvSpPr txBox="1"/>
            <p:nvPr/>
          </p:nvSpPr>
          <p:spPr>
            <a:xfrm>
              <a:off x="5475032" y="3059668"/>
              <a:ext cx="1938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Misure oggettive</a:t>
              </a:r>
            </a:p>
          </p:txBody>
        </p: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D1494487-6324-D04D-A5B4-16B085127320}"/>
              </a:ext>
            </a:extLst>
          </p:cNvPr>
          <p:cNvGrpSpPr/>
          <p:nvPr/>
        </p:nvGrpSpPr>
        <p:grpSpPr>
          <a:xfrm>
            <a:off x="144204" y="3413858"/>
            <a:ext cx="4067766" cy="1801103"/>
            <a:chOff x="144204" y="3413858"/>
            <a:chExt cx="4067766" cy="1801103"/>
          </a:xfrm>
        </p:grpSpPr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5631E625-9E6A-5E49-B8D1-A4E4D8D2F7C6}"/>
                </a:ext>
              </a:extLst>
            </p:cNvPr>
            <p:cNvSpPr txBox="1"/>
            <p:nvPr/>
          </p:nvSpPr>
          <p:spPr>
            <a:xfrm>
              <a:off x="562467" y="4043180"/>
              <a:ext cx="2874534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Indicatori di qualità ambientale percepita [</a:t>
              </a:r>
              <a:r>
                <a:rPr lang="it-IT" sz="1400" dirty="0" err="1">
                  <a:latin typeface="Cambria" panose="02040503050406030204" pitchFamily="18" charset="0"/>
                </a:rPr>
                <a:t>PEQIs</a:t>
              </a:r>
              <a:r>
                <a:rPr lang="it-IT" sz="1400" dirty="0">
                  <a:latin typeface="Cambria" panose="02040503050406030204" pitchFamily="18" charset="0"/>
                </a:rPr>
                <a:t>]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99E4A2A4-35D5-B44A-9A02-727609B28BB0}"/>
                </a:ext>
              </a:extLst>
            </p:cNvPr>
            <p:cNvSpPr txBox="1"/>
            <p:nvPr/>
          </p:nvSpPr>
          <p:spPr>
            <a:xfrm>
              <a:off x="144204" y="4691741"/>
              <a:ext cx="4067766" cy="523220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Indicatori che riguardano la qualità degli aspetti urbanistici, sociorelazionali, funzionali, contestuali.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65" name="Connettore 2 64">
              <a:extLst>
                <a:ext uri="{FF2B5EF4-FFF2-40B4-BE49-F238E27FC236}">
                  <a16:creationId xmlns:a16="http://schemas.microsoft.com/office/drawing/2014/main" id="{A6FC107B-EF52-BB45-84AE-4C6DB971D50E}"/>
                </a:ext>
              </a:extLst>
            </p:cNvPr>
            <p:cNvCxnSpPr>
              <a:cxnSpLocks/>
              <a:stCxn id="11" idx="2"/>
              <a:endCxn id="26" idx="0"/>
            </p:cNvCxnSpPr>
            <p:nvPr/>
          </p:nvCxnSpPr>
          <p:spPr>
            <a:xfrm>
              <a:off x="1999734" y="3413858"/>
              <a:ext cx="0" cy="6293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po 86">
            <a:extLst>
              <a:ext uri="{FF2B5EF4-FFF2-40B4-BE49-F238E27FC236}">
                <a16:creationId xmlns:a16="http://schemas.microsoft.com/office/drawing/2014/main" id="{B25929AB-6F9B-D748-B6D6-438B226B26AF}"/>
              </a:ext>
            </a:extLst>
          </p:cNvPr>
          <p:cNvGrpSpPr/>
          <p:nvPr/>
        </p:nvGrpSpPr>
        <p:grpSpPr>
          <a:xfrm>
            <a:off x="3437001" y="4008901"/>
            <a:ext cx="4630037" cy="881855"/>
            <a:chOff x="3437001" y="4008901"/>
            <a:chExt cx="4630037" cy="881855"/>
          </a:xfrm>
        </p:grpSpPr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257EA28A-9FFF-4442-AF0A-AD43D1C1C9CC}"/>
                </a:ext>
              </a:extLst>
            </p:cNvPr>
            <p:cNvSpPr txBox="1"/>
            <p:nvPr/>
          </p:nvSpPr>
          <p:spPr>
            <a:xfrm>
              <a:off x="5057047" y="4008901"/>
              <a:ext cx="3009987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78000"/>
              </a:schemeClr>
            </a:solidFill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SODDISFAZIONE RESIDENZIALE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4CA18C0A-951B-0A45-8E29-25806E6204C8}"/>
                </a:ext>
              </a:extLst>
            </p:cNvPr>
            <p:cNvSpPr txBox="1"/>
            <p:nvPr/>
          </p:nvSpPr>
          <p:spPr>
            <a:xfrm>
              <a:off x="5057047" y="4582979"/>
              <a:ext cx="3009991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80000"/>
              </a:schemeClr>
            </a:solidFill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ATTACCAMENTO AL LUOGO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77" name="Connettore 2 76">
              <a:extLst>
                <a:ext uri="{FF2B5EF4-FFF2-40B4-BE49-F238E27FC236}">
                  <a16:creationId xmlns:a16="http://schemas.microsoft.com/office/drawing/2014/main" id="{E98BE30D-B68E-6E4C-8873-BE7B8B148C0E}"/>
                </a:ext>
              </a:extLst>
            </p:cNvPr>
            <p:cNvCxnSpPr>
              <a:cxnSpLocks/>
              <a:stCxn id="26" idx="3"/>
              <a:endCxn id="35" idx="1"/>
            </p:cNvCxnSpPr>
            <p:nvPr/>
          </p:nvCxnSpPr>
          <p:spPr>
            <a:xfrm flipV="1">
              <a:off x="3437001" y="4162790"/>
              <a:ext cx="1620046" cy="14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2 78">
              <a:extLst>
                <a:ext uri="{FF2B5EF4-FFF2-40B4-BE49-F238E27FC236}">
                  <a16:creationId xmlns:a16="http://schemas.microsoft.com/office/drawing/2014/main" id="{7EB28F94-CC19-FC44-8C15-2B83A5479FD1}"/>
                </a:ext>
              </a:extLst>
            </p:cNvPr>
            <p:cNvCxnSpPr>
              <a:cxnSpLocks/>
              <a:stCxn id="26" idx="3"/>
              <a:endCxn id="73" idx="1"/>
            </p:cNvCxnSpPr>
            <p:nvPr/>
          </p:nvCxnSpPr>
          <p:spPr>
            <a:xfrm>
              <a:off x="3437001" y="4304790"/>
              <a:ext cx="1620046" cy="4320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8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Valutazione ambientale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CE3CD1D-05C3-2E44-AB36-752EE0864F9C}"/>
              </a:ext>
            </a:extLst>
          </p:cNvPr>
          <p:cNvGrpSpPr/>
          <p:nvPr/>
        </p:nvGrpSpPr>
        <p:grpSpPr>
          <a:xfrm>
            <a:off x="137452" y="1721711"/>
            <a:ext cx="7724117" cy="830997"/>
            <a:chOff x="137452" y="1721711"/>
            <a:chExt cx="7724117" cy="830997"/>
          </a:xfrm>
        </p:grpSpPr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80B777BC-8840-D748-A924-AC43A842510B}"/>
                </a:ext>
              </a:extLst>
            </p:cNvPr>
            <p:cNvSpPr txBox="1"/>
            <p:nvPr/>
          </p:nvSpPr>
          <p:spPr>
            <a:xfrm>
              <a:off x="3580296" y="1721711"/>
              <a:ext cx="4281273" cy="830997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Risposta valutativa riguardante il </a:t>
              </a:r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piacere o la gratificazione</a:t>
              </a:r>
              <a:r>
                <a:rPr lang="it-IT" sz="1600" b="1" dirty="0">
                  <a:latin typeface="Cambria" panose="02040503050406030204" pitchFamily="18" charset="0"/>
                </a:rPr>
                <a:t> </a:t>
              </a:r>
              <a:r>
                <a:rPr lang="it-IT" sz="1600" dirty="0">
                  <a:latin typeface="Cambria" panose="02040503050406030204" pitchFamily="18" charset="0"/>
                </a:rPr>
                <a:t>che deriva dal vivere o abitare in un determinato luogo. 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9D045FEA-3568-9746-9760-5501D5148362}"/>
                </a:ext>
              </a:extLst>
            </p:cNvPr>
            <p:cNvSpPr txBox="1"/>
            <p:nvPr/>
          </p:nvSpPr>
          <p:spPr>
            <a:xfrm>
              <a:off x="137452" y="1967933"/>
              <a:ext cx="3210412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78000"/>
              </a:schemeClr>
            </a:solidFill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SODDISFAZIONE RESIDENZIALE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3704D9C-1856-2E45-8C8D-D84E33CDF277}"/>
              </a:ext>
            </a:extLst>
          </p:cNvPr>
          <p:cNvGrpSpPr/>
          <p:nvPr/>
        </p:nvGrpSpPr>
        <p:grpSpPr>
          <a:xfrm>
            <a:off x="1742659" y="2306486"/>
            <a:ext cx="6118910" cy="1638955"/>
            <a:chOff x="1742659" y="2306486"/>
            <a:chExt cx="6118910" cy="1638955"/>
          </a:xfrm>
        </p:grpSpPr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1DA72118-E649-C44A-95DD-BCE52AA8E9DD}"/>
                </a:ext>
              </a:extLst>
            </p:cNvPr>
            <p:cNvSpPr txBox="1"/>
            <p:nvPr/>
          </p:nvSpPr>
          <p:spPr>
            <a:xfrm>
              <a:off x="1951404" y="2775890"/>
              <a:ext cx="5910165" cy="1169551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latin typeface="Cambria" panose="02040503050406030204" pitchFamily="18" charset="0"/>
                </a:rPr>
                <a:t>Attaccamento</a:t>
              </a:r>
              <a:r>
                <a:rPr lang="it-IT" sz="1400" dirty="0">
                  <a:latin typeface="Cambria" panose="02040503050406030204" pitchFamily="18" charset="0"/>
                </a:rPr>
                <a:t> al luogo residenziale;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latin typeface="Cambria" panose="02040503050406030204" pitchFamily="18" charset="0"/>
                </a:rPr>
                <a:t>Relazioni</a:t>
              </a:r>
              <a:r>
                <a:rPr lang="it-IT" sz="1400" dirty="0">
                  <a:latin typeface="Cambria" panose="02040503050406030204" pitchFamily="18" charset="0"/>
                </a:rPr>
                <a:t> con il vicinato;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latin typeface="Cambria" panose="02040503050406030204" pitchFamily="18" charset="0"/>
                </a:rPr>
                <a:t>Partecipazione</a:t>
              </a:r>
              <a:r>
                <a:rPr lang="it-IT" sz="1400" dirty="0">
                  <a:latin typeface="Cambria" panose="02040503050406030204" pitchFamily="18" charset="0"/>
                </a:rPr>
                <a:t> alle attività della comunità di residenti;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Disponibilità di </a:t>
              </a:r>
              <a:r>
                <a:rPr lang="it-IT" sz="1400" b="1" dirty="0">
                  <a:latin typeface="Cambria" panose="02040503050406030204" pitchFamily="18" charset="0"/>
                </a:rPr>
                <a:t>spazi verdi </a:t>
              </a:r>
              <a:r>
                <a:rPr lang="it-IT" sz="1400" dirty="0">
                  <a:latin typeface="Cambria" panose="02040503050406030204" pitchFamily="18" charset="0"/>
                </a:rPr>
                <a:t>e di </a:t>
              </a:r>
              <a:r>
                <a:rPr lang="it-IT" sz="1400" b="1" dirty="0">
                  <a:latin typeface="Cambria" panose="02040503050406030204" pitchFamily="18" charset="0"/>
                </a:rPr>
                <a:t>percorsi pedonali</a:t>
              </a:r>
              <a:r>
                <a:rPr lang="it-IT" sz="1400" dirty="0">
                  <a:latin typeface="Cambria" panose="02040503050406030204" pitchFamily="18" charset="0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latin typeface="Cambria" panose="02040503050406030204" pitchFamily="18" charset="0"/>
                </a:rPr>
                <a:t>Tempo</a:t>
              </a:r>
              <a:r>
                <a:rPr lang="it-IT" sz="1400" dirty="0">
                  <a:latin typeface="Cambria" panose="02040503050406030204" pitchFamily="18" charset="0"/>
                </a:rPr>
                <a:t> trascorso nel quartiere.</a:t>
              </a:r>
            </a:p>
          </p:txBody>
        </p:sp>
        <p:cxnSp>
          <p:nvCxnSpPr>
            <p:cNvPr id="5" name="Connettore 4 4">
              <a:extLst>
                <a:ext uri="{FF2B5EF4-FFF2-40B4-BE49-F238E27FC236}">
                  <a16:creationId xmlns:a16="http://schemas.microsoft.com/office/drawing/2014/main" id="{BCE6D46D-CE78-2B48-BCA7-9A6192DE89B5}"/>
                </a:ext>
              </a:extLst>
            </p:cNvPr>
            <p:cNvCxnSpPr>
              <a:cxnSpLocks/>
              <a:stCxn id="21" idx="2"/>
              <a:endCxn id="22" idx="1"/>
            </p:cNvCxnSpPr>
            <p:nvPr/>
          </p:nvCxnSpPr>
          <p:spPr>
            <a:xfrm rot="16200000" flipH="1">
              <a:off x="1319942" y="2729203"/>
              <a:ext cx="1054179" cy="20874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27CB24D6-6989-0044-92DB-70EFF5893919}"/>
              </a:ext>
            </a:extLst>
          </p:cNvPr>
          <p:cNvGrpSpPr/>
          <p:nvPr/>
        </p:nvGrpSpPr>
        <p:grpSpPr>
          <a:xfrm>
            <a:off x="137452" y="4077072"/>
            <a:ext cx="7724117" cy="830997"/>
            <a:chOff x="137452" y="4077072"/>
            <a:chExt cx="7724117" cy="830997"/>
          </a:xfrm>
        </p:grpSpPr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401854C1-2DCF-E04E-B12C-F04647C465C1}"/>
                </a:ext>
              </a:extLst>
            </p:cNvPr>
            <p:cNvSpPr txBox="1"/>
            <p:nvPr/>
          </p:nvSpPr>
          <p:spPr>
            <a:xfrm>
              <a:off x="137452" y="4323294"/>
              <a:ext cx="3210412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78000"/>
              </a:schemeClr>
            </a:solidFill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ATTACCAMENTO AL LUOGO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1D7667B1-FB96-9947-A99D-B96102CECA6C}"/>
                </a:ext>
              </a:extLst>
            </p:cNvPr>
            <p:cNvSpPr txBox="1"/>
            <p:nvPr/>
          </p:nvSpPr>
          <p:spPr>
            <a:xfrm>
              <a:off x="3580296" y="4077072"/>
              <a:ext cx="4281273" cy="830997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Riguarda </a:t>
              </a:r>
              <a:r>
                <a:rPr lang="it-IT" sz="1600" b="1" dirty="0">
                  <a:latin typeface="Cambria" panose="02040503050406030204" pitchFamily="18" charset="0"/>
                </a:rPr>
                <a:t>il legame </a:t>
              </a:r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affettivo</a:t>
              </a:r>
              <a:r>
                <a:rPr lang="it-IT" sz="1600" b="1" dirty="0">
                  <a:latin typeface="Cambria" panose="02040503050406030204" pitchFamily="18" charset="0"/>
                </a:rPr>
                <a:t> </a:t>
              </a:r>
              <a:r>
                <a:rPr lang="it-IT" sz="1600" dirty="0">
                  <a:latin typeface="Cambria" panose="02040503050406030204" pitchFamily="18" charset="0"/>
                </a:rPr>
                <a:t>che gli individui, gruppi e comunità sviluppano nei confronti dei loro luoghi quotidiani.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E0DCA589-4691-3742-9AC1-027BCE62A71F}"/>
              </a:ext>
            </a:extLst>
          </p:cNvPr>
          <p:cNvGrpSpPr/>
          <p:nvPr/>
        </p:nvGrpSpPr>
        <p:grpSpPr>
          <a:xfrm>
            <a:off x="1742658" y="4661848"/>
            <a:ext cx="6118911" cy="950930"/>
            <a:chOff x="1742658" y="4661848"/>
            <a:chExt cx="6118911" cy="950930"/>
          </a:xfrm>
        </p:grpSpPr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B7901418-7966-E34E-991C-F8ED77D29045}"/>
                </a:ext>
              </a:extLst>
            </p:cNvPr>
            <p:cNvSpPr txBox="1"/>
            <p:nvPr/>
          </p:nvSpPr>
          <p:spPr>
            <a:xfrm>
              <a:off x="1951404" y="5089558"/>
              <a:ext cx="5910165" cy="523220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Si caratterizza per la ricerca di </a:t>
              </a:r>
              <a:r>
                <a:rPr lang="it-IT" sz="1400" b="1" dirty="0">
                  <a:latin typeface="Cambria" panose="02040503050406030204" pitchFamily="18" charset="0"/>
                </a:rPr>
                <a:t>vicinanza, l’unicità e l’insostituibilità </a:t>
              </a:r>
              <a:r>
                <a:rPr lang="it-IT" sz="1400" dirty="0">
                  <a:latin typeface="Cambria" panose="02040503050406030204" pitchFamily="18" charset="0"/>
                </a:rPr>
                <a:t>del luogo e il </a:t>
              </a:r>
              <a:r>
                <a:rPr lang="it-IT" sz="1400" b="1" dirty="0">
                  <a:latin typeface="Cambria" panose="02040503050406030204" pitchFamily="18" charset="0"/>
                </a:rPr>
                <a:t>senso di perdita </a:t>
              </a:r>
              <a:r>
                <a:rPr lang="it-IT" sz="1400" dirty="0">
                  <a:latin typeface="Cambria" panose="02040503050406030204" pitchFamily="18" charset="0"/>
                </a:rPr>
                <a:t>in caso di allontanamento.</a:t>
              </a:r>
            </a:p>
          </p:txBody>
        </p:sp>
        <p:cxnSp>
          <p:nvCxnSpPr>
            <p:cNvPr id="30" name="Connettore 4 29">
              <a:extLst>
                <a:ext uri="{FF2B5EF4-FFF2-40B4-BE49-F238E27FC236}">
                  <a16:creationId xmlns:a16="http://schemas.microsoft.com/office/drawing/2014/main" id="{D3CB0752-CC4D-2749-ABDC-5C4904EDCC99}"/>
                </a:ext>
              </a:extLst>
            </p:cNvPr>
            <p:cNvCxnSpPr>
              <a:cxnSpLocks/>
              <a:stCxn id="27" idx="2"/>
              <a:endCxn id="29" idx="1"/>
            </p:cNvCxnSpPr>
            <p:nvPr/>
          </p:nvCxnSpPr>
          <p:spPr>
            <a:xfrm rot="16200000" flipH="1">
              <a:off x="1502371" y="4902135"/>
              <a:ext cx="689320" cy="20874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33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Attaccamento al luogo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D58D26-6851-924F-9F74-5B35FFFDCE38}"/>
              </a:ext>
            </a:extLst>
          </p:cNvPr>
          <p:cNvSpPr txBox="1"/>
          <p:nvPr/>
        </p:nvSpPr>
        <p:spPr>
          <a:xfrm>
            <a:off x="137452" y="1701969"/>
            <a:ext cx="8755028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L’attaccamento al luogo riguarda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il legame </a:t>
            </a:r>
            <a:r>
              <a:rPr lang="it-IT" b="1" dirty="0">
                <a:solidFill>
                  <a:srgbClr val="1F497D"/>
                </a:solidFill>
                <a:latin typeface="Cambria" panose="02040503050406030204" pitchFamily="18" charset="0"/>
              </a:rPr>
              <a:t>affettivo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che gli individui, gruppi e comunità sviluppano nei confronti dei loro luoghi quotidiani.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0D30947-2448-3C42-9062-EF8AF6AF656A}"/>
              </a:ext>
            </a:extLst>
          </p:cNvPr>
          <p:cNvGrpSpPr/>
          <p:nvPr/>
        </p:nvGrpSpPr>
        <p:grpSpPr>
          <a:xfrm>
            <a:off x="611560" y="2786084"/>
            <a:ext cx="8280920" cy="1370728"/>
            <a:chOff x="611560" y="2786084"/>
            <a:chExt cx="8075240" cy="1370728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E9485579-B1A2-BF47-96AC-205A89E093A3}"/>
                </a:ext>
              </a:extLst>
            </p:cNvPr>
            <p:cNvSpPr txBox="1"/>
            <p:nvPr/>
          </p:nvSpPr>
          <p:spPr>
            <a:xfrm>
              <a:off x="611560" y="2786084"/>
              <a:ext cx="8075240" cy="584775"/>
            </a:xfrm>
            <a:prstGeom prst="rect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Il luogo più studiato come fonte di attaccamento è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l’ambiente di residenza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, ma le persone possono stabilire legami affettivi con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diversi luoghi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.</a:t>
              </a:r>
              <a:endParaRPr lang="it-IT" sz="16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240B77F-AC9C-5A40-822F-8CD686658680}"/>
                </a:ext>
              </a:extLst>
            </p:cNvPr>
            <p:cNvSpPr txBox="1"/>
            <p:nvPr/>
          </p:nvSpPr>
          <p:spPr>
            <a:xfrm>
              <a:off x="611560" y="3572037"/>
              <a:ext cx="8075240" cy="584775"/>
            </a:xfrm>
            <a:prstGeom prst="rect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L’attaccamento residenziale è tipicamente più forte in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bambini e anziani, lungo-residenti,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residenti in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comunità piccole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o coloro i quali hanno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scarsa mobilità urbana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.</a:t>
              </a:r>
              <a:endParaRPr lang="it-IT" sz="16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9A7B754-7F3A-4847-83D9-2AA4A6D5C408}"/>
              </a:ext>
            </a:extLst>
          </p:cNvPr>
          <p:cNvSpPr txBox="1"/>
          <p:nvPr/>
        </p:nvSpPr>
        <p:spPr>
          <a:xfrm>
            <a:off x="137452" y="4704397"/>
            <a:ext cx="8755028" cy="92333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L’allontanamento dal proprio luogo può provocare una </a:t>
            </a:r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PERCEZIONE DI ROTTURA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del legame di attaccamento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, con possibili conseguenze traumatiche a livello individuale e interpersonale.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2531</Words>
  <Application>Microsoft Office PowerPoint</Application>
  <PresentationFormat>Presentazione su schermo (4:3)</PresentationFormat>
  <Paragraphs>235</Paragraphs>
  <Slides>25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alessandra.fermani@unimc.it</cp:lastModifiedBy>
  <cp:revision>507</cp:revision>
  <dcterms:created xsi:type="dcterms:W3CDTF">2014-07-28T14:21:47Z</dcterms:created>
  <dcterms:modified xsi:type="dcterms:W3CDTF">2023-03-20T16:19:58Z</dcterms:modified>
</cp:coreProperties>
</file>