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336" r:id="rId3"/>
    <p:sldId id="339" r:id="rId4"/>
    <p:sldId id="337" r:id="rId5"/>
    <p:sldId id="338" r:id="rId6"/>
    <p:sldId id="341" r:id="rId7"/>
    <p:sldId id="340" r:id="rId8"/>
    <p:sldId id="342" r:id="rId9"/>
    <p:sldId id="343" r:id="rId10"/>
    <p:sldId id="344" r:id="rId11"/>
    <p:sldId id="345" r:id="rId12"/>
    <p:sldId id="347" r:id="rId13"/>
    <p:sldId id="346" r:id="rId14"/>
    <p:sldId id="348" r:id="rId15"/>
    <p:sldId id="349" r:id="rId16"/>
    <p:sldId id="350" r:id="rId17"/>
    <p:sldId id="351" r:id="rId18"/>
    <p:sldId id="352" r:id="rId19"/>
    <p:sldId id="353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7E5DB"/>
    <a:srgbClr val="E1E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595"/>
  </p:normalViewPr>
  <p:slideViewPr>
    <p:cSldViewPr>
      <p:cViewPr>
        <p:scale>
          <a:sx n="90" d="100"/>
          <a:sy n="90" d="100"/>
        </p:scale>
        <p:origin x="-120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9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08/01/2021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08/01/2021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9A9F0-15F3-43FD-A34E-DB71226D0F5D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31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 err="1">
                <a:latin typeface="Cambria" panose="02040503050406030204" pitchFamily="18" charset="0"/>
              </a:rPr>
              <a:t>Andrighetto</a:t>
            </a:r>
            <a:r>
              <a:rPr lang="it-IT" sz="1200" dirty="0">
                <a:latin typeface="Cambria" panose="02040503050406030204" pitchFamily="18" charset="0"/>
              </a:rPr>
              <a:t>, Riva (a cura di)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</a:rPr>
              <a:t>«</a:t>
            </a:r>
            <a:r>
              <a:rPr lang="it-IT" sz="1200" dirty="0">
                <a:latin typeface="Cambria" panose="02040503050406030204" pitchFamily="18" charset="0"/>
              </a:rPr>
              <a:t>Psicologia sociale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</a:rPr>
              <a:t>» Il Mulino 2020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</a:rPr>
              <a:t>Capitolo XIV. 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" panose="02040503050406030204" pitchFamily="18" charset="0"/>
              </a:rPr>
              <a:t>LE NEUROSCIENZE SOCIALI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08205213-B3E1-C64F-AE8F-386216D7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xmlns="" id="{9858E431-F248-314D-A61C-E5792E6951D0}"/>
              </a:ext>
            </a:extLst>
          </p:cNvPr>
          <p:cNvSpPr/>
          <p:nvPr/>
        </p:nvSpPr>
        <p:spPr>
          <a:xfrm>
            <a:off x="685800" y="1988839"/>
            <a:ext cx="7772400" cy="79208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xmlns="" id="{8B07364D-864F-CC4D-B930-6569D8CFD0E7}"/>
              </a:ext>
            </a:extLst>
          </p:cNvPr>
          <p:cNvSpPr/>
          <p:nvPr/>
        </p:nvSpPr>
        <p:spPr>
          <a:xfrm>
            <a:off x="710064" y="1995297"/>
            <a:ext cx="7772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solidFill>
                  <a:prstClr val="black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Le neuroscienze sociali</a:t>
            </a:r>
            <a:r>
              <a:rPr lang="it-IT" sz="3600" dirty="0">
                <a:solidFill>
                  <a:prstClr val="black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/>
            </a:r>
            <a:br>
              <a:rPr lang="it-IT" sz="3600" dirty="0">
                <a:solidFill>
                  <a:prstClr val="black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</a:br>
            <a:r>
              <a:rPr lang="it-IT" sz="3600" dirty="0">
                <a:solidFill>
                  <a:prstClr val="black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/>
            </a:r>
            <a:br>
              <a:rPr lang="it-IT" sz="3600" dirty="0">
                <a:solidFill>
                  <a:prstClr val="black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</a:br>
            <a:r>
              <a:rPr lang="it-IT" sz="2800" dirty="0">
                <a:solidFill>
                  <a:srgbClr val="1F497D"/>
                </a:solidFill>
                <a:latin typeface="Cambria" panose="02040503050406030204" pitchFamily="18" charset="0"/>
                <a:ea typeface="+mj-ea"/>
                <a:cs typeface="Arial Narrow" panose="020B0604020202020204" pitchFamily="34" charset="0"/>
              </a:rPr>
              <a:t>Cap. 14</a:t>
            </a:r>
            <a:endParaRPr lang="it-IT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4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Processo di categorizzazione e correlati neurali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3347864" y="1772816"/>
            <a:ext cx="2130292" cy="3651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STIMOLO SOCIALE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6354A066-247B-3D49-A094-3502B6608D6C}"/>
              </a:ext>
            </a:extLst>
          </p:cNvPr>
          <p:cNvSpPr/>
          <p:nvPr/>
        </p:nvSpPr>
        <p:spPr>
          <a:xfrm>
            <a:off x="2345810" y="2279325"/>
            <a:ext cx="4414782" cy="730250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400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Siamo motivati ad/abbiamo tempo o risorse per ottenere un’informazione accurata sull’individuo?</a:t>
            </a:r>
          </a:p>
        </p:txBody>
      </p:sp>
      <p:grpSp>
        <p:nvGrpSpPr>
          <p:cNvPr id="38" name="Gruppo 37">
            <a:extLst>
              <a:ext uri="{FF2B5EF4-FFF2-40B4-BE49-F238E27FC236}">
                <a16:creationId xmlns:a16="http://schemas.microsoft.com/office/drawing/2014/main" xmlns="" id="{834882FC-D664-524A-96E4-FA5C26F2486C}"/>
              </a:ext>
            </a:extLst>
          </p:cNvPr>
          <p:cNvGrpSpPr/>
          <p:nvPr/>
        </p:nvGrpSpPr>
        <p:grpSpPr>
          <a:xfrm>
            <a:off x="580052" y="1955379"/>
            <a:ext cx="7714844" cy="1823234"/>
            <a:chOff x="580052" y="1955379"/>
            <a:chExt cx="7714844" cy="1823234"/>
          </a:xfrm>
        </p:grpSpPr>
        <p:grpSp>
          <p:nvGrpSpPr>
            <p:cNvPr id="36" name="Gruppo 35">
              <a:extLst>
                <a:ext uri="{FF2B5EF4-FFF2-40B4-BE49-F238E27FC236}">
                  <a16:creationId xmlns:a16="http://schemas.microsoft.com/office/drawing/2014/main" xmlns="" id="{1ADE0F56-781F-5740-88A7-458757057E06}"/>
                </a:ext>
              </a:extLst>
            </p:cNvPr>
            <p:cNvGrpSpPr/>
            <p:nvPr/>
          </p:nvGrpSpPr>
          <p:grpSpPr>
            <a:xfrm>
              <a:off x="580052" y="1955379"/>
              <a:ext cx="7714844" cy="1823234"/>
              <a:chOff x="580052" y="1955379"/>
              <a:chExt cx="7714844" cy="1823234"/>
            </a:xfrm>
          </p:grpSpPr>
          <p:sp>
            <p:nvSpPr>
              <p:cNvPr id="7" name="Rettangolo 6">
                <a:extLst>
                  <a:ext uri="{FF2B5EF4-FFF2-40B4-BE49-F238E27FC236}">
                    <a16:creationId xmlns:a16="http://schemas.microsoft.com/office/drawing/2014/main" xmlns="" id="{43609CAD-A6A3-194A-8B88-C672B1FADB98}"/>
                  </a:ext>
                </a:extLst>
              </p:cNvPr>
              <p:cNvSpPr/>
              <p:nvPr/>
            </p:nvSpPr>
            <p:spPr>
              <a:xfrm>
                <a:off x="1543160" y="2759291"/>
                <a:ext cx="485073" cy="369528"/>
              </a:xfrm>
              <a:prstGeom prst="rect">
                <a:avLst/>
              </a:prstGeom>
              <a:noFill/>
              <a:ln w="12700" cmpd="sng">
                <a:noFill/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SI</a:t>
                </a:r>
              </a:p>
            </p:txBody>
          </p:sp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xmlns="" id="{55262BDF-B62F-8D45-A9F2-593125F7EE74}"/>
                  </a:ext>
                </a:extLst>
              </p:cNvPr>
              <p:cNvSpPr/>
              <p:nvPr/>
            </p:nvSpPr>
            <p:spPr>
              <a:xfrm>
                <a:off x="6798192" y="2759290"/>
                <a:ext cx="582120" cy="365125"/>
              </a:xfrm>
              <a:prstGeom prst="rect">
                <a:avLst/>
              </a:prstGeom>
              <a:noFill/>
              <a:ln w="12700" cmpd="sng">
                <a:noFill/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NO</a:t>
                </a:r>
              </a:p>
            </p:txBody>
          </p:sp>
          <p:cxnSp>
            <p:nvCxnSpPr>
              <p:cNvPr id="10" name="Connettore 4 9">
                <a:extLst>
                  <a:ext uri="{FF2B5EF4-FFF2-40B4-BE49-F238E27FC236}">
                    <a16:creationId xmlns:a16="http://schemas.microsoft.com/office/drawing/2014/main" xmlns="" id="{401EE95C-2AE6-E944-B6D6-F470965BCC36}"/>
                  </a:ext>
                </a:extLst>
              </p:cNvPr>
              <p:cNvCxnSpPr>
                <a:stCxn id="11" idx="3"/>
                <a:endCxn id="8" idx="0"/>
              </p:cNvCxnSpPr>
              <p:nvPr/>
            </p:nvCxnSpPr>
            <p:spPr>
              <a:xfrm>
                <a:off x="5478156" y="1955379"/>
                <a:ext cx="1611096" cy="803911"/>
              </a:xfrm>
              <a:prstGeom prst="bentConnector2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ttore 4 14">
                <a:extLst>
                  <a:ext uri="{FF2B5EF4-FFF2-40B4-BE49-F238E27FC236}">
                    <a16:creationId xmlns:a16="http://schemas.microsoft.com/office/drawing/2014/main" xmlns="" id="{53247DB5-6AB9-3342-B3F4-55C44824D5DA}"/>
                  </a:ext>
                </a:extLst>
              </p:cNvPr>
              <p:cNvCxnSpPr>
                <a:cxnSpLocks/>
                <a:stCxn id="11" idx="1"/>
                <a:endCxn id="7" idx="0"/>
              </p:cNvCxnSpPr>
              <p:nvPr/>
            </p:nvCxnSpPr>
            <p:spPr>
              <a:xfrm rot="10800000" flipV="1">
                <a:off x="1785698" y="1955379"/>
                <a:ext cx="1562167" cy="803912"/>
              </a:xfrm>
              <a:prstGeom prst="bentConnector2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ttangolo 17">
                <a:extLst>
                  <a:ext uri="{FF2B5EF4-FFF2-40B4-BE49-F238E27FC236}">
                    <a16:creationId xmlns:a16="http://schemas.microsoft.com/office/drawing/2014/main" xmlns="" id="{89BAA26A-AD4C-404F-80B1-A5770A86D5C6}"/>
                  </a:ext>
                </a:extLst>
              </p:cNvPr>
              <p:cNvSpPr/>
              <p:nvPr/>
            </p:nvSpPr>
            <p:spPr>
              <a:xfrm>
                <a:off x="580052" y="3413488"/>
                <a:ext cx="2411289" cy="36512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Processo BOTTOM-UP</a:t>
                </a:r>
              </a:p>
            </p:txBody>
          </p:sp>
          <p:sp>
            <p:nvSpPr>
              <p:cNvPr id="19" name="Rettangolo 18">
                <a:extLst>
                  <a:ext uri="{FF2B5EF4-FFF2-40B4-BE49-F238E27FC236}">
                    <a16:creationId xmlns:a16="http://schemas.microsoft.com/office/drawing/2014/main" xmlns="" id="{7B074C63-7E4A-2C47-A8C4-3E49BC920DE3}"/>
                  </a:ext>
                </a:extLst>
              </p:cNvPr>
              <p:cNvSpPr/>
              <p:nvPr/>
            </p:nvSpPr>
            <p:spPr>
              <a:xfrm>
                <a:off x="5883607" y="3412420"/>
                <a:ext cx="2411289" cy="36512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Processo TOP-DOWN</a:t>
                </a:r>
              </a:p>
            </p:txBody>
          </p:sp>
          <p:cxnSp>
            <p:nvCxnSpPr>
              <p:cNvPr id="21" name="Connettore 2 20">
                <a:extLst>
                  <a:ext uri="{FF2B5EF4-FFF2-40B4-BE49-F238E27FC236}">
                    <a16:creationId xmlns:a16="http://schemas.microsoft.com/office/drawing/2014/main" xmlns="" id="{51866BE0-83B4-D04A-B9D8-B35F281AEC1D}"/>
                  </a:ext>
                </a:extLst>
              </p:cNvPr>
              <p:cNvCxnSpPr>
                <a:cxnSpLocks/>
                <a:stCxn id="7" idx="2"/>
                <a:endCxn id="18" idx="0"/>
              </p:cNvCxnSpPr>
              <p:nvPr/>
            </p:nvCxnSpPr>
            <p:spPr>
              <a:xfrm>
                <a:off x="1785697" y="3128819"/>
                <a:ext cx="0" cy="28466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Connettore 2 22">
              <a:extLst>
                <a:ext uri="{FF2B5EF4-FFF2-40B4-BE49-F238E27FC236}">
                  <a16:creationId xmlns:a16="http://schemas.microsoft.com/office/drawing/2014/main" xmlns="" id="{C37FE69E-007F-944E-827B-BCF5146388F5}"/>
                </a:ext>
              </a:extLst>
            </p:cNvPr>
            <p:cNvCxnSpPr>
              <a:cxnSpLocks/>
              <a:stCxn id="8" idx="2"/>
              <a:endCxn id="19" idx="0"/>
            </p:cNvCxnSpPr>
            <p:nvPr/>
          </p:nvCxnSpPr>
          <p:spPr>
            <a:xfrm>
              <a:off x="7089252" y="3124415"/>
              <a:ext cx="0" cy="2880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o 36">
            <a:extLst>
              <a:ext uri="{FF2B5EF4-FFF2-40B4-BE49-F238E27FC236}">
                <a16:creationId xmlns:a16="http://schemas.microsoft.com/office/drawing/2014/main" xmlns="" id="{17C5A1AB-462E-E34E-ABED-A33B217DE0DE}"/>
              </a:ext>
            </a:extLst>
          </p:cNvPr>
          <p:cNvGrpSpPr/>
          <p:nvPr/>
        </p:nvGrpSpPr>
        <p:grpSpPr>
          <a:xfrm>
            <a:off x="285755" y="3647786"/>
            <a:ext cx="7613427" cy="2084671"/>
            <a:chOff x="285755" y="3647786"/>
            <a:chExt cx="7613427" cy="2084671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xmlns="" id="{2F28EBF2-EFB0-8E4E-A921-E7488CD20365}"/>
                </a:ext>
              </a:extLst>
            </p:cNvPr>
            <p:cNvSpPr/>
            <p:nvPr/>
          </p:nvSpPr>
          <p:spPr>
            <a:xfrm>
              <a:off x="6283704" y="3647786"/>
              <a:ext cx="1615478" cy="801813"/>
            </a:xfrm>
            <a:prstGeom prst="rect">
              <a:avLst/>
            </a:prstGeom>
            <a:noFill/>
            <a:ln w="12700" cmpd="sng">
              <a:noFill/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4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AMIGDALA</a:t>
              </a: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xmlns="" id="{026B557E-25BF-3046-A395-13A6BC7416C9}"/>
                </a:ext>
              </a:extLst>
            </p:cNvPr>
            <p:cNvSpPr/>
            <p:nvPr/>
          </p:nvSpPr>
          <p:spPr>
            <a:xfrm>
              <a:off x="285755" y="4028896"/>
              <a:ext cx="5192401" cy="1703561"/>
            </a:xfrm>
            <a:prstGeom prst="rect">
              <a:avLst/>
            </a:prstGeom>
            <a:noFill/>
            <a:ln w="12700" cmpd="sng">
              <a:noFill/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sz="14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Aree cerebrali tipicamente coinvolte nella mentalizzazione;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sz="14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Giunzione temporoparietale;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sz="14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Giro frontale inferiore sinistro;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it-IT" sz="14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Regione rostrale anteriore della corteccia mediale prefrontale.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234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Processo di categorizzazione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1" y="2060848"/>
            <a:ext cx="8825103" cy="365125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OBIETTIVI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studiare i correlati neurali implicati nel processo di categorizzazione sociale. 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xmlns="" id="{D7161A39-5C3C-6E4C-BBA8-399B61F6F145}"/>
              </a:ext>
            </a:extLst>
          </p:cNvPr>
          <p:cNvSpPr/>
          <p:nvPr/>
        </p:nvSpPr>
        <p:spPr>
          <a:xfrm>
            <a:off x="133681" y="1628800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Freeman,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Schiller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Rule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Ambady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2010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xmlns="" id="{5ED945EA-7716-F642-BF84-F3FCB61CD8A9}"/>
              </a:ext>
            </a:extLst>
          </p:cNvPr>
          <p:cNvSpPr/>
          <p:nvPr/>
        </p:nvSpPr>
        <p:spPr>
          <a:xfrm>
            <a:off x="141680" y="2564904"/>
            <a:ext cx="8830807" cy="365125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PARTECIPANTI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16 partecipanti (8 femmine, 8 maschi).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xmlns="" id="{5E50FCC1-A491-A340-B75D-496F940EC580}"/>
              </a:ext>
            </a:extLst>
          </p:cNvPr>
          <p:cNvSpPr/>
          <p:nvPr/>
        </p:nvSpPr>
        <p:spPr>
          <a:xfrm>
            <a:off x="133680" y="3068960"/>
            <a:ext cx="8830807" cy="2177300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PROCEDURA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i partecipanti vedevano su uno schermo una serie di foto, raffiguranti per metà membri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dell’ingroup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per l’altra metà membri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dell’outgroup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Le fotografie venivano mostrate una alla volta e ciascuna fotografia era seguita da una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frase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Per metà le frasi descrivevano la persona ritratta (e potevano quindi essere utilizzate per formare un’impressione) mentre l’altra metà non descriveva la persona ritratta (non aveva un potere diagnostico e facilitava dunque l’elaborazione basata sulla categoria).  Infine, ai partecipanti venivano presentati anche alcuni aggettivi. Il loro compito era quello di indicare o meno se l’aggettivo descrivesse la persona nella fotografia.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xmlns="" id="{77991D22-C40A-A24B-ABA2-9486E62776DC}"/>
              </a:ext>
            </a:extLst>
          </p:cNvPr>
          <p:cNvSpPr/>
          <p:nvPr/>
        </p:nvSpPr>
        <p:spPr>
          <a:xfrm>
            <a:off x="131749" y="5373216"/>
            <a:ext cx="8825104" cy="644201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VARIABILE DIPENDENTE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attraverso la risonanza magnetica funzionale, gli sperimentatori rilevavano le aree cerebrali coinvolte nei vari processi.  </a:t>
            </a:r>
          </a:p>
        </p:txBody>
      </p:sp>
    </p:spTree>
    <p:extLst>
      <p:ext uri="{BB962C8B-B14F-4D97-AF65-F5344CB8AC3E}">
        <p14:creationId xmlns:p14="http://schemas.microsoft.com/office/powerpoint/2010/main" val="37279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Processo di categorizzazione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2" y="2060848"/>
            <a:ext cx="8755028" cy="1224136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RISULTATI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Nei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giudizi superficiali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ovvero quelli in cui i partecipanti non disponevano di informazioni sulla persona e dovevano basare i loro giudizi sulla categoria, si attivava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l’amigdala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L’attivazione di questa struttura era drasticamente ridotta quando i partecipanti potevano formarsi un’impressione della persona sulla base delle informazioni ricevute.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xmlns="" id="{D7161A39-5C3C-6E4C-BBA8-399B61F6F145}"/>
              </a:ext>
            </a:extLst>
          </p:cNvPr>
          <p:cNvSpPr/>
          <p:nvPr/>
        </p:nvSpPr>
        <p:spPr>
          <a:xfrm>
            <a:off x="133681" y="1628800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Freeman,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Schiller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Rule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Ambady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2010</a:t>
            </a:r>
          </a:p>
        </p:txBody>
      </p:sp>
    </p:spTree>
    <p:extLst>
      <p:ext uri="{BB962C8B-B14F-4D97-AF65-F5344CB8AC3E}">
        <p14:creationId xmlns:p14="http://schemas.microsoft.com/office/powerpoint/2010/main" val="3990528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Stereotipi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2" y="1772816"/>
            <a:ext cx="8892480" cy="1800200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Gli stereotipi sono stoccati in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memoria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devono essere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attivati e recuperati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 diventare disponibili nella memoria di lavoro, così da poter influenzare l’elaborazione di informazioni in un determinato contesto;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Gli stereotipi costituiscono conoscenze sociali distinte da altre forme di conoscenza semantica (ad esempio, stereotipi relativi a stimoli non sociali).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00140BA2-9DFA-6B49-BCB5-BFC9D121EF8B}"/>
              </a:ext>
            </a:extLst>
          </p:cNvPr>
          <p:cNvSpPr/>
          <p:nvPr/>
        </p:nvSpPr>
        <p:spPr>
          <a:xfrm>
            <a:off x="144016" y="3797520"/>
            <a:ext cx="8892480" cy="1647704"/>
          </a:xfrm>
          <a:prstGeom prst="rect">
            <a:avLst/>
          </a:prstGeom>
          <a:noFill/>
          <a:ln w="22225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conoscenze stereotipiche riguardo stimoli sociali coinvolgono le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REGIONI DEL LOBO TEMPORALE ANTERIORE (ATL)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 alcune aree implicate nei processi di mentalizzazione.</a:t>
            </a:r>
          </a:p>
        </p:txBody>
      </p:sp>
    </p:spTree>
    <p:extLst>
      <p:ext uri="{BB962C8B-B14F-4D97-AF65-F5344CB8AC3E}">
        <p14:creationId xmlns:p14="http://schemas.microsoft.com/office/powerpoint/2010/main" val="397831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Pregiudizio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2" y="1592041"/>
            <a:ext cx="8899044" cy="1332903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pregiudizio costituisce una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valutazione generalizzata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una categoria sociale e dei suoi membri;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È associato al cambiamento di alcuni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indici fisiologici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all’attivazione di specifiche aree cerebrali.</a:t>
            </a:r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xmlns="" id="{0726959B-4711-864A-9814-8DCC68F180B2}"/>
              </a:ext>
            </a:extLst>
          </p:cNvPr>
          <p:cNvGrpSpPr/>
          <p:nvPr/>
        </p:nvGrpSpPr>
        <p:grpSpPr>
          <a:xfrm>
            <a:off x="158483" y="3222589"/>
            <a:ext cx="8878013" cy="2652896"/>
            <a:chOff x="158483" y="3222589"/>
            <a:chExt cx="8388119" cy="2652896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xmlns="" id="{00140BA2-9DFA-6B49-BCB5-BFC9D121EF8B}"/>
                </a:ext>
              </a:extLst>
            </p:cNvPr>
            <p:cNvSpPr/>
            <p:nvPr/>
          </p:nvSpPr>
          <p:spPr>
            <a:xfrm>
              <a:off x="158483" y="3446958"/>
              <a:ext cx="2757333" cy="43289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2225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CONDUTTANZA CUTANEA</a:t>
              </a:r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xmlns="" id="{F3BC6F4F-59F2-5142-B740-CC47C40D5E1C}"/>
                </a:ext>
              </a:extLst>
            </p:cNvPr>
            <p:cNvSpPr/>
            <p:nvPr/>
          </p:nvSpPr>
          <p:spPr>
            <a:xfrm>
              <a:off x="170989" y="4523919"/>
              <a:ext cx="1482220" cy="43289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2225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AMIGDALA</a:t>
              </a:r>
            </a:p>
          </p:txBody>
        </p:sp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xmlns="" id="{B42A23C7-6CB3-E64C-8127-4E4028DD4EE9}"/>
                </a:ext>
              </a:extLst>
            </p:cNvPr>
            <p:cNvSpPr/>
            <p:nvPr/>
          </p:nvSpPr>
          <p:spPr>
            <a:xfrm>
              <a:off x="170989" y="5407903"/>
              <a:ext cx="1050172" cy="43289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2225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INSULA</a:t>
              </a:r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xmlns="" id="{B65B5495-F773-8743-81B8-54C0D1B7FF14}"/>
                </a:ext>
              </a:extLst>
            </p:cNvPr>
            <p:cNvSpPr/>
            <p:nvPr/>
          </p:nvSpPr>
          <p:spPr>
            <a:xfrm>
              <a:off x="3203847" y="3222589"/>
              <a:ext cx="5328593" cy="881630"/>
            </a:xfrm>
            <a:prstGeom prst="rect">
              <a:avLst/>
            </a:prstGeom>
            <a:noFill/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La conduttanza cutanea, in termini di attività elettrica.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può risultare alterata</a:t>
              </a:r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 in seguito ad eventi con valenza positiva o negativa.</a:t>
              </a:r>
            </a:p>
          </p:txBody>
        </p:sp>
        <p:cxnSp>
          <p:nvCxnSpPr>
            <p:cNvPr id="5" name="Connettore 2 4">
              <a:extLst>
                <a:ext uri="{FF2B5EF4-FFF2-40B4-BE49-F238E27FC236}">
                  <a16:creationId xmlns:a16="http://schemas.microsoft.com/office/drawing/2014/main" xmlns="" id="{825E86C0-4DE5-4C4B-94B2-B9B3D0D88D82}"/>
                </a:ext>
              </a:extLst>
            </p:cNvPr>
            <p:cNvCxnSpPr>
              <a:cxnSpLocks/>
              <a:stCxn id="9" idx="3"/>
              <a:endCxn id="10" idx="1"/>
            </p:cNvCxnSpPr>
            <p:nvPr/>
          </p:nvCxnSpPr>
          <p:spPr>
            <a:xfrm flipV="1">
              <a:off x="2915816" y="3663404"/>
              <a:ext cx="28803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2 15">
              <a:extLst>
                <a:ext uri="{FF2B5EF4-FFF2-40B4-BE49-F238E27FC236}">
                  <a16:creationId xmlns:a16="http://schemas.microsoft.com/office/drawing/2014/main" xmlns="" id="{42D0B1C5-873C-E843-8862-13B99DC76612}"/>
                </a:ext>
              </a:extLst>
            </p:cNvPr>
            <p:cNvCxnSpPr>
              <a:cxnSpLocks/>
              <a:stCxn id="7" idx="3"/>
              <a:endCxn id="19" idx="1"/>
            </p:cNvCxnSpPr>
            <p:nvPr/>
          </p:nvCxnSpPr>
          <p:spPr>
            <a:xfrm flipV="1">
              <a:off x="1653209" y="4736260"/>
              <a:ext cx="340665" cy="41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xmlns="" id="{4F35B8A5-FC61-1842-AEBD-D1837B37653C}"/>
                </a:ext>
              </a:extLst>
            </p:cNvPr>
            <p:cNvSpPr/>
            <p:nvPr/>
          </p:nvSpPr>
          <p:spPr>
            <a:xfrm>
              <a:off x="1993874" y="4295445"/>
              <a:ext cx="6552728" cy="881630"/>
            </a:xfrm>
            <a:prstGeom prst="rect">
              <a:avLst/>
            </a:prstGeom>
            <a:noFill/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Riceve afferenze dagli organi sensoriali e permette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risposte rapide a stimoli minacciosi</a:t>
              </a:r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 prima che questi siano elaborati da processi di ordine superiore o più complessi.</a:t>
              </a:r>
            </a:p>
          </p:txBody>
        </p:sp>
        <p:cxnSp>
          <p:nvCxnSpPr>
            <p:cNvPr id="26" name="Connettore 2 25">
              <a:extLst>
                <a:ext uri="{FF2B5EF4-FFF2-40B4-BE49-F238E27FC236}">
                  <a16:creationId xmlns:a16="http://schemas.microsoft.com/office/drawing/2014/main" xmlns="" id="{E3DCD7F0-BF6A-C44D-8732-A3E2DF78542A}"/>
                </a:ext>
              </a:extLst>
            </p:cNvPr>
            <p:cNvCxnSpPr>
              <a:cxnSpLocks/>
              <a:stCxn id="8" idx="3"/>
              <a:endCxn id="27" idx="1"/>
            </p:cNvCxnSpPr>
            <p:nvPr/>
          </p:nvCxnSpPr>
          <p:spPr>
            <a:xfrm>
              <a:off x="1221161" y="5624350"/>
              <a:ext cx="75855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xmlns="" id="{F269403B-578D-9144-AE35-AE4793637A8F}"/>
                </a:ext>
              </a:extLst>
            </p:cNvPr>
            <p:cNvSpPr/>
            <p:nvPr/>
          </p:nvSpPr>
          <p:spPr>
            <a:xfrm>
              <a:off x="1979712" y="5373216"/>
              <a:ext cx="6552728" cy="502269"/>
            </a:xfrm>
            <a:prstGeom prst="rect">
              <a:avLst/>
            </a:prstGeom>
            <a:noFill/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Gioca una funzione importante nella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rappresentazione degli stati </a:t>
              </a:r>
              <a:r>
                <a:rPr lang="it-IT" sz="1600" b="1" dirty="0" err="1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somato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-sensoriali.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200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Pregiudizio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2" y="1504678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Dotch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Wigboldus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2008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xmlns="" id="{5B374DC1-B557-9B4F-8D1A-21EC0090317D}"/>
              </a:ext>
            </a:extLst>
          </p:cNvPr>
          <p:cNvSpPr/>
          <p:nvPr/>
        </p:nvSpPr>
        <p:spPr>
          <a:xfrm>
            <a:off x="137452" y="1869803"/>
            <a:ext cx="8394988" cy="747515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OBIETTIVI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studiare i cambiamenti fisiologici e le risposte di evitamento nelle interazioni sociali virtuali.</a:t>
            </a:r>
            <a:endParaRPr lang="it-IT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xmlns="" id="{6610127A-F647-DD47-9EDC-F42C026A463F}"/>
              </a:ext>
            </a:extLst>
          </p:cNvPr>
          <p:cNvSpPr/>
          <p:nvPr/>
        </p:nvSpPr>
        <p:spPr>
          <a:xfrm>
            <a:off x="137452" y="2683552"/>
            <a:ext cx="8394988" cy="365125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PARTECIPANTI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partecipanti olandesi bianchi.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xmlns="" id="{8D3EA605-B494-EA4C-9DC3-5FE42C9AA3D6}"/>
              </a:ext>
            </a:extLst>
          </p:cNvPr>
          <p:cNvSpPr/>
          <p:nvPr/>
        </p:nvSpPr>
        <p:spPr>
          <a:xfrm>
            <a:off x="137452" y="3126302"/>
            <a:ext cx="8394988" cy="1295455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PROCEDURA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ai partecipanti veniva chiesto di interagire con un altro individuo. Tale interazione avveniva online, tramite un avatar. Metà dei partecipanti interagiva con un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avatar membro dell’ingroup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mentre la restante metà interagiva con un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avatar appartenente all’outgroup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xmlns="" id="{DFCB8FF2-0CC7-D140-B882-F9D80A5416DD}"/>
              </a:ext>
            </a:extLst>
          </p:cNvPr>
          <p:cNvSpPr/>
          <p:nvPr/>
        </p:nvSpPr>
        <p:spPr>
          <a:xfrm>
            <a:off x="137452" y="4509120"/>
            <a:ext cx="8394988" cy="1511479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RISULTATI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 partecipanti mantenevano una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maggiore distanza tra sé e l’avatar quando questo apparteneva all’outgroup (vs. ingroup).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Inoltre, l’ampiezza della risposta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conduttanza cutanea nei confronti dell’avatar della condizione outgroup era maggiore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dell’ampiezza della risposta registrata nella condizione di interazione con un membro dell’ingroup.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094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Pregiudizio e correlati neurali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2B466CB4-5314-9945-A4C0-28AC217E9331}"/>
              </a:ext>
            </a:extLst>
          </p:cNvPr>
          <p:cNvSpPr/>
          <p:nvPr/>
        </p:nvSpPr>
        <p:spPr>
          <a:xfrm>
            <a:off x="137452" y="1504678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Phelps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colleghi, 2000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xmlns="" id="{5B374DC1-B557-9B4F-8D1A-21EC0090317D}"/>
              </a:ext>
            </a:extLst>
          </p:cNvPr>
          <p:cNvSpPr/>
          <p:nvPr/>
        </p:nvSpPr>
        <p:spPr>
          <a:xfrm>
            <a:off x="137452" y="1869804"/>
            <a:ext cx="8394988" cy="477998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OBIETTIVI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studiare la relazione tra attivazione dell’amigdala e pregiudizio.</a:t>
            </a:r>
            <a:endParaRPr lang="it-IT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xmlns="" id="{8D3EA605-B494-EA4C-9DC3-5FE42C9AA3D6}"/>
              </a:ext>
            </a:extLst>
          </p:cNvPr>
          <p:cNvSpPr/>
          <p:nvPr/>
        </p:nvSpPr>
        <p:spPr>
          <a:xfrm>
            <a:off x="137452" y="2432232"/>
            <a:ext cx="8394988" cy="1741137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PROCEDURA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 partecipanti osservavano una serie di fotografie di persone che ritraevano individuo dello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stesso gruppo etnico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(persone bianche) oppure di un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differente gruppo etnico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(persone afro-americane). Il compito dei partecipanti consisteva nel guardare il volto sullo schermo e indicare se l’individuo ritratto era lo stesso o diverso rispetto all’individuo ritratto nella foto precedente. Infine, i partecipanti svolgevano uno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IAT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 misurare il pregiudizio implicito.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xmlns="" id="{DFCB8FF2-0CC7-D140-B882-F9D80A5416DD}"/>
              </a:ext>
            </a:extLst>
          </p:cNvPr>
          <p:cNvSpPr/>
          <p:nvPr/>
        </p:nvSpPr>
        <p:spPr>
          <a:xfrm>
            <a:off x="137452" y="4279463"/>
            <a:ext cx="8394988" cy="1223448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RISULTATI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attraverso l’utilizzo della risonanza magnetica funzionale, i risultati dello studio hanno mostrato una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maggiore attivazione dell’amigdala  in risposta alla visione di volti di membri dell’outgroup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un’associazione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dell’attivazione di questa area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 i livelli di pregiudizio implicito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riportato dai partecipanti.</a:t>
            </a:r>
            <a:endParaRPr lang="it-IT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1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8683020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basi neurali dell’empatia e dei comportamenti prosociali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xmlns="" id="{DFCB8FF2-0CC7-D140-B882-F9D80A5416DD}"/>
              </a:ext>
            </a:extLst>
          </p:cNvPr>
          <p:cNvSpPr/>
          <p:nvPr/>
        </p:nvSpPr>
        <p:spPr>
          <a:xfrm>
            <a:off x="137452" y="1628800"/>
            <a:ext cx="8683020" cy="3096344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 empatia si fa riferimento a un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processo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attraverso il quale l’osservatore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dinanzi all’esperienza affettiva di un individuo,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riesce ad esprimere stati affettivi simili;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semplice osservazione dell’esperienza di dolore di un altro individuo indica la presenza di aree cerebrali comuni: la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CORTECCIA CINGOLATA ANTERIORE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(ACC) e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L’INSOLA ANTERIORE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(AI);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livello di attivazione dell’insula anteriore è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correlato alla messa in atto di comportamenti prosociali.</a:t>
            </a:r>
          </a:p>
        </p:txBody>
      </p:sp>
    </p:spTree>
    <p:extLst>
      <p:ext uri="{BB962C8B-B14F-4D97-AF65-F5344CB8AC3E}">
        <p14:creationId xmlns:p14="http://schemas.microsoft.com/office/powerpoint/2010/main" val="231652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8869096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basi neurali dell’empatia e dei comportamenti prosociali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xmlns="" id="{DFCB8FF2-0CC7-D140-B882-F9D80A5416DD}"/>
              </a:ext>
            </a:extLst>
          </p:cNvPr>
          <p:cNvSpPr/>
          <p:nvPr/>
        </p:nvSpPr>
        <p:spPr>
          <a:xfrm>
            <a:off x="137452" y="1628800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Hein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Silani, </a:t>
            </a:r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Preuschoff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Batson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Singer, 2010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3EB79E9B-BA3E-8C44-A39B-C77E093C37CF}"/>
              </a:ext>
            </a:extLst>
          </p:cNvPr>
          <p:cNvSpPr/>
          <p:nvPr/>
        </p:nvSpPr>
        <p:spPr>
          <a:xfrm>
            <a:off x="137452" y="1988841"/>
            <a:ext cx="8869096" cy="1008112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OBIETTIVI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indagare se la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risposta empatica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sollecitata dalla visione dell’altro mentre esperisce dolore può essere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modulata dall’appartenenza gruppale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questo (ingroup vs. outgroup).</a:t>
            </a: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5C511F08-8ACF-2A42-8F8F-D488F06F847C}"/>
              </a:ext>
            </a:extLst>
          </p:cNvPr>
          <p:cNvSpPr/>
          <p:nvPr/>
        </p:nvSpPr>
        <p:spPr>
          <a:xfrm>
            <a:off x="137452" y="3598466"/>
            <a:ext cx="8899044" cy="2422822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PROCEDURA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l’appartenenza gruppale dei partecipanti veniva resa saliente all’inizio dell’esperimento. Nella prima fase i partecipanti ricevevano o guardavano altri partecipanti dell’ingroup o dell’outgroup ricevere delle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scosse elettriche di diversa intensità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Successivamente i partecipanti dovevano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indicare quanto fosse dolorosa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scossa (ricevuta o osservata). In una seconda fase dello studio, ai partecipanti veniva detto che il membro dell’ingroup o dell’outgroup avrebbe ricevuto un’ulteriore scossa. Il partecipante poteva (a) decidere di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ricevere parte della scossa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 alleviare il dolore all’altro partecipante, (b)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guardare una partita di calcio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oppure (c) </a:t>
            </a:r>
            <a:r>
              <a:rPr lang="it-IT" sz="1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vedere l’altro partecipante ricevere la scossa elettrica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0D105300-BDE2-CF4B-961F-21EC9BCDA6EC}"/>
              </a:ext>
            </a:extLst>
          </p:cNvPr>
          <p:cNvSpPr/>
          <p:nvPr/>
        </p:nvSpPr>
        <p:spPr>
          <a:xfrm>
            <a:off x="137452" y="3068960"/>
            <a:ext cx="8869096" cy="457499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PARTECIPANTI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sz="1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fan di diverse squadre di calcio.</a:t>
            </a: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3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8549348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basi neurali dell’empatia e dei comportamenti prosociali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xmlns="" id="{DFCB8FF2-0CC7-D140-B882-F9D80A5416DD}"/>
              </a:ext>
            </a:extLst>
          </p:cNvPr>
          <p:cNvSpPr/>
          <p:nvPr/>
        </p:nvSpPr>
        <p:spPr>
          <a:xfrm>
            <a:off x="137452" y="1628800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Hein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Silani, </a:t>
            </a:r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Preuschoff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it-IT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Batson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Singer, 2010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3EB79E9B-BA3E-8C44-A39B-C77E093C37CF}"/>
              </a:ext>
            </a:extLst>
          </p:cNvPr>
          <p:cNvSpPr/>
          <p:nvPr/>
        </p:nvSpPr>
        <p:spPr>
          <a:xfrm>
            <a:off x="137452" y="2173855"/>
            <a:ext cx="8549348" cy="3637440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RISULTATI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endParaRPr lang="it-IT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L’attività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dell’insula anteriore sinistra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misurata con la risonanza magnetica funzionale si attivava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nell’esperienza di osservazione del dolore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livello di attivazione dell’insula anteriore sinistra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correlava positivamente con il comportamento prosociale: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più l’attività dell’insula aumentava alla visione dell’esperienza di dolore , maggiore era la probabilità di rispondere con un comportamento di aiuto nella seconda sessione;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reclutamento dell’insula anteriore sinistra nell’elaborazione dell’esperienza di dolore altrui era maggiore quando il target era un membro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dell’ingroup.</a:t>
            </a: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31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6415748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neuroscienze sociali</a:t>
            </a: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xmlns="" id="{44B3DFE8-F583-1940-A710-2B22FBA17475}"/>
              </a:ext>
            </a:extLst>
          </p:cNvPr>
          <p:cNvGrpSpPr/>
          <p:nvPr/>
        </p:nvGrpSpPr>
        <p:grpSpPr>
          <a:xfrm>
            <a:off x="1187624" y="1916832"/>
            <a:ext cx="6775788" cy="3666754"/>
            <a:chOff x="1043608" y="1916832"/>
            <a:chExt cx="6775788" cy="3666754"/>
          </a:xfrm>
        </p:grpSpPr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xmlns="" id="{F284F8C5-C357-754B-AAE5-1D6558F6BBDD}"/>
                </a:ext>
              </a:extLst>
            </p:cNvPr>
            <p:cNvSpPr/>
            <p:nvPr/>
          </p:nvSpPr>
          <p:spPr>
            <a:xfrm>
              <a:off x="4608984" y="1916832"/>
              <a:ext cx="1944216" cy="85844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Psicologia sociale</a:t>
              </a:r>
              <a:endPara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xmlns="" id="{85D014BE-68D1-234E-8916-20BEFF8F7554}"/>
                </a:ext>
              </a:extLst>
            </p:cNvPr>
            <p:cNvGrpSpPr/>
            <p:nvPr/>
          </p:nvGrpSpPr>
          <p:grpSpPr>
            <a:xfrm>
              <a:off x="1043608" y="1916832"/>
              <a:ext cx="6775788" cy="3666754"/>
              <a:chOff x="1043608" y="1916832"/>
              <a:chExt cx="6775788" cy="3666754"/>
            </a:xfrm>
          </p:grpSpPr>
          <p:sp>
            <p:nvSpPr>
              <p:cNvPr id="18" name="Rettangolo 17">
                <a:extLst>
                  <a:ext uri="{FF2B5EF4-FFF2-40B4-BE49-F238E27FC236}">
                    <a16:creationId xmlns:a16="http://schemas.microsoft.com/office/drawing/2014/main" xmlns="" id="{1AF7B5A0-67EE-894B-9457-BB0B0B8F5B0F}"/>
                  </a:ext>
                </a:extLst>
              </p:cNvPr>
              <p:cNvSpPr/>
              <p:nvPr/>
            </p:nvSpPr>
            <p:spPr>
              <a:xfrm>
                <a:off x="2195736" y="1916832"/>
                <a:ext cx="1512168" cy="85844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Neuroscienze</a:t>
                </a:r>
                <a:endParaRPr lang="it-IT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tangolo 25">
                <a:extLst>
                  <a:ext uri="{FF2B5EF4-FFF2-40B4-BE49-F238E27FC236}">
                    <a16:creationId xmlns:a16="http://schemas.microsoft.com/office/drawing/2014/main" xmlns="" id="{05F160CA-5486-CA48-8974-8C90B3E71FEF}"/>
                  </a:ext>
                </a:extLst>
              </p:cNvPr>
              <p:cNvSpPr/>
              <p:nvPr/>
            </p:nvSpPr>
            <p:spPr>
              <a:xfrm>
                <a:off x="1043608" y="3429000"/>
                <a:ext cx="6775788" cy="2154586"/>
              </a:xfrm>
              <a:prstGeom prst="rect">
                <a:avLst/>
              </a:prstGeom>
              <a:noFill/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Le neuroscienze offrono alla psicologia sociale un </a:t>
                </a:r>
                <a:r>
                  <a:rPr lang="it-IT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avanzamento nella comprensione </a:t>
                </a:r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di processi sociali complessi;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La psicologia sociale fornisce alle neuroscienze la possibilità di cogliere il funzionamento delle struttura cerebrali nel </a:t>
                </a:r>
                <a:r>
                  <a:rPr lang="it-IT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contesto specifico </a:t>
                </a:r>
                <a:r>
                  <a:rPr lang="it-IT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della condotta e delle relazioni sociali.</a:t>
                </a:r>
              </a:p>
            </p:txBody>
          </p:sp>
          <p:cxnSp>
            <p:nvCxnSpPr>
              <p:cNvPr id="10" name="Connettore 4 9">
                <a:extLst>
                  <a:ext uri="{FF2B5EF4-FFF2-40B4-BE49-F238E27FC236}">
                    <a16:creationId xmlns:a16="http://schemas.microsoft.com/office/drawing/2014/main" xmlns="" id="{9C51ECAC-28BC-6E45-81BD-3A4A034F7E4B}"/>
                  </a:ext>
                </a:extLst>
              </p:cNvPr>
              <p:cNvCxnSpPr>
                <a:cxnSpLocks/>
                <a:stCxn id="18" idx="1"/>
                <a:endCxn id="26" idx="1"/>
              </p:cNvCxnSpPr>
              <p:nvPr/>
            </p:nvCxnSpPr>
            <p:spPr>
              <a:xfrm rot="10800000" flipV="1">
                <a:off x="1043608" y="2346053"/>
                <a:ext cx="1152128" cy="2160239"/>
              </a:xfrm>
              <a:prstGeom prst="bentConnector3">
                <a:avLst>
                  <a:gd name="adj1" fmla="val 119842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4 11">
                <a:extLst>
                  <a:ext uri="{FF2B5EF4-FFF2-40B4-BE49-F238E27FC236}">
                    <a16:creationId xmlns:a16="http://schemas.microsoft.com/office/drawing/2014/main" xmlns="" id="{B95EFAA2-0932-AF43-B4F4-697D8E667665}"/>
                  </a:ext>
                </a:extLst>
              </p:cNvPr>
              <p:cNvCxnSpPr>
                <a:cxnSpLocks/>
                <a:stCxn id="23" idx="3"/>
                <a:endCxn id="26" idx="3"/>
              </p:cNvCxnSpPr>
              <p:nvPr/>
            </p:nvCxnSpPr>
            <p:spPr>
              <a:xfrm>
                <a:off x="6553200" y="2346054"/>
                <a:ext cx="1266196" cy="2160239"/>
              </a:xfrm>
              <a:prstGeom prst="bentConnector3">
                <a:avLst>
                  <a:gd name="adj1" fmla="val 118054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4048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6415748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Metodiche delle neuroscienze</a:t>
            </a:r>
          </a:p>
        </p:txBody>
      </p:sp>
      <p:grpSp>
        <p:nvGrpSpPr>
          <p:cNvPr id="33" name="Gruppo 32">
            <a:extLst>
              <a:ext uri="{FF2B5EF4-FFF2-40B4-BE49-F238E27FC236}">
                <a16:creationId xmlns:a16="http://schemas.microsoft.com/office/drawing/2014/main" xmlns="" id="{6A5B7D3E-8223-A141-957F-0FA7C53FAA4F}"/>
              </a:ext>
            </a:extLst>
          </p:cNvPr>
          <p:cNvGrpSpPr/>
          <p:nvPr/>
        </p:nvGrpSpPr>
        <p:grpSpPr>
          <a:xfrm>
            <a:off x="133405" y="1943858"/>
            <a:ext cx="4124078" cy="3640846"/>
            <a:chOff x="133405" y="1943858"/>
            <a:chExt cx="4124078" cy="3640846"/>
          </a:xfrm>
        </p:grpSpPr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xmlns="" id="{520BEB14-CE74-F147-8D5F-2CB104C79D60}"/>
                </a:ext>
              </a:extLst>
            </p:cNvPr>
            <p:cNvSpPr/>
            <p:nvPr/>
          </p:nvSpPr>
          <p:spPr>
            <a:xfrm>
              <a:off x="139567" y="3397441"/>
              <a:ext cx="3331990" cy="57606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Elettroencefalogramma (EEG)</a:t>
              </a:r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xmlns="" id="{2DEADE4A-D6D0-8C4A-8B35-C78D2DEDD03B}"/>
                </a:ext>
              </a:extLst>
            </p:cNvPr>
            <p:cNvSpPr/>
            <p:nvPr/>
          </p:nvSpPr>
          <p:spPr>
            <a:xfrm>
              <a:off x="186083" y="5008640"/>
              <a:ext cx="2035846" cy="57606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Potenziali evocati</a:t>
              </a:r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xmlns="" id="{D82FAB38-65A9-1F44-8EAB-A95D0EAFD89A}"/>
                </a:ext>
              </a:extLst>
            </p:cNvPr>
            <p:cNvSpPr/>
            <p:nvPr/>
          </p:nvSpPr>
          <p:spPr>
            <a:xfrm>
              <a:off x="133405" y="1943858"/>
              <a:ext cx="4124078" cy="57606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Risonanza magnetica funzionale (</a:t>
              </a:r>
              <a:r>
                <a:rPr lang="it-IT" dirty="0" err="1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fMRI</a:t>
              </a:r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46" name="Gruppo 45">
            <a:extLst>
              <a:ext uri="{FF2B5EF4-FFF2-40B4-BE49-F238E27FC236}">
                <a16:creationId xmlns:a16="http://schemas.microsoft.com/office/drawing/2014/main" xmlns="" id="{36C3A510-D18E-0E4A-B216-C248849A851F}"/>
              </a:ext>
            </a:extLst>
          </p:cNvPr>
          <p:cNvGrpSpPr/>
          <p:nvPr/>
        </p:nvGrpSpPr>
        <p:grpSpPr>
          <a:xfrm>
            <a:off x="2221929" y="1561327"/>
            <a:ext cx="6788666" cy="4405909"/>
            <a:chOff x="2221929" y="1561327"/>
            <a:chExt cx="6788666" cy="4405909"/>
          </a:xfrm>
        </p:grpSpPr>
        <p:grpSp>
          <p:nvGrpSpPr>
            <p:cNvPr id="34" name="Gruppo 33">
              <a:extLst>
                <a:ext uri="{FF2B5EF4-FFF2-40B4-BE49-F238E27FC236}">
                  <a16:creationId xmlns:a16="http://schemas.microsoft.com/office/drawing/2014/main" xmlns="" id="{C9740E6A-1C30-2749-93E3-12CE5F533841}"/>
                </a:ext>
              </a:extLst>
            </p:cNvPr>
            <p:cNvGrpSpPr/>
            <p:nvPr/>
          </p:nvGrpSpPr>
          <p:grpSpPr>
            <a:xfrm>
              <a:off x="2221929" y="1561327"/>
              <a:ext cx="6788666" cy="4405909"/>
              <a:chOff x="2221929" y="1561327"/>
              <a:chExt cx="6788666" cy="4405909"/>
            </a:xfrm>
          </p:grpSpPr>
          <p:sp>
            <p:nvSpPr>
              <p:cNvPr id="15" name="Rettangolo 14">
                <a:extLst>
                  <a:ext uri="{FF2B5EF4-FFF2-40B4-BE49-F238E27FC236}">
                    <a16:creationId xmlns:a16="http://schemas.microsoft.com/office/drawing/2014/main" xmlns="" id="{661104A2-9D66-8B43-954F-D3EA7A476BA1}"/>
                  </a:ext>
                </a:extLst>
              </p:cNvPr>
              <p:cNvSpPr/>
              <p:nvPr/>
            </p:nvSpPr>
            <p:spPr>
              <a:xfrm>
                <a:off x="4070059" y="3014910"/>
                <a:ext cx="4934374" cy="1341126"/>
              </a:xfrm>
              <a:prstGeom prst="rect">
                <a:avLst/>
              </a:prstGeom>
              <a:noFill/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Permette di registrare l’attività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elettrica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 cerebrale tramite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elettrodi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di superfice 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posizionati sullo scalpo. Tale attività è caratterizzata da due parametri,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frequenza e ampiezza.</a:t>
                </a:r>
              </a:p>
            </p:txBody>
          </p:sp>
          <p:sp>
            <p:nvSpPr>
              <p:cNvPr id="16" name="Rettangolo 15">
                <a:extLst>
                  <a:ext uri="{FF2B5EF4-FFF2-40B4-BE49-F238E27FC236}">
                    <a16:creationId xmlns:a16="http://schemas.microsoft.com/office/drawing/2014/main" xmlns="" id="{9CCFB200-AED3-D34D-AAA7-AD6AE5A49519}"/>
                  </a:ext>
                </a:extLst>
              </p:cNvPr>
              <p:cNvSpPr/>
              <p:nvPr/>
            </p:nvSpPr>
            <p:spPr>
              <a:xfrm>
                <a:off x="4545515" y="1561327"/>
                <a:ext cx="4465080" cy="1341126"/>
              </a:xfrm>
              <a:prstGeom prst="rect">
                <a:avLst/>
              </a:prstGeom>
              <a:noFill/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Metodica che permette di registrare le variazioni del fl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usso sanguigno e dell’ossigenazione cerebrale 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in risposta a diversi stimoli che possono differire per modalità sensoriale.</a:t>
                </a:r>
              </a:p>
            </p:txBody>
          </p:sp>
          <p:cxnSp>
            <p:nvCxnSpPr>
              <p:cNvPr id="3" name="Connettore 2 2">
                <a:extLst>
                  <a:ext uri="{FF2B5EF4-FFF2-40B4-BE49-F238E27FC236}">
                    <a16:creationId xmlns:a16="http://schemas.microsoft.com/office/drawing/2014/main" xmlns="" id="{5C66AD3F-CC11-0247-85E1-2D97CA6A1F02}"/>
                  </a:ext>
                </a:extLst>
              </p:cNvPr>
              <p:cNvCxnSpPr>
                <a:cxnSpLocks/>
                <a:stCxn id="11" idx="3"/>
                <a:endCxn id="15" idx="1"/>
              </p:cNvCxnSpPr>
              <p:nvPr/>
            </p:nvCxnSpPr>
            <p:spPr>
              <a:xfrm>
                <a:off x="3471557" y="3685473"/>
                <a:ext cx="59850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Connettore 2 6">
                <a:extLst>
                  <a:ext uri="{FF2B5EF4-FFF2-40B4-BE49-F238E27FC236}">
                    <a16:creationId xmlns:a16="http://schemas.microsoft.com/office/drawing/2014/main" xmlns="" id="{8C32E26C-0D13-D648-B458-3F0EDD4C037A}"/>
                  </a:ext>
                </a:extLst>
              </p:cNvPr>
              <p:cNvCxnSpPr>
                <a:cxnSpLocks/>
                <a:stCxn id="14" idx="3"/>
                <a:endCxn id="16" idx="1"/>
              </p:cNvCxnSpPr>
              <p:nvPr/>
            </p:nvCxnSpPr>
            <p:spPr>
              <a:xfrm>
                <a:off x="4257483" y="2231890"/>
                <a:ext cx="28803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ttangolo 19">
                <a:extLst>
                  <a:ext uri="{FF2B5EF4-FFF2-40B4-BE49-F238E27FC236}">
                    <a16:creationId xmlns:a16="http://schemas.microsoft.com/office/drawing/2014/main" xmlns="" id="{B926E7A6-3509-6448-8064-CDF09D6D0B91}"/>
                  </a:ext>
                </a:extLst>
              </p:cNvPr>
              <p:cNvSpPr/>
              <p:nvPr/>
            </p:nvSpPr>
            <p:spPr>
              <a:xfrm>
                <a:off x="2564805" y="4626110"/>
                <a:ext cx="3961420" cy="1341126"/>
              </a:xfrm>
              <a:prstGeom prst="rect">
                <a:avLst/>
              </a:prstGeom>
              <a:noFill/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Consistono in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variazioni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 specifiche del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segnale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in risposta a stimoli sensoriali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 e sono caratterizzati principalmente da due parametri: </a:t>
                </a:r>
                <a:r>
                  <a:rPr lang="it-IT" sz="1600" b="1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latenza e ampiezza</a:t>
                </a:r>
                <a:r>
                  <a:rPr lang="it-IT" sz="16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.</a:t>
                </a:r>
              </a:p>
            </p:txBody>
          </p:sp>
          <p:cxnSp>
            <p:nvCxnSpPr>
              <p:cNvPr id="21" name="Connettore 2 20">
                <a:extLst>
                  <a:ext uri="{FF2B5EF4-FFF2-40B4-BE49-F238E27FC236}">
                    <a16:creationId xmlns:a16="http://schemas.microsoft.com/office/drawing/2014/main" xmlns="" id="{2CF2AB1F-5E0F-2843-B6C9-86C0C45291E3}"/>
                  </a:ext>
                </a:extLst>
              </p:cNvPr>
              <p:cNvCxnSpPr>
                <a:cxnSpLocks/>
                <a:stCxn id="13" idx="3"/>
                <a:endCxn id="20" idx="1"/>
              </p:cNvCxnSpPr>
              <p:nvPr/>
            </p:nvCxnSpPr>
            <p:spPr>
              <a:xfrm>
                <a:off x="2221929" y="5296672"/>
                <a:ext cx="342876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uppo 31">
              <a:extLst>
                <a:ext uri="{FF2B5EF4-FFF2-40B4-BE49-F238E27FC236}">
                  <a16:creationId xmlns:a16="http://schemas.microsoft.com/office/drawing/2014/main" xmlns="" id="{69E62C76-026D-2847-BBA5-2AD77FF3D08F}"/>
                </a:ext>
              </a:extLst>
            </p:cNvPr>
            <p:cNvGrpSpPr/>
            <p:nvPr/>
          </p:nvGrpSpPr>
          <p:grpSpPr>
            <a:xfrm>
              <a:off x="6526225" y="4808505"/>
              <a:ext cx="2009310" cy="956484"/>
              <a:chOff x="6526225" y="4808505"/>
              <a:chExt cx="2009310" cy="956484"/>
            </a:xfrm>
          </p:grpSpPr>
          <p:cxnSp>
            <p:nvCxnSpPr>
              <p:cNvPr id="25" name="Connettore 2 24">
                <a:extLst>
                  <a:ext uri="{FF2B5EF4-FFF2-40B4-BE49-F238E27FC236}">
                    <a16:creationId xmlns:a16="http://schemas.microsoft.com/office/drawing/2014/main" xmlns="" id="{B3C1F1AE-ED9F-B140-A4CC-915FB34E729F}"/>
                  </a:ext>
                </a:extLst>
              </p:cNvPr>
              <p:cNvCxnSpPr>
                <a:cxnSpLocks/>
                <a:stCxn id="20" idx="3"/>
              </p:cNvCxnSpPr>
              <p:nvPr/>
            </p:nvCxnSpPr>
            <p:spPr>
              <a:xfrm flipV="1">
                <a:off x="6526225" y="5008640"/>
                <a:ext cx="342876" cy="28803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2 26">
                <a:extLst>
                  <a:ext uri="{FF2B5EF4-FFF2-40B4-BE49-F238E27FC236}">
                    <a16:creationId xmlns:a16="http://schemas.microsoft.com/office/drawing/2014/main" xmlns="" id="{D423DDB9-939E-6E4D-8E5D-F205B9E9B5CD}"/>
                  </a:ext>
                </a:extLst>
              </p:cNvPr>
              <p:cNvCxnSpPr>
                <a:cxnSpLocks/>
                <a:stCxn id="20" idx="3"/>
              </p:cNvCxnSpPr>
              <p:nvPr/>
            </p:nvCxnSpPr>
            <p:spPr>
              <a:xfrm>
                <a:off x="6526225" y="5296673"/>
                <a:ext cx="342876" cy="28803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ettangolo 29">
                <a:extLst>
                  <a:ext uri="{FF2B5EF4-FFF2-40B4-BE49-F238E27FC236}">
                    <a16:creationId xmlns:a16="http://schemas.microsoft.com/office/drawing/2014/main" xmlns="" id="{1ABCB946-4B4B-EA4E-90C7-6964A6B0C885}"/>
                  </a:ext>
                </a:extLst>
              </p:cNvPr>
              <p:cNvSpPr/>
              <p:nvPr/>
            </p:nvSpPr>
            <p:spPr>
              <a:xfrm>
                <a:off x="6922071" y="4808505"/>
                <a:ext cx="1613464" cy="36512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sz="14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Stimolo-correlati</a:t>
                </a:r>
              </a:p>
            </p:txBody>
          </p:sp>
          <p:sp>
            <p:nvSpPr>
              <p:cNvPr id="31" name="Rettangolo 30">
                <a:extLst>
                  <a:ext uri="{FF2B5EF4-FFF2-40B4-BE49-F238E27FC236}">
                    <a16:creationId xmlns:a16="http://schemas.microsoft.com/office/drawing/2014/main" xmlns="" id="{D011F4AD-1CE2-5745-A49E-6609150F345A}"/>
                  </a:ext>
                </a:extLst>
              </p:cNvPr>
              <p:cNvSpPr/>
              <p:nvPr/>
            </p:nvSpPr>
            <p:spPr>
              <a:xfrm>
                <a:off x="6922071" y="5399864"/>
                <a:ext cx="1613464" cy="36512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12700" cmpd="sng">
                <a:solidFill>
                  <a:schemeClr val="tx2">
                    <a:alpha val="86000"/>
                  </a:schemeClr>
                </a:solidFill>
                <a:prstDash val="solid"/>
                <a:extLst>
                  <a:ext uri="{C807C97D-BFC1-408E-A445-0C87EB9F89A2}">
                    <ask:lineSketchStyleProps xmlns:ask="http://schemas.microsoft.com/office/drawing/2018/sketchyshapes" xmlns="" sd="1219033472">
                      <a:custGeom>
                        <a:avLst/>
                        <a:gdLst>
                          <a:gd name="connsiteX0" fmla="*/ 0 w 9178724"/>
                          <a:gd name="connsiteY0" fmla="*/ 0 h 620030"/>
                          <a:gd name="connsiteX1" fmla="*/ 298309 w 9178724"/>
                          <a:gd name="connsiteY1" fmla="*/ 0 h 620030"/>
                          <a:gd name="connsiteX2" fmla="*/ 596617 w 9178724"/>
                          <a:gd name="connsiteY2" fmla="*/ 0 h 620030"/>
                          <a:gd name="connsiteX3" fmla="*/ 894926 w 9178724"/>
                          <a:gd name="connsiteY3" fmla="*/ 0 h 620030"/>
                          <a:gd name="connsiteX4" fmla="*/ 1652170 w 9178724"/>
                          <a:gd name="connsiteY4" fmla="*/ 0 h 620030"/>
                          <a:gd name="connsiteX5" fmla="*/ 2225841 w 9178724"/>
                          <a:gd name="connsiteY5" fmla="*/ 0 h 620030"/>
                          <a:gd name="connsiteX6" fmla="*/ 2524149 w 9178724"/>
                          <a:gd name="connsiteY6" fmla="*/ 0 h 620030"/>
                          <a:gd name="connsiteX7" fmla="*/ 3097819 w 9178724"/>
                          <a:gd name="connsiteY7" fmla="*/ 0 h 620030"/>
                          <a:gd name="connsiteX8" fmla="*/ 3855064 w 9178724"/>
                          <a:gd name="connsiteY8" fmla="*/ 0 h 620030"/>
                          <a:gd name="connsiteX9" fmla="*/ 4336947 w 9178724"/>
                          <a:gd name="connsiteY9" fmla="*/ 0 h 620030"/>
                          <a:gd name="connsiteX10" fmla="*/ 4818830 w 9178724"/>
                          <a:gd name="connsiteY10" fmla="*/ 0 h 620030"/>
                          <a:gd name="connsiteX11" fmla="*/ 5392500 w 9178724"/>
                          <a:gd name="connsiteY11" fmla="*/ 0 h 620030"/>
                          <a:gd name="connsiteX12" fmla="*/ 6057958 w 9178724"/>
                          <a:gd name="connsiteY12" fmla="*/ 0 h 620030"/>
                          <a:gd name="connsiteX13" fmla="*/ 6723415 w 9178724"/>
                          <a:gd name="connsiteY13" fmla="*/ 0 h 620030"/>
                          <a:gd name="connsiteX14" fmla="*/ 7388873 w 9178724"/>
                          <a:gd name="connsiteY14" fmla="*/ 0 h 620030"/>
                          <a:gd name="connsiteX15" fmla="*/ 8146118 w 9178724"/>
                          <a:gd name="connsiteY15" fmla="*/ 0 h 620030"/>
                          <a:gd name="connsiteX16" fmla="*/ 9178724 w 9178724"/>
                          <a:gd name="connsiteY16" fmla="*/ 0 h 620030"/>
                          <a:gd name="connsiteX17" fmla="*/ 9178724 w 9178724"/>
                          <a:gd name="connsiteY17" fmla="*/ 316215 h 620030"/>
                          <a:gd name="connsiteX18" fmla="*/ 9178724 w 9178724"/>
                          <a:gd name="connsiteY18" fmla="*/ 620030 h 620030"/>
                          <a:gd name="connsiteX19" fmla="*/ 8421479 w 9178724"/>
                          <a:gd name="connsiteY19" fmla="*/ 620030 h 620030"/>
                          <a:gd name="connsiteX20" fmla="*/ 7847809 w 9178724"/>
                          <a:gd name="connsiteY20" fmla="*/ 620030 h 620030"/>
                          <a:gd name="connsiteX21" fmla="*/ 7365926 w 9178724"/>
                          <a:gd name="connsiteY21" fmla="*/ 620030 h 620030"/>
                          <a:gd name="connsiteX22" fmla="*/ 6884043 w 9178724"/>
                          <a:gd name="connsiteY22" fmla="*/ 620030 h 620030"/>
                          <a:gd name="connsiteX23" fmla="*/ 6402160 w 9178724"/>
                          <a:gd name="connsiteY23" fmla="*/ 620030 h 620030"/>
                          <a:gd name="connsiteX24" fmla="*/ 5920277 w 9178724"/>
                          <a:gd name="connsiteY24" fmla="*/ 620030 h 620030"/>
                          <a:gd name="connsiteX25" fmla="*/ 5254819 w 9178724"/>
                          <a:gd name="connsiteY25" fmla="*/ 620030 h 620030"/>
                          <a:gd name="connsiteX26" fmla="*/ 4681149 w 9178724"/>
                          <a:gd name="connsiteY26" fmla="*/ 620030 h 620030"/>
                          <a:gd name="connsiteX27" fmla="*/ 4382841 w 9178724"/>
                          <a:gd name="connsiteY27" fmla="*/ 620030 h 620030"/>
                          <a:gd name="connsiteX28" fmla="*/ 3900958 w 9178724"/>
                          <a:gd name="connsiteY28" fmla="*/ 620030 h 620030"/>
                          <a:gd name="connsiteX29" fmla="*/ 3235500 w 9178724"/>
                          <a:gd name="connsiteY29" fmla="*/ 620030 h 620030"/>
                          <a:gd name="connsiteX30" fmla="*/ 2845404 w 9178724"/>
                          <a:gd name="connsiteY30" fmla="*/ 620030 h 620030"/>
                          <a:gd name="connsiteX31" fmla="*/ 2088160 w 9178724"/>
                          <a:gd name="connsiteY31" fmla="*/ 620030 h 620030"/>
                          <a:gd name="connsiteX32" fmla="*/ 1330915 w 9178724"/>
                          <a:gd name="connsiteY32" fmla="*/ 620030 h 620030"/>
                          <a:gd name="connsiteX33" fmla="*/ 757245 w 9178724"/>
                          <a:gd name="connsiteY33" fmla="*/ 620030 h 620030"/>
                          <a:gd name="connsiteX34" fmla="*/ 0 w 9178724"/>
                          <a:gd name="connsiteY34" fmla="*/ 620030 h 620030"/>
                          <a:gd name="connsiteX35" fmla="*/ 0 w 9178724"/>
                          <a:gd name="connsiteY35" fmla="*/ 310015 h 620030"/>
                          <a:gd name="connsiteX36" fmla="*/ 0 w 9178724"/>
                          <a:gd name="connsiteY36" fmla="*/ 0 h 62003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</a:cxnLst>
                        <a:rect l="l" t="t" r="r" b="b"/>
                        <a:pathLst>
                          <a:path w="9178724" h="620030" fill="none" extrusionOk="0">
                            <a:moveTo>
                              <a:pt x="0" y="0"/>
                            </a:moveTo>
                            <a:cubicBezTo>
                              <a:pt x="102535" y="-35417"/>
                              <a:pt x="231128" y="19743"/>
                              <a:pt x="298309" y="0"/>
                            </a:cubicBezTo>
                            <a:cubicBezTo>
                              <a:pt x="365490" y="-19743"/>
                              <a:pt x="504771" y="6903"/>
                              <a:pt x="596617" y="0"/>
                            </a:cubicBezTo>
                            <a:cubicBezTo>
                              <a:pt x="688463" y="-6903"/>
                              <a:pt x="801466" y="32459"/>
                              <a:pt x="894926" y="0"/>
                            </a:cubicBezTo>
                            <a:cubicBezTo>
                              <a:pt x="988386" y="-32459"/>
                              <a:pt x="1351220" y="8679"/>
                              <a:pt x="1652170" y="0"/>
                            </a:cubicBezTo>
                            <a:cubicBezTo>
                              <a:pt x="1953120" y="-8679"/>
                              <a:pt x="2036343" y="40882"/>
                              <a:pt x="2225841" y="0"/>
                            </a:cubicBezTo>
                            <a:cubicBezTo>
                              <a:pt x="2415339" y="-40882"/>
                              <a:pt x="2409558" y="12227"/>
                              <a:pt x="2524149" y="0"/>
                            </a:cubicBezTo>
                            <a:cubicBezTo>
                              <a:pt x="2638740" y="-12227"/>
                              <a:pt x="2909787" y="59308"/>
                              <a:pt x="3097819" y="0"/>
                            </a:cubicBezTo>
                            <a:cubicBezTo>
                              <a:pt x="3285851" y="-59308"/>
                              <a:pt x="3499507" y="53098"/>
                              <a:pt x="3855064" y="0"/>
                            </a:cubicBezTo>
                            <a:cubicBezTo>
                              <a:pt x="4210622" y="-53098"/>
                              <a:pt x="4150339" y="24700"/>
                              <a:pt x="4336947" y="0"/>
                            </a:cubicBezTo>
                            <a:cubicBezTo>
                              <a:pt x="4523555" y="-24700"/>
                              <a:pt x="4623920" y="10678"/>
                              <a:pt x="4818830" y="0"/>
                            </a:cubicBezTo>
                            <a:cubicBezTo>
                              <a:pt x="5013740" y="-10678"/>
                              <a:pt x="5127394" y="40268"/>
                              <a:pt x="5392500" y="0"/>
                            </a:cubicBezTo>
                            <a:cubicBezTo>
                              <a:pt x="5657606" y="-40268"/>
                              <a:pt x="5754330" y="74320"/>
                              <a:pt x="6057958" y="0"/>
                            </a:cubicBezTo>
                            <a:cubicBezTo>
                              <a:pt x="6361586" y="-74320"/>
                              <a:pt x="6494940" y="37329"/>
                              <a:pt x="6723415" y="0"/>
                            </a:cubicBezTo>
                            <a:cubicBezTo>
                              <a:pt x="6951890" y="-37329"/>
                              <a:pt x="7117832" y="30948"/>
                              <a:pt x="7388873" y="0"/>
                            </a:cubicBezTo>
                            <a:cubicBezTo>
                              <a:pt x="7659914" y="-30948"/>
                              <a:pt x="7926991" y="65074"/>
                              <a:pt x="8146118" y="0"/>
                            </a:cubicBezTo>
                            <a:cubicBezTo>
                              <a:pt x="8365246" y="-65074"/>
                              <a:pt x="8701383" y="71750"/>
                              <a:pt x="9178724" y="0"/>
                            </a:cubicBezTo>
                            <a:cubicBezTo>
                              <a:pt x="9200174" y="141322"/>
                              <a:pt x="9160033" y="216766"/>
                              <a:pt x="9178724" y="316215"/>
                            </a:cubicBezTo>
                            <a:cubicBezTo>
                              <a:pt x="9197415" y="415665"/>
                              <a:pt x="9170910" y="493137"/>
                              <a:pt x="9178724" y="620030"/>
                            </a:cubicBezTo>
                            <a:cubicBezTo>
                              <a:pt x="8847610" y="633606"/>
                              <a:pt x="8699284" y="581521"/>
                              <a:pt x="8421479" y="620030"/>
                            </a:cubicBezTo>
                            <a:cubicBezTo>
                              <a:pt x="8143674" y="658539"/>
                              <a:pt x="8043343" y="588100"/>
                              <a:pt x="7847809" y="620030"/>
                            </a:cubicBezTo>
                            <a:cubicBezTo>
                              <a:pt x="7652275" y="651960"/>
                              <a:pt x="7499974" y="566721"/>
                              <a:pt x="7365926" y="620030"/>
                            </a:cubicBezTo>
                            <a:cubicBezTo>
                              <a:pt x="7231878" y="673339"/>
                              <a:pt x="6983206" y="609203"/>
                              <a:pt x="6884043" y="620030"/>
                            </a:cubicBezTo>
                            <a:cubicBezTo>
                              <a:pt x="6784880" y="630857"/>
                              <a:pt x="6634085" y="589226"/>
                              <a:pt x="6402160" y="620030"/>
                            </a:cubicBezTo>
                            <a:cubicBezTo>
                              <a:pt x="6170235" y="650834"/>
                              <a:pt x="6075682" y="619367"/>
                              <a:pt x="5920277" y="620030"/>
                            </a:cubicBezTo>
                            <a:cubicBezTo>
                              <a:pt x="5764872" y="620693"/>
                              <a:pt x="5573139" y="548710"/>
                              <a:pt x="5254819" y="620030"/>
                            </a:cubicBezTo>
                            <a:cubicBezTo>
                              <a:pt x="4936499" y="691350"/>
                              <a:pt x="4839040" y="582151"/>
                              <a:pt x="4681149" y="620030"/>
                            </a:cubicBezTo>
                            <a:cubicBezTo>
                              <a:pt x="4523258" y="657909"/>
                              <a:pt x="4447847" y="611926"/>
                              <a:pt x="4382841" y="620030"/>
                            </a:cubicBezTo>
                            <a:cubicBezTo>
                              <a:pt x="4317835" y="628134"/>
                              <a:pt x="4075188" y="570834"/>
                              <a:pt x="3900958" y="620030"/>
                            </a:cubicBezTo>
                            <a:cubicBezTo>
                              <a:pt x="3726728" y="669226"/>
                              <a:pt x="3504960" y="595564"/>
                              <a:pt x="3235500" y="620030"/>
                            </a:cubicBezTo>
                            <a:cubicBezTo>
                              <a:pt x="2966040" y="644496"/>
                              <a:pt x="3034078" y="612289"/>
                              <a:pt x="2845404" y="620030"/>
                            </a:cubicBezTo>
                            <a:cubicBezTo>
                              <a:pt x="2656730" y="627771"/>
                              <a:pt x="2449560" y="570399"/>
                              <a:pt x="2088160" y="620030"/>
                            </a:cubicBezTo>
                            <a:cubicBezTo>
                              <a:pt x="1726760" y="669661"/>
                              <a:pt x="1489744" y="618694"/>
                              <a:pt x="1330915" y="620030"/>
                            </a:cubicBezTo>
                            <a:cubicBezTo>
                              <a:pt x="1172086" y="621366"/>
                              <a:pt x="970889" y="568148"/>
                              <a:pt x="757245" y="620030"/>
                            </a:cubicBezTo>
                            <a:cubicBezTo>
                              <a:pt x="543601" y="671912"/>
                              <a:pt x="288056" y="618081"/>
                              <a:pt x="0" y="620030"/>
                            </a:cubicBezTo>
                            <a:cubicBezTo>
                              <a:pt x="-24602" y="527322"/>
                              <a:pt x="13740" y="373087"/>
                              <a:pt x="0" y="310015"/>
                            </a:cubicBezTo>
                            <a:cubicBezTo>
                              <a:pt x="-13740" y="246943"/>
                              <a:pt x="26405" y="66838"/>
                              <a:pt x="0" y="0"/>
                            </a:cubicBezTo>
                            <a:close/>
                          </a:path>
                          <a:path w="9178724" h="620030" stroke="0" extrusionOk="0">
                            <a:moveTo>
                              <a:pt x="0" y="0"/>
                            </a:moveTo>
                            <a:cubicBezTo>
                              <a:pt x="96739" y="-29740"/>
                              <a:pt x="316269" y="55884"/>
                              <a:pt x="481883" y="0"/>
                            </a:cubicBezTo>
                            <a:cubicBezTo>
                              <a:pt x="647497" y="-55884"/>
                              <a:pt x="662906" y="22298"/>
                              <a:pt x="780192" y="0"/>
                            </a:cubicBezTo>
                            <a:cubicBezTo>
                              <a:pt x="897478" y="-22298"/>
                              <a:pt x="1174454" y="84120"/>
                              <a:pt x="1537436" y="0"/>
                            </a:cubicBezTo>
                            <a:cubicBezTo>
                              <a:pt x="1900418" y="-84120"/>
                              <a:pt x="1921992" y="49836"/>
                              <a:pt x="2019319" y="0"/>
                            </a:cubicBezTo>
                            <a:cubicBezTo>
                              <a:pt x="2116646" y="-49836"/>
                              <a:pt x="2279697" y="53246"/>
                              <a:pt x="2501202" y="0"/>
                            </a:cubicBezTo>
                            <a:cubicBezTo>
                              <a:pt x="2722707" y="-53246"/>
                              <a:pt x="3105924" y="15731"/>
                              <a:pt x="3258447" y="0"/>
                            </a:cubicBezTo>
                            <a:cubicBezTo>
                              <a:pt x="3410970" y="-15731"/>
                              <a:pt x="3548202" y="42104"/>
                              <a:pt x="3648543" y="0"/>
                            </a:cubicBezTo>
                            <a:cubicBezTo>
                              <a:pt x="3748884" y="-42104"/>
                              <a:pt x="4173673" y="21777"/>
                              <a:pt x="4405788" y="0"/>
                            </a:cubicBezTo>
                            <a:cubicBezTo>
                              <a:pt x="4637904" y="-21777"/>
                              <a:pt x="4991337" y="42536"/>
                              <a:pt x="5163032" y="0"/>
                            </a:cubicBezTo>
                            <a:cubicBezTo>
                              <a:pt x="5334727" y="-42536"/>
                              <a:pt x="5620270" y="48170"/>
                              <a:pt x="5736703" y="0"/>
                            </a:cubicBezTo>
                            <a:cubicBezTo>
                              <a:pt x="5853136" y="-48170"/>
                              <a:pt x="6278797" y="51597"/>
                              <a:pt x="6493947" y="0"/>
                            </a:cubicBezTo>
                            <a:cubicBezTo>
                              <a:pt x="6709097" y="-51597"/>
                              <a:pt x="6791622" y="51322"/>
                              <a:pt x="6975830" y="0"/>
                            </a:cubicBezTo>
                            <a:cubicBezTo>
                              <a:pt x="7160038" y="-51322"/>
                              <a:pt x="7222993" y="41857"/>
                              <a:pt x="7457713" y="0"/>
                            </a:cubicBezTo>
                            <a:cubicBezTo>
                              <a:pt x="7692433" y="-41857"/>
                              <a:pt x="7885776" y="62575"/>
                              <a:pt x="8123171" y="0"/>
                            </a:cubicBezTo>
                            <a:cubicBezTo>
                              <a:pt x="8360566" y="-62575"/>
                              <a:pt x="8394351" y="45246"/>
                              <a:pt x="8605054" y="0"/>
                            </a:cubicBezTo>
                            <a:cubicBezTo>
                              <a:pt x="8815757" y="-45246"/>
                              <a:pt x="8988246" y="15581"/>
                              <a:pt x="9178724" y="0"/>
                            </a:cubicBezTo>
                            <a:cubicBezTo>
                              <a:pt x="9202683" y="95727"/>
                              <a:pt x="9155313" y="164771"/>
                              <a:pt x="9178724" y="322416"/>
                            </a:cubicBezTo>
                            <a:cubicBezTo>
                              <a:pt x="9202135" y="480061"/>
                              <a:pt x="9157802" y="527713"/>
                              <a:pt x="9178724" y="620030"/>
                            </a:cubicBezTo>
                            <a:cubicBezTo>
                              <a:pt x="8951193" y="671370"/>
                              <a:pt x="8799462" y="595443"/>
                              <a:pt x="8513267" y="620030"/>
                            </a:cubicBezTo>
                            <a:cubicBezTo>
                              <a:pt x="8227072" y="644617"/>
                              <a:pt x="8259683" y="573792"/>
                              <a:pt x="8123171" y="620030"/>
                            </a:cubicBezTo>
                            <a:cubicBezTo>
                              <a:pt x="7986659" y="666268"/>
                              <a:pt x="7591580" y="543706"/>
                              <a:pt x="7365926" y="620030"/>
                            </a:cubicBezTo>
                            <a:cubicBezTo>
                              <a:pt x="7140272" y="696354"/>
                              <a:pt x="6935755" y="598652"/>
                              <a:pt x="6792256" y="620030"/>
                            </a:cubicBezTo>
                            <a:cubicBezTo>
                              <a:pt x="6648757" y="641408"/>
                              <a:pt x="6575267" y="585033"/>
                              <a:pt x="6402160" y="620030"/>
                            </a:cubicBezTo>
                            <a:cubicBezTo>
                              <a:pt x="6229053" y="655027"/>
                              <a:pt x="6024031" y="591791"/>
                              <a:pt x="5828490" y="620030"/>
                            </a:cubicBezTo>
                            <a:cubicBezTo>
                              <a:pt x="5632949" y="648269"/>
                              <a:pt x="5678078" y="587768"/>
                              <a:pt x="5530181" y="620030"/>
                            </a:cubicBezTo>
                            <a:cubicBezTo>
                              <a:pt x="5382284" y="652292"/>
                              <a:pt x="5354071" y="600649"/>
                              <a:pt x="5231873" y="620030"/>
                            </a:cubicBezTo>
                            <a:cubicBezTo>
                              <a:pt x="5109675" y="639411"/>
                              <a:pt x="4917260" y="557481"/>
                              <a:pt x="4658202" y="620030"/>
                            </a:cubicBezTo>
                            <a:cubicBezTo>
                              <a:pt x="4399144" y="682579"/>
                              <a:pt x="4442789" y="601632"/>
                              <a:pt x="4268107" y="620030"/>
                            </a:cubicBezTo>
                            <a:cubicBezTo>
                              <a:pt x="4093426" y="638428"/>
                              <a:pt x="3806188" y="560095"/>
                              <a:pt x="3602649" y="620030"/>
                            </a:cubicBezTo>
                            <a:cubicBezTo>
                              <a:pt x="3399110" y="679965"/>
                              <a:pt x="3364832" y="602250"/>
                              <a:pt x="3212553" y="620030"/>
                            </a:cubicBezTo>
                            <a:cubicBezTo>
                              <a:pt x="3060274" y="637810"/>
                              <a:pt x="2803745" y="611116"/>
                              <a:pt x="2547096" y="620030"/>
                            </a:cubicBezTo>
                            <a:cubicBezTo>
                              <a:pt x="2290447" y="628944"/>
                              <a:pt x="2330663" y="599928"/>
                              <a:pt x="2248787" y="620030"/>
                            </a:cubicBezTo>
                            <a:cubicBezTo>
                              <a:pt x="2166911" y="640132"/>
                              <a:pt x="1894976" y="566256"/>
                              <a:pt x="1583330" y="620030"/>
                            </a:cubicBezTo>
                            <a:cubicBezTo>
                              <a:pt x="1271684" y="673804"/>
                              <a:pt x="1331706" y="588276"/>
                              <a:pt x="1193234" y="620030"/>
                            </a:cubicBezTo>
                            <a:cubicBezTo>
                              <a:pt x="1054762" y="651784"/>
                              <a:pt x="1037048" y="618999"/>
                              <a:pt x="894926" y="620030"/>
                            </a:cubicBezTo>
                            <a:cubicBezTo>
                              <a:pt x="752804" y="621061"/>
                              <a:pt x="670831" y="580283"/>
                              <a:pt x="504830" y="620030"/>
                            </a:cubicBezTo>
                            <a:cubicBezTo>
                              <a:pt x="338829" y="659777"/>
                              <a:pt x="209164" y="605714"/>
                              <a:pt x="0" y="620030"/>
                            </a:cubicBezTo>
                            <a:cubicBezTo>
                              <a:pt x="-25652" y="520703"/>
                              <a:pt x="14295" y="447375"/>
                              <a:pt x="0" y="322416"/>
                            </a:cubicBezTo>
                            <a:cubicBezTo>
                              <a:pt x="-14295" y="197457"/>
                              <a:pt x="4354" y="1462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it-IT" sz="1400" dirty="0">
                    <a:solidFill>
                      <a:schemeClr val="tx1"/>
                    </a:solidFill>
                    <a:latin typeface="Cambria" panose="02040503050406030204" pitchFamily="18" charset="0"/>
                    <a:cs typeface="Arial" panose="020B0604020202020204" pitchFamily="34" charset="0"/>
                  </a:rPr>
                  <a:t>Evento-correlati</a:t>
                </a:r>
              </a:p>
            </p:txBody>
          </p:sp>
        </p:grpSp>
      </p:grpSp>
      <p:grpSp>
        <p:nvGrpSpPr>
          <p:cNvPr id="45" name="Gruppo 44">
            <a:extLst>
              <a:ext uri="{FF2B5EF4-FFF2-40B4-BE49-F238E27FC236}">
                <a16:creationId xmlns:a16="http://schemas.microsoft.com/office/drawing/2014/main" xmlns="" id="{79CD83FA-87E1-FF49-9A0D-A7D9E1DD3D9C}"/>
              </a:ext>
            </a:extLst>
          </p:cNvPr>
          <p:cNvGrpSpPr/>
          <p:nvPr/>
        </p:nvGrpSpPr>
        <p:grpSpPr>
          <a:xfrm>
            <a:off x="365666" y="2825359"/>
            <a:ext cx="3217062" cy="2183281"/>
            <a:chOff x="365666" y="2825359"/>
            <a:chExt cx="3217062" cy="2183281"/>
          </a:xfrm>
        </p:grpSpPr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xmlns="" id="{C38ED075-69D0-7F4F-987D-9A336DA6B5B9}"/>
                </a:ext>
              </a:extLst>
            </p:cNvPr>
            <p:cNvSpPr/>
            <p:nvPr/>
          </p:nvSpPr>
          <p:spPr>
            <a:xfrm>
              <a:off x="1546882" y="2825359"/>
              <a:ext cx="2035846" cy="365125"/>
            </a:xfrm>
            <a:prstGeom prst="rect">
              <a:avLst/>
            </a:prstGeom>
            <a:noFill/>
            <a:ln w="12700" cmpd="sng">
              <a:noFill/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200" b="1" dirty="0">
                  <a:solidFill>
                    <a:schemeClr val="accent2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+ risoluzione spaziale</a:t>
              </a:r>
            </a:p>
            <a:p>
              <a:r>
                <a:rPr lang="it-IT" sz="1200" b="1" dirty="0">
                  <a:solidFill>
                    <a:schemeClr val="accent2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- definizione temporale</a:t>
              </a: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xmlns="" id="{BD1270AC-6A9A-5147-991A-071D78AA9F67}"/>
                </a:ext>
              </a:extLst>
            </p:cNvPr>
            <p:cNvSpPr/>
            <p:nvPr/>
          </p:nvSpPr>
          <p:spPr>
            <a:xfrm>
              <a:off x="708540" y="4432027"/>
              <a:ext cx="1856265" cy="365125"/>
            </a:xfrm>
            <a:prstGeom prst="rect">
              <a:avLst/>
            </a:prstGeom>
            <a:noFill/>
            <a:ln w="12700" cmpd="sng">
              <a:noFill/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200" b="1" dirty="0">
                  <a:solidFill>
                    <a:schemeClr val="accent2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+ definizione temporale</a:t>
              </a:r>
            </a:p>
            <a:p>
              <a:r>
                <a:rPr lang="it-IT" sz="1200" b="1" dirty="0">
                  <a:solidFill>
                    <a:schemeClr val="accent2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- risoluzione spaziale</a:t>
              </a:r>
            </a:p>
          </p:txBody>
        </p:sp>
        <p:cxnSp>
          <p:nvCxnSpPr>
            <p:cNvPr id="38" name="Connettore 4 37">
              <a:extLst>
                <a:ext uri="{FF2B5EF4-FFF2-40B4-BE49-F238E27FC236}">
                  <a16:creationId xmlns:a16="http://schemas.microsoft.com/office/drawing/2014/main" xmlns="" id="{6FA9A612-6F25-694E-829D-A6ED8EEE34D0}"/>
                </a:ext>
              </a:extLst>
            </p:cNvPr>
            <p:cNvCxnSpPr>
              <a:cxnSpLocks/>
              <a:endCxn id="35" idx="1"/>
            </p:cNvCxnSpPr>
            <p:nvPr/>
          </p:nvCxnSpPr>
          <p:spPr>
            <a:xfrm rot="5400000" flipH="1" flipV="1">
              <a:off x="1180685" y="3031243"/>
              <a:ext cx="389518" cy="342876"/>
            </a:xfrm>
            <a:prstGeom prst="bentConnector2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4 39">
              <a:extLst>
                <a:ext uri="{FF2B5EF4-FFF2-40B4-BE49-F238E27FC236}">
                  <a16:creationId xmlns:a16="http://schemas.microsoft.com/office/drawing/2014/main" xmlns="" id="{7EA55A21-A84C-1246-9AB7-6482A1C623E0}"/>
                </a:ext>
              </a:extLst>
            </p:cNvPr>
            <p:cNvCxnSpPr>
              <a:cxnSpLocks/>
              <a:endCxn id="36" idx="1"/>
            </p:cNvCxnSpPr>
            <p:nvPr/>
          </p:nvCxnSpPr>
          <p:spPr>
            <a:xfrm rot="5400000" flipH="1" flipV="1">
              <a:off x="340078" y="4640178"/>
              <a:ext cx="394050" cy="342874"/>
            </a:xfrm>
            <a:prstGeom prst="bentConnector2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217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Percezione sociale e attivazione cerebrale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7452" y="1772816"/>
            <a:ext cx="8755028" cy="1800200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sistema cognitivo umano è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specializzato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nell’estrarre dalla moltitudine di informazioni presente nell’ambiente quelle informazioni visive relative alle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persone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Rispetto all’elaborazione degli oggetti, quella dei volti attiva il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solco occipitale inferiore e il giro fusiforme medio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xmlns="" id="{B994320B-0924-7645-B3DC-DE089EA23B9C}"/>
              </a:ext>
            </a:extLst>
          </p:cNvPr>
          <p:cNvGrpSpPr/>
          <p:nvPr/>
        </p:nvGrpSpPr>
        <p:grpSpPr>
          <a:xfrm>
            <a:off x="137452" y="3677017"/>
            <a:ext cx="8725080" cy="2355387"/>
            <a:chOff x="137452" y="3677017"/>
            <a:chExt cx="8725080" cy="2355387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xmlns="" id="{11437331-9F6A-F841-9203-8DEA79355EF8}"/>
                </a:ext>
              </a:extLst>
            </p:cNvPr>
            <p:cNvSpPr/>
            <p:nvPr/>
          </p:nvSpPr>
          <p:spPr>
            <a:xfrm>
              <a:off x="1454626" y="3677017"/>
              <a:ext cx="1512168" cy="68808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Elaborazione degli oggetti</a:t>
              </a:r>
              <a:endPara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xmlns="" id="{77B1E895-8348-254E-9546-420F8EEBA682}"/>
                </a:ext>
              </a:extLst>
            </p:cNvPr>
            <p:cNvSpPr/>
            <p:nvPr/>
          </p:nvSpPr>
          <p:spPr>
            <a:xfrm>
              <a:off x="5797116" y="3677017"/>
              <a:ext cx="1512168" cy="68808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Elaborazione dei volti</a:t>
              </a:r>
              <a:endPara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xmlns="" id="{A18FDF1A-E5C7-064A-BC2F-AB9FDC1D6276}"/>
                </a:ext>
              </a:extLst>
            </p:cNvPr>
            <p:cNvSpPr/>
            <p:nvPr/>
          </p:nvSpPr>
          <p:spPr>
            <a:xfrm>
              <a:off x="137452" y="4653136"/>
              <a:ext cx="4434548" cy="1379268"/>
            </a:xfrm>
            <a:prstGeom prst="rect">
              <a:avLst/>
            </a:prstGeom>
            <a:noFill/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Stile di elaborazione visivo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analitico</a:t>
              </a:r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 (o locale) che si focalizza più  sulle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parti costitutive dell’oggetto </a:t>
              </a:r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e meno sulle relazioni spaziali degli elementi costitutivi.</a:t>
              </a:r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xmlns="" id="{9351C398-62A3-074C-82FE-00CFC3368A7A}"/>
                </a:ext>
              </a:extLst>
            </p:cNvPr>
            <p:cNvSpPr/>
            <p:nvPr/>
          </p:nvSpPr>
          <p:spPr>
            <a:xfrm>
              <a:off x="4716016" y="4653136"/>
              <a:ext cx="4146516" cy="1379268"/>
            </a:xfrm>
            <a:prstGeom prst="rect">
              <a:avLst/>
            </a:prstGeom>
            <a:noFill/>
            <a:ln w="12700" cmpd="sng">
              <a:solidFill>
                <a:schemeClr val="tx2">
                  <a:alpha val="86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9178724"/>
                        <a:gd name="connsiteY0" fmla="*/ 0 h 620030"/>
                        <a:gd name="connsiteX1" fmla="*/ 298309 w 9178724"/>
                        <a:gd name="connsiteY1" fmla="*/ 0 h 620030"/>
                        <a:gd name="connsiteX2" fmla="*/ 596617 w 9178724"/>
                        <a:gd name="connsiteY2" fmla="*/ 0 h 620030"/>
                        <a:gd name="connsiteX3" fmla="*/ 894926 w 9178724"/>
                        <a:gd name="connsiteY3" fmla="*/ 0 h 620030"/>
                        <a:gd name="connsiteX4" fmla="*/ 1652170 w 9178724"/>
                        <a:gd name="connsiteY4" fmla="*/ 0 h 620030"/>
                        <a:gd name="connsiteX5" fmla="*/ 2225841 w 9178724"/>
                        <a:gd name="connsiteY5" fmla="*/ 0 h 620030"/>
                        <a:gd name="connsiteX6" fmla="*/ 2524149 w 9178724"/>
                        <a:gd name="connsiteY6" fmla="*/ 0 h 620030"/>
                        <a:gd name="connsiteX7" fmla="*/ 3097819 w 9178724"/>
                        <a:gd name="connsiteY7" fmla="*/ 0 h 620030"/>
                        <a:gd name="connsiteX8" fmla="*/ 3855064 w 9178724"/>
                        <a:gd name="connsiteY8" fmla="*/ 0 h 620030"/>
                        <a:gd name="connsiteX9" fmla="*/ 4336947 w 9178724"/>
                        <a:gd name="connsiteY9" fmla="*/ 0 h 620030"/>
                        <a:gd name="connsiteX10" fmla="*/ 4818830 w 9178724"/>
                        <a:gd name="connsiteY10" fmla="*/ 0 h 620030"/>
                        <a:gd name="connsiteX11" fmla="*/ 5392500 w 9178724"/>
                        <a:gd name="connsiteY11" fmla="*/ 0 h 620030"/>
                        <a:gd name="connsiteX12" fmla="*/ 6057958 w 9178724"/>
                        <a:gd name="connsiteY12" fmla="*/ 0 h 620030"/>
                        <a:gd name="connsiteX13" fmla="*/ 6723415 w 9178724"/>
                        <a:gd name="connsiteY13" fmla="*/ 0 h 620030"/>
                        <a:gd name="connsiteX14" fmla="*/ 7388873 w 9178724"/>
                        <a:gd name="connsiteY14" fmla="*/ 0 h 620030"/>
                        <a:gd name="connsiteX15" fmla="*/ 8146118 w 9178724"/>
                        <a:gd name="connsiteY15" fmla="*/ 0 h 620030"/>
                        <a:gd name="connsiteX16" fmla="*/ 9178724 w 9178724"/>
                        <a:gd name="connsiteY16" fmla="*/ 0 h 620030"/>
                        <a:gd name="connsiteX17" fmla="*/ 9178724 w 9178724"/>
                        <a:gd name="connsiteY17" fmla="*/ 316215 h 620030"/>
                        <a:gd name="connsiteX18" fmla="*/ 9178724 w 9178724"/>
                        <a:gd name="connsiteY18" fmla="*/ 620030 h 620030"/>
                        <a:gd name="connsiteX19" fmla="*/ 8421479 w 9178724"/>
                        <a:gd name="connsiteY19" fmla="*/ 620030 h 620030"/>
                        <a:gd name="connsiteX20" fmla="*/ 7847809 w 9178724"/>
                        <a:gd name="connsiteY20" fmla="*/ 620030 h 620030"/>
                        <a:gd name="connsiteX21" fmla="*/ 7365926 w 9178724"/>
                        <a:gd name="connsiteY21" fmla="*/ 620030 h 620030"/>
                        <a:gd name="connsiteX22" fmla="*/ 6884043 w 9178724"/>
                        <a:gd name="connsiteY22" fmla="*/ 620030 h 620030"/>
                        <a:gd name="connsiteX23" fmla="*/ 6402160 w 9178724"/>
                        <a:gd name="connsiteY23" fmla="*/ 620030 h 620030"/>
                        <a:gd name="connsiteX24" fmla="*/ 5920277 w 9178724"/>
                        <a:gd name="connsiteY24" fmla="*/ 620030 h 620030"/>
                        <a:gd name="connsiteX25" fmla="*/ 5254819 w 9178724"/>
                        <a:gd name="connsiteY25" fmla="*/ 620030 h 620030"/>
                        <a:gd name="connsiteX26" fmla="*/ 4681149 w 9178724"/>
                        <a:gd name="connsiteY26" fmla="*/ 620030 h 620030"/>
                        <a:gd name="connsiteX27" fmla="*/ 4382841 w 9178724"/>
                        <a:gd name="connsiteY27" fmla="*/ 620030 h 620030"/>
                        <a:gd name="connsiteX28" fmla="*/ 3900958 w 9178724"/>
                        <a:gd name="connsiteY28" fmla="*/ 620030 h 620030"/>
                        <a:gd name="connsiteX29" fmla="*/ 3235500 w 9178724"/>
                        <a:gd name="connsiteY29" fmla="*/ 620030 h 620030"/>
                        <a:gd name="connsiteX30" fmla="*/ 2845404 w 9178724"/>
                        <a:gd name="connsiteY30" fmla="*/ 620030 h 620030"/>
                        <a:gd name="connsiteX31" fmla="*/ 2088160 w 9178724"/>
                        <a:gd name="connsiteY31" fmla="*/ 620030 h 620030"/>
                        <a:gd name="connsiteX32" fmla="*/ 1330915 w 9178724"/>
                        <a:gd name="connsiteY32" fmla="*/ 620030 h 620030"/>
                        <a:gd name="connsiteX33" fmla="*/ 757245 w 9178724"/>
                        <a:gd name="connsiteY33" fmla="*/ 620030 h 620030"/>
                        <a:gd name="connsiteX34" fmla="*/ 0 w 9178724"/>
                        <a:gd name="connsiteY34" fmla="*/ 620030 h 620030"/>
                        <a:gd name="connsiteX35" fmla="*/ 0 w 9178724"/>
                        <a:gd name="connsiteY35" fmla="*/ 310015 h 620030"/>
                        <a:gd name="connsiteX36" fmla="*/ 0 w 9178724"/>
                        <a:gd name="connsiteY36" fmla="*/ 0 h 6200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</a:cxnLst>
                      <a:rect l="l" t="t" r="r" b="b"/>
                      <a:pathLst>
                        <a:path w="9178724" h="620030" fill="none" extrusionOk="0">
                          <a:moveTo>
                            <a:pt x="0" y="0"/>
                          </a:moveTo>
                          <a:cubicBezTo>
                            <a:pt x="102535" y="-35417"/>
                            <a:pt x="231128" y="19743"/>
                            <a:pt x="298309" y="0"/>
                          </a:cubicBezTo>
                          <a:cubicBezTo>
                            <a:pt x="365490" y="-19743"/>
                            <a:pt x="504771" y="6903"/>
                            <a:pt x="596617" y="0"/>
                          </a:cubicBezTo>
                          <a:cubicBezTo>
                            <a:pt x="688463" y="-6903"/>
                            <a:pt x="801466" y="32459"/>
                            <a:pt x="894926" y="0"/>
                          </a:cubicBezTo>
                          <a:cubicBezTo>
                            <a:pt x="988386" y="-32459"/>
                            <a:pt x="1351220" y="8679"/>
                            <a:pt x="1652170" y="0"/>
                          </a:cubicBezTo>
                          <a:cubicBezTo>
                            <a:pt x="1953120" y="-8679"/>
                            <a:pt x="2036343" y="40882"/>
                            <a:pt x="2225841" y="0"/>
                          </a:cubicBezTo>
                          <a:cubicBezTo>
                            <a:pt x="2415339" y="-40882"/>
                            <a:pt x="2409558" y="12227"/>
                            <a:pt x="2524149" y="0"/>
                          </a:cubicBezTo>
                          <a:cubicBezTo>
                            <a:pt x="2638740" y="-12227"/>
                            <a:pt x="2909787" y="59308"/>
                            <a:pt x="3097819" y="0"/>
                          </a:cubicBezTo>
                          <a:cubicBezTo>
                            <a:pt x="3285851" y="-59308"/>
                            <a:pt x="3499507" y="53098"/>
                            <a:pt x="3855064" y="0"/>
                          </a:cubicBezTo>
                          <a:cubicBezTo>
                            <a:pt x="4210622" y="-53098"/>
                            <a:pt x="4150339" y="24700"/>
                            <a:pt x="4336947" y="0"/>
                          </a:cubicBezTo>
                          <a:cubicBezTo>
                            <a:pt x="4523555" y="-24700"/>
                            <a:pt x="4623920" y="10678"/>
                            <a:pt x="4818830" y="0"/>
                          </a:cubicBezTo>
                          <a:cubicBezTo>
                            <a:pt x="5013740" y="-10678"/>
                            <a:pt x="5127394" y="40268"/>
                            <a:pt x="5392500" y="0"/>
                          </a:cubicBezTo>
                          <a:cubicBezTo>
                            <a:pt x="5657606" y="-40268"/>
                            <a:pt x="5754330" y="74320"/>
                            <a:pt x="6057958" y="0"/>
                          </a:cubicBezTo>
                          <a:cubicBezTo>
                            <a:pt x="6361586" y="-74320"/>
                            <a:pt x="6494940" y="37329"/>
                            <a:pt x="6723415" y="0"/>
                          </a:cubicBezTo>
                          <a:cubicBezTo>
                            <a:pt x="6951890" y="-37329"/>
                            <a:pt x="7117832" y="30948"/>
                            <a:pt x="7388873" y="0"/>
                          </a:cubicBezTo>
                          <a:cubicBezTo>
                            <a:pt x="7659914" y="-30948"/>
                            <a:pt x="7926991" y="65074"/>
                            <a:pt x="8146118" y="0"/>
                          </a:cubicBezTo>
                          <a:cubicBezTo>
                            <a:pt x="8365246" y="-65074"/>
                            <a:pt x="8701383" y="71750"/>
                            <a:pt x="9178724" y="0"/>
                          </a:cubicBezTo>
                          <a:cubicBezTo>
                            <a:pt x="9200174" y="141322"/>
                            <a:pt x="9160033" y="216766"/>
                            <a:pt x="9178724" y="316215"/>
                          </a:cubicBezTo>
                          <a:cubicBezTo>
                            <a:pt x="9197415" y="415665"/>
                            <a:pt x="9170910" y="493137"/>
                            <a:pt x="9178724" y="620030"/>
                          </a:cubicBezTo>
                          <a:cubicBezTo>
                            <a:pt x="8847610" y="633606"/>
                            <a:pt x="8699284" y="581521"/>
                            <a:pt x="8421479" y="620030"/>
                          </a:cubicBezTo>
                          <a:cubicBezTo>
                            <a:pt x="8143674" y="658539"/>
                            <a:pt x="8043343" y="588100"/>
                            <a:pt x="7847809" y="620030"/>
                          </a:cubicBezTo>
                          <a:cubicBezTo>
                            <a:pt x="7652275" y="651960"/>
                            <a:pt x="7499974" y="566721"/>
                            <a:pt x="7365926" y="620030"/>
                          </a:cubicBezTo>
                          <a:cubicBezTo>
                            <a:pt x="7231878" y="673339"/>
                            <a:pt x="6983206" y="609203"/>
                            <a:pt x="6884043" y="620030"/>
                          </a:cubicBezTo>
                          <a:cubicBezTo>
                            <a:pt x="6784880" y="630857"/>
                            <a:pt x="6634085" y="589226"/>
                            <a:pt x="6402160" y="620030"/>
                          </a:cubicBezTo>
                          <a:cubicBezTo>
                            <a:pt x="6170235" y="650834"/>
                            <a:pt x="6075682" y="619367"/>
                            <a:pt x="5920277" y="620030"/>
                          </a:cubicBezTo>
                          <a:cubicBezTo>
                            <a:pt x="5764872" y="620693"/>
                            <a:pt x="5573139" y="548710"/>
                            <a:pt x="5254819" y="620030"/>
                          </a:cubicBezTo>
                          <a:cubicBezTo>
                            <a:pt x="4936499" y="691350"/>
                            <a:pt x="4839040" y="582151"/>
                            <a:pt x="4681149" y="620030"/>
                          </a:cubicBezTo>
                          <a:cubicBezTo>
                            <a:pt x="4523258" y="657909"/>
                            <a:pt x="4447847" y="611926"/>
                            <a:pt x="4382841" y="620030"/>
                          </a:cubicBezTo>
                          <a:cubicBezTo>
                            <a:pt x="4317835" y="628134"/>
                            <a:pt x="4075188" y="570834"/>
                            <a:pt x="3900958" y="620030"/>
                          </a:cubicBezTo>
                          <a:cubicBezTo>
                            <a:pt x="3726728" y="669226"/>
                            <a:pt x="3504960" y="595564"/>
                            <a:pt x="3235500" y="620030"/>
                          </a:cubicBezTo>
                          <a:cubicBezTo>
                            <a:pt x="2966040" y="644496"/>
                            <a:pt x="3034078" y="612289"/>
                            <a:pt x="2845404" y="620030"/>
                          </a:cubicBezTo>
                          <a:cubicBezTo>
                            <a:pt x="2656730" y="627771"/>
                            <a:pt x="2449560" y="570399"/>
                            <a:pt x="2088160" y="620030"/>
                          </a:cubicBezTo>
                          <a:cubicBezTo>
                            <a:pt x="1726760" y="669661"/>
                            <a:pt x="1489744" y="618694"/>
                            <a:pt x="1330915" y="620030"/>
                          </a:cubicBezTo>
                          <a:cubicBezTo>
                            <a:pt x="1172086" y="621366"/>
                            <a:pt x="970889" y="568148"/>
                            <a:pt x="757245" y="620030"/>
                          </a:cubicBezTo>
                          <a:cubicBezTo>
                            <a:pt x="543601" y="671912"/>
                            <a:pt x="288056" y="618081"/>
                            <a:pt x="0" y="620030"/>
                          </a:cubicBezTo>
                          <a:cubicBezTo>
                            <a:pt x="-24602" y="527322"/>
                            <a:pt x="13740" y="373087"/>
                            <a:pt x="0" y="310015"/>
                          </a:cubicBezTo>
                          <a:cubicBezTo>
                            <a:pt x="-13740" y="246943"/>
                            <a:pt x="26405" y="66838"/>
                            <a:pt x="0" y="0"/>
                          </a:cubicBezTo>
                          <a:close/>
                        </a:path>
                        <a:path w="9178724" h="620030" stroke="0" extrusionOk="0">
                          <a:moveTo>
                            <a:pt x="0" y="0"/>
                          </a:moveTo>
                          <a:cubicBezTo>
                            <a:pt x="96739" y="-29740"/>
                            <a:pt x="316269" y="55884"/>
                            <a:pt x="481883" y="0"/>
                          </a:cubicBezTo>
                          <a:cubicBezTo>
                            <a:pt x="647497" y="-55884"/>
                            <a:pt x="662906" y="22298"/>
                            <a:pt x="780192" y="0"/>
                          </a:cubicBezTo>
                          <a:cubicBezTo>
                            <a:pt x="897478" y="-22298"/>
                            <a:pt x="1174454" y="84120"/>
                            <a:pt x="1537436" y="0"/>
                          </a:cubicBezTo>
                          <a:cubicBezTo>
                            <a:pt x="1900418" y="-84120"/>
                            <a:pt x="1921992" y="49836"/>
                            <a:pt x="2019319" y="0"/>
                          </a:cubicBezTo>
                          <a:cubicBezTo>
                            <a:pt x="2116646" y="-49836"/>
                            <a:pt x="2279697" y="53246"/>
                            <a:pt x="2501202" y="0"/>
                          </a:cubicBezTo>
                          <a:cubicBezTo>
                            <a:pt x="2722707" y="-53246"/>
                            <a:pt x="3105924" y="15731"/>
                            <a:pt x="3258447" y="0"/>
                          </a:cubicBezTo>
                          <a:cubicBezTo>
                            <a:pt x="3410970" y="-15731"/>
                            <a:pt x="3548202" y="42104"/>
                            <a:pt x="3648543" y="0"/>
                          </a:cubicBezTo>
                          <a:cubicBezTo>
                            <a:pt x="3748884" y="-42104"/>
                            <a:pt x="4173673" y="21777"/>
                            <a:pt x="4405788" y="0"/>
                          </a:cubicBezTo>
                          <a:cubicBezTo>
                            <a:pt x="4637904" y="-21777"/>
                            <a:pt x="4991337" y="42536"/>
                            <a:pt x="5163032" y="0"/>
                          </a:cubicBezTo>
                          <a:cubicBezTo>
                            <a:pt x="5334727" y="-42536"/>
                            <a:pt x="5620270" y="48170"/>
                            <a:pt x="5736703" y="0"/>
                          </a:cubicBezTo>
                          <a:cubicBezTo>
                            <a:pt x="5853136" y="-48170"/>
                            <a:pt x="6278797" y="51597"/>
                            <a:pt x="6493947" y="0"/>
                          </a:cubicBezTo>
                          <a:cubicBezTo>
                            <a:pt x="6709097" y="-51597"/>
                            <a:pt x="6791622" y="51322"/>
                            <a:pt x="6975830" y="0"/>
                          </a:cubicBezTo>
                          <a:cubicBezTo>
                            <a:pt x="7160038" y="-51322"/>
                            <a:pt x="7222993" y="41857"/>
                            <a:pt x="7457713" y="0"/>
                          </a:cubicBezTo>
                          <a:cubicBezTo>
                            <a:pt x="7692433" y="-41857"/>
                            <a:pt x="7885776" y="62575"/>
                            <a:pt x="8123171" y="0"/>
                          </a:cubicBezTo>
                          <a:cubicBezTo>
                            <a:pt x="8360566" y="-62575"/>
                            <a:pt x="8394351" y="45246"/>
                            <a:pt x="8605054" y="0"/>
                          </a:cubicBezTo>
                          <a:cubicBezTo>
                            <a:pt x="8815757" y="-45246"/>
                            <a:pt x="8988246" y="15581"/>
                            <a:pt x="9178724" y="0"/>
                          </a:cubicBezTo>
                          <a:cubicBezTo>
                            <a:pt x="9202683" y="95727"/>
                            <a:pt x="9155313" y="164771"/>
                            <a:pt x="9178724" y="322416"/>
                          </a:cubicBezTo>
                          <a:cubicBezTo>
                            <a:pt x="9202135" y="480061"/>
                            <a:pt x="9157802" y="527713"/>
                            <a:pt x="9178724" y="620030"/>
                          </a:cubicBezTo>
                          <a:cubicBezTo>
                            <a:pt x="8951193" y="671370"/>
                            <a:pt x="8799462" y="595443"/>
                            <a:pt x="8513267" y="620030"/>
                          </a:cubicBezTo>
                          <a:cubicBezTo>
                            <a:pt x="8227072" y="644617"/>
                            <a:pt x="8259683" y="573792"/>
                            <a:pt x="8123171" y="620030"/>
                          </a:cubicBezTo>
                          <a:cubicBezTo>
                            <a:pt x="7986659" y="666268"/>
                            <a:pt x="7591580" y="543706"/>
                            <a:pt x="7365926" y="620030"/>
                          </a:cubicBezTo>
                          <a:cubicBezTo>
                            <a:pt x="7140272" y="696354"/>
                            <a:pt x="6935755" y="598652"/>
                            <a:pt x="6792256" y="620030"/>
                          </a:cubicBezTo>
                          <a:cubicBezTo>
                            <a:pt x="6648757" y="641408"/>
                            <a:pt x="6575267" y="585033"/>
                            <a:pt x="6402160" y="620030"/>
                          </a:cubicBezTo>
                          <a:cubicBezTo>
                            <a:pt x="6229053" y="655027"/>
                            <a:pt x="6024031" y="591791"/>
                            <a:pt x="5828490" y="620030"/>
                          </a:cubicBezTo>
                          <a:cubicBezTo>
                            <a:pt x="5632949" y="648269"/>
                            <a:pt x="5678078" y="587768"/>
                            <a:pt x="5530181" y="620030"/>
                          </a:cubicBezTo>
                          <a:cubicBezTo>
                            <a:pt x="5382284" y="652292"/>
                            <a:pt x="5354071" y="600649"/>
                            <a:pt x="5231873" y="620030"/>
                          </a:cubicBezTo>
                          <a:cubicBezTo>
                            <a:pt x="5109675" y="639411"/>
                            <a:pt x="4917260" y="557481"/>
                            <a:pt x="4658202" y="620030"/>
                          </a:cubicBezTo>
                          <a:cubicBezTo>
                            <a:pt x="4399144" y="682579"/>
                            <a:pt x="4442789" y="601632"/>
                            <a:pt x="4268107" y="620030"/>
                          </a:cubicBezTo>
                          <a:cubicBezTo>
                            <a:pt x="4093426" y="638428"/>
                            <a:pt x="3806188" y="560095"/>
                            <a:pt x="3602649" y="620030"/>
                          </a:cubicBezTo>
                          <a:cubicBezTo>
                            <a:pt x="3399110" y="679965"/>
                            <a:pt x="3364832" y="602250"/>
                            <a:pt x="3212553" y="620030"/>
                          </a:cubicBezTo>
                          <a:cubicBezTo>
                            <a:pt x="3060274" y="637810"/>
                            <a:pt x="2803745" y="611116"/>
                            <a:pt x="2547096" y="620030"/>
                          </a:cubicBezTo>
                          <a:cubicBezTo>
                            <a:pt x="2290447" y="628944"/>
                            <a:pt x="2330663" y="599928"/>
                            <a:pt x="2248787" y="620030"/>
                          </a:cubicBezTo>
                          <a:cubicBezTo>
                            <a:pt x="2166911" y="640132"/>
                            <a:pt x="1894976" y="566256"/>
                            <a:pt x="1583330" y="620030"/>
                          </a:cubicBezTo>
                          <a:cubicBezTo>
                            <a:pt x="1271684" y="673804"/>
                            <a:pt x="1331706" y="588276"/>
                            <a:pt x="1193234" y="620030"/>
                          </a:cubicBezTo>
                          <a:cubicBezTo>
                            <a:pt x="1054762" y="651784"/>
                            <a:pt x="1037048" y="618999"/>
                            <a:pt x="894926" y="620030"/>
                          </a:cubicBezTo>
                          <a:cubicBezTo>
                            <a:pt x="752804" y="621061"/>
                            <a:pt x="670831" y="580283"/>
                            <a:pt x="504830" y="620030"/>
                          </a:cubicBezTo>
                          <a:cubicBezTo>
                            <a:pt x="338829" y="659777"/>
                            <a:pt x="209164" y="605714"/>
                            <a:pt x="0" y="620030"/>
                          </a:cubicBezTo>
                          <a:cubicBezTo>
                            <a:pt x="-25652" y="520703"/>
                            <a:pt x="14295" y="447375"/>
                            <a:pt x="0" y="322416"/>
                          </a:cubicBezTo>
                          <a:cubicBezTo>
                            <a:pt x="-14295" y="197457"/>
                            <a:pt x="4354" y="146233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Stile di elaborazione visivo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configurazionale </a:t>
              </a:r>
              <a:r>
                <a:rPr lang="it-IT" sz="1600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(o olistico) che si focalizza sulle </a:t>
              </a:r>
              <a:r>
                <a:rPr lang="it-IT" sz="1600" b="1" dirty="0">
                  <a:solidFill>
                    <a:schemeClr val="tx1"/>
                  </a:solidFill>
                  <a:latin typeface="Cambria" panose="02040503050406030204" pitchFamily="18" charset="0"/>
                  <a:cs typeface="Arial" panose="020B0604020202020204" pitchFamily="34" charset="0"/>
                </a:rPr>
                <a:t>relazioni tra gli elementi costitutivi.</a:t>
              </a:r>
            </a:p>
          </p:txBody>
        </p:sp>
        <p:cxnSp>
          <p:nvCxnSpPr>
            <p:cNvPr id="5" name="Connettore 4 4">
              <a:extLst>
                <a:ext uri="{FF2B5EF4-FFF2-40B4-BE49-F238E27FC236}">
                  <a16:creationId xmlns:a16="http://schemas.microsoft.com/office/drawing/2014/main" xmlns="" id="{357B8035-B4AE-3044-9571-EEF9638CD184}"/>
                </a:ext>
              </a:extLst>
            </p:cNvPr>
            <p:cNvCxnSpPr>
              <a:stCxn id="13" idx="1"/>
            </p:cNvCxnSpPr>
            <p:nvPr/>
          </p:nvCxnSpPr>
          <p:spPr>
            <a:xfrm rot="10800000" flipV="1">
              <a:off x="1043608" y="4021060"/>
              <a:ext cx="411018" cy="63207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ttore 4 7">
              <a:extLst>
                <a:ext uri="{FF2B5EF4-FFF2-40B4-BE49-F238E27FC236}">
                  <a16:creationId xmlns:a16="http://schemas.microsoft.com/office/drawing/2014/main" xmlns="" id="{222D63A7-FC4A-504C-A5B3-9D69DE94E703}"/>
                </a:ext>
              </a:extLst>
            </p:cNvPr>
            <p:cNvCxnSpPr>
              <a:stCxn id="14" idx="3"/>
            </p:cNvCxnSpPr>
            <p:nvPr/>
          </p:nvCxnSpPr>
          <p:spPr>
            <a:xfrm>
              <a:off x="7309284" y="4021061"/>
              <a:ext cx="431068" cy="63207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227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Percezione sociale e attivazione cerebrale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7452" y="1772816"/>
            <a:ext cx="8549348" cy="1224136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 indicatore dell’elaborazione configurazionale è </a:t>
            </a:r>
            <a:r>
              <a:rPr lang="it-IT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l’EFFETTO INVERSIONE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che si riferisce alla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difficoltà di riconoscere uno stimolo presentato capovolto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rispetto a quando viene rappresentato nella più familiare posizione dritta.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xmlns="" id="{E3CE24DD-92D9-374A-BAAD-1E0CE280B127}"/>
              </a:ext>
            </a:extLst>
          </p:cNvPr>
          <p:cNvSpPr/>
          <p:nvPr/>
        </p:nvSpPr>
        <p:spPr>
          <a:xfrm>
            <a:off x="137452" y="3584132"/>
            <a:ext cx="8549348" cy="1224136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L’osservatore sociale ha difficoltà a riconoscere sia i volti sia il corpo umano nella sua interezza quando sono presentati capovolti. Tale difficoltà non avviene quando vengono presentati degli oggetti.</a:t>
            </a: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xmlns="" id="{6C7741A4-CFF1-1F4A-AE04-1046BEC7B241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4412126" y="2996952"/>
            <a:ext cx="0" cy="587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52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Percezione sociale a attivazione cerebrale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3681" y="1707203"/>
            <a:ext cx="8394988" cy="365125"/>
          </a:xfrm>
          <a:prstGeom prst="rect">
            <a:avLst/>
          </a:prstGeom>
          <a:noFill/>
          <a:ln w="12700" cmpd="sng">
            <a:noFill/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Rossion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it-IT" b="1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collabatori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2000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3DADEE00-EADC-E54F-8A28-A1DFF7213093}"/>
              </a:ext>
            </a:extLst>
          </p:cNvPr>
          <p:cNvSpPr/>
          <p:nvPr/>
        </p:nvSpPr>
        <p:spPr>
          <a:xfrm>
            <a:off x="133680" y="2316981"/>
            <a:ext cx="8553119" cy="365125"/>
          </a:xfrm>
          <a:prstGeom prst="rect">
            <a:avLst/>
          </a:prstGeom>
          <a:noFill/>
          <a:ln w="12700" cmpd="sng">
            <a:solidFill>
              <a:schemeClr val="tx2">
                <a:lumMod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OBIETTIVI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analizzare le basi neuronali del processo di formazione delle impressioni.</a:t>
            </a:r>
            <a:endParaRPr lang="it-IT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A2641C22-2599-C24A-8C02-0833CBC8DBC0}"/>
              </a:ext>
            </a:extLst>
          </p:cNvPr>
          <p:cNvSpPr/>
          <p:nvPr/>
        </p:nvSpPr>
        <p:spPr>
          <a:xfrm>
            <a:off x="133681" y="2780928"/>
            <a:ext cx="8553118" cy="365125"/>
          </a:xfrm>
          <a:prstGeom prst="rect">
            <a:avLst/>
          </a:prstGeom>
          <a:noFill/>
          <a:ln w="12700" cmpd="sng">
            <a:solidFill>
              <a:schemeClr val="tx2">
                <a:lumMod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PARTECIPANTI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14 partecipanti (7 femmine, 7 maschi).</a:t>
            </a:r>
            <a:endParaRPr lang="it-IT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1025DE6D-434F-6D4D-AF0E-7D150C8C1255}"/>
              </a:ext>
            </a:extLst>
          </p:cNvPr>
          <p:cNvSpPr/>
          <p:nvPr/>
        </p:nvSpPr>
        <p:spPr>
          <a:xfrm>
            <a:off x="133681" y="3232659"/>
            <a:ext cx="8553118" cy="844413"/>
          </a:xfrm>
          <a:prstGeom prst="rect">
            <a:avLst/>
          </a:prstGeom>
          <a:noFill/>
          <a:ln w="12700" cmpd="sng">
            <a:solidFill>
              <a:schemeClr val="tx2">
                <a:lumMod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PROCEDURA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hai partecipanti sono stati presentati stimoli sia in posizione diritta sia in posizione rovesciata. Gli stimoli erano dei volti umani o degli oggetti non familiari. </a:t>
            </a:r>
            <a:endParaRPr lang="it-IT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xmlns="" id="{31B92D7D-B3E9-764A-A8EE-383948FE1508}"/>
              </a:ext>
            </a:extLst>
          </p:cNvPr>
          <p:cNvSpPr/>
          <p:nvPr/>
        </p:nvSpPr>
        <p:spPr>
          <a:xfrm>
            <a:off x="156670" y="4201360"/>
            <a:ext cx="8553118" cy="739808"/>
          </a:xfrm>
          <a:prstGeom prst="rect">
            <a:avLst/>
          </a:prstGeom>
          <a:noFill/>
          <a:ln w="12700" cmpd="sng">
            <a:solidFill>
              <a:schemeClr val="tx2">
                <a:lumMod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VARIABILE DIPENDENTE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gli studiosi hanno registrato i potenziali evento relati alla elaborazione di tali stimoli.</a:t>
            </a:r>
            <a:endParaRPr lang="it-IT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71414B5F-7FA2-9B4E-9318-4516308226B2}"/>
              </a:ext>
            </a:extLst>
          </p:cNvPr>
          <p:cNvSpPr/>
          <p:nvPr/>
        </p:nvSpPr>
        <p:spPr>
          <a:xfrm>
            <a:off x="153452" y="5065455"/>
            <a:ext cx="8553118" cy="931019"/>
          </a:xfrm>
          <a:prstGeom prst="rect">
            <a:avLst/>
          </a:prstGeom>
          <a:noFill/>
          <a:ln w="12700" cmpd="sng">
            <a:solidFill>
              <a:schemeClr val="tx2">
                <a:lumMod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RISULTATI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solo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 volti presentati in posizione rovesciata erano associati ad un ritardo nella comparsa della N170 (componente evento-correlata studiata nell’elaborazione dei volti). </a:t>
            </a:r>
            <a:endParaRPr lang="it-IT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4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8611012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basi neurali del processo di formazione delle impressioni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7452" y="1772816"/>
            <a:ext cx="8611012" cy="1800200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sistema cognitivo umano cerca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costruire una rappresentazione coerente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delle caratteristiche psicologiche dell’altro con cui si trova a interagire;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 quanto approssimativa, questa rappresentazione permette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adattare e regolare la propria condotta nell’interazione sociale.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5F6AD05D-2207-8A40-A96F-6D6867C49BF0}"/>
              </a:ext>
            </a:extLst>
          </p:cNvPr>
          <p:cNvSpPr/>
          <p:nvPr/>
        </p:nvSpPr>
        <p:spPr>
          <a:xfrm>
            <a:off x="2750770" y="4005064"/>
            <a:ext cx="3765446" cy="1440160"/>
          </a:xfrm>
          <a:prstGeom prst="rect">
            <a:avLst/>
          </a:prstGeom>
          <a:noFill/>
          <a:ln w="22225" cmpd="sng">
            <a:solidFill>
              <a:srgbClr val="C00000">
                <a:alpha val="86000"/>
              </a:srgb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it-IT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Esistono dei processi cognitivi specifici implicati nel processo di formazione delle impressioni?</a:t>
            </a:r>
          </a:p>
        </p:txBody>
      </p:sp>
    </p:spTree>
    <p:extLst>
      <p:ext uri="{BB962C8B-B14F-4D97-AF65-F5344CB8AC3E}">
        <p14:creationId xmlns:p14="http://schemas.microsoft.com/office/powerpoint/2010/main" val="244764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8683020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basi neurali del processo di formazione delle impressioni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7452" y="1772816"/>
            <a:ext cx="8683020" cy="1416108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</a:t>
            </a:r>
            <a:r>
              <a:rPr lang="it-IT" sz="2000" b="1" dirty="0">
                <a:solidFill>
                  <a:schemeClr val="tx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CORTECCIA PREFRONTALE MEDIALE </a:t>
            </a:r>
            <a:r>
              <a:rPr lang="it-IT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it-IT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mPFC</a:t>
            </a:r>
            <a:r>
              <a:rPr lang="it-IT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sembra essere particolarmente attiva durante i processi di formazione di impressione di individui.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CC4459CD-C01D-1D41-B36D-029DF80BE00B}"/>
              </a:ext>
            </a:extLst>
          </p:cNvPr>
          <p:cNvSpPr/>
          <p:nvPr/>
        </p:nvSpPr>
        <p:spPr>
          <a:xfrm>
            <a:off x="137452" y="3371587"/>
            <a:ext cx="8683020" cy="1115334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</a:t>
            </a:r>
            <a:r>
              <a:rPr lang="it-IT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mPFC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è implicata in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svariate forme di elaborazione delle informazioni sociali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per esempio, nei processi inferenziali e di comprensione degli stati mentali sugli altri.</a:t>
            </a:r>
          </a:p>
        </p:txBody>
      </p:sp>
    </p:spTree>
    <p:extLst>
      <p:ext uri="{BB962C8B-B14F-4D97-AF65-F5344CB8AC3E}">
        <p14:creationId xmlns:p14="http://schemas.microsoft.com/office/powerpoint/2010/main" val="91667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80637DFD-FB59-2F49-AFE4-AAFF759B002C}"/>
              </a:ext>
            </a:extLst>
          </p:cNvPr>
          <p:cNvSpPr/>
          <p:nvPr/>
        </p:nvSpPr>
        <p:spPr>
          <a:xfrm>
            <a:off x="137452" y="590427"/>
            <a:ext cx="7098844" cy="858443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Processo di categorizzazione e correlati neurali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19238094-EA37-5B48-A4DB-1C83AFB1F1A4}"/>
              </a:ext>
            </a:extLst>
          </p:cNvPr>
          <p:cNvSpPr/>
          <p:nvPr/>
        </p:nvSpPr>
        <p:spPr>
          <a:xfrm>
            <a:off x="137452" y="1772816"/>
            <a:ext cx="8899044" cy="3888432"/>
          </a:xfrm>
          <a:prstGeom prst="rect">
            <a:avLst/>
          </a:prstGeom>
          <a:noFill/>
          <a:ln w="12700"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sistema cognitivo, per mezzo del processo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categorizzazione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tende a organizzare gli individui in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insiemi dotati di significato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(categorie);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categorizzazione avviene sulla base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marcatori categoriali percettivamente più salienti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(ad esempio, età, genere sessuale, gruppo etnico);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 categorizzazione costituisce un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default del processo di formazione di impressione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ossia è l’operazione cognitiva con cui più spontaneamente elaboriamo gli stimoli sociali e le informazioni relative agli altri;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 processo di categorizzazione sociale ci permette di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trarre inferenze sugli altri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individui attraverso il </a:t>
            </a:r>
            <a:r>
              <a:rPr lang="it-IT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recupero in memoria </a:t>
            </a: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conoscenze che sono state associate a tali categorie.</a:t>
            </a:r>
          </a:p>
        </p:txBody>
      </p:sp>
    </p:spTree>
    <p:extLst>
      <p:ext uri="{BB962C8B-B14F-4D97-AF65-F5344CB8AC3E}">
        <p14:creationId xmlns:p14="http://schemas.microsoft.com/office/powerpoint/2010/main" val="1617135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1737</Words>
  <Application>Microsoft Office PowerPoint</Application>
  <PresentationFormat>Presentazione su schermo (4:3)</PresentationFormat>
  <Paragraphs>141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Alessandra</cp:lastModifiedBy>
  <cp:revision>553</cp:revision>
  <dcterms:created xsi:type="dcterms:W3CDTF">2014-07-28T14:21:47Z</dcterms:created>
  <dcterms:modified xsi:type="dcterms:W3CDTF">2021-01-08T12:21:59Z</dcterms:modified>
</cp:coreProperties>
</file>